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01"/>
  </p:normalViewPr>
  <p:slideViewPr>
    <p:cSldViewPr snapToGrid="0" snapToObjects="1">
      <p:cViewPr varScale="1">
        <p:scale>
          <a:sx n="76" d="100"/>
          <a:sy n="76" d="100"/>
        </p:scale>
        <p:origin x="216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836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8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63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1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01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3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95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2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7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8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E8A564B-5AD6-8449-85F0-FE191792A155}" type="datetimeFigureOut">
              <a:rPr lang="en-US" smtClean="0"/>
              <a:t>11/1/20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C8E75C8-1FE8-B341-AF2F-C8B52A8B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6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93ECA-0D3C-164B-B3A1-7C10CF8E32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Analisa </a:t>
            </a:r>
            <a:r>
              <a:rPr lang="en-US" dirty="0" err="1"/>
              <a:t>Sistem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64DCB7-0546-FE44-BB4D-A9E462BEB3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659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2A4254-182A-DA4F-95D8-7EC7FAB1AA40}"/>
              </a:ext>
            </a:extLst>
          </p:cNvPr>
          <p:cNvSpPr txBox="1"/>
          <p:nvPr/>
        </p:nvSpPr>
        <p:spPr>
          <a:xfrm>
            <a:off x="1766565" y="996002"/>
            <a:ext cx="7821295" cy="456438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Menganalisa kelemahan</a:t>
            </a:r>
            <a:r>
              <a:rPr sz="2800" b="1" spc="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sistem</a:t>
            </a:r>
            <a:endParaRPr sz="2800">
              <a:latin typeface="Arial"/>
              <a:cs typeface="Arial"/>
            </a:endParaRPr>
          </a:p>
          <a:p>
            <a:pPr marL="756285" marR="105410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Dapat </a:t>
            </a:r>
            <a:r>
              <a:rPr sz="2400" spc="-5" dirty="0">
                <a:latin typeface="Arial"/>
                <a:cs typeface="Arial"/>
              </a:rPr>
              <a:t>diketahui </a:t>
            </a:r>
            <a:r>
              <a:rPr sz="2400" dirty="0">
                <a:latin typeface="Arial"/>
                <a:cs typeface="Arial"/>
              </a:rPr>
              <a:t>dari </a:t>
            </a:r>
            <a:r>
              <a:rPr sz="2400" spc="-5" dirty="0">
                <a:latin typeface="Arial"/>
                <a:cs typeface="Arial"/>
              </a:rPr>
              <a:t>beberapa aspek, yakni apakah  sistem memenuhi beberapa aspek</a:t>
            </a:r>
            <a:r>
              <a:rPr sz="2400" spc="1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berikut:</a:t>
            </a:r>
            <a:endParaRPr sz="24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20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Relevance (sesuai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kebutuhan)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30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Capacity (kapasitas dari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sistem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25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Efficiency </a:t>
            </a:r>
            <a:r>
              <a:rPr sz="2200" dirty="0">
                <a:latin typeface="Arial"/>
                <a:cs typeface="Arial"/>
              </a:rPr>
              <a:t>(efisiensi </a:t>
            </a:r>
            <a:r>
              <a:rPr sz="2200" spc="-5" dirty="0">
                <a:latin typeface="Arial"/>
                <a:cs typeface="Arial"/>
              </a:rPr>
              <a:t>dari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sistem)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30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Timeliness (ketepatan waktu menghasilkan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informasi)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30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dirty="0">
                <a:latin typeface="Arial"/>
                <a:cs typeface="Arial"/>
              </a:rPr>
              <a:t>Accessibility </a:t>
            </a:r>
            <a:r>
              <a:rPr sz="2200" spc="-5" dirty="0">
                <a:latin typeface="Arial"/>
                <a:cs typeface="Arial"/>
              </a:rPr>
              <a:t>(kemudahan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akses)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25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Flexibility (keluwesan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sistem)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30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Accuracy (ketepatan nilai dari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informasi)</a:t>
            </a:r>
            <a:endParaRPr sz="22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525"/>
              </a:spcBef>
              <a:buChar char="•"/>
              <a:tabLst>
                <a:tab pos="1155065" algn="l"/>
                <a:tab pos="1156335" algn="l"/>
              </a:tabLst>
            </a:pPr>
            <a:r>
              <a:rPr sz="2200" spc="-5" dirty="0">
                <a:latin typeface="Arial"/>
                <a:cs typeface="Arial"/>
              </a:rPr>
              <a:t>Reliability </a:t>
            </a:r>
            <a:r>
              <a:rPr sz="2200" dirty="0">
                <a:latin typeface="Arial"/>
                <a:cs typeface="Arial"/>
              </a:rPr>
              <a:t>(keandalan </a:t>
            </a:r>
            <a:r>
              <a:rPr sz="2200" spc="-5" dirty="0">
                <a:latin typeface="Arial"/>
                <a:cs typeface="Arial"/>
              </a:rPr>
              <a:t>dari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sistem)</a:t>
            </a:r>
            <a:endParaRPr sz="2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3060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1EFB5FD-E802-C245-9B6F-CF3D9D6FB66E}"/>
              </a:ext>
            </a:extLst>
          </p:cNvPr>
          <p:cNvSpPr txBox="1"/>
          <p:nvPr/>
        </p:nvSpPr>
        <p:spPr>
          <a:xfrm>
            <a:off x="2039698" y="1427769"/>
            <a:ext cx="7912734" cy="35712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155700" indent="-229235">
              <a:lnSpc>
                <a:spcPct val="100000"/>
              </a:lnSpc>
              <a:spcBef>
                <a:spcPts val="675"/>
              </a:spcBef>
              <a:buChar char="•"/>
              <a:tabLst>
                <a:tab pos="1156335" algn="l"/>
              </a:tabLst>
            </a:pPr>
            <a:r>
              <a:rPr sz="2400" spc="-5" dirty="0">
                <a:latin typeface="Arial"/>
                <a:cs typeface="Arial"/>
              </a:rPr>
              <a:t>Security (keamanan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sistem)</a:t>
            </a:r>
            <a:endParaRPr sz="2400">
              <a:latin typeface="Arial"/>
              <a:cs typeface="Arial"/>
            </a:endParaRPr>
          </a:p>
          <a:p>
            <a:pPr marL="1155700" indent="-229235">
              <a:lnSpc>
                <a:spcPct val="100000"/>
              </a:lnSpc>
              <a:spcBef>
                <a:spcPts val="575"/>
              </a:spcBef>
              <a:buChar char="•"/>
              <a:tabLst>
                <a:tab pos="1156335" algn="l"/>
              </a:tabLst>
            </a:pPr>
            <a:r>
              <a:rPr sz="2400" spc="-5" dirty="0">
                <a:latin typeface="Arial"/>
                <a:cs typeface="Arial"/>
              </a:rPr>
              <a:t>Economy </a:t>
            </a:r>
            <a:r>
              <a:rPr sz="2400" spc="-10" dirty="0">
                <a:latin typeface="Arial"/>
                <a:cs typeface="Arial"/>
              </a:rPr>
              <a:t>(nilai </a:t>
            </a:r>
            <a:r>
              <a:rPr sz="2400" spc="-5" dirty="0">
                <a:latin typeface="Arial"/>
                <a:cs typeface="Arial"/>
              </a:rPr>
              <a:t>ekonomis </a:t>
            </a:r>
            <a:r>
              <a:rPr sz="2400" dirty="0">
                <a:latin typeface="Arial"/>
                <a:cs typeface="Arial"/>
              </a:rPr>
              <a:t>dari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sistem)</a:t>
            </a:r>
            <a:endParaRPr sz="2400">
              <a:latin typeface="Arial"/>
              <a:cs typeface="Arial"/>
            </a:endParaRPr>
          </a:p>
          <a:p>
            <a:pPr marL="1155700" indent="-229235">
              <a:lnSpc>
                <a:spcPct val="100000"/>
              </a:lnSpc>
              <a:spcBef>
                <a:spcPts val="575"/>
              </a:spcBef>
              <a:buChar char="•"/>
              <a:tabLst>
                <a:tab pos="1156335" algn="l"/>
              </a:tabLst>
            </a:pPr>
            <a:r>
              <a:rPr sz="2400" spc="-5" dirty="0">
                <a:latin typeface="Arial"/>
                <a:cs typeface="Arial"/>
              </a:rPr>
              <a:t>Siplicity (kemudahan </a:t>
            </a:r>
            <a:r>
              <a:rPr sz="2400" dirty="0">
                <a:latin typeface="Arial"/>
                <a:cs typeface="Arial"/>
              </a:rPr>
              <a:t>sistem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digunakan)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5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Berdasarkan </a:t>
            </a:r>
            <a:r>
              <a:rPr sz="2800" dirty="0">
                <a:latin typeface="Arial"/>
                <a:cs typeface="Arial"/>
              </a:rPr>
              <a:t>pertanyaan-pertanyaan mengenai  aspek </a:t>
            </a:r>
            <a:r>
              <a:rPr sz="2800" spc="-5" dirty="0">
                <a:latin typeface="Arial"/>
                <a:cs typeface="Arial"/>
              </a:rPr>
              <a:t>tersebut, </a:t>
            </a:r>
            <a:r>
              <a:rPr sz="2800" dirty="0">
                <a:latin typeface="Arial"/>
                <a:cs typeface="Arial"/>
              </a:rPr>
              <a:t>seorang </a:t>
            </a:r>
            <a:r>
              <a:rPr sz="2800" spc="-5" dirty="0">
                <a:latin typeface="Arial"/>
                <a:cs typeface="Arial"/>
              </a:rPr>
              <a:t>analis </a:t>
            </a:r>
            <a:r>
              <a:rPr sz="2800" dirty="0">
                <a:latin typeface="Arial"/>
                <a:cs typeface="Arial"/>
              </a:rPr>
              <a:t>akan melakukan  identifikasi kelemahan-kelemahan dari </a:t>
            </a:r>
            <a:r>
              <a:rPr sz="2800" spc="-5" dirty="0">
                <a:latin typeface="Arial"/>
                <a:cs typeface="Arial"/>
              </a:rPr>
              <a:t>sistem  </a:t>
            </a:r>
            <a:r>
              <a:rPr sz="2800" dirty="0">
                <a:latin typeface="Arial"/>
                <a:cs typeface="Arial"/>
              </a:rPr>
              <a:t>yang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ada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A12DB362-CA21-614F-88E7-9438A69A2AA0}"/>
              </a:ext>
            </a:extLst>
          </p:cNvPr>
          <p:cNvSpPr txBox="1"/>
          <p:nvPr/>
        </p:nvSpPr>
        <p:spPr>
          <a:xfrm>
            <a:off x="9900456" y="6164484"/>
            <a:ext cx="21018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110" dirty="0">
                <a:latin typeface="Arial"/>
                <a:cs typeface="Arial"/>
              </a:rPr>
              <a:t>1</a:t>
            </a:r>
            <a:r>
              <a:rPr sz="140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3346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E02D0A3-367C-4949-9E21-4415E67A039E}"/>
              </a:ext>
            </a:extLst>
          </p:cNvPr>
          <p:cNvSpPr txBox="1"/>
          <p:nvPr/>
        </p:nvSpPr>
        <p:spPr>
          <a:xfrm>
            <a:off x="1096269" y="1485529"/>
            <a:ext cx="10282931" cy="3152786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Menganalisa Distribusi</a:t>
            </a:r>
            <a:r>
              <a:rPr sz="2800" b="1" spc="5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Pekerjaan</a:t>
            </a:r>
            <a:endParaRPr sz="2800" dirty="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Distribusi pekerjaan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menunjukkan beban dari masing-  masing personil atau unit organisasi </a:t>
            </a:r>
            <a:r>
              <a:rPr sz="2400" spc="-10" dirty="0">
                <a:latin typeface="Arial"/>
                <a:cs typeface="Arial"/>
              </a:rPr>
              <a:t>dalam  </a:t>
            </a:r>
            <a:r>
              <a:rPr sz="2400" spc="-5" dirty="0">
                <a:latin typeface="Arial"/>
                <a:cs typeface="Arial"/>
              </a:rPr>
              <a:t>menangani kegiatan yang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sama.</a:t>
            </a:r>
            <a:endParaRPr sz="24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Analisa </a:t>
            </a:r>
            <a:r>
              <a:rPr sz="2400" spc="-5" dirty="0">
                <a:latin typeface="Arial"/>
                <a:cs typeface="Arial"/>
              </a:rPr>
              <a:t>distribusi dilakukan </a:t>
            </a:r>
            <a:r>
              <a:rPr sz="2400" dirty="0">
                <a:latin typeface="Arial"/>
                <a:cs typeface="Arial"/>
              </a:rPr>
              <a:t>untuk</a:t>
            </a:r>
            <a:r>
              <a:rPr sz="2400" spc="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mengetahui:</a:t>
            </a:r>
            <a:endParaRPr sz="2400" dirty="0">
              <a:latin typeface="Arial"/>
              <a:cs typeface="Arial"/>
            </a:endParaRPr>
          </a:p>
          <a:p>
            <a:pPr marL="1155700" marR="388620" lvl="2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tugas dan tanggung </a:t>
            </a:r>
            <a:r>
              <a:rPr sz="2000" dirty="0">
                <a:latin typeface="Arial"/>
                <a:cs typeface="Arial"/>
              </a:rPr>
              <a:t>jawab </a:t>
            </a:r>
            <a:r>
              <a:rPr sz="2000" spc="-5" dirty="0">
                <a:latin typeface="Arial"/>
                <a:cs typeface="Arial"/>
              </a:rPr>
              <a:t>telah </a:t>
            </a:r>
            <a:r>
              <a:rPr sz="2000" dirty="0">
                <a:latin typeface="Arial"/>
                <a:cs typeface="Arial"/>
              </a:rPr>
              <a:t>didefinisikan </a:t>
            </a:r>
            <a:r>
              <a:rPr sz="2000" spc="-5" dirty="0">
                <a:latin typeface="Arial"/>
                <a:cs typeface="Arial"/>
              </a:rPr>
              <a:t>dan  </a:t>
            </a:r>
            <a:r>
              <a:rPr sz="2000" dirty="0">
                <a:latin typeface="Arial"/>
                <a:cs typeface="Arial"/>
              </a:rPr>
              <a:t>diterapkan dengan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jelas?</a:t>
            </a:r>
          </a:p>
          <a:p>
            <a:pPr marL="1155700" marR="666115" lvl="2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tugas dan tanggung </a:t>
            </a:r>
            <a:r>
              <a:rPr sz="2000" dirty="0">
                <a:latin typeface="Arial"/>
                <a:cs typeface="Arial"/>
              </a:rPr>
              <a:t>jawab </a:t>
            </a:r>
            <a:r>
              <a:rPr sz="2000" spc="-5" dirty="0">
                <a:latin typeface="Arial"/>
                <a:cs typeface="Arial"/>
              </a:rPr>
              <a:t>telah </a:t>
            </a:r>
            <a:r>
              <a:rPr sz="2000" dirty="0">
                <a:latin typeface="Arial"/>
                <a:cs typeface="Arial"/>
              </a:rPr>
              <a:t>didistribusikan  </a:t>
            </a:r>
            <a:r>
              <a:rPr sz="2000" spc="-5" dirty="0">
                <a:latin typeface="Arial"/>
                <a:cs typeface="Arial"/>
              </a:rPr>
              <a:t>dengan efektif untuk </a:t>
            </a:r>
            <a:r>
              <a:rPr sz="2000" dirty="0">
                <a:latin typeface="Arial"/>
                <a:cs typeface="Arial"/>
              </a:rPr>
              <a:t>tiap personil </a:t>
            </a:r>
            <a:r>
              <a:rPr sz="2000" spc="-5" dirty="0">
                <a:latin typeface="Arial"/>
                <a:cs typeface="Arial"/>
              </a:rPr>
              <a:t>dan </a:t>
            </a:r>
            <a:r>
              <a:rPr sz="2000" dirty="0">
                <a:latin typeface="Arial"/>
                <a:cs typeface="Arial"/>
              </a:rPr>
              <a:t>unit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organisasi?</a:t>
            </a:r>
          </a:p>
        </p:txBody>
      </p:sp>
    </p:spTree>
    <p:extLst>
      <p:ext uri="{BB962C8B-B14F-4D97-AF65-F5344CB8AC3E}">
        <p14:creationId xmlns:p14="http://schemas.microsoft.com/office/powerpoint/2010/main" val="3791882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75D4C9-A056-5640-8AA7-AAE14978C48B}"/>
              </a:ext>
            </a:extLst>
          </p:cNvPr>
          <p:cNvSpPr txBox="1"/>
          <p:nvPr/>
        </p:nvSpPr>
        <p:spPr>
          <a:xfrm>
            <a:off x="1502669" y="1134110"/>
            <a:ext cx="7818755" cy="458978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Menganalisis pengukuran</a:t>
            </a:r>
            <a:r>
              <a:rPr sz="2800" b="1" spc="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pekerjaan</a:t>
            </a:r>
            <a:endParaRPr sz="2800" dirty="0">
              <a:latin typeface="Arial"/>
              <a:cs typeface="Arial"/>
            </a:endParaRPr>
          </a:p>
          <a:p>
            <a:pPr marL="756285" marR="49085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Tahap </a:t>
            </a:r>
            <a:r>
              <a:rPr sz="2400" spc="-5" dirty="0">
                <a:latin typeface="Arial"/>
                <a:cs typeface="Arial"/>
              </a:rPr>
              <a:t>ini dilakukan </a:t>
            </a:r>
            <a:r>
              <a:rPr sz="2400" dirty="0">
                <a:latin typeface="Arial"/>
                <a:cs typeface="Arial"/>
              </a:rPr>
              <a:t>untuk </a:t>
            </a:r>
            <a:r>
              <a:rPr sz="2400" spc="-5" dirty="0">
                <a:latin typeface="Arial"/>
                <a:cs typeface="Arial"/>
              </a:rPr>
              <a:t>memperoleh informasi  mengenai ukuran produktivitas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pekerjaan.</a:t>
            </a:r>
            <a:endParaRPr sz="24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Hal </a:t>
            </a:r>
            <a:r>
              <a:rPr sz="2400" spc="-5" dirty="0">
                <a:latin typeface="Arial"/>
                <a:cs typeface="Arial"/>
              </a:rPr>
              <a:t>yang </a:t>
            </a:r>
            <a:r>
              <a:rPr sz="2400" spc="-10" dirty="0">
                <a:latin typeface="Arial"/>
                <a:cs typeface="Arial"/>
              </a:rPr>
              <a:t>perlu </a:t>
            </a:r>
            <a:r>
              <a:rPr sz="2400" spc="-5" dirty="0">
                <a:latin typeface="Arial"/>
                <a:cs typeface="Arial"/>
              </a:rPr>
              <a:t>diketahui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antaralain:</a:t>
            </a:r>
            <a:endParaRPr sz="2400" dirty="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kebijakan </a:t>
            </a:r>
            <a:r>
              <a:rPr sz="2000" spc="-5" dirty="0">
                <a:latin typeface="Arial"/>
                <a:cs typeface="Arial"/>
              </a:rPr>
              <a:t>dan </a:t>
            </a:r>
            <a:r>
              <a:rPr sz="2000" dirty="0">
                <a:latin typeface="Arial"/>
                <a:cs typeface="Arial"/>
              </a:rPr>
              <a:t>prosedur </a:t>
            </a:r>
            <a:r>
              <a:rPr sz="2000" spc="-5" dirty="0">
                <a:latin typeface="Arial"/>
                <a:cs typeface="Arial"/>
              </a:rPr>
              <a:t>telah </a:t>
            </a:r>
            <a:r>
              <a:rPr sz="2000" dirty="0">
                <a:latin typeface="Arial"/>
                <a:cs typeface="Arial"/>
              </a:rPr>
              <a:t>dipahami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diikuti?</a:t>
            </a:r>
            <a:endParaRPr sz="2000" dirty="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produktivitas </a:t>
            </a:r>
            <a:r>
              <a:rPr sz="2000" dirty="0">
                <a:latin typeface="Arial"/>
                <a:cs typeface="Arial"/>
              </a:rPr>
              <a:t>karyawan sesuai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harapan?</a:t>
            </a:r>
          </a:p>
          <a:p>
            <a:pPr marL="1155700" marR="951230" lvl="2" indent="-229235">
              <a:lnSpc>
                <a:spcPct val="100000"/>
              </a:lnSpc>
              <a:spcBef>
                <a:spcPts val="475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unit-unit </a:t>
            </a:r>
            <a:r>
              <a:rPr sz="2000" dirty="0">
                <a:latin typeface="Arial"/>
                <a:cs typeface="Arial"/>
              </a:rPr>
              <a:t>organisasi </a:t>
            </a:r>
            <a:r>
              <a:rPr sz="2000" spc="-5" dirty="0">
                <a:latin typeface="Arial"/>
                <a:cs typeface="Arial"/>
              </a:rPr>
              <a:t>telah </a:t>
            </a:r>
            <a:r>
              <a:rPr sz="2000" dirty="0">
                <a:latin typeface="Arial"/>
                <a:cs typeface="Arial"/>
              </a:rPr>
              <a:t>bekerjasama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dan  </a:t>
            </a:r>
            <a:r>
              <a:rPr sz="2000" dirty="0">
                <a:latin typeface="Arial"/>
                <a:cs typeface="Arial"/>
              </a:rPr>
              <a:t>terkoordinasi </a:t>
            </a:r>
            <a:r>
              <a:rPr sz="2000" spc="-5" dirty="0">
                <a:latin typeface="Arial"/>
                <a:cs typeface="Arial"/>
              </a:rPr>
              <a:t>dengan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baik?</a:t>
            </a: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terjadi </a:t>
            </a:r>
            <a:r>
              <a:rPr sz="2000" dirty="0">
                <a:latin typeface="Arial"/>
                <a:cs typeface="Arial"/>
              </a:rPr>
              <a:t>operasi </a:t>
            </a:r>
            <a:r>
              <a:rPr sz="2000" spc="-5" dirty="0">
                <a:latin typeface="Arial"/>
                <a:cs typeface="Arial"/>
              </a:rPr>
              <a:t>yang tumpang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tindih?</a:t>
            </a:r>
            <a:endParaRPr sz="2000" dirty="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terdapat </a:t>
            </a:r>
            <a:r>
              <a:rPr sz="2000" dirty="0">
                <a:latin typeface="Arial"/>
                <a:cs typeface="Arial"/>
              </a:rPr>
              <a:t>operasi </a:t>
            </a:r>
            <a:r>
              <a:rPr sz="2000" spc="-5" dirty="0">
                <a:latin typeface="Arial"/>
                <a:cs typeface="Arial"/>
              </a:rPr>
              <a:t>yang menghambat </a:t>
            </a:r>
            <a:r>
              <a:rPr sz="2000" dirty="0">
                <a:latin typeface="Arial"/>
                <a:cs typeface="Arial"/>
              </a:rPr>
              <a:t>arus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data?</a:t>
            </a:r>
          </a:p>
          <a:p>
            <a:pPr marL="1155700" marR="231140" lvl="2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volume </a:t>
            </a:r>
            <a:r>
              <a:rPr sz="2000" dirty="0">
                <a:latin typeface="Arial"/>
                <a:cs typeface="Arial"/>
              </a:rPr>
              <a:t>puncak dari </a:t>
            </a:r>
            <a:r>
              <a:rPr sz="2000" spc="-10" dirty="0">
                <a:latin typeface="Arial"/>
                <a:cs typeface="Arial"/>
              </a:rPr>
              <a:t>data </a:t>
            </a:r>
            <a:r>
              <a:rPr sz="2000" dirty="0">
                <a:latin typeface="Arial"/>
                <a:cs typeface="Arial"/>
              </a:rPr>
              <a:t>dapat ditangani </a:t>
            </a:r>
            <a:r>
              <a:rPr sz="2000" spc="-5" dirty="0">
                <a:latin typeface="Arial"/>
                <a:cs typeface="Arial"/>
              </a:rPr>
              <a:t>dengan  </a:t>
            </a:r>
            <a:r>
              <a:rPr sz="2000" dirty="0">
                <a:latin typeface="Arial"/>
                <a:cs typeface="Arial"/>
              </a:rPr>
              <a:t>baik?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41D9CECC-9D1D-4640-A064-A9B02020C240}"/>
              </a:ext>
            </a:extLst>
          </p:cNvPr>
          <p:cNvSpPr txBox="1">
            <a:spLocks/>
          </p:cNvSpPr>
          <p:nvPr/>
        </p:nvSpPr>
        <p:spPr>
          <a:xfrm>
            <a:off x="8841769" y="6746375"/>
            <a:ext cx="25019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650"/>
              </a:lnSpc>
            </a:pPr>
            <a:r>
              <a:rPr lang="en-ID"/>
              <a:t>13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65145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8CF39BD9-1A6D-FE4D-BA91-E11D4A34D36A}"/>
              </a:ext>
            </a:extLst>
          </p:cNvPr>
          <p:cNvSpPr txBox="1"/>
          <p:nvPr/>
        </p:nvSpPr>
        <p:spPr>
          <a:xfrm>
            <a:off x="994669" y="1100667"/>
            <a:ext cx="10096664" cy="3583673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Menganalisa</a:t>
            </a:r>
            <a:r>
              <a:rPr sz="2800" b="1" spc="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keandalan</a:t>
            </a:r>
            <a:endParaRPr sz="280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Keandalan </a:t>
            </a:r>
            <a:r>
              <a:rPr sz="2400" spc="-5" dirty="0">
                <a:latin typeface="Arial"/>
                <a:cs typeface="Arial"/>
              </a:rPr>
              <a:t>menunjukkan banyaknya kesalahan yang  dilakukan dalam suatu kegiatan, </a:t>
            </a:r>
            <a:r>
              <a:rPr sz="2400" dirty="0">
                <a:latin typeface="Arial"/>
                <a:cs typeface="Arial"/>
              </a:rPr>
              <a:t>semakin </a:t>
            </a:r>
            <a:r>
              <a:rPr sz="2400" spc="-5" dirty="0">
                <a:latin typeface="Arial"/>
                <a:cs typeface="Arial"/>
              </a:rPr>
              <a:t>andal  artinya semakin sedikit kesalahan </a:t>
            </a:r>
            <a:r>
              <a:rPr sz="2400" spc="-10" dirty="0">
                <a:latin typeface="Arial"/>
                <a:cs typeface="Arial"/>
              </a:rPr>
              <a:t>yang</a:t>
            </a:r>
            <a:r>
              <a:rPr sz="2400" spc="9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dilakukan</a:t>
            </a:r>
            <a:endParaRPr sz="2400">
              <a:latin typeface="Arial"/>
              <a:cs typeface="Arial"/>
            </a:endParaRPr>
          </a:p>
          <a:p>
            <a:pPr marL="756285" marR="61531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Menganalisis </a:t>
            </a:r>
            <a:r>
              <a:rPr sz="2400" spc="-5" dirty="0">
                <a:latin typeface="Arial"/>
                <a:cs typeface="Arial"/>
              </a:rPr>
              <a:t>keandalan </a:t>
            </a:r>
            <a:r>
              <a:rPr sz="2400" dirty="0">
                <a:latin typeface="Arial"/>
                <a:cs typeface="Arial"/>
              </a:rPr>
              <a:t>dapat </a:t>
            </a:r>
            <a:r>
              <a:rPr sz="2400" spc="-5" dirty="0">
                <a:latin typeface="Arial"/>
                <a:cs typeface="Arial"/>
              </a:rPr>
              <a:t>diketahui dengan  menjawab pertanyaan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berikut:</a:t>
            </a:r>
            <a:endParaRPr sz="2400">
              <a:latin typeface="Arial"/>
              <a:cs typeface="Arial"/>
            </a:endParaRPr>
          </a:p>
          <a:p>
            <a:pPr marL="1155700" marR="1149985" lvl="2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operasi </a:t>
            </a:r>
            <a:r>
              <a:rPr sz="2000" spc="-5" dirty="0">
                <a:latin typeface="Arial"/>
                <a:cs typeface="Arial"/>
              </a:rPr>
              <a:t>yang </a:t>
            </a:r>
            <a:r>
              <a:rPr sz="2000" dirty="0">
                <a:latin typeface="Arial"/>
                <a:cs typeface="Arial"/>
              </a:rPr>
              <a:t>dilakukan sering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melakukan  kesalahan?</a:t>
            </a:r>
            <a:endParaRPr sz="2000">
              <a:latin typeface="Arial"/>
              <a:cs typeface="Arial"/>
            </a:endParaRPr>
          </a:p>
          <a:p>
            <a:pPr marL="1155700" marR="78105" lvl="2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operasi </a:t>
            </a:r>
            <a:r>
              <a:rPr sz="2000" spc="-5" dirty="0">
                <a:latin typeface="Arial"/>
                <a:cs typeface="Arial"/>
              </a:rPr>
              <a:t>yang </a:t>
            </a:r>
            <a:r>
              <a:rPr sz="2000" dirty="0">
                <a:latin typeface="Arial"/>
                <a:cs typeface="Arial"/>
              </a:rPr>
              <a:t>dilakukan </a:t>
            </a:r>
            <a:r>
              <a:rPr sz="2000" spc="-5" dirty="0">
                <a:latin typeface="Arial"/>
                <a:cs typeface="Arial"/>
              </a:rPr>
              <a:t>telah </a:t>
            </a:r>
            <a:r>
              <a:rPr sz="2000" dirty="0">
                <a:latin typeface="Arial"/>
                <a:cs typeface="Arial"/>
              </a:rPr>
              <a:t>direncanakan</a:t>
            </a:r>
            <a:r>
              <a:rPr sz="2000" spc="-1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dengan  baik </a:t>
            </a:r>
            <a:r>
              <a:rPr sz="2000" spc="-5" dirty="0">
                <a:latin typeface="Arial"/>
                <a:cs typeface="Arial"/>
              </a:rPr>
              <a:t>dan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terkendali?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2361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2CFF5185-0C07-EE48-84DF-31A330723C9D}"/>
              </a:ext>
            </a:extLst>
          </p:cNvPr>
          <p:cNvSpPr txBox="1"/>
          <p:nvPr/>
        </p:nvSpPr>
        <p:spPr>
          <a:xfrm>
            <a:off x="994669" y="897467"/>
            <a:ext cx="10164398" cy="342722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Menganalisa </a:t>
            </a:r>
            <a:r>
              <a:rPr sz="2800" b="1" spc="-10" dirty="0">
                <a:latin typeface="Arial"/>
                <a:cs typeface="Arial"/>
              </a:rPr>
              <a:t>dokumen </a:t>
            </a:r>
            <a:r>
              <a:rPr sz="2800" b="1" spc="-5" dirty="0">
                <a:latin typeface="Arial"/>
                <a:cs typeface="Arial"/>
              </a:rPr>
              <a:t>dari </a:t>
            </a:r>
            <a:r>
              <a:rPr sz="2800" b="1" dirty="0">
                <a:latin typeface="Arial"/>
                <a:cs typeface="Arial"/>
              </a:rPr>
              <a:t>sistem </a:t>
            </a:r>
            <a:r>
              <a:rPr sz="2800" b="1" spc="-10" dirty="0">
                <a:latin typeface="Arial"/>
                <a:cs typeface="Arial"/>
              </a:rPr>
              <a:t>yang</a:t>
            </a:r>
            <a:r>
              <a:rPr sz="2800" b="1" spc="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lama</a:t>
            </a:r>
            <a:endParaRPr sz="2800" dirty="0">
              <a:latin typeface="Arial"/>
              <a:cs typeface="Arial"/>
            </a:endParaRPr>
          </a:p>
          <a:p>
            <a:pPr marL="756285" marR="35496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 </a:t>
            </a:r>
            <a:r>
              <a:rPr sz="2400" spc="-5" dirty="0">
                <a:latin typeface="Arial"/>
                <a:cs typeface="Arial"/>
              </a:rPr>
              <a:t>dokumen yang lama digunakan untuk  mengetahui seberapa perlukan dokumen tersebut  </a:t>
            </a:r>
            <a:r>
              <a:rPr sz="2400" spc="-10" dirty="0">
                <a:latin typeface="Arial"/>
                <a:cs typeface="Arial"/>
              </a:rPr>
              <a:t>digunakan.</a:t>
            </a:r>
            <a:endParaRPr sz="24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65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Menganalisis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laporan</a:t>
            </a:r>
            <a:endParaRPr sz="2800" dirty="0">
              <a:latin typeface="Arial"/>
              <a:cs typeface="Arial"/>
            </a:endParaRPr>
          </a:p>
          <a:p>
            <a:pPr marL="756285" marR="426720" lvl="1" indent="-287020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Guna </a:t>
            </a:r>
            <a:r>
              <a:rPr sz="2400" spc="-10" dirty="0">
                <a:latin typeface="Arial"/>
                <a:cs typeface="Arial"/>
              </a:rPr>
              <a:t>menganalisis </a:t>
            </a:r>
            <a:r>
              <a:rPr sz="2400" spc="-5" dirty="0">
                <a:latin typeface="Arial"/>
                <a:cs typeface="Arial"/>
              </a:rPr>
              <a:t>laporan yang sudah dihasilkan  sistem </a:t>
            </a:r>
            <a:r>
              <a:rPr sz="2400" spc="-10" dirty="0">
                <a:latin typeface="Arial"/>
                <a:cs typeface="Arial"/>
              </a:rPr>
              <a:t>lama </a:t>
            </a:r>
            <a:r>
              <a:rPr sz="2400" spc="-5" dirty="0">
                <a:latin typeface="Arial"/>
                <a:cs typeface="Arial"/>
              </a:rPr>
              <a:t>dapat </a:t>
            </a:r>
            <a:r>
              <a:rPr sz="2400" spc="-10" dirty="0">
                <a:latin typeface="Arial"/>
                <a:cs typeface="Arial"/>
              </a:rPr>
              <a:t>dilakukan </a:t>
            </a:r>
            <a:r>
              <a:rPr sz="2400" spc="-5" dirty="0">
                <a:latin typeface="Arial"/>
                <a:cs typeface="Arial"/>
              </a:rPr>
              <a:t>dengan menjawab  pertanyaan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berikut:</a:t>
            </a:r>
            <a:endParaRPr sz="2400" dirty="0">
              <a:latin typeface="Arial"/>
              <a:cs typeface="Arial"/>
            </a:endParaRPr>
          </a:p>
          <a:p>
            <a:pPr marL="1155700" marR="316230" lvl="2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Dapatkah laporan disiapkan dengan </a:t>
            </a:r>
            <a:r>
              <a:rPr sz="2000" spc="-5" dirty="0">
                <a:latin typeface="Arial"/>
                <a:cs typeface="Arial"/>
              </a:rPr>
              <a:t>mudah </a:t>
            </a:r>
            <a:r>
              <a:rPr sz="2000" dirty="0">
                <a:latin typeface="Arial"/>
                <a:cs typeface="Arial"/>
              </a:rPr>
              <a:t>dari</a:t>
            </a:r>
            <a:r>
              <a:rPr sz="2000" spc="-1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dokumen 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ada?</a:t>
            </a: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Apakah </a:t>
            </a:r>
            <a:r>
              <a:rPr sz="2000" spc="-5" dirty="0">
                <a:latin typeface="Arial"/>
                <a:cs typeface="Arial"/>
              </a:rPr>
              <a:t>terdapat </a:t>
            </a:r>
            <a:r>
              <a:rPr sz="2000" dirty="0">
                <a:latin typeface="Arial"/>
                <a:cs typeface="Arial"/>
              </a:rPr>
              <a:t>duplikasi pada file, </a:t>
            </a:r>
            <a:r>
              <a:rPr sz="2000" spc="-5" dirty="0">
                <a:latin typeface="Arial"/>
                <a:cs typeface="Arial"/>
              </a:rPr>
              <a:t>catatan, dan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laporan?</a:t>
            </a:r>
          </a:p>
        </p:txBody>
      </p:sp>
    </p:spTree>
    <p:extLst>
      <p:ext uri="{BB962C8B-B14F-4D97-AF65-F5344CB8AC3E}">
        <p14:creationId xmlns:p14="http://schemas.microsoft.com/office/powerpoint/2010/main" val="2296778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69D0CFE2-DCD2-3949-A7AD-C311C537917C}"/>
              </a:ext>
            </a:extLst>
          </p:cNvPr>
          <p:cNvSpPr txBox="1"/>
          <p:nvPr/>
        </p:nvSpPr>
        <p:spPr>
          <a:xfrm>
            <a:off x="1722802" y="1108710"/>
            <a:ext cx="8011795" cy="464058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Menganalisis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teknologi</a:t>
            </a:r>
            <a:endParaRPr sz="2800" dirty="0">
              <a:latin typeface="Arial"/>
              <a:cs typeface="Arial"/>
            </a:endParaRPr>
          </a:p>
          <a:p>
            <a:pPr marL="756285" marR="44767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Teknologi yang digunakan </a:t>
            </a:r>
            <a:r>
              <a:rPr sz="2400" spc="-10" dirty="0">
                <a:latin typeface="Arial"/>
                <a:cs typeface="Arial"/>
              </a:rPr>
              <a:t>pada </a:t>
            </a:r>
            <a:r>
              <a:rPr sz="2400" spc="-5" dirty="0">
                <a:latin typeface="Arial"/>
                <a:cs typeface="Arial"/>
              </a:rPr>
              <a:t>sistem lama </a:t>
            </a:r>
            <a:r>
              <a:rPr sz="2400" spc="-10" dirty="0">
                <a:latin typeface="Arial"/>
                <a:cs typeface="Arial"/>
              </a:rPr>
              <a:t>perlu  dianalisa </a:t>
            </a:r>
            <a:r>
              <a:rPr sz="2400" dirty="0">
                <a:latin typeface="Arial"/>
                <a:cs typeface="Arial"/>
              </a:rPr>
              <a:t>untuk </a:t>
            </a:r>
            <a:r>
              <a:rPr sz="2400" spc="-5" dirty="0">
                <a:latin typeface="Arial"/>
                <a:cs typeface="Arial"/>
              </a:rPr>
              <a:t>menjawab pertanyaan apakah  teknologi </a:t>
            </a:r>
            <a:r>
              <a:rPr sz="2400" dirty="0">
                <a:latin typeface="Arial"/>
                <a:cs typeface="Arial"/>
              </a:rPr>
              <a:t>tersebut </a:t>
            </a:r>
            <a:r>
              <a:rPr sz="2400" spc="-5" dirty="0">
                <a:latin typeface="Arial"/>
                <a:cs typeface="Arial"/>
              </a:rPr>
              <a:t>masih </a:t>
            </a:r>
            <a:r>
              <a:rPr sz="2400" spc="-10" dirty="0">
                <a:latin typeface="Arial"/>
                <a:cs typeface="Arial"/>
              </a:rPr>
              <a:t>dapat </a:t>
            </a:r>
            <a:r>
              <a:rPr sz="2400" spc="-5" dirty="0">
                <a:latin typeface="Arial"/>
                <a:cs typeface="Arial"/>
              </a:rPr>
              <a:t>digunakan pada  sistem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berikutnya?.</a:t>
            </a:r>
            <a:endParaRPr sz="24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Teknologi-teknologi </a:t>
            </a:r>
            <a:r>
              <a:rPr sz="2400" dirty="0">
                <a:latin typeface="Arial"/>
                <a:cs typeface="Arial"/>
              </a:rPr>
              <a:t>dapat </a:t>
            </a:r>
            <a:r>
              <a:rPr sz="2400" spc="-10" dirty="0">
                <a:latin typeface="Arial"/>
                <a:cs typeface="Arial"/>
              </a:rPr>
              <a:t>dilihat </a:t>
            </a:r>
            <a:r>
              <a:rPr sz="2400" spc="-5" dirty="0">
                <a:latin typeface="Arial"/>
                <a:cs typeface="Arial"/>
              </a:rPr>
              <a:t>dari beberapa</a:t>
            </a:r>
            <a:r>
              <a:rPr sz="2400" spc="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aspek</a:t>
            </a:r>
            <a:endParaRPr sz="2400" dirty="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Perangkat-perangkat </a:t>
            </a:r>
            <a:r>
              <a:rPr sz="2000" dirty="0">
                <a:latin typeface="Arial"/>
                <a:cs typeface="Arial"/>
              </a:rPr>
              <a:t>keras </a:t>
            </a:r>
            <a:r>
              <a:rPr sz="2000" spc="-5" dirty="0">
                <a:latin typeface="Arial"/>
                <a:cs typeface="Arial"/>
              </a:rPr>
              <a:t>yang </a:t>
            </a:r>
            <a:r>
              <a:rPr sz="2000" dirty="0">
                <a:latin typeface="Arial"/>
                <a:cs typeface="Arial"/>
              </a:rPr>
              <a:t>akan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digunakan</a:t>
            </a: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Sistem </a:t>
            </a:r>
            <a:r>
              <a:rPr sz="2000" dirty="0">
                <a:latin typeface="Arial"/>
                <a:cs typeface="Arial"/>
              </a:rPr>
              <a:t>operasi </a:t>
            </a:r>
            <a:r>
              <a:rPr sz="2000" spc="-5" dirty="0">
                <a:latin typeface="Arial"/>
                <a:cs typeface="Arial"/>
              </a:rPr>
              <a:t>yang </a:t>
            </a:r>
            <a:r>
              <a:rPr sz="2000" dirty="0">
                <a:latin typeface="Arial"/>
                <a:cs typeface="Arial"/>
              </a:rPr>
              <a:t>akan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digunakan,</a:t>
            </a:r>
          </a:p>
          <a:p>
            <a:pPr marL="1155700" lvl="2" indent="-229870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Bahasa </a:t>
            </a:r>
            <a:r>
              <a:rPr sz="2000" spc="-5" dirty="0">
                <a:latin typeface="Arial"/>
                <a:cs typeface="Arial"/>
              </a:rPr>
              <a:t>pemrograman yang </a:t>
            </a:r>
            <a:r>
              <a:rPr sz="2000" dirty="0">
                <a:latin typeface="Arial"/>
                <a:cs typeface="Arial"/>
              </a:rPr>
              <a:t>akan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digunakan</a:t>
            </a: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Software </a:t>
            </a:r>
            <a:r>
              <a:rPr sz="2000" dirty="0">
                <a:latin typeface="Arial"/>
                <a:cs typeface="Arial"/>
              </a:rPr>
              <a:t>manajemen basis </a:t>
            </a:r>
            <a:r>
              <a:rPr sz="2000" spc="-5" dirty="0">
                <a:latin typeface="Arial"/>
                <a:cs typeface="Arial"/>
              </a:rPr>
              <a:t>data yang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relevan</a:t>
            </a:r>
            <a:endParaRPr sz="2000" dirty="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75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Teknologi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jaringan</a:t>
            </a:r>
          </a:p>
          <a:p>
            <a:pPr marL="1383665">
              <a:lnSpc>
                <a:spcPct val="100000"/>
              </a:lnSpc>
              <a:spcBef>
                <a:spcPts val="405"/>
              </a:spcBef>
            </a:pPr>
            <a:r>
              <a:rPr sz="1600" spc="-5" dirty="0">
                <a:latin typeface="Arial"/>
                <a:cs typeface="Arial"/>
              </a:rPr>
              <a:t>– Topologi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jaringan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548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F1021766-24C0-5844-9CA3-9E7BE71A9A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7897" y="826705"/>
            <a:ext cx="353885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0" dirty="0"/>
              <a:t>P</a:t>
            </a:r>
            <a:r>
              <a:rPr spc="-30" dirty="0"/>
              <a:t>e</a:t>
            </a:r>
            <a:r>
              <a:rPr spc="-5" dirty="0"/>
              <a:t>nd</a:t>
            </a:r>
            <a:r>
              <a:rPr spc="15" dirty="0"/>
              <a:t>a</a:t>
            </a:r>
            <a:r>
              <a:rPr spc="-5" dirty="0"/>
              <a:t>hu</a:t>
            </a:r>
            <a:r>
              <a:rPr spc="5" dirty="0"/>
              <a:t>l</a:t>
            </a:r>
            <a:r>
              <a:rPr spc="-5" dirty="0"/>
              <a:t>u</a:t>
            </a:r>
            <a:r>
              <a:rPr spc="15" dirty="0"/>
              <a:t>a</a:t>
            </a:r>
            <a:r>
              <a:rPr dirty="0"/>
              <a:t>n</a:t>
            </a: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834F7306-C6AC-334D-A901-6539DC295F49}"/>
              </a:ext>
            </a:extLst>
          </p:cNvPr>
          <p:cNvSpPr txBox="1"/>
          <p:nvPr/>
        </p:nvSpPr>
        <p:spPr>
          <a:xfrm>
            <a:off x="10001050" y="6633210"/>
            <a:ext cx="1758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2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6B4BDE17-1C81-EE4A-9B42-7AAFD67A9558}"/>
              </a:ext>
            </a:extLst>
          </p:cNvPr>
          <p:cNvSpPr txBox="1"/>
          <p:nvPr/>
        </p:nvSpPr>
        <p:spPr>
          <a:xfrm>
            <a:off x="2080260" y="1968111"/>
            <a:ext cx="8031480" cy="3514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47447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Analisis sistem </a:t>
            </a:r>
            <a:r>
              <a:rPr sz="2800" dirty="0">
                <a:latin typeface="Arial"/>
                <a:cs typeface="Arial"/>
              </a:rPr>
              <a:t>(system analysis) dapat  didefinisikan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sebagai:</a:t>
            </a:r>
            <a:endParaRPr sz="28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latin typeface="Arial"/>
                <a:cs typeface="Arial"/>
              </a:rPr>
              <a:t>– “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Penguraian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dari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suatu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sistem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informasi </a:t>
            </a:r>
            <a:r>
              <a:rPr sz="2400" spc="-5" dirty="0">
                <a:latin typeface="Arial"/>
                <a:cs typeface="Arial"/>
              </a:rPr>
              <a:t>yang utuh  kedalam bagian-bagian komponenya </a:t>
            </a:r>
            <a:r>
              <a:rPr sz="2400" spc="-10" dirty="0">
                <a:latin typeface="Arial"/>
                <a:cs typeface="Arial"/>
              </a:rPr>
              <a:t>dengan </a:t>
            </a:r>
            <a:r>
              <a:rPr sz="2400" dirty="0">
                <a:latin typeface="Arial"/>
                <a:cs typeface="Arial"/>
              </a:rPr>
              <a:t>maksud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untuk mengidentifikasikan dan mengevaluasi  permasalahan</a:t>
            </a:r>
            <a:r>
              <a:rPr sz="2400" spc="-5" dirty="0">
                <a:latin typeface="Arial"/>
                <a:cs typeface="Arial"/>
              </a:rPr>
              <a:t>, kesempatan-kesempatan, hambatan-  hambatan yang </a:t>
            </a:r>
            <a:r>
              <a:rPr sz="2400" dirty="0">
                <a:latin typeface="Arial"/>
                <a:cs typeface="Arial"/>
              </a:rPr>
              <a:t>terjadi </a:t>
            </a:r>
            <a:r>
              <a:rPr sz="2400" spc="-10" dirty="0">
                <a:latin typeface="Arial"/>
                <a:cs typeface="Arial"/>
              </a:rPr>
              <a:t>dalam </a:t>
            </a:r>
            <a:r>
              <a:rPr sz="2400" spc="-5" dirty="0">
                <a:latin typeface="Arial"/>
                <a:cs typeface="Arial"/>
              </a:rPr>
              <a:t>kebutuhan-kebutuhan  yang diharapkan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sehingga dapat</a:t>
            </a:r>
            <a:r>
              <a:rPr sz="2400" spc="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diusulkan</a:t>
            </a:r>
            <a:endParaRPr sz="24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perbaikan-perbaikanya</a:t>
            </a:r>
            <a:r>
              <a:rPr sz="2400" spc="-5" dirty="0">
                <a:latin typeface="Arial"/>
                <a:cs typeface="Arial"/>
              </a:rPr>
              <a:t>”.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7966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89A4-3A5A-4E44-8422-237AEA4EC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8DFCA69C-D0DD-DF48-AFE9-D653A9A2366E}"/>
              </a:ext>
            </a:extLst>
          </p:cNvPr>
          <p:cNvSpPr txBox="1"/>
          <p:nvPr/>
        </p:nvSpPr>
        <p:spPr>
          <a:xfrm>
            <a:off x="1874929" y="2514349"/>
            <a:ext cx="7935595" cy="3097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6985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Analisis sistem dilakukan </a:t>
            </a:r>
            <a:r>
              <a:rPr sz="2800" dirty="0">
                <a:latin typeface="Arial"/>
                <a:cs typeface="Arial"/>
              </a:rPr>
              <a:t>setelah </a:t>
            </a:r>
            <a:r>
              <a:rPr sz="2800" spc="-5" dirty="0">
                <a:latin typeface="Arial"/>
                <a:cs typeface="Arial"/>
              </a:rPr>
              <a:t>tahap  </a:t>
            </a:r>
            <a:r>
              <a:rPr sz="2800" dirty="0">
                <a:latin typeface="Arial"/>
                <a:cs typeface="Arial"/>
              </a:rPr>
              <a:t>perencanaan sistem (systems </a:t>
            </a:r>
            <a:r>
              <a:rPr sz="2800" spc="-5" dirty="0">
                <a:latin typeface="Arial"/>
                <a:cs typeface="Arial"/>
              </a:rPr>
              <a:t>planning) </a:t>
            </a:r>
            <a:r>
              <a:rPr sz="2800" spc="-10" dirty="0">
                <a:latin typeface="Arial"/>
                <a:cs typeface="Arial"/>
              </a:rPr>
              <a:t>dan  </a:t>
            </a:r>
            <a:r>
              <a:rPr sz="2800" dirty="0">
                <a:latin typeface="Arial"/>
                <a:cs typeface="Arial"/>
              </a:rPr>
              <a:t>sebelum </a:t>
            </a:r>
            <a:r>
              <a:rPr sz="2800" spc="5" dirty="0">
                <a:latin typeface="Arial"/>
                <a:cs typeface="Arial"/>
              </a:rPr>
              <a:t>tahap </a:t>
            </a:r>
            <a:r>
              <a:rPr sz="2800" dirty="0">
                <a:latin typeface="Arial"/>
                <a:cs typeface="Arial"/>
              </a:rPr>
              <a:t>desain </a:t>
            </a:r>
            <a:r>
              <a:rPr sz="2800" spc="-5" dirty="0">
                <a:latin typeface="Arial"/>
                <a:cs typeface="Arial"/>
              </a:rPr>
              <a:t>sistem </a:t>
            </a:r>
            <a:r>
              <a:rPr sz="2800" dirty="0">
                <a:latin typeface="Arial"/>
                <a:cs typeface="Arial"/>
              </a:rPr>
              <a:t>(systems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design).</a:t>
            </a:r>
          </a:p>
          <a:p>
            <a:pPr marL="354965" marR="508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Tahap </a:t>
            </a:r>
            <a:r>
              <a:rPr sz="2800" dirty="0">
                <a:latin typeface="Arial"/>
                <a:cs typeface="Arial"/>
              </a:rPr>
              <a:t>analisis merupakan </a:t>
            </a:r>
            <a:r>
              <a:rPr sz="2800" spc="-5" dirty="0">
                <a:latin typeface="Arial"/>
                <a:cs typeface="Arial"/>
              </a:rPr>
              <a:t>tahap yang kritis </a:t>
            </a:r>
            <a:r>
              <a:rPr sz="2800" dirty="0">
                <a:latin typeface="Arial"/>
                <a:cs typeface="Arial"/>
              </a:rPr>
              <a:t>dan  </a:t>
            </a:r>
            <a:r>
              <a:rPr sz="2800" spc="-5" dirty="0">
                <a:latin typeface="Arial"/>
                <a:cs typeface="Arial"/>
              </a:rPr>
              <a:t>sangat </a:t>
            </a:r>
            <a:r>
              <a:rPr sz="2800" dirty="0">
                <a:latin typeface="Arial"/>
                <a:cs typeface="Arial"/>
              </a:rPr>
              <a:t>penting, karena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kesalahan </a:t>
            </a:r>
            <a:r>
              <a:rPr sz="2800" spc="5" dirty="0">
                <a:solidFill>
                  <a:srgbClr val="FF0000"/>
                </a:solidFill>
                <a:latin typeface="Arial"/>
                <a:cs typeface="Arial"/>
              </a:rPr>
              <a:t>pada tahap 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analisis </a:t>
            </a:r>
            <a:r>
              <a:rPr sz="2800" spc="-10" dirty="0">
                <a:solidFill>
                  <a:srgbClr val="FF0000"/>
                </a:solidFill>
                <a:latin typeface="Arial"/>
                <a:cs typeface="Arial"/>
              </a:rPr>
              <a:t>akan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menyebabkan </a:t>
            </a:r>
            <a:r>
              <a:rPr sz="2800" spc="-10" dirty="0">
                <a:solidFill>
                  <a:srgbClr val="FF0000"/>
                </a:solidFill>
                <a:latin typeface="Arial"/>
                <a:cs typeface="Arial"/>
              </a:rPr>
              <a:t>juga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kesalahan  </a:t>
            </a:r>
            <a:r>
              <a:rPr sz="2800" spc="-5" dirty="0">
                <a:solidFill>
                  <a:srgbClr val="FF0000"/>
                </a:solidFill>
                <a:latin typeface="Arial"/>
                <a:cs typeface="Arial"/>
              </a:rPr>
              <a:t>ditahap</a:t>
            </a:r>
            <a:r>
              <a:rPr sz="2800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0000"/>
                </a:solidFill>
                <a:latin typeface="Arial"/>
                <a:cs typeface="Arial"/>
              </a:rPr>
              <a:t>selanjutnya</a:t>
            </a:r>
            <a:r>
              <a:rPr sz="2800" dirty="0">
                <a:latin typeface="Arial"/>
                <a:cs typeface="Arial"/>
              </a:rPr>
              <a:t>.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B6ED85BB-B020-9647-9705-802F6E631157}"/>
              </a:ext>
            </a:extLst>
          </p:cNvPr>
          <p:cNvSpPr txBox="1"/>
          <p:nvPr/>
        </p:nvSpPr>
        <p:spPr>
          <a:xfrm>
            <a:off x="9784969" y="7078884"/>
            <a:ext cx="1758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3</a:t>
            </a:fld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931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33AF0A4-49E7-C24C-90BD-4595D6983C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79596" y="491339"/>
            <a:ext cx="7769275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67990" marR="5080" indent="-253301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Langkah-langkah </a:t>
            </a:r>
            <a:r>
              <a:rPr dirty="0"/>
              <a:t>Analisis  </a:t>
            </a:r>
            <a:r>
              <a:rPr spc="-5" dirty="0"/>
              <a:t>Sistem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F52107A3-C25F-B54B-A7DC-70EAB917CFC2}"/>
              </a:ext>
            </a:extLst>
          </p:cNvPr>
          <p:cNvSpPr txBox="1"/>
          <p:nvPr/>
        </p:nvSpPr>
        <p:spPr>
          <a:xfrm>
            <a:off x="2229703" y="1882216"/>
            <a:ext cx="7380605" cy="46367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Dilakukan </a:t>
            </a:r>
            <a:r>
              <a:rPr sz="2800" dirty="0">
                <a:latin typeface="Arial"/>
                <a:cs typeface="Arial"/>
              </a:rPr>
              <a:t>oleh </a:t>
            </a:r>
            <a:r>
              <a:rPr sz="2800" spc="-5" dirty="0">
                <a:latin typeface="Arial"/>
                <a:cs typeface="Arial"/>
              </a:rPr>
              <a:t>analis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sistem</a:t>
            </a:r>
            <a:endParaRPr sz="28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Langkah yang dilakukan meliputi: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latin typeface="Arial"/>
                <a:cs typeface="Arial"/>
              </a:rPr>
              <a:t>Identify</a:t>
            </a:r>
            <a:endParaRPr sz="24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Melakukan identifikasi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permasalahan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5" dirty="0">
                <a:latin typeface="Arial"/>
                <a:cs typeface="Arial"/>
              </a:rPr>
              <a:t>Understand</a:t>
            </a:r>
            <a:endParaRPr sz="24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Memahami kerja </a:t>
            </a:r>
            <a:r>
              <a:rPr sz="2000" dirty="0">
                <a:latin typeface="Arial"/>
                <a:cs typeface="Arial"/>
              </a:rPr>
              <a:t>sistem </a:t>
            </a:r>
            <a:r>
              <a:rPr sz="2000" spc="-5" dirty="0">
                <a:latin typeface="Arial"/>
                <a:cs typeface="Arial"/>
              </a:rPr>
              <a:t>yang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ada</a:t>
            </a:r>
            <a:endParaRPr sz="20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Dengan melakukan penelitian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terinci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10" dirty="0">
                <a:latin typeface="Arial"/>
                <a:cs typeface="Arial"/>
              </a:rPr>
              <a:t>Analyze</a:t>
            </a:r>
            <a:endParaRPr sz="24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  <a:tab pos="4202430" algn="l"/>
              </a:tabLst>
            </a:pPr>
            <a:r>
              <a:rPr sz="2000" dirty="0">
                <a:latin typeface="Arial"/>
                <a:cs typeface="Arial"/>
              </a:rPr>
              <a:t>Melakukan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analisa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sistem	berdasarkan hasil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penelitian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sz="2400" b="1" spc="-10" dirty="0">
                <a:latin typeface="Arial"/>
                <a:cs typeface="Arial"/>
              </a:rPr>
              <a:t>Report</a:t>
            </a:r>
            <a:endParaRPr sz="240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Membuat laporan </a:t>
            </a:r>
            <a:r>
              <a:rPr sz="2000" dirty="0">
                <a:latin typeface="Arial"/>
                <a:cs typeface="Arial"/>
              </a:rPr>
              <a:t>hasil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analisis.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689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>
            <a:extLst>
              <a:ext uri="{FF2B5EF4-FFF2-40B4-BE49-F238E27FC236}">
                <a16:creationId xmlns:a16="http://schemas.microsoft.com/office/drawing/2014/main" id="{C46AD444-F591-FA4B-9F87-A86B427F5E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27820" y="334229"/>
            <a:ext cx="67659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Mengidentifikasi</a:t>
            </a:r>
            <a:r>
              <a:rPr spc="-20" dirty="0"/>
              <a:t> </a:t>
            </a:r>
            <a:r>
              <a:rPr spc="-5" dirty="0"/>
              <a:t>Masalah</a:t>
            </a:r>
          </a:p>
        </p:txBody>
      </p:sp>
      <p:sp>
        <p:nvSpPr>
          <p:cNvPr id="15" name="object 3">
            <a:extLst>
              <a:ext uri="{FF2B5EF4-FFF2-40B4-BE49-F238E27FC236}">
                <a16:creationId xmlns:a16="http://schemas.microsoft.com/office/drawing/2014/main" id="{49B9EC3E-82F6-8947-8970-FB1CFF8FDDAC}"/>
              </a:ext>
            </a:extLst>
          </p:cNvPr>
          <p:cNvSpPr/>
          <p:nvPr/>
        </p:nvSpPr>
        <p:spPr>
          <a:xfrm>
            <a:off x="2196935" y="1451759"/>
            <a:ext cx="8229600" cy="5142230"/>
          </a:xfrm>
          <a:custGeom>
            <a:avLst/>
            <a:gdLst/>
            <a:ahLst/>
            <a:cxnLst/>
            <a:rect l="l" t="t" r="r" b="b"/>
            <a:pathLst>
              <a:path w="8229600" h="5142230">
                <a:moveTo>
                  <a:pt x="8229600" y="5141976"/>
                </a:moveTo>
                <a:lnTo>
                  <a:pt x="0" y="5141976"/>
                </a:lnTo>
                <a:lnTo>
                  <a:pt x="0" y="0"/>
                </a:lnTo>
                <a:lnTo>
                  <a:pt x="8229600" y="0"/>
                </a:lnTo>
                <a:lnTo>
                  <a:pt x="8229600" y="51419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id="{585F4F62-5439-0640-B9C7-225274CA7FBA}"/>
              </a:ext>
            </a:extLst>
          </p:cNvPr>
          <p:cNvSpPr txBox="1"/>
          <p:nvPr/>
        </p:nvSpPr>
        <p:spPr>
          <a:xfrm>
            <a:off x="2277204" y="1475635"/>
            <a:ext cx="7864475" cy="4843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370205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Mengidentifikasi </a:t>
            </a:r>
            <a:r>
              <a:rPr sz="2800" spc="-5" dirty="0">
                <a:latin typeface="Arial"/>
                <a:cs typeface="Arial"/>
              </a:rPr>
              <a:t>masalah adalah langkah  </a:t>
            </a:r>
            <a:r>
              <a:rPr sz="2800" dirty="0">
                <a:latin typeface="Arial"/>
                <a:cs typeface="Arial"/>
              </a:rPr>
              <a:t>pertama yang dilakukan </a:t>
            </a:r>
            <a:r>
              <a:rPr sz="2800" spc="-5" dirty="0">
                <a:latin typeface="Arial"/>
                <a:cs typeface="Arial"/>
              </a:rPr>
              <a:t>dalam tahap analisis  sistem</a:t>
            </a:r>
            <a:endParaRPr sz="280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Tugas </a:t>
            </a:r>
            <a:r>
              <a:rPr sz="2800" dirty="0">
                <a:latin typeface="Arial"/>
                <a:cs typeface="Arial"/>
              </a:rPr>
              <a:t>yang dilakukanya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sbb:</a:t>
            </a: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Mengidentifikasi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penyebab</a:t>
            </a:r>
            <a:r>
              <a:rPr sz="2400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masalah</a:t>
            </a:r>
            <a:endParaRPr sz="24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Mengidentifikasi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titik</a:t>
            </a:r>
            <a:r>
              <a:rPr sz="2400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keputusan</a:t>
            </a:r>
            <a:endParaRPr sz="2400" dirty="0">
              <a:latin typeface="Arial"/>
              <a:cs typeface="Arial"/>
            </a:endParaRPr>
          </a:p>
          <a:p>
            <a:pPr marL="1155700" marR="218440" lvl="2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Menunjukkan situasi kondisi yang menyebabkan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masalah  terjadi</a:t>
            </a:r>
            <a:endParaRPr sz="2000" dirty="0">
              <a:latin typeface="Arial"/>
              <a:cs typeface="Arial"/>
            </a:endParaRP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Arial"/>
                <a:cs typeface="Arial"/>
              </a:rPr>
              <a:t>Dasar identifikasi </a:t>
            </a:r>
            <a:r>
              <a:rPr sz="2000" spc="-5" dirty="0">
                <a:latin typeface="Arial"/>
                <a:cs typeface="Arial"/>
              </a:rPr>
              <a:t>menggunakan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flowchart</a:t>
            </a:r>
          </a:p>
          <a:p>
            <a:pPr marL="756285" lvl="1" indent="-287020">
              <a:lnSpc>
                <a:spcPct val="100000"/>
              </a:lnSpc>
              <a:spcBef>
                <a:spcPts val="57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Meng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identifikasi Personel-personel</a:t>
            </a:r>
            <a:r>
              <a:rPr sz="2400" spc="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Kunci</a:t>
            </a:r>
            <a:endParaRPr sz="2400" dirty="0">
              <a:latin typeface="Arial"/>
              <a:cs typeface="Arial"/>
            </a:endParaRPr>
          </a:p>
          <a:p>
            <a:pPr marL="1155700" marR="5080" lvl="2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Identifikasi personil </a:t>
            </a:r>
            <a:r>
              <a:rPr sz="2000" dirty="0">
                <a:latin typeface="Arial"/>
                <a:cs typeface="Arial"/>
              </a:rPr>
              <a:t>yang baik langsung </a:t>
            </a:r>
            <a:r>
              <a:rPr sz="2000" spc="-5" dirty="0">
                <a:latin typeface="Arial"/>
                <a:cs typeface="Arial"/>
              </a:rPr>
              <a:t>atau </a:t>
            </a:r>
            <a:r>
              <a:rPr sz="2000" dirty="0">
                <a:latin typeface="Arial"/>
                <a:cs typeface="Arial"/>
              </a:rPr>
              <a:t>tidak langsung  menyebabkan masalah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tersebut.</a:t>
            </a:r>
          </a:p>
        </p:txBody>
      </p:sp>
    </p:spTree>
    <p:extLst>
      <p:ext uri="{BB962C8B-B14F-4D97-AF65-F5344CB8AC3E}">
        <p14:creationId xmlns:p14="http://schemas.microsoft.com/office/powerpoint/2010/main" val="2737015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4E2D9C1-1BC4-6747-B74E-8B88104612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6469" y="0"/>
            <a:ext cx="7769275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02965" marR="5080" indent="-3388360">
              <a:lnSpc>
                <a:spcPct val="100000"/>
              </a:lnSpc>
              <a:spcBef>
                <a:spcPts val="100"/>
              </a:spcBef>
            </a:pPr>
            <a:r>
              <a:rPr dirty="0"/>
              <a:t>Memahami kerja </a:t>
            </a:r>
            <a:r>
              <a:rPr spc="-10" dirty="0"/>
              <a:t>sistem </a:t>
            </a:r>
            <a:r>
              <a:rPr spc="5" dirty="0"/>
              <a:t>yang  ada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50B8CBD7-75DB-D34A-8AE6-8A439FA5EEC7}"/>
              </a:ext>
            </a:extLst>
          </p:cNvPr>
          <p:cNvSpPr/>
          <p:nvPr/>
        </p:nvSpPr>
        <p:spPr>
          <a:xfrm>
            <a:off x="2066307" y="1452896"/>
            <a:ext cx="8229600" cy="5142230"/>
          </a:xfrm>
          <a:custGeom>
            <a:avLst/>
            <a:gdLst/>
            <a:ahLst/>
            <a:cxnLst/>
            <a:rect l="l" t="t" r="r" b="b"/>
            <a:pathLst>
              <a:path w="8229600" h="5142230">
                <a:moveTo>
                  <a:pt x="8229600" y="5141976"/>
                </a:moveTo>
                <a:lnTo>
                  <a:pt x="0" y="5141976"/>
                </a:lnTo>
                <a:lnTo>
                  <a:pt x="0" y="0"/>
                </a:lnTo>
                <a:lnTo>
                  <a:pt x="8229600" y="0"/>
                </a:lnTo>
                <a:lnTo>
                  <a:pt x="8229600" y="51419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0EB374EB-CBAD-CE4E-9531-0A28A23570B3}"/>
              </a:ext>
            </a:extLst>
          </p:cNvPr>
          <p:cNvSpPr txBox="1">
            <a:spLocks/>
          </p:cNvSpPr>
          <p:nvPr/>
        </p:nvSpPr>
        <p:spPr>
          <a:xfrm>
            <a:off x="2146576" y="1476772"/>
            <a:ext cx="7953375" cy="23291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3535">
              <a:spcBef>
                <a:spcPts val="95"/>
              </a:spcBef>
              <a:tabLst>
                <a:tab pos="356870" algn="l"/>
                <a:tab pos="357505" algn="l"/>
              </a:tabLst>
            </a:pPr>
            <a:r>
              <a:rPr lang="en-ID" spc="-5"/>
              <a:t>langkah </a:t>
            </a:r>
            <a:r>
              <a:rPr lang="en-ID"/>
              <a:t>kedua dari </a:t>
            </a:r>
            <a:r>
              <a:rPr lang="en-ID" spc="-5"/>
              <a:t>tahap analisis </a:t>
            </a:r>
            <a:r>
              <a:rPr lang="en-ID"/>
              <a:t>sistem </a:t>
            </a:r>
            <a:r>
              <a:rPr lang="en-ID" spc="-5"/>
              <a:t>adalah  memahami </a:t>
            </a:r>
            <a:r>
              <a:rPr lang="en-ID"/>
              <a:t>kerja dari sistem yang</a:t>
            </a:r>
            <a:r>
              <a:rPr lang="en-ID" spc="15"/>
              <a:t> </a:t>
            </a:r>
            <a:r>
              <a:rPr lang="en-ID" spc="-5"/>
              <a:t>ada.</a:t>
            </a:r>
          </a:p>
          <a:p>
            <a:pPr marL="355600" marR="797560" indent="-343535">
              <a:spcBef>
                <a:spcPts val="670"/>
              </a:spcBef>
              <a:tabLst>
                <a:tab pos="356870" algn="l"/>
                <a:tab pos="357505" algn="l"/>
              </a:tabLst>
            </a:pPr>
            <a:r>
              <a:rPr lang="en-ID" spc="-5"/>
              <a:t>Dilakukan untuk </a:t>
            </a:r>
            <a:r>
              <a:rPr lang="en-ID">
                <a:solidFill>
                  <a:srgbClr val="FF0000"/>
                </a:solidFill>
              </a:rPr>
              <a:t>mempelajari secara </a:t>
            </a:r>
            <a:r>
              <a:rPr lang="en-ID" spc="-5">
                <a:solidFill>
                  <a:srgbClr val="FF0000"/>
                </a:solidFill>
              </a:rPr>
              <a:t>terinci  bagaimana sistem </a:t>
            </a:r>
            <a:r>
              <a:rPr lang="en-ID">
                <a:solidFill>
                  <a:srgbClr val="FF0000"/>
                </a:solidFill>
              </a:rPr>
              <a:t>yang </a:t>
            </a:r>
            <a:r>
              <a:rPr lang="en-ID" spc="-10">
                <a:solidFill>
                  <a:srgbClr val="FF0000"/>
                </a:solidFill>
              </a:rPr>
              <a:t>ada</a:t>
            </a:r>
            <a:r>
              <a:rPr lang="en-ID" spc="70">
                <a:solidFill>
                  <a:srgbClr val="FF0000"/>
                </a:solidFill>
              </a:rPr>
              <a:t> </a:t>
            </a:r>
            <a:r>
              <a:rPr lang="en-ID">
                <a:solidFill>
                  <a:srgbClr val="FF0000"/>
                </a:solidFill>
              </a:rPr>
              <a:t>beroperasi</a:t>
            </a:r>
            <a:r>
              <a:rPr lang="en-ID"/>
              <a:t>.</a:t>
            </a:r>
          </a:p>
          <a:p>
            <a:pPr marL="356870" indent="-344805">
              <a:spcBef>
                <a:spcPts val="675"/>
              </a:spcBef>
              <a:tabLst>
                <a:tab pos="356870" algn="l"/>
                <a:tab pos="357505" algn="l"/>
              </a:tabLst>
            </a:pPr>
            <a:r>
              <a:rPr lang="en-ID" spc="-5"/>
              <a:t>Beberapa tugas pada tahap ini</a:t>
            </a:r>
            <a:r>
              <a:rPr lang="en-ID" spc="70"/>
              <a:t> </a:t>
            </a:r>
            <a:r>
              <a:rPr lang="en-ID"/>
              <a:t>antaralain:</a:t>
            </a:r>
            <a:endParaRPr lang="en-ID" dirty="0"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AEFE9837-5FA8-484B-B7E6-092773FB9D7F}"/>
              </a:ext>
            </a:extLst>
          </p:cNvPr>
          <p:cNvSpPr txBox="1"/>
          <p:nvPr/>
        </p:nvSpPr>
        <p:spPr>
          <a:xfrm>
            <a:off x="2603783" y="3784071"/>
            <a:ext cx="4159250" cy="265938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530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5" dirty="0">
                <a:latin typeface="Arial"/>
                <a:cs typeface="Arial"/>
              </a:rPr>
              <a:t>Menentukan jenis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penelitian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Merencanakan </a:t>
            </a:r>
            <a:r>
              <a:rPr sz="1800" spc="-15" dirty="0">
                <a:latin typeface="Arial"/>
                <a:cs typeface="Arial"/>
              </a:rPr>
              <a:t>jadwal</a:t>
            </a:r>
            <a:r>
              <a:rPr sz="1800" spc="8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penelitian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Mengatur </a:t>
            </a:r>
            <a:r>
              <a:rPr sz="1800" spc="-15" dirty="0">
                <a:latin typeface="Arial"/>
                <a:cs typeface="Arial"/>
              </a:rPr>
              <a:t>jadwal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spc="-15" dirty="0">
                <a:latin typeface="Arial"/>
                <a:cs typeface="Arial"/>
              </a:rPr>
              <a:t>wawancara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Mengatur </a:t>
            </a:r>
            <a:r>
              <a:rPr sz="1800" spc="-15" dirty="0">
                <a:latin typeface="Arial"/>
                <a:cs typeface="Arial"/>
              </a:rPr>
              <a:t>jadwal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observasi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Mengatur </a:t>
            </a:r>
            <a:r>
              <a:rPr sz="1800" spc="-15" dirty="0">
                <a:latin typeface="Arial"/>
                <a:cs typeface="Arial"/>
              </a:rPr>
              <a:t>jadwal </a:t>
            </a:r>
            <a:r>
              <a:rPr sz="1800" spc="-10" dirty="0">
                <a:latin typeface="Arial"/>
                <a:cs typeface="Arial"/>
              </a:rPr>
              <a:t>pengambilan</a:t>
            </a:r>
            <a:r>
              <a:rPr sz="1800" spc="15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sampel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Membuat penugasan</a:t>
            </a:r>
            <a:r>
              <a:rPr sz="1800" spc="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penelitian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Membuat agenda</a:t>
            </a:r>
            <a:r>
              <a:rPr sz="1800" spc="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wawancara</a:t>
            </a:r>
            <a:endParaRPr sz="18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297815" algn="l"/>
                <a:tab pos="298450" algn="l"/>
              </a:tabLst>
            </a:pPr>
            <a:r>
              <a:rPr sz="1800" spc="-10" dirty="0">
                <a:latin typeface="Arial"/>
                <a:cs typeface="Arial"/>
              </a:rPr>
              <a:t>Mengumpulkan hasil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wawancara</a:t>
            </a:r>
            <a:endParaRPr sz="1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034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1E5CE-749F-F944-8F84-BEF94E635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811267"/>
            <a:ext cx="7729728" cy="1188720"/>
          </a:xfrm>
        </p:spPr>
        <p:txBody>
          <a:bodyPr/>
          <a:lstStyle/>
          <a:p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spc="-10" dirty="0" err="1"/>
              <a:t>sistem</a:t>
            </a:r>
            <a:r>
              <a:rPr lang="en-ID" spc="-10" dirty="0"/>
              <a:t> </a:t>
            </a:r>
            <a:r>
              <a:rPr lang="en-ID" spc="5" dirty="0"/>
              <a:t>yang  </a:t>
            </a:r>
            <a:r>
              <a:rPr lang="en-ID" spc="5" dirty="0" err="1"/>
              <a:t>ada</a:t>
            </a:r>
            <a:endParaRPr lang="en-US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6CD12D76-BF49-B440-B6E6-CC803EC7EA1E}"/>
              </a:ext>
            </a:extLst>
          </p:cNvPr>
          <p:cNvSpPr txBox="1"/>
          <p:nvPr/>
        </p:nvSpPr>
        <p:spPr>
          <a:xfrm>
            <a:off x="1451887" y="1993529"/>
            <a:ext cx="7158355" cy="4053204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785"/>
              </a:spcBef>
              <a:buFont typeface="Arial"/>
              <a:buChar char="–"/>
              <a:tabLst>
                <a:tab pos="299720" algn="l"/>
              </a:tabLst>
            </a:pPr>
            <a:r>
              <a:rPr sz="2800" b="1" spc="-5" dirty="0">
                <a:latin typeface="Arial"/>
                <a:cs typeface="Arial"/>
              </a:rPr>
              <a:t>Menentukan </a:t>
            </a:r>
            <a:r>
              <a:rPr sz="2800" b="1" dirty="0">
                <a:latin typeface="Arial"/>
                <a:cs typeface="Arial"/>
              </a:rPr>
              <a:t>jenis</a:t>
            </a:r>
            <a:r>
              <a:rPr sz="2800" b="1" spc="4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penelitian</a:t>
            </a:r>
            <a:endParaRPr sz="2800" dirty="0">
              <a:latin typeface="Arial"/>
              <a:cs typeface="Arial"/>
            </a:endParaRPr>
          </a:p>
          <a:p>
            <a:pPr marL="698500" marR="5080" lvl="1" indent="-228600">
              <a:lnSpc>
                <a:spcPct val="100000"/>
              </a:lnSpc>
              <a:spcBef>
                <a:spcPts val="595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Merupakan penelitian pendahuluan (preliminary  survey) atau </a:t>
            </a:r>
            <a:r>
              <a:rPr sz="2400" spc="-10" dirty="0">
                <a:latin typeface="Arial"/>
                <a:cs typeface="Arial"/>
              </a:rPr>
              <a:t>penelitian </a:t>
            </a:r>
            <a:r>
              <a:rPr sz="2400" spc="-5" dirty="0">
                <a:latin typeface="Arial"/>
                <a:cs typeface="Arial"/>
              </a:rPr>
              <a:t>terinci (detailed</a:t>
            </a:r>
            <a:r>
              <a:rPr sz="2400" spc="1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survey)</a:t>
            </a:r>
            <a:endParaRPr sz="24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575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Jenis data apa </a:t>
            </a:r>
            <a:r>
              <a:rPr sz="2400" dirty="0">
                <a:latin typeface="Arial"/>
                <a:cs typeface="Arial"/>
              </a:rPr>
              <a:t>yang </a:t>
            </a:r>
            <a:r>
              <a:rPr sz="2400" spc="-10" dirty="0">
                <a:latin typeface="Arial"/>
                <a:cs typeface="Arial"/>
              </a:rPr>
              <a:t>ingin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diperoleh?</a:t>
            </a:r>
            <a:endParaRPr sz="24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55"/>
              </a:spcBef>
              <a:buFont typeface="Arial"/>
              <a:buChar char="–"/>
              <a:tabLst>
                <a:tab pos="299720" algn="l"/>
              </a:tabLst>
            </a:pPr>
            <a:r>
              <a:rPr sz="2800" b="1" spc="-5" dirty="0">
                <a:latin typeface="Arial"/>
                <a:cs typeface="Arial"/>
              </a:rPr>
              <a:t>Merencanakan </a:t>
            </a:r>
            <a:r>
              <a:rPr sz="2800" b="1" dirty="0">
                <a:latin typeface="Arial"/>
                <a:cs typeface="Arial"/>
              </a:rPr>
              <a:t>Jadual</a:t>
            </a:r>
            <a:r>
              <a:rPr sz="2800" b="1" spc="4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Penelitian</a:t>
            </a:r>
            <a:endParaRPr sz="28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590"/>
              </a:spcBef>
              <a:buChar char="•"/>
              <a:tabLst>
                <a:tab pos="699135" algn="l"/>
              </a:tabLst>
            </a:pPr>
            <a:r>
              <a:rPr sz="2400" spc="-10" dirty="0">
                <a:latin typeface="Arial"/>
                <a:cs typeface="Arial"/>
              </a:rPr>
              <a:t>Dimana penelitian </a:t>
            </a:r>
            <a:r>
              <a:rPr sz="2400" spc="-5" dirty="0">
                <a:latin typeface="Arial"/>
                <a:cs typeface="Arial"/>
              </a:rPr>
              <a:t>akan</a:t>
            </a:r>
            <a:r>
              <a:rPr sz="2400" spc="9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dilakukan?</a:t>
            </a:r>
            <a:endParaRPr sz="24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575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Apa </a:t>
            </a:r>
            <a:r>
              <a:rPr sz="2400" dirty="0">
                <a:latin typeface="Arial"/>
                <a:cs typeface="Arial"/>
              </a:rPr>
              <a:t>dan </a:t>
            </a:r>
            <a:r>
              <a:rPr sz="2400" spc="-5" dirty="0">
                <a:latin typeface="Arial"/>
                <a:cs typeface="Arial"/>
              </a:rPr>
              <a:t>siapa yang </a:t>
            </a:r>
            <a:r>
              <a:rPr sz="2400" spc="-10" dirty="0">
                <a:latin typeface="Arial"/>
                <a:cs typeface="Arial"/>
              </a:rPr>
              <a:t>akan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diteliti?</a:t>
            </a:r>
            <a:endParaRPr sz="24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580"/>
              </a:spcBef>
              <a:buChar char="•"/>
              <a:tabLst>
                <a:tab pos="699135" algn="l"/>
              </a:tabLst>
            </a:pPr>
            <a:r>
              <a:rPr sz="2400" spc="-10" dirty="0">
                <a:latin typeface="Arial"/>
                <a:cs typeface="Arial"/>
              </a:rPr>
              <a:t>Siapa </a:t>
            </a:r>
            <a:r>
              <a:rPr sz="2400" spc="-5" dirty="0">
                <a:latin typeface="Arial"/>
                <a:cs typeface="Arial"/>
              </a:rPr>
              <a:t>yang </a:t>
            </a:r>
            <a:r>
              <a:rPr sz="2400" dirty="0">
                <a:latin typeface="Arial"/>
                <a:cs typeface="Arial"/>
              </a:rPr>
              <a:t>akan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meneliti?</a:t>
            </a:r>
            <a:endParaRPr sz="24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575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Kapan </a:t>
            </a:r>
            <a:r>
              <a:rPr sz="2400" spc="-10" dirty="0">
                <a:latin typeface="Arial"/>
                <a:cs typeface="Arial"/>
              </a:rPr>
              <a:t>penelitian</a:t>
            </a:r>
            <a:r>
              <a:rPr sz="2400" spc="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dilakukan?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9168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7DE6A5C2-72C8-8741-87FA-E67C4E846E33}"/>
              </a:ext>
            </a:extLst>
          </p:cNvPr>
          <p:cNvSpPr txBox="1"/>
          <p:nvPr/>
        </p:nvSpPr>
        <p:spPr>
          <a:xfrm>
            <a:off x="2639420" y="677411"/>
            <a:ext cx="6745605" cy="507746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785"/>
              </a:spcBef>
              <a:buFont typeface="Arial"/>
              <a:buChar char="–"/>
              <a:tabLst>
                <a:tab pos="299720" algn="l"/>
              </a:tabLst>
            </a:pPr>
            <a:r>
              <a:rPr sz="2800" b="1" spc="-5" dirty="0">
                <a:latin typeface="Arial"/>
                <a:cs typeface="Arial"/>
              </a:rPr>
              <a:t>Membuat penugasan</a:t>
            </a:r>
            <a:r>
              <a:rPr sz="2800" b="1" spc="7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penelitian</a:t>
            </a:r>
            <a:endParaRPr sz="2800" dirty="0">
              <a:latin typeface="Arial"/>
              <a:cs typeface="Arial"/>
            </a:endParaRPr>
          </a:p>
          <a:p>
            <a:pPr marL="698500" marR="328295" lvl="1" indent="-228600">
              <a:lnSpc>
                <a:spcPct val="100000"/>
              </a:lnSpc>
              <a:spcBef>
                <a:spcPts val="595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Tim analis berbagi tugas </a:t>
            </a:r>
            <a:r>
              <a:rPr sz="2400" dirty="0">
                <a:latin typeface="Arial"/>
                <a:cs typeface="Arial"/>
              </a:rPr>
              <a:t>untuk </a:t>
            </a:r>
            <a:r>
              <a:rPr sz="2400" spc="-5" dirty="0">
                <a:latin typeface="Arial"/>
                <a:cs typeface="Arial"/>
              </a:rPr>
              <a:t>melakukan  </a:t>
            </a:r>
            <a:r>
              <a:rPr sz="2400" spc="-10" dirty="0">
                <a:latin typeface="Arial"/>
                <a:cs typeface="Arial"/>
              </a:rPr>
              <a:t>penelitian </a:t>
            </a:r>
            <a:r>
              <a:rPr sz="2400" spc="-5" dirty="0">
                <a:latin typeface="Arial"/>
                <a:cs typeface="Arial"/>
              </a:rPr>
              <a:t>yang </a:t>
            </a:r>
            <a:r>
              <a:rPr sz="2400" dirty="0">
                <a:latin typeface="Arial"/>
                <a:cs typeface="Arial"/>
              </a:rPr>
              <a:t>telah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ditentukan.</a:t>
            </a:r>
            <a:endParaRPr sz="24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55"/>
              </a:spcBef>
              <a:buFont typeface="Arial"/>
              <a:buChar char="–"/>
              <a:tabLst>
                <a:tab pos="299720" algn="l"/>
              </a:tabLst>
            </a:pPr>
            <a:r>
              <a:rPr sz="2800" b="1" spc="-5" dirty="0">
                <a:latin typeface="Arial"/>
                <a:cs typeface="Arial"/>
              </a:rPr>
              <a:t>Membuat agenda</a:t>
            </a:r>
            <a:r>
              <a:rPr sz="2800" b="1" spc="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wawancara</a:t>
            </a:r>
            <a:endParaRPr sz="2800" dirty="0">
              <a:latin typeface="Arial"/>
              <a:cs typeface="Arial"/>
            </a:endParaRPr>
          </a:p>
          <a:p>
            <a:pPr marL="698500" marR="5080" lvl="1" indent="-228600">
              <a:lnSpc>
                <a:spcPct val="100000"/>
              </a:lnSpc>
              <a:spcBef>
                <a:spcPts val="590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Tujuanya supaya kegiatan wawancara dapat  dilaksanakan tepat </a:t>
            </a:r>
            <a:r>
              <a:rPr sz="2400" spc="-10" dirty="0">
                <a:latin typeface="Arial"/>
                <a:cs typeface="Arial"/>
              </a:rPr>
              <a:t>pada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waktunya.</a:t>
            </a:r>
            <a:endParaRPr sz="24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655"/>
              </a:spcBef>
              <a:buFont typeface="Arial"/>
              <a:buChar char="–"/>
              <a:tabLst>
                <a:tab pos="299720" algn="l"/>
              </a:tabLst>
            </a:pPr>
            <a:r>
              <a:rPr sz="2800" b="1" spc="-5" dirty="0">
                <a:latin typeface="Arial"/>
                <a:cs typeface="Arial"/>
              </a:rPr>
              <a:t>Mengumpulkan </a:t>
            </a:r>
            <a:r>
              <a:rPr sz="2800" b="1" dirty="0">
                <a:latin typeface="Arial"/>
                <a:cs typeface="Arial"/>
              </a:rPr>
              <a:t>hasil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penelitian</a:t>
            </a:r>
            <a:endParaRPr sz="28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595"/>
              </a:spcBef>
              <a:buChar char="•"/>
              <a:tabLst>
                <a:tab pos="699135" algn="l"/>
              </a:tabLst>
            </a:pPr>
            <a:r>
              <a:rPr sz="2400" spc="-5" dirty="0">
                <a:latin typeface="Arial"/>
                <a:cs typeface="Arial"/>
              </a:rPr>
              <a:t>Dokumen hasil </a:t>
            </a:r>
            <a:r>
              <a:rPr sz="2400" spc="-10" dirty="0">
                <a:latin typeface="Arial"/>
                <a:cs typeface="Arial"/>
              </a:rPr>
              <a:t>penelitian ini </a:t>
            </a:r>
            <a:r>
              <a:rPr sz="2400" spc="-5" dirty="0">
                <a:latin typeface="Arial"/>
                <a:cs typeface="Arial"/>
              </a:rPr>
              <a:t>berguna</a:t>
            </a:r>
            <a:r>
              <a:rPr sz="2400" spc="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untuk:</a:t>
            </a:r>
          </a:p>
          <a:p>
            <a:pPr marL="1155700" lvl="2" indent="-229870">
              <a:lnSpc>
                <a:spcPct val="100000"/>
              </a:lnSpc>
              <a:spcBef>
                <a:spcPts val="484"/>
              </a:spcBef>
              <a:buChar char="–"/>
              <a:tabLst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Membantu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kelengkapan</a:t>
            </a:r>
          </a:p>
          <a:p>
            <a:pPr marL="1155700" lvl="2" indent="-229870">
              <a:lnSpc>
                <a:spcPct val="100000"/>
              </a:lnSpc>
              <a:spcBef>
                <a:spcPts val="475"/>
              </a:spcBef>
              <a:buChar char="–"/>
              <a:tabLst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Membantu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analisa</a:t>
            </a: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–"/>
              <a:tabLst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Membantu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komunikasi</a:t>
            </a:r>
          </a:p>
          <a:p>
            <a:pPr marL="1155700" lvl="2" indent="-229870">
              <a:lnSpc>
                <a:spcPct val="100000"/>
              </a:lnSpc>
              <a:spcBef>
                <a:spcPts val="480"/>
              </a:spcBef>
              <a:buChar char="–"/>
              <a:tabLst>
                <a:tab pos="1156335" algn="l"/>
              </a:tabLst>
            </a:pPr>
            <a:r>
              <a:rPr sz="2000" spc="-5" dirty="0">
                <a:latin typeface="Arial"/>
                <a:cs typeface="Arial"/>
              </a:rPr>
              <a:t>Membantu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pelatihan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3541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AFFC381B-63AD-034F-AB7B-34AFFDE92B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9095" y="536109"/>
            <a:ext cx="782320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Menganalisis Hasil</a:t>
            </a:r>
            <a:r>
              <a:rPr spc="-15" dirty="0"/>
              <a:t> </a:t>
            </a:r>
            <a:r>
              <a:rPr spc="-5" dirty="0"/>
              <a:t>Penelitian</a:t>
            </a: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9322B040-49D3-AD40-8538-852F4C0C80E8}"/>
              </a:ext>
            </a:extLst>
          </p:cNvPr>
          <p:cNvSpPr txBox="1"/>
          <p:nvPr/>
        </p:nvSpPr>
        <p:spPr>
          <a:xfrm>
            <a:off x="10033389" y="6342614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9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61A71EB3-268D-8C48-8C5E-FF4D7BF177CA}"/>
              </a:ext>
            </a:extLst>
          </p:cNvPr>
          <p:cNvSpPr txBox="1"/>
          <p:nvPr/>
        </p:nvSpPr>
        <p:spPr>
          <a:xfrm>
            <a:off x="2087199" y="1677515"/>
            <a:ext cx="7108825" cy="4452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"/>
                <a:cs typeface="Arial"/>
              </a:rPr>
              <a:t>Langkah yang dilakukan </a:t>
            </a:r>
            <a:r>
              <a:rPr sz="2800" spc="5" dirty="0">
                <a:latin typeface="Arial"/>
                <a:cs typeface="Arial"/>
              </a:rPr>
              <a:t>pada tahap </a:t>
            </a:r>
            <a:r>
              <a:rPr sz="2800" spc="-5" dirty="0">
                <a:latin typeface="Arial"/>
                <a:cs typeface="Arial"/>
              </a:rPr>
              <a:t>ini  </a:t>
            </a:r>
            <a:r>
              <a:rPr sz="2800" dirty="0">
                <a:latin typeface="Arial"/>
                <a:cs typeface="Arial"/>
              </a:rPr>
              <a:t>berdasarkan data yang diperoleh </a:t>
            </a:r>
            <a:r>
              <a:rPr sz="2800" spc="-5" dirty="0">
                <a:latin typeface="Arial"/>
                <a:cs typeface="Arial"/>
              </a:rPr>
              <a:t>dari </a:t>
            </a:r>
            <a:r>
              <a:rPr sz="2800" spc="5" dirty="0">
                <a:latin typeface="Arial"/>
                <a:cs typeface="Arial"/>
              </a:rPr>
              <a:t>hasil  </a:t>
            </a:r>
            <a:r>
              <a:rPr sz="2800" dirty="0">
                <a:latin typeface="Arial"/>
                <a:cs typeface="Arial"/>
              </a:rPr>
              <a:t>penelitian yang telah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dilakukan.</a:t>
            </a:r>
            <a:endParaRPr sz="280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"/>
                <a:cs typeface="Arial"/>
              </a:rPr>
              <a:t>Yang </a:t>
            </a:r>
            <a:r>
              <a:rPr sz="2800" dirty="0">
                <a:latin typeface="Arial"/>
                <a:cs typeface="Arial"/>
              </a:rPr>
              <a:t>dilakukan </a:t>
            </a:r>
            <a:r>
              <a:rPr sz="2800" spc="-5" dirty="0">
                <a:latin typeface="Arial"/>
                <a:cs typeface="Arial"/>
              </a:rPr>
              <a:t>pada tahap ini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 </a:t>
            </a:r>
            <a:r>
              <a:rPr sz="2400" spc="-5" dirty="0">
                <a:latin typeface="Arial"/>
                <a:cs typeface="Arial"/>
              </a:rPr>
              <a:t>kelemahan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sistem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 </a:t>
            </a:r>
            <a:r>
              <a:rPr sz="2400" spc="-5" dirty="0">
                <a:latin typeface="Arial"/>
                <a:cs typeface="Arial"/>
              </a:rPr>
              <a:t>distribusi</a:t>
            </a:r>
            <a:r>
              <a:rPr sz="2400" spc="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pekerjaan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 </a:t>
            </a:r>
            <a:r>
              <a:rPr sz="2400" spc="-5" dirty="0">
                <a:latin typeface="Arial"/>
                <a:cs typeface="Arial"/>
              </a:rPr>
              <a:t>pengukuran</a:t>
            </a:r>
            <a:r>
              <a:rPr sz="2400" spc="8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pekerjaan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keandalan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 </a:t>
            </a:r>
            <a:r>
              <a:rPr sz="2400" spc="-5" dirty="0">
                <a:latin typeface="Arial"/>
                <a:cs typeface="Arial"/>
              </a:rPr>
              <a:t>dokumen </a:t>
            </a:r>
            <a:r>
              <a:rPr sz="2400" dirty="0">
                <a:latin typeface="Arial"/>
                <a:cs typeface="Arial"/>
              </a:rPr>
              <a:t>sistem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lama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10" dirty="0">
                <a:latin typeface="Arial"/>
                <a:cs typeface="Arial"/>
              </a:rPr>
              <a:t>Menganalisa </a:t>
            </a:r>
            <a:r>
              <a:rPr sz="2400" spc="-5" dirty="0">
                <a:latin typeface="Arial"/>
                <a:cs typeface="Arial"/>
              </a:rPr>
              <a:t>teknologi </a:t>
            </a:r>
            <a:r>
              <a:rPr sz="2400" spc="-10" dirty="0">
                <a:latin typeface="Arial"/>
                <a:cs typeface="Arial"/>
              </a:rPr>
              <a:t>yang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digunakan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275481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{6A2BE8E6-E658-E24E-BE3A-9E4B71BD6D0C}tf10001120</Template>
  <TotalTime>8</TotalTime>
  <Words>773</Words>
  <Application>Microsoft Macintosh PowerPoint</Application>
  <PresentationFormat>Widescreen</PresentationFormat>
  <Paragraphs>123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Parcel</vt:lpstr>
      <vt:lpstr>Analisa Sistem</vt:lpstr>
      <vt:lpstr>Pendahuluan</vt:lpstr>
      <vt:lpstr>Pendahuluan</vt:lpstr>
      <vt:lpstr>Langkah-langkah Analisis  Sistem</vt:lpstr>
      <vt:lpstr>Mengidentifikasi Masalah</vt:lpstr>
      <vt:lpstr>Memahami kerja sistem yang  ada</vt:lpstr>
      <vt:lpstr>Memahami kerja sistem yang  ada</vt:lpstr>
      <vt:lpstr>PowerPoint Presentation</vt:lpstr>
      <vt:lpstr>Menganalisis Hasil Penelitian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Sistem</dc:title>
  <dc:creator>Microsoft Office User</dc:creator>
  <cp:lastModifiedBy>Microsoft Office User</cp:lastModifiedBy>
  <cp:revision>2</cp:revision>
  <dcterms:created xsi:type="dcterms:W3CDTF">2020-11-01T16:40:16Z</dcterms:created>
  <dcterms:modified xsi:type="dcterms:W3CDTF">2020-11-01T16:48:30Z</dcterms:modified>
</cp:coreProperties>
</file>