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2" r:id="rId7"/>
    <p:sldId id="261" r:id="rId8"/>
    <p:sldId id="263" r:id="rId9"/>
    <p:sldId id="264" r:id="rId10"/>
    <p:sldId id="267" r:id="rId11"/>
    <p:sldId id="268" r:id="rId12"/>
    <p:sldId id="269" r:id="rId13"/>
    <p:sldId id="270" r:id="rId14"/>
    <p:sldId id="271" r:id="rId15"/>
    <p:sldId id="272" r:id="rId16"/>
    <p:sldId id="273" r:id="rId17"/>
    <p:sldId id="274"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9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95A08F-89CA-4BE9-B6D8-1B37E9E795C6}"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271C14-B435-4147-923D-CE7853CDA07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9169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95A08F-89CA-4BE9-B6D8-1B37E9E795C6}"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271C14-B435-4147-923D-CE7853CDA070}" type="slidenum">
              <a:rPr lang="en-US" smtClean="0"/>
              <a:t>‹#›</a:t>
            </a:fld>
            <a:endParaRPr lang="en-US"/>
          </a:p>
        </p:txBody>
      </p:sp>
    </p:spTree>
    <p:extLst>
      <p:ext uri="{BB962C8B-B14F-4D97-AF65-F5344CB8AC3E}">
        <p14:creationId xmlns:p14="http://schemas.microsoft.com/office/powerpoint/2010/main" val="894437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95A08F-89CA-4BE9-B6D8-1B37E9E795C6}"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271C14-B435-4147-923D-CE7853CDA070}" type="slidenum">
              <a:rPr lang="en-US" smtClean="0"/>
              <a:t>‹#›</a:t>
            </a:fld>
            <a:endParaRPr lang="en-US"/>
          </a:p>
        </p:txBody>
      </p:sp>
    </p:spTree>
    <p:extLst>
      <p:ext uri="{BB962C8B-B14F-4D97-AF65-F5344CB8AC3E}">
        <p14:creationId xmlns:p14="http://schemas.microsoft.com/office/powerpoint/2010/main" val="4010304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95A08F-89CA-4BE9-B6D8-1B37E9E795C6}"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271C14-B435-4147-923D-CE7853CDA070}" type="slidenum">
              <a:rPr lang="en-US" smtClean="0"/>
              <a:t>‹#›</a:t>
            </a:fld>
            <a:endParaRPr lang="en-US"/>
          </a:p>
        </p:txBody>
      </p:sp>
    </p:spTree>
    <p:extLst>
      <p:ext uri="{BB962C8B-B14F-4D97-AF65-F5344CB8AC3E}">
        <p14:creationId xmlns:p14="http://schemas.microsoft.com/office/powerpoint/2010/main" val="4026491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95A08F-89CA-4BE9-B6D8-1B37E9E795C6}" type="datetimeFigureOut">
              <a:rPr lang="en-US" smtClean="0"/>
              <a:t>3/5/2021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271C14-B435-4147-923D-CE7853CDA07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072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95A08F-89CA-4BE9-B6D8-1B37E9E795C6}" type="datetimeFigureOut">
              <a:rPr lang="en-US" smtClean="0"/>
              <a:t>3/5/2021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271C14-B435-4147-923D-CE7853CDA070}" type="slidenum">
              <a:rPr lang="en-US" smtClean="0"/>
              <a:t>‹#›</a:t>
            </a:fld>
            <a:endParaRPr lang="en-US"/>
          </a:p>
        </p:txBody>
      </p:sp>
    </p:spTree>
    <p:extLst>
      <p:ext uri="{BB962C8B-B14F-4D97-AF65-F5344CB8AC3E}">
        <p14:creationId xmlns:p14="http://schemas.microsoft.com/office/powerpoint/2010/main" val="869389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95A08F-89CA-4BE9-B6D8-1B37E9E795C6}" type="datetimeFigureOut">
              <a:rPr lang="en-US" smtClean="0"/>
              <a:t>3/5/2021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271C14-B435-4147-923D-CE7853CDA070}" type="slidenum">
              <a:rPr lang="en-US" smtClean="0"/>
              <a:t>‹#›</a:t>
            </a:fld>
            <a:endParaRPr lang="en-US"/>
          </a:p>
        </p:txBody>
      </p:sp>
    </p:spTree>
    <p:extLst>
      <p:ext uri="{BB962C8B-B14F-4D97-AF65-F5344CB8AC3E}">
        <p14:creationId xmlns:p14="http://schemas.microsoft.com/office/powerpoint/2010/main" val="2475468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95A08F-89CA-4BE9-B6D8-1B37E9E795C6}" type="datetimeFigureOut">
              <a:rPr lang="en-US" smtClean="0"/>
              <a:t>3/5/2021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271C14-B435-4147-923D-CE7853CDA070}" type="slidenum">
              <a:rPr lang="en-US" smtClean="0"/>
              <a:t>‹#›</a:t>
            </a:fld>
            <a:endParaRPr lang="en-US"/>
          </a:p>
        </p:txBody>
      </p:sp>
    </p:spTree>
    <p:extLst>
      <p:ext uri="{BB962C8B-B14F-4D97-AF65-F5344CB8AC3E}">
        <p14:creationId xmlns:p14="http://schemas.microsoft.com/office/powerpoint/2010/main" val="3036512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95A08F-89CA-4BE9-B6D8-1B37E9E795C6}" type="datetimeFigureOut">
              <a:rPr lang="en-US" smtClean="0"/>
              <a:t>3/5/2021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F8271C14-B435-4147-923D-CE7853CDA070}" type="slidenum">
              <a:rPr lang="en-US" smtClean="0"/>
              <a:t>‹#›</a:t>
            </a:fld>
            <a:endParaRPr lang="en-US"/>
          </a:p>
        </p:txBody>
      </p:sp>
    </p:spTree>
    <p:extLst>
      <p:ext uri="{BB962C8B-B14F-4D97-AF65-F5344CB8AC3E}">
        <p14:creationId xmlns:p14="http://schemas.microsoft.com/office/powerpoint/2010/main" val="18014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95A08F-89CA-4BE9-B6D8-1B37E9E795C6}" type="datetimeFigureOut">
              <a:rPr lang="en-US" smtClean="0"/>
              <a:t>3/5/2021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8271C14-B435-4147-923D-CE7853CDA070}" type="slidenum">
              <a:rPr lang="en-US" smtClean="0"/>
              <a:t>‹#›</a:t>
            </a:fld>
            <a:endParaRPr lang="en-US"/>
          </a:p>
        </p:txBody>
      </p:sp>
    </p:spTree>
    <p:extLst>
      <p:ext uri="{BB962C8B-B14F-4D97-AF65-F5344CB8AC3E}">
        <p14:creationId xmlns:p14="http://schemas.microsoft.com/office/powerpoint/2010/main" val="142292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95A08F-89CA-4BE9-B6D8-1B37E9E795C6}" type="datetimeFigureOut">
              <a:rPr lang="en-US" smtClean="0"/>
              <a:t>3/5/2021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271C14-B435-4147-923D-CE7853CDA070}" type="slidenum">
              <a:rPr lang="en-US" smtClean="0"/>
              <a:t>‹#›</a:t>
            </a:fld>
            <a:endParaRPr lang="en-US"/>
          </a:p>
        </p:txBody>
      </p:sp>
    </p:spTree>
    <p:extLst>
      <p:ext uri="{BB962C8B-B14F-4D97-AF65-F5344CB8AC3E}">
        <p14:creationId xmlns:p14="http://schemas.microsoft.com/office/powerpoint/2010/main" val="3137917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95A08F-89CA-4BE9-B6D8-1B37E9E795C6}" type="datetimeFigureOut">
              <a:rPr lang="en-US" smtClean="0"/>
              <a:t>3/5/2021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8271C14-B435-4147-923D-CE7853CDA07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4082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747C4-8499-4BC5-8E2B-CBC04C178C46}"/>
              </a:ext>
            </a:extLst>
          </p:cNvPr>
          <p:cNvSpPr>
            <a:spLocks noGrp="1"/>
          </p:cNvSpPr>
          <p:nvPr>
            <p:ph type="ctrTitle"/>
          </p:nvPr>
        </p:nvSpPr>
        <p:spPr/>
        <p:txBody>
          <a:bodyPr/>
          <a:lstStyle/>
          <a:p>
            <a:r>
              <a:rPr lang="id-ID" sz="6000" b="1" kern="0" dirty="0">
                <a:solidFill>
                  <a:schemeClr val="tx1"/>
                </a:solidFill>
                <a:effectLst/>
                <a:latin typeface="Arial" panose="020B0604020202020204" pitchFamily="34" charset="0"/>
                <a:ea typeface="Arial" panose="020B0604020202020204" pitchFamily="34" charset="0"/>
              </a:rPr>
              <a:t>TECHNOPRENEURSHIP</a:t>
            </a:r>
            <a:endParaRPr lang="en-US" dirty="0"/>
          </a:p>
        </p:txBody>
      </p:sp>
      <p:sp>
        <p:nvSpPr>
          <p:cNvPr id="3" name="Subtitle 2">
            <a:extLst>
              <a:ext uri="{FF2B5EF4-FFF2-40B4-BE49-F238E27FC236}">
                <a16:creationId xmlns:a16="http://schemas.microsoft.com/office/drawing/2014/main" id="{C5E6FCB9-100D-494B-BBB3-5BF0AE204000}"/>
              </a:ext>
            </a:extLst>
          </p:cNvPr>
          <p:cNvSpPr>
            <a:spLocks noGrp="1"/>
          </p:cNvSpPr>
          <p:nvPr>
            <p:ph type="subTitle" idx="1"/>
          </p:nvPr>
        </p:nvSpPr>
        <p:spPr/>
        <p:txBody>
          <a:bodyPr/>
          <a:lstStyle/>
          <a:p>
            <a:r>
              <a:rPr lang="en-US" b="1" dirty="0"/>
              <a:t>SYAIFULLAH.SE.,</a:t>
            </a:r>
            <a:r>
              <a:rPr lang="en-US" b="1" dirty="0" err="1"/>
              <a:t>M.Sc</a:t>
            </a:r>
            <a:endParaRPr lang="en-US" b="1" dirty="0"/>
          </a:p>
          <a:p>
            <a:endParaRPr lang="en-US" dirty="0"/>
          </a:p>
        </p:txBody>
      </p:sp>
    </p:spTree>
    <p:extLst>
      <p:ext uri="{BB962C8B-B14F-4D97-AF65-F5344CB8AC3E}">
        <p14:creationId xmlns:p14="http://schemas.microsoft.com/office/powerpoint/2010/main" val="3514268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847DA-5D00-4516-9F1C-AC28612A614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F7809AC-C8A4-460E-89CD-76E5FFA7C67B}"/>
              </a:ext>
            </a:extLst>
          </p:cNvPr>
          <p:cNvSpPr>
            <a:spLocks noGrp="1"/>
          </p:cNvSpPr>
          <p:nvPr>
            <p:ph idx="1"/>
          </p:nvPr>
        </p:nvSpPr>
        <p:spPr/>
        <p:txBody>
          <a:bodyPr/>
          <a:lstStyle/>
          <a:p>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Permasalahan klasik dalam menjalankan aktivitas bisnis selain kesulitan dalam hal memasarkan hasil produksi adalah kesulitan didalam mencari tambahan dana</a:t>
            </a:r>
            <a:r>
              <a:rPr lang="id-ID" sz="1800" i="1" spc="-3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atau</a:t>
            </a:r>
            <a:r>
              <a:rPr lang="id-ID" sz="1800" i="1" spc="-2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modal.</a:t>
            </a:r>
            <a:r>
              <a:rPr lang="id-ID" sz="1800" i="1" spc="-2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Banyak</a:t>
            </a:r>
            <a:r>
              <a:rPr lang="id-ID" sz="1800" i="1" spc="-3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pelaku</a:t>
            </a:r>
            <a:r>
              <a:rPr lang="id-ID" sz="1800" i="1" spc="-2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bisnis</a:t>
            </a:r>
            <a:r>
              <a:rPr lang="id-ID" sz="1800" i="1" spc="-3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mengeluhkan</a:t>
            </a:r>
            <a:r>
              <a:rPr lang="id-ID" sz="1800" i="1" spc="-3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tingginya</a:t>
            </a:r>
            <a:r>
              <a:rPr lang="id-ID" sz="1800" i="1" spc="-3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suku</a:t>
            </a:r>
            <a:r>
              <a:rPr lang="id-ID" sz="1800" i="1" spc="-2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bunga</a:t>
            </a:r>
            <a:r>
              <a:rPr lang="id-ID" sz="1800" i="1" spc="-3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pinjaman tetapi juga banyak pelaku bisnis yang mengeluhkan kurang beraninya pihak bank dalam memberikan</a:t>
            </a:r>
            <a:r>
              <a:rPr lang="id-ID" sz="1800" i="1" spc="-1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pinjaman</a:t>
            </a:r>
            <a:r>
              <a:rPr lang="id-ID" sz="1800" i="1" dirty="0">
                <a:solidFill>
                  <a:srgbClr val="E07394"/>
                </a:solidFill>
                <a:effectLst/>
                <a:latin typeface="Georgia" panose="02040502050405020303" pitchFamily="18" charset="0"/>
                <a:ea typeface="Verdana" panose="020B0604030504040204" pitchFamily="34" charset="0"/>
                <a:cs typeface="Verdana" panose="020B0604030504040204" pitchFamily="34" charset="0"/>
              </a:rPr>
              <a:t>.</a:t>
            </a:r>
            <a:endParaRPr lang="en-US" dirty="0"/>
          </a:p>
        </p:txBody>
      </p:sp>
    </p:spTree>
    <p:extLst>
      <p:ext uri="{BB962C8B-B14F-4D97-AF65-F5344CB8AC3E}">
        <p14:creationId xmlns:p14="http://schemas.microsoft.com/office/powerpoint/2010/main" val="1725114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22C9-B7A7-47E1-8194-1F98C1E5CD1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ED5A0E0-49D2-4F94-AF8D-90B345084B05}"/>
              </a:ext>
            </a:extLst>
          </p:cNvPr>
          <p:cNvSpPr>
            <a:spLocks noGrp="1"/>
          </p:cNvSpPr>
          <p:nvPr>
            <p:ph idx="1"/>
          </p:nvPr>
        </p:nvSpPr>
        <p:spPr/>
        <p:txBody>
          <a:bodyPr/>
          <a:lstStyle/>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Salah satu cara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dilakukan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oleh bank agar dana nasabah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 dikucurkan kepada pengusaha berada dalam kondisi aman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menjanjikan, bank akan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meminta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dokumen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berinformasikan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kondisi pasar dan kinerja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keuangan</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berikut nilai jaminan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(agunan).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Informasi tersebut dijadikan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sebagai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dasar untuk menilai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kemampuan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perusahaan didalam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memenuhi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kewajibannya yaitu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membayar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angsuran pokok pinjaman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beserta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bunga pinjaman. Begitulah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kira sekilas kepentingan pihak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bank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terhadap penilaian aspek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keuangan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didalam studi</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kelayakan.</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4235426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FAAE5-1650-4A0F-A1C6-736D84AD715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777D9F1-74F2-4075-958B-D2F33A95E2DC}"/>
              </a:ext>
            </a:extLst>
          </p:cNvPr>
          <p:cNvSpPr>
            <a:spLocks noGrp="1"/>
          </p:cNvSpPr>
          <p:nvPr>
            <p:ph idx="1"/>
          </p:nvPr>
        </p:nvSpPr>
        <p:spPr/>
        <p:txBody>
          <a:bodyPr/>
          <a:lstStyle/>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Lebih dari itu, aspek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keuangan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sangat diperlukan dalam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rangka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menilai tingkat profitabilitas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dimasa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akan datang. Apalagi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investasi jangka panjang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memerlukan pendekatan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present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value</a:t>
            </a:r>
            <a:r>
              <a:rPr lang="id-ID" sz="1800" spc="-2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didalam</a:t>
            </a:r>
            <a:r>
              <a:rPr lang="id-ID" sz="1800" spc="-2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menilai</a:t>
            </a:r>
            <a:r>
              <a:rPr lang="id-ID" sz="1800" spc="-2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kelayakan</a:t>
            </a:r>
            <a:r>
              <a:rPr lang="id-ID" sz="1800" spc="-2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usaha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juga pertimbangan jangka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waktu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tingkat pengembalian biaya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investasi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pay back period.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Permasalahan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keuangan akan semakin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komplek</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mana</a:t>
            </a:r>
            <a:r>
              <a:rPr lang="id-ID" sz="1800" spc="-1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kala</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faktor</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inflasi</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time</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value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of</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money</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dimasukkan</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sebagai</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asumsi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akan berpengaruh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terhadap</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hasil</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penilaian</a:t>
            </a:r>
            <a:r>
              <a:rPr lang="id-ID" sz="1800" spc="-1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aspek</a:t>
            </a:r>
            <a:r>
              <a:rPr lang="id-ID" sz="1800" spc="-1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keuangan.</a:t>
            </a:r>
            <a:endParaRPr lang="en-US" dirty="0"/>
          </a:p>
        </p:txBody>
      </p:sp>
    </p:spTree>
    <p:extLst>
      <p:ext uri="{BB962C8B-B14F-4D97-AF65-F5344CB8AC3E}">
        <p14:creationId xmlns:p14="http://schemas.microsoft.com/office/powerpoint/2010/main" val="1580051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78822-EB35-4A19-9FF1-86249B0A6E1D}"/>
              </a:ext>
            </a:extLst>
          </p:cNvPr>
          <p:cNvSpPr>
            <a:spLocks noGrp="1"/>
          </p:cNvSpPr>
          <p:nvPr>
            <p:ph type="title"/>
          </p:nvPr>
        </p:nvSpPr>
        <p:spPr>
          <a:xfrm>
            <a:off x="1066800" y="2699658"/>
            <a:ext cx="10058400" cy="1060994"/>
          </a:xfrm>
        </p:spPr>
        <p:txBody>
          <a:bodyPr>
            <a:normAutofit/>
          </a:bodyPr>
          <a:lstStyle/>
          <a:p>
            <a:pPr algn="ct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ASPEK HUKUM DAN PERIJINAN</a:t>
            </a:r>
            <a:br>
              <a:rPr lang="en-US" sz="1800" dirty="0">
                <a:effectLst/>
                <a:latin typeface="Verdana" panose="020B0604030504040204" pitchFamily="34" charset="0"/>
                <a:ea typeface="Verdana" panose="020B0604030504040204" pitchFamily="34" charset="0"/>
                <a:cs typeface="Verdana" panose="020B0604030504040204" pitchFamily="34" charset="0"/>
              </a:rPr>
            </a:br>
            <a:endParaRPr lang="en-US" dirty="0"/>
          </a:p>
        </p:txBody>
      </p:sp>
    </p:spTree>
    <p:extLst>
      <p:ext uri="{BB962C8B-B14F-4D97-AF65-F5344CB8AC3E}">
        <p14:creationId xmlns:p14="http://schemas.microsoft.com/office/powerpoint/2010/main" val="55923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EFFF2-37C4-4A97-8172-4EDBAA10B6C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4DAD923-8151-4629-B9B6-D5FEC177A832}"/>
              </a:ext>
            </a:extLst>
          </p:cNvPr>
          <p:cNvSpPr>
            <a:spLocks noGrp="1"/>
          </p:cNvSpPr>
          <p:nvPr>
            <p:ph idx="1"/>
          </p:nvPr>
        </p:nvSpPr>
        <p:spPr/>
        <p:txBody>
          <a:bodyPr/>
          <a:lstStyle/>
          <a:p>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Penilaian atas aspek hukum sangat penting mengingat sebelum usaha tersebut dijalankan, segala prosedur yang berkaitan dengan izin atau berbagai persyaratan lain harus terlebih dahulu dipenuhi. Bagi penilai studi kelayakan bisnis, dokumen yang</a:t>
            </a:r>
            <a:r>
              <a:rPr lang="id-ID" sz="1800" i="1" spc="-3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perlu</a:t>
            </a:r>
            <a:r>
              <a:rPr lang="id-ID" sz="1800" i="1" spc="-2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diteliti</a:t>
            </a:r>
            <a:r>
              <a:rPr lang="id-ID" sz="1800" i="1" spc="-3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keabsahan,</a:t>
            </a:r>
            <a:r>
              <a:rPr lang="id-ID" sz="1800" i="1" spc="-2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kesempurnaan</a:t>
            </a:r>
            <a:r>
              <a:rPr lang="id-ID" sz="1800" i="1" spc="-2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dan</a:t>
            </a:r>
            <a:r>
              <a:rPr lang="id-ID" sz="1800" i="1" spc="-3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keasliannya</a:t>
            </a:r>
            <a:r>
              <a:rPr lang="id-ID" sz="1800" i="1" spc="-2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meliputi</a:t>
            </a:r>
            <a:r>
              <a:rPr lang="id-ID" sz="1800" i="1" spc="-3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badan</a:t>
            </a:r>
            <a:r>
              <a:rPr lang="id-ID" sz="1800" i="1" spc="-2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hukum, perizinan, sertivikat tanah maupun dokumen pendukung lainnya. Masalah </a:t>
            </a:r>
            <a:r>
              <a:rPr lang="id-ID" sz="1800" i="1" spc="-1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yang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timbul kadang kala sangat vital, sehingga usaha yang semula dinyatakan layak </a:t>
            </a:r>
            <a:r>
              <a:rPr lang="id-ID" sz="1800" i="1" spc="-1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dari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semua</a:t>
            </a:r>
            <a:r>
              <a:rPr lang="id-ID" sz="1800" i="1" spc="-7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aspek</a:t>
            </a:r>
            <a:r>
              <a:rPr lang="id-ID" sz="1800" i="1" spc="-6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teryata</a:t>
            </a:r>
            <a:r>
              <a:rPr lang="id-ID" sz="1800" i="1" spc="-7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menjadi</a:t>
            </a:r>
            <a:r>
              <a:rPr lang="id-ID" sz="1800" i="1" spc="-7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sebaliknya.</a:t>
            </a:r>
            <a:r>
              <a:rPr lang="id-ID" sz="1800" i="1" spc="-7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Hal</a:t>
            </a:r>
            <a:r>
              <a:rPr lang="id-ID" sz="1800" i="1" spc="-6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tersebut</a:t>
            </a:r>
            <a:r>
              <a:rPr lang="id-ID" sz="1800" i="1" spc="-7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dapat</a:t>
            </a:r>
            <a:r>
              <a:rPr lang="id-ID" sz="1800" i="1" spc="-6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terjadi</a:t>
            </a:r>
            <a:r>
              <a:rPr lang="id-ID" sz="1800" i="1" spc="-6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karena</a:t>
            </a:r>
            <a:r>
              <a:rPr lang="id-ID" sz="1800" i="1" spc="-7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kurangnya ketelitian dalam penilaian di bidang hukum sebelum usaha tersebut</a:t>
            </a:r>
            <a:r>
              <a:rPr lang="id-ID" sz="1800" i="1" spc="-3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dijalankan</a:t>
            </a:r>
            <a:endParaRPr lang="en-US" dirty="0">
              <a:solidFill>
                <a:schemeClr val="tx1"/>
              </a:solidFill>
            </a:endParaRPr>
          </a:p>
        </p:txBody>
      </p:sp>
    </p:spTree>
    <p:extLst>
      <p:ext uri="{BB962C8B-B14F-4D97-AF65-F5344CB8AC3E}">
        <p14:creationId xmlns:p14="http://schemas.microsoft.com/office/powerpoint/2010/main" val="4250422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B07C9-5981-4DD5-AE77-3D1436ADDBB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3B67092-B1DA-4F02-98E0-86C480FBD9C5}"/>
              </a:ext>
            </a:extLst>
          </p:cNvPr>
          <p:cNvSpPr>
            <a:spLocks noGrp="1"/>
          </p:cNvSpPr>
          <p:nvPr>
            <p:ph idx="1"/>
          </p:nvPr>
        </p:nvSpPr>
        <p:spPr/>
        <p:txBody>
          <a:bodyPr/>
          <a:lstStyle/>
          <a:p>
            <a:pPr marL="344488" marR="1168400" indent="-285750" algn="just">
              <a:lnSpc>
                <a:spcPct val="98000"/>
              </a:lnSpc>
              <a:spcBef>
                <a:spcPts val="0"/>
              </a:spcBef>
              <a:spcAft>
                <a:spcPts val="0"/>
              </a:spcAft>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Analisis aspek hukum dilakukan dengan tujuan menjawab pertanyaan </a:t>
            </a:r>
            <a:r>
              <a:rPr lang="id-ID" sz="1800" i="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“Apakah bisnis yang akan dijalankan dapat memebuhi ketentuan hukum dan perizinan di suatu wilayah?”</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58738" marR="0" indent="0">
              <a:spcBef>
                <a:spcPts val="35"/>
              </a:spcBef>
              <a:spcAft>
                <a:spcPts val="0"/>
              </a:spcAft>
            </a:pPr>
            <a:r>
              <a:rPr lang="id-ID" sz="1800" i="1" dirty="0">
                <a:effectLst/>
                <a:latin typeface="Verdana" panose="020B0604030504040204" pitchFamily="34" charset="0"/>
                <a:ea typeface="Verdana" panose="020B0604030504040204" pitchFamily="34" charset="0"/>
                <a:cs typeface="Verdana" panose="020B0604030504040204" pitchFamily="34" charset="0"/>
              </a:rPr>
              <a:t> </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344488" marR="1169035" indent="-285750" algn="just">
              <a:lnSpc>
                <a:spcPct val="98000"/>
              </a:lnSpc>
              <a:spcBef>
                <a:spcPts val="0"/>
              </a:spcBef>
              <a:spcAft>
                <a:spcPts val="0"/>
              </a:spcAft>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Secara spesifik analisis aspek hukum pada studi kelayakan bisnis bertujuan untuk :</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58738" marR="0" indent="0">
              <a:spcBef>
                <a:spcPts val="50"/>
              </a:spcBef>
              <a:spcAft>
                <a:spcPts val="0"/>
              </a:spcAft>
            </a:pPr>
            <a:r>
              <a:rPr lang="id-ID" sz="1800" dirty="0">
                <a:effectLst/>
                <a:latin typeface="Verdana" panose="020B0604030504040204" pitchFamily="34" charset="0"/>
                <a:ea typeface="Verdana" panose="020B0604030504040204" pitchFamily="34" charset="0"/>
                <a:cs typeface="Verdana" panose="020B0604030504040204" pitchFamily="34" charset="0"/>
              </a:rPr>
              <a:t> </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406400" marR="0" lvl="1" indent="0">
              <a:spcBef>
                <a:spcPts val="5"/>
              </a:spcBef>
              <a:spcAft>
                <a:spcPts val="0"/>
              </a:spcAft>
              <a:buClr>
                <a:srgbClr val="231F20"/>
              </a:buClr>
              <a:buSzPts val="900"/>
              <a:buFont typeface="Georgia" panose="02040502050405020303" pitchFamily="18" charset="0"/>
              <a:buChar char="•"/>
              <a:tabLst>
                <a:tab pos="1398270" algn="l"/>
                <a:tab pos="1398905" algn="l"/>
              </a:tabLst>
            </a:pPr>
            <a:r>
              <a:rPr lang="en-US"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Menganalisis legalitas atas usaha yang akan</a:t>
            </a:r>
            <a:r>
              <a:rPr lang="id-ID" i="1" spc="-2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dijalankan.</a:t>
            </a:r>
            <a:endParaRPr lang="en-US" spc="-5" dirty="0">
              <a:effectLst/>
              <a:latin typeface="Verdana" panose="020B0604030504040204" pitchFamily="34" charset="0"/>
              <a:ea typeface="Georgia" panose="02040502050405020303" pitchFamily="18" charset="0"/>
              <a:cs typeface="Georgia" panose="02040502050405020303" pitchFamily="18" charset="0"/>
            </a:endParaRPr>
          </a:p>
          <a:p>
            <a:pPr marL="508000" marR="1168400" lvl="1" indent="-101600">
              <a:lnSpc>
                <a:spcPct val="105000"/>
              </a:lnSpc>
              <a:spcBef>
                <a:spcPts val="55"/>
              </a:spcBef>
              <a:spcAft>
                <a:spcPts val="0"/>
              </a:spcAft>
              <a:buClr>
                <a:srgbClr val="231F20"/>
              </a:buClr>
              <a:buSzPts val="900"/>
              <a:buFont typeface="Georgia" panose="02040502050405020303" pitchFamily="18" charset="0"/>
              <a:buChar char="•"/>
              <a:tabLst>
                <a:tab pos="1398270" algn="l"/>
                <a:tab pos="1398905" algn="l"/>
              </a:tabLst>
            </a:pPr>
            <a:r>
              <a:rPr lang="en-US"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Menganalisis ketepatan bentuk badan hukum dengan ide bisnis </a:t>
            </a:r>
            <a:r>
              <a:rPr lang="id-ID" i="1" spc="-2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yang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akan dilaksanakan.</a:t>
            </a:r>
            <a:endParaRPr lang="en-US" spc="-5" dirty="0">
              <a:effectLst/>
              <a:latin typeface="Verdana" panose="020B0604030504040204" pitchFamily="34" charset="0"/>
              <a:ea typeface="Georgia" panose="02040502050405020303" pitchFamily="18" charset="0"/>
              <a:cs typeface="Georgia" panose="02040502050405020303" pitchFamily="18" charset="0"/>
            </a:endParaRPr>
          </a:p>
          <a:p>
            <a:pPr marL="508000" marR="1169035" lvl="1" indent="-101600">
              <a:lnSpc>
                <a:spcPct val="105000"/>
              </a:lnSpc>
              <a:spcBef>
                <a:spcPts val="0"/>
              </a:spcBef>
              <a:spcAft>
                <a:spcPts val="0"/>
              </a:spcAft>
              <a:buClr>
                <a:srgbClr val="231F20"/>
              </a:buClr>
              <a:buSzPts val="900"/>
              <a:buFont typeface="Georgia" panose="02040502050405020303" pitchFamily="18" charset="0"/>
              <a:buChar char="•"/>
              <a:tabLst>
                <a:tab pos="1398270" algn="l"/>
                <a:tab pos="1398905" algn="l"/>
              </a:tabLst>
            </a:pPr>
            <a:r>
              <a:rPr lang="en-US"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Menganalisis kemampuan bisnis yang akan diusulkan dalam memenuhi persyaratan perizinan.</a:t>
            </a:r>
            <a:endParaRPr lang="en-US" spc="-5" dirty="0">
              <a:effectLst/>
              <a:latin typeface="Verdana" panose="020B0604030504040204" pitchFamily="34" charset="0"/>
              <a:ea typeface="Georgia" panose="02040502050405020303" pitchFamily="18" charset="0"/>
              <a:cs typeface="Georgia" panose="02040502050405020303" pitchFamily="18" charset="0"/>
            </a:endParaRPr>
          </a:p>
          <a:p>
            <a:pPr marL="508000" marR="1168400" lvl="1" indent="-101600">
              <a:lnSpc>
                <a:spcPct val="105000"/>
              </a:lnSpc>
              <a:spcBef>
                <a:spcPts val="0"/>
              </a:spcBef>
              <a:spcAft>
                <a:spcPts val="0"/>
              </a:spcAft>
              <a:buClr>
                <a:srgbClr val="231F20"/>
              </a:buClr>
              <a:buSzPts val="900"/>
              <a:buFont typeface="Georgia" panose="02040502050405020303" pitchFamily="18" charset="0"/>
              <a:buChar char="•"/>
              <a:tabLst>
                <a:tab pos="1398270" algn="l"/>
                <a:tab pos="1398905" algn="l"/>
              </a:tabLst>
            </a:pPr>
            <a:r>
              <a:rPr lang="en-US"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Menganalisis jaminan-jaminan yang bisa disediakan jika bisnis </a:t>
            </a:r>
            <a:r>
              <a:rPr lang="id-ID" i="1" spc="-2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akan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dibiayai </a:t>
            </a:r>
            <a:r>
              <a:rPr lang="en-US"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dengan</a:t>
            </a:r>
            <a:r>
              <a:rPr lang="id-ID" i="1"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pinjaman.</a:t>
            </a:r>
            <a:endParaRPr lang="en-US" spc="-5" dirty="0">
              <a:effectLst/>
              <a:latin typeface="Verdana" panose="020B0604030504040204" pitchFamily="34" charset="0"/>
              <a:ea typeface="Georgia" panose="02040502050405020303" pitchFamily="18" charset="0"/>
              <a:cs typeface="Georgia" panose="02040502050405020303" pitchFamily="18" charset="0"/>
            </a:endParaRPr>
          </a:p>
          <a:p>
            <a:endParaRPr lang="en-US" dirty="0"/>
          </a:p>
        </p:txBody>
      </p:sp>
    </p:spTree>
    <p:extLst>
      <p:ext uri="{BB962C8B-B14F-4D97-AF65-F5344CB8AC3E}">
        <p14:creationId xmlns:p14="http://schemas.microsoft.com/office/powerpoint/2010/main" val="1870098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AF6A7-42AD-4B43-89C5-95DDDD6E6671}"/>
              </a:ext>
            </a:extLst>
          </p:cNvPr>
          <p:cNvSpPr>
            <a:spLocks noGrp="1"/>
          </p:cNvSpPr>
          <p:nvPr>
            <p:ph type="title"/>
          </p:nvPr>
        </p:nvSpPr>
        <p:spPr>
          <a:xfrm>
            <a:off x="1066800" y="2620554"/>
            <a:ext cx="10058400" cy="808446"/>
          </a:xfrm>
        </p:spPr>
        <p:txBody>
          <a:bodyPr/>
          <a:lstStyle/>
          <a:p>
            <a:pPr algn="ct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ASPEK LINGKUNGAN</a:t>
            </a:r>
            <a:endParaRPr lang="en-US" dirty="0"/>
          </a:p>
        </p:txBody>
      </p:sp>
    </p:spTree>
    <p:extLst>
      <p:ext uri="{BB962C8B-B14F-4D97-AF65-F5344CB8AC3E}">
        <p14:creationId xmlns:p14="http://schemas.microsoft.com/office/powerpoint/2010/main" val="831480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FC035-6A48-4957-A55D-83896A01228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E2040E6-5AA5-483F-A8D3-79535AB581FD}"/>
              </a:ext>
            </a:extLst>
          </p:cNvPr>
          <p:cNvSpPr>
            <a:spLocks noGrp="1"/>
          </p:cNvSpPr>
          <p:nvPr>
            <p:ph idx="1"/>
          </p:nvPr>
        </p:nvSpPr>
        <p:spPr/>
        <p:txBody>
          <a:bodyPr/>
          <a:lstStyle/>
          <a:p>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Lingkungan tempat bisnis akan dijalankan harus dianalisis dengan cermat. Hal ini disebabkan lingkungan disatu sisi dapat menjadi peluang dari bisnis yang akan dijalankan, namun disisi lain lingkungan juga dapat menjadi ancaman bagi perkembangan bisnis. Keberadaan bisnis dapat berpengaruh terhadap lingkungan, baik lingkungan masyarakat maupun lingkungan ekologi tempat bisnis yang akan dijalankan.</a:t>
            </a:r>
            <a:endParaRPr lang="en-US" dirty="0">
              <a:solidFill>
                <a:schemeClr val="tx1"/>
              </a:solidFill>
            </a:endParaRPr>
          </a:p>
        </p:txBody>
      </p:sp>
    </p:spTree>
    <p:extLst>
      <p:ext uri="{BB962C8B-B14F-4D97-AF65-F5344CB8AC3E}">
        <p14:creationId xmlns:p14="http://schemas.microsoft.com/office/powerpoint/2010/main" val="1036299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A1F4C-1C91-4954-93F6-96D8EC25767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42A0198-E8F4-4682-9E28-25AA033FFBF1}"/>
              </a:ext>
            </a:extLst>
          </p:cNvPr>
          <p:cNvSpPr>
            <a:spLocks noGrp="1"/>
          </p:cNvSpPr>
          <p:nvPr>
            <p:ph idx="1"/>
          </p:nvPr>
        </p:nvSpPr>
        <p:spPr/>
        <p:txBody>
          <a:bodyPr/>
          <a:lstStyle/>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menimbulkan</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berbagai</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aktivitas</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sehinggga menimbulkan</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dampak</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bagi</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lingkungan</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disekitar</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lokasi</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20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Perubahan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kehidupan masyarakat sebagai akibat dari adanya aktivitas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dapat</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berupa</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semakin</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ramainya</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lokasi</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disekitar</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lokasi</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timbulnya kerawanan</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sosial,</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timbulnya</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penyakit</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masyarakat,</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juga</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perubahan</a:t>
            </a:r>
            <a:r>
              <a:rPr lang="id-ID" sz="1800" spc="-2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gaya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hidup</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sebagai</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akibat</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masuknya</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tenaga</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kerja</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luar</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daerah.</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4212736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B5D1F-4F25-4393-9716-A5026E7E0FC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7F3E061-7AEB-4F6F-957A-04CED41849F3}"/>
              </a:ext>
            </a:extLst>
          </p:cNvPr>
          <p:cNvSpPr>
            <a:spLocks noGrp="1"/>
          </p:cNvSpPr>
          <p:nvPr>
            <p:ph idx="1"/>
          </p:nvPr>
        </p:nvSpPr>
        <p:spPr/>
        <p:txBody>
          <a:bodyPr/>
          <a:lstStyle/>
          <a:p>
            <a:pPr marR="1167765" algn="just">
              <a:lnSpc>
                <a:spcPct val="98000"/>
              </a:lnSpc>
              <a:spcBef>
                <a:spcPts val="0"/>
              </a:spcBef>
              <a:spcAft>
                <a:spcPts val="0"/>
              </a:spcAft>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Analisis aspek lingkungan dilakukan untuk menjawab </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apakah lingkungan setempat sesuai dengan ide bisnis yang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dijalankan dan apakah manfaat bisnis bagi lingkungan lebih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dibandingkan dampak negatifnya?’.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marL="0" marR="1167765" indent="0" algn="just">
              <a:lnSpc>
                <a:spcPct val="98000"/>
              </a:lnSpc>
              <a:spcBef>
                <a:spcPts val="0"/>
              </a:spcBef>
              <a:spcAft>
                <a:spcPts val="0"/>
              </a:spcAft>
              <a:buNone/>
            </a:pP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marR="1167765" algn="just">
              <a:lnSpc>
                <a:spcPct val="98000"/>
              </a:lnSpc>
              <a:spcBef>
                <a:spcPts val="0"/>
              </a:spcBef>
              <a:spcAft>
                <a:spcPts val="0"/>
              </a:spcAft>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 ide bisnis dinyatakan layak berdasarkan aspek lingkungan sesuai dengan kebutuhan ide bisnis dan ide bisnis tersebut mampu memberikan manfaat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lebih besar dibandingkan dampak negatifnya di wilayah tersebut. </a:t>
            </a:r>
            <a:endParaRPr lang="en-US" dirty="0"/>
          </a:p>
        </p:txBody>
      </p:sp>
    </p:spTree>
    <p:extLst>
      <p:ext uri="{BB962C8B-B14F-4D97-AF65-F5344CB8AC3E}">
        <p14:creationId xmlns:p14="http://schemas.microsoft.com/office/powerpoint/2010/main" val="2457171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3E2-09BB-4C6C-BED0-0B63B7C61D0B}"/>
              </a:ext>
            </a:extLst>
          </p:cNvPr>
          <p:cNvSpPr>
            <a:spLocks noGrp="1"/>
          </p:cNvSpPr>
          <p:nvPr>
            <p:ph type="title"/>
          </p:nvPr>
        </p:nvSpPr>
        <p:spPr>
          <a:xfrm>
            <a:off x="1358537" y="2438400"/>
            <a:ext cx="10058400" cy="866503"/>
          </a:xfrm>
        </p:spPr>
        <p:txBody>
          <a:bodyPr>
            <a:normAutofit fontScale="90000"/>
          </a:bodyPr>
          <a:lstStyle/>
          <a:p>
            <a:pPr algn="ct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ASPEK TEKNIS DAN PRODUKSI</a:t>
            </a:r>
            <a:br>
              <a:rPr lang="en-US" sz="1800" dirty="0">
                <a:effectLst/>
                <a:latin typeface="Verdana" panose="020B0604030504040204" pitchFamily="34" charset="0"/>
                <a:ea typeface="Verdana" panose="020B0604030504040204" pitchFamily="34" charset="0"/>
                <a:cs typeface="Verdana" panose="020B0604030504040204" pitchFamily="34" charset="0"/>
              </a:rPr>
            </a:br>
            <a:endParaRPr lang="en-US" dirty="0"/>
          </a:p>
        </p:txBody>
      </p:sp>
    </p:spTree>
    <p:extLst>
      <p:ext uri="{BB962C8B-B14F-4D97-AF65-F5344CB8AC3E}">
        <p14:creationId xmlns:p14="http://schemas.microsoft.com/office/powerpoint/2010/main" val="34085261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511E8-2585-4C49-AF32-4A7C543847B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2D82BD1-E47E-4CCE-99D1-329B6758CD27}"/>
              </a:ext>
            </a:extLst>
          </p:cNvPr>
          <p:cNvSpPr>
            <a:spLocks noGrp="1"/>
          </p:cNvSpPr>
          <p:nvPr>
            <p:ph idx="1"/>
          </p:nvPr>
        </p:nvSpPr>
        <p:spPr/>
        <p:txBody>
          <a:bodyPr/>
          <a:lstStyle/>
          <a:p>
            <a:pPr marR="1167765" algn="just">
              <a:lnSpc>
                <a:spcPct val="98000"/>
              </a:lnSpc>
              <a:spcBef>
                <a:spcPts val="0"/>
              </a:spcBef>
              <a:spcAft>
                <a:spcPts val="0"/>
              </a:spcAft>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Aspek lingkungan dalam studi kelayakan bertujuan</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marL="0" marR="1167765" indent="0" algn="just">
              <a:lnSpc>
                <a:spcPct val="98000"/>
              </a:lnSpc>
              <a:spcBef>
                <a:spcPts val="0"/>
              </a:spcBef>
              <a:spcAft>
                <a:spcPts val="0"/>
              </a:spcAft>
              <a:buNone/>
            </a:pP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174625" marR="0" lvl="1" indent="0">
              <a:spcBef>
                <a:spcPts val="50"/>
              </a:spcBef>
              <a:spcAft>
                <a:spcPts val="0"/>
              </a:spcAft>
              <a:buClr>
                <a:srgbClr val="231F20"/>
              </a:buClr>
              <a:buSzPts val="900"/>
              <a:buFont typeface="Georgia" panose="02040502050405020303" pitchFamily="18" charset="0"/>
              <a:buChar char="•"/>
              <a:tabLst>
                <a:tab pos="1398270" algn="l"/>
                <a:tab pos="1398905" algn="l"/>
              </a:tabLst>
            </a:pP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Menganalisis kondisi lingkungan</a:t>
            </a:r>
            <a:r>
              <a:rPr lang="id-ID" i="1" spc="-1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operasional</a:t>
            </a:r>
            <a:endParaRPr lang="en-US" spc="-5" dirty="0">
              <a:effectLst/>
              <a:latin typeface="Verdana" panose="020B0604030504040204" pitchFamily="34" charset="0"/>
              <a:ea typeface="Georgia" panose="02040502050405020303" pitchFamily="18" charset="0"/>
              <a:cs typeface="Georgia" panose="02040502050405020303" pitchFamily="18" charset="0"/>
            </a:endParaRPr>
          </a:p>
          <a:p>
            <a:pPr marL="174625" marR="0" lvl="1" indent="0">
              <a:spcBef>
                <a:spcPts val="55"/>
              </a:spcBef>
              <a:spcAft>
                <a:spcPts val="0"/>
              </a:spcAft>
              <a:buClr>
                <a:srgbClr val="231F20"/>
              </a:buClr>
              <a:buSzPts val="900"/>
              <a:buFont typeface="Georgia" panose="02040502050405020303" pitchFamily="18" charset="0"/>
              <a:buChar char="•"/>
              <a:tabLst>
                <a:tab pos="1398270" algn="l"/>
                <a:tab pos="1398905" algn="l"/>
              </a:tabLst>
            </a:pP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Menganalisis kondisi lingkungan</a:t>
            </a:r>
            <a:r>
              <a:rPr lang="id-ID" i="1" spc="-1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industri</a:t>
            </a:r>
            <a:endParaRPr lang="en-US" spc="-5" dirty="0">
              <a:effectLst/>
              <a:latin typeface="Verdana" panose="020B0604030504040204" pitchFamily="34" charset="0"/>
              <a:ea typeface="Georgia" panose="02040502050405020303" pitchFamily="18" charset="0"/>
              <a:cs typeface="Georgia" panose="02040502050405020303" pitchFamily="18" charset="0"/>
            </a:endParaRPr>
          </a:p>
          <a:p>
            <a:pPr marL="174625" marR="0" lvl="1" indent="0">
              <a:spcBef>
                <a:spcPts val="60"/>
              </a:spcBef>
              <a:spcAft>
                <a:spcPts val="0"/>
              </a:spcAft>
              <a:buClr>
                <a:srgbClr val="231F20"/>
              </a:buClr>
              <a:buSzPts val="900"/>
              <a:buFont typeface="Georgia" panose="02040502050405020303" pitchFamily="18" charset="0"/>
              <a:buChar char="•"/>
              <a:tabLst>
                <a:tab pos="1398270" algn="l"/>
                <a:tab pos="1398905" algn="l"/>
              </a:tabLst>
            </a:pP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Menganalisis lingkungan</a:t>
            </a:r>
            <a:r>
              <a:rPr lang="id-ID" i="1"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ekonomi</a:t>
            </a:r>
            <a:endParaRPr lang="en-US" spc="-5" dirty="0">
              <a:effectLst/>
              <a:latin typeface="Verdana" panose="020B0604030504040204" pitchFamily="34" charset="0"/>
              <a:ea typeface="Georgia" panose="02040502050405020303" pitchFamily="18" charset="0"/>
              <a:cs typeface="Georgia" panose="02040502050405020303" pitchFamily="18" charset="0"/>
            </a:endParaRPr>
          </a:p>
          <a:p>
            <a:pPr marL="174625" marR="0" lvl="1" indent="0">
              <a:spcBef>
                <a:spcPts val="55"/>
              </a:spcBef>
              <a:spcAft>
                <a:spcPts val="0"/>
              </a:spcAft>
              <a:buClr>
                <a:srgbClr val="231F20"/>
              </a:buClr>
              <a:buSzPts val="900"/>
              <a:buFont typeface="Georgia" panose="02040502050405020303" pitchFamily="18" charset="0"/>
              <a:buChar char="•"/>
              <a:tabLst>
                <a:tab pos="1398270" algn="l"/>
                <a:tab pos="1398905" algn="l"/>
              </a:tabLst>
            </a:pP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Menganalisis dampak positif maupun negatif bisnis terhadap</a:t>
            </a:r>
            <a:r>
              <a:rPr lang="id-ID" i="1" spc="-15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lingkungan</a:t>
            </a:r>
            <a:endParaRPr lang="en-US" spc="-5" dirty="0">
              <a:effectLst/>
              <a:latin typeface="Verdana" panose="020B0604030504040204" pitchFamily="34" charset="0"/>
              <a:ea typeface="Georgia" panose="02040502050405020303" pitchFamily="18" charset="0"/>
              <a:cs typeface="Georgia" panose="02040502050405020303" pitchFamily="18" charset="0"/>
            </a:endParaRPr>
          </a:p>
          <a:p>
            <a:pPr marL="174625" marR="1169035" lvl="1" indent="0">
              <a:lnSpc>
                <a:spcPct val="105000"/>
              </a:lnSpc>
              <a:spcBef>
                <a:spcPts val="60"/>
              </a:spcBef>
              <a:spcAft>
                <a:spcPts val="0"/>
              </a:spcAft>
              <a:buClr>
                <a:srgbClr val="231F20"/>
              </a:buClr>
              <a:buSzPts val="900"/>
              <a:buFont typeface="Georgia" panose="02040502050405020303" pitchFamily="18" charset="0"/>
              <a:buChar char="•"/>
              <a:tabLst>
                <a:tab pos="1398270" algn="l"/>
                <a:tab pos="1398905" algn="l"/>
              </a:tabLst>
            </a:pP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Menganalis usaha-usaha yang dapat dilakukan untuk </a:t>
            </a:r>
            <a:r>
              <a:rPr lang="id-ID" i="1"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meminimalkan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dampak negatif bisnis terhadap</a:t>
            </a:r>
            <a:r>
              <a:rPr lang="id-ID" i="1" spc="-1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lingkungan.</a:t>
            </a:r>
            <a:endParaRPr lang="en-US" spc="-5" dirty="0">
              <a:effectLst/>
              <a:latin typeface="Verdana" panose="020B0604030504040204" pitchFamily="34" charset="0"/>
              <a:ea typeface="Georgia" panose="02040502050405020303" pitchFamily="18" charset="0"/>
              <a:cs typeface="Georgia" panose="02040502050405020303" pitchFamily="18" charset="0"/>
            </a:endParaRPr>
          </a:p>
          <a:p>
            <a:endParaRPr lang="en-US" dirty="0"/>
          </a:p>
        </p:txBody>
      </p:sp>
    </p:spTree>
    <p:extLst>
      <p:ext uri="{BB962C8B-B14F-4D97-AF65-F5344CB8AC3E}">
        <p14:creationId xmlns:p14="http://schemas.microsoft.com/office/powerpoint/2010/main" val="940351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962C8-52F0-42A5-B832-2ACFBD0A21A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63A5E56-349C-4E76-8A11-C4640204FAE7}"/>
              </a:ext>
            </a:extLst>
          </p:cNvPr>
          <p:cNvSpPr>
            <a:spLocks noGrp="1"/>
          </p:cNvSpPr>
          <p:nvPr>
            <p:ph idx="1"/>
          </p:nvPr>
        </p:nvSpPr>
        <p:spPr/>
        <p:txBody>
          <a:bodyPr/>
          <a:lstStyle/>
          <a:p>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Pada  aspek  teknis  dan  produksi  akan berusaha mewujudkan produk yang dibutuhkan dan diharapkan oleh </a:t>
            </a:r>
            <a:r>
              <a:rPr lang="id-ID" sz="1800" i="1" spc="-1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pasar.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Maksud kebutuhan dan harapan tidak hanya terbatas pada bentuk corak </a:t>
            </a:r>
            <a:r>
              <a:rPr lang="id-ID" sz="1800" i="1" spc="-2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dan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preferensinya saja, lebih dari itu menyangkut kuantitas dan kualitas. Analisis </a:t>
            </a:r>
            <a:r>
              <a:rPr lang="id-ID" sz="1800" i="1" spc="-2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ini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dilakukan untuk menilai seluruh tampilan produk yang akan dikembangkan. Analisis ini juga untuk menentukan daya tarik ide suatu produk bagi calon pelanggan dan mengidentifikasi</a:t>
            </a:r>
            <a:r>
              <a:rPr lang="id-ID" sz="1800"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berbagai</a:t>
            </a:r>
            <a:r>
              <a:rPr lang="id-ID" sz="1800" i="1" spc="-6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sumber</a:t>
            </a:r>
            <a:r>
              <a:rPr lang="id-ID" sz="1800" i="1" spc="-6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daya</a:t>
            </a:r>
            <a:r>
              <a:rPr lang="id-ID" sz="1800"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yang</a:t>
            </a:r>
            <a:r>
              <a:rPr lang="id-ID" sz="1800" i="1" spc="-6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dibutuhkan</a:t>
            </a:r>
            <a:r>
              <a:rPr lang="id-ID" sz="1800" i="1" spc="-6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untuk</a:t>
            </a:r>
            <a:r>
              <a:rPr lang="id-ID" sz="1800"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menghasilkan</a:t>
            </a:r>
            <a:r>
              <a:rPr lang="id-ID" sz="1800"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produk tersebut</a:t>
            </a:r>
            <a:endParaRPr lang="en-US" dirty="0">
              <a:solidFill>
                <a:schemeClr val="tx1"/>
              </a:solidFill>
            </a:endParaRPr>
          </a:p>
        </p:txBody>
      </p:sp>
    </p:spTree>
    <p:extLst>
      <p:ext uri="{BB962C8B-B14F-4D97-AF65-F5344CB8AC3E}">
        <p14:creationId xmlns:p14="http://schemas.microsoft.com/office/powerpoint/2010/main" val="1391955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BA13E-4E5F-4ADE-BC60-72EA8013A2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8D5CC31-BAA7-4BBF-8D8C-B57F73455C2F}"/>
              </a:ext>
            </a:extLst>
          </p:cNvPr>
          <p:cNvSpPr>
            <a:spLocks noGrp="1"/>
          </p:cNvSpPr>
          <p:nvPr>
            <p:ph idx="1"/>
          </p:nvPr>
        </p:nvSpPr>
        <p:spPr/>
        <p:txBody>
          <a:bodyPr/>
          <a:lstStyle/>
          <a:p>
            <a:pPr>
              <a:buFont typeface="Wingdings" panose="05000000000000000000" pitchFamily="2" charset="2"/>
              <a:buChar char="§"/>
            </a:pP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Terkadang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 peluang yang secara pasar menguntungkan tetapi</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bisa</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dipenuhi</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lantaran</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perusahaan</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terbentur</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pada</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masalah kapasitas dan teknologi yang dimiliki.</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Bahkan fakta menunjukkan banyak pengusaha yang bekerja dalam kondisi inefiensi seperti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salah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merencanakan lokasi dan layout, salah merencanakan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kebutuhan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bahan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baku</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masih</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banyak</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permasalan</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seputar</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teknis</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produksi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lainnya yang kerap muncul pada aktivitas perusahaan.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387600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88773-47FB-42C1-9BEB-B25C0570B0B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B10CFD6-BEE3-4314-9301-2BF619530962}"/>
              </a:ext>
            </a:extLst>
          </p:cNvPr>
          <p:cNvSpPr>
            <a:spLocks noGrp="1"/>
          </p:cNvSpPr>
          <p:nvPr>
            <p:ph idx="1"/>
          </p:nvPr>
        </p:nvSpPr>
        <p:spPr/>
        <p:txBody>
          <a:bodyPr/>
          <a:lstStyle/>
          <a:p>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Oleh </a:t>
            </a:r>
            <a:r>
              <a:rPr lang="id-ID" sz="20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karena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itu</a:t>
            </a:r>
            <a:r>
              <a:rPr lang="id-ID" sz="20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pada</a:t>
            </a:r>
            <a:r>
              <a:rPr lang="id-ID" sz="20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tahapan</a:t>
            </a:r>
            <a:r>
              <a:rPr lang="id-ID" sz="20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20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kedua</a:t>
            </a:r>
            <a:r>
              <a:rPr lang="id-ID" sz="20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a:t>
            </a:r>
            <a:r>
              <a:rPr lang="id-ID" sz="20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proses</a:t>
            </a:r>
            <a:r>
              <a:rPr lang="id-ID" sz="20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penyusunan</a:t>
            </a:r>
            <a:r>
              <a:rPr lang="id-ID" sz="2000" spc="-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studi</a:t>
            </a:r>
            <a:r>
              <a:rPr lang="id-ID" sz="2000" spc="-4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kelayakan pengusaha</a:t>
            </a:r>
            <a:r>
              <a:rPr lang="id-ID" sz="20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perlu</a:t>
            </a:r>
            <a:r>
              <a:rPr lang="id-ID" sz="20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menilai</a:t>
            </a:r>
            <a:r>
              <a:rPr lang="id-ID" sz="20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aspek</a:t>
            </a:r>
            <a:r>
              <a:rPr lang="id-ID" sz="20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teknis</a:t>
            </a:r>
            <a:r>
              <a:rPr lang="id-ID" sz="20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20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produksi.Secara</a:t>
            </a:r>
            <a:r>
              <a:rPr lang="id-ID" sz="20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garis</a:t>
            </a:r>
            <a:r>
              <a:rPr lang="id-ID" sz="20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besar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aspek</a:t>
            </a:r>
            <a:r>
              <a:rPr lang="id-ID" sz="20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teknis</a:t>
            </a:r>
            <a:r>
              <a:rPr lang="id-ID" sz="20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20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produksi</a:t>
            </a:r>
            <a:r>
              <a:rPr lang="id-ID" sz="20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a:t>
            </a:r>
            <a:r>
              <a:rPr lang="id-ID" sz="20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membahas</a:t>
            </a:r>
            <a:r>
              <a:rPr lang="id-ID" sz="20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beberapa</a:t>
            </a:r>
            <a:r>
              <a:rPr lang="id-ID" sz="20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hal</a:t>
            </a:r>
            <a:r>
              <a:rPr lang="id-ID" sz="20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berikut</a:t>
            </a:r>
            <a:r>
              <a:rPr lang="id-ID" sz="20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antara lain:</a:t>
            </a:r>
            <a:endParaRPr lang="en-US" sz="20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endParaRPr lang="en-US" dirty="0"/>
          </a:p>
          <a:p>
            <a:pPr marL="742950" marR="1169035" lvl="1" indent="-285750">
              <a:lnSpc>
                <a:spcPct val="105000"/>
              </a:lnSpc>
              <a:spcBef>
                <a:spcPts val="35"/>
              </a:spcBef>
              <a:spcAft>
                <a:spcPts val="0"/>
              </a:spcAft>
              <a:buClr>
                <a:srgbClr val="231F20"/>
              </a:buClr>
              <a:buSzPts val="900"/>
              <a:buFont typeface="Georgia" panose="02040502050405020303" pitchFamily="18" charset="0"/>
              <a:buChar char="•"/>
              <a:tabLst>
                <a:tab pos="1398270" algn="l"/>
                <a:tab pos="1398905" algn="l"/>
              </a:tabLst>
            </a:pPr>
            <a:r>
              <a:rPr lang="id-ID" sz="1800" i="1" spc="-2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Menghubungkan antara permintaan pasar dengan kapasitas dan teknologi</a:t>
            </a:r>
            <a:r>
              <a:rPr lang="id-ID" sz="1800"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i="1" spc="-2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perusahaan</a:t>
            </a:r>
            <a:endParaRPr lang="en-US" sz="1800" spc="-25" dirty="0">
              <a:effectLst/>
              <a:latin typeface="Verdana" panose="020B0604030504040204" pitchFamily="34" charset="0"/>
              <a:ea typeface="Georgia" panose="02040502050405020303" pitchFamily="18" charset="0"/>
              <a:cs typeface="Georgia" panose="02040502050405020303" pitchFamily="18" charset="0"/>
            </a:endParaRPr>
          </a:p>
          <a:p>
            <a:pPr marL="742950" marR="0" lvl="1" indent="-285750">
              <a:lnSpc>
                <a:spcPts val="1015"/>
              </a:lnSpc>
              <a:spcBef>
                <a:spcPts val="0"/>
              </a:spcBef>
              <a:spcAft>
                <a:spcPts val="0"/>
              </a:spcAft>
              <a:buClr>
                <a:srgbClr val="231F20"/>
              </a:buClr>
              <a:buSzPts val="900"/>
              <a:buFont typeface="Georgia" panose="02040502050405020303" pitchFamily="18" charset="0"/>
              <a:buChar char="•"/>
              <a:tabLst>
                <a:tab pos="1398270" algn="l"/>
                <a:tab pos="1398905" algn="l"/>
              </a:tabLst>
            </a:pPr>
            <a:r>
              <a:rPr lang="id-ID" sz="1800" i="1" spc="-2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Proses produksi yang</a:t>
            </a:r>
            <a:r>
              <a:rPr lang="id-ID" sz="1800" i="1" spc="-1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i="1" spc="-2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dijalankan</a:t>
            </a:r>
            <a:endParaRPr lang="en-US" sz="1800" spc="-25" dirty="0">
              <a:effectLst/>
              <a:latin typeface="Verdana" panose="020B0604030504040204" pitchFamily="34" charset="0"/>
              <a:ea typeface="Georgia" panose="02040502050405020303" pitchFamily="18" charset="0"/>
              <a:cs typeface="Georgia" panose="02040502050405020303" pitchFamily="18" charset="0"/>
            </a:endParaRPr>
          </a:p>
          <a:p>
            <a:pPr marL="742950" marR="0" lvl="1" indent="-285750">
              <a:spcBef>
                <a:spcPts val="60"/>
              </a:spcBef>
              <a:spcAft>
                <a:spcPts val="0"/>
              </a:spcAft>
              <a:buClr>
                <a:srgbClr val="231F20"/>
              </a:buClr>
              <a:buSzPts val="900"/>
              <a:buFont typeface="Georgia" panose="02040502050405020303" pitchFamily="18" charset="0"/>
              <a:buChar char="•"/>
              <a:tabLst>
                <a:tab pos="1398270" algn="l"/>
                <a:tab pos="1398905" algn="l"/>
              </a:tabLst>
            </a:pPr>
            <a:r>
              <a:rPr lang="id-ID" sz="1800" i="1" spc="-2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kebutuhan dan pemilihan mesin serta perlengkapan</a:t>
            </a:r>
            <a:endParaRPr lang="en-US" sz="1800" spc="-25" dirty="0">
              <a:effectLst/>
              <a:latin typeface="Verdana" panose="020B0604030504040204" pitchFamily="34" charset="0"/>
              <a:ea typeface="Georgia" panose="02040502050405020303" pitchFamily="18" charset="0"/>
              <a:cs typeface="Georgia" panose="02040502050405020303" pitchFamily="18" charset="0"/>
            </a:endParaRPr>
          </a:p>
          <a:p>
            <a:pPr marL="742950" marR="0" lvl="1" indent="-285750">
              <a:spcBef>
                <a:spcPts val="55"/>
              </a:spcBef>
              <a:spcAft>
                <a:spcPts val="0"/>
              </a:spcAft>
              <a:buClr>
                <a:srgbClr val="231F20"/>
              </a:buClr>
              <a:buSzPts val="900"/>
              <a:buFont typeface="Georgia" panose="02040502050405020303" pitchFamily="18" charset="0"/>
              <a:buChar char="•"/>
              <a:tabLst>
                <a:tab pos="1398270" algn="l"/>
                <a:tab pos="1398905" algn="l"/>
              </a:tabLst>
            </a:pPr>
            <a:r>
              <a:rPr lang="id-ID" sz="1800" i="1" spc="-2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Perencanaan Lokasi dan tata letak fasilitas produksi</a:t>
            </a:r>
            <a:endParaRPr lang="en-US" sz="1800" spc="-25" dirty="0">
              <a:effectLst/>
              <a:latin typeface="Verdana" panose="020B0604030504040204" pitchFamily="34" charset="0"/>
              <a:ea typeface="Georgia" panose="02040502050405020303" pitchFamily="18" charset="0"/>
              <a:cs typeface="Georgia" panose="02040502050405020303" pitchFamily="18" charset="0"/>
            </a:endParaRPr>
          </a:p>
          <a:p>
            <a:pPr marL="742950" marR="0" lvl="1" indent="-285750">
              <a:spcBef>
                <a:spcPts val="60"/>
              </a:spcBef>
              <a:spcAft>
                <a:spcPts val="0"/>
              </a:spcAft>
              <a:buClr>
                <a:srgbClr val="231F20"/>
              </a:buClr>
              <a:buSzPts val="900"/>
              <a:buFont typeface="Georgia" panose="02040502050405020303" pitchFamily="18" charset="0"/>
              <a:buChar char="•"/>
              <a:tabLst>
                <a:tab pos="1398270" algn="l"/>
                <a:tab pos="1398905" algn="l"/>
              </a:tabLst>
            </a:pPr>
            <a:r>
              <a:rPr lang="id-ID" sz="1800" i="1" spc="-2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Skedul</a:t>
            </a:r>
            <a:r>
              <a:rPr lang="id-ID" sz="1800" i="1" spc="-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i="1" spc="-2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kerja</a:t>
            </a:r>
            <a:endParaRPr lang="en-US" sz="1800" spc="-25" dirty="0">
              <a:effectLst/>
              <a:latin typeface="Verdana" panose="020B0604030504040204" pitchFamily="34" charset="0"/>
              <a:ea typeface="Georgia" panose="02040502050405020303" pitchFamily="18" charset="0"/>
              <a:cs typeface="Georgia" panose="02040502050405020303" pitchFamily="18" charset="0"/>
            </a:endParaRPr>
          </a:p>
          <a:p>
            <a:pPr marL="742950" marR="0" lvl="1" indent="-285750">
              <a:spcBef>
                <a:spcPts val="55"/>
              </a:spcBef>
              <a:spcAft>
                <a:spcPts val="0"/>
              </a:spcAft>
              <a:buClr>
                <a:srgbClr val="231F20"/>
              </a:buClr>
              <a:buSzPts val="900"/>
              <a:buFont typeface="Georgia" panose="02040502050405020303" pitchFamily="18" charset="0"/>
              <a:buChar char="•"/>
              <a:tabLst>
                <a:tab pos="1398270" algn="l"/>
                <a:tab pos="1398905" algn="l"/>
              </a:tabLst>
            </a:pPr>
            <a:r>
              <a:rPr lang="id-ID" sz="1800" i="1" spc="-2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Penanganan supply bahan</a:t>
            </a:r>
            <a:r>
              <a:rPr lang="id-ID" sz="1800" i="1" spc="-10"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 </a:t>
            </a:r>
            <a:r>
              <a:rPr lang="id-ID" sz="1800" i="1" spc="-25" dirty="0">
                <a:solidFill>
                  <a:srgbClr val="231F20"/>
                </a:solidFill>
                <a:effectLst/>
                <a:latin typeface="Georgia" panose="02040502050405020303" pitchFamily="18" charset="0"/>
                <a:ea typeface="Georgia" panose="02040502050405020303" pitchFamily="18" charset="0"/>
                <a:cs typeface="Georgia" panose="02040502050405020303" pitchFamily="18" charset="0"/>
              </a:rPr>
              <a:t>baku</a:t>
            </a:r>
            <a:endParaRPr lang="en-US" sz="1800" spc="-25" dirty="0">
              <a:effectLst/>
              <a:latin typeface="Verdana" panose="020B0604030504040204" pitchFamily="34" charset="0"/>
              <a:ea typeface="Georgia" panose="02040502050405020303" pitchFamily="18" charset="0"/>
              <a:cs typeface="Georgia" panose="02040502050405020303" pitchFamily="18" charset="0"/>
            </a:endParaRPr>
          </a:p>
          <a:p>
            <a:endParaRPr lang="en-US" dirty="0"/>
          </a:p>
        </p:txBody>
      </p:sp>
    </p:spTree>
    <p:extLst>
      <p:ext uri="{BB962C8B-B14F-4D97-AF65-F5344CB8AC3E}">
        <p14:creationId xmlns:p14="http://schemas.microsoft.com/office/powerpoint/2010/main" val="96423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2E11C-9229-4D0B-93CF-0C6F0B1F5F0E}"/>
              </a:ext>
            </a:extLst>
          </p:cNvPr>
          <p:cNvSpPr>
            <a:spLocks noGrp="1"/>
          </p:cNvSpPr>
          <p:nvPr>
            <p:ph type="title"/>
          </p:nvPr>
        </p:nvSpPr>
        <p:spPr>
          <a:xfrm>
            <a:off x="1066800" y="2376661"/>
            <a:ext cx="10058400" cy="1450757"/>
          </a:xfrm>
        </p:spPr>
        <p:txBody>
          <a:bodyPr/>
          <a:lstStyle/>
          <a:p>
            <a:pPr algn="ct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ASPEK MANAJEMEN</a:t>
            </a:r>
            <a:br>
              <a:rPr lang="en-US" sz="1800" dirty="0">
                <a:effectLst/>
                <a:latin typeface="Verdana" panose="020B0604030504040204" pitchFamily="34" charset="0"/>
                <a:ea typeface="Verdana" panose="020B0604030504040204" pitchFamily="34" charset="0"/>
                <a:cs typeface="Verdana" panose="020B0604030504040204" pitchFamily="34" charset="0"/>
              </a:rPr>
            </a:br>
            <a:endParaRPr lang="en-US" dirty="0"/>
          </a:p>
        </p:txBody>
      </p:sp>
    </p:spTree>
    <p:extLst>
      <p:ext uri="{BB962C8B-B14F-4D97-AF65-F5344CB8AC3E}">
        <p14:creationId xmlns:p14="http://schemas.microsoft.com/office/powerpoint/2010/main" val="179530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DFCF0-9A8B-40E6-87B6-0D00279DCCB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8307A04-04E7-4FE2-BC46-16D3646F53C2}"/>
              </a:ext>
            </a:extLst>
          </p:cNvPr>
          <p:cNvSpPr>
            <a:spLocks noGrp="1"/>
          </p:cNvSpPr>
          <p:nvPr>
            <p:ph idx="1"/>
          </p:nvPr>
        </p:nvSpPr>
        <p:spPr/>
        <p:txBody>
          <a:bodyPr/>
          <a:lstStyle/>
          <a:p>
            <a:r>
              <a:rPr lang="id-ID" sz="1800"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Manajemen, itulah yang harus dilakukan oleh pebisnis agar supaya apa yang ia jalankan selalu dalam kondisi tertata dan terkendali. Bisnis memerlukan praktek-praktek manajemen atas penggunaan sumber daya yang dimiliki. Bahwa semua pesanan dari pelanggan harus tercatat dan terkoordinasikan dengan baik antara fungsi pemasaran, fungsi produksi dan fungsi keuangan yang ada didalam perusahaan. Bahwa dalam setiap pembangunan pabrik harus jelas kapan starting point dan ending point-nya. Berdasarkan pengamatan atas fakta dilapangan, tidak sedikit usaha yang kurang bisa berjalan dengan baik dan sering di komplain oleh pelanggan akibat lemahnya fungsi manajemen.</a:t>
            </a:r>
            <a:endParaRPr lang="en-US" sz="1800" dirty="0">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22566173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029DC-5B68-4EA9-883D-DE16125AD27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BEE2A57-978F-499E-B444-502D1CB92348}"/>
              </a:ext>
            </a:extLst>
          </p:cNvPr>
          <p:cNvSpPr>
            <a:spLocks noGrp="1"/>
          </p:cNvSpPr>
          <p:nvPr>
            <p:ph idx="1"/>
          </p:nvPr>
        </p:nvSpPr>
        <p:spPr/>
        <p:txBody>
          <a:bodyPr/>
          <a:lstStyle/>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Analisis</a:t>
            </a:r>
            <a:r>
              <a:rPr lang="id-ID" sz="1800" spc="-2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a:t>
            </a:r>
            <a:r>
              <a:rPr lang="id-ID" sz="1800" spc="-2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dilakukan</a:t>
            </a:r>
            <a:r>
              <a:rPr lang="id-ID" sz="1800" spc="-2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2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menentukan</a:t>
            </a:r>
            <a:r>
              <a:rPr lang="id-ID" sz="1800" spc="-2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apakah</a:t>
            </a:r>
            <a:r>
              <a:rPr lang="id-ID" sz="1800" spc="-2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2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24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 dijalankan</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memiliki</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cukup</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keahlian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manajemen,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kompetensi</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organisasi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suber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meluncurkan bisnis secara sukses.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Aspek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kecakapan manajemen menuntut entrepreneur untuk mengevaluasi kecakapan</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kemampuan</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tim</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manajemen.</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Penilaian</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bersifat</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rinci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entrepreneur harus mengisi penilaiannya sendiri.</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Analisis dari sisi kecukupan sumber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menetukan apakah usaha baru yang dikembangkan memiliki sumber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cukup, yang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menentukan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sukses tidak</a:t>
            </a:r>
            <a:r>
              <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rPr>
              <a:t>n</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 pengembangan ide buruk. hal ini juga menyangkut kualitas sumber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2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tersedia.</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333508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F6FA0-4BB3-4211-99A5-C91B6B35CBE5}"/>
              </a:ext>
            </a:extLst>
          </p:cNvPr>
          <p:cNvSpPr>
            <a:spLocks noGrp="1"/>
          </p:cNvSpPr>
          <p:nvPr>
            <p:ph type="title"/>
          </p:nvPr>
        </p:nvSpPr>
        <p:spPr>
          <a:xfrm>
            <a:off x="1066800" y="2347631"/>
            <a:ext cx="10058400" cy="1450757"/>
          </a:xfrm>
        </p:spPr>
        <p:txBody>
          <a:bodyPr/>
          <a:lstStyle/>
          <a:p>
            <a:pPr algn="ct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ASPEK KEUANGAN</a:t>
            </a:r>
            <a:br>
              <a:rPr lang="en-US" sz="1800" dirty="0">
                <a:effectLst/>
                <a:latin typeface="Verdana" panose="020B0604030504040204" pitchFamily="34" charset="0"/>
                <a:ea typeface="Verdana" panose="020B0604030504040204" pitchFamily="34" charset="0"/>
                <a:cs typeface="Verdana" panose="020B0604030504040204" pitchFamily="34" charset="0"/>
              </a:rPr>
            </a:br>
            <a:endParaRPr lang="en-US" dirty="0"/>
          </a:p>
        </p:txBody>
      </p:sp>
    </p:spTree>
    <p:extLst>
      <p:ext uri="{BB962C8B-B14F-4D97-AF65-F5344CB8AC3E}">
        <p14:creationId xmlns:p14="http://schemas.microsoft.com/office/powerpoint/2010/main" val="1916202171"/>
      </p:ext>
    </p:extLst>
  </p:cSld>
  <p:clrMapOvr>
    <a:masterClrMapping/>
  </p:clrMapOvr>
</p:sld>
</file>

<file path=ppt/theme/theme1.xml><?xml version="1.0" encoding="utf-8"?>
<a:theme xmlns:a="http://schemas.openxmlformats.org/drawingml/2006/main" name="Retrospec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37</TotalTime>
  <Words>991</Words>
  <Application>Microsoft Office PowerPoint</Application>
  <PresentationFormat>Widescreen</PresentationFormat>
  <Paragraphs>46</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Georgia</vt:lpstr>
      <vt:lpstr>Verdana</vt:lpstr>
      <vt:lpstr>Wingdings</vt:lpstr>
      <vt:lpstr>Retrospect</vt:lpstr>
      <vt:lpstr>TECHNOPRENEURSHIP</vt:lpstr>
      <vt:lpstr>ASPEK TEKNIS DAN PRODUKSI </vt:lpstr>
      <vt:lpstr>PowerPoint Presentation</vt:lpstr>
      <vt:lpstr>PowerPoint Presentation</vt:lpstr>
      <vt:lpstr>PowerPoint Presentation</vt:lpstr>
      <vt:lpstr>ASPEK MANAJEMEN </vt:lpstr>
      <vt:lpstr>PowerPoint Presentation</vt:lpstr>
      <vt:lpstr>PowerPoint Presentation</vt:lpstr>
      <vt:lpstr>ASPEK KEUANGAN </vt:lpstr>
      <vt:lpstr>PowerPoint Presentation</vt:lpstr>
      <vt:lpstr>PowerPoint Presentation</vt:lpstr>
      <vt:lpstr>PowerPoint Presentation</vt:lpstr>
      <vt:lpstr>ASPEK HUKUM DAN PERIJINAN </vt:lpstr>
      <vt:lpstr>PowerPoint Presentation</vt:lpstr>
      <vt:lpstr>PowerPoint Presentation</vt:lpstr>
      <vt:lpstr>ASPEK LINGKUNGAN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TECHNOPRENEURSHIP</dc:title>
  <dc:creator>syaifullah syaifullah</dc:creator>
  <cp:lastModifiedBy>syaifullah syaifullah</cp:lastModifiedBy>
  <cp:revision>4</cp:revision>
  <dcterms:created xsi:type="dcterms:W3CDTF">2021-03-05T08:05:56Z</dcterms:created>
  <dcterms:modified xsi:type="dcterms:W3CDTF">2021-03-05T08:43:09Z</dcterms:modified>
</cp:coreProperties>
</file>