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4"/>
    <p:sldId id="257" r:id="rId65"/>
    <p:sldId id="258" r:id="rId66"/>
    <p:sldId id="259" r:id="rId67"/>
    <p:sldId id="260" r:id="rId68"/>
    <p:sldId id="261" r:id="rId69"/>
    <p:sldId id="262" r:id="rId70"/>
    <p:sldId id="263" r:id="rId7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oca One" charset="1" panose="00000500000000000000"/>
      <p:regular r:id="rId10"/>
    </p:embeddedFont>
    <p:embeddedFont>
      <p:font typeface="Roca One Bold" charset="1" panose="00000800000000000000"/>
      <p:regular r:id="rId11"/>
    </p:embeddedFont>
    <p:embeddedFont>
      <p:font typeface="Roca One Italics" charset="1" panose="00000500000000000000"/>
      <p:regular r:id="rId12"/>
    </p:embeddedFont>
    <p:embeddedFont>
      <p:font typeface="Roca One Bold Italics" charset="1" panose="00000800000000000000"/>
      <p:regular r:id="rId13"/>
    </p:embeddedFont>
    <p:embeddedFont>
      <p:font typeface="Roca One Thin" charset="1" panose="00000200000000000000"/>
      <p:regular r:id="rId14"/>
    </p:embeddedFont>
    <p:embeddedFont>
      <p:font typeface="Roca One Thin Italics" charset="1" panose="00000200000000000000"/>
      <p:regular r:id="rId15"/>
    </p:embeddedFont>
    <p:embeddedFont>
      <p:font typeface="Roca One Light" charset="1" panose="00000400000000000000"/>
      <p:regular r:id="rId16"/>
    </p:embeddedFont>
    <p:embeddedFont>
      <p:font typeface="Roca One Light Italics" charset="1" panose="00000400000000000000"/>
      <p:regular r:id="rId17"/>
    </p:embeddedFont>
    <p:embeddedFont>
      <p:font typeface="Roca One Ultra-Bold" charset="1" panose="00000A00000000000000"/>
      <p:regular r:id="rId18"/>
    </p:embeddedFont>
    <p:embeddedFont>
      <p:font typeface="Roca One Ultra-Bold Italics" charset="1" panose="00000A00000000000000"/>
      <p:regular r:id="rId19"/>
    </p:embeddedFont>
    <p:embeddedFont>
      <p:font typeface="Roca One Heavy" charset="1" panose="00000A00000000000000"/>
      <p:regular r:id="rId20"/>
    </p:embeddedFont>
    <p:embeddedFont>
      <p:font typeface="Roca One Heavy Italics" charset="1" panose="00000A00000000000000"/>
      <p:regular r:id="rId21"/>
    </p:embeddedFont>
    <p:embeddedFont>
      <p:font typeface="Agrandir" charset="1" panose="00000500000000000000"/>
      <p:regular r:id="rId22"/>
    </p:embeddedFont>
    <p:embeddedFont>
      <p:font typeface="Agrandir Bold" charset="1" panose="00000800000000000000"/>
      <p:regular r:id="rId23"/>
    </p:embeddedFont>
    <p:embeddedFont>
      <p:font typeface="Agrandir Italics" charset="1" panose="00000500000000000000"/>
      <p:regular r:id="rId24"/>
    </p:embeddedFont>
    <p:embeddedFont>
      <p:font typeface="Agrandir Bold Italics" charset="1" panose="00000800000000000000"/>
      <p:regular r:id="rId25"/>
    </p:embeddedFont>
    <p:embeddedFont>
      <p:font typeface="Agrandir Thin" charset="1" panose="00000200000000000000"/>
      <p:regular r:id="rId26"/>
    </p:embeddedFont>
    <p:embeddedFont>
      <p:font typeface="Agrandir Thin Italics" charset="1" panose="00000200000000000000"/>
      <p:regular r:id="rId27"/>
    </p:embeddedFont>
    <p:embeddedFont>
      <p:font typeface="Agrandir Medium" charset="1" panose="00000600000000000000"/>
      <p:regular r:id="rId28"/>
    </p:embeddedFont>
    <p:embeddedFont>
      <p:font typeface="Agrandir Medium Italics" charset="1" panose="00000600000000000000"/>
      <p:regular r:id="rId29"/>
    </p:embeddedFont>
    <p:embeddedFont>
      <p:font typeface="Agrandir Ultra-Bold" charset="1" panose="00000A00000000000000"/>
      <p:regular r:id="rId30"/>
    </p:embeddedFont>
    <p:embeddedFont>
      <p:font typeface="Agrandir Ultra-Bold Italics" charset="1" panose="00000A00000000000000"/>
      <p:regular r:id="rId31"/>
    </p:embeddedFont>
    <p:embeddedFont>
      <p:font typeface="Agrandir Heavy" charset="1" panose="00000900000000000000"/>
      <p:regular r:id="rId32"/>
    </p:embeddedFont>
    <p:embeddedFont>
      <p:font typeface="Agrandir Heavy Italics" charset="1" panose="00000900000000000000"/>
      <p:regular r:id="rId33"/>
    </p:embeddedFont>
    <p:embeddedFont>
      <p:font typeface="Open Sauce" charset="1" panose="00000500000000000000"/>
      <p:regular r:id="rId34"/>
    </p:embeddedFont>
    <p:embeddedFont>
      <p:font typeface="Open Sauce Bold" charset="1" panose="00000800000000000000"/>
      <p:regular r:id="rId35"/>
    </p:embeddedFont>
    <p:embeddedFont>
      <p:font typeface="Open Sauce Italics" charset="1" panose="00000500000000000000"/>
      <p:regular r:id="rId36"/>
    </p:embeddedFont>
    <p:embeddedFont>
      <p:font typeface="Open Sauce Bold Italics" charset="1" panose="00000800000000000000"/>
      <p:regular r:id="rId37"/>
    </p:embeddedFont>
    <p:embeddedFont>
      <p:font typeface="Open Sauce Light" charset="1" panose="00000400000000000000"/>
      <p:regular r:id="rId38"/>
    </p:embeddedFont>
    <p:embeddedFont>
      <p:font typeface="Open Sauce Light Italics" charset="1" panose="00000400000000000000"/>
      <p:regular r:id="rId39"/>
    </p:embeddedFont>
    <p:embeddedFont>
      <p:font typeface="Open Sauce Medium" charset="1" panose="00000600000000000000"/>
      <p:regular r:id="rId40"/>
    </p:embeddedFont>
    <p:embeddedFont>
      <p:font typeface="Open Sauce Medium Italics" charset="1" panose="00000600000000000000"/>
      <p:regular r:id="rId41"/>
    </p:embeddedFont>
    <p:embeddedFont>
      <p:font typeface="Open Sauce Semi-Bold" charset="1" panose="00000700000000000000"/>
      <p:regular r:id="rId42"/>
    </p:embeddedFont>
    <p:embeddedFont>
      <p:font typeface="Open Sauce Semi-Bold Italics" charset="1" panose="00000700000000000000"/>
      <p:regular r:id="rId43"/>
    </p:embeddedFont>
    <p:embeddedFont>
      <p:font typeface="Open Sauce Heavy" charset="1" panose="00000A00000000000000"/>
      <p:regular r:id="rId44"/>
    </p:embeddedFont>
    <p:embeddedFont>
      <p:font typeface="Open Sauce Heavy Italics" charset="1" panose="00000A00000000000000"/>
      <p:regular r:id="rId45"/>
    </p:embeddedFont>
    <p:embeddedFont>
      <p:font typeface="Montserrat" charset="1" panose="00000500000000000000"/>
      <p:regular r:id="rId46"/>
    </p:embeddedFont>
    <p:embeddedFont>
      <p:font typeface="Montserrat Bold" charset="1" panose="00000800000000000000"/>
      <p:regular r:id="rId47"/>
    </p:embeddedFont>
    <p:embeddedFont>
      <p:font typeface="Montserrat Italics" charset="1" panose="00000500000000000000"/>
      <p:regular r:id="rId48"/>
    </p:embeddedFont>
    <p:embeddedFont>
      <p:font typeface="Montserrat Bold Italics" charset="1" panose="00000800000000000000"/>
      <p:regular r:id="rId49"/>
    </p:embeddedFont>
    <p:embeddedFont>
      <p:font typeface="Montserrat Thin" charset="1" panose="00000300000000000000"/>
      <p:regular r:id="rId50"/>
    </p:embeddedFont>
    <p:embeddedFont>
      <p:font typeface="Montserrat Thin Italics" charset="1" panose="00000300000000000000"/>
      <p:regular r:id="rId51"/>
    </p:embeddedFont>
    <p:embeddedFont>
      <p:font typeface="Montserrat Extra-Light" charset="1" panose="00000300000000000000"/>
      <p:regular r:id="rId52"/>
    </p:embeddedFont>
    <p:embeddedFont>
      <p:font typeface="Montserrat Extra-Light Italics" charset="1" panose="00000300000000000000"/>
      <p:regular r:id="rId53"/>
    </p:embeddedFont>
    <p:embeddedFont>
      <p:font typeface="Montserrat Light" charset="1" panose="00000400000000000000"/>
      <p:regular r:id="rId54"/>
    </p:embeddedFont>
    <p:embeddedFont>
      <p:font typeface="Montserrat Light Italics" charset="1" panose="00000400000000000000"/>
      <p:regular r:id="rId55"/>
    </p:embeddedFont>
    <p:embeddedFont>
      <p:font typeface="Montserrat Medium" charset="1" panose="00000600000000000000"/>
      <p:regular r:id="rId56"/>
    </p:embeddedFont>
    <p:embeddedFont>
      <p:font typeface="Montserrat Medium Italics" charset="1" panose="00000600000000000000"/>
      <p:regular r:id="rId57"/>
    </p:embeddedFont>
    <p:embeddedFont>
      <p:font typeface="Montserrat Semi-Bold" charset="1" panose="00000700000000000000"/>
      <p:regular r:id="rId58"/>
    </p:embeddedFont>
    <p:embeddedFont>
      <p:font typeface="Montserrat Semi-Bold Italics" charset="1" panose="00000700000000000000"/>
      <p:regular r:id="rId59"/>
    </p:embeddedFont>
    <p:embeddedFont>
      <p:font typeface="Montserrat Ultra-Bold" charset="1" panose="00000900000000000000"/>
      <p:regular r:id="rId60"/>
    </p:embeddedFont>
    <p:embeddedFont>
      <p:font typeface="Montserrat Ultra-Bold Italics" charset="1" panose="00000900000000000000"/>
      <p:regular r:id="rId61"/>
    </p:embeddedFont>
    <p:embeddedFont>
      <p:font typeface="Montserrat Heavy" charset="1" panose="00000A00000000000000"/>
      <p:regular r:id="rId62"/>
    </p:embeddedFont>
    <p:embeddedFont>
      <p:font typeface="Montserrat Heavy Italics" charset="1" panose="00000A00000000000000"/>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fonts/font56.fntdata" Type="http://schemas.openxmlformats.org/officeDocument/2006/relationships/font"/><Relationship Id="rId57" Target="fonts/font57.fntdata" Type="http://schemas.openxmlformats.org/officeDocument/2006/relationships/font"/><Relationship Id="rId58" Target="fonts/font58.fntdata" Type="http://schemas.openxmlformats.org/officeDocument/2006/relationships/font"/><Relationship Id="rId59" Target="fonts/font59.fntdata" Type="http://schemas.openxmlformats.org/officeDocument/2006/relationships/font"/><Relationship Id="rId6" Target="fonts/font6.fntdata" Type="http://schemas.openxmlformats.org/officeDocument/2006/relationships/font"/><Relationship Id="rId60" Target="fonts/font60.fntdata" Type="http://schemas.openxmlformats.org/officeDocument/2006/relationships/font"/><Relationship Id="rId61" Target="fonts/font61.fntdata" Type="http://schemas.openxmlformats.org/officeDocument/2006/relationships/font"/><Relationship Id="rId62" Target="fonts/font62.fntdata" Type="http://schemas.openxmlformats.org/officeDocument/2006/relationships/font"/><Relationship Id="rId63" Target="fonts/font63.fntdata" Type="http://schemas.openxmlformats.org/officeDocument/2006/relationships/font"/><Relationship Id="rId64" Target="slides/slide1.xml" Type="http://schemas.openxmlformats.org/officeDocument/2006/relationships/slide"/><Relationship Id="rId65" Target="slides/slide2.xml" Type="http://schemas.openxmlformats.org/officeDocument/2006/relationships/slide"/><Relationship Id="rId66" Target="slides/slide3.xml" Type="http://schemas.openxmlformats.org/officeDocument/2006/relationships/slide"/><Relationship Id="rId67" Target="slides/slide4.xml" Type="http://schemas.openxmlformats.org/officeDocument/2006/relationships/slide"/><Relationship Id="rId68" Target="slides/slide5.xml" Type="http://schemas.openxmlformats.org/officeDocument/2006/relationships/slide"/><Relationship Id="rId69" Target="slides/slide6.xml" Type="http://schemas.openxmlformats.org/officeDocument/2006/relationships/slide"/><Relationship Id="rId7" Target="fonts/font7.fntdata" Type="http://schemas.openxmlformats.org/officeDocument/2006/relationships/font"/><Relationship Id="rId70" Target="slides/slide7.xml" Type="http://schemas.openxmlformats.org/officeDocument/2006/relationships/slide"/><Relationship Id="rId71" Target="slides/slide8.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7.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8.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9.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0.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1.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8164049"/>
            <a:ext cx="6895083" cy="1094251"/>
            <a:chOff x="0" y="0"/>
            <a:chExt cx="2544562" cy="406400"/>
          </a:xfrm>
        </p:grpSpPr>
        <p:sp>
          <p:nvSpPr>
            <p:cNvPr name="Freeform 3" id="3"/>
            <p:cNvSpPr/>
            <p:nvPr/>
          </p:nvSpPr>
          <p:spPr>
            <a:xfrm flipH="false" flipV="false" rot="0">
              <a:off x="17780" y="22860"/>
              <a:ext cx="2519162" cy="358103"/>
            </a:xfrm>
            <a:custGeom>
              <a:avLst/>
              <a:gdLst/>
              <a:ahLst/>
              <a:cxnLst/>
              <a:rect r="r" b="b" t="t" l="l"/>
              <a:pathLst>
                <a:path h="358103" w="2519162">
                  <a:moveTo>
                    <a:pt x="2519162" y="179051"/>
                  </a:moveTo>
                  <a:cubicBezTo>
                    <a:pt x="2519162" y="80699"/>
                    <a:pt x="2439152" y="0"/>
                    <a:pt x="2338822" y="0"/>
                  </a:cubicBezTo>
                  <a:lnTo>
                    <a:pt x="172720" y="0"/>
                  </a:lnTo>
                  <a:lnTo>
                    <a:pt x="172720" y="1261"/>
                  </a:lnTo>
                  <a:cubicBezTo>
                    <a:pt x="76200" y="5043"/>
                    <a:pt x="0" y="83221"/>
                    <a:pt x="0" y="179051"/>
                  </a:cubicBezTo>
                  <a:cubicBezTo>
                    <a:pt x="0" y="274881"/>
                    <a:pt x="77470" y="353059"/>
                    <a:pt x="172720" y="356842"/>
                  </a:cubicBezTo>
                  <a:lnTo>
                    <a:pt x="172720" y="358103"/>
                  </a:lnTo>
                  <a:lnTo>
                    <a:pt x="2338822" y="358103"/>
                  </a:lnTo>
                  <a:cubicBezTo>
                    <a:pt x="2437882" y="358103"/>
                    <a:pt x="2519162" y="277403"/>
                    <a:pt x="2519162" y="179051"/>
                  </a:cubicBezTo>
                  <a:close/>
                </a:path>
              </a:pathLst>
            </a:custGeom>
            <a:solidFill>
              <a:srgbClr val="FFD751"/>
            </a:solidFill>
          </p:spPr>
        </p:sp>
      </p:grpSp>
      <p:grpSp>
        <p:nvGrpSpPr>
          <p:cNvPr name="Group 4" id="4"/>
          <p:cNvGrpSpPr/>
          <p:nvPr/>
        </p:nvGrpSpPr>
        <p:grpSpPr>
          <a:xfrm rot="0">
            <a:off x="7000537" y="8327727"/>
            <a:ext cx="766895" cy="766895"/>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3079"/>
                </a:lnSpc>
              </a:pPr>
            </a:p>
          </p:txBody>
        </p:sp>
      </p:grpSp>
      <p:sp>
        <p:nvSpPr>
          <p:cNvPr name="Freeform 7" id="7"/>
          <p:cNvSpPr/>
          <p:nvPr/>
        </p:nvSpPr>
        <p:spPr>
          <a:xfrm flipH="false" flipV="false" rot="0">
            <a:off x="7223502" y="8550400"/>
            <a:ext cx="320965" cy="321550"/>
          </a:xfrm>
          <a:custGeom>
            <a:avLst/>
            <a:gdLst/>
            <a:ahLst/>
            <a:cxnLst/>
            <a:rect r="r" b="b" t="t" l="l"/>
            <a:pathLst>
              <a:path h="321550" w="320965">
                <a:moveTo>
                  <a:pt x="0" y="0"/>
                </a:moveTo>
                <a:lnTo>
                  <a:pt x="320966" y="0"/>
                </a:lnTo>
                <a:lnTo>
                  <a:pt x="320966" y="321550"/>
                </a:lnTo>
                <a:lnTo>
                  <a:pt x="0" y="3215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12286807" y="0"/>
            <a:ext cx="6001193" cy="10287000"/>
            <a:chOff x="0" y="0"/>
            <a:chExt cx="8001591" cy="13716000"/>
          </a:xfrm>
        </p:grpSpPr>
        <p:pic>
          <p:nvPicPr>
            <p:cNvPr name="Picture 9" id="9"/>
            <p:cNvPicPr>
              <a:picLocks noChangeAspect="true"/>
            </p:cNvPicPr>
            <p:nvPr/>
          </p:nvPicPr>
          <p:blipFill>
            <a:blip r:embed="rId4"/>
            <a:srcRect l="6219" t="0" r="6219" b="0"/>
            <a:stretch>
              <a:fillRect/>
            </a:stretch>
          </p:blipFill>
          <p:spPr>
            <a:xfrm flipH="false" flipV="false">
              <a:off x="0" y="0"/>
              <a:ext cx="8001591" cy="13716000"/>
            </a:xfrm>
            <a:prstGeom prst="rect">
              <a:avLst/>
            </a:prstGeom>
          </p:spPr>
        </p:pic>
      </p:grpSp>
      <p:sp>
        <p:nvSpPr>
          <p:cNvPr name="Freeform 10" id="10"/>
          <p:cNvSpPr/>
          <p:nvPr/>
        </p:nvSpPr>
        <p:spPr>
          <a:xfrm flipH="false" flipV="false" rot="0">
            <a:off x="7122868" y="3862920"/>
            <a:ext cx="282797" cy="282797"/>
          </a:xfrm>
          <a:custGeom>
            <a:avLst/>
            <a:gdLst/>
            <a:ahLst/>
            <a:cxnLst/>
            <a:rect r="r" b="b" t="t" l="l"/>
            <a:pathLst>
              <a:path h="282797" w="282797">
                <a:moveTo>
                  <a:pt x="0" y="0"/>
                </a:moveTo>
                <a:lnTo>
                  <a:pt x="282797" y="0"/>
                </a:lnTo>
                <a:lnTo>
                  <a:pt x="282797" y="282797"/>
                </a:lnTo>
                <a:lnTo>
                  <a:pt x="0" y="2827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552172" y="8505752"/>
            <a:ext cx="4917587" cy="372745"/>
          </a:xfrm>
          <a:prstGeom prst="rect">
            <a:avLst/>
          </a:prstGeom>
        </p:spPr>
        <p:txBody>
          <a:bodyPr anchor="t" rtlCol="false" tIns="0" lIns="0" bIns="0" rIns="0">
            <a:spAutoFit/>
          </a:bodyPr>
          <a:lstStyle/>
          <a:p>
            <a:pPr>
              <a:lnSpc>
                <a:spcPts val="3079"/>
              </a:lnSpc>
            </a:pPr>
            <a:r>
              <a:rPr lang="en-US" sz="2199">
                <a:solidFill>
                  <a:srgbClr val="513A71"/>
                </a:solidFill>
                <a:latin typeface="Open Sauce Bold"/>
              </a:rPr>
              <a:t>Arif Marsal, Lc., MA</a:t>
            </a:r>
          </a:p>
        </p:txBody>
      </p:sp>
      <p:sp>
        <p:nvSpPr>
          <p:cNvPr name="TextBox 12" id="12"/>
          <p:cNvSpPr txBox="true"/>
          <p:nvPr/>
        </p:nvSpPr>
        <p:spPr>
          <a:xfrm rot="0">
            <a:off x="1028700" y="2952115"/>
            <a:ext cx="8115300" cy="2664432"/>
          </a:xfrm>
          <a:prstGeom prst="rect">
            <a:avLst/>
          </a:prstGeom>
        </p:spPr>
        <p:txBody>
          <a:bodyPr anchor="t" rtlCol="false" tIns="0" lIns="0" bIns="0" rIns="0">
            <a:spAutoFit/>
          </a:bodyPr>
          <a:lstStyle/>
          <a:p>
            <a:pPr>
              <a:lnSpc>
                <a:spcPts val="9846"/>
              </a:lnSpc>
            </a:pPr>
            <a:r>
              <a:rPr lang="en-US" sz="7033">
                <a:solidFill>
                  <a:srgbClr val="513A71"/>
                </a:solidFill>
                <a:latin typeface="Agrandir Bold"/>
              </a:rPr>
              <a:t>AL-QURAN /</a:t>
            </a:r>
          </a:p>
          <a:p>
            <a:pPr>
              <a:lnSpc>
                <a:spcPts val="9846"/>
              </a:lnSpc>
            </a:pPr>
            <a:r>
              <a:rPr lang="en-US" sz="7033">
                <a:solidFill>
                  <a:srgbClr val="513A71"/>
                </a:solidFill>
                <a:latin typeface="Agrandir Bold"/>
              </a:rPr>
              <a:t>STUDI AL-QURAN</a:t>
            </a:r>
          </a:p>
        </p:txBody>
      </p:sp>
      <p:sp>
        <p:nvSpPr>
          <p:cNvPr name="TextBox 13" id="13"/>
          <p:cNvSpPr txBox="true"/>
          <p:nvPr/>
        </p:nvSpPr>
        <p:spPr>
          <a:xfrm rot="0">
            <a:off x="1096176" y="5752244"/>
            <a:ext cx="3380065" cy="3448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Sistem Informasi</a:t>
            </a:r>
          </a:p>
        </p:txBody>
      </p:sp>
      <p:sp>
        <p:nvSpPr>
          <p:cNvPr name="Freeform 14" id="14"/>
          <p:cNvSpPr/>
          <p:nvPr/>
        </p:nvSpPr>
        <p:spPr>
          <a:xfrm flipH="false" flipV="false" rot="0">
            <a:off x="1028700" y="617426"/>
            <a:ext cx="1514306" cy="1689326"/>
          </a:xfrm>
          <a:custGeom>
            <a:avLst/>
            <a:gdLst/>
            <a:ahLst/>
            <a:cxnLst/>
            <a:rect r="r" b="b" t="t" l="l"/>
            <a:pathLst>
              <a:path h="1689326" w="1514306">
                <a:moveTo>
                  <a:pt x="0" y="0"/>
                </a:moveTo>
                <a:lnTo>
                  <a:pt x="1514306" y="0"/>
                </a:lnTo>
                <a:lnTo>
                  <a:pt x="1514306" y="1689326"/>
                </a:lnTo>
                <a:lnTo>
                  <a:pt x="0" y="1689326"/>
                </a:lnTo>
                <a:lnTo>
                  <a:pt x="0" y="0"/>
                </a:lnTo>
                <a:close/>
              </a:path>
            </a:pathLst>
          </a:custGeom>
          <a:blipFill>
            <a:blip r:embed="rId7"/>
            <a:stretch>
              <a:fillRect l="0" t="0" r="0" b="0"/>
            </a:stretch>
          </a:blipFill>
        </p:spPr>
      </p:sp>
      <p:sp>
        <p:nvSpPr>
          <p:cNvPr name="TextBox 15" id="15"/>
          <p:cNvSpPr txBox="true"/>
          <p:nvPr/>
        </p:nvSpPr>
        <p:spPr>
          <a:xfrm rot="0">
            <a:off x="11075792" y="723900"/>
            <a:ext cx="1211014" cy="2745052"/>
          </a:xfrm>
          <a:prstGeom prst="rect">
            <a:avLst/>
          </a:prstGeom>
        </p:spPr>
        <p:txBody>
          <a:bodyPr anchor="t" rtlCol="false" tIns="0" lIns="0" bIns="0" rIns="0">
            <a:spAutoFit/>
          </a:bodyPr>
          <a:lstStyle/>
          <a:p>
            <a:pPr algn="ctr">
              <a:lnSpc>
                <a:spcPts val="22472"/>
              </a:lnSpc>
              <a:spcBef>
                <a:spcPct val="0"/>
              </a:spcBef>
            </a:pPr>
            <a:r>
              <a:rPr lang="en-US" sz="16052">
                <a:solidFill>
                  <a:srgbClr val="513A71"/>
                </a:solidFill>
                <a:latin typeface="Roca One"/>
              </a:rPr>
              <a:t>6</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86807" y="0"/>
            <a:ext cx="6001193" cy="10287000"/>
            <a:chOff x="0" y="0"/>
            <a:chExt cx="8001591" cy="13716000"/>
          </a:xfrm>
        </p:grpSpPr>
        <p:pic>
          <p:nvPicPr>
            <p:cNvPr name="Picture 3" id="3"/>
            <p:cNvPicPr>
              <a:picLocks noChangeAspect="true"/>
            </p:cNvPicPr>
            <p:nvPr/>
          </p:nvPicPr>
          <p:blipFill>
            <a:blip r:embed="rId2"/>
            <a:srcRect l="6219" t="0" r="6219" b="0"/>
            <a:stretch>
              <a:fillRect/>
            </a:stretch>
          </p:blipFill>
          <p:spPr>
            <a:xfrm flipH="false" flipV="false">
              <a:off x="0" y="0"/>
              <a:ext cx="8001591" cy="13716000"/>
            </a:xfrm>
            <a:prstGeom prst="rect">
              <a:avLst/>
            </a:prstGeom>
          </p:spPr>
        </p:pic>
      </p:grpSp>
      <p:sp>
        <p:nvSpPr>
          <p:cNvPr name="Freeform 4" id="4"/>
          <p:cNvSpPr/>
          <p:nvPr/>
        </p:nvSpPr>
        <p:spPr>
          <a:xfrm flipH="false" flipV="false" rot="0">
            <a:off x="7122868" y="3862920"/>
            <a:ext cx="282797" cy="282797"/>
          </a:xfrm>
          <a:custGeom>
            <a:avLst/>
            <a:gdLst/>
            <a:ahLst/>
            <a:cxnLst/>
            <a:rect r="r" b="b" t="t" l="l"/>
            <a:pathLst>
              <a:path h="282797" w="282797">
                <a:moveTo>
                  <a:pt x="0" y="0"/>
                </a:moveTo>
                <a:lnTo>
                  <a:pt x="282797" y="0"/>
                </a:lnTo>
                <a:lnTo>
                  <a:pt x="282797" y="282797"/>
                </a:lnTo>
                <a:lnTo>
                  <a:pt x="0" y="2827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7044671" y="7347372"/>
            <a:ext cx="4001750" cy="730111"/>
          </a:xfrm>
          <a:custGeom>
            <a:avLst/>
            <a:gdLst/>
            <a:ahLst/>
            <a:cxnLst/>
            <a:rect r="r" b="b" t="t" l="l"/>
            <a:pathLst>
              <a:path h="730111" w="4001750">
                <a:moveTo>
                  <a:pt x="0" y="0"/>
                </a:moveTo>
                <a:lnTo>
                  <a:pt x="4001750" y="0"/>
                </a:lnTo>
                <a:lnTo>
                  <a:pt x="4001750" y="730112"/>
                </a:lnTo>
                <a:lnTo>
                  <a:pt x="0" y="730112"/>
                </a:lnTo>
                <a:lnTo>
                  <a:pt x="0" y="0"/>
                </a:lnTo>
                <a:close/>
              </a:path>
            </a:pathLst>
          </a:custGeom>
          <a:blipFill>
            <a:blip r:embed="rId5"/>
            <a:stretch>
              <a:fillRect l="0" t="-34088" r="0" b="-6722"/>
            </a:stretch>
          </a:blipFill>
        </p:spPr>
      </p:sp>
      <p:sp>
        <p:nvSpPr>
          <p:cNvPr name="TextBox 6" id="6"/>
          <p:cNvSpPr txBox="true"/>
          <p:nvPr/>
        </p:nvSpPr>
        <p:spPr>
          <a:xfrm rot="0">
            <a:off x="2231086" y="809625"/>
            <a:ext cx="8136469" cy="953880"/>
          </a:xfrm>
          <a:prstGeom prst="rect">
            <a:avLst/>
          </a:prstGeom>
        </p:spPr>
        <p:txBody>
          <a:bodyPr anchor="t" rtlCol="false" tIns="0" lIns="0" bIns="0" rIns="0">
            <a:spAutoFit/>
          </a:bodyPr>
          <a:lstStyle/>
          <a:p>
            <a:pPr>
              <a:lnSpc>
                <a:spcPts val="6752"/>
              </a:lnSpc>
            </a:pPr>
            <a:r>
              <a:rPr lang="en-US" sz="4823">
                <a:solidFill>
                  <a:srgbClr val="513A71"/>
                </a:solidFill>
                <a:latin typeface="Agrandir Bold"/>
              </a:rPr>
              <a:t>DEFINISI ASBABUN NUZUL</a:t>
            </a:r>
          </a:p>
        </p:txBody>
      </p:sp>
      <p:sp>
        <p:nvSpPr>
          <p:cNvPr name="TextBox 7" id="7"/>
          <p:cNvSpPr txBox="true"/>
          <p:nvPr/>
        </p:nvSpPr>
        <p:spPr>
          <a:xfrm rot="0">
            <a:off x="1028700" y="2182479"/>
            <a:ext cx="11258107" cy="807259"/>
          </a:xfrm>
          <a:prstGeom prst="rect">
            <a:avLst/>
          </a:prstGeom>
        </p:spPr>
        <p:txBody>
          <a:bodyPr anchor="t" rtlCol="false" tIns="0" lIns="0" bIns="0" rIns="0">
            <a:spAutoFit/>
          </a:bodyPr>
          <a:lstStyle/>
          <a:p>
            <a:pPr>
              <a:lnSpc>
                <a:spcPts val="3280"/>
              </a:lnSpc>
              <a:spcBef>
                <a:spcPct val="0"/>
              </a:spcBef>
            </a:pPr>
            <a:r>
              <a:rPr lang="en-US" sz="2343">
                <a:solidFill>
                  <a:srgbClr val="004AAD"/>
                </a:solidFill>
                <a:latin typeface="Montserrat Bold"/>
              </a:rPr>
              <a:t>Pertama : Bila terjadi suatu peristiwa, maka turunlah ayat Qur’an mengenai peristiwa itu.</a:t>
            </a:r>
          </a:p>
        </p:txBody>
      </p:sp>
      <p:sp>
        <p:nvSpPr>
          <p:cNvPr name="TextBox 8" id="8"/>
          <p:cNvSpPr txBox="true"/>
          <p:nvPr/>
        </p:nvSpPr>
        <p:spPr>
          <a:xfrm rot="0">
            <a:off x="1466773" y="3298658"/>
            <a:ext cx="8900782" cy="657202"/>
          </a:xfrm>
          <a:prstGeom prst="rect">
            <a:avLst/>
          </a:prstGeom>
        </p:spPr>
        <p:txBody>
          <a:bodyPr anchor="t" rtlCol="false" tIns="0" lIns="0" bIns="0" rIns="0">
            <a:spAutoFit/>
          </a:bodyPr>
          <a:lstStyle/>
          <a:p>
            <a:pPr>
              <a:lnSpc>
                <a:spcPts val="2626"/>
              </a:lnSpc>
              <a:spcBef>
                <a:spcPct val="0"/>
              </a:spcBef>
            </a:pPr>
            <a:r>
              <a:rPr lang="en-US" sz="1875">
                <a:solidFill>
                  <a:srgbClr val="004AAD"/>
                </a:solidFill>
                <a:latin typeface="Montserrat"/>
              </a:rPr>
              <a:t>Contoh dalam hal ini sebagaimana diriwayatkan dari Ibn Abbas, yang mengatakan :</a:t>
            </a:r>
          </a:p>
        </p:txBody>
      </p:sp>
      <p:sp>
        <p:nvSpPr>
          <p:cNvPr name="TextBox 9" id="9"/>
          <p:cNvSpPr txBox="true"/>
          <p:nvPr/>
        </p:nvSpPr>
        <p:spPr>
          <a:xfrm rot="0">
            <a:off x="2269086" y="4264780"/>
            <a:ext cx="8777335" cy="3042397"/>
          </a:xfrm>
          <a:prstGeom prst="rect">
            <a:avLst/>
          </a:prstGeom>
        </p:spPr>
        <p:txBody>
          <a:bodyPr anchor="t" rtlCol="false" tIns="0" lIns="0" bIns="0" rIns="0">
            <a:spAutoFit/>
          </a:bodyPr>
          <a:lstStyle/>
          <a:p>
            <a:pPr>
              <a:lnSpc>
                <a:spcPts val="2408"/>
              </a:lnSpc>
            </a:pPr>
            <a:r>
              <a:rPr lang="en-US" sz="1720">
                <a:solidFill>
                  <a:srgbClr val="004AAD"/>
                </a:solidFill>
                <a:latin typeface="Montserrat"/>
              </a:rPr>
              <a:t>”Ketika turun, ayat : dan peringatkanlah kerabat-kerabatmu yang terdekat </a:t>
            </a:r>
          </a:p>
          <a:p>
            <a:pPr>
              <a:lnSpc>
                <a:spcPts val="2408"/>
              </a:lnSpc>
              <a:spcBef>
                <a:spcPct val="0"/>
              </a:spcBef>
            </a:pPr>
            <a:r>
              <a:rPr lang="en-US" sz="1720">
                <a:solidFill>
                  <a:srgbClr val="004AAD"/>
                </a:solidFill>
                <a:latin typeface="Montserrat"/>
              </a:rPr>
              <a:t>(QS Hijr 94), nabi pergi dan naik ke bukit safa , lalu berseru : `Wahai kaumku !”. maka mereka berkumpul mendekat ke nabi. Ia berkata lagi : ` bagaimana pendapatmu bila aku beritahukan kepadamu bahwa dibalik gunung itu ada sepasukan berkuda yang hendak menyerangmu, percayakah kamu apa yang aku katakan ? Mereka menjawab : : kami belum pernah melihat engkau berdusta.` Dan nabi melanjutkan: ‘aku memperingatkanmu tentang siksa yang pedih,’ ketika itu Abu Lahab berkata : `celakalah engkau; apakah engkau mengumpulkan kami hanya untuk urusan ini ?’Lalu ia berdiri. Maka turunlah surah ini :</a:t>
            </a:r>
          </a:p>
        </p:txBody>
      </p:sp>
      <p:sp>
        <p:nvSpPr>
          <p:cNvPr name="TextBox 10" id="10"/>
          <p:cNvSpPr txBox="true"/>
          <p:nvPr/>
        </p:nvSpPr>
        <p:spPr>
          <a:xfrm rot="0">
            <a:off x="2145639" y="8401334"/>
            <a:ext cx="8900782" cy="297792"/>
          </a:xfrm>
          <a:prstGeom prst="rect">
            <a:avLst/>
          </a:prstGeom>
        </p:spPr>
        <p:txBody>
          <a:bodyPr anchor="t" rtlCol="false" tIns="0" lIns="0" bIns="0" rIns="0">
            <a:spAutoFit/>
          </a:bodyPr>
          <a:lstStyle/>
          <a:p>
            <a:pPr>
              <a:lnSpc>
                <a:spcPts val="2486"/>
              </a:lnSpc>
              <a:spcBef>
                <a:spcPct val="0"/>
              </a:spcBef>
            </a:pPr>
            <a:r>
              <a:rPr lang="en-US" sz="1775">
                <a:solidFill>
                  <a:srgbClr val="004AAD"/>
                </a:solidFill>
                <a:latin typeface="Montserrat Italics"/>
              </a:rPr>
              <a:t>Artinya : ” celakalah kedua tangan Abu lahab…..(Surat Al-Masad)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86807" y="0"/>
            <a:ext cx="6001193" cy="10287000"/>
            <a:chOff x="0" y="0"/>
            <a:chExt cx="8001591" cy="13716000"/>
          </a:xfrm>
        </p:grpSpPr>
        <p:pic>
          <p:nvPicPr>
            <p:cNvPr name="Picture 3" id="3"/>
            <p:cNvPicPr>
              <a:picLocks noChangeAspect="true"/>
            </p:cNvPicPr>
            <p:nvPr/>
          </p:nvPicPr>
          <p:blipFill>
            <a:blip r:embed="rId2"/>
            <a:srcRect l="6219" t="0" r="6219" b="0"/>
            <a:stretch>
              <a:fillRect/>
            </a:stretch>
          </p:blipFill>
          <p:spPr>
            <a:xfrm flipH="false" flipV="false">
              <a:off x="0" y="0"/>
              <a:ext cx="8001591" cy="13716000"/>
            </a:xfrm>
            <a:prstGeom prst="rect">
              <a:avLst/>
            </a:prstGeom>
          </p:spPr>
        </p:pic>
      </p:grpSp>
      <p:sp>
        <p:nvSpPr>
          <p:cNvPr name="Freeform 4" id="4"/>
          <p:cNvSpPr/>
          <p:nvPr/>
        </p:nvSpPr>
        <p:spPr>
          <a:xfrm flipH="false" flipV="false" rot="0">
            <a:off x="7122868" y="3862920"/>
            <a:ext cx="282797" cy="282797"/>
          </a:xfrm>
          <a:custGeom>
            <a:avLst/>
            <a:gdLst/>
            <a:ahLst/>
            <a:cxnLst/>
            <a:rect r="r" b="b" t="t" l="l"/>
            <a:pathLst>
              <a:path h="282797" w="282797">
                <a:moveTo>
                  <a:pt x="0" y="0"/>
                </a:moveTo>
                <a:lnTo>
                  <a:pt x="282797" y="0"/>
                </a:lnTo>
                <a:lnTo>
                  <a:pt x="282797" y="282797"/>
                </a:lnTo>
                <a:lnTo>
                  <a:pt x="0" y="2827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5430559" y="6802351"/>
            <a:ext cx="5484352" cy="605767"/>
          </a:xfrm>
          <a:custGeom>
            <a:avLst/>
            <a:gdLst/>
            <a:ahLst/>
            <a:cxnLst/>
            <a:rect r="r" b="b" t="t" l="l"/>
            <a:pathLst>
              <a:path h="605767" w="5484352">
                <a:moveTo>
                  <a:pt x="0" y="0"/>
                </a:moveTo>
                <a:lnTo>
                  <a:pt x="5484352" y="0"/>
                </a:lnTo>
                <a:lnTo>
                  <a:pt x="5484352" y="605767"/>
                </a:lnTo>
                <a:lnTo>
                  <a:pt x="0" y="605767"/>
                </a:lnTo>
                <a:lnTo>
                  <a:pt x="0" y="0"/>
                </a:lnTo>
                <a:close/>
              </a:path>
            </a:pathLst>
          </a:custGeom>
          <a:blipFill>
            <a:blip r:embed="rId5"/>
            <a:stretch>
              <a:fillRect l="0" t="0" r="0" b="0"/>
            </a:stretch>
          </a:blipFill>
        </p:spPr>
      </p:sp>
      <p:sp>
        <p:nvSpPr>
          <p:cNvPr name="TextBox 6" id="6"/>
          <p:cNvSpPr txBox="true"/>
          <p:nvPr/>
        </p:nvSpPr>
        <p:spPr>
          <a:xfrm rot="0">
            <a:off x="2231086" y="809625"/>
            <a:ext cx="8136469" cy="953880"/>
          </a:xfrm>
          <a:prstGeom prst="rect">
            <a:avLst/>
          </a:prstGeom>
        </p:spPr>
        <p:txBody>
          <a:bodyPr anchor="t" rtlCol="false" tIns="0" lIns="0" bIns="0" rIns="0">
            <a:spAutoFit/>
          </a:bodyPr>
          <a:lstStyle/>
          <a:p>
            <a:pPr>
              <a:lnSpc>
                <a:spcPts val="6752"/>
              </a:lnSpc>
            </a:pPr>
            <a:r>
              <a:rPr lang="en-US" sz="4823">
                <a:solidFill>
                  <a:srgbClr val="513A71"/>
                </a:solidFill>
                <a:latin typeface="Agrandir Bold"/>
              </a:rPr>
              <a:t>DEFINISI ASBABUN NUZUL</a:t>
            </a:r>
          </a:p>
        </p:txBody>
      </p:sp>
      <p:sp>
        <p:nvSpPr>
          <p:cNvPr name="TextBox 7" id="7"/>
          <p:cNvSpPr txBox="true"/>
          <p:nvPr/>
        </p:nvSpPr>
        <p:spPr>
          <a:xfrm rot="0">
            <a:off x="1028700" y="2182479"/>
            <a:ext cx="10935424" cy="807259"/>
          </a:xfrm>
          <a:prstGeom prst="rect">
            <a:avLst/>
          </a:prstGeom>
        </p:spPr>
        <p:txBody>
          <a:bodyPr anchor="t" rtlCol="false" tIns="0" lIns="0" bIns="0" rIns="0">
            <a:spAutoFit/>
          </a:bodyPr>
          <a:lstStyle/>
          <a:p>
            <a:pPr>
              <a:lnSpc>
                <a:spcPts val="3280"/>
              </a:lnSpc>
              <a:spcBef>
                <a:spcPct val="0"/>
              </a:spcBef>
            </a:pPr>
            <a:r>
              <a:rPr lang="en-US" sz="2343">
                <a:solidFill>
                  <a:srgbClr val="004AAD"/>
                </a:solidFill>
                <a:latin typeface="Montserrat Bold"/>
              </a:rPr>
              <a:t>Kedua : Bila Rasulullah ditanya tentang sesuatu hal, maka turunlah ayat Quran menerangkan tentang hukumnya.</a:t>
            </a:r>
          </a:p>
        </p:txBody>
      </p:sp>
      <p:sp>
        <p:nvSpPr>
          <p:cNvPr name="TextBox 8" id="8"/>
          <p:cNvSpPr txBox="true"/>
          <p:nvPr/>
        </p:nvSpPr>
        <p:spPr>
          <a:xfrm rot="0">
            <a:off x="1466773" y="3270083"/>
            <a:ext cx="10265978" cy="657202"/>
          </a:xfrm>
          <a:prstGeom prst="rect">
            <a:avLst/>
          </a:prstGeom>
        </p:spPr>
        <p:txBody>
          <a:bodyPr anchor="t" rtlCol="false" tIns="0" lIns="0" bIns="0" rIns="0">
            <a:spAutoFit/>
          </a:bodyPr>
          <a:lstStyle/>
          <a:p>
            <a:pPr>
              <a:lnSpc>
                <a:spcPts val="2626"/>
              </a:lnSpc>
              <a:spcBef>
                <a:spcPct val="0"/>
              </a:spcBef>
            </a:pPr>
            <a:r>
              <a:rPr lang="en-US" sz="1875">
                <a:solidFill>
                  <a:srgbClr val="004AAD"/>
                </a:solidFill>
                <a:latin typeface="Montserrat"/>
              </a:rPr>
              <a:t>Contoh hal ini seperti ketika Khaulah binti Sa’labah dikenakan Zihar oleh suaminya Aus bin Samit.lalu ia datang kepada Rasulullah SAW mengadukan hal itu.</a:t>
            </a:r>
          </a:p>
        </p:txBody>
      </p:sp>
      <p:sp>
        <p:nvSpPr>
          <p:cNvPr name="TextBox 9" id="9"/>
          <p:cNvSpPr txBox="true"/>
          <p:nvPr/>
        </p:nvSpPr>
        <p:spPr>
          <a:xfrm rot="0">
            <a:off x="2269086" y="4281770"/>
            <a:ext cx="8777335" cy="2127997"/>
          </a:xfrm>
          <a:prstGeom prst="rect">
            <a:avLst/>
          </a:prstGeom>
        </p:spPr>
        <p:txBody>
          <a:bodyPr anchor="t" rtlCol="false" tIns="0" lIns="0" bIns="0" rIns="0">
            <a:spAutoFit/>
          </a:bodyPr>
          <a:lstStyle/>
          <a:p>
            <a:pPr>
              <a:lnSpc>
                <a:spcPts val="2408"/>
              </a:lnSpc>
              <a:spcBef>
                <a:spcPct val="0"/>
              </a:spcBef>
            </a:pPr>
            <a:r>
              <a:rPr lang="en-US" sz="1720">
                <a:solidFill>
                  <a:srgbClr val="004AAD"/>
                </a:solidFill>
                <a:latin typeface="Montserrat"/>
              </a:rPr>
              <a:t>Aisyah berkata : ‘Maha suci Allah yang pendengarannya meliputi segalanya` aku menden gar ucapan Khaulah binti Sa’labah itu, sekalipun tidak seluruhnya, ia mengadukan suaminya kepada Rasulullah SAW , katanya : Rasulullah SAW suamiku telah menghabiskan masa mudaku dan sudah beberapa kali aku mengandung karenanya, sekarang setelah aku menjadi tua, dan tidak beranak lagi ia menjatuhkan zihar kepdaku! Ya Allah sesungguhnya aku mengadu kepada-Mu. Aisyah berkata : ` tiba-tiba jibril turun membawa ayat-ayat ini :</a:t>
            </a:r>
          </a:p>
        </p:txBody>
      </p:sp>
      <p:sp>
        <p:nvSpPr>
          <p:cNvPr name="TextBox 10" id="10"/>
          <p:cNvSpPr txBox="true"/>
          <p:nvPr/>
        </p:nvSpPr>
        <p:spPr>
          <a:xfrm rot="0">
            <a:off x="2231086" y="7858628"/>
            <a:ext cx="8683826" cy="914081"/>
          </a:xfrm>
          <a:prstGeom prst="rect">
            <a:avLst/>
          </a:prstGeom>
        </p:spPr>
        <p:txBody>
          <a:bodyPr anchor="t" rtlCol="false" tIns="0" lIns="0" bIns="0" rIns="0">
            <a:spAutoFit/>
          </a:bodyPr>
          <a:lstStyle/>
          <a:p>
            <a:pPr>
              <a:lnSpc>
                <a:spcPts val="2425"/>
              </a:lnSpc>
              <a:spcBef>
                <a:spcPct val="0"/>
              </a:spcBef>
            </a:pPr>
            <a:r>
              <a:rPr lang="en-US" sz="1732">
                <a:solidFill>
                  <a:srgbClr val="004AAD"/>
                </a:solidFill>
                <a:latin typeface="Montserrat Italics"/>
              </a:rPr>
              <a:t>Artinya : Sesungguhnya Allah telah mendengar perkataan perempuan yang mengadu kepadamu tentang suaminya ( yakni aus bin samit).`(QS Mujadalah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86807" y="0"/>
            <a:ext cx="6001193" cy="10287000"/>
            <a:chOff x="0" y="0"/>
            <a:chExt cx="8001591" cy="13716000"/>
          </a:xfrm>
        </p:grpSpPr>
        <p:pic>
          <p:nvPicPr>
            <p:cNvPr name="Picture 3" id="3"/>
            <p:cNvPicPr>
              <a:picLocks noChangeAspect="true"/>
            </p:cNvPicPr>
            <p:nvPr/>
          </p:nvPicPr>
          <p:blipFill>
            <a:blip r:embed="rId2"/>
            <a:srcRect l="6219" t="0" r="6219" b="0"/>
            <a:stretch>
              <a:fillRect/>
            </a:stretch>
          </p:blipFill>
          <p:spPr>
            <a:xfrm flipH="false" flipV="false">
              <a:off x="0" y="0"/>
              <a:ext cx="8001591" cy="13716000"/>
            </a:xfrm>
            <a:prstGeom prst="rect">
              <a:avLst/>
            </a:prstGeom>
          </p:spPr>
        </p:pic>
      </p:grpSp>
      <p:sp>
        <p:nvSpPr>
          <p:cNvPr name="Freeform 4" id="4"/>
          <p:cNvSpPr/>
          <p:nvPr/>
        </p:nvSpPr>
        <p:spPr>
          <a:xfrm flipH="false" flipV="false" rot="0">
            <a:off x="7122868" y="3862920"/>
            <a:ext cx="282797" cy="282797"/>
          </a:xfrm>
          <a:custGeom>
            <a:avLst/>
            <a:gdLst/>
            <a:ahLst/>
            <a:cxnLst/>
            <a:rect r="r" b="b" t="t" l="l"/>
            <a:pathLst>
              <a:path h="282797" w="282797">
                <a:moveTo>
                  <a:pt x="0" y="0"/>
                </a:moveTo>
                <a:lnTo>
                  <a:pt x="282797" y="0"/>
                </a:lnTo>
                <a:lnTo>
                  <a:pt x="282797" y="282797"/>
                </a:lnTo>
                <a:lnTo>
                  <a:pt x="0" y="2827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036122" y="6569997"/>
            <a:ext cx="11073754" cy="576621"/>
          </a:xfrm>
          <a:custGeom>
            <a:avLst/>
            <a:gdLst/>
            <a:ahLst/>
            <a:cxnLst/>
            <a:rect r="r" b="b" t="t" l="l"/>
            <a:pathLst>
              <a:path h="576621" w="11073754">
                <a:moveTo>
                  <a:pt x="0" y="0"/>
                </a:moveTo>
                <a:lnTo>
                  <a:pt x="11073753" y="0"/>
                </a:lnTo>
                <a:lnTo>
                  <a:pt x="11073753" y="576621"/>
                </a:lnTo>
                <a:lnTo>
                  <a:pt x="0" y="576621"/>
                </a:lnTo>
                <a:lnTo>
                  <a:pt x="0" y="0"/>
                </a:lnTo>
                <a:close/>
              </a:path>
            </a:pathLst>
          </a:custGeom>
          <a:blipFill>
            <a:blip r:embed="rId5"/>
            <a:stretch>
              <a:fillRect l="0" t="0" r="0" b="0"/>
            </a:stretch>
          </a:blipFill>
        </p:spPr>
      </p:sp>
      <p:sp>
        <p:nvSpPr>
          <p:cNvPr name="TextBox 6" id="6"/>
          <p:cNvSpPr txBox="true"/>
          <p:nvPr/>
        </p:nvSpPr>
        <p:spPr>
          <a:xfrm rot="0">
            <a:off x="1332032" y="857250"/>
            <a:ext cx="10328760" cy="733688"/>
          </a:xfrm>
          <a:prstGeom prst="rect">
            <a:avLst/>
          </a:prstGeom>
        </p:spPr>
        <p:txBody>
          <a:bodyPr anchor="t" rtlCol="false" tIns="0" lIns="0" bIns="0" rIns="0">
            <a:spAutoFit/>
          </a:bodyPr>
          <a:lstStyle/>
          <a:p>
            <a:pPr>
              <a:lnSpc>
                <a:spcPts val="5235"/>
              </a:lnSpc>
            </a:pPr>
            <a:r>
              <a:rPr lang="en-US" sz="3739">
                <a:solidFill>
                  <a:srgbClr val="513A71"/>
                </a:solidFill>
                <a:latin typeface="Agrandir Bold"/>
              </a:rPr>
              <a:t>PERLUNYA MENGETAHUI ASBABUN NUZUL</a:t>
            </a:r>
          </a:p>
        </p:txBody>
      </p:sp>
      <p:sp>
        <p:nvSpPr>
          <p:cNvPr name="TextBox 7" id="7"/>
          <p:cNvSpPr txBox="true"/>
          <p:nvPr/>
        </p:nvSpPr>
        <p:spPr>
          <a:xfrm rot="0">
            <a:off x="1028700" y="2132836"/>
            <a:ext cx="10935424" cy="807259"/>
          </a:xfrm>
          <a:prstGeom prst="rect">
            <a:avLst/>
          </a:prstGeom>
        </p:spPr>
        <p:txBody>
          <a:bodyPr anchor="t" rtlCol="false" tIns="0" lIns="0" bIns="0" rIns="0">
            <a:spAutoFit/>
          </a:bodyPr>
          <a:lstStyle/>
          <a:p>
            <a:pPr>
              <a:lnSpc>
                <a:spcPts val="3280"/>
              </a:lnSpc>
              <a:spcBef>
                <a:spcPct val="0"/>
              </a:spcBef>
            </a:pPr>
            <a:r>
              <a:rPr lang="en-US" sz="2343">
                <a:solidFill>
                  <a:srgbClr val="004AAD"/>
                </a:solidFill>
                <a:latin typeface="Montserrat Bold"/>
              </a:rPr>
              <a:t>Pengetahuan mengenai asbabun nuzul mempunyai banyak faedah yang terpenting diantaranya :</a:t>
            </a:r>
          </a:p>
        </p:txBody>
      </p:sp>
      <p:sp>
        <p:nvSpPr>
          <p:cNvPr name="TextBox 8" id="8"/>
          <p:cNvSpPr txBox="true"/>
          <p:nvPr/>
        </p:nvSpPr>
        <p:spPr>
          <a:xfrm rot="0">
            <a:off x="2107745" y="3226846"/>
            <a:ext cx="8777335" cy="2432797"/>
          </a:xfrm>
          <a:prstGeom prst="rect">
            <a:avLst/>
          </a:prstGeom>
        </p:spPr>
        <p:txBody>
          <a:bodyPr anchor="t" rtlCol="false" tIns="0" lIns="0" bIns="0" rIns="0">
            <a:spAutoFit/>
          </a:bodyPr>
          <a:lstStyle/>
          <a:p>
            <a:pPr marL="371479" indent="-185739" lvl="1">
              <a:lnSpc>
                <a:spcPts val="2408"/>
              </a:lnSpc>
              <a:buFont typeface="Arial"/>
              <a:buChar char="•"/>
            </a:pPr>
            <a:r>
              <a:rPr lang="en-US" sz="1720">
                <a:solidFill>
                  <a:srgbClr val="004AAD"/>
                </a:solidFill>
                <a:latin typeface="Montserrat"/>
              </a:rPr>
              <a:t>Mengetahui hikmah diundangkannya suatu hukum dan perhatian syariat terhadap kepentingan umum dalam menghadapi segala peristiwa sebagai bentuk rahmat terhadap umat. Ini karena setiap peristiwa penting ternyata mendapat jawaban dari al-Quran.</a:t>
            </a:r>
          </a:p>
          <a:p>
            <a:pPr marL="371479" indent="-185739" lvl="1">
              <a:lnSpc>
                <a:spcPts val="2408"/>
              </a:lnSpc>
              <a:buFont typeface="Arial"/>
              <a:buChar char="•"/>
            </a:pPr>
            <a:r>
              <a:rPr lang="en-US" sz="1720">
                <a:solidFill>
                  <a:srgbClr val="004AAD"/>
                </a:solidFill>
                <a:latin typeface="Montserrat"/>
              </a:rPr>
              <a:t>Mengkhususkan ( membatasi ) hukum yang diturunkan dengan sebab yang terjadi. Bila hukum itu dinyatakan dalam bentuk umum. Ini bagi mereka yang berpendapat bahwa ` yang menjadi pegangan adalah </a:t>
            </a:r>
            <a:r>
              <a:rPr lang="en-US" sz="1720">
                <a:solidFill>
                  <a:srgbClr val="004AAD"/>
                </a:solidFill>
                <a:latin typeface="Montserrat Bold"/>
              </a:rPr>
              <a:t>sebab yang khusus dan bukannya lafal yang umum.</a:t>
            </a:r>
          </a:p>
        </p:txBody>
      </p:sp>
      <p:sp>
        <p:nvSpPr>
          <p:cNvPr name="TextBox 9" id="9"/>
          <p:cNvSpPr txBox="true"/>
          <p:nvPr/>
        </p:nvSpPr>
        <p:spPr>
          <a:xfrm rot="0">
            <a:off x="1332032" y="7262907"/>
            <a:ext cx="10632092" cy="1220744"/>
          </a:xfrm>
          <a:prstGeom prst="rect">
            <a:avLst/>
          </a:prstGeom>
        </p:spPr>
        <p:txBody>
          <a:bodyPr anchor="t" rtlCol="false" tIns="0" lIns="0" bIns="0" rIns="0">
            <a:spAutoFit/>
          </a:bodyPr>
          <a:lstStyle/>
          <a:p>
            <a:pPr>
              <a:lnSpc>
                <a:spcPts val="2425"/>
              </a:lnSpc>
              <a:spcBef>
                <a:spcPct val="0"/>
              </a:spcBef>
            </a:pPr>
            <a:r>
              <a:rPr lang="en-US" sz="1732">
                <a:solidFill>
                  <a:srgbClr val="004AAD"/>
                </a:solidFill>
                <a:latin typeface="Montserrat Italics"/>
              </a:rPr>
              <a:t>Artinya : Janganlah sekali-kali kamu menyangka, hahwa orang-orang yang gembira dengan apa yang telah mereka kerjakan dan mereka suka supaya dipuji terhadap perbuatan yang belum mereka kerjakan janganlah kamu menyangka bahwa mereka terlepas dari siksa, dan bagi mereka siksa yang pedih.` (al-Imran : 188 ).</a:t>
            </a:r>
          </a:p>
        </p:txBody>
      </p:sp>
      <p:sp>
        <p:nvSpPr>
          <p:cNvPr name="TextBox 10" id="10"/>
          <p:cNvSpPr txBox="true"/>
          <p:nvPr/>
        </p:nvSpPr>
        <p:spPr>
          <a:xfrm rot="0">
            <a:off x="1332032" y="5945392"/>
            <a:ext cx="8683826" cy="300754"/>
          </a:xfrm>
          <a:prstGeom prst="rect">
            <a:avLst/>
          </a:prstGeom>
        </p:spPr>
        <p:txBody>
          <a:bodyPr anchor="t" rtlCol="false" tIns="0" lIns="0" bIns="0" rIns="0">
            <a:spAutoFit/>
          </a:bodyPr>
          <a:lstStyle/>
          <a:p>
            <a:pPr>
              <a:lnSpc>
                <a:spcPts val="2425"/>
              </a:lnSpc>
              <a:spcBef>
                <a:spcPct val="0"/>
              </a:spcBef>
            </a:pPr>
            <a:r>
              <a:rPr lang="en-US" sz="1732">
                <a:solidFill>
                  <a:srgbClr val="004AAD"/>
                </a:solidFill>
                <a:latin typeface="Montserrat Italics"/>
              </a:rPr>
              <a:t>Sebagai contoh dapat dikemukakan disini firman Allah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86807" y="0"/>
            <a:ext cx="6001193" cy="10287000"/>
            <a:chOff x="0" y="0"/>
            <a:chExt cx="8001591" cy="13716000"/>
          </a:xfrm>
        </p:grpSpPr>
        <p:pic>
          <p:nvPicPr>
            <p:cNvPr name="Picture 3" id="3"/>
            <p:cNvPicPr>
              <a:picLocks noChangeAspect="true"/>
            </p:cNvPicPr>
            <p:nvPr/>
          </p:nvPicPr>
          <p:blipFill>
            <a:blip r:embed="rId2"/>
            <a:srcRect l="6219" t="0" r="6219" b="0"/>
            <a:stretch>
              <a:fillRect/>
            </a:stretch>
          </p:blipFill>
          <p:spPr>
            <a:xfrm flipH="false" flipV="false">
              <a:off x="0" y="0"/>
              <a:ext cx="8001591" cy="13716000"/>
            </a:xfrm>
            <a:prstGeom prst="rect">
              <a:avLst/>
            </a:prstGeom>
          </p:spPr>
        </p:pic>
      </p:grpSp>
      <p:sp>
        <p:nvSpPr>
          <p:cNvPr name="Freeform 4" id="4"/>
          <p:cNvSpPr/>
          <p:nvPr/>
        </p:nvSpPr>
        <p:spPr>
          <a:xfrm flipH="false" flipV="false" rot="0">
            <a:off x="7122868" y="3862920"/>
            <a:ext cx="282797" cy="282797"/>
          </a:xfrm>
          <a:custGeom>
            <a:avLst/>
            <a:gdLst/>
            <a:ahLst/>
            <a:cxnLst/>
            <a:rect r="r" b="b" t="t" l="l"/>
            <a:pathLst>
              <a:path h="282797" w="282797">
                <a:moveTo>
                  <a:pt x="0" y="0"/>
                </a:moveTo>
                <a:lnTo>
                  <a:pt x="282797" y="0"/>
                </a:lnTo>
                <a:lnTo>
                  <a:pt x="282797" y="282797"/>
                </a:lnTo>
                <a:lnTo>
                  <a:pt x="0" y="2827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2358083" y="2525498"/>
            <a:ext cx="8777335" cy="908797"/>
          </a:xfrm>
          <a:prstGeom prst="rect">
            <a:avLst/>
          </a:prstGeom>
        </p:spPr>
        <p:txBody>
          <a:bodyPr anchor="t" rtlCol="false" tIns="0" lIns="0" bIns="0" rIns="0">
            <a:spAutoFit/>
          </a:bodyPr>
          <a:lstStyle/>
          <a:p>
            <a:pPr marL="371479" indent="-185739" lvl="1">
              <a:lnSpc>
                <a:spcPts val="2408"/>
              </a:lnSpc>
              <a:buFont typeface="Arial"/>
              <a:buChar char="•"/>
            </a:pPr>
            <a:r>
              <a:rPr lang="en-US" sz="1720">
                <a:solidFill>
                  <a:srgbClr val="004AAD"/>
                </a:solidFill>
                <a:latin typeface="Montserrat"/>
              </a:rPr>
              <a:t>Apa bila lafal yang diturunkan itu lafal yang umum (‘aam) dan terdapat dalil pengkhususannya maka pengetahuan mengenai asbabun nuzul membatasi pengkhususan itu hanya terhadap yang selain bentuk sebab.</a:t>
            </a:r>
          </a:p>
        </p:txBody>
      </p:sp>
      <p:sp>
        <p:nvSpPr>
          <p:cNvPr name="TextBox 6" id="6"/>
          <p:cNvSpPr txBox="true"/>
          <p:nvPr/>
        </p:nvSpPr>
        <p:spPr>
          <a:xfrm rot="0">
            <a:off x="1028700" y="3844963"/>
            <a:ext cx="8683826" cy="300754"/>
          </a:xfrm>
          <a:prstGeom prst="rect">
            <a:avLst/>
          </a:prstGeom>
        </p:spPr>
        <p:txBody>
          <a:bodyPr anchor="t" rtlCol="false" tIns="0" lIns="0" bIns="0" rIns="0">
            <a:spAutoFit/>
          </a:bodyPr>
          <a:lstStyle/>
          <a:p>
            <a:pPr>
              <a:lnSpc>
                <a:spcPts val="2425"/>
              </a:lnSpc>
              <a:spcBef>
                <a:spcPct val="0"/>
              </a:spcBef>
            </a:pPr>
            <a:r>
              <a:rPr lang="en-US" sz="1732">
                <a:solidFill>
                  <a:srgbClr val="004AAD"/>
                </a:solidFill>
                <a:latin typeface="Montserrat Italics"/>
              </a:rPr>
              <a:t>Contoh yang demikian digambarkan dalam dua firman-Nya:</a:t>
            </a:r>
          </a:p>
        </p:txBody>
      </p:sp>
      <p:sp>
        <p:nvSpPr>
          <p:cNvPr name="TextBox 7" id="7"/>
          <p:cNvSpPr txBox="true"/>
          <p:nvPr/>
        </p:nvSpPr>
        <p:spPr>
          <a:xfrm rot="0">
            <a:off x="1028700" y="4526717"/>
            <a:ext cx="11258107" cy="807259"/>
          </a:xfrm>
          <a:prstGeom prst="rect">
            <a:avLst/>
          </a:prstGeom>
        </p:spPr>
        <p:txBody>
          <a:bodyPr anchor="t" rtlCol="false" tIns="0" lIns="0" bIns="0" rIns="0">
            <a:spAutoFit/>
          </a:bodyPr>
          <a:lstStyle/>
          <a:p>
            <a:pPr>
              <a:lnSpc>
                <a:spcPts val="3280"/>
              </a:lnSpc>
              <a:spcBef>
                <a:spcPct val="0"/>
              </a:spcBef>
            </a:pPr>
            <a:r>
              <a:rPr lang="en-US" sz="2343">
                <a:solidFill>
                  <a:srgbClr val="004AAD"/>
                </a:solidFill>
                <a:latin typeface="Montserrat Bold"/>
              </a:rPr>
              <a:t>Pertama : Bahwa orang yang menuduh wanita baik-baik berzina tidak akan diampuni</a:t>
            </a:r>
          </a:p>
        </p:txBody>
      </p:sp>
      <p:sp>
        <p:nvSpPr>
          <p:cNvPr name="TextBox 8" id="8"/>
          <p:cNvSpPr txBox="true"/>
          <p:nvPr/>
        </p:nvSpPr>
        <p:spPr>
          <a:xfrm rot="0">
            <a:off x="1691706" y="5724501"/>
            <a:ext cx="10110089" cy="1838302"/>
          </a:xfrm>
          <a:prstGeom prst="rect">
            <a:avLst/>
          </a:prstGeom>
        </p:spPr>
        <p:txBody>
          <a:bodyPr anchor="t" rtlCol="false" tIns="0" lIns="0" bIns="0" rIns="0">
            <a:spAutoFit/>
          </a:bodyPr>
          <a:lstStyle/>
          <a:p>
            <a:pPr>
              <a:lnSpc>
                <a:spcPts val="2421"/>
              </a:lnSpc>
              <a:spcBef>
                <a:spcPct val="0"/>
              </a:spcBef>
            </a:pPr>
            <a:r>
              <a:rPr lang="en-US" sz="1729">
                <a:solidFill>
                  <a:srgbClr val="004AAD"/>
                </a:solidFill>
                <a:latin typeface="Montserrat"/>
              </a:rPr>
              <a:t>Allah SWT berfirman : `Sesungguhnya orang-orang yang menuduh wanita yang baik-baik, yang lengah lagi beriman , mereka kena la`nat di dunia dan akhirat, dan bagi mereka azab yang besar, pada hari , lidah, tangan dan kaki mereka menjadi saksi atas mereka terhadap apa yang dahulu mereka kerjakan. Di hari itu, Allah akan memberi mereka balasan yag setimpal menurut semestinya, dan tahulah mereka bahwa Allah-lah yang Benar, lagi Yang menjelaskan .( an-Nur : 23-25 ).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86807" y="0"/>
            <a:ext cx="6001193" cy="10287000"/>
            <a:chOff x="0" y="0"/>
            <a:chExt cx="8001591" cy="13716000"/>
          </a:xfrm>
        </p:grpSpPr>
        <p:pic>
          <p:nvPicPr>
            <p:cNvPr name="Picture 3" id="3"/>
            <p:cNvPicPr>
              <a:picLocks noChangeAspect="true"/>
            </p:cNvPicPr>
            <p:nvPr/>
          </p:nvPicPr>
          <p:blipFill>
            <a:blip r:embed="rId2"/>
            <a:srcRect l="6219" t="0" r="6219" b="0"/>
            <a:stretch>
              <a:fillRect/>
            </a:stretch>
          </p:blipFill>
          <p:spPr>
            <a:xfrm flipH="false" flipV="false">
              <a:off x="0" y="0"/>
              <a:ext cx="8001591" cy="13716000"/>
            </a:xfrm>
            <a:prstGeom prst="rect">
              <a:avLst/>
            </a:prstGeom>
          </p:spPr>
        </p:pic>
      </p:grpSp>
      <p:sp>
        <p:nvSpPr>
          <p:cNvPr name="Freeform 4" id="4"/>
          <p:cNvSpPr/>
          <p:nvPr/>
        </p:nvSpPr>
        <p:spPr>
          <a:xfrm flipH="false" flipV="false" rot="0">
            <a:off x="7122868" y="3862920"/>
            <a:ext cx="282797" cy="282797"/>
          </a:xfrm>
          <a:custGeom>
            <a:avLst/>
            <a:gdLst/>
            <a:ahLst/>
            <a:cxnLst/>
            <a:rect r="r" b="b" t="t" l="l"/>
            <a:pathLst>
              <a:path h="282797" w="282797">
                <a:moveTo>
                  <a:pt x="0" y="0"/>
                </a:moveTo>
                <a:lnTo>
                  <a:pt x="282797" y="0"/>
                </a:lnTo>
                <a:lnTo>
                  <a:pt x="282797" y="282797"/>
                </a:lnTo>
                <a:lnTo>
                  <a:pt x="0" y="2827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563701" y="6489203"/>
            <a:ext cx="9401131" cy="511240"/>
          </a:xfrm>
          <a:custGeom>
            <a:avLst/>
            <a:gdLst/>
            <a:ahLst/>
            <a:cxnLst/>
            <a:rect r="r" b="b" t="t" l="l"/>
            <a:pathLst>
              <a:path h="511240" w="9401131">
                <a:moveTo>
                  <a:pt x="0" y="0"/>
                </a:moveTo>
                <a:lnTo>
                  <a:pt x="9401131" y="0"/>
                </a:lnTo>
                <a:lnTo>
                  <a:pt x="9401131" y="511239"/>
                </a:lnTo>
                <a:lnTo>
                  <a:pt x="0" y="511239"/>
                </a:lnTo>
                <a:lnTo>
                  <a:pt x="0" y="0"/>
                </a:lnTo>
                <a:close/>
              </a:path>
            </a:pathLst>
          </a:custGeom>
          <a:blipFill>
            <a:blip r:embed="rId5"/>
            <a:stretch>
              <a:fillRect l="0" t="0" r="0" b="0"/>
            </a:stretch>
          </a:blipFill>
        </p:spPr>
      </p:sp>
      <p:sp>
        <p:nvSpPr>
          <p:cNvPr name="TextBox 6" id="6"/>
          <p:cNvSpPr txBox="true"/>
          <p:nvPr/>
        </p:nvSpPr>
        <p:spPr>
          <a:xfrm rot="0">
            <a:off x="1028700" y="1452688"/>
            <a:ext cx="11258107" cy="807259"/>
          </a:xfrm>
          <a:prstGeom prst="rect">
            <a:avLst/>
          </a:prstGeom>
        </p:spPr>
        <p:txBody>
          <a:bodyPr anchor="t" rtlCol="false" tIns="0" lIns="0" bIns="0" rIns="0">
            <a:spAutoFit/>
          </a:bodyPr>
          <a:lstStyle/>
          <a:p>
            <a:pPr>
              <a:lnSpc>
                <a:spcPts val="3280"/>
              </a:lnSpc>
              <a:spcBef>
                <a:spcPct val="0"/>
              </a:spcBef>
            </a:pPr>
            <a:r>
              <a:rPr lang="en-US" sz="2343">
                <a:solidFill>
                  <a:srgbClr val="004AAD"/>
                </a:solidFill>
                <a:latin typeface="Montserrat Bold"/>
              </a:rPr>
              <a:t>Kedua : Bahwa orang yang menuduh wanita baik-baik berzina, masih bisa diampuni</a:t>
            </a:r>
          </a:p>
        </p:txBody>
      </p:sp>
      <p:sp>
        <p:nvSpPr>
          <p:cNvPr name="TextBox 7" id="7"/>
          <p:cNvSpPr txBox="true"/>
          <p:nvPr/>
        </p:nvSpPr>
        <p:spPr>
          <a:xfrm rot="0">
            <a:off x="1602709" y="2463043"/>
            <a:ext cx="10110089" cy="1838302"/>
          </a:xfrm>
          <a:prstGeom prst="rect">
            <a:avLst/>
          </a:prstGeom>
        </p:spPr>
        <p:txBody>
          <a:bodyPr anchor="t" rtlCol="false" tIns="0" lIns="0" bIns="0" rIns="0">
            <a:spAutoFit/>
          </a:bodyPr>
          <a:lstStyle/>
          <a:p>
            <a:pPr>
              <a:lnSpc>
                <a:spcPts val="2421"/>
              </a:lnSpc>
              <a:spcBef>
                <a:spcPct val="0"/>
              </a:spcBef>
            </a:pPr>
            <a:r>
              <a:rPr lang="en-US" sz="1729">
                <a:solidFill>
                  <a:srgbClr val="004AAD"/>
                </a:solidFill>
                <a:latin typeface="Montserrat"/>
              </a:rPr>
              <a:t>Allah SWT berfirman : Dan orang-orang yang menuduh wanita-wanita yang baik-baik (berbuat zina) dan mereka tidak mendatangkan empat orang saksi, Maka deralah mereka (yang menuduh itu) delapan puluh kali dera, dan janganlah kamu terima kesaksian mereka buat selama-lamanya. dan mereka Itulah orang-orang yang fasik.Kecuali orang-orang yang bertaubat sesudah itu dan memperbaiki (dirinya), Maka Sesungguhnya Allah Maha Pengampun lagi Maha Penyayang. (QS An-Nuur 4-5)</a:t>
            </a:r>
          </a:p>
        </p:txBody>
      </p:sp>
      <p:sp>
        <p:nvSpPr>
          <p:cNvPr name="TextBox 8" id="8"/>
          <p:cNvSpPr txBox="true"/>
          <p:nvPr/>
        </p:nvSpPr>
        <p:spPr>
          <a:xfrm rot="0">
            <a:off x="2134688" y="4670052"/>
            <a:ext cx="8777335" cy="908797"/>
          </a:xfrm>
          <a:prstGeom prst="rect">
            <a:avLst/>
          </a:prstGeom>
        </p:spPr>
        <p:txBody>
          <a:bodyPr anchor="t" rtlCol="false" tIns="0" lIns="0" bIns="0" rIns="0">
            <a:spAutoFit/>
          </a:bodyPr>
          <a:lstStyle/>
          <a:p>
            <a:pPr marL="371479" indent="-185739" lvl="1">
              <a:lnSpc>
                <a:spcPts val="2408"/>
              </a:lnSpc>
              <a:buFont typeface="Arial"/>
              <a:buChar char="•"/>
            </a:pPr>
            <a:r>
              <a:rPr lang="en-US" sz="1720">
                <a:solidFill>
                  <a:srgbClr val="004AAD"/>
                </a:solidFill>
                <a:latin typeface="Montserrat"/>
              </a:rPr>
              <a:t>Mengetahui sebab nuzul adalah cara terbaik untuk memahami makna Al-Quran Al-Karim menyingkap kesamaran yang tersembunyi dalam ayat-ayat yang tidak dapat ditafsirkan tanpa mengetahui sebab nuzulnya.</a:t>
            </a:r>
          </a:p>
        </p:txBody>
      </p:sp>
      <p:sp>
        <p:nvSpPr>
          <p:cNvPr name="TextBox 9" id="9"/>
          <p:cNvSpPr txBox="true"/>
          <p:nvPr/>
        </p:nvSpPr>
        <p:spPr>
          <a:xfrm rot="0">
            <a:off x="1028700" y="5950323"/>
            <a:ext cx="8683826" cy="300754"/>
          </a:xfrm>
          <a:prstGeom prst="rect">
            <a:avLst/>
          </a:prstGeom>
        </p:spPr>
        <p:txBody>
          <a:bodyPr anchor="t" rtlCol="false" tIns="0" lIns="0" bIns="0" rIns="0">
            <a:spAutoFit/>
          </a:bodyPr>
          <a:lstStyle/>
          <a:p>
            <a:pPr>
              <a:lnSpc>
                <a:spcPts val="2425"/>
              </a:lnSpc>
              <a:spcBef>
                <a:spcPct val="0"/>
              </a:spcBef>
            </a:pPr>
            <a:r>
              <a:rPr lang="en-US" sz="1732">
                <a:solidFill>
                  <a:srgbClr val="004AAD"/>
                </a:solidFill>
                <a:latin typeface="Montserrat Italics"/>
              </a:rPr>
              <a:t>Contoh dalam masalah ini adalah ayat:</a:t>
            </a:r>
          </a:p>
        </p:txBody>
      </p:sp>
      <p:sp>
        <p:nvSpPr>
          <p:cNvPr name="TextBox 10" id="10"/>
          <p:cNvSpPr txBox="true"/>
          <p:nvPr/>
        </p:nvSpPr>
        <p:spPr>
          <a:xfrm rot="0">
            <a:off x="1080706" y="7275317"/>
            <a:ext cx="10632092" cy="914081"/>
          </a:xfrm>
          <a:prstGeom prst="rect">
            <a:avLst/>
          </a:prstGeom>
        </p:spPr>
        <p:txBody>
          <a:bodyPr anchor="t" rtlCol="false" tIns="0" lIns="0" bIns="0" rIns="0">
            <a:spAutoFit/>
          </a:bodyPr>
          <a:lstStyle/>
          <a:p>
            <a:pPr>
              <a:lnSpc>
                <a:spcPts val="2425"/>
              </a:lnSpc>
              <a:spcBef>
                <a:spcPct val="0"/>
              </a:spcBef>
            </a:pPr>
            <a:r>
              <a:rPr lang="en-US" sz="1732">
                <a:solidFill>
                  <a:srgbClr val="004AAD"/>
                </a:solidFill>
                <a:latin typeface="Montserrat Italics"/>
              </a:rPr>
              <a:t>Artinya : `Sesungguhnya Shafaa dan Marwa adalah sebahagian dari syi`ar Allah . Maka barangsiapa yang beribadah haji ke Baitullah atau ber-`umrah, maka tidak ada dosa baginya mengerjakan sa`i antara keduanya. ( al-Baqarah : 158 ).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86807" y="0"/>
            <a:ext cx="6001193" cy="10287000"/>
            <a:chOff x="0" y="0"/>
            <a:chExt cx="8001591" cy="13716000"/>
          </a:xfrm>
        </p:grpSpPr>
        <p:pic>
          <p:nvPicPr>
            <p:cNvPr name="Picture 3" id="3"/>
            <p:cNvPicPr>
              <a:picLocks noChangeAspect="true"/>
            </p:cNvPicPr>
            <p:nvPr/>
          </p:nvPicPr>
          <p:blipFill>
            <a:blip r:embed="rId2"/>
            <a:srcRect l="6219" t="0" r="6219" b="0"/>
            <a:stretch>
              <a:fillRect/>
            </a:stretch>
          </p:blipFill>
          <p:spPr>
            <a:xfrm flipH="false" flipV="false">
              <a:off x="0" y="0"/>
              <a:ext cx="8001591" cy="13716000"/>
            </a:xfrm>
            <a:prstGeom prst="rect">
              <a:avLst/>
            </a:prstGeom>
          </p:spPr>
        </p:pic>
      </p:grpSp>
      <p:sp>
        <p:nvSpPr>
          <p:cNvPr name="Freeform 4" id="4"/>
          <p:cNvSpPr/>
          <p:nvPr/>
        </p:nvSpPr>
        <p:spPr>
          <a:xfrm flipH="false" flipV="false" rot="0">
            <a:off x="7122868" y="3862920"/>
            <a:ext cx="282797" cy="282797"/>
          </a:xfrm>
          <a:custGeom>
            <a:avLst/>
            <a:gdLst/>
            <a:ahLst/>
            <a:cxnLst/>
            <a:rect r="r" b="b" t="t" l="l"/>
            <a:pathLst>
              <a:path h="282797" w="282797">
                <a:moveTo>
                  <a:pt x="0" y="0"/>
                </a:moveTo>
                <a:lnTo>
                  <a:pt x="282797" y="0"/>
                </a:lnTo>
                <a:lnTo>
                  <a:pt x="282797" y="282797"/>
                </a:lnTo>
                <a:lnTo>
                  <a:pt x="0" y="2827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7264266" y="4536358"/>
            <a:ext cx="3660167" cy="722740"/>
          </a:xfrm>
          <a:custGeom>
            <a:avLst/>
            <a:gdLst/>
            <a:ahLst/>
            <a:cxnLst/>
            <a:rect r="r" b="b" t="t" l="l"/>
            <a:pathLst>
              <a:path h="722740" w="3660167">
                <a:moveTo>
                  <a:pt x="0" y="0"/>
                </a:moveTo>
                <a:lnTo>
                  <a:pt x="3660167" y="0"/>
                </a:lnTo>
                <a:lnTo>
                  <a:pt x="3660167" y="722741"/>
                </a:lnTo>
                <a:lnTo>
                  <a:pt x="0" y="722741"/>
                </a:lnTo>
                <a:lnTo>
                  <a:pt x="0" y="0"/>
                </a:lnTo>
                <a:close/>
              </a:path>
            </a:pathLst>
          </a:custGeom>
          <a:blipFill>
            <a:blip r:embed="rId5"/>
            <a:stretch>
              <a:fillRect l="-11902" t="-24111" r="-3174" b="-26522"/>
            </a:stretch>
          </a:blipFill>
        </p:spPr>
      </p:sp>
      <p:sp>
        <p:nvSpPr>
          <p:cNvPr name="TextBox 6" id="6"/>
          <p:cNvSpPr txBox="true"/>
          <p:nvPr/>
        </p:nvSpPr>
        <p:spPr>
          <a:xfrm rot="0">
            <a:off x="2147098" y="1505280"/>
            <a:ext cx="8777335" cy="908797"/>
          </a:xfrm>
          <a:prstGeom prst="rect">
            <a:avLst/>
          </a:prstGeom>
        </p:spPr>
        <p:txBody>
          <a:bodyPr anchor="t" rtlCol="false" tIns="0" lIns="0" bIns="0" rIns="0">
            <a:spAutoFit/>
          </a:bodyPr>
          <a:lstStyle/>
          <a:p>
            <a:pPr marL="371479" indent="-185739" lvl="1">
              <a:lnSpc>
                <a:spcPts val="2408"/>
              </a:lnSpc>
              <a:buFont typeface="Arial"/>
              <a:buChar char="•"/>
            </a:pPr>
            <a:r>
              <a:rPr lang="en-US" sz="1720">
                <a:solidFill>
                  <a:srgbClr val="004AAD"/>
                </a:solidFill>
                <a:latin typeface="Montserrat"/>
              </a:rPr>
              <a:t>Sebab nuzul dapat menerangkan tentang siapa ayat itu diturunkan sehingga ayat tersebut tidak diterapkan kepada orang lain karena dorongan permusuhan dan perselisihan.</a:t>
            </a:r>
          </a:p>
        </p:txBody>
      </p:sp>
      <p:sp>
        <p:nvSpPr>
          <p:cNvPr name="TextBox 7" id="7"/>
          <p:cNvSpPr txBox="true"/>
          <p:nvPr/>
        </p:nvSpPr>
        <p:spPr>
          <a:xfrm rot="0">
            <a:off x="1028700" y="2932426"/>
            <a:ext cx="10470991" cy="1213291"/>
          </a:xfrm>
          <a:prstGeom prst="rect">
            <a:avLst/>
          </a:prstGeom>
        </p:spPr>
        <p:txBody>
          <a:bodyPr anchor="t" rtlCol="false" tIns="0" lIns="0" bIns="0" rIns="0">
            <a:spAutoFit/>
          </a:bodyPr>
          <a:lstStyle/>
          <a:p>
            <a:pPr>
              <a:lnSpc>
                <a:spcPts val="2425"/>
              </a:lnSpc>
              <a:spcBef>
                <a:spcPct val="0"/>
              </a:spcBef>
            </a:pPr>
            <a:r>
              <a:rPr lang="en-US" sz="1732">
                <a:solidFill>
                  <a:srgbClr val="004AAD"/>
                </a:solidFill>
                <a:latin typeface="Montserrat"/>
              </a:rPr>
              <a:t>Contoh adalah : Bahwa ketika Marwan meminta agar Yazid di baiat, ia berkata: ‘( pembaiatan ini adalah ) tradisi Abu Bakar dan Umar.’ Abdurrahman menolak dan menentang seraya mengatakan : ‘Tradisi Hercules dan kaisar’. Maka kata Marwan ; Inilah orang yang dikatakan Allah dalam Qur’an :</a:t>
            </a:r>
          </a:p>
        </p:txBody>
      </p:sp>
      <p:sp>
        <p:nvSpPr>
          <p:cNvPr name="TextBox 8" id="8"/>
          <p:cNvSpPr txBox="true"/>
          <p:nvPr/>
        </p:nvSpPr>
        <p:spPr>
          <a:xfrm rot="0">
            <a:off x="1028700" y="5611524"/>
            <a:ext cx="10632092" cy="300754"/>
          </a:xfrm>
          <a:prstGeom prst="rect">
            <a:avLst/>
          </a:prstGeom>
        </p:spPr>
        <p:txBody>
          <a:bodyPr anchor="t" rtlCol="false" tIns="0" lIns="0" bIns="0" rIns="0">
            <a:spAutoFit/>
          </a:bodyPr>
          <a:lstStyle/>
          <a:p>
            <a:pPr>
              <a:lnSpc>
                <a:spcPts val="2425"/>
              </a:lnSpc>
              <a:spcBef>
                <a:spcPct val="0"/>
              </a:spcBef>
            </a:pPr>
            <a:r>
              <a:rPr lang="en-US" sz="1732">
                <a:solidFill>
                  <a:srgbClr val="004AAD"/>
                </a:solidFill>
                <a:latin typeface="Montserrat Italics"/>
              </a:rPr>
              <a:t>Artinya : Dan orang yang berkata kepada ibu bapaknya: cis bagi kamu berdua….(Al-Ahqof 17)</a:t>
            </a:r>
          </a:p>
        </p:txBody>
      </p:sp>
      <p:sp>
        <p:nvSpPr>
          <p:cNvPr name="TextBox 9" id="9"/>
          <p:cNvSpPr txBox="true"/>
          <p:nvPr/>
        </p:nvSpPr>
        <p:spPr>
          <a:xfrm rot="0">
            <a:off x="1028700" y="6264703"/>
            <a:ext cx="10470991" cy="1213291"/>
          </a:xfrm>
          <a:prstGeom prst="rect">
            <a:avLst/>
          </a:prstGeom>
        </p:spPr>
        <p:txBody>
          <a:bodyPr anchor="t" rtlCol="false" tIns="0" lIns="0" bIns="0" rIns="0">
            <a:spAutoFit/>
          </a:bodyPr>
          <a:lstStyle/>
          <a:p>
            <a:pPr>
              <a:lnSpc>
                <a:spcPts val="2425"/>
              </a:lnSpc>
              <a:spcBef>
                <a:spcPct val="0"/>
              </a:spcBef>
            </a:pPr>
            <a:r>
              <a:rPr lang="en-US" sz="1732">
                <a:solidFill>
                  <a:srgbClr val="004AAD"/>
                </a:solidFill>
                <a:latin typeface="Montserrat"/>
              </a:rPr>
              <a:t>Maksudnya adalah Marwan menuduh Abdurrahman durhakan dengan menyandarkan pada ayat di atas. Kemudian perkataan Marwan yang demikian itu sampai kepada Aisyah, maka kata Aisyah: ‘Marwan telah berdusta.demi Allah, maksud ayat itu tidaklah demikian, sekiranya aku mau menyebutkan mengenai siapa ayat itu turun, tentulah aku sudah menyebutkannya.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86807" y="0"/>
            <a:ext cx="6001193" cy="10287000"/>
            <a:chOff x="0" y="0"/>
            <a:chExt cx="8001591" cy="13716000"/>
          </a:xfrm>
        </p:grpSpPr>
        <p:pic>
          <p:nvPicPr>
            <p:cNvPr name="Picture 3" id="3"/>
            <p:cNvPicPr>
              <a:picLocks noChangeAspect="true"/>
            </p:cNvPicPr>
            <p:nvPr/>
          </p:nvPicPr>
          <p:blipFill>
            <a:blip r:embed="rId2"/>
            <a:srcRect l="6219" t="0" r="6219" b="0"/>
            <a:stretch>
              <a:fillRect/>
            </a:stretch>
          </p:blipFill>
          <p:spPr>
            <a:xfrm flipH="false" flipV="false">
              <a:off x="0" y="0"/>
              <a:ext cx="8001591" cy="13716000"/>
            </a:xfrm>
            <a:prstGeom prst="rect">
              <a:avLst/>
            </a:prstGeom>
          </p:spPr>
        </p:pic>
      </p:grpSp>
      <p:sp>
        <p:nvSpPr>
          <p:cNvPr name="Freeform 4" id="4"/>
          <p:cNvSpPr/>
          <p:nvPr/>
        </p:nvSpPr>
        <p:spPr>
          <a:xfrm flipH="false" flipV="false" rot="0">
            <a:off x="7122868" y="3862920"/>
            <a:ext cx="282797" cy="282797"/>
          </a:xfrm>
          <a:custGeom>
            <a:avLst/>
            <a:gdLst/>
            <a:ahLst/>
            <a:cxnLst/>
            <a:rect r="r" b="b" t="t" l="l"/>
            <a:pathLst>
              <a:path h="282797" w="282797">
                <a:moveTo>
                  <a:pt x="0" y="0"/>
                </a:moveTo>
                <a:lnTo>
                  <a:pt x="282797" y="0"/>
                </a:lnTo>
                <a:lnTo>
                  <a:pt x="282797" y="282797"/>
                </a:lnTo>
                <a:lnTo>
                  <a:pt x="0" y="2827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857250"/>
            <a:ext cx="10328760" cy="1390913"/>
          </a:xfrm>
          <a:prstGeom prst="rect">
            <a:avLst/>
          </a:prstGeom>
        </p:spPr>
        <p:txBody>
          <a:bodyPr anchor="t" rtlCol="false" tIns="0" lIns="0" bIns="0" rIns="0">
            <a:spAutoFit/>
          </a:bodyPr>
          <a:lstStyle/>
          <a:p>
            <a:pPr algn="ctr">
              <a:lnSpc>
                <a:spcPts val="5235"/>
              </a:lnSpc>
            </a:pPr>
            <a:r>
              <a:rPr lang="en-US" sz="3739">
                <a:solidFill>
                  <a:srgbClr val="513A71"/>
                </a:solidFill>
                <a:latin typeface="Agrandir Bold"/>
              </a:rPr>
              <a:t>BEBERAPA PERMASALAHAN SEPUTAR ASBABUN NUZUL</a:t>
            </a:r>
          </a:p>
        </p:txBody>
      </p:sp>
      <p:sp>
        <p:nvSpPr>
          <p:cNvPr name="TextBox 6" id="6"/>
          <p:cNvSpPr txBox="true"/>
          <p:nvPr/>
        </p:nvSpPr>
        <p:spPr>
          <a:xfrm rot="0">
            <a:off x="1875528" y="3966219"/>
            <a:ext cx="8777335" cy="3042397"/>
          </a:xfrm>
          <a:prstGeom prst="rect">
            <a:avLst/>
          </a:prstGeom>
        </p:spPr>
        <p:txBody>
          <a:bodyPr anchor="t" rtlCol="false" tIns="0" lIns="0" bIns="0" rIns="0">
            <a:spAutoFit/>
          </a:bodyPr>
          <a:lstStyle/>
          <a:p>
            <a:pPr marL="371479" indent="-185739" lvl="1">
              <a:lnSpc>
                <a:spcPts val="2408"/>
              </a:lnSpc>
              <a:buFont typeface="Arial"/>
              <a:buChar char="•"/>
            </a:pPr>
            <a:r>
              <a:rPr lang="en-US" sz="1720">
                <a:solidFill>
                  <a:srgbClr val="004AAD"/>
                </a:solidFill>
                <a:latin typeface="Montserrat Bold"/>
              </a:rPr>
              <a:t>Pembahasan Kaidah : Al-Ibroh bi umumi al-lafdhi Laa bi khususi as-sababi ( Yang Menjadi Pegangan Adalah Lafal yang Umum, Bukan Sebab yang Khusus )</a:t>
            </a:r>
          </a:p>
          <a:p>
            <a:pPr marL="371479" indent="-185739" lvl="1">
              <a:lnSpc>
                <a:spcPts val="2408"/>
              </a:lnSpc>
              <a:buFont typeface="Arial"/>
              <a:buChar char="•"/>
            </a:pPr>
            <a:r>
              <a:rPr lang="en-US" sz="1720">
                <a:solidFill>
                  <a:srgbClr val="004AAD"/>
                </a:solidFill>
                <a:latin typeface="Montserrat Bold"/>
              </a:rPr>
              <a:t>Pembahasan seputar redaksi periwayatan asbabun nuzul</a:t>
            </a:r>
          </a:p>
          <a:p>
            <a:pPr marL="371479" indent="-185739" lvl="1">
              <a:lnSpc>
                <a:spcPts val="2408"/>
              </a:lnSpc>
              <a:buFont typeface="Arial"/>
              <a:buChar char="•"/>
            </a:pPr>
            <a:r>
              <a:rPr lang="en-US" sz="1720">
                <a:solidFill>
                  <a:srgbClr val="004AAD"/>
                </a:solidFill>
                <a:latin typeface="Montserrat Bold"/>
              </a:rPr>
              <a:t>Pembahasan seputar banyaknya riwayat dalam asbabun nuzul sebuah ayat</a:t>
            </a:r>
          </a:p>
          <a:p>
            <a:pPr marL="371479" indent="-185739" lvl="1">
              <a:lnSpc>
                <a:spcPts val="2408"/>
              </a:lnSpc>
              <a:buFont typeface="Arial"/>
              <a:buChar char="•"/>
            </a:pPr>
            <a:r>
              <a:rPr lang="en-US" sz="1720">
                <a:solidFill>
                  <a:srgbClr val="004AAD"/>
                </a:solidFill>
                <a:latin typeface="Montserrat Bold"/>
              </a:rPr>
              <a:t>Pembahasan seputar banyaknya ayat yang turun dengan satu sebab yang sama</a:t>
            </a:r>
          </a:p>
          <a:p>
            <a:pPr marL="371479" indent="-185739" lvl="1">
              <a:lnSpc>
                <a:spcPts val="2408"/>
              </a:lnSpc>
              <a:buFont typeface="Arial"/>
              <a:buChar char="•"/>
            </a:pPr>
            <a:r>
              <a:rPr lang="en-US" sz="1720">
                <a:solidFill>
                  <a:srgbClr val="004AAD"/>
                </a:solidFill>
                <a:latin typeface="Montserrat Bold"/>
              </a:rPr>
              <a:t>Pembahasan seputar beberapa ayat yang turun pada seorang yang sama.</a:t>
            </a:r>
          </a:p>
        </p:txBody>
      </p:sp>
      <p:sp>
        <p:nvSpPr>
          <p:cNvPr name="TextBox 7" id="7"/>
          <p:cNvSpPr txBox="true"/>
          <p:nvPr/>
        </p:nvSpPr>
        <p:spPr>
          <a:xfrm rot="0">
            <a:off x="1028700" y="2932426"/>
            <a:ext cx="10470991" cy="603691"/>
          </a:xfrm>
          <a:prstGeom prst="rect">
            <a:avLst/>
          </a:prstGeom>
        </p:spPr>
        <p:txBody>
          <a:bodyPr anchor="t" rtlCol="false" tIns="0" lIns="0" bIns="0" rIns="0">
            <a:spAutoFit/>
          </a:bodyPr>
          <a:lstStyle/>
          <a:p>
            <a:pPr>
              <a:lnSpc>
                <a:spcPts val="2425"/>
              </a:lnSpc>
              <a:spcBef>
                <a:spcPct val="0"/>
              </a:spcBef>
            </a:pPr>
            <a:r>
              <a:rPr lang="en-US" sz="1732">
                <a:solidFill>
                  <a:srgbClr val="004AAD"/>
                </a:solidFill>
                <a:latin typeface="Montserrat"/>
              </a:rPr>
              <a:t>Dalam pembahasan tentang asbabun nuzul, ada juga permasalahan-permasahan lain yang berkaitan dengannya, yang masing-masing mempunyai bahasannya secara khusus, misalnya :</a:t>
            </a:r>
          </a:p>
        </p:txBody>
      </p:sp>
      <p:sp>
        <p:nvSpPr>
          <p:cNvPr name="TextBox 8" id="8"/>
          <p:cNvSpPr txBox="true"/>
          <p:nvPr/>
        </p:nvSpPr>
        <p:spPr>
          <a:xfrm rot="0">
            <a:off x="1028700" y="7294365"/>
            <a:ext cx="10470991" cy="1822891"/>
          </a:xfrm>
          <a:prstGeom prst="rect">
            <a:avLst/>
          </a:prstGeom>
        </p:spPr>
        <p:txBody>
          <a:bodyPr anchor="t" rtlCol="false" tIns="0" lIns="0" bIns="0" rIns="0">
            <a:spAutoFit/>
          </a:bodyPr>
          <a:lstStyle/>
          <a:p>
            <a:pPr>
              <a:lnSpc>
                <a:spcPts val="2425"/>
              </a:lnSpc>
              <a:spcBef>
                <a:spcPct val="0"/>
              </a:spcBef>
            </a:pPr>
            <a:r>
              <a:rPr lang="en-US" sz="1732">
                <a:solidFill>
                  <a:srgbClr val="004AAD"/>
                </a:solidFill>
                <a:latin typeface="Montserrat"/>
              </a:rPr>
              <a:t>Catatan : Karena waktu yang terbatas dan untuk memudahkan santri, maka untuk pembahasan asbabun nuzul ini yang kita bahas dalam perkuliahan (dirosah) adalah yang berkaitan dengan kaidah : Al-Ibroh bi umumi al-lafdhi Laa bi khususi as-sababi ( Yang Menjadi Pegangan Adalah Lafal yang Umum, Bukan Sebab yang Khusus ). Sehingga diharapkan mahasiswa/santri bisa memperdalam pembahasan lainnya di buku-buku Ulumul Quran yang ada.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DAF6hduet00</dc:identifier>
  <dcterms:modified xsi:type="dcterms:W3CDTF">2011-08-01T06:04:30Z</dcterms:modified>
  <cp:revision>1</cp:revision>
  <dc:title>Studi Alquran part 6</dc:title>
</cp:coreProperties>
</file>