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0"/>
    <p:sldId id="257" r:id="rId51"/>
    <p:sldId id="258" r:id="rId52"/>
    <p:sldId id="259" r:id="rId53"/>
    <p:sldId id="260" r:id="rId54"/>
    <p:sldId id="261" r:id="rId55"/>
    <p:sldId id="262" r:id="rId56"/>
    <p:sldId id="263" r:id="rId57"/>
    <p:sldId id="264" r:id="rId58"/>
  </p:sldIdLst>
  <p:sldSz cx="18288000" cy="10287000"/>
  <p:notesSz cx="6858000" cy="9144000"/>
  <p:embeddedFontLst>
    <p:embeddedFont>
      <p:font typeface="Montserrat Classic" charset="1" panose="00000500000000000000"/>
      <p:regular r:id="rId6"/>
    </p:embeddedFont>
    <p:embeddedFont>
      <p:font typeface="Montserrat Classic Bold" charset="1" panose="00000800000000000000"/>
      <p:regular r:id="rId7"/>
    </p:embeddedFont>
    <p:embeddedFont>
      <p:font typeface="Arimo" charset="1" panose="020B0604020202020204"/>
      <p:regular r:id="rId8"/>
    </p:embeddedFont>
    <p:embeddedFont>
      <p:font typeface="Arimo Bold" charset="1" panose="020B0704020202020204"/>
      <p:regular r:id="rId9"/>
    </p:embeddedFont>
    <p:embeddedFont>
      <p:font typeface="Arimo Italics" charset="1" panose="020B0604020202090204"/>
      <p:regular r:id="rId10"/>
    </p:embeddedFont>
    <p:embeddedFont>
      <p:font typeface="Arimo Bold Italics" charset="1" panose="020B0704020202090204"/>
      <p:regular r:id="rId11"/>
    </p:embeddedFont>
    <p:embeddedFont>
      <p:font typeface="Bridge" charset="1" panose="00000000000000000000"/>
      <p:regular r:id="rId12"/>
    </p:embeddedFont>
    <p:embeddedFont>
      <p:font typeface="Karnchang" charset="1" panose="00000000000000000000"/>
      <p:regular r:id="rId13"/>
    </p:embeddedFont>
    <p:embeddedFont>
      <p:font typeface="Karnchang Bold" charset="1" panose="00000000000000000000"/>
      <p:regular r:id="rId14"/>
    </p:embeddedFont>
    <p:embeddedFont>
      <p:font typeface="Karnchang Italics" charset="1" panose="00000000000000000000"/>
      <p:regular r:id="rId15"/>
    </p:embeddedFont>
    <p:embeddedFont>
      <p:font typeface="Karnchang Bold Italics" charset="1" panose="00000000000000000000"/>
      <p:regular r:id="rId16"/>
    </p:embeddedFont>
    <p:embeddedFont>
      <p:font typeface="Karnchang Thin" charset="1" panose="00000000000000000000"/>
      <p:regular r:id="rId17"/>
    </p:embeddedFont>
    <p:embeddedFont>
      <p:font typeface="Karnchang Thin Italics" charset="1" panose="00000000000000000000"/>
      <p:regular r:id="rId18"/>
    </p:embeddedFont>
    <p:embeddedFont>
      <p:font typeface="Karnchang Light" charset="1" panose="00000000000000000000"/>
      <p:regular r:id="rId19"/>
    </p:embeddedFont>
    <p:embeddedFont>
      <p:font typeface="Karnchang Light Italics" charset="1" panose="00000000000000000000"/>
      <p:regular r:id="rId20"/>
    </p:embeddedFont>
    <p:embeddedFont>
      <p:font typeface="Karnchang Medium" charset="1" panose="00000000000000000000"/>
      <p:regular r:id="rId21"/>
    </p:embeddedFont>
    <p:embeddedFont>
      <p:font typeface="Karnchang Medium Italics" charset="1" panose="00000000000000000000"/>
      <p:regular r:id="rId22"/>
    </p:embeddedFont>
    <p:embeddedFont>
      <p:font typeface="Karnchang Semi-Bold" charset="1" panose="00000000000000000000"/>
      <p:regular r:id="rId23"/>
    </p:embeddedFont>
    <p:embeddedFont>
      <p:font typeface="Karnchang Semi-Bold Italics" charset="1" panose="00000000000000000000"/>
      <p:regular r:id="rId24"/>
    </p:embeddedFont>
    <p:embeddedFont>
      <p:font typeface="Karnchang Ultra-Bold" charset="1" panose="00000000000000000000"/>
      <p:regular r:id="rId25"/>
    </p:embeddedFont>
    <p:embeddedFont>
      <p:font typeface="Karnchang Ultra-Bold Italics" charset="1" panose="00000000000000000000"/>
      <p:regular r:id="rId26"/>
    </p:embeddedFont>
    <p:embeddedFont>
      <p:font typeface="Karnchang Heavy" charset="1" panose="00000000000000000000"/>
      <p:regular r:id="rId27"/>
    </p:embeddedFont>
    <p:embeddedFont>
      <p:font typeface="Karnchang Heavy Italics" charset="1" panose="00000000000000000000"/>
      <p:regular r:id="rId28"/>
    </p:embeddedFont>
    <p:embeddedFont>
      <p:font typeface="Martel Sans" charset="1" panose="00000500000000000000"/>
      <p:regular r:id="rId29"/>
    </p:embeddedFont>
    <p:embeddedFont>
      <p:font typeface="Martel Sans Bold" charset="1" panose="00000800000000000000"/>
      <p:regular r:id="rId30"/>
    </p:embeddedFont>
    <p:embeddedFont>
      <p:font typeface="Martel Sans Extra-Light" charset="1" panose="00000300000000000000"/>
      <p:regular r:id="rId31"/>
    </p:embeddedFont>
    <p:embeddedFont>
      <p:font typeface="Martel Sans Light" charset="1" panose="00000400000000000000"/>
      <p:regular r:id="rId32"/>
    </p:embeddedFont>
    <p:embeddedFont>
      <p:font typeface="Martel Sans Semi-Bold" charset="1" panose="00000700000000000000"/>
      <p:regular r:id="rId33"/>
    </p:embeddedFont>
    <p:embeddedFont>
      <p:font typeface="Martel Sans Ultra-Bold" charset="1" panose="00000900000000000000"/>
      <p:regular r:id="rId34"/>
    </p:embeddedFont>
    <p:embeddedFont>
      <p:font typeface="Martel Sans Heavy" charset="1" panose="00000A00000000000000"/>
      <p:regular r:id="rId35"/>
    </p:embeddedFont>
    <p:embeddedFont>
      <p:font typeface="Muli" charset="1" panose="00000500000000000000"/>
      <p:regular r:id="rId36"/>
    </p:embeddedFont>
    <p:embeddedFont>
      <p:font typeface="Muli Bold" charset="1" panose="00000800000000000000"/>
      <p:regular r:id="rId37"/>
    </p:embeddedFont>
    <p:embeddedFont>
      <p:font typeface="Muli Italics" charset="1" panose="00000500000000000000"/>
      <p:regular r:id="rId38"/>
    </p:embeddedFont>
    <p:embeddedFont>
      <p:font typeface="Muli Bold Italics" charset="1" panose="00000800000000000000"/>
      <p:regular r:id="rId39"/>
    </p:embeddedFont>
    <p:embeddedFont>
      <p:font typeface="Muli Extra-Light" charset="1" panose="00000300000000000000"/>
      <p:regular r:id="rId40"/>
    </p:embeddedFont>
    <p:embeddedFont>
      <p:font typeface="Muli Extra-Light Italics" charset="1" panose="00000300000000000000"/>
      <p:regular r:id="rId41"/>
    </p:embeddedFont>
    <p:embeddedFont>
      <p:font typeface="Muli Light" charset="1" panose="00000400000000000000"/>
      <p:regular r:id="rId42"/>
    </p:embeddedFont>
    <p:embeddedFont>
      <p:font typeface="Muli Light Italics" charset="1" panose="00000400000000000000"/>
      <p:regular r:id="rId43"/>
    </p:embeddedFont>
    <p:embeddedFont>
      <p:font typeface="Muli Semi-Bold" charset="1" panose="00000700000000000000"/>
      <p:regular r:id="rId44"/>
    </p:embeddedFont>
    <p:embeddedFont>
      <p:font typeface="Muli Semi-Bold Italics" charset="1" panose="00000700000000000000"/>
      <p:regular r:id="rId45"/>
    </p:embeddedFont>
    <p:embeddedFont>
      <p:font typeface="Muli Ultra-Bold" charset="1" panose="00000900000000000000"/>
      <p:regular r:id="rId46"/>
    </p:embeddedFont>
    <p:embeddedFont>
      <p:font typeface="Muli Ultra-Bold Italics" charset="1" panose="00000900000000000000"/>
      <p:regular r:id="rId47"/>
    </p:embeddedFont>
    <p:embeddedFont>
      <p:font typeface="Muli Heavy" charset="1" panose="00000A00000000000000"/>
      <p:regular r:id="rId48"/>
    </p:embeddedFont>
    <p:embeddedFont>
      <p:font typeface="Muli Heavy Italics" charset="1" panose="00000A0000000000000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slides/slide1.xml" Type="http://schemas.openxmlformats.org/officeDocument/2006/relationships/slide"/><Relationship Id="rId51" Target="slides/slide2.xml" Type="http://schemas.openxmlformats.org/officeDocument/2006/relationships/slide"/><Relationship Id="rId52" Target="slides/slide3.xml" Type="http://schemas.openxmlformats.org/officeDocument/2006/relationships/slide"/><Relationship Id="rId53" Target="slides/slide4.xml" Type="http://schemas.openxmlformats.org/officeDocument/2006/relationships/slide"/><Relationship Id="rId54" Target="slides/slide5.xml" Type="http://schemas.openxmlformats.org/officeDocument/2006/relationships/slide"/><Relationship Id="rId55" Target="slides/slide6.xml" Type="http://schemas.openxmlformats.org/officeDocument/2006/relationships/slide"/><Relationship Id="rId56" Target="slides/slide7.xml" Type="http://schemas.openxmlformats.org/officeDocument/2006/relationships/slide"/><Relationship Id="rId57" Target="slides/slide8.xml" Type="http://schemas.openxmlformats.org/officeDocument/2006/relationships/slide"/><Relationship Id="rId58" Target="slides/slide9.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804E25"/>
        </a:solidFill>
      </p:bgPr>
    </p:bg>
    <p:spTree>
      <p:nvGrpSpPr>
        <p:cNvPr id="1" name=""/>
        <p:cNvGrpSpPr/>
        <p:nvPr/>
      </p:nvGrpSpPr>
      <p:grpSpPr>
        <a:xfrm>
          <a:off x="0" y="0"/>
          <a:ext cx="0" cy="0"/>
          <a:chOff x="0" y="0"/>
          <a:chExt cx="0" cy="0"/>
        </a:xfrm>
      </p:grpSpPr>
      <p:sp>
        <p:nvSpPr>
          <p:cNvPr name="Freeform 2" id="2"/>
          <p:cNvSpPr/>
          <p:nvPr/>
        </p:nvSpPr>
        <p:spPr>
          <a:xfrm flipH="true" flipV="false" rot="0">
            <a:off x="1400" y="0"/>
            <a:ext cx="8161005" cy="10263889"/>
          </a:xfrm>
          <a:custGeom>
            <a:avLst/>
            <a:gdLst/>
            <a:ahLst/>
            <a:cxnLst/>
            <a:rect r="r" b="b" t="t" l="l"/>
            <a:pathLst>
              <a:path h="10263889" w="8161005">
                <a:moveTo>
                  <a:pt x="8161005" y="0"/>
                </a:moveTo>
                <a:lnTo>
                  <a:pt x="0" y="0"/>
                </a:lnTo>
                <a:lnTo>
                  <a:pt x="0" y="10263889"/>
                </a:lnTo>
                <a:lnTo>
                  <a:pt x="8161005" y="10263889"/>
                </a:lnTo>
                <a:lnTo>
                  <a:pt x="8161005" y="0"/>
                </a:lnTo>
                <a:close/>
              </a:path>
            </a:pathLst>
          </a:custGeom>
          <a:blipFill>
            <a:blip r:embed="rId2"/>
            <a:stretch>
              <a:fillRect l="-68406" t="0" r="-20362" b="0"/>
            </a:stretch>
          </a:blipFill>
        </p:spPr>
      </p:sp>
      <p:sp>
        <p:nvSpPr>
          <p:cNvPr name="Freeform 3" id="3"/>
          <p:cNvSpPr/>
          <p:nvPr/>
        </p:nvSpPr>
        <p:spPr>
          <a:xfrm flipH="false" flipV="false" rot="-6785453">
            <a:off x="6372366" y="6883140"/>
            <a:ext cx="4761257" cy="3956172"/>
          </a:xfrm>
          <a:custGeom>
            <a:avLst/>
            <a:gdLst/>
            <a:ahLst/>
            <a:cxnLst/>
            <a:rect r="r" b="b" t="t" l="l"/>
            <a:pathLst>
              <a:path h="3956172" w="4761257">
                <a:moveTo>
                  <a:pt x="0" y="0"/>
                </a:moveTo>
                <a:lnTo>
                  <a:pt x="4761257" y="0"/>
                </a:lnTo>
                <a:lnTo>
                  <a:pt x="4761257" y="3956172"/>
                </a:lnTo>
                <a:lnTo>
                  <a:pt x="0" y="395617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7049555">
            <a:off x="6276911" y="3343353"/>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3207017">
            <a:off x="6650991" y="-139816"/>
            <a:ext cx="4952166" cy="4114800"/>
          </a:xfrm>
          <a:custGeom>
            <a:avLst/>
            <a:gdLst/>
            <a:ahLst/>
            <a:cxnLst/>
            <a:rect r="r" b="b" t="t" l="l"/>
            <a:pathLst>
              <a:path h="4114800" w="4952166">
                <a:moveTo>
                  <a:pt x="0" y="0"/>
                </a:moveTo>
                <a:lnTo>
                  <a:pt x="4952166" y="0"/>
                </a:lnTo>
                <a:lnTo>
                  <a:pt x="4952166"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true" flipV="false" rot="0">
            <a:off x="7876379" y="-23111"/>
            <a:ext cx="10324544" cy="10287000"/>
          </a:xfrm>
          <a:custGeom>
            <a:avLst/>
            <a:gdLst/>
            <a:ahLst/>
            <a:cxnLst/>
            <a:rect r="r" b="b" t="t" l="l"/>
            <a:pathLst>
              <a:path h="10287000" w="10324544">
                <a:moveTo>
                  <a:pt x="10324544" y="0"/>
                </a:moveTo>
                <a:lnTo>
                  <a:pt x="0" y="0"/>
                </a:lnTo>
                <a:lnTo>
                  <a:pt x="0" y="10287000"/>
                </a:lnTo>
                <a:lnTo>
                  <a:pt x="10324544" y="10287000"/>
                </a:lnTo>
                <a:lnTo>
                  <a:pt x="10324544"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0">
            <a:off x="8162405" y="2057400"/>
            <a:ext cx="9613241" cy="5558201"/>
          </a:xfrm>
          <a:custGeom>
            <a:avLst/>
            <a:gdLst/>
            <a:ahLst/>
            <a:cxnLst/>
            <a:rect r="r" b="b" t="t" l="l"/>
            <a:pathLst>
              <a:path h="5558201" w="9613241">
                <a:moveTo>
                  <a:pt x="0" y="0"/>
                </a:moveTo>
                <a:lnTo>
                  <a:pt x="9613241" y="0"/>
                </a:lnTo>
                <a:lnTo>
                  <a:pt x="9613241" y="5558201"/>
                </a:lnTo>
                <a:lnTo>
                  <a:pt x="0" y="55582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8" id="8"/>
          <p:cNvGrpSpPr/>
          <p:nvPr/>
        </p:nvGrpSpPr>
        <p:grpSpPr>
          <a:xfrm rot="5400000">
            <a:off x="16584138" y="7531327"/>
            <a:ext cx="1123797" cy="2283928"/>
            <a:chOff x="0" y="0"/>
            <a:chExt cx="660400" cy="1342152"/>
          </a:xfrm>
        </p:grpSpPr>
        <p:sp>
          <p:nvSpPr>
            <p:cNvPr name="Freeform 9" id="9"/>
            <p:cNvSpPr/>
            <p:nvPr/>
          </p:nvSpPr>
          <p:spPr>
            <a:xfrm flipH="false" flipV="false" rot="0">
              <a:off x="0" y="0"/>
              <a:ext cx="660400" cy="1342152"/>
            </a:xfrm>
            <a:custGeom>
              <a:avLst/>
              <a:gdLst/>
              <a:ahLst/>
              <a:cxnLst/>
              <a:rect r="r" b="b" t="t" l="l"/>
              <a:pathLst>
                <a:path h="1342152" w="660400">
                  <a:moveTo>
                    <a:pt x="220252" y="1323083"/>
                  </a:moveTo>
                  <a:cubicBezTo>
                    <a:pt x="254109" y="1334597"/>
                    <a:pt x="292600" y="1342152"/>
                    <a:pt x="330378" y="1342152"/>
                  </a:cubicBezTo>
                  <a:cubicBezTo>
                    <a:pt x="368157" y="1342152"/>
                    <a:pt x="404509" y="1335675"/>
                    <a:pt x="438009" y="1324161"/>
                  </a:cubicBezTo>
                  <a:cubicBezTo>
                    <a:pt x="438723" y="1323802"/>
                    <a:pt x="439435" y="1323802"/>
                    <a:pt x="440148" y="1323442"/>
                  </a:cubicBezTo>
                  <a:cubicBezTo>
                    <a:pt x="565955" y="1277387"/>
                    <a:pt x="658618" y="1155773"/>
                    <a:pt x="660400" y="1001892"/>
                  </a:cubicBezTo>
                  <a:lnTo>
                    <a:pt x="660400" y="0"/>
                  </a:lnTo>
                  <a:lnTo>
                    <a:pt x="0" y="0"/>
                  </a:lnTo>
                  <a:lnTo>
                    <a:pt x="0" y="1001148"/>
                  </a:lnTo>
                  <a:cubicBezTo>
                    <a:pt x="1782" y="1156492"/>
                    <a:pt x="93019" y="1278107"/>
                    <a:pt x="220252" y="1323083"/>
                  </a:cubicBezTo>
                  <a:close/>
                </a:path>
              </a:pathLst>
            </a:custGeom>
            <a:solidFill>
              <a:srgbClr val="000000"/>
            </a:solidFill>
          </p:spPr>
        </p:sp>
        <p:sp>
          <p:nvSpPr>
            <p:cNvPr name="TextBox 10" id="10"/>
            <p:cNvSpPr txBox="true"/>
            <p:nvPr/>
          </p:nvSpPr>
          <p:spPr>
            <a:xfrm>
              <a:off x="0" y="-38100"/>
              <a:ext cx="660400" cy="1253252"/>
            </a:xfrm>
            <a:prstGeom prst="rect">
              <a:avLst/>
            </a:prstGeom>
          </p:spPr>
          <p:txBody>
            <a:bodyPr anchor="ctr" rtlCol="false" tIns="50800" lIns="50800" bIns="50800" rIns="50800"/>
            <a:lstStyle/>
            <a:p>
              <a:pPr algn="ctr">
                <a:lnSpc>
                  <a:spcPts val="2659"/>
                </a:lnSpc>
              </a:pPr>
            </a:p>
          </p:txBody>
        </p:sp>
      </p:grpSp>
      <p:sp>
        <p:nvSpPr>
          <p:cNvPr name="Freeform 11" id="11"/>
          <p:cNvSpPr/>
          <p:nvPr/>
        </p:nvSpPr>
        <p:spPr>
          <a:xfrm flipH="false" flipV="false" rot="-5296777">
            <a:off x="5047581" y="3390725"/>
            <a:ext cx="4574632" cy="3482438"/>
          </a:xfrm>
          <a:custGeom>
            <a:avLst/>
            <a:gdLst/>
            <a:ahLst/>
            <a:cxnLst/>
            <a:rect r="r" b="b" t="t" l="l"/>
            <a:pathLst>
              <a:path h="3482438" w="4574632">
                <a:moveTo>
                  <a:pt x="0" y="0"/>
                </a:moveTo>
                <a:lnTo>
                  <a:pt x="4574631" y="0"/>
                </a:lnTo>
                <a:lnTo>
                  <a:pt x="4574631" y="3482439"/>
                </a:lnTo>
                <a:lnTo>
                  <a:pt x="0" y="3482439"/>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5296777">
            <a:off x="5047581" y="-417559"/>
            <a:ext cx="4574632" cy="3482438"/>
          </a:xfrm>
          <a:custGeom>
            <a:avLst/>
            <a:gdLst/>
            <a:ahLst/>
            <a:cxnLst/>
            <a:rect r="r" b="b" t="t" l="l"/>
            <a:pathLst>
              <a:path h="3482438" w="4574632">
                <a:moveTo>
                  <a:pt x="0" y="0"/>
                </a:moveTo>
                <a:lnTo>
                  <a:pt x="4574631" y="0"/>
                </a:lnTo>
                <a:lnTo>
                  <a:pt x="4574631" y="3482438"/>
                </a:lnTo>
                <a:lnTo>
                  <a:pt x="0" y="348243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3" id="13"/>
          <p:cNvSpPr txBox="true"/>
          <p:nvPr/>
        </p:nvSpPr>
        <p:spPr>
          <a:xfrm rot="0">
            <a:off x="10587259" y="7394304"/>
            <a:ext cx="4902784" cy="622935"/>
          </a:xfrm>
          <a:prstGeom prst="rect">
            <a:avLst/>
          </a:prstGeom>
        </p:spPr>
        <p:txBody>
          <a:bodyPr anchor="t" rtlCol="false" tIns="0" lIns="0" bIns="0" rIns="0">
            <a:spAutoFit/>
          </a:bodyPr>
          <a:lstStyle/>
          <a:p>
            <a:pPr algn="ctr">
              <a:lnSpc>
                <a:spcPts val="5040"/>
              </a:lnSpc>
            </a:pPr>
            <a:r>
              <a:rPr lang="en-US" sz="3600">
                <a:solidFill>
                  <a:srgbClr val="FFFFFF"/>
                </a:solidFill>
                <a:latin typeface="Montserrat Classic Bold"/>
              </a:rPr>
              <a:t>Arif Marsal, Lc., MA</a:t>
            </a:r>
          </a:p>
        </p:txBody>
      </p:sp>
      <p:sp>
        <p:nvSpPr>
          <p:cNvPr name="TextBox 14" id="14"/>
          <p:cNvSpPr txBox="true"/>
          <p:nvPr/>
        </p:nvSpPr>
        <p:spPr>
          <a:xfrm rot="0">
            <a:off x="10494150" y="2695292"/>
            <a:ext cx="6198919" cy="2048154"/>
          </a:xfrm>
          <a:prstGeom prst="rect">
            <a:avLst/>
          </a:prstGeom>
        </p:spPr>
        <p:txBody>
          <a:bodyPr anchor="t" rtlCol="false" tIns="0" lIns="0" bIns="0" rIns="0">
            <a:spAutoFit/>
          </a:bodyPr>
          <a:lstStyle/>
          <a:p>
            <a:pPr>
              <a:lnSpc>
                <a:spcPts val="12950"/>
              </a:lnSpc>
            </a:pPr>
            <a:r>
              <a:rPr lang="en-US" sz="14231">
                <a:solidFill>
                  <a:srgbClr val="FFFFFF"/>
                </a:solidFill>
                <a:latin typeface="Bridge"/>
              </a:rPr>
              <a:t>AQIDAH</a:t>
            </a:r>
          </a:p>
        </p:txBody>
      </p:sp>
      <p:sp>
        <p:nvSpPr>
          <p:cNvPr name="TextBox 15" id="15"/>
          <p:cNvSpPr txBox="true"/>
          <p:nvPr/>
        </p:nvSpPr>
        <p:spPr>
          <a:xfrm rot="0">
            <a:off x="10319619" y="3967468"/>
            <a:ext cx="6939681" cy="2861175"/>
          </a:xfrm>
          <a:prstGeom prst="rect">
            <a:avLst/>
          </a:prstGeom>
        </p:spPr>
        <p:txBody>
          <a:bodyPr anchor="t" rtlCol="false" tIns="0" lIns="0" bIns="0" rIns="0">
            <a:spAutoFit/>
          </a:bodyPr>
          <a:lstStyle/>
          <a:p>
            <a:pPr>
              <a:lnSpc>
                <a:spcPts val="18105"/>
              </a:lnSpc>
            </a:pPr>
            <a:r>
              <a:rPr lang="en-US" sz="19895">
                <a:solidFill>
                  <a:srgbClr val="FFFFFF"/>
                </a:solidFill>
                <a:latin typeface="Bridge"/>
              </a:rPr>
              <a:t>AKHLAK</a:t>
            </a:r>
          </a:p>
        </p:txBody>
      </p:sp>
      <p:sp>
        <p:nvSpPr>
          <p:cNvPr name="Freeform 16" id="16"/>
          <p:cNvSpPr/>
          <p:nvPr/>
        </p:nvSpPr>
        <p:spPr>
          <a:xfrm flipH="false" flipV="false" rot="3424075">
            <a:off x="5589063" y="6525918"/>
            <a:ext cx="4574632" cy="3482438"/>
          </a:xfrm>
          <a:custGeom>
            <a:avLst/>
            <a:gdLst/>
            <a:ahLst/>
            <a:cxnLst/>
            <a:rect r="r" b="b" t="t" l="l"/>
            <a:pathLst>
              <a:path h="3482438" w="4574632">
                <a:moveTo>
                  <a:pt x="0" y="0"/>
                </a:moveTo>
                <a:lnTo>
                  <a:pt x="4574632" y="0"/>
                </a:lnTo>
                <a:lnTo>
                  <a:pt x="4574632" y="3482438"/>
                </a:lnTo>
                <a:lnTo>
                  <a:pt x="0" y="3482438"/>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17" id="17"/>
          <p:cNvSpPr txBox="true"/>
          <p:nvPr/>
        </p:nvSpPr>
        <p:spPr>
          <a:xfrm rot="0">
            <a:off x="16157795" y="7983322"/>
            <a:ext cx="1206270" cy="1560913"/>
          </a:xfrm>
          <a:prstGeom prst="rect">
            <a:avLst/>
          </a:prstGeom>
        </p:spPr>
        <p:txBody>
          <a:bodyPr anchor="t" rtlCol="false" tIns="0" lIns="0" bIns="0" rIns="0">
            <a:spAutoFit/>
          </a:bodyPr>
          <a:lstStyle/>
          <a:p>
            <a:pPr algn="ctr">
              <a:lnSpc>
                <a:spcPts val="9935"/>
              </a:lnSpc>
            </a:pPr>
            <a:r>
              <a:rPr lang="en-US" sz="10917">
                <a:solidFill>
                  <a:srgbClr val="FFFFFF"/>
                </a:solidFill>
                <a:latin typeface="Bridge"/>
              </a:rPr>
              <a:t>3</a:t>
            </a:r>
          </a:p>
        </p:txBody>
      </p:sp>
      <p:sp>
        <p:nvSpPr>
          <p:cNvPr name="TextBox 18" id="18"/>
          <p:cNvSpPr txBox="true"/>
          <p:nvPr/>
        </p:nvSpPr>
        <p:spPr>
          <a:xfrm rot="0">
            <a:off x="14557349" y="2737265"/>
            <a:ext cx="1275748" cy="1849908"/>
          </a:xfrm>
          <a:prstGeom prst="rect">
            <a:avLst/>
          </a:prstGeom>
        </p:spPr>
        <p:txBody>
          <a:bodyPr anchor="t" rtlCol="false" tIns="0" lIns="0" bIns="0" rIns="0">
            <a:spAutoFit/>
          </a:bodyPr>
          <a:lstStyle/>
          <a:p>
            <a:pPr>
              <a:lnSpc>
                <a:spcPts val="14657"/>
              </a:lnSpc>
            </a:pPr>
            <a:r>
              <a:rPr lang="en-US" sz="12214" spc="-122">
                <a:solidFill>
                  <a:srgbClr val="FFDAC3"/>
                </a:solidFill>
                <a:latin typeface="Martel Sans Bold"/>
              </a:rPr>
              <a:t>&amp;</a:t>
            </a:r>
          </a:p>
        </p:txBody>
      </p:sp>
      <p:sp>
        <p:nvSpPr>
          <p:cNvPr name="TextBox 19" id="19"/>
          <p:cNvSpPr txBox="true"/>
          <p:nvPr/>
        </p:nvSpPr>
        <p:spPr>
          <a:xfrm rot="0">
            <a:off x="10459579" y="5958692"/>
            <a:ext cx="5544493" cy="869950"/>
          </a:xfrm>
          <a:prstGeom prst="rect">
            <a:avLst/>
          </a:prstGeom>
        </p:spPr>
        <p:txBody>
          <a:bodyPr anchor="t" rtlCol="false" tIns="0" lIns="0" bIns="0" rIns="0">
            <a:spAutoFit/>
          </a:bodyPr>
          <a:lstStyle/>
          <a:p>
            <a:pPr>
              <a:lnSpc>
                <a:spcPts val="5599"/>
              </a:lnSpc>
            </a:pPr>
            <a:r>
              <a:rPr lang="en-US" sz="3999">
                <a:solidFill>
                  <a:srgbClr val="FFDAC3"/>
                </a:solidFill>
                <a:latin typeface="Karnchang Bold"/>
              </a:rPr>
              <a:t>Sistem Informasi</a:t>
            </a:r>
          </a:p>
        </p:txBody>
      </p:sp>
      <p:sp>
        <p:nvSpPr>
          <p:cNvPr name="Freeform 20" id="20"/>
          <p:cNvSpPr/>
          <p:nvPr/>
        </p:nvSpPr>
        <p:spPr>
          <a:xfrm flipH="false" flipV="false" rot="0">
            <a:off x="807971" y="3831256"/>
            <a:ext cx="677602" cy="755917"/>
          </a:xfrm>
          <a:custGeom>
            <a:avLst/>
            <a:gdLst/>
            <a:ahLst/>
            <a:cxnLst/>
            <a:rect r="r" b="b" t="t" l="l"/>
            <a:pathLst>
              <a:path h="755917" w="677602">
                <a:moveTo>
                  <a:pt x="0" y="0"/>
                </a:moveTo>
                <a:lnTo>
                  <a:pt x="677602" y="0"/>
                </a:lnTo>
                <a:lnTo>
                  <a:pt x="677602" y="755917"/>
                </a:lnTo>
                <a:lnTo>
                  <a:pt x="0" y="755917"/>
                </a:lnTo>
                <a:lnTo>
                  <a:pt x="0" y="0"/>
                </a:lnTo>
                <a:close/>
              </a:path>
            </a:pathLst>
          </a:custGeom>
          <a:blipFill>
            <a:blip r:embed="rId11"/>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804E25"/>
        </a:solidFill>
      </p:bgPr>
    </p:bg>
    <p:spTree>
      <p:nvGrpSpPr>
        <p:cNvPr id="1" name=""/>
        <p:cNvGrpSpPr/>
        <p:nvPr/>
      </p:nvGrpSpPr>
      <p:grpSpPr>
        <a:xfrm>
          <a:off x="0" y="0"/>
          <a:ext cx="0" cy="0"/>
          <a:chOff x="0" y="0"/>
          <a:chExt cx="0" cy="0"/>
        </a:xfrm>
      </p:grpSpPr>
      <p:sp>
        <p:nvSpPr>
          <p:cNvPr name="Freeform 2" id="2"/>
          <p:cNvSpPr/>
          <p:nvPr/>
        </p:nvSpPr>
        <p:spPr>
          <a:xfrm flipH="true" flipV="false" rot="0">
            <a:off x="11104528" y="0"/>
            <a:ext cx="7173947" cy="10263889"/>
          </a:xfrm>
          <a:custGeom>
            <a:avLst/>
            <a:gdLst/>
            <a:ahLst/>
            <a:cxnLst/>
            <a:rect r="r" b="b" t="t" l="l"/>
            <a:pathLst>
              <a:path h="10263889" w="7173947">
                <a:moveTo>
                  <a:pt x="7173947" y="0"/>
                </a:moveTo>
                <a:lnTo>
                  <a:pt x="0" y="0"/>
                </a:lnTo>
                <a:lnTo>
                  <a:pt x="0" y="10263889"/>
                </a:lnTo>
                <a:lnTo>
                  <a:pt x="7173947" y="10263889"/>
                </a:lnTo>
                <a:lnTo>
                  <a:pt x="7173947" y="0"/>
                </a:lnTo>
                <a:close/>
              </a:path>
            </a:pathLst>
          </a:custGeom>
          <a:blipFill>
            <a:blip r:embed="rId2"/>
            <a:stretch>
              <a:fillRect l="0" t="0" r="-114741" b="0"/>
            </a:stretch>
          </a:blipFill>
        </p:spPr>
      </p:sp>
      <p:sp>
        <p:nvSpPr>
          <p:cNvPr name="TextBox 3" id="3"/>
          <p:cNvSpPr txBox="true"/>
          <p:nvPr/>
        </p:nvSpPr>
        <p:spPr>
          <a:xfrm rot="0">
            <a:off x="1261219" y="242578"/>
            <a:ext cx="8065336" cy="1210293"/>
          </a:xfrm>
          <a:prstGeom prst="rect">
            <a:avLst/>
          </a:prstGeom>
        </p:spPr>
        <p:txBody>
          <a:bodyPr anchor="t" rtlCol="false" tIns="0" lIns="0" bIns="0" rIns="0">
            <a:spAutoFit/>
          </a:bodyPr>
          <a:lstStyle/>
          <a:p>
            <a:pPr algn="ctr">
              <a:lnSpc>
                <a:spcPts val="7799"/>
              </a:lnSpc>
              <a:spcBef>
                <a:spcPct val="0"/>
              </a:spcBef>
            </a:pPr>
            <a:r>
              <a:rPr lang="en-US" sz="5571">
                <a:solidFill>
                  <a:srgbClr val="FFFFFF"/>
                </a:solidFill>
                <a:latin typeface="Karnchang Bold"/>
              </a:rPr>
              <a:t>AKHLAK MADZMUMMAH</a:t>
            </a:r>
          </a:p>
        </p:txBody>
      </p:sp>
      <p:sp>
        <p:nvSpPr>
          <p:cNvPr name="TextBox 4" id="4"/>
          <p:cNvSpPr txBox="true"/>
          <p:nvPr/>
        </p:nvSpPr>
        <p:spPr>
          <a:xfrm rot="0">
            <a:off x="815768" y="2479415"/>
            <a:ext cx="9539158" cy="2187367"/>
          </a:xfrm>
          <a:prstGeom prst="rect">
            <a:avLst/>
          </a:prstGeom>
        </p:spPr>
        <p:txBody>
          <a:bodyPr anchor="t" rtlCol="false" tIns="0" lIns="0" bIns="0" rIns="0">
            <a:spAutoFit/>
          </a:bodyPr>
          <a:lstStyle/>
          <a:p>
            <a:pPr>
              <a:lnSpc>
                <a:spcPts val="4090"/>
              </a:lnSpc>
            </a:pPr>
            <a:r>
              <a:rPr lang="en-US" sz="2921">
                <a:solidFill>
                  <a:srgbClr val="FFDAC3"/>
                </a:solidFill>
                <a:latin typeface="Karnchang"/>
              </a:rPr>
              <a:t>Tingkah laku tercela yang dapat merusak keimanan dan menjatuhkan martabat seseorang serta akan menyebabkan orang tersebut mendapat kemurkaan dari Allah SWT dan dijauhkan dari kasih sayang Allah SWT.</a:t>
            </a:r>
          </a:p>
        </p:txBody>
      </p:sp>
      <p:sp>
        <p:nvSpPr>
          <p:cNvPr name="TextBox 5" id="5"/>
          <p:cNvSpPr txBox="true"/>
          <p:nvPr/>
        </p:nvSpPr>
        <p:spPr>
          <a:xfrm rot="0">
            <a:off x="815768" y="5166287"/>
            <a:ext cx="9443194" cy="2705136"/>
          </a:xfrm>
          <a:prstGeom prst="rect">
            <a:avLst/>
          </a:prstGeom>
        </p:spPr>
        <p:txBody>
          <a:bodyPr anchor="t" rtlCol="false" tIns="0" lIns="0" bIns="0" rIns="0">
            <a:spAutoFit/>
          </a:bodyPr>
          <a:lstStyle/>
          <a:p>
            <a:pPr>
              <a:lnSpc>
                <a:spcPts val="4090"/>
              </a:lnSpc>
            </a:pPr>
            <a:r>
              <a:rPr lang="en-US" sz="2921">
                <a:solidFill>
                  <a:srgbClr val="FFDAC3"/>
                </a:solidFill>
                <a:latin typeface="Karnchang"/>
              </a:rPr>
              <a:t>Menurut imam Ghazali, akhlak yang tercela ini dikenal dengan sifat-sifat muhlikat, yakni segala tingkah laku manusia yang dapat membawanya kepada kebinasaan dan kehancuran diri, yang tentu saja bertentangan dengan fitrahnya untuk selalu mengarah kepada kebaikan.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804E25"/>
        </a:solidFill>
      </p:bgPr>
    </p:bg>
    <p:spTree>
      <p:nvGrpSpPr>
        <p:cNvPr id="1" name=""/>
        <p:cNvGrpSpPr/>
        <p:nvPr/>
      </p:nvGrpSpPr>
      <p:grpSpPr>
        <a:xfrm>
          <a:off x="0" y="0"/>
          <a:ext cx="0" cy="0"/>
          <a:chOff x="0" y="0"/>
          <a:chExt cx="0" cy="0"/>
        </a:xfrm>
      </p:grpSpPr>
      <p:sp>
        <p:nvSpPr>
          <p:cNvPr name="Freeform 2" id="2"/>
          <p:cNvSpPr/>
          <p:nvPr/>
        </p:nvSpPr>
        <p:spPr>
          <a:xfrm flipH="false" flipV="false" rot="0">
            <a:off x="11104528" y="0"/>
            <a:ext cx="7183472" cy="9903355"/>
          </a:xfrm>
          <a:custGeom>
            <a:avLst/>
            <a:gdLst/>
            <a:ahLst/>
            <a:cxnLst/>
            <a:rect r="r" b="b" t="t" l="l"/>
            <a:pathLst>
              <a:path h="9903355" w="7183472">
                <a:moveTo>
                  <a:pt x="0" y="0"/>
                </a:moveTo>
                <a:lnTo>
                  <a:pt x="7183472" y="0"/>
                </a:lnTo>
                <a:lnTo>
                  <a:pt x="7183472" y="9903355"/>
                </a:lnTo>
                <a:lnTo>
                  <a:pt x="0" y="9903355"/>
                </a:lnTo>
                <a:lnTo>
                  <a:pt x="0" y="0"/>
                </a:lnTo>
                <a:close/>
              </a:path>
            </a:pathLst>
          </a:custGeom>
          <a:blipFill>
            <a:blip r:embed="rId2"/>
            <a:stretch>
              <a:fillRect l="0" t="-8871" r="0" b="0"/>
            </a:stretch>
          </a:blipFill>
        </p:spPr>
      </p:sp>
      <p:sp>
        <p:nvSpPr>
          <p:cNvPr name="TextBox 3" id="3"/>
          <p:cNvSpPr txBox="true"/>
          <p:nvPr/>
        </p:nvSpPr>
        <p:spPr>
          <a:xfrm rot="0">
            <a:off x="745774" y="299728"/>
            <a:ext cx="9096226" cy="965294"/>
          </a:xfrm>
          <a:prstGeom prst="rect">
            <a:avLst/>
          </a:prstGeom>
        </p:spPr>
        <p:txBody>
          <a:bodyPr anchor="t" rtlCol="false" tIns="0" lIns="0" bIns="0" rIns="0">
            <a:spAutoFit/>
          </a:bodyPr>
          <a:lstStyle/>
          <a:p>
            <a:pPr algn="ctr">
              <a:lnSpc>
                <a:spcPts val="6119"/>
              </a:lnSpc>
              <a:spcBef>
                <a:spcPct val="0"/>
              </a:spcBef>
            </a:pPr>
            <a:r>
              <a:rPr lang="en-US" sz="4371">
                <a:solidFill>
                  <a:srgbClr val="FFFFFF"/>
                </a:solidFill>
                <a:latin typeface="Karnchang Bold"/>
              </a:rPr>
              <a:t>Contoh-contoh Akhlak Madzmumah</a:t>
            </a:r>
          </a:p>
        </p:txBody>
      </p:sp>
      <p:sp>
        <p:nvSpPr>
          <p:cNvPr name="TextBox 4" id="4"/>
          <p:cNvSpPr txBox="true"/>
          <p:nvPr/>
        </p:nvSpPr>
        <p:spPr>
          <a:xfrm rot="0">
            <a:off x="907847" y="1772661"/>
            <a:ext cx="8124836" cy="6994534"/>
          </a:xfrm>
          <a:prstGeom prst="rect">
            <a:avLst/>
          </a:prstGeom>
        </p:spPr>
        <p:txBody>
          <a:bodyPr anchor="t" rtlCol="false" tIns="0" lIns="0" bIns="0" rIns="0">
            <a:spAutoFit/>
          </a:bodyPr>
          <a:lstStyle/>
          <a:p>
            <a:pPr marL="701602" indent="-350801" lvl="1">
              <a:lnSpc>
                <a:spcPts val="4549"/>
              </a:lnSpc>
              <a:buFont typeface="Arial"/>
              <a:buChar char="•"/>
            </a:pPr>
            <a:r>
              <a:rPr lang="en-US" sz="3249">
                <a:solidFill>
                  <a:srgbClr val="FFFFFF"/>
                </a:solidFill>
                <a:latin typeface="Karnchang"/>
              </a:rPr>
              <a:t> Egois</a:t>
            </a:r>
            <a:r>
              <a:rPr lang="en-US" sz="3249">
                <a:solidFill>
                  <a:srgbClr val="FFDAC3"/>
                </a:solidFill>
                <a:latin typeface="Karnchang"/>
              </a:rPr>
              <a:t> (al-nami‟aht)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Kikir</a:t>
            </a:r>
            <a:r>
              <a:rPr lang="en-US" sz="3249">
                <a:solidFill>
                  <a:srgbClr val="FFDAC3"/>
                </a:solidFill>
                <a:latin typeface="Karnchang"/>
              </a:rPr>
              <a:t> (al-bukhl)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Suka berdusta</a:t>
            </a:r>
            <a:r>
              <a:rPr lang="en-US" sz="3249">
                <a:solidFill>
                  <a:srgbClr val="FFDAC3"/>
                </a:solidFill>
                <a:latin typeface="Karnchang"/>
              </a:rPr>
              <a:t> (al-buhtan)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Tidak menepati janji</a:t>
            </a:r>
            <a:r>
              <a:rPr lang="en-US" sz="3249">
                <a:solidFill>
                  <a:srgbClr val="FFDAC3"/>
                </a:solidFill>
                <a:latin typeface="Karnchang"/>
              </a:rPr>
              <a:t> (khianat)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Pengecut</a:t>
            </a:r>
            <a:r>
              <a:rPr lang="en-US" sz="3249">
                <a:solidFill>
                  <a:srgbClr val="FFDAC3"/>
                </a:solidFill>
                <a:latin typeface="Karnchang"/>
              </a:rPr>
              <a:t> (al-jubn)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Menggunjing dan mengumpat</a:t>
            </a:r>
            <a:r>
              <a:rPr lang="en-US" sz="3249">
                <a:solidFill>
                  <a:srgbClr val="FFDAC3"/>
                </a:solidFill>
                <a:latin typeface="Karnchang"/>
              </a:rPr>
              <a:t> (ghibah)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Dengki</a:t>
            </a:r>
            <a:r>
              <a:rPr lang="en-US" sz="3249">
                <a:solidFill>
                  <a:srgbClr val="FFDAC3"/>
                </a:solidFill>
                <a:latin typeface="Karnchang"/>
              </a:rPr>
              <a:t> (hasad)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Berbuat Kerusakan</a:t>
            </a:r>
            <a:r>
              <a:rPr lang="en-US" sz="3249">
                <a:solidFill>
                  <a:srgbClr val="FFDAC3"/>
                </a:solidFill>
                <a:latin typeface="Karnchang"/>
              </a:rPr>
              <a:t>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Berlebih-lebihan</a:t>
            </a:r>
            <a:r>
              <a:rPr lang="en-US" sz="3249">
                <a:solidFill>
                  <a:srgbClr val="FFDAC3"/>
                </a:solidFill>
                <a:latin typeface="Karnchang"/>
              </a:rPr>
              <a:t> (al-israf)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Berbuat zalim</a:t>
            </a:r>
            <a:r>
              <a:rPr lang="en-US" sz="3249">
                <a:solidFill>
                  <a:srgbClr val="FFDAC3"/>
                </a:solidFill>
                <a:latin typeface="Karnchang"/>
              </a:rPr>
              <a:t> (al-zulm) </a:t>
            </a:r>
          </a:p>
          <a:p>
            <a:pPr marL="701602" indent="-350801" lvl="1">
              <a:lnSpc>
                <a:spcPts val="4549"/>
              </a:lnSpc>
              <a:buFont typeface="Arial"/>
              <a:buChar char="•"/>
            </a:pPr>
            <a:r>
              <a:rPr lang="en-US" sz="3249">
                <a:solidFill>
                  <a:srgbClr val="FFFFFF"/>
                </a:solidFill>
                <a:latin typeface="Karnchang"/>
              </a:rPr>
              <a:t> </a:t>
            </a:r>
            <a:r>
              <a:rPr lang="en-US" sz="3249">
                <a:solidFill>
                  <a:srgbClr val="FFFFFF"/>
                </a:solidFill>
                <a:latin typeface="Karnchang"/>
              </a:rPr>
              <a:t>Berbuat dosa besar </a:t>
            </a:r>
            <a:r>
              <a:rPr lang="en-US" sz="3249">
                <a:solidFill>
                  <a:srgbClr val="FFDAC3"/>
                </a:solidFill>
                <a:latin typeface="Karnchang"/>
              </a:rPr>
              <a:t>(al-fawahisy)</a:t>
            </a:r>
          </a:p>
          <a:p>
            <a:pPr marL="701602" indent="-350801" lvl="1">
              <a:lnSpc>
                <a:spcPts val="4549"/>
              </a:lnSpc>
              <a:buFont typeface="Arial"/>
              <a:buChar char="•"/>
            </a:pPr>
            <a:r>
              <a:rPr lang="en-US" sz="3249">
                <a:solidFill>
                  <a:srgbClr val="FFDAC3"/>
                </a:solidFill>
                <a:latin typeface="Karnchang"/>
              </a:rPr>
              <a:t> </a:t>
            </a:r>
            <a:r>
              <a:rPr lang="en-US" sz="3249">
                <a:solidFill>
                  <a:srgbClr val="FFFFFF"/>
                </a:solidFill>
                <a:latin typeface="Karnchang"/>
              </a:rPr>
              <a:t>Takabur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804E25"/>
        </a:solidFill>
      </p:bgPr>
    </p:bg>
    <p:spTree>
      <p:nvGrpSpPr>
        <p:cNvPr id="1" name=""/>
        <p:cNvGrpSpPr/>
        <p:nvPr/>
      </p:nvGrpSpPr>
      <p:grpSpPr>
        <a:xfrm>
          <a:off x="0" y="0"/>
          <a:ext cx="0" cy="0"/>
          <a:chOff x="0" y="0"/>
          <a:chExt cx="0" cy="0"/>
        </a:xfrm>
      </p:grpSpPr>
      <p:sp>
        <p:nvSpPr>
          <p:cNvPr name="Freeform 2" id="2"/>
          <p:cNvSpPr/>
          <p:nvPr/>
        </p:nvSpPr>
        <p:spPr>
          <a:xfrm flipH="false" flipV="false" rot="0">
            <a:off x="11104528" y="0"/>
            <a:ext cx="7183472" cy="9903355"/>
          </a:xfrm>
          <a:custGeom>
            <a:avLst/>
            <a:gdLst/>
            <a:ahLst/>
            <a:cxnLst/>
            <a:rect r="r" b="b" t="t" l="l"/>
            <a:pathLst>
              <a:path h="9903355" w="7183472">
                <a:moveTo>
                  <a:pt x="0" y="0"/>
                </a:moveTo>
                <a:lnTo>
                  <a:pt x="7183472" y="0"/>
                </a:lnTo>
                <a:lnTo>
                  <a:pt x="7183472" y="9903355"/>
                </a:lnTo>
                <a:lnTo>
                  <a:pt x="0" y="9903355"/>
                </a:lnTo>
                <a:lnTo>
                  <a:pt x="0" y="0"/>
                </a:lnTo>
                <a:close/>
              </a:path>
            </a:pathLst>
          </a:custGeom>
          <a:blipFill>
            <a:blip r:embed="rId2"/>
            <a:stretch>
              <a:fillRect l="0" t="-8871" r="0" b="0"/>
            </a:stretch>
          </a:blipFill>
        </p:spPr>
      </p:sp>
      <p:sp>
        <p:nvSpPr>
          <p:cNvPr name="TextBox 3" id="3"/>
          <p:cNvSpPr txBox="true"/>
          <p:nvPr/>
        </p:nvSpPr>
        <p:spPr>
          <a:xfrm rot="0">
            <a:off x="998335" y="299728"/>
            <a:ext cx="8591104" cy="965294"/>
          </a:xfrm>
          <a:prstGeom prst="rect">
            <a:avLst/>
          </a:prstGeom>
        </p:spPr>
        <p:txBody>
          <a:bodyPr anchor="t" rtlCol="false" tIns="0" lIns="0" bIns="0" rIns="0">
            <a:spAutoFit/>
          </a:bodyPr>
          <a:lstStyle/>
          <a:p>
            <a:pPr algn="ctr">
              <a:lnSpc>
                <a:spcPts val="6119"/>
              </a:lnSpc>
              <a:spcBef>
                <a:spcPct val="0"/>
              </a:spcBef>
            </a:pPr>
            <a:r>
              <a:rPr lang="en-US" sz="4371" spc="-43">
                <a:solidFill>
                  <a:srgbClr val="FFFFFF"/>
                </a:solidFill>
                <a:latin typeface="Karnchang Bold"/>
              </a:rPr>
              <a:t>Dalil Tentang Akhlakul Mazmumah</a:t>
            </a:r>
          </a:p>
        </p:txBody>
      </p:sp>
      <p:sp>
        <p:nvSpPr>
          <p:cNvPr name="TextBox 4" id="4"/>
          <p:cNvSpPr txBox="true"/>
          <p:nvPr/>
        </p:nvSpPr>
        <p:spPr>
          <a:xfrm rot="0">
            <a:off x="834053" y="2495851"/>
            <a:ext cx="9098929" cy="1279534"/>
          </a:xfrm>
          <a:prstGeom prst="rect">
            <a:avLst/>
          </a:prstGeom>
        </p:spPr>
        <p:txBody>
          <a:bodyPr anchor="t" rtlCol="false" tIns="0" lIns="0" bIns="0" rIns="0">
            <a:spAutoFit/>
          </a:bodyPr>
          <a:lstStyle/>
          <a:p>
            <a:pPr>
              <a:lnSpc>
                <a:spcPts val="4549"/>
              </a:lnSpc>
            </a:pPr>
            <a:r>
              <a:rPr lang="en-US" sz="3249">
                <a:solidFill>
                  <a:srgbClr val="FFFFFF"/>
                </a:solidFill>
                <a:latin typeface="Karnchang"/>
              </a:rPr>
              <a:t>Firman Allah swt. dalam Surah al-Maidah ayat 2 yang artinya :</a:t>
            </a:r>
          </a:p>
        </p:txBody>
      </p:sp>
      <p:sp>
        <p:nvSpPr>
          <p:cNvPr name="TextBox 5" id="5"/>
          <p:cNvSpPr txBox="true"/>
          <p:nvPr/>
        </p:nvSpPr>
        <p:spPr>
          <a:xfrm rot="0">
            <a:off x="2044290" y="4133145"/>
            <a:ext cx="7726197" cy="4015443"/>
          </a:xfrm>
          <a:prstGeom prst="rect">
            <a:avLst/>
          </a:prstGeom>
        </p:spPr>
        <p:txBody>
          <a:bodyPr anchor="t" rtlCol="false" tIns="0" lIns="0" bIns="0" rIns="0">
            <a:spAutoFit/>
          </a:bodyPr>
          <a:lstStyle/>
          <a:p>
            <a:pPr>
              <a:lnSpc>
                <a:spcPts val="3885"/>
              </a:lnSpc>
            </a:pPr>
            <a:r>
              <a:rPr lang="en-US" sz="2775">
                <a:solidFill>
                  <a:srgbClr val="FFFFFF"/>
                </a:solidFill>
                <a:latin typeface="Karnchang Italics"/>
              </a:rPr>
              <a:t>“Sesungguhnya agama (yang diridai) di sisi Allah hanyalah Islam. Tiada berselisih orang- orangyang telah diberi Al Kitab, kecuali sesudah datang pengetahuan kepada mereka karena kedengkian (yang ada) di antara mereka. Barang siapa yang kafir terhadap ayat-ayat Allah, maka sesungguhnya Allah sangat cepat hisab-Nya.” (QS Ali Imran : 19).</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804E25"/>
        </a:solidFill>
      </p:bgPr>
    </p:bg>
    <p:spTree>
      <p:nvGrpSpPr>
        <p:cNvPr id="1" name=""/>
        <p:cNvGrpSpPr/>
        <p:nvPr/>
      </p:nvGrpSpPr>
      <p:grpSpPr>
        <a:xfrm>
          <a:off x="0" y="0"/>
          <a:ext cx="0" cy="0"/>
          <a:chOff x="0" y="0"/>
          <a:chExt cx="0" cy="0"/>
        </a:xfrm>
      </p:grpSpPr>
      <p:sp>
        <p:nvSpPr>
          <p:cNvPr name="Freeform 2" id="2"/>
          <p:cNvSpPr/>
          <p:nvPr/>
        </p:nvSpPr>
        <p:spPr>
          <a:xfrm flipH="false" flipV="false" rot="0">
            <a:off x="11104528" y="0"/>
            <a:ext cx="7183472" cy="9903355"/>
          </a:xfrm>
          <a:custGeom>
            <a:avLst/>
            <a:gdLst/>
            <a:ahLst/>
            <a:cxnLst/>
            <a:rect r="r" b="b" t="t" l="l"/>
            <a:pathLst>
              <a:path h="9903355" w="7183472">
                <a:moveTo>
                  <a:pt x="0" y="0"/>
                </a:moveTo>
                <a:lnTo>
                  <a:pt x="7183472" y="0"/>
                </a:lnTo>
                <a:lnTo>
                  <a:pt x="7183472" y="9903355"/>
                </a:lnTo>
                <a:lnTo>
                  <a:pt x="0" y="9903355"/>
                </a:lnTo>
                <a:lnTo>
                  <a:pt x="0" y="0"/>
                </a:lnTo>
                <a:close/>
              </a:path>
            </a:pathLst>
          </a:custGeom>
          <a:blipFill>
            <a:blip r:embed="rId2"/>
            <a:stretch>
              <a:fillRect l="0" t="-8871" r="0" b="0"/>
            </a:stretch>
          </a:blipFill>
        </p:spPr>
      </p:sp>
      <p:sp>
        <p:nvSpPr>
          <p:cNvPr name="TextBox 3" id="3"/>
          <p:cNvSpPr txBox="true"/>
          <p:nvPr/>
        </p:nvSpPr>
        <p:spPr>
          <a:xfrm rot="0">
            <a:off x="834053" y="2210101"/>
            <a:ext cx="9098929" cy="708034"/>
          </a:xfrm>
          <a:prstGeom prst="rect">
            <a:avLst/>
          </a:prstGeom>
        </p:spPr>
        <p:txBody>
          <a:bodyPr anchor="t" rtlCol="false" tIns="0" lIns="0" bIns="0" rIns="0">
            <a:spAutoFit/>
          </a:bodyPr>
          <a:lstStyle/>
          <a:p>
            <a:pPr>
              <a:lnSpc>
                <a:spcPts val="4549"/>
              </a:lnSpc>
            </a:pPr>
            <a:r>
              <a:rPr lang="en-US" sz="3249">
                <a:solidFill>
                  <a:srgbClr val="FFFFFF"/>
                </a:solidFill>
                <a:latin typeface="Karnchang"/>
              </a:rPr>
              <a:t>Allah Ta’ala berfirman:</a:t>
            </a:r>
          </a:p>
        </p:txBody>
      </p:sp>
      <p:sp>
        <p:nvSpPr>
          <p:cNvPr name="TextBox 4" id="4"/>
          <p:cNvSpPr txBox="true"/>
          <p:nvPr/>
        </p:nvSpPr>
        <p:spPr>
          <a:xfrm rot="0">
            <a:off x="2206785" y="3301313"/>
            <a:ext cx="7726197" cy="4991684"/>
          </a:xfrm>
          <a:prstGeom prst="rect">
            <a:avLst/>
          </a:prstGeom>
        </p:spPr>
        <p:txBody>
          <a:bodyPr anchor="t" rtlCol="false" tIns="0" lIns="0" bIns="0" rIns="0">
            <a:spAutoFit/>
          </a:bodyPr>
          <a:lstStyle/>
          <a:p>
            <a:pPr>
              <a:lnSpc>
                <a:spcPts val="3885"/>
              </a:lnSpc>
            </a:pPr>
            <a:r>
              <a:rPr lang="en-US" sz="2775">
                <a:solidFill>
                  <a:srgbClr val="FFFFFF"/>
                </a:solidFill>
                <a:latin typeface="Karnchang Italics"/>
              </a:rPr>
              <a:t>“Barang siapa menghendaki kehidupan dunia dan perhiasannya, niscaya Kami berikan kepada mereka balasan amal perbuatan mereka di dunia dengan sempurna, dan mereka di dunia itu tidak akan dirugikan. Merekalah orang-orang yang di Akhirat (kelak) tidak akan memeroleh (balasan) kecuali Neraka, dan lenyaplah apa (amal kebaikan) yang telah mereka usahakan di dunia, dan sia-sialah apa yang telah mereka lakukan” (QS Huud: 15-16).</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804E25"/>
        </a:solidFill>
      </p:bgPr>
    </p:bg>
    <p:spTree>
      <p:nvGrpSpPr>
        <p:cNvPr id="1" name=""/>
        <p:cNvGrpSpPr/>
        <p:nvPr/>
      </p:nvGrpSpPr>
      <p:grpSpPr>
        <a:xfrm>
          <a:off x="0" y="0"/>
          <a:ext cx="0" cy="0"/>
          <a:chOff x="0" y="0"/>
          <a:chExt cx="0" cy="0"/>
        </a:xfrm>
      </p:grpSpPr>
      <p:sp>
        <p:nvSpPr>
          <p:cNvPr name="Freeform 2" id="2"/>
          <p:cNvSpPr/>
          <p:nvPr/>
        </p:nvSpPr>
        <p:spPr>
          <a:xfrm flipH="false" flipV="false" rot="0">
            <a:off x="11104528" y="0"/>
            <a:ext cx="7183472" cy="9903355"/>
          </a:xfrm>
          <a:custGeom>
            <a:avLst/>
            <a:gdLst/>
            <a:ahLst/>
            <a:cxnLst/>
            <a:rect r="r" b="b" t="t" l="l"/>
            <a:pathLst>
              <a:path h="9903355" w="7183472">
                <a:moveTo>
                  <a:pt x="0" y="0"/>
                </a:moveTo>
                <a:lnTo>
                  <a:pt x="7183472" y="0"/>
                </a:lnTo>
                <a:lnTo>
                  <a:pt x="7183472" y="9903355"/>
                </a:lnTo>
                <a:lnTo>
                  <a:pt x="0" y="9903355"/>
                </a:lnTo>
                <a:lnTo>
                  <a:pt x="0" y="0"/>
                </a:lnTo>
                <a:close/>
              </a:path>
            </a:pathLst>
          </a:custGeom>
          <a:blipFill>
            <a:blip r:embed="rId2"/>
            <a:stretch>
              <a:fillRect l="0" t="-8871" r="0" b="0"/>
            </a:stretch>
          </a:blipFill>
        </p:spPr>
      </p:sp>
      <p:sp>
        <p:nvSpPr>
          <p:cNvPr name="TextBox 3" id="3"/>
          <p:cNvSpPr txBox="true"/>
          <p:nvPr/>
        </p:nvSpPr>
        <p:spPr>
          <a:xfrm rot="0">
            <a:off x="834053" y="2210101"/>
            <a:ext cx="9098929" cy="708034"/>
          </a:xfrm>
          <a:prstGeom prst="rect">
            <a:avLst/>
          </a:prstGeom>
        </p:spPr>
        <p:txBody>
          <a:bodyPr anchor="t" rtlCol="false" tIns="0" lIns="0" bIns="0" rIns="0">
            <a:spAutoFit/>
          </a:bodyPr>
          <a:lstStyle/>
          <a:p>
            <a:pPr>
              <a:lnSpc>
                <a:spcPts val="4549"/>
              </a:lnSpc>
            </a:pPr>
            <a:r>
              <a:rPr lang="en-US" sz="3249">
                <a:solidFill>
                  <a:srgbClr val="FFFFFF"/>
                </a:solidFill>
                <a:latin typeface="Karnchang"/>
              </a:rPr>
              <a:t>Rasulullah saw pun bersabda:</a:t>
            </a:r>
          </a:p>
        </p:txBody>
      </p:sp>
      <p:sp>
        <p:nvSpPr>
          <p:cNvPr name="TextBox 4" id="4"/>
          <p:cNvSpPr txBox="true"/>
          <p:nvPr/>
        </p:nvSpPr>
        <p:spPr>
          <a:xfrm rot="0">
            <a:off x="2206785" y="3310838"/>
            <a:ext cx="7894688" cy="4913561"/>
          </a:xfrm>
          <a:prstGeom prst="rect">
            <a:avLst/>
          </a:prstGeom>
        </p:spPr>
        <p:txBody>
          <a:bodyPr anchor="t" rtlCol="false" tIns="0" lIns="0" bIns="0" rIns="0">
            <a:spAutoFit/>
          </a:bodyPr>
          <a:lstStyle/>
          <a:p>
            <a:pPr>
              <a:lnSpc>
                <a:spcPts val="3477"/>
              </a:lnSpc>
            </a:pPr>
            <a:r>
              <a:rPr lang="en-US" sz="2483">
                <a:solidFill>
                  <a:srgbClr val="FFFFFF"/>
                </a:solidFill>
                <a:latin typeface="Karnchang Italics"/>
              </a:rPr>
              <a:t>Barang siapa yang (menjadikan) dunia tujuannya, maka Allah akan mencerai-beraikan urusannya, dan menjadikan kemiskinan/tidak pernah merasa cukup (selalu ada) di hadapannya. Padahal dia tidak akan mendapatkan (harta benda) duniawi melebihi dari apa yang Allah tetapkan baginya. Dan barang siapa yang (menjadikan) Akhirat niatnya, maka Allah akan menghimpunkan urusannya, menjadikan kekayaan/selalu merasa cukup (ada) dalam hatinya, dan (harta benda) duniawi datang kepadanya dalam keadaan rendah (tidak bernilai di hadapannya)“ </a:t>
            </a:r>
          </a:p>
        </p:txBody>
      </p:sp>
      <p:sp>
        <p:nvSpPr>
          <p:cNvPr name="TextBox 5" id="5"/>
          <p:cNvSpPr txBox="true"/>
          <p:nvPr/>
        </p:nvSpPr>
        <p:spPr>
          <a:xfrm rot="0">
            <a:off x="1028700" y="8676238"/>
            <a:ext cx="9192292" cy="582062"/>
          </a:xfrm>
          <a:prstGeom prst="rect">
            <a:avLst/>
          </a:prstGeom>
        </p:spPr>
        <p:txBody>
          <a:bodyPr anchor="t" rtlCol="false" tIns="0" lIns="0" bIns="0" rIns="0">
            <a:spAutoFit/>
          </a:bodyPr>
          <a:lstStyle/>
          <a:p>
            <a:pPr>
              <a:lnSpc>
                <a:spcPts val="2042"/>
              </a:lnSpc>
            </a:pPr>
            <a:r>
              <a:rPr lang="en-US" sz="1459">
                <a:solidFill>
                  <a:srgbClr val="FFFFFF"/>
                </a:solidFill>
                <a:latin typeface="Karnchang Italics"/>
              </a:rPr>
              <a:t>HR Ibnu Majah (no. 4105), Ahmad (5/183), ad-Daarimi (no. 229), Ibnu Hibban (no. 680) dan lain-lain dengan sanad yang Shahih, dinyatakan Shahih oleh Ibnu Hibban, al-Bushiri dan Syaikh al-Albani]</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804E25"/>
        </a:solidFill>
      </p:bgPr>
    </p:bg>
    <p:spTree>
      <p:nvGrpSpPr>
        <p:cNvPr id="1" name=""/>
        <p:cNvGrpSpPr/>
        <p:nvPr/>
      </p:nvGrpSpPr>
      <p:grpSpPr>
        <a:xfrm>
          <a:off x="0" y="0"/>
          <a:ext cx="0" cy="0"/>
          <a:chOff x="0" y="0"/>
          <a:chExt cx="0" cy="0"/>
        </a:xfrm>
      </p:grpSpPr>
      <p:sp>
        <p:nvSpPr>
          <p:cNvPr name="Freeform 2" id="2"/>
          <p:cNvSpPr/>
          <p:nvPr/>
        </p:nvSpPr>
        <p:spPr>
          <a:xfrm flipH="false" flipV="false" rot="0">
            <a:off x="11104528" y="0"/>
            <a:ext cx="7183472" cy="9903355"/>
          </a:xfrm>
          <a:custGeom>
            <a:avLst/>
            <a:gdLst/>
            <a:ahLst/>
            <a:cxnLst/>
            <a:rect r="r" b="b" t="t" l="l"/>
            <a:pathLst>
              <a:path h="9903355" w="7183472">
                <a:moveTo>
                  <a:pt x="0" y="0"/>
                </a:moveTo>
                <a:lnTo>
                  <a:pt x="7183472" y="0"/>
                </a:lnTo>
                <a:lnTo>
                  <a:pt x="7183472" y="9903355"/>
                </a:lnTo>
                <a:lnTo>
                  <a:pt x="0" y="9903355"/>
                </a:lnTo>
                <a:lnTo>
                  <a:pt x="0" y="0"/>
                </a:lnTo>
                <a:close/>
              </a:path>
            </a:pathLst>
          </a:custGeom>
          <a:blipFill>
            <a:blip r:embed="rId2"/>
            <a:stretch>
              <a:fillRect l="0" t="-8871" r="0" b="0"/>
            </a:stretch>
          </a:blipFill>
        </p:spPr>
      </p:sp>
      <p:sp>
        <p:nvSpPr>
          <p:cNvPr name="TextBox 3" id="3"/>
          <p:cNvSpPr txBox="true"/>
          <p:nvPr/>
        </p:nvSpPr>
        <p:spPr>
          <a:xfrm rot="0">
            <a:off x="834053" y="1842567"/>
            <a:ext cx="9267420" cy="1087270"/>
          </a:xfrm>
          <a:prstGeom prst="rect">
            <a:avLst/>
          </a:prstGeom>
        </p:spPr>
        <p:txBody>
          <a:bodyPr anchor="t" rtlCol="false" tIns="0" lIns="0" bIns="0" rIns="0">
            <a:spAutoFit/>
          </a:bodyPr>
          <a:lstStyle/>
          <a:p>
            <a:pPr>
              <a:lnSpc>
                <a:spcPts val="3847"/>
              </a:lnSpc>
            </a:pPr>
            <a:r>
              <a:rPr lang="en-US" sz="2748">
                <a:solidFill>
                  <a:srgbClr val="FFFFFF"/>
                </a:solidFill>
                <a:latin typeface="Karnchang"/>
              </a:rPr>
              <a:t>Dalam dalil Shahih lainnya, Rasulullah saw bersabda tentang buruknya akhlakul mazmumah ini:</a:t>
            </a:r>
          </a:p>
        </p:txBody>
      </p:sp>
      <p:sp>
        <p:nvSpPr>
          <p:cNvPr name="TextBox 4" id="4"/>
          <p:cNvSpPr txBox="true"/>
          <p:nvPr/>
        </p:nvSpPr>
        <p:spPr>
          <a:xfrm rot="0">
            <a:off x="2206785" y="3310838"/>
            <a:ext cx="7666094" cy="4680843"/>
          </a:xfrm>
          <a:prstGeom prst="rect">
            <a:avLst/>
          </a:prstGeom>
        </p:spPr>
        <p:txBody>
          <a:bodyPr anchor="t" rtlCol="false" tIns="0" lIns="0" bIns="0" rIns="0">
            <a:spAutoFit/>
          </a:bodyPr>
          <a:lstStyle/>
          <a:p>
            <a:pPr>
              <a:lnSpc>
                <a:spcPts val="3642"/>
              </a:lnSpc>
            </a:pPr>
            <a:r>
              <a:rPr lang="en-US" sz="2601">
                <a:solidFill>
                  <a:srgbClr val="FFFFFF"/>
                </a:solidFill>
                <a:latin typeface="Karnchang Italics"/>
              </a:rPr>
              <a:t>“Binasalah (orang yang menjadi) budak (harta berupa) emas. Celakalah (orang yang menjadi) budak (harta berupa) perak. Binasalah budak (harta berupa) pakaian indah. Kalau dia mendapatkan harta tersebut, maka dia akan ridha (senang). Tapi kalau dia tidak mendapatkannya, maka dia akan murka. Celakalah dia tersungkur wajahnya (merugi serta gagal usahanya). Dan jika dia tertusuk duri (bencana akibat perbuatannya), maka dia tidak akan lepas darinya” </a:t>
            </a:r>
          </a:p>
        </p:txBody>
      </p:sp>
      <p:sp>
        <p:nvSpPr>
          <p:cNvPr name="TextBox 5" id="5"/>
          <p:cNvSpPr txBox="true"/>
          <p:nvPr/>
        </p:nvSpPr>
        <p:spPr>
          <a:xfrm rot="0">
            <a:off x="1028700" y="8439356"/>
            <a:ext cx="5502545" cy="324887"/>
          </a:xfrm>
          <a:prstGeom prst="rect">
            <a:avLst/>
          </a:prstGeom>
        </p:spPr>
        <p:txBody>
          <a:bodyPr anchor="t" rtlCol="false" tIns="0" lIns="0" bIns="0" rIns="0">
            <a:spAutoFit/>
          </a:bodyPr>
          <a:lstStyle/>
          <a:p>
            <a:pPr>
              <a:lnSpc>
                <a:spcPts val="2042"/>
              </a:lnSpc>
            </a:pPr>
            <a:r>
              <a:rPr lang="en-US" sz="1459">
                <a:solidFill>
                  <a:srgbClr val="FFFFFF"/>
                </a:solidFill>
                <a:latin typeface="Karnchang Italics"/>
              </a:rPr>
              <a:t>[HSR al-Bukhari (no. 2730), dari Abu Hurairah radhiyallahu ‘anhu].</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804E25"/>
        </a:solidFill>
      </p:bgPr>
    </p:bg>
    <p:spTree>
      <p:nvGrpSpPr>
        <p:cNvPr id="1" name=""/>
        <p:cNvGrpSpPr/>
        <p:nvPr/>
      </p:nvGrpSpPr>
      <p:grpSpPr>
        <a:xfrm>
          <a:off x="0" y="0"/>
          <a:ext cx="0" cy="0"/>
          <a:chOff x="0" y="0"/>
          <a:chExt cx="0" cy="0"/>
        </a:xfrm>
      </p:grpSpPr>
      <p:sp>
        <p:nvSpPr>
          <p:cNvPr name="Freeform 2" id="2"/>
          <p:cNvSpPr/>
          <p:nvPr/>
        </p:nvSpPr>
        <p:spPr>
          <a:xfrm flipH="false" flipV="false" rot="0">
            <a:off x="11104528" y="0"/>
            <a:ext cx="7183472" cy="9903355"/>
          </a:xfrm>
          <a:custGeom>
            <a:avLst/>
            <a:gdLst/>
            <a:ahLst/>
            <a:cxnLst/>
            <a:rect r="r" b="b" t="t" l="l"/>
            <a:pathLst>
              <a:path h="9903355" w="7183472">
                <a:moveTo>
                  <a:pt x="0" y="0"/>
                </a:moveTo>
                <a:lnTo>
                  <a:pt x="7183472" y="0"/>
                </a:lnTo>
                <a:lnTo>
                  <a:pt x="7183472" y="9903355"/>
                </a:lnTo>
                <a:lnTo>
                  <a:pt x="0" y="9903355"/>
                </a:lnTo>
                <a:lnTo>
                  <a:pt x="0" y="0"/>
                </a:lnTo>
                <a:close/>
              </a:path>
            </a:pathLst>
          </a:custGeom>
          <a:blipFill>
            <a:blip r:embed="rId2"/>
            <a:stretch>
              <a:fillRect l="0" t="-8871" r="0" b="0"/>
            </a:stretch>
          </a:blipFill>
        </p:spPr>
      </p:sp>
      <p:sp>
        <p:nvSpPr>
          <p:cNvPr name="TextBox 3" id="3"/>
          <p:cNvSpPr txBox="true"/>
          <p:nvPr/>
        </p:nvSpPr>
        <p:spPr>
          <a:xfrm rot="0">
            <a:off x="834053" y="1842567"/>
            <a:ext cx="9267420" cy="1087270"/>
          </a:xfrm>
          <a:prstGeom prst="rect">
            <a:avLst/>
          </a:prstGeom>
        </p:spPr>
        <p:txBody>
          <a:bodyPr anchor="t" rtlCol="false" tIns="0" lIns="0" bIns="0" rIns="0">
            <a:spAutoFit/>
          </a:bodyPr>
          <a:lstStyle/>
          <a:p>
            <a:pPr>
              <a:lnSpc>
                <a:spcPts val="3847"/>
              </a:lnSpc>
            </a:pPr>
            <a:r>
              <a:rPr lang="en-US" sz="2748">
                <a:solidFill>
                  <a:srgbClr val="FFFFFF"/>
                </a:solidFill>
                <a:latin typeface="Karnchang"/>
              </a:rPr>
              <a:t>Dalam dalil Shahih lainnya, Rasulullah saw bersabda tentang buruknya akhlakul mazmumah ini:</a:t>
            </a:r>
          </a:p>
        </p:txBody>
      </p:sp>
      <p:sp>
        <p:nvSpPr>
          <p:cNvPr name="TextBox 4" id="4"/>
          <p:cNvSpPr txBox="true"/>
          <p:nvPr/>
        </p:nvSpPr>
        <p:spPr>
          <a:xfrm rot="0">
            <a:off x="2206785" y="3310838"/>
            <a:ext cx="7666094" cy="4680843"/>
          </a:xfrm>
          <a:prstGeom prst="rect">
            <a:avLst/>
          </a:prstGeom>
        </p:spPr>
        <p:txBody>
          <a:bodyPr anchor="t" rtlCol="false" tIns="0" lIns="0" bIns="0" rIns="0">
            <a:spAutoFit/>
          </a:bodyPr>
          <a:lstStyle/>
          <a:p>
            <a:pPr>
              <a:lnSpc>
                <a:spcPts val="3642"/>
              </a:lnSpc>
            </a:pPr>
            <a:r>
              <a:rPr lang="en-US" sz="2601">
                <a:solidFill>
                  <a:srgbClr val="FFFFFF"/>
                </a:solidFill>
                <a:latin typeface="Karnchang Italics"/>
              </a:rPr>
              <a:t>“Binasalah (orang yang menjadi) budak (harta berupa) emas. Celakalah (orang yang menjadi) budak (harta berupa) perak. Binasalah budak (harta berupa) pakaian indah. Kalau dia mendapatkan harta tersebut, maka dia akan ridha (senang). Tapi kalau dia tidak mendapatkannya, maka dia akan murka. Celakalah dia tersungkur wajahnya (merugi serta gagal usahanya). Dan jika dia tertusuk duri (bencana akibat perbuatannya), maka dia tidak akan lepas darinya” </a:t>
            </a:r>
          </a:p>
        </p:txBody>
      </p:sp>
      <p:sp>
        <p:nvSpPr>
          <p:cNvPr name="TextBox 5" id="5"/>
          <p:cNvSpPr txBox="true"/>
          <p:nvPr/>
        </p:nvSpPr>
        <p:spPr>
          <a:xfrm rot="0">
            <a:off x="1028700" y="8439356"/>
            <a:ext cx="5502545" cy="324887"/>
          </a:xfrm>
          <a:prstGeom prst="rect">
            <a:avLst/>
          </a:prstGeom>
        </p:spPr>
        <p:txBody>
          <a:bodyPr anchor="t" rtlCol="false" tIns="0" lIns="0" bIns="0" rIns="0">
            <a:spAutoFit/>
          </a:bodyPr>
          <a:lstStyle/>
          <a:p>
            <a:pPr>
              <a:lnSpc>
                <a:spcPts val="2042"/>
              </a:lnSpc>
            </a:pPr>
            <a:r>
              <a:rPr lang="en-US" sz="1459">
                <a:solidFill>
                  <a:srgbClr val="FFFFFF"/>
                </a:solidFill>
                <a:latin typeface="Karnchang Italics"/>
              </a:rPr>
              <a:t>[HSR al-Bukhari (no. 2730), dari Abu Hurairah radhiyallahu ‘anhu].</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804E25"/>
        </a:solidFill>
      </p:bgPr>
    </p:bg>
    <p:spTree>
      <p:nvGrpSpPr>
        <p:cNvPr id="1" name=""/>
        <p:cNvGrpSpPr/>
        <p:nvPr/>
      </p:nvGrpSpPr>
      <p:grpSpPr>
        <a:xfrm>
          <a:off x="0" y="0"/>
          <a:ext cx="0" cy="0"/>
          <a:chOff x="0" y="0"/>
          <a:chExt cx="0" cy="0"/>
        </a:xfrm>
      </p:grpSpPr>
      <p:sp>
        <p:nvSpPr>
          <p:cNvPr name="Freeform 2" id="2"/>
          <p:cNvSpPr/>
          <p:nvPr/>
        </p:nvSpPr>
        <p:spPr>
          <a:xfrm flipH="false" flipV="false" rot="0">
            <a:off x="11104528" y="0"/>
            <a:ext cx="7183472" cy="9903355"/>
          </a:xfrm>
          <a:custGeom>
            <a:avLst/>
            <a:gdLst/>
            <a:ahLst/>
            <a:cxnLst/>
            <a:rect r="r" b="b" t="t" l="l"/>
            <a:pathLst>
              <a:path h="9903355" w="7183472">
                <a:moveTo>
                  <a:pt x="0" y="0"/>
                </a:moveTo>
                <a:lnTo>
                  <a:pt x="7183472" y="0"/>
                </a:lnTo>
                <a:lnTo>
                  <a:pt x="7183472" y="9903355"/>
                </a:lnTo>
                <a:lnTo>
                  <a:pt x="0" y="9903355"/>
                </a:lnTo>
                <a:lnTo>
                  <a:pt x="0" y="0"/>
                </a:lnTo>
                <a:close/>
              </a:path>
            </a:pathLst>
          </a:custGeom>
          <a:blipFill>
            <a:blip r:embed="rId2"/>
            <a:stretch>
              <a:fillRect l="0" t="-8871" r="0" b="0"/>
            </a:stretch>
          </a:blipFill>
        </p:spPr>
      </p:sp>
      <p:sp>
        <p:nvSpPr>
          <p:cNvPr name="TextBox 3" id="3"/>
          <p:cNvSpPr txBox="true"/>
          <p:nvPr/>
        </p:nvSpPr>
        <p:spPr>
          <a:xfrm rot="0">
            <a:off x="1084953" y="299728"/>
            <a:ext cx="8417868" cy="965294"/>
          </a:xfrm>
          <a:prstGeom prst="rect">
            <a:avLst/>
          </a:prstGeom>
        </p:spPr>
        <p:txBody>
          <a:bodyPr anchor="t" rtlCol="false" tIns="0" lIns="0" bIns="0" rIns="0">
            <a:spAutoFit/>
          </a:bodyPr>
          <a:lstStyle/>
          <a:p>
            <a:pPr algn="ctr">
              <a:lnSpc>
                <a:spcPts val="6119"/>
              </a:lnSpc>
              <a:spcBef>
                <a:spcPct val="0"/>
              </a:spcBef>
            </a:pPr>
            <a:r>
              <a:rPr lang="en-US" sz="4371" spc="-43">
                <a:solidFill>
                  <a:srgbClr val="FFFFFF"/>
                </a:solidFill>
                <a:latin typeface="Karnchang Bold"/>
              </a:rPr>
              <a:t>Menghindari Akhlakul Mazmumah</a:t>
            </a:r>
          </a:p>
        </p:txBody>
      </p:sp>
      <p:sp>
        <p:nvSpPr>
          <p:cNvPr name="TextBox 4" id="4"/>
          <p:cNvSpPr txBox="true"/>
          <p:nvPr/>
        </p:nvSpPr>
        <p:spPr>
          <a:xfrm rot="0">
            <a:off x="1028700" y="1863346"/>
            <a:ext cx="8267537" cy="7394954"/>
          </a:xfrm>
          <a:prstGeom prst="rect">
            <a:avLst/>
          </a:prstGeom>
        </p:spPr>
        <p:txBody>
          <a:bodyPr anchor="t" rtlCol="false" tIns="0" lIns="0" bIns="0" rIns="0">
            <a:spAutoFit/>
          </a:bodyPr>
          <a:lstStyle/>
          <a:p>
            <a:pPr marL="637494" indent="-318747" lvl="1">
              <a:lnSpc>
                <a:spcPts val="4133"/>
              </a:lnSpc>
              <a:buFont typeface="Arial"/>
              <a:buChar char="•"/>
            </a:pPr>
            <a:r>
              <a:rPr lang="en-US" sz="2952">
                <a:solidFill>
                  <a:srgbClr val="FFFFFF"/>
                </a:solidFill>
                <a:latin typeface="Karnchang"/>
              </a:rPr>
              <a:t>Mengendalikan hawa nafsu pada diri sendiri, karena sering kali hawa nafsu inilah yang selalu mengajak kita pada kejahatan serta kemaksiatan.</a:t>
            </a:r>
          </a:p>
          <a:p>
            <a:pPr marL="637494" indent="-318747" lvl="1">
              <a:lnSpc>
                <a:spcPts val="4133"/>
              </a:lnSpc>
              <a:buFont typeface="Arial"/>
              <a:buChar char="•"/>
            </a:pPr>
            <a:r>
              <a:rPr lang="en-US" sz="2952">
                <a:solidFill>
                  <a:srgbClr val="FFFFFF"/>
                </a:solidFill>
                <a:latin typeface="Karnchang"/>
              </a:rPr>
              <a:t>Waspada dan senantiasa berlindung kepada Allah SWT dari godaan syetan. Karena syetan adalah makhluk Allah SWT yang berusaha agar manusia selalu berada dalam kesesatan dan mendurhakai Allah SWT</a:t>
            </a:r>
          </a:p>
          <a:p>
            <a:pPr marL="637494" indent="-318747" lvl="1">
              <a:lnSpc>
                <a:spcPts val="4133"/>
              </a:lnSpc>
              <a:buFont typeface="Arial"/>
              <a:buChar char="•"/>
            </a:pPr>
            <a:r>
              <a:rPr lang="en-US" sz="2952">
                <a:solidFill>
                  <a:srgbClr val="FFFFFF"/>
                </a:solidFill>
                <a:latin typeface="Karnchang"/>
              </a:rPr>
              <a:t>Istiqomah dan taat kepada Allah SWT melalui berbagai rangkaian ibadah dan memperbanyak sholawat kepada Nabi Muhammad saw.</a:t>
            </a:r>
          </a:p>
          <a:p>
            <a:pPr>
              <a:lnSpc>
                <a:spcPts val="4133"/>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DAF6cAuI2n4</dc:identifier>
  <dcterms:modified xsi:type="dcterms:W3CDTF">2011-08-01T06:04:30Z</dcterms:modified>
  <cp:revision>1</cp:revision>
  <dc:title>AQIDAH tauhid part 3</dc:title>
</cp:coreProperties>
</file>