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amabhadra" charset="1" panose="02000600000000000000"/>
      <p:regular r:id="rId10"/>
    </p:embeddedFont>
    <p:embeddedFont>
      <p:font typeface="Lato" charset="1" panose="020F0502020204030203"/>
      <p:regular r:id="rId11"/>
    </p:embeddedFont>
    <p:embeddedFont>
      <p:font typeface="Lato Bold" charset="1" panose="020F0502020204030203"/>
      <p:regular r:id="rId12"/>
    </p:embeddedFont>
    <p:embeddedFont>
      <p:font typeface="Lato Italics" charset="1" panose="020F0502020204030203"/>
      <p:regular r:id="rId13"/>
    </p:embeddedFont>
    <p:embeddedFont>
      <p:font typeface="Lato Bold Italics" charset="1" panose="020F0502020204030203"/>
      <p:regular r:id="rId14"/>
    </p:embeddedFont>
    <p:embeddedFont>
      <p:font typeface="Martel Sans" charset="1" panose="00000500000000000000"/>
      <p:regular r:id="rId15"/>
    </p:embeddedFont>
    <p:embeddedFont>
      <p:font typeface="Martel Sans Bold" charset="1" panose="00000800000000000000"/>
      <p:regular r:id="rId16"/>
    </p:embeddedFont>
    <p:embeddedFont>
      <p:font typeface="Martel Sans Extra-Light" charset="1" panose="00000300000000000000"/>
      <p:regular r:id="rId17"/>
    </p:embeddedFont>
    <p:embeddedFont>
      <p:font typeface="Martel Sans Light" charset="1" panose="00000400000000000000"/>
      <p:regular r:id="rId18"/>
    </p:embeddedFont>
    <p:embeddedFont>
      <p:font typeface="Martel Sans Semi-Bold" charset="1" panose="00000700000000000000"/>
      <p:regular r:id="rId19"/>
    </p:embeddedFont>
    <p:embeddedFont>
      <p:font typeface="Martel Sans Ultra-Bold" charset="1" panose="00000900000000000000"/>
      <p:regular r:id="rId20"/>
    </p:embeddedFont>
    <p:embeddedFont>
      <p:font typeface="Martel Sans Heavy" charset="1" panose="00000A00000000000000"/>
      <p:regular r:id="rId21"/>
    </p:embeddedFont>
    <p:embeddedFont>
      <p:font typeface="Muli" charset="1" panose="00000500000000000000"/>
      <p:regular r:id="rId22"/>
    </p:embeddedFont>
    <p:embeddedFont>
      <p:font typeface="Muli Bold" charset="1" panose="00000800000000000000"/>
      <p:regular r:id="rId23"/>
    </p:embeddedFont>
    <p:embeddedFont>
      <p:font typeface="Muli Italics" charset="1" panose="00000500000000000000"/>
      <p:regular r:id="rId24"/>
    </p:embeddedFont>
    <p:embeddedFont>
      <p:font typeface="Muli Bold Italics" charset="1" panose="00000800000000000000"/>
      <p:regular r:id="rId25"/>
    </p:embeddedFont>
    <p:embeddedFont>
      <p:font typeface="Muli Extra-Light" charset="1" panose="00000300000000000000"/>
      <p:regular r:id="rId26"/>
    </p:embeddedFont>
    <p:embeddedFont>
      <p:font typeface="Muli Extra-Light Italics" charset="1" panose="00000300000000000000"/>
      <p:regular r:id="rId27"/>
    </p:embeddedFont>
    <p:embeddedFont>
      <p:font typeface="Muli Light" charset="1" panose="00000400000000000000"/>
      <p:regular r:id="rId28"/>
    </p:embeddedFont>
    <p:embeddedFont>
      <p:font typeface="Muli Light Italics" charset="1" panose="00000400000000000000"/>
      <p:regular r:id="rId29"/>
    </p:embeddedFont>
    <p:embeddedFont>
      <p:font typeface="Muli Semi-Bold" charset="1" panose="00000700000000000000"/>
      <p:regular r:id="rId30"/>
    </p:embeddedFont>
    <p:embeddedFont>
      <p:font typeface="Muli Semi-Bold Italics" charset="1" panose="00000700000000000000"/>
      <p:regular r:id="rId31"/>
    </p:embeddedFont>
    <p:embeddedFont>
      <p:font typeface="Muli Ultra-Bold" charset="1" panose="00000900000000000000"/>
      <p:regular r:id="rId32"/>
    </p:embeddedFont>
    <p:embeddedFont>
      <p:font typeface="Muli Ultra-Bold Italics" charset="1" panose="00000900000000000000"/>
      <p:regular r:id="rId33"/>
    </p:embeddedFont>
    <p:embeddedFont>
      <p:font typeface="Muli Heavy" charset="1" panose="00000A00000000000000"/>
      <p:regular r:id="rId34"/>
    </p:embeddedFont>
    <p:embeddedFont>
      <p:font typeface="Muli Heavy Italics" charset="1" panose="00000A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203006"/>
            <a:ext cx="8292731" cy="5472005"/>
            <a:chOff x="0" y="0"/>
            <a:chExt cx="11056974" cy="7296007"/>
          </a:xfrm>
        </p:grpSpPr>
        <p:pic>
          <p:nvPicPr>
            <p:cNvPr name="Picture 3" id="3"/>
            <p:cNvPicPr>
              <a:picLocks noChangeAspect="true"/>
            </p:cNvPicPr>
            <p:nvPr/>
          </p:nvPicPr>
          <p:blipFill>
            <a:blip r:embed="rId2"/>
            <a:srcRect l="0" t="479" r="0" b="479"/>
            <a:stretch>
              <a:fillRect/>
            </a:stretch>
          </p:blipFill>
          <p:spPr>
            <a:xfrm flipH="false" flipV="false">
              <a:off x="0" y="0"/>
              <a:ext cx="11056974" cy="7296007"/>
            </a:xfrm>
            <a:prstGeom prst="rect">
              <a:avLst/>
            </a:prstGeom>
          </p:spPr>
        </p:pic>
      </p:grpSp>
      <p:sp>
        <p:nvSpPr>
          <p:cNvPr name="AutoShape 4" id="4"/>
          <p:cNvSpPr/>
          <p:nvPr/>
        </p:nvSpPr>
        <p:spPr>
          <a:xfrm>
            <a:off x="1190541" y="8122686"/>
            <a:ext cx="3876978" cy="0"/>
          </a:xfrm>
          <a:prstGeom prst="line">
            <a:avLst/>
          </a:prstGeom>
          <a:ln cap="rnd" w="9525">
            <a:solidFill>
              <a:srgbClr val="0B0B0B"/>
            </a:solidFill>
            <a:prstDash val="solid"/>
            <a:headEnd type="none" len="sm" w="sm"/>
            <a:tailEnd type="none" len="sm" w="sm"/>
          </a:ln>
        </p:spPr>
      </p:sp>
      <p:sp>
        <p:nvSpPr>
          <p:cNvPr name="TextBox 5" id="5"/>
          <p:cNvSpPr txBox="true"/>
          <p:nvPr/>
        </p:nvSpPr>
        <p:spPr>
          <a:xfrm rot="0">
            <a:off x="1190541" y="7236861"/>
            <a:ext cx="3876978" cy="885825"/>
          </a:xfrm>
          <a:prstGeom prst="rect">
            <a:avLst/>
          </a:prstGeom>
        </p:spPr>
        <p:txBody>
          <a:bodyPr anchor="t" rtlCol="false" tIns="0" lIns="0" bIns="0" rIns="0">
            <a:spAutoFit/>
          </a:bodyPr>
          <a:lstStyle/>
          <a:p>
            <a:pPr>
              <a:lnSpc>
                <a:spcPts val="3599"/>
              </a:lnSpc>
            </a:pPr>
            <a:r>
              <a:rPr lang="en-US" sz="2999">
                <a:solidFill>
                  <a:srgbClr val="0B0B0B"/>
                </a:solidFill>
                <a:latin typeface="Ramabhadra Bold"/>
              </a:rPr>
              <a:t>Arif Marsal, Lc., MA</a:t>
            </a:r>
          </a:p>
          <a:p>
            <a:pPr>
              <a:lnSpc>
                <a:spcPts val="3599"/>
              </a:lnSpc>
            </a:pPr>
          </a:p>
        </p:txBody>
      </p:sp>
      <p:sp>
        <p:nvSpPr>
          <p:cNvPr name="TextBox 6" id="6"/>
          <p:cNvSpPr txBox="true"/>
          <p:nvPr/>
        </p:nvSpPr>
        <p:spPr>
          <a:xfrm rot="0">
            <a:off x="1028700" y="2299970"/>
            <a:ext cx="6926426" cy="2743200"/>
          </a:xfrm>
          <a:prstGeom prst="rect">
            <a:avLst/>
          </a:prstGeom>
        </p:spPr>
        <p:txBody>
          <a:bodyPr anchor="t" rtlCol="false" tIns="0" lIns="0" bIns="0" rIns="0">
            <a:spAutoFit/>
          </a:bodyPr>
          <a:lstStyle/>
          <a:p>
            <a:pPr>
              <a:lnSpc>
                <a:spcPts val="10800"/>
              </a:lnSpc>
            </a:pPr>
            <a:r>
              <a:rPr lang="en-US" sz="9000">
                <a:solidFill>
                  <a:srgbClr val="AB1616"/>
                </a:solidFill>
                <a:latin typeface="Ramabhadra"/>
              </a:rPr>
              <a:t>AQIDAH</a:t>
            </a:r>
          </a:p>
          <a:p>
            <a:pPr>
              <a:lnSpc>
                <a:spcPts val="10800"/>
              </a:lnSpc>
            </a:pPr>
            <a:r>
              <a:rPr lang="en-US" sz="9000">
                <a:solidFill>
                  <a:srgbClr val="AB1616"/>
                </a:solidFill>
                <a:latin typeface="Ramabhadra"/>
              </a:rPr>
              <a:t>TAUHID</a:t>
            </a:r>
          </a:p>
        </p:txBody>
      </p:sp>
      <p:sp>
        <p:nvSpPr>
          <p:cNvPr name="TextBox 7" id="7"/>
          <p:cNvSpPr txBox="true"/>
          <p:nvPr/>
        </p:nvSpPr>
        <p:spPr>
          <a:xfrm rot="0">
            <a:off x="1190541" y="5076825"/>
            <a:ext cx="5288759" cy="490855"/>
          </a:xfrm>
          <a:prstGeom prst="rect">
            <a:avLst/>
          </a:prstGeom>
        </p:spPr>
        <p:txBody>
          <a:bodyPr anchor="t" rtlCol="false" tIns="0" lIns="0" bIns="0" rIns="0">
            <a:spAutoFit/>
          </a:bodyPr>
          <a:lstStyle/>
          <a:p>
            <a:pPr>
              <a:lnSpc>
                <a:spcPts val="3919"/>
              </a:lnSpc>
            </a:pPr>
            <a:r>
              <a:rPr lang="en-US" sz="2800">
                <a:solidFill>
                  <a:srgbClr val="0B0B0B"/>
                </a:solidFill>
                <a:latin typeface="Lato Bold"/>
              </a:rPr>
              <a:t>Sistem Informasi</a:t>
            </a:r>
          </a:p>
        </p:txBody>
      </p:sp>
      <p:sp>
        <p:nvSpPr>
          <p:cNvPr name="TextBox 8" id="8"/>
          <p:cNvSpPr txBox="true"/>
          <p:nvPr/>
        </p:nvSpPr>
        <p:spPr>
          <a:xfrm rot="0">
            <a:off x="5814569" y="2844763"/>
            <a:ext cx="1329463" cy="1927797"/>
          </a:xfrm>
          <a:prstGeom prst="rect">
            <a:avLst/>
          </a:prstGeom>
        </p:spPr>
        <p:txBody>
          <a:bodyPr anchor="t" rtlCol="false" tIns="0" lIns="0" bIns="0" rIns="0">
            <a:spAutoFit/>
          </a:bodyPr>
          <a:lstStyle/>
          <a:p>
            <a:pPr>
              <a:lnSpc>
                <a:spcPts val="15274"/>
              </a:lnSpc>
            </a:pPr>
            <a:r>
              <a:rPr lang="en-US" sz="12729" spc="-127">
                <a:solidFill>
                  <a:srgbClr val="373828"/>
                </a:solidFill>
                <a:latin typeface="Martel Sans Bold"/>
              </a:rPr>
              <a:t>&amp;</a:t>
            </a:r>
          </a:p>
        </p:txBody>
      </p:sp>
      <p:sp>
        <p:nvSpPr>
          <p:cNvPr name="TextBox 9" id="9"/>
          <p:cNvSpPr txBox="true"/>
          <p:nvPr/>
        </p:nvSpPr>
        <p:spPr>
          <a:xfrm rot="0">
            <a:off x="16834434" y="-161925"/>
            <a:ext cx="1453566" cy="1454108"/>
          </a:xfrm>
          <a:prstGeom prst="rect">
            <a:avLst/>
          </a:prstGeom>
        </p:spPr>
        <p:txBody>
          <a:bodyPr anchor="t" rtlCol="false" tIns="0" lIns="0" bIns="0" rIns="0">
            <a:spAutoFit/>
          </a:bodyPr>
          <a:lstStyle/>
          <a:p>
            <a:pPr>
              <a:lnSpc>
                <a:spcPts val="12071"/>
              </a:lnSpc>
            </a:pPr>
            <a:r>
              <a:rPr lang="en-US" sz="8622">
                <a:solidFill>
                  <a:srgbClr val="0E2C4B"/>
                </a:solidFill>
                <a:latin typeface="Muli"/>
              </a:rPr>
              <a:t>11</a:t>
            </a:r>
          </a:p>
        </p:txBody>
      </p:sp>
      <p:sp>
        <p:nvSpPr>
          <p:cNvPr name="Freeform 10" id="10"/>
          <p:cNvSpPr/>
          <p:nvPr/>
        </p:nvSpPr>
        <p:spPr>
          <a:xfrm flipH="false" flipV="false" rot="0">
            <a:off x="0" y="0"/>
            <a:ext cx="1355203" cy="1511835"/>
          </a:xfrm>
          <a:custGeom>
            <a:avLst/>
            <a:gdLst/>
            <a:ahLst/>
            <a:cxnLst/>
            <a:rect r="r" b="b" t="t" l="l"/>
            <a:pathLst>
              <a:path h="1511835" w="1355203">
                <a:moveTo>
                  <a:pt x="0" y="0"/>
                </a:moveTo>
                <a:lnTo>
                  <a:pt x="1355203" y="0"/>
                </a:lnTo>
                <a:lnTo>
                  <a:pt x="1355203" y="1511835"/>
                </a:lnTo>
                <a:lnTo>
                  <a:pt x="0" y="1511835"/>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1833304"/>
            <a:ext cx="6836198" cy="6142163"/>
          </a:xfrm>
          <a:prstGeom prst="rect">
            <a:avLst/>
          </a:prstGeom>
        </p:spPr>
        <p:txBody>
          <a:bodyPr anchor="t" rtlCol="false" tIns="0" lIns="0" bIns="0" rIns="0">
            <a:spAutoFit/>
          </a:bodyPr>
          <a:lstStyle/>
          <a:p>
            <a:pPr marL="0" indent="0" lvl="0">
              <a:lnSpc>
                <a:spcPts val="3230"/>
              </a:lnSpc>
            </a:pPr>
            <a:r>
              <a:rPr lang="en-US" sz="2307">
                <a:solidFill>
                  <a:srgbClr val="0B0B0B"/>
                </a:solidFill>
                <a:latin typeface="Lato"/>
              </a:rPr>
              <a:t>‘</a:t>
            </a:r>
            <a:r>
              <a:rPr lang="en-US" sz="2307">
                <a:solidFill>
                  <a:srgbClr val="0B0B0B"/>
                </a:solidFill>
                <a:latin typeface="Lato Bold"/>
              </a:rPr>
              <a:t>Abdullah bin Mas’ûd Radhiyallahu anhu</a:t>
            </a:r>
            <a:r>
              <a:rPr lang="en-US" sz="2307">
                <a:solidFill>
                  <a:srgbClr val="0B0B0B"/>
                </a:solidFill>
                <a:latin typeface="Lato"/>
              </a:rPr>
              <a:t> berkata: “Barang siapa di antara kalian ingin mengikuti sunnah, maka ikutilah sunnah orang-orang yang sudah wafat. Karena orang yang masih hidup, tidak ada jaminan selamat dari fitnah (kesesatan). Mereka ialah sahabat-sahabat Muhammad Shallallahu ‘alaihi wa sallam . Mereka merupakan generasi terbaik umat ini, generasi yang paling baik hatinya, yang paling dalam ilmunya, yang tidak banyak mengada-ada, kaum yang telah dipilih Allah menjadi sahabat Nabi-Nya dalam menegakkan agama-Nya. Kenalilah keutamaan mereka, ikutilah jejak mereka, berpegang teguhlah dengan akhlak dan agama mereka semampu kalian, karena mereka merupakan generasi yang berada di atas Shirâthal- Mustaqîm.”</a:t>
            </a:r>
          </a:p>
        </p:txBody>
      </p:sp>
      <p:sp>
        <p:nvSpPr>
          <p:cNvPr name="TextBox 5" id="5"/>
          <p:cNvSpPr txBox="true"/>
          <p:nvPr/>
        </p:nvSpPr>
        <p:spPr>
          <a:xfrm rot="0">
            <a:off x="1028700" y="8505751"/>
            <a:ext cx="6993220" cy="75254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Perkataan senada juga diriwayatkan dengan penuturan di atas oleh Ibnu ‘Abdil-Bar dalam Jâmi’ al-Bayân (II/97), Abu Nu’aim dalam al-Hilyah, dari Ibnu Umar c (I/305).</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303291" y="1607292"/>
            <a:ext cx="6836198" cy="1227263"/>
          </a:xfrm>
          <a:prstGeom prst="rect">
            <a:avLst/>
          </a:prstGeom>
        </p:spPr>
        <p:txBody>
          <a:bodyPr anchor="t" rtlCol="false" tIns="0" lIns="0" bIns="0" rIns="0">
            <a:spAutoFit/>
          </a:bodyPr>
          <a:lstStyle/>
          <a:p>
            <a:pPr marL="0" indent="0" lvl="0">
              <a:lnSpc>
                <a:spcPts val="3230"/>
              </a:lnSpc>
            </a:pPr>
            <a:r>
              <a:rPr lang="en-US" sz="2307">
                <a:solidFill>
                  <a:srgbClr val="0B0B0B"/>
                </a:solidFill>
                <a:latin typeface="Lato Bold"/>
              </a:rPr>
              <a:t>Dari perkataan Ibnu Mas’ûd, kita dapat mengetahui beberapa keistimewaan para sahabat dibandingkan kaum muslimin lainnya. Yaitu:</a:t>
            </a:r>
          </a:p>
        </p:txBody>
      </p:sp>
      <p:sp>
        <p:nvSpPr>
          <p:cNvPr name="TextBox 5" id="5"/>
          <p:cNvSpPr txBox="true"/>
          <p:nvPr/>
        </p:nvSpPr>
        <p:spPr>
          <a:xfrm rot="0">
            <a:off x="1080787" y="3395805"/>
            <a:ext cx="7281206" cy="5119518"/>
          </a:xfrm>
          <a:prstGeom prst="rect">
            <a:avLst/>
          </a:prstGeom>
        </p:spPr>
        <p:txBody>
          <a:bodyPr anchor="t" rtlCol="false" tIns="0" lIns="0" bIns="0" rIns="0">
            <a:spAutoFit/>
          </a:bodyPr>
          <a:lstStyle/>
          <a:p>
            <a:pPr marL="451270" indent="-225635" lvl="1">
              <a:lnSpc>
                <a:spcPts val="2926"/>
              </a:lnSpc>
              <a:buFont typeface="Arial"/>
              <a:buChar char="•"/>
            </a:pPr>
            <a:r>
              <a:rPr lang="en-US" sz="2090">
                <a:solidFill>
                  <a:srgbClr val="0B0B0B"/>
                </a:solidFill>
                <a:latin typeface="Lato"/>
              </a:rPr>
              <a:t>Para sahabat Nabi merupakan generasi terbaik yang ditempa langsung oleh tangan Rasul Shallallahu ‘alaihi wa sallam yang mulia.</a:t>
            </a:r>
          </a:p>
          <a:p>
            <a:pPr marL="451270" indent="-225635" lvl="1">
              <a:lnSpc>
                <a:spcPts val="2926"/>
              </a:lnSpc>
              <a:buFont typeface="Arial"/>
              <a:buChar char="•"/>
            </a:pPr>
            <a:r>
              <a:rPr lang="en-US" sz="2090">
                <a:solidFill>
                  <a:srgbClr val="0B0B0B"/>
                </a:solidFill>
                <a:latin typeface="Lato"/>
              </a:rPr>
              <a:t>Kedudukan seorang sahabat nabi sesaat bersama Nabi Shallallahu ‘alaihi wa sallam lebih utama daripada amal seseorang sepanjang hayatnya.</a:t>
            </a:r>
          </a:p>
          <a:p>
            <a:pPr marL="451270" indent="-225635" lvl="1">
              <a:lnSpc>
                <a:spcPts val="2926"/>
              </a:lnSpc>
              <a:buFont typeface="Arial"/>
              <a:buChar char="•"/>
            </a:pPr>
            <a:r>
              <a:rPr lang="en-US" sz="2090">
                <a:solidFill>
                  <a:srgbClr val="0B0B0B"/>
                </a:solidFill>
                <a:latin typeface="Lato"/>
              </a:rPr>
              <a:t>Sahabat Nabi merupakan generasi yang paling bersih hatinya.</a:t>
            </a:r>
          </a:p>
          <a:p>
            <a:pPr marL="451270" indent="-225635" lvl="1">
              <a:lnSpc>
                <a:spcPts val="2926"/>
              </a:lnSpc>
              <a:buFont typeface="Arial"/>
              <a:buChar char="•"/>
            </a:pPr>
            <a:r>
              <a:rPr lang="en-US" sz="2090">
                <a:solidFill>
                  <a:srgbClr val="0B0B0B"/>
                </a:solidFill>
                <a:latin typeface="Lato"/>
              </a:rPr>
              <a:t>Sahabat Nabi merupakan generasi yang paling dalam ilmunya.</a:t>
            </a:r>
          </a:p>
          <a:p>
            <a:pPr marL="451270" indent="-225635" lvl="1">
              <a:lnSpc>
                <a:spcPts val="2926"/>
              </a:lnSpc>
              <a:buFont typeface="Arial"/>
              <a:buChar char="•"/>
            </a:pPr>
            <a:r>
              <a:rPr lang="en-US" sz="2090">
                <a:solidFill>
                  <a:srgbClr val="0B0B0B"/>
                </a:solidFill>
                <a:latin typeface="Lato"/>
              </a:rPr>
              <a:t>Sahabat Nabi merupakan generasi yang tidak suka mengada-ngadakan sesuatu dalam urusan agama.</a:t>
            </a:r>
          </a:p>
          <a:p>
            <a:pPr marL="451270" indent="-225635" lvl="1">
              <a:lnSpc>
                <a:spcPts val="2926"/>
              </a:lnSpc>
              <a:buFont typeface="Arial"/>
              <a:buChar char="•"/>
            </a:pPr>
            <a:r>
              <a:rPr lang="en-US" sz="2090">
                <a:solidFill>
                  <a:srgbClr val="0B0B0B"/>
                </a:solidFill>
                <a:latin typeface="Lato"/>
              </a:rPr>
              <a:t>Sahabat Nabi merupakan generasi yang selamat dari bid’ah.</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2679873"/>
            <a:ext cx="7281206" cy="5199630"/>
          </a:xfrm>
          <a:prstGeom prst="rect">
            <a:avLst/>
          </a:prstGeom>
        </p:spPr>
        <p:txBody>
          <a:bodyPr anchor="t" rtlCol="false" tIns="0" lIns="0" bIns="0" rIns="0">
            <a:spAutoFit/>
          </a:bodyPr>
          <a:lstStyle/>
          <a:p>
            <a:pPr marL="494448" indent="-247224" lvl="1">
              <a:lnSpc>
                <a:spcPts val="3206"/>
              </a:lnSpc>
              <a:buFont typeface="Arial"/>
              <a:buChar char="•"/>
            </a:pPr>
            <a:r>
              <a:rPr lang="en-US" sz="2290">
                <a:solidFill>
                  <a:srgbClr val="0B0B0B"/>
                </a:solidFill>
                <a:latin typeface="Lato"/>
              </a:rPr>
              <a:t>Sahabat Nabi merupakan generasi yang paling baik akhlaknya.</a:t>
            </a:r>
          </a:p>
          <a:p>
            <a:pPr marL="494448" indent="-247224" lvl="1">
              <a:lnSpc>
                <a:spcPts val="3206"/>
              </a:lnSpc>
              <a:buFont typeface="Arial"/>
              <a:buChar char="•"/>
            </a:pPr>
            <a:r>
              <a:rPr lang="en-US" sz="2290">
                <a:solidFill>
                  <a:srgbClr val="0B0B0B"/>
                </a:solidFill>
                <a:latin typeface="Lato"/>
              </a:rPr>
              <a:t>Sahabat Nabi merupakan generasi yang dipilih Allah sebagai pendamping Nabi-Nya.</a:t>
            </a:r>
          </a:p>
          <a:p>
            <a:pPr marL="494448" indent="-247224" lvl="1">
              <a:lnSpc>
                <a:spcPts val="3206"/>
              </a:lnSpc>
              <a:buFont typeface="Arial"/>
              <a:buChar char="•"/>
            </a:pPr>
            <a:r>
              <a:rPr lang="en-US" sz="2290">
                <a:solidFill>
                  <a:srgbClr val="0B0B0B"/>
                </a:solidFill>
                <a:latin typeface="Lato"/>
              </a:rPr>
              <a:t>Para sahabat merupakan orang-orang yang beruntung mendapat doa langsung dari Nabi Shallallahu ‘alaihi wa sallam.</a:t>
            </a:r>
          </a:p>
          <a:p>
            <a:pPr marL="494448" indent="-247224" lvl="1">
              <a:lnSpc>
                <a:spcPts val="3206"/>
              </a:lnSpc>
              <a:buFont typeface="Arial"/>
              <a:buChar char="•"/>
            </a:pPr>
            <a:r>
              <a:rPr lang="en-US" sz="2290">
                <a:solidFill>
                  <a:srgbClr val="0B0B0B"/>
                </a:solidFill>
                <a:latin typeface="Lato"/>
              </a:rPr>
              <a:t>Sahabat Nabi sebagai sumber rujukan saat perselisihan dan sebagai pedoman dalam memahami Al-Qur`ân dan Sunnah.</a:t>
            </a:r>
          </a:p>
          <a:p>
            <a:pPr marL="494448" indent="-247224" lvl="1">
              <a:lnSpc>
                <a:spcPts val="3206"/>
              </a:lnSpc>
              <a:buFont typeface="Arial"/>
              <a:buChar char="•"/>
            </a:pPr>
            <a:r>
              <a:rPr lang="en-US" sz="2290">
                <a:solidFill>
                  <a:srgbClr val="0B0B0B"/>
                </a:solidFill>
                <a:latin typeface="Lato"/>
              </a:rPr>
              <a:t>Mengikuti pedoman sahabat adalah jaminan mendapatkan kemenangan</a:t>
            </a:r>
          </a:p>
          <a:p>
            <a:pPr>
              <a:lnSpc>
                <a:spcPts val="3206"/>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3315210"/>
            <a:ext cx="7281206" cy="3599430"/>
          </a:xfrm>
          <a:prstGeom prst="rect">
            <a:avLst/>
          </a:prstGeom>
        </p:spPr>
        <p:txBody>
          <a:bodyPr anchor="t" rtlCol="false" tIns="0" lIns="0" bIns="0" rIns="0">
            <a:spAutoFit/>
          </a:bodyPr>
          <a:lstStyle/>
          <a:p>
            <a:pPr marL="494448" indent="-247224" lvl="1">
              <a:lnSpc>
                <a:spcPts val="3206"/>
              </a:lnSpc>
              <a:buFont typeface="Arial"/>
              <a:buChar char="•"/>
            </a:pPr>
            <a:r>
              <a:rPr lang="en-US" sz="2290">
                <a:solidFill>
                  <a:srgbClr val="0B0B0B"/>
                </a:solidFill>
                <a:latin typeface="Lato"/>
              </a:rPr>
              <a:t>Syariat mengharamkan celaan terhadap sahabat Nabi. Siapa saja yang mencela para sahabat Nabi, maka ia berhak mendapat laknat Allah, malaikat dan seluruh manusia</a:t>
            </a:r>
          </a:p>
          <a:p>
            <a:pPr marL="494448" indent="-247224" lvl="1">
              <a:lnSpc>
                <a:spcPts val="3206"/>
              </a:lnSpc>
              <a:buFont typeface="Arial"/>
              <a:buChar char="•"/>
            </a:pPr>
            <a:r>
              <a:rPr lang="en-US" sz="2290">
                <a:solidFill>
                  <a:srgbClr val="0B0B0B"/>
                </a:solidFill>
                <a:latin typeface="Lato"/>
              </a:rPr>
              <a:t>Sahabat Nabi, mereka ialah orang-orang yang telah mendapat ridha dari Allah Subhanahu wa Ta’ala</a:t>
            </a:r>
          </a:p>
          <a:p>
            <a:pPr marL="494448" indent="-247224" lvl="1">
              <a:lnSpc>
                <a:spcPts val="3206"/>
              </a:lnSpc>
              <a:buFont typeface="Arial"/>
              <a:buChar char="•"/>
            </a:pPr>
            <a:r>
              <a:rPr lang="en-US" sz="2290">
                <a:solidFill>
                  <a:srgbClr val="0B0B0B"/>
                </a:solidFill>
                <a:latin typeface="Lato"/>
              </a:rPr>
              <a:t>Mencintai para sahabat Nabi Shallallahu ‘alaihi wa sallam berarti iman, dan membenci mereka berarti kemunafikan.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028700" y="1188601"/>
            <a:ext cx="7164015" cy="1452171"/>
          </a:xfrm>
          <a:prstGeom prst="rect">
            <a:avLst/>
          </a:prstGeom>
        </p:spPr>
        <p:txBody>
          <a:bodyPr anchor="t" rtlCol="false" tIns="0" lIns="0" bIns="0" rIns="0">
            <a:spAutoFit/>
          </a:bodyPr>
          <a:lstStyle/>
          <a:p>
            <a:pPr>
              <a:lnSpc>
                <a:spcPts val="5749"/>
              </a:lnSpc>
            </a:pPr>
            <a:r>
              <a:rPr lang="en-US" sz="4791">
                <a:solidFill>
                  <a:srgbClr val="AB1616"/>
                </a:solidFill>
                <a:latin typeface="Ramabhadra"/>
              </a:rPr>
              <a:t>SAHABAT</a:t>
            </a:r>
          </a:p>
          <a:p>
            <a:pPr>
              <a:lnSpc>
                <a:spcPts val="5749"/>
              </a:lnSpc>
            </a:pPr>
            <a:r>
              <a:rPr lang="en-US" sz="4791">
                <a:solidFill>
                  <a:srgbClr val="AB1616"/>
                </a:solidFill>
                <a:latin typeface="Ramabhadra"/>
              </a:rPr>
              <a:t>NABI MUHAMMAD SAW</a:t>
            </a:r>
          </a:p>
        </p:txBody>
      </p:sp>
      <p:sp>
        <p:nvSpPr>
          <p:cNvPr name="TextBox 3" id="3"/>
          <p:cNvSpPr txBox="true"/>
          <p:nvPr/>
        </p:nvSpPr>
        <p:spPr>
          <a:xfrm rot="0">
            <a:off x="1028700" y="3032770"/>
            <a:ext cx="7164015" cy="5934710"/>
          </a:xfrm>
          <a:prstGeom prst="rect">
            <a:avLst/>
          </a:prstGeom>
        </p:spPr>
        <p:txBody>
          <a:bodyPr anchor="t" rtlCol="false" tIns="0" lIns="0" bIns="0" rIns="0">
            <a:spAutoFit/>
          </a:bodyPr>
          <a:lstStyle/>
          <a:p>
            <a:pPr algn="r" marL="0" indent="0" lvl="0">
              <a:lnSpc>
                <a:spcPts val="3639"/>
              </a:lnSpc>
            </a:pPr>
            <a:r>
              <a:rPr lang="en-US" sz="2599">
                <a:solidFill>
                  <a:srgbClr val="0B0B0B"/>
                </a:solidFill>
                <a:latin typeface="Lato Bold"/>
              </a:rPr>
              <a:t>Ibnu Faris rahimahullah</a:t>
            </a:r>
            <a:r>
              <a:rPr lang="en-US" sz="2599">
                <a:solidFill>
                  <a:srgbClr val="0B0B0B"/>
                </a:solidFill>
                <a:latin typeface="Lato"/>
                <a:cs typeface="Lato"/>
              </a:rPr>
              <a:t>, seorang ahli bahasa, menjelaskan dalam Mu’jamu Maqayisil-Lughah (III/335) pasal Sha-ha-ba, mengatakan: “(Himpunan tiga huruf itu) menunjukkan penyertaan sesuatu dan kedekatannya dengan seseorang yang bersamanya. Bentuk jamaknya ialah shuhhâb sebagaimana kata râkib bentuk jamaknya rukkâb. Sama seperti kalimat أَصْحَبَ فُلاَنٌ (‘ashhaba fulân) artinya menjadi tunduk’ Dan kalimat ‘ashhabar rajulu, artinya jika anaknya telah berusia baligh’, dan segala sesuatu yang menyertai sesuatu maka boleh dikatakan telah menjadi sahabatnya</a:t>
            </a:r>
          </a:p>
        </p:txBody>
      </p:sp>
      <p:grpSp>
        <p:nvGrpSpPr>
          <p:cNvPr name="Group 4" id="4"/>
          <p:cNvGrpSpPr/>
          <p:nvPr/>
        </p:nvGrpSpPr>
        <p:grpSpPr>
          <a:xfrm rot="0">
            <a:off x="9144000" y="2640773"/>
            <a:ext cx="7894750" cy="5238730"/>
            <a:chOff x="0" y="0"/>
            <a:chExt cx="10526334" cy="6984973"/>
          </a:xfrm>
        </p:grpSpPr>
        <p:pic>
          <p:nvPicPr>
            <p:cNvPr name="Picture 5" id="5"/>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2492808"/>
            <a:ext cx="7164015" cy="5477510"/>
          </a:xfrm>
          <a:prstGeom prst="rect">
            <a:avLst/>
          </a:prstGeom>
        </p:spPr>
        <p:txBody>
          <a:bodyPr anchor="t" rtlCol="false" tIns="0" lIns="0" bIns="0" rIns="0">
            <a:spAutoFit/>
          </a:bodyPr>
          <a:lstStyle/>
          <a:p>
            <a:pPr>
              <a:lnSpc>
                <a:spcPts val="3639"/>
              </a:lnSpc>
            </a:pPr>
            <a:r>
              <a:rPr lang="en-US" sz="2599">
                <a:solidFill>
                  <a:srgbClr val="0B0B0B"/>
                </a:solidFill>
                <a:latin typeface="Lato Bold"/>
              </a:rPr>
              <a:t>Ibnu Taimiyyah t</a:t>
            </a:r>
            <a:r>
              <a:rPr lang="en-US" sz="2599">
                <a:solidFill>
                  <a:srgbClr val="0B0B0B"/>
                </a:solidFill>
                <a:latin typeface="Lato"/>
              </a:rPr>
              <a:t> mengatakan dalam Majmu’ Fatâwâ (IV/464):</a:t>
            </a:r>
          </a:p>
          <a:p>
            <a:pPr marL="0" indent="0" lvl="0">
              <a:lnSpc>
                <a:spcPts val="3639"/>
              </a:lnSpc>
            </a:pPr>
            <a:r>
              <a:rPr lang="en-US" sz="2599">
                <a:solidFill>
                  <a:srgbClr val="0B0B0B"/>
                </a:solidFill>
                <a:latin typeface="Lato"/>
                <a:cs typeface="Lato"/>
              </a:rPr>
              <a:t>“ الصُّحْبَة Shuhbah ialah istilah yang digunakan untuk orang-orang yang menyertai Rasulullah Shallallahu ‘alaihi wa sallam dalam jangka waktu yang lama maupun singkat. Akan tetapi, kedudukan setiap sahabat ditentukan oleh jangka waktu ia menyertai Rasulullah Shallallahu ‘alaihi wa sallam . Ada yang menyertai beliau setahun, sebulan, sehari, sesaat, atau melihat beliau sekilas lalu beriman. Derajat masing-masing ditentukan sesuai jangka waktunya dalam menyertai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2015277"/>
            <a:ext cx="7164015" cy="5020310"/>
          </a:xfrm>
          <a:prstGeom prst="rect">
            <a:avLst/>
          </a:prstGeom>
        </p:spPr>
        <p:txBody>
          <a:bodyPr anchor="t" rtlCol="false" tIns="0" lIns="0" bIns="0" rIns="0">
            <a:spAutoFit/>
          </a:bodyPr>
          <a:lstStyle/>
          <a:p>
            <a:pPr>
              <a:lnSpc>
                <a:spcPts val="3639"/>
              </a:lnSpc>
            </a:pPr>
            <a:r>
              <a:rPr lang="en-US" sz="2599">
                <a:solidFill>
                  <a:srgbClr val="0B0B0B"/>
                </a:solidFill>
                <a:latin typeface="Lato Bold"/>
              </a:rPr>
              <a:t>Imam Ahmad rahimahullah</a:t>
            </a:r>
            <a:r>
              <a:rPr lang="en-US" sz="2599">
                <a:solidFill>
                  <a:srgbClr val="0B0B0B"/>
                </a:solidFill>
                <a:latin typeface="Lato"/>
              </a:rPr>
              <a:t> berkata: “Siapa saja yang menyertai Rasulullah setahun, sebulan, sehari, atau sesaat, atau melihat beliau, maka ia termasuk sahabat Nabi. Derajat masing-masing ditentukan menurut jangka waktunya menyertai Rasulullah”.</a:t>
            </a:r>
          </a:p>
          <a:p>
            <a:pPr>
              <a:lnSpc>
                <a:spcPts val="3639"/>
              </a:lnSpc>
            </a:pPr>
          </a:p>
          <a:p>
            <a:pPr marL="0" indent="0" lvl="0">
              <a:lnSpc>
                <a:spcPts val="3639"/>
              </a:lnSpc>
            </a:pPr>
            <a:r>
              <a:rPr lang="en-US" sz="2599">
                <a:solidFill>
                  <a:srgbClr val="0B0B0B"/>
                </a:solidFill>
                <a:latin typeface="Lato Bold"/>
              </a:rPr>
              <a:t>Imam al-Bukhâri mengatakan</a:t>
            </a:r>
            <a:r>
              <a:rPr lang="en-US" sz="2599">
                <a:solidFill>
                  <a:srgbClr val="0B0B0B"/>
                </a:solidFill>
                <a:latin typeface="Lato"/>
              </a:rPr>
              <a:t> dalam kitab Shahîh-nya (II/5): “Siapa saja dari kalangan kaum muslimin, yang pernah menyertai dan melihat Rasulullah, maka ia terhitung sahabat nabi”.</a:t>
            </a:r>
          </a:p>
        </p:txBody>
      </p:sp>
      <p:sp>
        <p:nvSpPr>
          <p:cNvPr name="TextBox 5" id="5"/>
          <p:cNvSpPr txBox="true"/>
          <p:nvPr/>
        </p:nvSpPr>
        <p:spPr>
          <a:xfrm rot="0">
            <a:off x="1028700" y="7860453"/>
            <a:ext cx="6993220" cy="1009724"/>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Dinukil oleh Ibnu Abi Ya’lâ dalam ath-Thabaqât (I/243), dengan sanadnya dari Imam Ahmad. Al-Khathîb al-Baghdâdi dalam al-Kifâyah, halaman 51. Juga disebutkan oleh Ibnu Taimiyyah dalam Majmu’ Fatâwâ (20/298), bahwasanya Imam Malik mengucapkan perkataan seperti itu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028700" y="2085124"/>
            <a:ext cx="7301107" cy="1714500"/>
          </a:xfrm>
          <a:prstGeom prst="rect">
            <a:avLst/>
          </a:prstGeom>
        </p:spPr>
        <p:txBody>
          <a:bodyPr anchor="t" rtlCol="false" tIns="0" lIns="0" bIns="0" rIns="0">
            <a:spAutoFit/>
          </a:bodyPr>
          <a:lstStyle/>
          <a:p>
            <a:pPr>
              <a:lnSpc>
                <a:spcPts val="4549"/>
              </a:lnSpc>
            </a:pPr>
            <a:r>
              <a:rPr lang="en-US" sz="3791">
                <a:solidFill>
                  <a:srgbClr val="AB1616"/>
                </a:solidFill>
                <a:latin typeface="Ramabhadra"/>
              </a:rPr>
              <a:t>NASH-NASH YANG MENJELASKAN KEUTAMAAN SAHABAT NABI</a:t>
            </a:r>
          </a:p>
        </p:txBody>
      </p:sp>
      <p:grpSp>
        <p:nvGrpSpPr>
          <p:cNvPr name="Group 3" id="3"/>
          <p:cNvGrpSpPr/>
          <p:nvPr/>
        </p:nvGrpSpPr>
        <p:grpSpPr>
          <a:xfrm rot="0">
            <a:off x="9144000" y="2640773"/>
            <a:ext cx="7894750" cy="5238730"/>
            <a:chOff x="0" y="0"/>
            <a:chExt cx="10526334" cy="6984973"/>
          </a:xfrm>
        </p:grpSpPr>
        <p:pic>
          <p:nvPicPr>
            <p:cNvPr name="Picture 4" id="4"/>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5" id="5"/>
          <p:cNvSpPr txBox="true"/>
          <p:nvPr/>
        </p:nvSpPr>
        <p:spPr>
          <a:xfrm rot="0">
            <a:off x="1028700" y="4544017"/>
            <a:ext cx="7164015" cy="3124200"/>
          </a:xfrm>
          <a:prstGeom prst="rect">
            <a:avLst/>
          </a:prstGeom>
        </p:spPr>
        <p:txBody>
          <a:bodyPr anchor="t" rtlCol="false" tIns="0" lIns="0" bIns="0" rIns="0">
            <a:spAutoFit/>
          </a:bodyPr>
          <a:lstStyle/>
          <a:p>
            <a:pPr marL="0" indent="0" lvl="0">
              <a:lnSpc>
                <a:spcPts val="4199"/>
              </a:lnSpc>
            </a:pPr>
            <a:r>
              <a:rPr lang="en-US" sz="2999">
                <a:solidFill>
                  <a:srgbClr val="0B0B0B"/>
                </a:solidFill>
                <a:latin typeface="Lato"/>
              </a:rPr>
              <a:t>Keutamaan sahabat Nabi, serta tingginya kedudukan dan derajat mereka merupakan perkara yang sudah dimaklumi oleh semua kalangan. Terdapat banyak dalil, baik dari Al-Qur’ân maupun Sunnah yang menerangkannya.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1609186"/>
            <a:ext cx="6836198" cy="7021003"/>
          </a:xfrm>
          <a:prstGeom prst="rect">
            <a:avLst/>
          </a:prstGeom>
        </p:spPr>
        <p:txBody>
          <a:bodyPr anchor="t" rtlCol="false" tIns="0" lIns="0" bIns="0" rIns="0">
            <a:spAutoFit/>
          </a:bodyPr>
          <a:lstStyle/>
          <a:p>
            <a:pPr>
              <a:lnSpc>
                <a:spcPts val="3090"/>
              </a:lnSpc>
            </a:pPr>
            <a:r>
              <a:rPr lang="en-US" sz="2207">
                <a:solidFill>
                  <a:srgbClr val="0B0B0B"/>
                </a:solidFill>
                <a:latin typeface="Lato Bold"/>
              </a:rPr>
              <a:t>Allah Subhanahu wa Ta’ala berfirman</a:t>
            </a:r>
            <a:r>
              <a:rPr lang="en-US" sz="2207">
                <a:solidFill>
                  <a:srgbClr val="0B0B0B"/>
                </a:solidFill>
                <a:latin typeface="Lato"/>
              </a:rPr>
              <a:t> yang artinya: Muhammad itu adalah utusan Allah, dan orang-orang yang bersama dia adalah keras terhadap orang-orang kafir, tetapi berkasih sayang sesama mereka; kamu lihat mereka ruku’ dan sujud mencari karunia Allah dan keridhaan-Nya, tanda-tanda meraka tampak pada muka mereka dari bekas sujud. Demikianlah sifat-sifat mereka dalam Taurat dan sifat-sifat mereka dalam Injîl; yaitu seperti tanaman mengeluarkan tunasnya, maka tunas itu menjadikan tanaman itu kuat lalu menjadi besarlah dia dan tegak lurus di atas pokoknya; tanaman itu menyenangkan hati penanam-penanamnya, karena Allah hendak menjengkelkan hati orang-orang kafir (dengan kekuatan orang-orang mukmin). Allah menjanjikan kepada orang-orang yang beriman dan mengerjakan amal yang shalih di antara mereka ampunan dan pahala yang besar. [al-Fath/48 ayat 29].</a:t>
            </a:r>
          </a:p>
          <a:p>
            <a:pPr marL="0" indent="0" lvl="0">
              <a:lnSpc>
                <a:spcPts val="309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2912240"/>
            <a:ext cx="6836198" cy="1636838"/>
          </a:xfrm>
          <a:prstGeom prst="rect">
            <a:avLst/>
          </a:prstGeom>
        </p:spPr>
        <p:txBody>
          <a:bodyPr anchor="t" rtlCol="false" tIns="0" lIns="0" bIns="0" rIns="0">
            <a:spAutoFit/>
          </a:bodyPr>
          <a:lstStyle/>
          <a:p>
            <a:pPr marL="0" indent="0" lvl="0">
              <a:lnSpc>
                <a:spcPts val="3230"/>
              </a:lnSpc>
            </a:pPr>
            <a:r>
              <a:rPr lang="en-US" sz="2307">
                <a:solidFill>
                  <a:srgbClr val="0B0B0B"/>
                </a:solidFill>
                <a:latin typeface="Lato Bold"/>
              </a:rPr>
              <a:t>Dalam kitab Shahîhain, al-Bukhâri dan Muslim diriwayatkan dari hadits ‘Abdullah bin Mas’ûd Radhiyallahu anhu, bahwasanya Rasulullah Shallallahu ‘alaihi wa sallam bersabda:</a:t>
            </a:r>
          </a:p>
        </p:txBody>
      </p:sp>
      <p:sp>
        <p:nvSpPr>
          <p:cNvPr name="TextBox 5" id="5"/>
          <p:cNvSpPr txBox="true"/>
          <p:nvPr/>
        </p:nvSpPr>
        <p:spPr>
          <a:xfrm rot="0">
            <a:off x="1028700" y="5008075"/>
            <a:ext cx="5928358" cy="2082608"/>
          </a:xfrm>
          <a:prstGeom prst="rect">
            <a:avLst/>
          </a:prstGeom>
        </p:spPr>
        <p:txBody>
          <a:bodyPr anchor="t" rtlCol="false" tIns="0" lIns="0" bIns="0" rIns="0">
            <a:spAutoFit/>
          </a:bodyPr>
          <a:lstStyle/>
          <a:p>
            <a:pPr marL="0" indent="0" lvl="0">
              <a:lnSpc>
                <a:spcPts val="3335"/>
              </a:lnSpc>
            </a:pPr>
            <a:r>
              <a:rPr lang="en-US" sz="2382">
                <a:solidFill>
                  <a:srgbClr val="0B0B0B"/>
                </a:solidFill>
                <a:latin typeface="Lato Italics"/>
              </a:rPr>
              <a:t>“Sebaik-baik manusia ialah pada zamanku, kemudian zaman berikutnya, dan kemudian zaman berikutnya. Lalu akan datang suatu kaum yang persaksiannya mendahului sumpah, dan sumpahnya mendahului persaksian.”</a:t>
            </a:r>
          </a:p>
        </p:txBody>
      </p:sp>
      <p:sp>
        <p:nvSpPr>
          <p:cNvPr name="TextBox 6" id="6"/>
          <p:cNvSpPr txBox="true"/>
          <p:nvPr/>
        </p:nvSpPr>
        <p:spPr>
          <a:xfrm rot="0">
            <a:off x="1028700" y="7750878"/>
            <a:ext cx="6993220" cy="23819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HR al-Bukhâri, 3651, dan Muslim, 2533.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44000" y="2640773"/>
            <a:ext cx="7894750" cy="5238730"/>
            <a:chOff x="0" y="0"/>
            <a:chExt cx="10526334" cy="6984973"/>
          </a:xfrm>
        </p:grpSpPr>
        <p:pic>
          <p:nvPicPr>
            <p:cNvPr name="Picture 3" id="3"/>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4" id="4"/>
          <p:cNvSpPr txBox="true"/>
          <p:nvPr/>
        </p:nvSpPr>
        <p:spPr>
          <a:xfrm rot="0">
            <a:off x="1028700" y="3412567"/>
            <a:ext cx="6836198" cy="3275138"/>
          </a:xfrm>
          <a:prstGeom prst="rect">
            <a:avLst/>
          </a:prstGeom>
        </p:spPr>
        <p:txBody>
          <a:bodyPr anchor="t" rtlCol="false" tIns="0" lIns="0" bIns="0" rIns="0">
            <a:spAutoFit/>
          </a:bodyPr>
          <a:lstStyle/>
          <a:p>
            <a:pPr>
              <a:lnSpc>
                <a:spcPts val="3230"/>
              </a:lnSpc>
            </a:pPr>
            <a:r>
              <a:rPr lang="en-US" sz="2307">
                <a:solidFill>
                  <a:srgbClr val="0B0B0B"/>
                </a:solidFill>
                <a:latin typeface="Lato Bold"/>
              </a:rPr>
              <a:t>Dalam hadits ‘Aisyah Radhiyallahu anhuma, ia berkata: </a:t>
            </a:r>
          </a:p>
          <a:p>
            <a:pPr>
              <a:lnSpc>
                <a:spcPts val="3230"/>
              </a:lnSpc>
            </a:pPr>
          </a:p>
          <a:p>
            <a:pPr marL="0" indent="0" lvl="0">
              <a:lnSpc>
                <a:spcPts val="3230"/>
              </a:lnSpc>
            </a:pPr>
            <a:r>
              <a:rPr lang="en-US" sz="2307">
                <a:solidFill>
                  <a:srgbClr val="0B0B0B"/>
                </a:solidFill>
                <a:latin typeface="Lato Italics"/>
              </a:rPr>
              <a:t>“Seorang lelaki bertanya kepada Rasulullah Shallallahu ‘alaihi wa sallam : ‘Siapakah sebaik-baik manusia?’ Rasul Shallallahu ‘alaihi wa sallam menjawab: ‘(Yaitu) kurun, yang aku hidup saat ini, kemudian kurun berikutnya, kemudian kurun berikutnya’.”</a:t>
            </a:r>
          </a:p>
        </p:txBody>
      </p:sp>
      <p:sp>
        <p:nvSpPr>
          <p:cNvPr name="TextBox 5" id="5"/>
          <p:cNvSpPr txBox="true"/>
          <p:nvPr/>
        </p:nvSpPr>
        <p:spPr>
          <a:xfrm rot="0">
            <a:off x="1028700" y="7175094"/>
            <a:ext cx="6993220" cy="23819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 HR Muslim, 2536.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028700" y="1536898"/>
            <a:ext cx="7301107" cy="2428875"/>
          </a:xfrm>
          <a:prstGeom prst="rect">
            <a:avLst/>
          </a:prstGeom>
        </p:spPr>
        <p:txBody>
          <a:bodyPr anchor="t" rtlCol="false" tIns="0" lIns="0" bIns="0" rIns="0">
            <a:spAutoFit/>
          </a:bodyPr>
          <a:lstStyle/>
          <a:p>
            <a:pPr>
              <a:lnSpc>
                <a:spcPts val="3829"/>
              </a:lnSpc>
            </a:pPr>
            <a:r>
              <a:rPr lang="en-US" sz="3191">
                <a:solidFill>
                  <a:srgbClr val="AB1616"/>
                </a:solidFill>
                <a:latin typeface="Ramabhadra"/>
              </a:rPr>
              <a:t>FAKTOR-FAKTOR YANG MENYEBABKAN PARA SAHABAT NABI SHALLALLAHU ‘ALAIHI WA SALLAM MERAIH KEISTIMEWAAN DAN KEUTAMAAN</a:t>
            </a:r>
          </a:p>
        </p:txBody>
      </p:sp>
      <p:grpSp>
        <p:nvGrpSpPr>
          <p:cNvPr name="Group 3" id="3"/>
          <p:cNvGrpSpPr/>
          <p:nvPr/>
        </p:nvGrpSpPr>
        <p:grpSpPr>
          <a:xfrm rot="0">
            <a:off x="9144000" y="2640773"/>
            <a:ext cx="7894750" cy="5238730"/>
            <a:chOff x="0" y="0"/>
            <a:chExt cx="10526334" cy="6984973"/>
          </a:xfrm>
        </p:grpSpPr>
        <p:pic>
          <p:nvPicPr>
            <p:cNvPr name="Picture 4" id="4"/>
            <p:cNvPicPr>
              <a:picLocks noChangeAspect="true"/>
            </p:cNvPicPr>
            <p:nvPr/>
          </p:nvPicPr>
          <p:blipFill>
            <a:blip r:embed="rId2"/>
            <a:srcRect l="0" t="8200" r="0" b="8200"/>
            <a:stretch>
              <a:fillRect/>
            </a:stretch>
          </p:blipFill>
          <p:spPr>
            <a:xfrm flipH="false" flipV="false">
              <a:off x="0" y="0"/>
              <a:ext cx="10526334" cy="6984973"/>
            </a:xfrm>
            <a:prstGeom prst="rect">
              <a:avLst/>
            </a:prstGeom>
          </p:spPr>
        </p:pic>
      </p:grpSp>
      <p:sp>
        <p:nvSpPr>
          <p:cNvPr name="TextBox 5" id="5"/>
          <p:cNvSpPr txBox="true"/>
          <p:nvPr/>
        </p:nvSpPr>
        <p:spPr>
          <a:xfrm rot="0">
            <a:off x="1028700" y="4583227"/>
            <a:ext cx="7164015" cy="2277110"/>
          </a:xfrm>
          <a:prstGeom prst="rect">
            <a:avLst/>
          </a:prstGeom>
        </p:spPr>
        <p:txBody>
          <a:bodyPr anchor="t" rtlCol="false" tIns="0" lIns="0" bIns="0" rIns="0">
            <a:spAutoFit/>
          </a:bodyPr>
          <a:lstStyle/>
          <a:p>
            <a:pPr marL="0" indent="0" lvl="0">
              <a:lnSpc>
                <a:spcPts val="3639"/>
              </a:lnSpc>
            </a:pPr>
            <a:r>
              <a:rPr lang="en-US" sz="2599">
                <a:solidFill>
                  <a:srgbClr val="0B0B0B"/>
                </a:solidFill>
                <a:latin typeface="Lato Bold"/>
              </a:rPr>
              <a:t>Ibnu ‘Umar Radhiyallahu anhuma</a:t>
            </a:r>
            <a:r>
              <a:rPr lang="en-US" sz="2599">
                <a:solidFill>
                  <a:srgbClr val="0B0B0B"/>
                </a:solidFill>
                <a:latin typeface="Lato"/>
              </a:rPr>
              <a:t> berkata: </a:t>
            </a:r>
            <a:r>
              <a:rPr lang="en-US" sz="2599">
                <a:solidFill>
                  <a:srgbClr val="0B0B0B"/>
                </a:solidFill>
                <a:latin typeface="Lato Italics"/>
              </a:rPr>
              <a:t>“Janganlah kalian mencela sahabat Muhammad. Sesungguhnya, amal perbuatan salah seorang dari mereka sesaat, (itu) lebih baik daripada amal salah seseorang di antara kalian selama hidupnya”</a:t>
            </a:r>
            <a:r>
              <a:rPr lang="en-US" sz="2599">
                <a:solidFill>
                  <a:srgbClr val="0B0B0B"/>
                </a:solidFill>
                <a:latin typeface="Lato"/>
              </a:rPr>
              <a:t>.</a:t>
            </a:r>
          </a:p>
        </p:txBody>
      </p:sp>
      <p:sp>
        <p:nvSpPr>
          <p:cNvPr name="TextBox 6" id="6"/>
          <p:cNvSpPr txBox="true"/>
          <p:nvPr/>
        </p:nvSpPr>
        <p:spPr>
          <a:xfrm rot="0">
            <a:off x="1028700" y="7740378"/>
            <a:ext cx="6993220" cy="1009724"/>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Diriwayatkan oleh Imam Ahmad dalam al-Fadhâ`il, 15 dan 20. Ibnu Mâjah (162), Ibnu Abi ‘Ashim dalam as-Sunnah (104). Seluruhnya dari jalur ats-Tsauri dari Nusair az-Za’lûq, ia berkata: “Saya mendengar ‘Umar berkata…”. Sanadnya shahîh.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DAF6gJlTY0M</dc:identifier>
  <dcterms:modified xsi:type="dcterms:W3CDTF">2011-08-01T06:04:30Z</dcterms:modified>
  <cp:revision>1</cp:revision>
  <dc:title>AQIDAH TAUHID part 11</dc:title>
</cp:coreProperties>
</file>