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8"/>
    <p:sldId id="257" r:id="rId39"/>
    <p:sldId id="258" r:id="rId40"/>
    <p:sldId id="259" r:id="rId41"/>
    <p:sldId id="260" r:id="rId42"/>
    <p:sldId id="261" r:id="rId43"/>
    <p:sldId id="262" r:id="rId44"/>
    <p:sldId id="263" r:id="rId45"/>
    <p:sldId id="264"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7" r:id="rId59"/>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Source Sans Pro" charset="1" panose="020B0503030403020204"/>
      <p:regular r:id="rId8"/>
    </p:embeddedFont>
    <p:embeddedFont>
      <p:font typeface="Source Sans Pro Bold" charset="1" panose="020B0703030403020204"/>
      <p:regular r:id="rId9"/>
    </p:embeddedFont>
    <p:embeddedFont>
      <p:font typeface="Source Sans Pro Italics" charset="1" panose="020B0503030403090204"/>
      <p:regular r:id="rId10"/>
    </p:embeddedFont>
    <p:embeddedFont>
      <p:font typeface="Source Sans Pro Bold Italics" charset="1" panose="020B0703030403090204"/>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League Spartan" charset="1" panose="00000800000000000000"/>
      <p:regular r:id="rId16"/>
    </p:embeddedFont>
    <p:embeddedFont>
      <p:font typeface="Martel Sans" charset="1" panose="00000500000000000000"/>
      <p:regular r:id="rId17"/>
    </p:embeddedFont>
    <p:embeddedFont>
      <p:font typeface="Martel Sans Bold" charset="1" panose="00000800000000000000"/>
      <p:regular r:id="rId18"/>
    </p:embeddedFont>
    <p:embeddedFont>
      <p:font typeface="Martel Sans Extra-Light" charset="1" panose="00000300000000000000"/>
      <p:regular r:id="rId19"/>
    </p:embeddedFont>
    <p:embeddedFont>
      <p:font typeface="Martel Sans Light" charset="1" panose="00000400000000000000"/>
      <p:regular r:id="rId20"/>
    </p:embeddedFont>
    <p:embeddedFont>
      <p:font typeface="Martel Sans Semi-Bold" charset="1" panose="00000700000000000000"/>
      <p:regular r:id="rId21"/>
    </p:embeddedFont>
    <p:embeddedFont>
      <p:font typeface="Martel Sans Ultra-Bold" charset="1" panose="00000900000000000000"/>
      <p:regular r:id="rId22"/>
    </p:embeddedFont>
    <p:embeddedFont>
      <p:font typeface="Martel Sans Heavy" charset="1" panose="00000A00000000000000"/>
      <p:regular r:id="rId23"/>
    </p:embeddedFont>
    <p:embeddedFont>
      <p:font typeface="Muli" charset="1" panose="00000500000000000000"/>
      <p:regular r:id="rId24"/>
    </p:embeddedFont>
    <p:embeddedFont>
      <p:font typeface="Muli Bold" charset="1" panose="00000800000000000000"/>
      <p:regular r:id="rId25"/>
    </p:embeddedFont>
    <p:embeddedFont>
      <p:font typeface="Muli Italics" charset="1" panose="00000500000000000000"/>
      <p:regular r:id="rId26"/>
    </p:embeddedFont>
    <p:embeddedFont>
      <p:font typeface="Muli Bold Italics" charset="1" panose="00000800000000000000"/>
      <p:regular r:id="rId27"/>
    </p:embeddedFont>
    <p:embeddedFont>
      <p:font typeface="Muli Extra-Light" charset="1" panose="00000300000000000000"/>
      <p:regular r:id="rId28"/>
    </p:embeddedFont>
    <p:embeddedFont>
      <p:font typeface="Muli Extra-Light Italics" charset="1" panose="00000300000000000000"/>
      <p:regular r:id="rId29"/>
    </p:embeddedFont>
    <p:embeddedFont>
      <p:font typeface="Muli Light" charset="1" panose="00000400000000000000"/>
      <p:regular r:id="rId30"/>
    </p:embeddedFont>
    <p:embeddedFont>
      <p:font typeface="Muli Light Italics" charset="1" panose="00000400000000000000"/>
      <p:regular r:id="rId31"/>
    </p:embeddedFont>
    <p:embeddedFont>
      <p:font typeface="Muli Semi-Bold" charset="1" panose="00000700000000000000"/>
      <p:regular r:id="rId32"/>
    </p:embeddedFont>
    <p:embeddedFont>
      <p:font typeface="Muli Semi-Bold Italics" charset="1" panose="00000700000000000000"/>
      <p:regular r:id="rId33"/>
    </p:embeddedFont>
    <p:embeddedFont>
      <p:font typeface="Muli Ultra-Bold" charset="1" panose="00000900000000000000"/>
      <p:regular r:id="rId34"/>
    </p:embeddedFont>
    <p:embeddedFont>
      <p:font typeface="Muli Ultra-Bold Italics" charset="1" panose="00000900000000000000"/>
      <p:regular r:id="rId35"/>
    </p:embeddedFont>
    <p:embeddedFont>
      <p:font typeface="Muli Heavy" charset="1" panose="00000A00000000000000"/>
      <p:regular r:id="rId36"/>
    </p:embeddedFont>
    <p:embeddedFont>
      <p:font typeface="Muli Heavy Italics" charset="1" panose="00000A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slides/slide1.xml" Type="http://schemas.openxmlformats.org/officeDocument/2006/relationships/slide"/><Relationship Id="rId39" Target="slides/slide2.xml" Type="http://schemas.openxmlformats.org/officeDocument/2006/relationships/slide"/><Relationship Id="rId4" Target="theme/theme1.xml" Type="http://schemas.openxmlformats.org/officeDocument/2006/relationships/theme"/><Relationship Id="rId40" Target="slides/slide3.xml" Type="http://schemas.openxmlformats.org/officeDocument/2006/relationships/slide"/><Relationship Id="rId41" Target="slides/slide4.xml" Type="http://schemas.openxmlformats.org/officeDocument/2006/relationships/slide"/><Relationship Id="rId42" Target="slides/slide5.xml" Type="http://schemas.openxmlformats.org/officeDocument/2006/relationships/slide"/><Relationship Id="rId43" Target="slides/slide6.xml" Type="http://schemas.openxmlformats.org/officeDocument/2006/relationships/slide"/><Relationship Id="rId44" Target="slides/slide7.xml" Type="http://schemas.openxmlformats.org/officeDocument/2006/relationships/slide"/><Relationship Id="rId45" Target="slides/slide8.xml" Type="http://schemas.openxmlformats.org/officeDocument/2006/relationships/slide"/><Relationship Id="rId46" Target="slides/slide9.xml" Type="http://schemas.openxmlformats.org/officeDocument/2006/relationships/slide"/><Relationship Id="rId47" Target="slides/slide10.xml" Type="http://schemas.openxmlformats.org/officeDocument/2006/relationships/slide"/><Relationship Id="rId48" Target="slides/slide11.xml" Type="http://schemas.openxmlformats.org/officeDocument/2006/relationships/slide"/><Relationship Id="rId49" Target="slides/slide12.xml" Type="http://schemas.openxmlformats.org/officeDocument/2006/relationships/slide"/><Relationship Id="rId5" Target="tableStyles.xml" Type="http://schemas.openxmlformats.org/officeDocument/2006/relationships/tableStyles"/><Relationship Id="rId50" Target="slides/slide13.xml" Type="http://schemas.openxmlformats.org/officeDocument/2006/relationships/slide"/><Relationship Id="rId51" Target="slides/slide14.xml" Type="http://schemas.openxmlformats.org/officeDocument/2006/relationships/slide"/><Relationship Id="rId52" Target="slides/slide15.xml" Type="http://schemas.openxmlformats.org/officeDocument/2006/relationships/slide"/><Relationship Id="rId53" Target="slides/slide16.xml" Type="http://schemas.openxmlformats.org/officeDocument/2006/relationships/slide"/><Relationship Id="rId54" Target="slides/slide17.xml" Type="http://schemas.openxmlformats.org/officeDocument/2006/relationships/slide"/><Relationship Id="rId55" Target="slides/slide18.xml" Type="http://schemas.openxmlformats.org/officeDocument/2006/relationships/slide"/><Relationship Id="rId56" Target="slides/slide19.xml" Type="http://schemas.openxmlformats.org/officeDocument/2006/relationships/slide"/><Relationship Id="rId57" Target="slides/slide20.xml" Type="http://schemas.openxmlformats.org/officeDocument/2006/relationships/slide"/><Relationship Id="rId58" Target="slides/slide21.xml" Type="http://schemas.openxmlformats.org/officeDocument/2006/relationships/slide"/><Relationship Id="rId59" Target="slides/slide22.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https://muslim.or.id/27562-biografi-asy-syaikh-al-muhaddits-muhammad-nashiruddin-al-albani-1.html" TargetMode="External" Type="http://schemas.openxmlformats.org/officeDocument/2006/relationships/hyperlink"/></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7.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232554" y="3358368"/>
            <a:ext cx="4946077" cy="2916820"/>
          </a:xfrm>
          <a:prstGeom prst="rect">
            <a:avLst/>
          </a:prstGeom>
        </p:spPr>
        <p:txBody>
          <a:bodyPr anchor="t" rtlCol="false" tIns="0" lIns="0" bIns="0" rIns="0">
            <a:spAutoFit/>
          </a:bodyPr>
          <a:lstStyle/>
          <a:p>
            <a:pPr>
              <a:lnSpc>
                <a:spcPts val="11519"/>
              </a:lnSpc>
            </a:pPr>
            <a:r>
              <a:rPr lang="en-US" sz="9599" spc="-297">
                <a:solidFill>
                  <a:srgbClr val="000000"/>
                </a:solidFill>
                <a:latin typeface="League Spartan Bold Italics"/>
              </a:rPr>
              <a:t>AQIDAH</a:t>
            </a:r>
          </a:p>
          <a:p>
            <a:pPr>
              <a:lnSpc>
                <a:spcPts val="11519"/>
              </a:lnSpc>
            </a:pPr>
            <a:r>
              <a:rPr lang="en-US" sz="9600" spc="-297">
                <a:solidFill>
                  <a:srgbClr val="000000"/>
                </a:solidFill>
                <a:latin typeface="League Spartan Bold Italics"/>
              </a:rPr>
              <a:t>TAUHID</a:t>
            </a:r>
          </a:p>
        </p:txBody>
      </p:sp>
      <p:sp>
        <p:nvSpPr>
          <p:cNvPr name="Freeform 3" id="3"/>
          <p:cNvSpPr/>
          <p:nvPr/>
        </p:nvSpPr>
        <p:spPr>
          <a:xfrm flipH="false" flipV="false" rot="0">
            <a:off x="16547778" y="708690"/>
            <a:ext cx="711522" cy="711522"/>
          </a:xfrm>
          <a:custGeom>
            <a:avLst/>
            <a:gdLst/>
            <a:ahLst/>
            <a:cxnLst/>
            <a:rect r="r" b="b" t="t" l="l"/>
            <a:pathLst>
              <a:path h="711522" w="711522">
                <a:moveTo>
                  <a:pt x="0" y="0"/>
                </a:moveTo>
                <a:lnTo>
                  <a:pt x="711522" y="0"/>
                </a:lnTo>
                <a:lnTo>
                  <a:pt x="711522" y="711522"/>
                </a:lnTo>
                <a:lnTo>
                  <a:pt x="0" y="7115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028700" y="1622787"/>
            <a:ext cx="6108021" cy="6387980"/>
            <a:chOff x="0" y="0"/>
            <a:chExt cx="8144028" cy="8517307"/>
          </a:xfrm>
        </p:grpSpPr>
        <p:pic>
          <p:nvPicPr>
            <p:cNvPr name="Picture 5" id="5"/>
            <p:cNvPicPr>
              <a:picLocks noChangeAspect="true"/>
            </p:cNvPicPr>
            <p:nvPr/>
          </p:nvPicPr>
          <p:blipFill>
            <a:blip r:embed="rId4"/>
            <a:srcRect l="42509" t="0" r="1255" b="0"/>
            <a:stretch>
              <a:fillRect/>
            </a:stretch>
          </p:blipFill>
          <p:spPr>
            <a:xfrm flipH="false" flipV="false">
              <a:off x="0" y="0"/>
              <a:ext cx="8144028" cy="8517307"/>
            </a:xfrm>
            <a:prstGeom prst="rect">
              <a:avLst/>
            </a:prstGeom>
          </p:spPr>
        </p:pic>
      </p:grpSp>
      <p:sp>
        <p:nvSpPr>
          <p:cNvPr name="TextBox 6" id="6"/>
          <p:cNvSpPr txBox="true"/>
          <p:nvPr/>
        </p:nvSpPr>
        <p:spPr>
          <a:xfrm rot="0">
            <a:off x="1028700" y="8424199"/>
            <a:ext cx="3203042" cy="592900"/>
          </a:xfrm>
          <a:prstGeom prst="rect">
            <a:avLst/>
          </a:prstGeom>
        </p:spPr>
        <p:txBody>
          <a:bodyPr anchor="t" rtlCol="false" tIns="0" lIns="0" bIns="0" rIns="0">
            <a:spAutoFit/>
          </a:bodyPr>
          <a:lstStyle/>
          <a:p>
            <a:pPr algn="ctr">
              <a:lnSpc>
                <a:spcPts val="4617"/>
              </a:lnSpc>
              <a:spcBef>
                <a:spcPct val="0"/>
              </a:spcBef>
            </a:pPr>
            <a:r>
              <a:rPr lang="en-US" sz="3847" spc="-119">
                <a:solidFill>
                  <a:srgbClr val="000000"/>
                </a:solidFill>
                <a:latin typeface="Source Sans Pro"/>
              </a:rPr>
              <a:t>Sistem Informasi</a:t>
            </a:r>
          </a:p>
        </p:txBody>
      </p:sp>
      <p:sp>
        <p:nvSpPr>
          <p:cNvPr name="TextBox 7" id="7"/>
          <p:cNvSpPr txBox="true"/>
          <p:nvPr/>
        </p:nvSpPr>
        <p:spPr>
          <a:xfrm rot="0">
            <a:off x="9144000" y="7106006"/>
            <a:ext cx="4762223" cy="422535"/>
          </a:xfrm>
          <a:prstGeom prst="rect">
            <a:avLst/>
          </a:prstGeom>
        </p:spPr>
        <p:txBody>
          <a:bodyPr anchor="t" rtlCol="false" tIns="0" lIns="0" bIns="0" rIns="0">
            <a:spAutoFit/>
          </a:bodyPr>
          <a:lstStyle/>
          <a:p>
            <a:pPr algn="ctr">
              <a:lnSpc>
                <a:spcPts val="3203"/>
              </a:lnSpc>
              <a:spcBef>
                <a:spcPct val="0"/>
              </a:spcBef>
            </a:pPr>
            <a:r>
              <a:rPr lang="en-US" sz="2912">
                <a:solidFill>
                  <a:srgbClr val="000000"/>
                </a:solidFill>
                <a:latin typeface="Montserrat Classic Bold"/>
              </a:rPr>
              <a:t>ARIF MARSAL, LC., MA</a:t>
            </a:r>
          </a:p>
        </p:txBody>
      </p:sp>
      <p:sp>
        <p:nvSpPr>
          <p:cNvPr name="TextBox 8" id="8"/>
          <p:cNvSpPr txBox="true"/>
          <p:nvPr/>
        </p:nvSpPr>
        <p:spPr>
          <a:xfrm rot="0">
            <a:off x="14404716" y="3939216"/>
            <a:ext cx="1210381" cy="1755122"/>
          </a:xfrm>
          <a:prstGeom prst="rect">
            <a:avLst/>
          </a:prstGeom>
        </p:spPr>
        <p:txBody>
          <a:bodyPr anchor="t" rtlCol="false" tIns="0" lIns="0" bIns="0" rIns="0">
            <a:spAutoFit/>
          </a:bodyPr>
          <a:lstStyle/>
          <a:p>
            <a:pPr>
              <a:lnSpc>
                <a:spcPts val="13906"/>
              </a:lnSpc>
            </a:pPr>
            <a:r>
              <a:rPr lang="en-US" sz="11588" spc="-115">
                <a:solidFill>
                  <a:srgbClr val="866025"/>
                </a:solidFill>
                <a:latin typeface="Martel Sans Bold"/>
              </a:rPr>
              <a:t>&amp;</a:t>
            </a:r>
          </a:p>
        </p:txBody>
      </p:sp>
      <p:sp>
        <p:nvSpPr>
          <p:cNvPr name="Freeform 9" id="9"/>
          <p:cNvSpPr/>
          <p:nvPr/>
        </p:nvSpPr>
        <p:spPr>
          <a:xfrm flipH="false" flipV="false" rot="0">
            <a:off x="10767959" y="1064451"/>
            <a:ext cx="1514306" cy="1689326"/>
          </a:xfrm>
          <a:custGeom>
            <a:avLst/>
            <a:gdLst/>
            <a:ahLst/>
            <a:cxnLst/>
            <a:rect r="r" b="b" t="t" l="l"/>
            <a:pathLst>
              <a:path h="1689326" w="1514306">
                <a:moveTo>
                  <a:pt x="0" y="0"/>
                </a:moveTo>
                <a:lnTo>
                  <a:pt x="1514305" y="0"/>
                </a:lnTo>
                <a:lnTo>
                  <a:pt x="1514305" y="1689326"/>
                </a:lnTo>
                <a:lnTo>
                  <a:pt x="0" y="1689326"/>
                </a:lnTo>
                <a:lnTo>
                  <a:pt x="0" y="0"/>
                </a:lnTo>
                <a:close/>
              </a:path>
            </a:pathLst>
          </a:custGeom>
          <a:blipFill>
            <a:blip r:embed="rId5"/>
            <a:stretch>
              <a:fillRect l="0" t="0" r="0" b="0"/>
            </a:stretch>
          </a:blipFill>
        </p:spPr>
      </p:sp>
      <p:sp>
        <p:nvSpPr>
          <p:cNvPr name="TextBox 10" id="10"/>
          <p:cNvSpPr txBox="true"/>
          <p:nvPr/>
        </p:nvSpPr>
        <p:spPr>
          <a:xfrm rot="0">
            <a:off x="16739216" y="8829675"/>
            <a:ext cx="1238845" cy="1457325"/>
          </a:xfrm>
          <a:prstGeom prst="rect">
            <a:avLst/>
          </a:prstGeom>
        </p:spPr>
        <p:txBody>
          <a:bodyPr anchor="t" rtlCol="false" tIns="0" lIns="0" bIns="0" rIns="0">
            <a:spAutoFit/>
          </a:bodyPr>
          <a:lstStyle/>
          <a:p>
            <a:pPr algn="ctr">
              <a:lnSpc>
                <a:spcPts val="11519"/>
              </a:lnSpc>
              <a:spcBef>
                <a:spcPct val="0"/>
              </a:spcBef>
            </a:pPr>
            <a:r>
              <a:rPr lang="en-US" sz="9600" spc="-297">
                <a:solidFill>
                  <a:srgbClr val="866025"/>
                </a:solidFill>
                <a:latin typeface="League Spartan Bold Italics"/>
              </a:rPr>
              <a:t>13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10715" r="0" b="10715"/>
            <a:stretch>
              <a:fillRect/>
            </a:stretch>
          </p:blipFill>
          <p:spPr>
            <a:xfrm flipH="false" flipV="false">
              <a:off x="0" y="0"/>
              <a:ext cx="8144028" cy="8517307"/>
            </a:xfrm>
            <a:prstGeom prst="rect">
              <a:avLst/>
            </a:prstGeom>
          </p:spPr>
        </p:pic>
      </p:grpSp>
      <p:sp>
        <p:nvSpPr>
          <p:cNvPr name="TextBox 4" id="4"/>
          <p:cNvSpPr txBox="true"/>
          <p:nvPr/>
        </p:nvSpPr>
        <p:spPr>
          <a:xfrm rot="0">
            <a:off x="1799556" y="2139487"/>
            <a:ext cx="6263045" cy="749989"/>
          </a:xfrm>
          <a:prstGeom prst="rect">
            <a:avLst/>
          </a:prstGeom>
        </p:spPr>
        <p:txBody>
          <a:bodyPr anchor="t" rtlCol="false" tIns="0" lIns="0" bIns="0" rIns="0">
            <a:spAutoFit/>
          </a:bodyPr>
          <a:lstStyle/>
          <a:p>
            <a:pPr algn="ctr">
              <a:lnSpc>
                <a:spcPts val="5947"/>
              </a:lnSpc>
              <a:spcBef>
                <a:spcPct val="0"/>
              </a:spcBef>
            </a:pPr>
            <a:r>
              <a:rPr lang="en-US" sz="4955" spc="-153">
                <a:solidFill>
                  <a:srgbClr val="000000"/>
                </a:solidFill>
                <a:latin typeface="Source Sans Pro Bold"/>
              </a:rPr>
              <a:t>Larangan Berbuat Zalim</a:t>
            </a:r>
          </a:p>
        </p:txBody>
      </p:sp>
      <p:sp>
        <p:nvSpPr>
          <p:cNvPr name="TextBox 5" id="5"/>
          <p:cNvSpPr txBox="true"/>
          <p:nvPr/>
        </p:nvSpPr>
        <p:spPr>
          <a:xfrm rot="0">
            <a:off x="2256318" y="4435792"/>
            <a:ext cx="3696289" cy="2588082"/>
          </a:xfrm>
          <a:prstGeom prst="rect">
            <a:avLst/>
          </a:prstGeom>
        </p:spPr>
        <p:txBody>
          <a:bodyPr anchor="t" rtlCol="false" tIns="0" lIns="0" bIns="0" rIns="0">
            <a:spAutoFit/>
          </a:bodyPr>
          <a:lstStyle/>
          <a:p>
            <a:pPr marL="738454" indent="-369227" lvl="1">
              <a:lnSpc>
                <a:spcPts val="4104"/>
              </a:lnSpc>
              <a:buFont typeface="Arial"/>
              <a:buChar char="•"/>
            </a:pPr>
            <a:r>
              <a:rPr lang="en-US" sz="3420" spc="-106">
                <a:solidFill>
                  <a:srgbClr val="000000"/>
                </a:solidFill>
                <a:latin typeface="Source Sans Pro"/>
              </a:rPr>
              <a:t>(QS. Hud: 18)</a:t>
            </a:r>
          </a:p>
          <a:p>
            <a:pPr marL="738454" indent="-369227" lvl="1">
              <a:lnSpc>
                <a:spcPts val="4104"/>
              </a:lnSpc>
              <a:buFont typeface="Arial"/>
              <a:buChar char="•"/>
            </a:pPr>
            <a:r>
              <a:rPr lang="en-US" sz="3420" spc="-106">
                <a:solidFill>
                  <a:srgbClr val="000000"/>
                </a:solidFill>
                <a:latin typeface="Source Sans Pro"/>
              </a:rPr>
              <a:t>(QS. Hud: 102)</a:t>
            </a:r>
          </a:p>
          <a:p>
            <a:pPr marL="738454" indent="-369227" lvl="1">
              <a:lnSpc>
                <a:spcPts val="4104"/>
              </a:lnSpc>
              <a:buFont typeface="Arial"/>
              <a:buChar char="•"/>
            </a:pPr>
            <a:r>
              <a:rPr lang="en-US" sz="3420" spc="-106">
                <a:solidFill>
                  <a:srgbClr val="000000"/>
                </a:solidFill>
                <a:latin typeface="Source Sans Pro"/>
              </a:rPr>
              <a:t>(QS. Saba: 40)</a:t>
            </a:r>
          </a:p>
          <a:p>
            <a:pPr marL="738454" indent="-369227" lvl="1">
              <a:lnSpc>
                <a:spcPts val="4104"/>
              </a:lnSpc>
              <a:buFont typeface="Arial"/>
              <a:buChar char="•"/>
            </a:pPr>
            <a:r>
              <a:rPr lang="en-US" sz="3420" spc="-106">
                <a:solidFill>
                  <a:srgbClr val="000000"/>
                </a:solidFill>
                <a:latin typeface="Source Sans Pro"/>
              </a:rPr>
              <a:t>(QS. Ghafir: 18)</a:t>
            </a:r>
          </a:p>
          <a:p>
            <a:pPr marL="738454" indent="-369227" lvl="1">
              <a:lnSpc>
                <a:spcPts val="4104"/>
              </a:lnSpc>
              <a:buFont typeface="Arial"/>
              <a:buChar char="•"/>
            </a:pPr>
            <a:r>
              <a:rPr lang="en-US" sz="3420" spc="-106">
                <a:solidFill>
                  <a:srgbClr val="000000"/>
                </a:solidFill>
                <a:latin typeface="Source Sans Pro"/>
              </a:rPr>
              <a:t>(QS. Al An’am: 21)</a:t>
            </a:r>
          </a:p>
        </p:txBody>
      </p:sp>
      <p:sp>
        <p:nvSpPr>
          <p:cNvPr name="TextBox 6" id="6"/>
          <p:cNvSpPr txBox="true"/>
          <p:nvPr/>
        </p:nvSpPr>
        <p:spPr>
          <a:xfrm rot="0">
            <a:off x="1799556" y="3403825"/>
            <a:ext cx="5670253" cy="517616"/>
          </a:xfrm>
          <a:prstGeom prst="rect">
            <a:avLst/>
          </a:prstGeom>
        </p:spPr>
        <p:txBody>
          <a:bodyPr anchor="t" rtlCol="false" tIns="0" lIns="0" bIns="0" rIns="0">
            <a:spAutoFit/>
          </a:bodyPr>
          <a:lstStyle/>
          <a:p>
            <a:pPr algn="ctr">
              <a:lnSpc>
                <a:spcPts val="4104"/>
              </a:lnSpc>
            </a:pPr>
            <a:r>
              <a:rPr lang="en-US" sz="3420" spc="-106">
                <a:solidFill>
                  <a:srgbClr val="000000"/>
                </a:solidFill>
                <a:latin typeface="Source Sans Pro"/>
              </a:rPr>
              <a:t>Allah Ta’ala berfirman dalam QS :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10715" r="0" b="10715"/>
            <a:stretch>
              <a:fillRect/>
            </a:stretch>
          </p:blipFill>
          <p:spPr>
            <a:xfrm flipH="false" flipV="false">
              <a:off x="0" y="0"/>
              <a:ext cx="8144028" cy="8517307"/>
            </a:xfrm>
            <a:prstGeom prst="rect">
              <a:avLst/>
            </a:prstGeom>
          </p:spPr>
        </p:pic>
      </p:grpSp>
      <p:sp>
        <p:nvSpPr>
          <p:cNvPr name="TextBox 4" id="4"/>
          <p:cNvSpPr txBox="true"/>
          <p:nvPr/>
        </p:nvSpPr>
        <p:spPr>
          <a:xfrm rot="0">
            <a:off x="1799556" y="2139487"/>
            <a:ext cx="6263045" cy="749989"/>
          </a:xfrm>
          <a:prstGeom prst="rect">
            <a:avLst/>
          </a:prstGeom>
        </p:spPr>
        <p:txBody>
          <a:bodyPr anchor="t" rtlCol="false" tIns="0" lIns="0" bIns="0" rIns="0">
            <a:spAutoFit/>
          </a:bodyPr>
          <a:lstStyle/>
          <a:p>
            <a:pPr algn="ctr">
              <a:lnSpc>
                <a:spcPts val="5947"/>
              </a:lnSpc>
              <a:spcBef>
                <a:spcPct val="0"/>
              </a:spcBef>
            </a:pPr>
            <a:r>
              <a:rPr lang="en-US" sz="4955" spc="-153">
                <a:solidFill>
                  <a:srgbClr val="000000"/>
                </a:solidFill>
                <a:latin typeface="Source Sans Pro Bold"/>
              </a:rPr>
              <a:t>Larangan Berbuat Zalim</a:t>
            </a:r>
          </a:p>
        </p:txBody>
      </p:sp>
      <p:sp>
        <p:nvSpPr>
          <p:cNvPr name="TextBox 5" id="5"/>
          <p:cNvSpPr txBox="true"/>
          <p:nvPr/>
        </p:nvSpPr>
        <p:spPr>
          <a:xfrm rot="0">
            <a:off x="1799556" y="4437425"/>
            <a:ext cx="7849931" cy="2588082"/>
          </a:xfrm>
          <a:prstGeom prst="rect">
            <a:avLst/>
          </a:prstGeom>
        </p:spPr>
        <p:txBody>
          <a:bodyPr anchor="t" rtlCol="false" tIns="0" lIns="0" bIns="0" rIns="0">
            <a:spAutoFit/>
          </a:bodyPr>
          <a:lstStyle/>
          <a:p>
            <a:pPr marL="738454" indent="-369227" lvl="1">
              <a:lnSpc>
                <a:spcPts val="4104"/>
              </a:lnSpc>
              <a:buFont typeface="Arial"/>
              <a:buChar char="•"/>
            </a:pPr>
            <a:r>
              <a:rPr lang="en-US" sz="3420" spc="-106">
                <a:solidFill>
                  <a:srgbClr val="000000"/>
                </a:solidFill>
                <a:latin typeface="Source Sans Pro"/>
              </a:rPr>
              <a:t>(HR. Muslim no. 2577).</a:t>
            </a:r>
          </a:p>
          <a:p>
            <a:pPr marL="738454" indent="-369227" lvl="1">
              <a:lnSpc>
                <a:spcPts val="4104"/>
              </a:lnSpc>
              <a:buFont typeface="Arial"/>
              <a:buChar char="•"/>
            </a:pPr>
            <a:r>
              <a:rPr lang="en-US" sz="3420" spc="-106">
                <a:solidFill>
                  <a:srgbClr val="000000"/>
                </a:solidFill>
                <a:latin typeface="Source Sans Pro"/>
              </a:rPr>
              <a:t>(HR. Al Bukhari no. 2447, Muslim no. 2578)</a:t>
            </a:r>
          </a:p>
          <a:p>
            <a:pPr marL="738454" indent="-369227" lvl="1">
              <a:lnSpc>
                <a:spcPts val="4104"/>
              </a:lnSpc>
              <a:buFont typeface="Arial"/>
              <a:buChar char="•"/>
            </a:pPr>
            <a:r>
              <a:rPr lang="en-US" sz="3420" spc="-106">
                <a:solidFill>
                  <a:srgbClr val="000000"/>
                </a:solidFill>
                <a:latin typeface="Source Sans Pro"/>
              </a:rPr>
              <a:t>(HR. Muslim no. 2564)</a:t>
            </a:r>
          </a:p>
          <a:p>
            <a:pPr marL="738454" indent="-369227" lvl="1">
              <a:lnSpc>
                <a:spcPts val="4104"/>
              </a:lnSpc>
              <a:buFont typeface="Arial"/>
              <a:buChar char="•"/>
            </a:pPr>
            <a:r>
              <a:rPr lang="en-US" sz="3420" spc="-106">
                <a:solidFill>
                  <a:srgbClr val="000000"/>
                </a:solidFill>
                <a:latin typeface="Source Sans Pro"/>
              </a:rPr>
              <a:t>(HR. Ahmad 6/441, dihasankan </a:t>
            </a:r>
            <a:r>
              <a:rPr lang="en-US" sz="3420" spc="-106" u="sng">
                <a:solidFill>
                  <a:srgbClr val="000000"/>
                </a:solidFill>
                <a:latin typeface="Source Sans Pro"/>
                <a:hlinkClick r:id="rId3" tooltip="https://muslim.or.id/27562-biografi-asy-syaikh-al-muhaddits-muhammad-nashiruddin-al-albani-1.html"/>
              </a:rPr>
              <a:t>Al Albani</a:t>
            </a:r>
            <a:r>
              <a:rPr lang="en-US" sz="3420" spc="-106">
                <a:solidFill>
                  <a:srgbClr val="000000"/>
                </a:solidFill>
                <a:latin typeface="Source Sans Pro"/>
              </a:rPr>
              <a:t> dalam Silsilah Ahadits Shahihah, 2/41-42)</a:t>
            </a:r>
          </a:p>
        </p:txBody>
      </p:sp>
      <p:sp>
        <p:nvSpPr>
          <p:cNvPr name="TextBox 6" id="6"/>
          <p:cNvSpPr txBox="true"/>
          <p:nvPr/>
        </p:nvSpPr>
        <p:spPr>
          <a:xfrm rot="0">
            <a:off x="1799556" y="3405459"/>
            <a:ext cx="7339639" cy="517616"/>
          </a:xfrm>
          <a:prstGeom prst="rect">
            <a:avLst/>
          </a:prstGeom>
        </p:spPr>
        <p:txBody>
          <a:bodyPr anchor="t" rtlCol="false" tIns="0" lIns="0" bIns="0" rIns="0">
            <a:spAutoFit/>
          </a:bodyPr>
          <a:lstStyle/>
          <a:p>
            <a:pPr algn="ctr">
              <a:lnSpc>
                <a:spcPts val="4104"/>
              </a:lnSpc>
            </a:pPr>
            <a:r>
              <a:rPr lang="en-US" sz="3420" spc="-106">
                <a:solidFill>
                  <a:srgbClr val="000000"/>
                </a:solidFill>
                <a:latin typeface="Source Sans Pro"/>
              </a:rPr>
              <a:t>Nabi Shallallahu’alaihi Wasallam bersabda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10715" r="0" b="10715"/>
            <a:stretch>
              <a:fillRect/>
            </a:stretch>
          </p:blipFill>
          <p:spPr>
            <a:xfrm flipH="false" flipV="false">
              <a:off x="0" y="0"/>
              <a:ext cx="8144028" cy="8517307"/>
            </a:xfrm>
            <a:prstGeom prst="rect">
              <a:avLst/>
            </a:prstGeom>
          </p:spPr>
        </p:pic>
      </p:grpSp>
      <p:sp>
        <p:nvSpPr>
          <p:cNvPr name="TextBox 4" id="4"/>
          <p:cNvSpPr txBox="true"/>
          <p:nvPr/>
        </p:nvSpPr>
        <p:spPr>
          <a:xfrm rot="0">
            <a:off x="1864142" y="2139487"/>
            <a:ext cx="6133874" cy="749989"/>
          </a:xfrm>
          <a:prstGeom prst="rect">
            <a:avLst/>
          </a:prstGeom>
        </p:spPr>
        <p:txBody>
          <a:bodyPr anchor="t" rtlCol="false" tIns="0" lIns="0" bIns="0" rIns="0">
            <a:spAutoFit/>
          </a:bodyPr>
          <a:lstStyle/>
          <a:p>
            <a:pPr algn="ctr">
              <a:lnSpc>
                <a:spcPts val="5947"/>
              </a:lnSpc>
              <a:spcBef>
                <a:spcPct val="0"/>
              </a:spcBef>
            </a:pPr>
            <a:r>
              <a:rPr lang="en-US" sz="4955" spc="-153">
                <a:solidFill>
                  <a:srgbClr val="000000"/>
                </a:solidFill>
                <a:latin typeface="Source Sans Pro Bold"/>
              </a:rPr>
              <a:t>Akibat Perbuatan Zalim</a:t>
            </a:r>
          </a:p>
        </p:txBody>
      </p:sp>
      <p:sp>
        <p:nvSpPr>
          <p:cNvPr name="TextBox 5" id="5"/>
          <p:cNvSpPr txBox="true"/>
          <p:nvPr/>
        </p:nvSpPr>
        <p:spPr>
          <a:xfrm rot="0">
            <a:off x="1864142" y="3391170"/>
            <a:ext cx="7849931" cy="4140931"/>
          </a:xfrm>
          <a:prstGeom prst="rect">
            <a:avLst/>
          </a:prstGeom>
        </p:spPr>
        <p:txBody>
          <a:bodyPr anchor="t" rtlCol="false" tIns="0" lIns="0" bIns="0" rIns="0">
            <a:spAutoFit/>
          </a:bodyPr>
          <a:lstStyle/>
          <a:p>
            <a:pPr marL="738454" indent="-369227" lvl="1">
              <a:lnSpc>
                <a:spcPts val="4104"/>
              </a:lnSpc>
              <a:buFont typeface="Arial"/>
              <a:buChar char="•"/>
            </a:pPr>
            <a:r>
              <a:rPr lang="en-US" sz="3420" spc="-106">
                <a:solidFill>
                  <a:srgbClr val="000000"/>
                </a:solidFill>
                <a:latin typeface="Source Sans Pro"/>
              </a:rPr>
              <a:t>Akan di-qishash pada hari kiamat</a:t>
            </a:r>
          </a:p>
          <a:p>
            <a:pPr marL="738454" indent="-369227" lvl="1">
              <a:lnSpc>
                <a:spcPts val="4104"/>
              </a:lnSpc>
              <a:buFont typeface="Arial"/>
              <a:buChar char="•"/>
            </a:pPr>
            <a:r>
              <a:rPr lang="en-US" sz="3420" spc="-106">
                <a:solidFill>
                  <a:srgbClr val="000000"/>
                </a:solidFill>
                <a:latin typeface="Source Sans Pro"/>
              </a:rPr>
              <a:t>Mendapatkan laknat dari Allah</a:t>
            </a:r>
          </a:p>
          <a:p>
            <a:pPr marL="738454" indent="-369227" lvl="1">
              <a:lnSpc>
                <a:spcPts val="4104"/>
              </a:lnSpc>
              <a:buFont typeface="Arial"/>
              <a:buChar char="•"/>
            </a:pPr>
            <a:r>
              <a:rPr lang="en-US" sz="3420" spc="-106">
                <a:solidFill>
                  <a:srgbClr val="000000"/>
                </a:solidFill>
                <a:latin typeface="Source Sans Pro"/>
              </a:rPr>
              <a:t>Mendapatkan kegelapan di hari kiamat</a:t>
            </a:r>
          </a:p>
          <a:p>
            <a:pPr marL="738454" indent="-369227" lvl="1">
              <a:lnSpc>
                <a:spcPts val="4104"/>
              </a:lnSpc>
              <a:buFont typeface="Arial"/>
              <a:buChar char="•"/>
            </a:pPr>
            <a:r>
              <a:rPr lang="en-US" sz="3420" spc="-106">
                <a:solidFill>
                  <a:srgbClr val="000000"/>
                </a:solidFill>
                <a:latin typeface="Source Sans Pro"/>
              </a:rPr>
              <a:t>Terancam oleh doa orang yang dizhalimi</a:t>
            </a:r>
          </a:p>
          <a:p>
            <a:pPr marL="738454" indent="-369227" lvl="1">
              <a:lnSpc>
                <a:spcPts val="4104"/>
              </a:lnSpc>
              <a:buFont typeface="Arial"/>
              <a:buChar char="•"/>
            </a:pPr>
            <a:r>
              <a:rPr lang="en-US" sz="3420" spc="-106">
                <a:solidFill>
                  <a:srgbClr val="000000"/>
                </a:solidFill>
                <a:latin typeface="Source Sans Pro"/>
              </a:rPr>
              <a:t>Jauh dari hidayah Allah</a:t>
            </a:r>
          </a:p>
          <a:p>
            <a:pPr marL="738454" indent="-369227" lvl="1">
              <a:lnSpc>
                <a:spcPts val="4104"/>
              </a:lnSpc>
              <a:buFont typeface="Arial"/>
              <a:buChar char="•"/>
            </a:pPr>
            <a:r>
              <a:rPr lang="en-US" sz="3420" spc="-106">
                <a:solidFill>
                  <a:srgbClr val="000000"/>
                </a:solidFill>
                <a:latin typeface="Source Sans Pro Medium"/>
              </a:rPr>
              <a:t>Dijauhkan dari </a:t>
            </a:r>
            <a:r>
              <a:rPr lang="en-US" sz="3420" spc="-106">
                <a:solidFill>
                  <a:srgbClr val="000000"/>
                </a:solidFill>
                <a:latin typeface="Source Sans Pro Italics"/>
              </a:rPr>
              <a:t>Al Falah</a:t>
            </a:r>
          </a:p>
          <a:p>
            <a:pPr marL="738454" indent="-369227" lvl="1">
              <a:lnSpc>
                <a:spcPts val="4104"/>
              </a:lnSpc>
              <a:buFont typeface="Arial"/>
              <a:buChar char="•"/>
            </a:pPr>
            <a:r>
              <a:rPr lang="en-US" sz="3420" spc="-106">
                <a:solidFill>
                  <a:srgbClr val="000000"/>
                </a:solidFill>
                <a:latin typeface="Source Sans Pro Medium"/>
              </a:rPr>
              <a:t>Kezaliman adalah sebab bencana dan petaka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10715" r="0" b="10715"/>
            <a:stretch>
              <a:fillRect/>
            </a:stretch>
          </p:blipFill>
          <p:spPr>
            <a:xfrm flipH="false" flipV="false">
              <a:off x="0" y="0"/>
              <a:ext cx="8144028" cy="8517307"/>
            </a:xfrm>
            <a:prstGeom prst="rect">
              <a:avLst/>
            </a:prstGeom>
          </p:spPr>
        </p:pic>
      </p:grpSp>
      <p:sp>
        <p:nvSpPr>
          <p:cNvPr name="TextBox 4" id="4"/>
          <p:cNvSpPr txBox="true"/>
          <p:nvPr/>
        </p:nvSpPr>
        <p:spPr>
          <a:xfrm rot="0">
            <a:off x="1255841" y="2139487"/>
            <a:ext cx="7350475" cy="749989"/>
          </a:xfrm>
          <a:prstGeom prst="rect">
            <a:avLst/>
          </a:prstGeom>
        </p:spPr>
        <p:txBody>
          <a:bodyPr anchor="t" rtlCol="false" tIns="0" lIns="0" bIns="0" rIns="0">
            <a:spAutoFit/>
          </a:bodyPr>
          <a:lstStyle/>
          <a:p>
            <a:pPr algn="ctr">
              <a:lnSpc>
                <a:spcPts val="5947"/>
              </a:lnSpc>
              <a:spcBef>
                <a:spcPct val="0"/>
              </a:spcBef>
            </a:pPr>
            <a:r>
              <a:rPr lang="en-US" sz="4955" spc="-153">
                <a:solidFill>
                  <a:srgbClr val="000000"/>
                </a:solidFill>
                <a:latin typeface="Source Sans Pro Bold"/>
              </a:rPr>
              <a:t>Jenis-Jenis Perbuatan Zalim</a:t>
            </a:r>
          </a:p>
        </p:txBody>
      </p:sp>
      <p:sp>
        <p:nvSpPr>
          <p:cNvPr name="TextBox 5" id="5"/>
          <p:cNvSpPr txBox="true"/>
          <p:nvPr/>
        </p:nvSpPr>
        <p:spPr>
          <a:xfrm rot="0">
            <a:off x="1864142" y="3391170"/>
            <a:ext cx="7849931" cy="2588082"/>
          </a:xfrm>
          <a:prstGeom prst="rect">
            <a:avLst/>
          </a:prstGeom>
        </p:spPr>
        <p:txBody>
          <a:bodyPr anchor="t" rtlCol="false" tIns="0" lIns="0" bIns="0" rIns="0">
            <a:spAutoFit/>
          </a:bodyPr>
          <a:lstStyle/>
          <a:p>
            <a:pPr marL="738454" indent="-369227" lvl="1">
              <a:lnSpc>
                <a:spcPts val="4104"/>
              </a:lnSpc>
              <a:buFont typeface="Arial"/>
              <a:buChar char="•"/>
            </a:pPr>
            <a:r>
              <a:rPr lang="en-US" sz="3420" spc="-106">
                <a:solidFill>
                  <a:srgbClr val="000000"/>
                </a:solidFill>
                <a:latin typeface="Source Sans Pro"/>
              </a:rPr>
              <a:t>Kezaliman terhadap hak Allah</a:t>
            </a:r>
          </a:p>
          <a:p>
            <a:pPr marL="738454" indent="-369227" lvl="1">
              <a:lnSpc>
                <a:spcPts val="4104"/>
              </a:lnSpc>
              <a:buFont typeface="Arial"/>
              <a:buChar char="•"/>
            </a:pPr>
            <a:r>
              <a:rPr lang="en-US" sz="3420" spc="-106">
                <a:solidFill>
                  <a:srgbClr val="000000"/>
                </a:solidFill>
                <a:latin typeface="Source Sans Pro"/>
              </a:rPr>
              <a:t>Kezaliman terhadap hak hamba</a:t>
            </a:r>
          </a:p>
          <a:p>
            <a:pPr marL="738454" indent="-369227" lvl="1">
              <a:lnSpc>
                <a:spcPts val="4104"/>
              </a:lnSpc>
              <a:buFont typeface="Arial"/>
              <a:buChar char="•"/>
            </a:pPr>
            <a:r>
              <a:rPr lang="en-US" sz="3420" spc="-106">
                <a:solidFill>
                  <a:srgbClr val="000000"/>
                </a:solidFill>
                <a:latin typeface="Source Sans Pro"/>
              </a:rPr>
              <a:t>Kezaliman terhadap jiwa</a:t>
            </a:r>
          </a:p>
          <a:p>
            <a:pPr marL="738454" indent="-369227" lvl="1">
              <a:lnSpc>
                <a:spcPts val="4104"/>
              </a:lnSpc>
              <a:buFont typeface="Arial"/>
              <a:buChar char="•"/>
            </a:pPr>
            <a:r>
              <a:rPr lang="en-US" sz="3420" spc="-106">
                <a:solidFill>
                  <a:srgbClr val="000000"/>
                </a:solidFill>
                <a:latin typeface="Source Sans Pro"/>
              </a:rPr>
              <a:t>Kezaliman terhadap harta</a:t>
            </a:r>
          </a:p>
          <a:p>
            <a:pPr marL="738454" indent="-369227" lvl="1">
              <a:lnSpc>
                <a:spcPts val="4104"/>
              </a:lnSpc>
              <a:buFont typeface="Arial"/>
              <a:buChar char="•"/>
            </a:pPr>
            <a:r>
              <a:rPr lang="en-US" sz="3420" spc="-106">
                <a:solidFill>
                  <a:srgbClr val="000000"/>
                </a:solidFill>
                <a:latin typeface="Source Sans Pro"/>
              </a:rPr>
              <a:t>Kezaliman terhadap kehormatan</a:t>
            </a:r>
          </a:p>
        </p:txBody>
      </p:sp>
      <p:sp>
        <p:nvSpPr>
          <p:cNvPr name="TextBox 6" id="6"/>
          <p:cNvSpPr txBox="true"/>
          <p:nvPr/>
        </p:nvSpPr>
        <p:spPr>
          <a:xfrm rot="0">
            <a:off x="1255841" y="6867173"/>
            <a:ext cx="8689589" cy="749989"/>
          </a:xfrm>
          <a:prstGeom prst="rect">
            <a:avLst/>
          </a:prstGeom>
        </p:spPr>
        <p:txBody>
          <a:bodyPr anchor="t" rtlCol="false" tIns="0" lIns="0" bIns="0" rIns="0">
            <a:spAutoFit/>
          </a:bodyPr>
          <a:lstStyle/>
          <a:p>
            <a:pPr algn="ctr">
              <a:lnSpc>
                <a:spcPts val="5947"/>
              </a:lnSpc>
              <a:spcBef>
                <a:spcPct val="0"/>
              </a:spcBef>
            </a:pPr>
            <a:r>
              <a:rPr lang="en-US" sz="4955" spc="-153">
                <a:solidFill>
                  <a:srgbClr val="000000"/>
                </a:solidFill>
                <a:latin typeface="Source Sans Pro Bold"/>
              </a:rPr>
              <a:t>Syirik Adalah Kezaliman Terbesar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18127" t="0" r="18127" b="0"/>
            <a:stretch>
              <a:fillRect/>
            </a:stretch>
          </p:blipFill>
          <p:spPr>
            <a:xfrm flipH="false" flipV="false">
              <a:off x="0" y="0"/>
              <a:ext cx="8144028" cy="8517307"/>
            </a:xfrm>
            <a:prstGeom prst="rect">
              <a:avLst/>
            </a:prstGeom>
          </p:spPr>
        </p:pic>
      </p:grpSp>
      <p:sp>
        <p:nvSpPr>
          <p:cNvPr name="TextBox 4" id="4"/>
          <p:cNvSpPr txBox="true"/>
          <p:nvPr/>
        </p:nvSpPr>
        <p:spPr>
          <a:xfrm rot="0">
            <a:off x="1457846" y="1468497"/>
            <a:ext cx="3039517" cy="952500"/>
          </a:xfrm>
          <a:prstGeom prst="rect">
            <a:avLst/>
          </a:prstGeom>
        </p:spPr>
        <p:txBody>
          <a:bodyPr anchor="t" rtlCol="false" tIns="0" lIns="0" bIns="0" rIns="0">
            <a:spAutoFit/>
          </a:bodyPr>
          <a:lstStyle/>
          <a:p>
            <a:pPr algn="ctr">
              <a:lnSpc>
                <a:spcPts val="7440"/>
              </a:lnSpc>
              <a:spcBef>
                <a:spcPct val="0"/>
              </a:spcBef>
            </a:pPr>
            <a:r>
              <a:rPr lang="en-US" sz="6200" spc="-192">
                <a:solidFill>
                  <a:srgbClr val="000000"/>
                </a:solidFill>
                <a:latin typeface="League Spartan Bold Italics"/>
              </a:rPr>
              <a:t>RIDDAH</a:t>
            </a:r>
          </a:p>
        </p:txBody>
      </p:sp>
      <p:sp>
        <p:nvSpPr>
          <p:cNvPr name="TextBox 5" id="5"/>
          <p:cNvSpPr txBox="true"/>
          <p:nvPr/>
        </p:nvSpPr>
        <p:spPr>
          <a:xfrm rot="0">
            <a:off x="1858592" y="2898715"/>
            <a:ext cx="8170342" cy="5438775"/>
          </a:xfrm>
          <a:prstGeom prst="rect">
            <a:avLst/>
          </a:prstGeom>
        </p:spPr>
        <p:txBody>
          <a:bodyPr anchor="t" rtlCol="false" tIns="0" lIns="0" bIns="0" rIns="0">
            <a:spAutoFit/>
          </a:bodyPr>
          <a:lstStyle/>
          <a:p>
            <a:pPr>
              <a:lnSpc>
                <a:spcPts val="4341"/>
              </a:lnSpc>
            </a:pPr>
            <a:r>
              <a:rPr lang="en-US" sz="3618" spc="-112">
                <a:solidFill>
                  <a:srgbClr val="000000"/>
                </a:solidFill>
                <a:latin typeface="Source Sans Pro"/>
              </a:rPr>
              <a:t>Murtad berasal dari kata irtadda yang artinya raja’a (kembali), sehingga apabila dikatakan irtadda ‘an diinihi maka artinya orang itu telah kafir setelah memeluk Islam </a:t>
            </a:r>
          </a:p>
          <a:p>
            <a:pPr>
              <a:lnSpc>
                <a:spcPts val="4341"/>
              </a:lnSpc>
            </a:pPr>
            <a:r>
              <a:rPr lang="en-US" sz="3618" spc="-112">
                <a:solidFill>
                  <a:srgbClr val="000000"/>
                </a:solidFill>
                <a:latin typeface="Source Sans Pro"/>
              </a:rPr>
              <a:t>(lihat Mu’jamul Wasith, 1/338)</a:t>
            </a:r>
          </a:p>
          <a:p>
            <a:pPr>
              <a:lnSpc>
                <a:spcPts val="4341"/>
              </a:lnSpc>
            </a:pPr>
          </a:p>
          <a:p>
            <a:pPr>
              <a:lnSpc>
                <a:spcPts val="4341"/>
              </a:lnSpc>
              <a:spcBef>
                <a:spcPct val="0"/>
              </a:spcBef>
            </a:pPr>
            <a:r>
              <a:rPr lang="en-US" sz="3618" spc="-112">
                <a:solidFill>
                  <a:srgbClr val="000000"/>
                </a:solidFill>
                <a:latin typeface="Source Sans Pro Bold"/>
              </a:rPr>
              <a:t>Perbuatannya </a:t>
            </a:r>
            <a:r>
              <a:rPr lang="en-US" sz="3618" spc="-112">
                <a:solidFill>
                  <a:srgbClr val="000000"/>
                </a:solidFill>
                <a:latin typeface="Source Sans Pro"/>
              </a:rPr>
              <a:t>yang menyebabkan dia kafir atau murtad itu disebut sebagai </a:t>
            </a:r>
            <a:r>
              <a:rPr lang="en-US" sz="3618" spc="-112">
                <a:solidFill>
                  <a:srgbClr val="000000"/>
                </a:solidFill>
                <a:latin typeface="Source Sans Pro Bold"/>
              </a:rPr>
              <a:t>riddah</a:t>
            </a:r>
            <a:r>
              <a:rPr lang="en-US" sz="3618" spc="-112">
                <a:solidFill>
                  <a:srgbClr val="000000"/>
                </a:solidFill>
                <a:latin typeface="Source Sans Pro"/>
              </a:rPr>
              <a:t> (kemurtadan). Secara istilah makna riddah adalah: menjadi kafir sesudah berislam.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18127" t="0" r="18127" b="0"/>
            <a:stretch>
              <a:fillRect/>
            </a:stretch>
          </p:blipFill>
          <p:spPr>
            <a:xfrm flipH="false" flipV="false">
              <a:off x="0" y="0"/>
              <a:ext cx="8144028" cy="8517307"/>
            </a:xfrm>
            <a:prstGeom prst="rect">
              <a:avLst/>
            </a:prstGeom>
          </p:spPr>
        </p:pic>
      </p:grpSp>
      <p:sp>
        <p:nvSpPr>
          <p:cNvPr name="TextBox 4" id="4"/>
          <p:cNvSpPr txBox="true"/>
          <p:nvPr/>
        </p:nvSpPr>
        <p:spPr>
          <a:xfrm rot="0">
            <a:off x="1740521" y="2101730"/>
            <a:ext cx="8170342" cy="552450"/>
          </a:xfrm>
          <a:prstGeom prst="rect">
            <a:avLst/>
          </a:prstGeom>
        </p:spPr>
        <p:txBody>
          <a:bodyPr anchor="t" rtlCol="false" tIns="0" lIns="0" bIns="0" rIns="0">
            <a:spAutoFit/>
          </a:bodyPr>
          <a:lstStyle/>
          <a:p>
            <a:pPr>
              <a:lnSpc>
                <a:spcPts val="4341"/>
              </a:lnSpc>
              <a:spcBef>
                <a:spcPct val="0"/>
              </a:spcBef>
            </a:pPr>
            <a:r>
              <a:rPr lang="en-US" sz="3618" spc="-112">
                <a:solidFill>
                  <a:srgbClr val="000000"/>
                </a:solidFill>
                <a:latin typeface="Source Sans Pro Bold"/>
              </a:rPr>
              <a:t>Allah ta’ala berfirman</a:t>
            </a:r>
          </a:p>
        </p:txBody>
      </p:sp>
      <p:sp>
        <p:nvSpPr>
          <p:cNvPr name="TextBox 5" id="5"/>
          <p:cNvSpPr txBox="true"/>
          <p:nvPr/>
        </p:nvSpPr>
        <p:spPr>
          <a:xfrm rot="0">
            <a:off x="1740521" y="3213592"/>
            <a:ext cx="8646506" cy="4629150"/>
          </a:xfrm>
          <a:prstGeom prst="rect">
            <a:avLst/>
          </a:prstGeom>
        </p:spPr>
        <p:txBody>
          <a:bodyPr anchor="t" rtlCol="false" tIns="0" lIns="0" bIns="0" rIns="0">
            <a:spAutoFit/>
          </a:bodyPr>
          <a:lstStyle/>
          <a:p>
            <a:pPr>
              <a:lnSpc>
                <a:spcPts val="4104"/>
              </a:lnSpc>
            </a:pPr>
            <a:r>
              <a:rPr lang="en-US" sz="3420" spc="-106">
                <a:solidFill>
                  <a:srgbClr val="000000"/>
                </a:solidFill>
                <a:latin typeface="Source Sans Pro Italics"/>
              </a:rPr>
              <a:t>“Barangsiapa di antara kalian yang murtad dari agamanya kemudian mati dalam keadaan kafir maka mereka itulah orang-orang yang terhapus amalannya di dunia dan akhirat. Dan mereka itulah penghuni neraka. Mereka kekal berada di dalamnya.” </a:t>
            </a:r>
          </a:p>
          <a:p>
            <a:pPr>
              <a:lnSpc>
                <a:spcPts val="4104"/>
              </a:lnSpc>
            </a:pPr>
          </a:p>
          <a:p>
            <a:pPr>
              <a:lnSpc>
                <a:spcPts val="4104"/>
              </a:lnSpc>
            </a:pPr>
            <a:r>
              <a:rPr lang="en-US" sz="3420" spc="-106">
                <a:solidFill>
                  <a:srgbClr val="000000"/>
                </a:solidFill>
                <a:latin typeface="Source Sans Pro"/>
              </a:rPr>
              <a:t>(QS. Al-Baqarah : 217) (lihat At-Tauhid li Shaffits Tsaalits ‘Aliy, hal. 32)</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18127" t="0" r="18127" b="0"/>
            <a:stretch>
              <a:fillRect/>
            </a:stretch>
          </p:blipFill>
          <p:spPr>
            <a:xfrm flipH="false" flipV="false">
              <a:off x="0" y="0"/>
              <a:ext cx="8144028" cy="8517307"/>
            </a:xfrm>
            <a:prstGeom prst="rect">
              <a:avLst/>
            </a:prstGeom>
          </p:spPr>
        </p:pic>
      </p:grpSp>
      <p:sp>
        <p:nvSpPr>
          <p:cNvPr name="TextBox 4" id="4"/>
          <p:cNvSpPr txBox="true"/>
          <p:nvPr/>
        </p:nvSpPr>
        <p:spPr>
          <a:xfrm rot="0">
            <a:off x="1740521" y="2574017"/>
            <a:ext cx="4323253" cy="552450"/>
          </a:xfrm>
          <a:prstGeom prst="rect">
            <a:avLst/>
          </a:prstGeom>
        </p:spPr>
        <p:txBody>
          <a:bodyPr anchor="t" rtlCol="false" tIns="0" lIns="0" bIns="0" rIns="0">
            <a:spAutoFit/>
          </a:bodyPr>
          <a:lstStyle/>
          <a:p>
            <a:pPr>
              <a:lnSpc>
                <a:spcPts val="4341"/>
              </a:lnSpc>
              <a:spcBef>
                <a:spcPct val="0"/>
              </a:spcBef>
            </a:pPr>
            <a:r>
              <a:rPr lang="en-US" sz="3618" spc="-112">
                <a:solidFill>
                  <a:srgbClr val="000000"/>
                </a:solidFill>
                <a:latin typeface="Source Sans Pro Bold"/>
              </a:rPr>
              <a:t>Macam-Macam Riddah</a:t>
            </a:r>
          </a:p>
        </p:txBody>
      </p:sp>
      <p:sp>
        <p:nvSpPr>
          <p:cNvPr name="TextBox 5" id="5"/>
          <p:cNvSpPr txBox="true"/>
          <p:nvPr/>
        </p:nvSpPr>
        <p:spPr>
          <a:xfrm rot="0">
            <a:off x="1740521" y="4114800"/>
            <a:ext cx="8646506" cy="2057400"/>
          </a:xfrm>
          <a:prstGeom prst="rect">
            <a:avLst/>
          </a:prstGeom>
        </p:spPr>
        <p:txBody>
          <a:bodyPr anchor="t" rtlCol="false" tIns="0" lIns="0" bIns="0" rIns="0">
            <a:spAutoFit/>
          </a:bodyPr>
          <a:lstStyle/>
          <a:p>
            <a:pPr marL="738454" indent="-369227" lvl="1">
              <a:lnSpc>
                <a:spcPts val="4104"/>
              </a:lnSpc>
              <a:buFont typeface="Arial"/>
              <a:buChar char="•"/>
            </a:pPr>
            <a:r>
              <a:rPr lang="en-US" sz="3420" spc="-106">
                <a:solidFill>
                  <a:srgbClr val="000000"/>
                </a:solidFill>
                <a:latin typeface="Source Sans Pro"/>
              </a:rPr>
              <a:t>Riddah dengan sebab ucapan</a:t>
            </a:r>
          </a:p>
          <a:p>
            <a:pPr marL="738454" indent="-369227" lvl="1">
              <a:lnSpc>
                <a:spcPts val="4104"/>
              </a:lnSpc>
              <a:buFont typeface="Arial"/>
              <a:buChar char="•"/>
            </a:pPr>
            <a:r>
              <a:rPr lang="en-US" sz="3420" spc="-106">
                <a:solidFill>
                  <a:srgbClr val="000000"/>
                </a:solidFill>
                <a:latin typeface="Source Sans Pro"/>
              </a:rPr>
              <a:t>Riddah dengan sebab perbuatan</a:t>
            </a:r>
          </a:p>
          <a:p>
            <a:pPr marL="738454" indent="-369227" lvl="1">
              <a:lnSpc>
                <a:spcPts val="4104"/>
              </a:lnSpc>
              <a:buFont typeface="Arial"/>
              <a:buChar char="•"/>
            </a:pPr>
            <a:r>
              <a:rPr lang="en-US" sz="3420" spc="-106">
                <a:solidFill>
                  <a:srgbClr val="000000"/>
                </a:solidFill>
                <a:latin typeface="Source Sans Pro"/>
              </a:rPr>
              <a:t>Riddah dengan sebab keyakinan</a:t>
            </a:r>
          </a:p>
          <a:p>
            <a:pPr marL="738454" indent="-369227" lvl="1">
              <a:lnSpc>
                <a:spcPts val="4104"/>
              </a:lnSpc>
              <a:buFont typeface="Arial"/>
              <a:buChar char="•"/>
            </a:pPr>
            <a:r>
              <a:rPr lang="en-US" sz="3420" spc="-106">
                <a:solidFill>
                  <a:srgbClr val="000000"/>
                </a:solidFill>
                <a:latin typeface="Source Sans Pro"/>
              </a:rPr>
              <a:t>Riddah dengan sebab keraguan</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18067" t="0" r="18067" b="0"/>
            <a:stretch>
              <a:fillRect/>
            </a:stretch>
          </p:blipFill>
          <p:spPr>
            <a:xfrm flipH="false" flipV="false">
              <a:off x="0" y="0"/>
              <a:ext cx="8144028" cy="8517307"/>
            </a:xfrm>
            <a:prstGeom prst="rect">
              <a:avLst/>
            </a:prstGeom>
          </p:spPr>
        </p:pic>
      </p:grpSp>
      <p:sp>
        <p:nvSpPr>
          <p:cNvPr name="TextBox 4" id="4"/>
          <p:cNvSpPr txBox="true"/>
          <p:nvPr/>
        </p:nvSpPr>
        <p:spPr>
          <a:xfrm rot="0">
            <a:off x="1662187" y="3857625"/>
            <a:ext cx="8646506" cy="2571750"/>
          </a:xfrm>
          <a:prstGeom prst="rect">
            <a:avLst/>
          </a:prstGeom>
        </p:spPr>
        <p:txBody>
          <a:bodyPr anchor="t" rtlCol="false" tIns="0" lIns="0" bIns="0" rIns="0">
            <a:spAutoFit/>
          </a:bodyPr>
          <a:lstStyle/>
          <a:p>
            <a:pPr>
              <a:lnSpc>
                <a:spcPts val="4104"/>
              </a:lnSpc>
            </a:pPr>
            <a:r>
              <a:rPr lang="en-US" sz="3420" spc="-106">
                <a:solidFill>
                  <a:srgbClr val="000000"/>
                </a:solidFill>
                <a:latin typeface="Source Sans Pro"/>
              </a:rPr>
              <a:t>menjadikan suatu tandingan (sekutu) bagi Allah, padahal Dia-lah yang menciptakan Anda, dan Anda menyembah selain-Nya berupa batu, pohon, bulan, nabi, syaikh, jin, bintang, malaikat, atau semacam itu.</a:t>
            </a:r>
          </a:p>
        </p:txBody>
      </p:sp>
      <p:sp>
        <p:nvSpPr>
          <p:cNvPr name="TextBox 5" id="5"/>
          <p:cNvSpPr txBox="true"/>
          <p:nvPr/>
        </p:nvSpPr>
        <p:spPr>
          <a:xfrm rot="0">
            <a:off x="1662187" y="2088375"/>
            <a:ext cx="2630835" cy="952500"/>
          </a:xfrm>
          <a:prstGeom prst="rect">
            <a:avLst/>
          </a:prstGeom>
        </p:spPr>
        <p:txBody>
          <a:bodyPr anchor="t" rtlCol="false" tIns="0" lIns="0" bIns="0" rIns="0">
            <a:spAutoFit/>
          </a:bodyPr>
          <a:lstStyle/>
          <a:p>
            <a:pPr algn="ctr">
              <a:lnSpc>
                <a:spcPts val="7440"/>
              </a:lnSpc>
              <a:spcBef>
                <a:spcPct val="0"/>
              </a:spcBef>
            </a:pPr>
            <a:r>
              <a:rPr lang="en-US" sz="6200" spc="-192">
                <a:solidFill>
                  <a:srgbClr val="000000"/>
                </a:solidFill>
                <a:latin typeface="League Spartan Bold Italics"/>
              </a:rPr>
              <a:t>SYIRIK</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18067" t="0" r="18067" b="0"/>
            <a:stretch>
              <a:fillRect/>
            </a:stretch>
          </p:blipFill>
          <p:spPr>
            <a:xfrm flipH="false" flipV="false">
              <a:off x="0" y="0"/>
              <a:ext cx="8144028" cy="8517307"/>
            </a:xfrm>
            <a:prstGeom prst="rect">
              <a:avLst/>
            </a:prstGeom>
          </p:spPr>
        </p:pic>
      </p:grpSp>
      <p:sp>
        <p:nvSpPr>
          <p:cNvPr name="TextBox 4" id="4"/>
          <p:cNvSpPr txBox="true"/>
          <p:nvPr/>
        </p:nvSpPr>
        <p:spPr>
          <a:xfrm rot="0">
            <a:off x="1146772" y="2805531"/>
            <a:ext cx="8646506" cy="514350"/>
          </a:xfrm>
          <a:prstGeom prst="rect">
            <a:avLst/>
          </a:prstGeom>
        </p:spPr>
        <p:txBody>
          <a:bodyPr anchor="t" rtlCol="false" tIns="0" lIns="0" bIns="0" rIns="0">
            <a:spAutoFit/>
          </a:bodyPr>
          <a:lstStyle/>
          <a:p>
            <a:pPr>
              <a:lnSpc>
                <a:spcPts val="4104"/>
              </a:lnSpc>
            </a:pPr>
            <a:r>
              <a:rPr lang="en-US" sz="3420" spc="-106">
                <a:solidFill>
                  <a:srgbClr val="000000"/>
                </a:solidFill>
                <a:latin typeface="Source Sans Pro Bold"/>
              </a:rPr>
              <a:t>Allah Ta’ala berfirman:</a:t>
            </a:r>
          </a:p>
        </p:txBody>
      </p:sp>
      <p:sp>
        <p:nvSpPr>
          <p:cNvPr name="TextBox 5" id="5"/>
          <p:cNvSpPr txBox="true"/>
          <p:nvPr/>
        </p:nvSpPr>
        <p:spPr>
          <a:xfrm rot="0">
            <a:off x="1456711" y="4114800"/>
            <a:ext cx="8646506" cy="2057400"/>
          </a:xfrm>
          <a:prstGeom prst="rect">
            <a:avLst/>
          </a:prstGeom>
        </p:spPr>
        <p:txBody>
          <a:bodyPr anchor="t" rtlCol="false" tIns="0" lIns="0" bIns="0" rIns="0">
            <a:spAutoFit/>
          </a:bodyPr>
          <a:lstStyle/>
          <a:p>
            <a:pPr>
              <a:lnSpc>
                <a:spcPts val="4104"/>
              </a:lnSpc>
            </a:pPr>
            <a:r>
              <a:rPr lang="en-US" sz="3420" spc="-106">
                <a:solidFill>
                  <a:srgbClr val="000000"/>
                </a:solidFill>
                <a:latin typeface="Source Sans Pro"/>
              </a:rPr>
              <a:t>“Sesungguhnya Allah tidak akan mengampuni dosa syirik, dan Dia mengampuni segala dosa di bawah syirik, bagi siapa yang dikehendaki-Nya.”</a:t>
            </a:r>
          </a:p>
          <a:p>
            <a:pPr>
              <a:lnSpc>
                <a:spcPts val="4104"/>
              </a:lnSpc>
            </a:pPr>
            <a:r>
              <a:rPr lang="en-US" sz="3420" spc="-106">
                <a:solidFill>
                  <a:srgbClr val="000000"/>
                </a:solidFill>
                <a:latin typeface="Source Sans Pro"/>
              </a:rPr>
              <a:t>(QS. An Nisa’: 48).</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18067" t="0" r="18067" b="0"/>
            <a:stretch>
              <a:fillRect/>
            </a:stretch>
          </p:blipFill>
          <p:spPr>
            <a:xfrm flipH="false" flipV="false">
              <a:off x="0" y="0"/>
              <a:ext cx="8144028" cy="8517307"/>
            </a:xfrm>
            <a:prstGeom prst="rect">
              <a:avLst/>
            </a:prstGeom>
          </p:spPr>
        </p:pic>
      </p:grpSp>
      <p:sp>
        <p:nvSpPr>
          <p:cNvPr name="TextBox 4" id="4"/>
          <p:cNvSpPr txBox="true"/>
          <p:nvPr/>
        </p:nvSpPr>
        <p:spPr>
          <a:xfrm rot="0">
            <a:off x="1028700" y="2156136"/>
            <a:ext cx="5650431" cy="514350"/>
          </a:xfrm>
          <a:prstGeom prst="rect">
            <a:avLst/>
          </a:prstGeom>
        </p:spPr>
        <p:txBody>
          <a:bodyPr anchor="t" rtlCol="false" tIns="0" lIns="0" bIns="0" rIns="0">
            <a:spAutoFit/>
          </a:bodyPr>
          <a:lstStyle/>
          <a:p>
            <a:pPr>
              <a:lnSpc>
                <a:spcPts val="4104"/>
              </a:lnSpc>
            </a:pPr>
            <a:r>
              <a:rPr lang="en-US" sz="3420" spc="-106">
                <a:solidFill>
                  <a:srgbClr val="000000"/>
                </a:solidFill>
                <a:latin typeface="Source Sans Pro Bold"/>
              </a:rPr>
              <a:t>Dosa Syirik yang Dibawa Mati</a:t>
            </a:r>
          </a:p>
        </p:txBody>
      </p:sp>
      <p:sp>
        <p:nvSpPr>
          <p:cNvPr name="TextBox 5" id="5"/>
          <p:cNvSpPr txBox="true"/>
          <p:nvPr/>
        </p:nvSpPr>
        <p:spPr>
          <a:xfrm rot="0">
            <a:off x="1353398" y="3322244"/>
            <a:ext cx="8646506" cy="4114800"/>
          </a:xfrm>
          <a:prstGeom prst="rect">
            <a:avLst/>
          </a:prstGeom>
        </p:spPr>
        <p:txBody>
          <a:bodyPr anchor="t" rtlCol="false" tIns="0" lIns="0" bIns="0" rIns="0">
            <a:spAutoFit/>
          </a:bodyPr>
          <a:lstStyle/>
          <a:p>
            <a:pPr>
              <a:lnSpc>
                <a:spcPts val="4104"/>
              </a:lnSpc>
            </a:pPr>
            <a:r>
              <a:rPr lang="en-US" sz="3420" spc="-106">
                <a:solidFill>
                  <a:srgbClr val="000000"/>
                </a:solidFill>
                <a:latin typeface="Source Sans Pro"/>
              </a:rPr>
              <a:t>Ibnu Katsir dalam kitab tafsirnya berkata, “Allah Ta’ala tidak akan mengampuni dosa syirik yaitu ketika seorang hamba bertemu Allah dalam keadaan berbuat syirik.” (Tafsir Al-Qur’an Al-‘Azhim, terbitan Dar Ibnul Jauzi, 3:129).</a:t>
            </a:r>
          </a:p>
          <a:p>
            <a:pPr>
              <a:lnSpc>
                <a:spcPts val="4104"/>
              </a:lnSpc>
            </a:pPr>
            <a:r>
              <a:rPr lang="en-US" sz="3420" spc="-106">
                <a:solidFill>
                  <a:srgbClr val="000000"/>
                </a:solidFill>
                <a:latin typeface="Source Sans Pro"/>
              </a:rPr>
              <a:t>Maksud ayat ini kata Ibnul Jauzi yaitu Allah tidak akan mengampuni pelaku syirik (musyrik) yang ia mati dalam kesyirikan (Lihat Zaad Al-Masiir, 2:103).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0" r="0" b="9666"/>
            <a:stretch>
              <a:fillRect/>
            </a:stretch>
          </p:blipFill>
          <p:spPr>
            <a:xfrm flipH="false" flipV="false">
              <a:off x="0" y="0"/>
              <a:ext cx="8144028" cy="8517307"/>
            </a:xfrm>
            <a:prstGeom prst="rect">
              <a:avLst/>
            </a:prstGeom>
          </p:spPr>
        </p:pic>
      </p:grpSp>
      <p:sp>
        <p:nvSpPr>
          <p:cNvPr name="TextBox 4" id="4"/>
          <p:cNvSpPr txBox="true"/>
          <p:nvPr/>
        </p:nvSpPr>
        <p:spPr>
          <a:xfrm rot="0">
            <a:off x="1718890" y="1019175"/>
            <a:ext cx="2517428" cy="952500"/>
          </a:xfrm>
          <a:prstGeom prst="rect">
            <a:avLst/>
          </a:prstGeom>
        </p:spPr>
        <p:txBody>
          <a:bodyPr anchor="t" rtlCol="false" tIns="0" lIns="0" bIns="0" rIns="0">
            <a:spAutoFit/>
          </a:bodyPr>
          <a:lstStyle/>
          <a:p>
            <a:pPr algn="ctr">
              <a:lnSpc>
                <a:spcPts val="7440"/>
              </a:lnSpc>
              <a:spcBef>
                <a:spcPct val="0"/>
              </a:spcBef>
            </a:pPr>
            <a:r>
              <a:rPr lang="en-US" sz="6200" spc="-192">
                <a:solidFill>
                  <a:srgbClr val="000000"/>
                </a:solidFill>
                <a:latin typeface="League Spartan Bold Italics"/>
              </a:rPr>
              <a:t>NIFAQ</a:t>
            </a:r>
          </a:p>
        </p:txBody>
      </p:sp>
      <p:sp>
        <p:nvSpPr>
          <p:cNvPr name="TextBox 5" id="5"/>
          <p:cNvSpPr txBox="true"/>
          <p:nvPr/>
        </p:nvSpPr>
        <p:spPr>
          <a:xfrm rot="0">
            <a:off x="1718890" y="2567371"/>
            <a:ext cx="8348064" cy="2933700"/>
          </a:xfrm>
          <a:prstGeom prst="rect">
            <a:avLst/>
          </a:prstGeom>
        </p:spPr>
        <p:txBody>
          <a:bodyPr anchor="t" rtlCol="false" tIns="0" lIns="0" bIns="0" rIns="0">
            <a:spAutoFit/>
          </a:bodyPr>
          <a:lstStyle/>
          <a:p>
            <a:pPr>
              <a:lnSpc>
                <a:spcPts val="3323"/>
              </a:lnSpc>
            </a:pPr>
            <a:r>
              <a:rPr lang="en-US" sz="2769" spc="-85">
                <a:solidFill>
                  <a:srgbClr val="000000"/>
                </a:solidFill>
                <a:latin typeface="Source Sans Pro"/>
              </a:rPr>
              <a:t>Nifaq </a:t>
            </a:r>
            <a:r>
              <a:rPr lang="en-US" sz="2769" spc="-85">
                <a:solidFill>
                  <a:srgbClr val="000000"/>
                </a:solidFill>
                <a:latin typeface="Source Sans Pro Bold"/>
                <a:cs typeface="Source Sans Pro Bold"/>
              </a:rPr>
              <a:t>(اَلنِّفَاقُ)</a:t>
            </a:r>
            <a:r>
              <a:rPr lang="en-US" sz="2769" spc="-85">
                <a:solidFill>
                  <a:srgbClr val="000000"/>
                </a:solidFill>
                <a:latin typeface="Source Sans Pro"/>
              </a:rPr>
              <a:t> berasal dari kata </a:t>
            </a:r>
            <a:r>
              <a:rPr lang="en-US" sz="2769" spc="-85">
                <a:solidFill>
                  <a:srgbClr val="000000"/>
                </a:solidFill>
                <a:latin typeface="Source Sans Pro Bold"/>
                <a:cs typeface="Source Sans Pro Bold"/>
              </a:rPr>
              <a:t>نَافَقَ-يُنَافِقُ-نِفَاقاً ومُنَافَقَةً</a:t>
            </a:r>
          </a:p>
          <a:p>
            <a:pPr>
              <a:lnSpc>
                <a:spcPts val="3323"/>
              </a:lnSpc>
              <a:spcBef>
                <a:spcPct val="0"/>
              </a:spcBef>
            </a:pPr>
            <a:r>
              <a:rPr lang="en-US" sz="2769" spc="-85">
                <a:solidFill>
                  <a:srgbClr val="000000"/>
                </a:solidFill>
                <a:latin typeface="Source Sans Pro"/>
              </a:rPr>
              <a:t>yang diambil dari kata </a:t>
            </a:r>
            <a:r>
              <a:rPr lang="en-US" sz="2769" spc="-85">
                <a:solidFill>
                  <a:srgbClr val="000000"/>
                </a:solidFill>
                <a:cs typeface="Source Sans Pro Bold"/>
              </a:rPr>
              <a:t>النَّافِقَاءُ </a:t>
            </a:r>
            <a:r>
              <a:rPr lang="en-US" sz="2769" spc="-85">
                <a:solidFill>
                  <a:srgbClr val="000000"/>
                </a:solidFill>
                <a:latin typeface="Source Sans Pro"/>
              </a:rPr>
              <a:t>(naafiqaa’). Nifaq secara bahasa (etimologi) berarti salah satu lubang tempat keluarnya yarbu’ (hewan sejenis tikus) dari sarangnya, di mana jika ia dicari dari lobang yang satu, maka ia akan keluar dari lobang yang lain. Dikatakan pula, ia berasal dari kata  </a:t>
            </a:r>
            <a:r>
              <a:rPr lang="en-US" sz="2769" spc="-85">
                <a:solidFill>
                  <a:srgbClr val="000000"/>
                </a:solidFill>
                <a:cs typeface="Source Sans Pro Bold"/>
              </a:rPr>
              <a:t>النَّفَقُ </a:t>
            </a:r>
            <a:r>
              <a:rPr lang="en-US" sz="2769" spc="-85">
                <a:solidFill>
                  <a:srgbClr val="000000"/>
                </a:solidFill>
                <a:latin typeface="Source Sans Pro"/>
              </a:rPr>
              <a:t>(nafaq).</a:t>
            </a:r>
          </a:p>
        </p:txBody>
      </p:sp>
      <p:sp>
        <p:nvSpPr>
          <p:cNvPr name="TextBox 6" id="6"/>
          <p:cNvSpPr txBox="true"/>
          <p:nvPr/>
        </p:nvSpPr>
        <p:spPr>
          <a:xfrm rot="0">
            <a:off x="1718890" y="6101146"/>
            <a:ext cx="8058006" cy="2095500"/>
          </a:xfrm>
          <a:prstGeom prst="rect">
            <a:avLst/>
          </a:prstGeom>
        </p:spPr>
        <p:txBody>
          <a:bodyPr anchor="t" rtlCol="false" tIns="0" lIns="0" bIns="0" rIns="0">
            <a:spAutoFit/>
          </a:bodyPr>
          <a:lstStyle/>
          <a:p>
            <a:pPr>
              <a:lnSpc>
                <a:spcPts val="3339"/>
              </a:lnSpc>
              <a:spcBef>
                <a:spcPct val="0"/>
              </a:spcBef>
            </a:pPr>
            <a:r>
              <a:rPr lang="en-US" sz="2783" spc="-86">
                <a:solidFill>
                  <a:srgbClr val="000000"/>
                </a:solidFill>
                <a:latin typeface="Source Sans Pro"/>
              </a:rPr>
              <a:t>Nifaq menurut syara’ (terminologi) berarti menampakkan keislaman dan kebaikan tetapi menyembunyikan kekufuran dan kejahatan. Dinamakan demikian karena dia masuk pada syari’at dari satu pintu dan keluar dari pintu yang lain.</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18067" t="0" r="18067" b="0"/>
            <a:stretch>
              <a:fillRect/>
            </a:stretch>
          </p:blipFill>
          <p:spPr>
            <a:xfrm flipH="false" flipV="false">
              <a:off x="0" y="0"/>
              <a:ext cx="8144028" cy="8517307"/>
            </a:xfrm>
            <a:prstGeom prst="rect">
              <a:avLst/>
            </a:prstGeom>
          </p:spPr>
        </p:pic>
      </p:grpSp>
      <p:sp>
        <p:nvSpPr>
          <p:cNvPr name="TextBox 4" id="4"/>
          <p:cNvSpPr txBox="true"/>
          <p:nvPr/>
        </p:nvSpPr>
        <p:spPr>
          <a:xfrm rot="0">
            <a:off x="1028700" y="1692335"/>
            <a:ext cx="7259161" cy="514350"/>
          </a:xfrm>
          <a:prstGeom prst="rect">
            <a:avLst/>
          </a:prstGeom>
        </p:spPr>
        <p:txBody>
          <a:bodyPr anchor="t" rtlCol="false" tIns="0" lIns="0" bIns="0" rIns="0">
            <a:spAutoFit/>
          </a:bodyPr>
          <a:lstStyle/>
          <a:p>
            <a:pPr>
              <a:lnSpc>
                <a:spcPts val="4104"/>
              </a:lnSpc>
            </a:pPr>
            <a:r>
              <a:rPr lang="en-US" sz="3420" spc="-106">
                <a:solidFill>
                  <a:srgbClr val="000000"/>
                </a:solidFill>
                <a:latin typeface="Source Sans Pro Bold"/>
              </a:rPr>
              <a:t>Perbedaan Syirik Besar dan Syirik Kecil</a:t>
            </a:r>
          </a:p>
        </p:txBody>
      </p:sp>
      <p:sp>
        <p:nvSpPr>
          <p:cNvPr name="TextBox 5" id="5"/>
          <p:cNvSpPr txBox="true"/>
          <p:nvPr/>
        </p:nvSpPr>
        <p:spPr>
          <a:xfrm rot="0">
            <a:off x="1264844" y="2679640"/>
            <a:ext cx="8646506" cy="5657850"/>
          </a:xfrm>
          <a:prstGeom prst="rect">
            <a:avLst/>
          </a:prstGeom>
        </p:spPr>
        <p:txBody>
          <a:bodyPr anchor="t" rtlCol="false" tIns="0" lIns="0" bIns="0" rIns="0">
            <a:spAutoFit/>
          </a:bodyPr>
          <a:lstStyle/>
          <a:p>
            <a:pPr marL="738454" indent="-369227" lvl="1">
              <a:lnSpc>
                <a:spcPts val="4104"/>
              </a:lnSpc>
              <a:buFont typeface="Arial"/>
              <a:buChar char="•"/>
            </a:pPr>
            <a:r>
              <a:rPr lang="en-US" sz="3420" spc="-106">
                <a:solidFill>
                  <a:srgbClr val="000000"/>
                </a:solidFill>
                <a:latin typeface="Source Sans Pro"/>
              </a:rPr>
              <a:t>Syirik besar membuat pelakunya keluar dari Islam dan kekal dalam neraka, sedangkan syirik kecil tidak demikian.</a:t>
            </a:r>
          </a:p>
          <a:p>
            <a:pPr marL="738454" indent="-369227" lvl="1">
              <a:lnSpc>
                <a:spcPts val="4104"/>
              </a:lnSpc>
              <a:buFont typeface="Arial"/>
              <a:buChar char="•"/>
            </a:pPr>
            <a:r>
              <a:rPr lang="en-US" sz="3420" spc="-106">
                <a:solidFill>
                  <a:srgbClr val="000000"/>
                </a:solidFill>
                <a:latin typeface="Source Sans Pro"/>
              </a:rPr>
              <a:t>Syirik besar menghapuskan seluruh amalan, sedangkan syirik kecil hanya menghapus amalan yang terdapat syirik saja.</a:t>
            </a:r>
          </a:p>
          <a:p>
            <a:pPr marL="738454" indent="-369227" lvl="1">
              <a:lnSpc>
                <a:spcPts val="4104"/>
              </a:lnSpc>
              <a:buFont typeface="Arial"/>
              <a:buChar char="•"/>
            </a:pPr>
            <a:r>
              <a:rPr lang="en-US" sz="3420" spc="-106">
                <a:solidFill>
                  <a:srgbClr val="000000"/>
                </a:solidFill>
                <a:latin typeface="Source Sans Pro"/>
              </a:rPr>
              <a:t>Syirik besar tidaklah dimaafkan kecuali dengan taubat, sedangkan syirik kecil berada dalam masyi-ah Allah atau kehendak Allah yaitu jika dikehendaki, Allah bisa mengampuni dan jika tidak, Allah akan menyiksanya.</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23107" t="0" r="23107" b="0"/>
            <a:stretch>
              <a:fillRect/>
            </a:stretch>
          </p:blipFill>
          <p:spPr>
            <a:xfrm flipH="false" flipV="false">
              <a:off x="0" y="0"/>
              <a:ext cx="8144028" cy="8517307"/>
            </a:xfrm>
            <a:prstGeom prst="rect">
              <a:avLst/>
            </a:prstGeom>
          </p:spPr>
        </p:pic>
      </p:grpSp>
      <p:sp>
        <p:nvSpPr>
          <p:cNvPr name="TextBox 4" id="4"/>
          <p:cNvSpPr txBox="true"/>
          <p:nvPr/>
        </p:nvSpPr>
        <p:spPr>
          <a:xfrm rot="0">
            <a:off x="1382916" y="2197408"/>
            <a:ext cx="8966696" cy="6140082"/>
          </a:xfrm>
          <a:prstGeom prst="rect">
            <a:avLst/>
          </a:prstGeom>
        </p:spPr>
        <p:txBody>
          <a:bodyPr anchor="t" rtlCol="false" tIns="0" lIns="0" bIns="0" rIns="0">
            <a:spAutoFit/>
          </a:bodyPr>
          <a:lstStyle/>
          <a:p>
            <a:pPr>
              <a:lnSpc>
                <a:spcPts val="3499"/>
              </a:lnSpc>
            </a:pPr>
            <a:r>
              <a:rPr lang="en-US" sz="2916" spc="-90">
                <a:solidFill>
                  <a:srgbClr val="000000"/>
                </a:solidFill>
                <a:latin typeface="Source Sans Pro"/>
              </a:rPr>
              <a:t>Kufur secara bahasa berarti menutupi. Sedangkan menurut syara’, kufur adalah tidak beriman kepada Allah ‘Azza wa Jalla dan RasulNya Shallallahu ‘Alaihi wa Sallam, baik dengan mendustakannya atau tidak mendustakannya. Orang yang melakukan kekufuran, tidak beriman kepada Allah dan RasulNya disebut kafir.</a:t>
            </a:r>
          </a:p>
          <a:p>
            <a:pPr>
              <a:lnSpc>
                <a:spcPts val="3499"/>
              </a:lnSpc>
            </a:pPr>
          </a:p>
          <a:p>
            <a:pPr>
              <a:lnSpc>
                <a:spcPts val="3499"/>
              </a:lnSpc>
            </a:pPr>
            <a:r>
              <a:rPr lang="en-US" sz="2916" spc="-90">
                <a:solidFill>
                  <a:srgbClr val="000000"/>
                </a:solidFill>
                <a:latin typeface="Source Sans Pro"/>
              </a:rPr>
              <a:t>Jadi ada yang mendustakan, tapi ada juga yang tidak mendustakan. Yang tidak mendustakan juga disebut kafir karena tidak mau beriman. Contohnya seperti Abu Thalib yang membenarkan ajaran Nabi Muhammad Shallallahu ‘Alaihi wa Sallam, tapi dia tidak mau masuk Islam, dia mati dalam keadaan kafir.</a:t>
            </a:r>
          </a:p>
          <a:p>
            <a:pPr>
              <a:lnSpc>
                <a:spcPts val="3499"/>
              </a:lnSpc>
            </a:pPr>
          </a:p>
        </p:txBody>
      </p:sp>
      <p:sp>
        <p:nvSpPr>
          <p:cNvPr name="TextBox 5" id="5"/>
          <p:cNvSpPr txBox="true"/>
          <p:nvPr/>
        </p:nvSpPr>
        <p:spPr>
          <a:xfrm rot="0">
            <a:off x="1520857" y="1019175"/>
            <a:ext cx="2679650" cy="952500"/>
          </a:xfrm>
          <a:prstGeom prst="rect">
            <a:avLst/>
          </a:prstGeom>
        </p:spPr>
        <p:txBody>
          <a:bodyPr anchor="t" rtlCol="false" tIns="0" lIns="0" bIns="0" rIns="0">
            <a:spAutoFit/>
          </a:bodyPr>
          <a:lstStyle/>
          <a:p>
            <a:pPr algn="ctr">
              <a:lnSpc>
                <a:spcPts val="7440"/>
              </a:lnSpc>
              <a:spcBef>
                <a:spcPct val="0"/>
              </a:spcBef>
            </a:pPr>
            <a:r>
              <a:rPr lang="en-US" sz="6200" spc="-192">
                <a:solidFill>
                  <a:srgbClr val="000000"/>
                </a:solidFill>
                <a:latin typeface="League Spartan Bold Italics"/>
              </a:rPr>
              <a:t>KUFUR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23107" t="0" r="23107" b="0"/>
            <a:stretch>
              <a:fillRect/>
            </a:stretch>
          </p:blipFill>
          <p:spPr>
            <a:xfrm flipH="false" flipV="false">
              <a:off x="0" y="0"/>
              <a:ext cx="8144028" cy="8517307"/>
            </a:xfrm>
            <a:prstGeom prst="rect">
              <a:avLst/>
            </a:prstGeom>
          </p:spPr>
        </p:pic>
      </p:grpSp>
      <p:sp>
        <p:nvSpPr>
          <p:cNvPr name="TextBox 4" id="4"/>
          <p:cNvSpPr txBox="true"/>
          <p:nvPr/>
        </p:nvSpPr>
        <p:spPr>
          <a:xfrm rot="0">
            <a:off x="1238101" y="3169706"/>
            <a:ext cx="9237975" cy="6221308"/>
          </a:xfrm>
          <a:prstGeom prst="rect">
            <a:avLst/>
          </a:prstGeom>
        </p:spPr>
        <p:txBody>
          <a:bodyPr anchor="t" rtlCol="false" tIns="0" lIns="0" bIns="0" rIns="0">
            <a:spAutoFit/>
          </a:bodyPr>
          <a:lstStyle/>
          <a:p>
            <a:pPr marL="496220" indent="-248110" lvl="1">
              <a:lnSpc>
                <a:spcPts val="2758"/>
              </a:lnSpc>
              <a:buFont typeface="Arial"/>
              <a:buChar char="•"/>
            </a:pPr>
            <a:r>
              <a:rPr lang="en-US" sz="2298" spc="-71">
                <a:solidFill>
                  <a:srgbClr val="000000"/>
                </a:solidFill>
                <a:latin typeface="Source Sans Pro"/>
              </a:rPr>
              <a:t>Kufur besar mengeluarkan pelakunya dari agama Islam dan menghapuskan (pahala) amalnya, sedangkan kufur kecil tidak menjadikan pelakunya keluar dari agama Islam, juga tidak menghapuskan (pahala) amalnya, tetapi bisa mengurangi (pahala)nya sesuai dengan kadar kekufurannya, dan pelakunya tetap dihadapkan dengan ancaman.</a:t>
            </a:r>
          </a:p>
          <a:p>
            <a:pPr marL="496220" indent="-248110" lvl="1">
              <a:lnSpc>
                <a:spcPts val="2758"/>
              </a:lnSpc>
              <a:buFont typeface="Arial"/>
              <a:buChar char="•"/>
            </a:pPr>
            <a:r>
              <a:rPr lang="en-US" sz="2298" spc="-71">
                <a:solidFill>
                  <a:srgbClr val="000000"/>
                </a:solidFill>
                <a:latin typeface="Source Sans Pro"/>
              </a:rPr>
              <a:t>Kufur besar menjadikan pelakunya kekal di dalam Neraka, sedangkan kufur kecil, jika pelakunya masuk Neraka, maka ia tidak kekal di dalamnya, dan bisa saja Allah Subhanahu wa Ta’ala memberi ampunan kepada pelakunya sehingga ia tidak masuk Neraka sama sekali.</a:t>
            </a:r>
          </a:p>
          <a:p>
            <a:pPr marL="496220" indent="-248110" lvl="1">
              <a:lnSpc>
                <a:spcPts val="2758"/>
              </a:lnSpc>
              <a:buFont typeface="Arial"/>
              <a:buChar char="•"/>
            </a:pPr>
            <a:r>
              <a:rPr lang="en-US" sz="2298" spc="-71">
                <a:solidFill>
                  <a:srgbClr val="000000"/>
                </a:solidFill>
                <a:latin typeface="Source Sans Pro"/>
              </a:rPr>
              <a:t>Kufur besar menj</a:t>
            </a:r>
            <a:r>
              <a:rPr lang="en-US" sz="2298" spc="-71">
                <a:solidFill>
                  <a:srgbClr val="000000"/>
                </a:solidFill>
                <a:latin typeface="Source Sans Pro"/>
              </a:rPr>
              <a:t>adikan halal darah dan harta pelakunya, sedangkan kufur kecil tidak demikian.</a:t>
            </a:r>
          </a:p>
          <a:p>
            <a:pPr marL="496220" indent="-248110" lvl="1">
              <a:lnSpc>
                <a:spcPts val="2758"/>
              </a:lnSpc>
              <a:buFont typeface="Arial"/>
              <a:buChar char="•"/>
            </a:pPr>
            <a:r>
              <a:rPr lang="en-US" sz="2298" spc="-71">
                <a:solidFill>
                  <a:srgbClr val="000000"/>
                </a:solidFill>
                <a:latin typeface="Source Sans Pro"/>
              </a:rPr>
              <a:t>Kufur besar mengharuskan adanya permusuhan yang sesungguhnya, antara pelakunya dengan orang-orang Mukmin. Dan orang-orang Mukmin tidak boleh mencintai dan setia kepadanya, betapa pun ia adalah keluarga terdekat. Adapun kufur kecil, maka ia tidak melarang secara mutlak adanya kesetiaan, tetapi pelakunya dicintai dan diberi kesetiaan sesuai dengan kadar keimanannya, dan dibenci serta dimusuhi sesuai dengan kadar kemaksiatannya.</a:t>
            </a:r>
          </a:p>
        </p:txBody>
      </p:sp>
      <p:sp>
        <p:nvSpPr>
          <p:cNvPr name="TextBox 5" id="5"/>
          <p:cNvSpPr txBox="true"/>
          <p:nvPr/>
        </p:nvSpPr>
        <p:spPr>
          <a:xfrm rot="0">
            <a:off x="1028700" y="1028700"/>
            <a:ext cx="8411920" cy="600737"/>
          </a:xfrm>
          <a:prstGeom prst="rect">
            <a:avLst/>
          </a:prstGeom>
        </p:spPr>
        <p:txBody>
          <a:bodyPr anchor="t" rtlCol="false" tIns="0" lIns="0" bIns="0" rIns="0">
            <a:spAutoFit/>
          </a:bodyPr>
          <a:lstStyle/>
          <a:p>
            <a:pPr algn="ctr">
              <a:lnSpc>
                <a:spcPts val="4740"/>
              </a:lnSpc>
              <a:spcBef>
                <a:spcPct val="0"/>
              </a:spcBef>
            </a:pPr>
            <a:r>
              <a:rPr lang="en-US" sz="3950" spc="-122">
                <a:solidFill>
                  <a:srgbClr val="000000"/>
                </a:solidFill>
                <a:latin typeface="League Spartan Bold Italics"/>
              </a:rPr>
              <a:t>KUFUR KECIL DAN KUFUR BESAR</a:t>
            </a:r>
          </a:p>
        </p:txBody>
      </p:sp>
      <p:sp>
        <p:nvSpPr>
          <p:cNvPr name="TextBox 6" id="6"/>
          <p:cNvSpPr txBox="true"/>
          <p:nvPr/>
        </p:nvSpPr>
        <p:spPr>
          <a:xfrm rot="0">
            <a:off x="1238101" y="1949510"/>
            <a:ext cx="6358382" cy="870243"/>
          </a:xfrm>
          <a:prstGeom prst="rect">
            <a:avLst/>
          </a:prstGeom>
        </p:spPr>
        <p:txBody>
          <a:bodyPr anchor="t" rtlCol="false" tIns="0" lIns="0" bIns="0" rIns="0">
            <a:spAutoFit/>
          </a:bodyPr>
          <a:lstStyle/>
          <a:p>
            <a:pPr>
              <a:lnSpc>
                <a:spcPts val="3472"/>
              </a:lnSpc>
              <a:spcBef>
                <a:spcPct val="0"/>
              </a:spcBef>
            </a:pPr>
            <a:r>
              <a:rPr lang="en-US" sz="2893" spc="-89">
                <a:solidFill>
                  <a:srgbClr val="000000"/>
                </a:solidFill>
                <a:latin typeface="Source Sans Pro"/>
              </a:rPr>
              <a:t>Perbedaan antara kufur besar dengan kufur kecil adalah:</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0" r="0" b="9666"/>
            <a:stretch>
              <a:fillRect/>
            </a:stretch>
          </p:blipFill>
          <p:spPr>
            <a:xfrm flipH="false" flipV="false">
              <a:off x="0" y="0"/>
              <a:ext cx="8144028" cy="8517307"/>
            </a:xfrm>
            <a:prstGeom prst="rect">
              <a:avLst/>
            </a:prstGeom>
          </p:spPr>
        </p:pic>
      </p:grpSp>
      <p:sp>
        <p:nvSpPr>
          <p:cNvPr name="Freeform 4" id="4"/>
          <p:cNvSpPr/>
          <p:nvPr/>
        </p:nvSpPr>
        <p:spPr>
          <a:xfrm flipH="false" flipV="false" rot="0">
            <a:off x="5293257" y="3403007"/>
            <a:ext cx="4773698" cy="1243150"/>
          </a:xfrm>
          <a:custGeom>
            <a:avLst/>
            <a:gdLst/>
            <a:ahLst/>
            <a:cxnLst/>
            <a:rect r="r" b="b" t="t" l="l"/>
            <a:pathLst>
              <a:path h="1243150" w="4773698">
                <a:moveTo>
                  <a:pt x="0" y="0"/>
                </a:moveTo>
                <a:lnTo>
                  <a:pt x="4773698" y="0"/>
                </a:lnTo>
                <a:lnTo>
                  <a:pt x="4773698" y="1243150"/>
                </a:lnTo>
                <a:lnTo>
                  <a:pt x="0" y="1243150"/>
                </a:lnTo>
                <a:lnTo>
                  <a:pt x="0" y="0"/>
                </a:lnTo>
                <a:close/>
              </a:path>
            </a:pathLst>
          </a:custGeom>
          <a:blipFill>
            <a:blip r:embed="rId3"/>
            <a:stretch>
              <a:fillRect l="0" t="0" r="0" b="0"/>
            </a:stretch>
          </a:blipFill>
        </p:spPr>
      </p:sp>
      <p:sp>
        <p:nvSpPr>
          <p:cNvPr name="TextBox 5" id="5"/>
          <p:cNvSpPr txBox="true"/>
          <p:nvPr/>
        </p:nvSpPr>
        <p:spPr>
          <a:xfrm rot="0">
            <a:off x="1718890" y="1019175"/>
            <a:ext cx="2517428" cy="952500"/>
          </a:xfrm>
          <a:prstGeom prst="rect">
            <a:avLst/>
          </a:prstGeom>
        </p:spPr>
        <p:txBody>
          <a:bodyPr anchor="t" rtlCol="false" tIns="0" lIns="0" bIns="0" rIns="0">
            <a:spAutoFit/>
          </a:bodyPr>
          <a:lstStyle/>
          <a:p>
            <a:pPr algn="ctr">
              <a:lnSpc>
                <a:spcPts val="7440"/>
              </a:lnSpc>
              <a:spcBef>
                <a:spcPct val="0"/>
              </a:spcBef>
            </a:pPr>
            <a:r>
              <a:rPr lang="en-US" sz="6200" spc="-192">
                <a:solidFill>
                  <a:srgbClr val="000000"/>
                </a:solidFill>
                <a:latin typeface="League Spartan Bold Italics"/>
              </a:rPr>
              <a:t>NIFAQ</a:t>
            </a:r>
          </a:p>
        </p:txBody>
      </p:sp>
      <p:sp>
        <p:nvSpPr>
          <p:cNvPr name="TextBox 6" id="6"/>
          <p:cNvSpPr txBox="true"/>
          <p:nvPr/>
        </p:nvSpPr>
        <p:spPr>
          <a:xfrm rot="0">
            <a:off x="1718890" y="2567371"/>
            <a:ext cx="8348064" cy="419100"/>
          </a:xfrm>
          <a:prstGeom prst="rect">
            <a:avLst/>
          </a:prstGeom>
        </p:spPr>
        <p:txBody>
          <a:bodyPr anchor="t" rtlCol="false" tIns="0" lIns="0" bIns="0" rIns="0">
            <a:spAutoFit/>
          </a:bodyPr>
          <a:lstStyle/>
          <a:p>
            <a:pPr>
              <a:lnSpc>
                <a:spcPts val="3323"/>
              </a:lnSpc>
              <a:spcBef>
                <a:spcPct val="0"/>
              </a:spcBef>
            </a:pPr>
            <a:r>
              <a:rPr lang="en-US" sz="2769" spc="-85">
                <a:solidFill>
                  <a:srgbClr val="000000"/>
                </a:solidFill>
                <a:latin typeface="Source Sans Pro Bold"/>
              </a:rPr>
              <a:t>Karena itu Allah memperingatkan dengan firman-Nya:</a:t>
            </a:r>
          </a:p>
        </p:txBody>
      </p:sp>
      <p:sp>
        <p:nvSpPr>
          <p:cNvPr name="TextBox 7" id="7"/>
          <p:cNvSpPr txBox="true"/>
          <p:nvPr/>
        </p:nvSpPr>
        <p:spPr>
          <a:xfrm rot="0">
            <a:off x="1734161" y="4856067"/>
            <a:ext cx="7409839" cy="769728"/>
          </a:xfrm>
          <a:prstGeom prst="rect">
            <a:avLst/>
          </a:prstGeom>
        </p:spPr>
        <p:txBody>
          <a:bodyPr anchor="t" rtlCol="false" tIns="0" lIns="0" bIns="0" rIns="0">
            <a:spAutoFit/>
          </a:bodyPr>
          <a:lstStyle/>
          <a:p>
            <a:pPr>
              <a:lnSpc>
                <a:spcPts val="3067"/>
              </a:lnSpc>
              <a:spcBef>
                <a:spcPct val="0"/>
              </a:spcBef>
            </a:pPr>
            <a:r>
              <a:rPr lang="en-US" sz="2555" spc="-79">
                <a:solidFill>
                  <a:srgbClr val="000000"/>
                </a:solidFill>
                <a:latin typeface="Source Sans Pro Italics"/>
              </a:rPr>
              <a:t>“Sesungguhnya orang-orang munafiq itu mereka adalah orang-orang yang fasiq.” </a:t>
            </a:r>
            <a:r>
              <a:rPr lang="en-US" sz="2555" spc="-79">
                <a:solidFill>
                  <a:srgbClr val="000000"/>
                </a:solidFill>
                <a:latin typeface="Source Sans Pro"/>
              </a:rPr>
              <a:t>[At-Taubah/9: 67]</a:t>
            </a:r>
          </a:p>
        </p:txBody>
      </p:sp>
      <p:sp>
        <p:nvSpPr>
          <p:cNvPr name="TextBox 8" id="8"/>
          <p:cNvSpPr txBox="true"/>
          <p:nvPr/>
        </p:nvSpPr>
        <p:spPr>
          <a:xfrm rot="0">
            <a:off x="1734161" y="6343943"/>
            <a:ext cx="7409839" cy="1524000"/>
          </a:xfrm>
          <a:prstGeom prst="rect">
            <a:avLst/>
          </a:prstGeom>
        </p:spPr>
        <p:txBody>
          <a:bodyPr anchor="t" rtlCol="false" tIns="0" lIns="0" bIns="0" rIns="0">
            <a:spAutoFit/>
          </a:bodyPr>
          <a:lstStyle/>
          <a:p>
            <a:pPr>
              <a:lnSpc>
                <a:spcPts val="3067"/>
              </a:lnSpc>
              <a:spcBef>
                <a:spcPct val="0"/>
              </a:spcBef>
            </a:pPr>
            <a:r>
              <a:rPr lang="en-US" sz="2555" spc="-79">
                <a:solidFill>
                  <a:srgbClr val="000000"/>
                </a:solidFill>
                <a:latin typeface="Source Sans Pro"/>
              </a:rPr>
              <a:t>Yaitu mereka adalah orang-orang yang keluar dari syari’at. Menurut al-Hafizh Ibnu Katsir mereka adalah orang-orang yang keluar dari jalan kebenaran masuk ke jalan kesesatan. </a:t>
            </a:r>
          </a:p>
        </p:txBody>
      </p:sp>
      <p:sp>
        <p:nvSpPr>
          <p:cNvPr name="TextBox 9" id="9"/>
          <p:cNvSpPr txBox="true"/>
          <p:nvPr/>
        </p:nvSpPr>
        <p:spPr>
          <a:xfrm rot="0">
            <a:off x="1734161" y="8318440"/>
            <a:ext cx="6993220" cy="238199"/>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Tafsir Ibnu Katsir (II/405), cet. Daarus Salaam.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0" r="0" b="9666"/>
            <a:stretch>
              <a:fillRect/>
            </a:stretch>
          </p:blipFill>
          <p:spPr>
            <a:xfrm flipH="false" flipV="false">
              <a:off x="0" y="0"/>
              <a:ext cx="8144028" cy="8517307"/>
            </a:xfrm>
            <a:prstGeom prst="rect">
              <a:avLst/>
            </a:prstGeom>
          </p:spPr>
        </p:pic>
      </p:grpSp>
      <p:sp>
        <p:nvSpPr>
          <p:cNvPr name="Freeform 4" id="4"/>
          <p:cNvSpPr/>
          <p:nvPr/>
        </p:nvSpPr>
        <p:spPr>
          <a:xfrm flipH="false" flipV="false" rot="0">
            <a:off x="1560727" y="4745562"/>
            <a:ext cx="8343879" cy="770054"/>
          </a:xfrm>
          <a:custGeom>
            <a:avLst/>
            <a:gdLst/>
            <a:ahLst/>
            <a:cxnLst/>
            <a:rect r="r" b="b" t="t" l="l"/>
            <a:pathLst>
              <a:path h="770054" w="8343879">
                <a:moveTo>
                  <a:pt x="0" y="0"/>
                </a:moveTo>
                <a:lnTo>
                  <a:pt x="8343879" y="0"/>
                </a:lnTo>
                <a:lnTo>
                  <a:pt x="8343879" y="770055"/>
                </a:lnTo>
                <a:lnTo>
                  <a:pt x="0" y="770055"/>
                </a:lnTo>
                <a:lnTo>
                  <a:pt x="0" y="0"/>
                </a:lnTo>
                <a:close/>
              </a:path>
            </a:pathLst>
          </a:custGeom>
          <a:blipFill>
            <a:blip r:embed="rId3"/>
            <a:stretch>
              <a:fillRect l="-1591" t="0" r="-3360" b="0"/>
            </a:stretch>
          </a:blipFill>
        </p:spPr>
      </p:sp>
      <p:sp>
        <p:nvSpPr>
          <p:cNvPr name="TextBox 5" id="5"/>
          <p:cNvSpPr txBox="true"/>
          <p:nvPr/>
        </p:nvSpPr>
        <p:spPr>
          <a:xfrm rot="0">
            <a:off x="1674613" y="3124372"/>
            <a:ext cx="8348064" cy="838200"/>
          </a:xfrm>
          <a:prstGeom prst="rect">
            <a:avLst/>
          </a:prstGeom>
        </p:spPr>
        <p:txBody>
          <a:bodyPr anchor="t" rtlCol="false" tIns="0" lIns="0" bIns="0" rIns="0">
            <a:spAutoFit/>
          </a:bodyPr>
          <a:lstStyle/>
          <a:p>
            <a:pPr>
              <a:lnSpc>
                <a:spcPts val="3323"/>
              </a:lnSpc>
              <a:spcBef>
                <a:spcPct val="0"/>
              </a:spcBef>
            </a:pPr>
            <a:r>
              <a:rPr lang="en-US" sz="2769" spc="-85">
                <a:solidFill>
                  <a:srgbClr val="000000"/>
                </a:solidFill>
                <a:latin typeface="Source Sans Pro"/>
              </a:rPr>
              <a:t>Allah menjadikan orang-orang munafiq lebih jelek dari orang-orang kafir.</a:t>
            </a:r>
            <a:r>
              <a:rPr lang="en-US" sz="2769" spc="-85">
                <a:solidFill>
                  <a:srgbClr val="000000"/>
                </a:solidFill>
                <a:latin typeface="Source Sans Pro Bold"/>
              </a:rPr>
              <a:t> Allah berfirman:</a:t>
            </a:r>
          </a:p>
        </p:txBody>
      </p:sp>
      <p:sp>
        <p:nvSpPr>
          <p:cNvPr name="TextBox 6" id="6"/>
          <p:cNvSpPr txBox="true"/>
          <p:nvPr/>
        </p:nvSpPr>
        <p:spPr>
          <a:xfrm rot="0">
            <a:off x="1674613" y="6006905"/>
            <a:ext cx="7409839" cy="1539457"/>
          </a:xfrm>
          <a:prstGeom prst="rect">
            <a:avLst/>
          </a:prstGeom>
        </p:spPr>
        <p:txBody>
          <a:bodyPr anchor="t" rtlCol="false" tIns="0" lIns="0" bIns="0" rIns="0">
            <a:spAutoFit/>
          </a:bodyPr>
          <a:lstStyle/>
          <a:p>
            <a:pPr>
              <a:lnSpc>
                <a:spcPts val="3067"/>
              </a:lnSpc>
              <a:spcBef>
                <a:spcPct val="0"/>
              </a:spcBef>
            </a:pPr>
            <a:r>
              <a:rPr lang="en-US" sz="2555" spc="-79">
                <a:solidFill>
                  <a:srgbClr val="000000"/>
                </a:solidFill>
                <a:latin typeface="Source Sans Pro Italics"/>
              </a:rPr>
              <a:t>“Sesungguhnya orang-orang munafik itu (ditempatkan) pada tingkatan yang paling bawah dari Neraka. Dan kamu sekali-kali tidak akan mendapat seorang penolong pun bagi mereka.” [An-Nisaa/4: 145]</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0" r="0" b="9666"/>
            <a:stretch>
              <a:fillRect/>
            </a:stretch>
          </p:blipFill>
          <p:spPr>
            <a:xfrm flipH="false" flipV="false">
              <a:off x="0" y="0"/>
              <a:ext cx="8144028" cy="8517307"/>
            </a:xfrm>
            <a:prstGeom prst="rect">
              <a:avLst/>
            </a:prstGeom>
          </p:spPr>
        </p:pic>
      </p:grpSp>
      <p:sp>
        <p:nvSpPr>
          <p:cNvPr name="TextBox 4" id="4"/>
          <p:cNvSpPr txBox="true"/>
          <p:nvPr/>
        </p:nvSpPr>
        <p:spPr>
          <a:xfrm rot="0">
            <a:off x="1512265" y="2151455"/>
            <a:ext cx="8348064" cy="419100"/>
          </a:xfrm>
          <a:prstGeom prst="rect">
            <a:avLst/>
          </a:prstGeom>
        </p:spPr>
        <p:txBody>
          <a:bodyPr anchor="t" rtlCol="false" tIns="0" lIns="0" bIns="0" rIns="0">
            <a:spAutoFit/>
          </a:bodyPr>
          <a:lstStyle/>
          <a:p>
            <a:pPr>
              <a:lnSpc>
                <a:spcPts val="3323"/>
              </a:lnSpc>
              <a:spcBef>
                <a:spcPct val="0"/>
              </a:spcBef>
            </a:pPr>
            <a:r>
              <a:rPr lang="en-US" sz="2769" spc="-85">
                <a:solidFill>
                  <a:srgbClr val="000000"/>
                </a:solidFill>
                <a:latin typeface="Source Sans Pro"/>
              </a:rPr>
              <a:t>Nifaq ada dua jenis:</a:t>
            </a:r>
            <a:r>
              <a:rPr lang="en-US" sz="2769" spc="-85">
                <a:solidFill>
                  <a:srgbClr val="000000"/>
                </a:solidFill>
                <a:latin typeface="Source Sans Pro Bold"/>
              </a:rPr>
              <a:t> Nifaq I’tiqadi</a:t>
            </a:r>
            <a:r>
              <a:rPr lang="en-US" sz="2769" spc="-85">
                <a:solidFill>
                  <a:srgbClr val="000000"/>
                </a:solidFill>
                <a:latin typeface="Source Sans Pro"/>
              </a:rPr>
              <a:t> dan </a:t>
            </a:r>
            <a:r>
              <a:rPr lang="en-US" sz="2769" spc="-85">
                <a:solidFill>
                  <a:srgbClr val="000000"/>
                </a:solidFill>
                <a:latin typeface="Source Sans Pro Bold"/>
              </a:rPr>
              <a:t>Nifaq ‘Amali</a:t>
            </a:r>
            <a:r>
              <a:rPr lang="en-US" sz="2769" spc="-85">
                <a:solidFill>
                  <a:srgbClr val="000000"/>
                </a:solidFill>
                <a:latin typeface="Source Sans Pro"/>
              </a:rPr>
              <a:t>.</a:t>
            </a:r>
          </a:p>
        </p:txBody>
      </p:sp>
      <p:sp>
        <p:nvSpPr>
          <p:cNvPr name="TextBox 5" id="5"/>
          <p:cNvSpPr txBox="true"/>
          <p:nvPr/>
        </p:nvSpPr>
        <p:spPr>
          <a:xfrm rot="0">
            <a:off x="1512265" y="1163642"/>
            <a:ext cx="2389857" cy="624695"/>
          </a:xfrm>
          <a:prstGeom prst="rect">
            <a:avLst/>
          </a:prstGeom>
        </p:spPr>
        <p:txBody>
          <a:bodyPr anchor="t" rtlCol="false" tIns="0" lIns="0" bIns="0" rIns="0">
            <a:spAutoFit/>
          </a:bodyPr>
          <a:lstStyle/>
          <a:p>
            <a:pPr algn="ctr">
              <a:lnSpc>
                <a:spcPts val="4953"/>
              </a:lnSpc>
              <a:spcBef>
                <a:spcPct val="0"/>
              </a:spcBef>
            </a:pPr>
            <a:r>
              <a:rPr lang="en-US" sz="4127" spc="-127">
                <a:solidFill>
                  <a:srgbClr val="000000"/>
                </a:solidFill>
                <a:latin typeface="Source Sans Pro Bold"/>
              </a:rPr>
              <a:t>Jenis Nifaq</a:t>
            </a:r>
          </a:p>
        </p:txBody>
      </p:sp>
      <p:sp>
        <p:nvSpPr>
          <p:cNvPr name="TextBox 6" id="6"/>
          <p:cNvSpPr txBox="true"/>
          <p:nvPr/>
        </p:nvSpPr>
        <p:spPr>
          <a:xfrm rot="0">
            <a:off x="1512265" y="3060102"/>
            <a:ext cx="4983015" cy="457200"/>
          </a:xfrm>
          <a:prstGeom prst="rect">
            <a:avLst/>
          </a:prstGeom>
        </p:spPr>
        <p:txBody>
          <a:bodyPr anchor="t" rtlCol="false" tIns="0" lIns="0" bIns="0" rIns="0">
            <a:spAutoFit/>
          </a:bodyPr>
          <a:lstStyle/>
          <a:p>
            <a:pPr marL="662675" indent="-331337" lvl="1">
              <a:lnSpc>
                <a:spcPts val="3683"/>
              </a:lnSpc>
              <a:buFont typeface="Arial"/>
              <a:buChar char="•"/>
            </a:pPr>
            <a:r>
              <a:rPr lang="en-US" sz="3069" spc="-95">
                <a:solidFill>
                  <a:srgbClr val="000000"/>
                </a:solidFill>
                <a:latin typeface="Source Sans Pro Bold"/>
              </a:rPr>
              <a:t>Nifaq I’tiqadi (Keyakinan)</a:t>
            </a:r>
          </a:p>
        </p:txBody>
      </p:sp>
      <p:sp>
        <p:nvSpPr>
          <p:cNvPr name="TextBox 7" id="7"/>
          <p:cNvSpPr txBox="true"/>
          <p:nvPr/>
        </p:nvSpPr>
        <p:spPr>
          <a:xfrm rot="0">
            <a:off x="1942680" y="3757622"/>
            <a:ext cx="7917649" cy="5365736"/>
          </a:xfrm>
          <a:prstGeom prst="rect">
            <a:avLst/>
          </a:prstGeom>
        </p:spPr>
        <p:txBody>
          <a:bodyPr anchor="t" rtlCol="false" tIns="0" lIns="0" bIns="0" rIns="0">
            <a:spAutoFit/>
          </a:bodyPr>
          <a:lstStyle/>
          <a:p>
            <a:pPr>
              <a:lnSpc>
                <a:spcPts val="2659"/>
              </a:lnSpc>
              <a:spcBef>
                <a:spcPct val="0"/>
              </a:spcBef>
            </a:pPr>
            <a:r>
              <a:rPr lang="en-US" sz="2216" spc="-68">
                <a:solidFill>
                  <a:srgbClr val="000000"/>
                </a:solidFill>
                <a:latin typeface="Source Sans Pro"/>
              </a:rPr>
              <a:t>Yaitu nifaq besar, di mana pelakunya menampakkan keislaman, tetapi menyembunyikan kekufuran. Jenis nifaq ini menjadikan pelakunya keluar dari agama dan dia berada di dalam kerak Neraka. Allah menyifati para pelaku nifaq ini dengan berbagai kejahatan, seperti kekufuran, ketiadaan iman, mengolok-olok dan mencaci agama dan pemeluknya serta kecenderungan kepada musuh-musuh untuk bergabung dengan mereka dalam memusuhi Islam. Orang-orang munafiq jenis ini senantiasa ada pada setiap zaman. Lebih-lebih ketika tampak kekuatan Islam dan mereka tidak mampu membendungnya secara lahiriyah. Dalam keadaan seperti itu, mereka masuk ke dalam agama Islam untuk melakukan tipu daya terhadap agama dan pemeluknya secara sembunyi-sembunyi, juga agar mereka bisa hidup bersama ummat Islam dan merasa tenang dalam hal jiwa dan harta benda mereka. Karena itu, seorang munafiq menampakkan keimanannya kepada Allah, Malaikat-Malaikat-Nya, Kitab-Kitab-Nya dan Hari Akhir, tetapi dalam batinnya mereka berlepas diri dari semua itu dan mendustakannya.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0" r="0" b="9666"/>
            <a:stretch>
              <a:fillRect/>
            </a:stretch>
          </p:blipFill>
          <p:spPr>
            <a:xfrm flipH="false" flipV="false">
              <a:off x="0" y="0"/>
              <a:ext cx="8144028" cy="8517307"/>
            </a:xfrm>
            <a:prstGeom prst="rect">
              <a:avLst/>
            </a:prstGeom>
          </p:spPr>
        </p:pic>
      </p:grpSp>
      <p:sp>
        <p:nvSpPr>
          <p:cNvPr name="TextBox 4" id="4"/>
          <p:cNvSpPr txBox="true"/>
          <p:nvPr/>
        </p:nvSpPr>
        <p:spPr>
          <a:xfrm rot="0">
            <a:off x="1600819" y="2150902"/>
            <a:ext cx="7285417" cy="514350"/>
          </a:xfrm>
          <a:prstGeom prst="rect">
            <a:avLst/>
          </a:prstGeom>
        </p:spPr>
        <p:txBody>
          <a:bodyPr anchor="t" rtlCol="false" tIns="0" lIns="0" bIns="0" rIns="0">
            <a:spAutoFit/>
          </a:bodyPr>
          <a:lstStyle/>
          <a:p>
            <a:pPr>
              <a:lnSpc>
                <a:spcPts val="4163"/>
              </a:lnSpc>
              <a:spcBef>
                <a:spcPct val="0"/>
              </a:spcBef>
            </a:pPr>
            <a:r>
              <a:rPr lang="en-US" sz="3469" spc="-107">
                <a:solidFill>
                  <a:srgbClr val="000000"/>
                </a:solidFill>
                <a:latin typeface="Source Sans Pro Bold"/>
              </a:rPr>
              <a:t>Nifaq jenis ini ada empat macam, yaitu:</a:t>
            </a:r>
          </a:p>
        </p:txBody>
      </p:sp>
      <p:sp>
        <p:nvSpPr>
          <p:cNvPr name="TextBox 5" id="5"/>
          <p:cNvSpPr txBox="true"/>
          <p:nvPr/>
        </p:nvSpPr>
        <p:spPr>
          <a:xfrm rot="0">
            <a:off x="1600819" y="3441584"/>
            <a:ext cx="8234986" cy="4746178"/>
          </a:xfrm>
          <a:prstGeom prst="rect">
            <a:avLst/>
          </a:prstGeom>
        </p:spPr>
        <p:txBody>
          <a:bodyPr anchor="t" rtlCol="false" tIns="0" lIns="0" bIns="0" rIns="0">
            <a:spAutoFit/>
          </a:bodyPr>
          <a:lstStyle/>
          <a:p>
            <a:pPr marL="682505" indent="-341253" lvl="1">
              <a:lnSpc>
                <a:spcPts val="3793"/>
              </a:lnSpc>
              <a:buFont typeface="Arial"/>
              <a:buChar char="•"/>
            </a:pPr>
            <a:r>
              <a:rPr lang="en-US" sz="3161" spc="-97">
                <a:solidFill>
                  <a:srgbClr val="000000"/>
                </a:solidFill>
                <a:latin typeface="Source Sans Pro"/>
              </a:rPr>
              <a:t>Pertama : Mendustakan Rasulullah Shallallahu ‘alaihi wa sallam atau mendustakan sebagian dari apa yang beliau bawa.</a:t>
            </a:r>
          </a:p>
          <a:p>
            <a:pPr marL="682505" indent="-341253" lvl="1">
              <a:lnSpc>
                <a:spcPts val="3793"/>
              </a:lnSpc>
              <a:buFont typeface="Arial"/>
              <a:buChar char="•"/>
            </a:pPr>
            <a:r>
              <a:rPr lang="en-US" sz="3161" spc="-97">
                <a:solidFill>
                  <a:srgbClr val="000000"/>
                </a:solidFill>
                <a:latin typeface="Source Sans Pro"/>
              </a:rPr>
              <a:t>Kedua : Membenci Rasulullah Shallallahu ‘alaihi wa sallam atau membenci sebagian apa yang beliau bawa.</a:t>
            </a:r>
          </a:p>
          <a:p>
            <a:pPr marL="682505" indent="-341253" lvl="1">
              <a:lnSpc>
                <a:spcPts val="3793"/>
              </a:lnSpc>
              <a:buFont typeface="Arial"/>
              <a:buChar char="•"/>
            </a:pPr>
            <a:r>
              <a:rPr lang="en-US" sz="3161" spc="-97">
                <a:solidFill>
                  <a:srgbClr val="000000"/>
                </a:solidFill>
                <a:latin typeface="Source Sans Pro"/>
              </a:rPr>
              <a:t>Ketiga : Merasa gembira dengan kemunduran agama Islam.</a:t>
            </a:r>
          </a:p>
          <a:p>
            <a:pPr marL="682505" indent="-341253" lvl="1">
              <a:lnSpc>
                <a:spcPts val="3793"/>
              </a:lnSpc>
              <a:buFont typeface="Arial"/>
              <a:buChar char="•"/>
            </a:pPr>
            <a:r>
              <a:rPr lang="en-US" sz="3161" spc="-97">
                <a:solidFill>
                  <a:srgbClr val="000000"/>
                </a:solidFill>
                <a:latin typeface="Source Sans Pro"/>
              </a:rPr>
              <a:t>Keempat : Tidak senang dengan kemenangan Islam.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0" r="0" b="9666"/>
            <a:stretch>
              <a:fillRect/>
            </a:stretch>
          </p:blipFill>
          <p:spPr>
            <a:xfrm flipH="false" flipV="false">
              <a:off x="0" y="0"/>
              <a:ext cx="8144028" cy="8517307"/>
            </a:xfrm>
            <a:prstGeom prst="rect">
              <a:avLst/>
            </a:prstGeom>
          </p:spPr>
        </p:pic>
      </p:grpSp>
      <p:sp>
        <p:nvSpPr>
          <p:cNvPr name="TextBox 4" id="4"/>
          <p:cNvSpPr txBox="true"/>
          <p:nvPr/>
        </p:nvSpPr>
        <p:spPr>
          <a:xfrm rot="0">
            <a:off x="1364675" y="2098470"/>
            <a:ext cx="4983015" cy="457200"/>
          </a:xfrm>
          <a:prstGeom prst="rect">
            <a:avLst/>
          </a:prstGeom>
        </p:spPr>
        <p:txBody>
          <a:bodyPr anchor="t" rtlCol="false" tIns="0" lIns="0" bIns="0" rIns="0">
            <a:spAutoFit/>
          </a:bodyPr>
          <a:lstStyle/>
          <a:p>
            <a:pPr marL="662675" indent="-331337" lvl="1">
              <a:lnSpc>
                <a:spcPts val="3683"/>
              </a:lnSpc>
              <a:buFont typeface="Arial"/>
              <a:buChar char="•"/>
            </a:pPr>
            <a:r>
              <a:rPr lang="en-US" sz="3069" spc="-95">
                <a:solidFill>
                  <a:srgbClr val="000000"/>
                </a:solidFill>
                <a:latin typeface="Source Sans Pro Bold"/>
              </a:rPr>
              <a:t>Nifaq ‘Amali (Perbuatan).</a:t>
            </a:r>
          </a:p>
        </p:txBody>
      </p:sp>
      <p:sp>
        <p:nvSpPr>
          <p:cNvPr name="TextBox 5" id="5"/>
          <p:cNvSpPr txBox="true"/>
          <p:nvPr/>
        </p:nvSpPr>
        <p:spPr>
          <a:xfrm rot="0">
            <a:off x="1795090" y="2795991"/>
            <a:ext cx="7917649" cy="2466975"/>
          </a:xfrm>
          <a:prstGeom prst="rect">
            <a:avLst/>
          </a:prstGeom>
        </p:spPr>
        <p:txBody>
          <a:bodyPr anchor="t" rtlCol="false" tIns="0" lIns="0" bIns="0" rIns="0">
            <a:spAutoFit/>
          </a:bodyPr>
          <a:lstStyle/>
          <a:p>
            <a:pPr>
              <a:lnSpc>
                <a:spcPts val="2779"/>
              </a:lnSpc>
              <a:spcBef>
                <a:spcPct val="0"/>
              </a:spcBef>
            </a:pPr>
            <a:r>
              <a:rPr lang="en-US" sz="2316" spc="-71">
                <a:solidFill>
                  <a:srgbClr val="000000"/>
                </a:solidFill>
                <a:latin typeface="Source Sans Pro"/>
              </a:rPr>
              <a:t>Yaitu melakukan sesuatu yang merupakan perbuatan orang-orang munafiq, tetapi masih tetap ada iman di dalam hati. Nifaq jenis ini tidak mengeluarkannya dari agama, tetapi merupakan wasilah (perantara) kepada yang demikian. Pelakunya berada dalam iman dan nifaq. Lalu jika perbuatan nifaqnya banyak, maka akan bisa menjadi sebab terjerumusnya dia ke dalam nifaq sesungguhnya, berdasarkan sabda Nabi Shallallahu ‘alaihi wa sallam:</a:t>
            </a:r>
          </a:p>
        </p:txBody>
      </p:sp>
      <p:sp>
        <p:nvSpPr>
          <p:cNvPr name="TextBox 6" id="6"/>
          <p:cNvSpPr txBox="true"/>
          <p:nvPr/>
        </p:nvSpPr>
        <p:spPr>
          <a:xfrm rot="0">
            <a:off x="2267238" y="5709034"/>
            <a:ext cx="6973354" cy="1990725"/>
          </a:xfrm>
          <a:prstGeom prst="rect">
            <a:avLst/>
          </a:prstGeom>
        </p:spPr>
        <p:txBody>
          <a:bodyPr anchor="t" rtlCol="false" tIns="0" lIns="0" bIns="0" rIns="0">
            <a:spAutoFit/>
          </a:bodyPr>
          <a:lstStyle/>
          <a:p>
            <a:pPr>
              <a:lnSpc>
                <a:spcPts val="2684"/>
              </a:lnSpc>
              <a:spcBef>
                <a:spcPct val="0"/>
              </a:spcBef>
            </a:pPr>
            <a:r>
              <a:rPr lang="en-US" sz="2236" spc="-69">
                <a:solidFill>
                  <a:srgbClr val="000000"/>
                </a:solidFill>
                <a:latin typeface="Source Sans Pro Italics"/>
              </a:rPr>
              <a:t>“Ada empat hal yang jika terdapat pada diri seseorang, maka ia menjadi seorang munafiq sejati, dan jika terdapat padanya salah satu dari sifat tersebut, maka ia memiliki satu karakter kemunafikan hingga ia meninggalkannya: 1) jika dipercaya ia berkhianat, 2) jika berbicara ia berdusta, 3) jika berjanji ia memungkiri, dan 4) jika bertengkar ia melewati batas.”</a:t>
            </a:r>
          </a:p>
        </p:txBody>
      </p:sp>
      <p:sp>
        <p:nvSpPr>
          <p:cNvPr name="TextBox 7" id="7"/>
          <p:cNvSpPr txBox="true"/>
          <p:nvPr/>
        </p:nvSpPr>
        <p:spPr>
          <a:xfrm rot="0">
            <a:off x="1795090" y="8118859"/>
            <a:ext cx="6993220" cy="752549"/>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HR. Al-Bukhari (no. 34, 2459, 3178), Muslim (no. 58), Ibnu Hibban (no. 254-255), Abu Dawud (4688), at-Tirmidzi (2632), an-Nasa-i (VIII/116) dan Ahmad (II/189), dari Sahabat ‘Abdullah bin ‘Amr Radhiyallahu anhu.</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0" r="0" b="9666"/>
            <a:stretch>
              <a:fillRect/>
            </a:stretch>
          </p:blipFill>
          <p:spPr>
            <a:xfrm flipH="false" flipV="false">
              <a:off x="0" y="0"/>
              <a:ext cx="8144028" cy="8517307"/>
            </a:xfrm>
            <a:prstGeom prst="rect">
              <a:avLst/>
            </a:prstGeom>
          </p:spPr>
        </p:pic>
      </p:grpSp>
      <p:sp>
        <p:nvSpPr>
          <p:cNvPr name="TextBox 4" id="4"/>
          <p:cNvSpPr txBox="true"/>
          <p:nvPr/>
        </p:nvSpPr>
        <p:spPr>
          <a:xfrm rot="0">
            <a:off x="1600819" y="1840963"/>
            <a:ext cx="7285417" cy="1038225"/>
          </a:xfrm>
          <a:prstGeom prst="rect">
            <a:avLst/>
          </a:prstGeom>
        </p:spPr>
        <p:txBody>
          <a:bodyPr anchor="t" rtlCol="false" tIns="0" lIns="0" bIns="0" rIns="0">
            <a:spAutoFit/>
          </a:bodyPr>
          <a:lstStyle/>
          <a:p>
            <a:pPr>
              <a:lnSpc>
                <a:spcPts val="4163"/>
              </a:lnSpc>
              <a:spcBef>
                <a:spcPct val="0"/>
              </a:spcBef>
            </a:pPr>
            <a:r>
              <a:rPr lang="en-US" sz="3469" spc="-107">
                <a:solidFill>
                  <a:srgbClr val="000000"/>
                </a:solidFill>
                <a:latin typeface="Source Sans Pro Bold"/>
              </a:rPr>
              <a:t>Perbedaan antara Nifaq Besar dengan Nifaq Kecil</a:t>
            </a:r>
          </a:p>
        </p:txBody>
      </p:sp>
      <p:sp>
        <p:nvSpPr>
          <p:cNvPr name="TextBox 5" id="5"/>
          <p:cNvSpPr txBox="true"/>
          <p:nvPr/>
        </p:nvSpPr>
        <p:spPr>
          <a:xfrm rot="0">
            <a:off x="1600819" y="3298229"/>
            <a:ext cx="8439064" cy="3700067"/>
          </a:xfrm>
          <a:prstGeom prst="rect">
            <a:avLst/>
          </a:prstGeom>
        </p:spPr>
        <p:txBody>
          <a:bodyPr anchor="t" rtlCol="false" tIns="0" lIns="0" bIns="0" rIns="0">
            <a:spAutoFit/>
          </a:bodyPr>
          <a:lstStyle/>
          <a:p>
            <a:pPr marL="483977" indent="-241989" lvl="1">
              <a:lnSpc>
                <a:spcPts val="2690"/>
              </a:lnSpc>
              <a:buFont typeface="Arial"/>
              <a:buChar char="•"/>
            </a:pPr>
            <a:r>
              <a:rPr lang="en-US" sz="2241" spc="-69">
                <a:solidFill>
                  <a:srgbClr val="000000"/>
                </a:solidFill>
                <a:latin typeface="Source Sans Pro"/>
              </a:rPr>
              <a:t>Nifaq besar mengeluarkan pelakunya dari agama, sedangkan nifaq kecil tidak mengeluarkannya dari agama.</a:t>
            </a:r>
          </a:p>
          <a:p>
            <a:pPr marL="483977" indent="-241989" lvl="1">
              <a:lnSpc>
                <a:spcPts val="2690"/>
              </a:lnSpc>
              <a:buFont typeface="Arial"/>
              <a:buChar char="•"/>
            </a:pPr>
            <a:r>
              <a:rPr lang="en-US" sz="2241" spc="-69">
                <a:solidFill>
                  <a:srgbClr val="000000"/>
                </a:solidFill>
                <a:latin typeface="Source Sans Pro"/>
              </a:rPr>
              <a:t>Nifaq besar adalah berbedanya yang lahir dengan yang batin dalam hal keyakinan, sedangkan nifaq kecil adalah berbedanya yang lahir dengan yang batin dalam hal perbuatan bukan dalam hal keyakinan.</a:t>
            </a:r>
          </a:p>
          <a:p>
            <a:pPr marL="483977" indent="-241989" lvl="1">
              <a:lnSpc>
                <a:spcPts val="2690"/>
              </a:lnSpc>
              <a:buFont typeface="Arial"/>
              <a:buChar char="•"/>
            </a:pPr>
            <a:r>
              <a:rPr lang="en-US" sz="2241" spc="-69">
                <a:solidFill>
                  <a:srgbClr val="000000"/>
                </a:solidFill>
                <a:latin typeface="Source Sans Pro"/>
              </a:rPr>
              <a:t>Nifaq besar tidak terjadi dari seorang Mukmin, sedangkan nifaq kecil bisa terjadi dari seorang Mukmin.</a:t>
            </a:r>
          </a:p>
          <a:p>
            <a:pPr marL="483977" indent="-241989" lvl="1">
              <a:lnSpc>
                <a:spcPts val="2690"/>
              </a:lnSpc>
              <a:buFont typeface="Arial"/>
              <a:buChar char="•"/>
            </a:pPr>
            <a:r>
              <a:rPr lang="en-US" sz="2241" spc="-69">
                <a:solidFill>
                  <a:srgbClr val="000000"/>
                </a:solidFill>
                <a:latin typeface="Source Sans Pro"/>
              </a:rPr>
              <a:t>Pada umumnya, pelaku nifaq besar tidak bertaubat, seandainya pun bertaubat, maka ada perbedaan pendapat tentang diterimanya taubatnya di hadapan hakim. Lain halnya dengan nifaq kecil, pelakunya terkadang bertaubat kepada Allah, sehingga Allah menerima taubatnya.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51279" y="1949510"/>
            <a:ext cx="6108021" cy="6387980"/>
            <a:chOff x="0" y="0"/>
            <a:chExt cx="8144028" cy="8517307"/>
          </a:xfrm>
        </p:grpSpPr>
        <p:pic>
          <p:nvPicPr>
            <p:cNvPr name="Picture 3" id="3"/>
            <p:cNvPicPr>
              <a:picLocks noChangeAspect="true"/>
            </p:cNvPicPr>
            <p:nvPr/>
          </p:nvPicPr>
          <p:blipFill>
            <a:blip r:embed="rId2"/>
            <a:srcRect l="0" t="10715" r="0" b="10715"/>
            <a:stretch>
              <a:fillRect/>
            </a:stretch>
          </p:blipFill>
          <p:spPr>
            <a:xfrm flipH="false" flipV="false">
              <a:off x="0" y="0"/>
              <a:ext cx="8144028" cy="8517307"/>
            </a:xfrm>
            <a:prstGeom prst="rect">
              <a:avLst/>
            </a:prstGeom>
          </p:spPr>
        </p:pic>
      </p:grpSp>
      <p:sp>
        <p:nvSpPr>
          <p:cNvPr name="TextBox 4" id="4"/>
          <p:cNvSpPr txBox="true"/>
          <p:nvPr/>
        </p:nvSpPr>
        <p:spPr>
          <a:xfrm rot="0">
            <a:off x="1711003" y="1468497"/>
            <a:ext cx="2533204" cy="952500"/>
          </a:xfrm>
          <a:prstGeom prst="rect">
            <a:avLst/>
          </a:prstGeom>
        </p:spPr>
        <p:txBody>
          <a:bodyPr anchor="t" rtlCol="false" tIns="0" lIns="0" bIns="0" rIns="0">
            <a:spAutoFit/>
          </a:bodyPr>
          <a:lstStyle/>
          <a:p>
            <a:pPr algn="ctr">
              <a:lnSpc>
                <a:spcPts val="7440"/>
              </a:lnSpc>
              <a:spcBef>
                <a:spcPct val="0"/>
              </a:spcBef>
            </a:pPr>
            <a:r>
              <a:rPr lang="en-US" sz="6200" spc="-192">
                <a:solidFill>
                  <a:srgbClr val="000000"/>
                </a:solidFill>
                <a:latin typeface="League Spartan Bold Italics"/>
              </a:rPr>
              <a:t>ZALIM</a:t>
            </a:r>
          </a:p>
        </p:txBody>
      </p:sp>
      <p:sp>
        <p:nvSpPr>
          <p:cNvPr name="TextBox 5" id="5"/>
          <p:cNvSpPr txBox="true"/>
          <p:nvPr/>
        </p:nvSpPr>
        <p:spPr>
          <a:xfrm rot="0">
            <a:off x="1711003" y="3443874"/>
            <a:ext cx="8170342" cy="3294947"/>
          </a:xfrm>
          <a:prstGeom prst="rect">
            <a:avLst/>
          </a:prstGeom>
        </p:spPr>
        <p:txBody>
          <a:bodyPr anchor="t" rtlCol="false" tIns="0" lIns="0" bIns="0" rIns="0">
            <a:spAutoFit/>
          </a:bodyPr>
          <a:lstStyle/>
          <a:p>
            <a:pPr>
              <a:lnSpc>
                <a:spcPts val="4341"/>
              </a:lnSpc>
            </a:pPr>
            <a:r>
              <a:rPr lang="en-US" sz="3618" spc="-112">
                <a:solidFill>
                  <a:srgbClr val="000000"/>
                </a:solidFill>
                <a:latin typeface="Source Sans Pro Bold"/>
              </a:rPr>
              <a:t>Secara bahasa</a:t>
            </a:r>
            <a:r>
              <a:rPr lang="en-US" sz="3618" spc="-112">
                <a:solidFill>
                  <a:srgbClr val="000000"/>
                </a:solidFill>
                <a:latin typeface="Source Sans Pro"/>
              </a:rPr>
              <a:t>, zalim atau azh zhulmu artinya meletakkan sesuatu bukan pada tempatnya.</a:t>
            </a:r>
          </a:p>
          <a:p>
            <a:pPr>
              <a:lnSpc>
                <a:spcPts val="4341"/>
              </a:lnSpc>
              <a:spcBef>
                <a:spcPct val="0"/>
              </a:spcBef>
            </a:pPr>
            <a:r>
              <a:rPr lang="en-US" sz="3618" spc="-112">
                <a:solidFill>
                  <a:srgbClr val="000000"/>
                </a:solidFill>
                <a:latin typeface="Source Sans Pro Bold"/>
              </a:rPr>
              <a:t>Secara istilah</a:t>
            </a:r>
            <a:r>
              <a:rPr lang="en-US" sz="3618" spc="-112">
                <a:solidFill>
                  <a:srgbClr val="000000"/>
                </a:solidFill>
                <a:latin typeface="Source Sans Pro"/>
              </a:rPr>
              <a:t>, zalim artinya melakukan sesuatu yang keluar dari koridor kebenaran, baik karena kurang atau melebih batas.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DAF6gnIbjF8</dc:identifier>
  <dcterms:modified xsi:type="dcterms:W3CDTF">2011-08-01T06:04:30Z</dcterms:modified>
  <cp:revision>1</cp:revision>
  <dc:title>AQIDAH TAUHID PART 13</dc:title>
</cp:coreProperties>
</file>