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arnchang" charset="1" panose="00000000000000000000"/>
      <p:regular r:id="rId10"/>
    </p:embeddedFont>
    <p:embeddedFont>
      <p:font typeface="Karnchang Bold" charset="1" panose="00000000000000000000"/>
      <p:regular r:id="rId11"/>
    </p:embeddedFont>
    <p:embeddedFont>
      <p:font typeface="Karnchang Italics" charset="1" panose="00000000000000000000"/>
      <p:regular r:id="rId12"/>
    </p:embeddedFont>
    <p:embeddedFont>
      <p:font typeface="Karnchang Bold Italics" charset="1" panose="00000000000000000000"/>
      <p:regular r:id="rId13"/>
    </p:embeddedFont>
    <p:embeddedFont>
      <p:font typeface="Karnchang Thin" charset="1" panose="00000000000000000000"/>
      <p:regular r:id="rId14"/>
    </p:embeddedFont>
    <p:embeddedFont>
      <p:font typeface="Karnchang Thin Italics" charset="1" panose="00000000000000000000"/>
      <p:regular r:id="rId15"/>
    </p:embeddedFont>
    <p:embeddedFont>
      <p:font typeface="Karnchang Light" charset="1" panose="00000000000000000000"/>
      <p:regular r:id="rId16"/>
    </p:embeddedFont>
    <p:embeddedFont>
      <p:font typeface="Karnchang Light Italics" charset="1" panose="00000000000000000000"/>
      <p:regular r:id="rId17"/>
    </p:embeddedFont>
    <p:embeddedFont>
      <p:font typeface="Karnchang Medium" charset="1" panose="00000000000000000000"/>
      <p:regular r:id="rId18"/>
    </p:embeddedFont>
    <p:embeddedFont>
      <p:font typeface="Karnchang Medium Italics" charset="1" panose="00000000000000000000"/>
      <p:regular r:id="rId19"/>
    </p:embeddedFont>
    <p:embeddedFont>
      <p:font typeface="Karnchang Semi-Bold" charset="1" panose="00000000000000000000"/>
      <p:regular r:id="rId20"/>
    </p:embeddedFont>
    <p:embeddedFont>
      <p:font typeface="Karnchang Semi-Bold Italics" charset="1" panose="00000000000000000000"/>
      <p:regular r:id="rId21"/>
    </p:embeddedFont>
    <p:embeddedFont>
      <p:font typeface="Karnchang Ultra-Bold" charset="1" panose="00000000000000000000"/>
      <p:regular r:id="rId22"/>
    </p:embeddedFont>
    <p:embeddedFont>
      <p:font typeface="Karnchang Ultra-Bold Italics" charset="1" panose="00000000000000000000"/>
      <p:regular r:id="rId23"/>
    </p:embeddedFont>
    <p:embeddedFont>
      <p:font typeface="Karnchang Heavy" charset="1" panose="00000000000000000000"/>
      <p:regular r:id="rId24"/>
    </p:embeddedFont>
    <p:embeddedFont>
      <p:font typeface="Karnchang Heavy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37" Target="slides/slide12.xml" Type="http://schemas.openxmlformats.org/officeDocument/2006/relationships/slide"/><Relationship Id="rId38" Target="slides/slide1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108882"/>
            <a:ext cx="9725747" cy="3940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509"/>
              </a:lnSpc>
            </a:pPr>
            <a:r>
              <a:rPr lang="en-US" sz="13597">
                <a:solidFill>
                  <a:srgbClr val="000000"/>
                </a:solidFill>
                <a:latin typeface="Karnchang Bold"/>
              </a:rPr>
              <a:t>AQIDAH &amp; TAUHID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754447" y="-3093732"/>
            <a:ext cx="18901247" cy="17982775"/>
            <a:chOff x="0" y="0"/>
            <a:chExt cx="25201662" cy="23977033"/>
          </a:xfrm>
        </p:grpSpPr>
        <p:grpSp>
          <p:nvGrpSpPr>
            <p:cNvPr name="Group 4" id="4"/>
            <p:cNvGrpSpPr/>
            <p:nvPr/>
          </p:nvGrpSpPr>
          <p:grpSpPr>
            <a:xfrm rot="2252144">
              <a:off x="2887185" y="2861146"/>
              <a:ext cx="14259267" cy="14323066"/>
              <a:chOff x="0" y="0"/>
              <a:chExt cx="2816645" cy="282924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816645" cy="2829248"/>
              </a:xfrm>
              <a:custGeom>
                <a:avLst/>
                <a:gdLst/>
                <a:ahLst/>
                <a:cxnLst/>
                <a:rect r="r" b="b" t="t" l="l"/>
                <a:pathLst>
                  <a:path h="2829248" w="2816645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243342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2252144">
              <a:off x="4620058" y="6213209"/>
              <a:ext cx="14259267" cy="14323066"/>
              <a:chOff x="0" y="0"/>
              <a:chExt cx="2816645" cy="282924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816645" cy="2829248"/>
              </a:xfrm>
              <a:custGeom>
                <a:avLst/>
                <a:gdLst/>
                <a:ahLst/>
                <a:cxnLst/>
                <a:rect r="r" b="b" t="t" l="l"/>
                <a:pathLst>
                  <a:path h="2829248" w="2816645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535659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2252144">
              <a:off x="8055210" y="6792821"/>
              <a:ext cx="14259267" cy="14323066"/>
              <a:chOff x="0" y="0"/>
              <a:chExt cx="2816645" cy="2829248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816645" cy="2829248"/>
              </a:xfrm>
              <a:custGeom>
                <a:avLst/>
                <a:gdLst/>
                <a:ahLst/>
                <a:cxnLst/>
                <a:rect r="r" b="b" t="t" l="l"/>
                <a:pathLst>
                  <a:path h="2829248" w="2816645">
                    <a:moveTo>
                      <a:pt x="0" y="0"/>
                    </a:moveTo>
                    <a:lnTo>
                      <a:pt x="2816645" y="0"/>
                    </a:lnTo>
                    <a:lnTo>
                      <a:pt x="2816645" y="2829248"/>
                    </a:lnTo>
                    <a:lnTo>
                      <a:pt x="0" y="2829248"/>
                    </a:lnTo>
                    <a:close/>
                  </a:path>
                </a:pathLst>
              </a:custGeom>
              <a:solidFill>
                <a:srgbClr val="858789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23825"/>
                <a:ext cx="2816645" cy="295307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13" id="13"/>
          <p:cNvSpPr/>
          <p:nvPr/>
        </p:nvSpPr>
        <p:spPr>
          <a:xfrm flipH="false" flipV="false" rot="0">
            <a:off x="0" y="0"/>
            <a:ext cx="1355203" cy="1511835"/>
          </a:xfrm>
          <a:custGeom>
            <a:avLst/>
            <a:gdLst/>
            <a:ahLst/>
            <a:cxnLst/>
            <a:rect r="r" b="b" t="t" l="l"/>
            <a:pathLst>
              <a:path h="1511835" w="1355203">
                <a:moveTo>
                  <a:pt x="0" y="0"/>
                </a:moveTo>
                <a:lnTo>
                  <a:pt x="1355203" y="0"/>
                </a:lnTo>
                <a:lnTo>
                  <a:pt x="1355203" y="1511835"/>
                </a:lnTo>
                <a:lnTo>
                  <a:pt x="0" y="151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8518617"/>
            <a:ext cx="7644346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Karnchang"/>
              </a:rPr>
              <a:t>Arif Marsal, Lc., MA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5630956"/>
            <a:ext cx="5544493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Karnchang Bold"/>
              </a:rPr>
              <a:t>Sistem Informasi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62496" y="0"/>
            <a:ext cx="7025504" cy="10544847"/>
          </a:xfrm>
          <a:custGeom>
            <a:avLst/>
            <a:gdLst/>
            <a:ahLst/>
            <a:cxnLst/>
            <a:rect r="r" b="b" t="t" l="l"/>
            <a:pathLst>
              <a:path h="10544847" w="7025504">
                <a:moveTo>
                  <a:pt x="0" y="0"/>
                </a:moveTo>
                <a:lnTo>
                  <a:pt x="7025504" y="0"/>
                </a:lnTo>
                <a:lnTo>
                  <a:pt x="7025504" y="10544847"/>
                </a:lnTo>
                <a:lnTo>
                  <a:pt x="0" y="10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36168" y="821978"/>
            <a:ext cx="5071980" cy="1210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9"/>
              </a:lnSpc>
              <a:spcBef>
                <a:spcPct val="0"/>
              </a:spcBef>
            </a:pPr>
            <a:r>
              <a:rPr lang="en-US" sz="5571">
                <a:solidFill>
                  <a:srgbClr val="000000"/>
                </a:solidFill>
                <a:latin typeface="Karnchang Bold"/>
              </a:rPr>
              <a:t>Defenisi Akhlak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7572" y="3615724"/>
            <a:ext cx="10389171" cy="2846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08"/>
              </a:lnSpc>
              <a:spcBef>
                <a:spcPct val="0"/>
              </a:spcBef>
            </a:pPr>
            <a:r>
              <a:rPr lang="en-US" sz="3077">
                <a:solidFill>
                  <a:srgbClr val="000000"/>
                </a:solidFill>
                <a:latin typeface="Karnchang"/>
              </a:rPr>
              <a:t>Menurut Ibnu Taymiyah, akhlak berkaitan erat dengan iman karena, karena iman terdiri atas yakin Allah adalah satu-satunya pencipta, yang patut disembah, cinta kepada Allah melebihi segala cinta, yang akan menghantarkan hamba pada satu tujuan yakni menggapai ridlo Allah SWT.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62496" y="0"/>
            <a:ext cx="7025504" cy="10287000"/>
          </a:xfrm>
          <a:custGeom>
            <a:avLst/>
            <a:gdLst/>
            <a:ahLst/>
            <a:cxnLst/>
            <a:rect r="r" b="b" t="t" l="l"/>
            <a:pathLst>
              <a:path h="10287000" w="7025504">
                <a:moveTo>
                  <a:pt x="0" y="0"/>
                </a:moveTo>
                <a:lnTo>
                  <a:pt x="7025504" y="0"/>
                </a:lnTo>
                <a:lnTo>
                  <a:pt x="702550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981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262496" y="-2449992"/>
            <a:ext cx="7025504" cy="14862526"/>
          </a:xfrm>
          <a:custGeom>
            <a:avLst/>
            <a:gdLst/>
            <a:ahLst/>
            <a:cxnLst/>
            <a:rect r="r" b="b" t="t" l="l"/>
            <a:pathLst>
              <a:path h="14862526" w="7025504">
                <a:moveTo>
                  <a:pt x="0" y="0"/>
                </a:moveTo>
                <a:lnTo>
                  <a:pt x="7025504" y="0"/>
                </a:lnTo>
                <a:lnTo>
                  <a:pt x="7025504" y="14862527"/>
                </a:lnTo>
                <a:lnTo>
                  <a:pt x="0" y="148625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</a:blip>
            <a:stretch>
              <a:fillRect l="-55775" t="0" r="-5577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40006" y="907703"/>
            <a:ext cx="9664303" cy="920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79"/>
              </a:lnSpc>
              <a:spcBef>
                <a:spcPct val="0"/>
              </a:spcBef>
            </a:pPr>
            <a:r>
              <a:rPr lang="en-US" sz="4271">
                <a:solidFill>
                  <a:srgbClr val="000000"/>
                </a:solidFill>
                <a:latin typeface="Karnchang Bold"/>
              </a:rPr>
              <a:t>Ruang Lingkup Ilmu Tauhid dan Akhlak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88944" y="2443587"/>
            <a:ext cx="8766428" cy="6506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0686" indent="-280343" lvl="1">
              <a:lnSpc>
                <a:spcPts val="3635"/>
              </a:lnSpc>
              <a:buFont typeface="Arial"/>
              <a:buChar char="•"/>
            </a:pPr>
            <a:r>
              <a:rPr lang="en-US" sz="2596">
                <a:solidFill>
                  <a:srgbClr val="000000"/>
                </a:solidFill>
                <a:latin typeface="Karnchang Bold"/>
              </a:rPr>
              <a:t>Ma’rifat al-mabda</a:t>
            </a:r>
            <a:r>
              <a:rPr lang="en-US" sz="2596">
                <a:solidFill>
                  <a:srgbClr val="000000"/>
                </a:solidFill>
                <a:latin typeface="Karnchang"/>
              </a:rPr>
              <a:t>’ yaitu mempercayai dengan penuh keyakinan tentang Pencipta alam yaitu Allah Swt. Hal ini sering diartikan dengan wujud yang sempurna, wujud mutlak atau wajibul wujud.</a:t>
            </a:r>
          </a:p>
          <a:p>
            <a:pPr marL="560686" indent="-280343" lvl="1">
              <a:lnSpc>
                <a:spcPts val="3635"/>
              </a:lnSpc>
              <a:buFont typeface="Arial"/>
              <a:buChar char="•"/>
            </a:pPr>
            <a:r>
              <a:rPr lang="en-US" sz="2596">
                <a:solidFill>
                  <a:srgbClr val="000000"/>
                </a:solidFill>
                <a:latin typeface="Karnchang Bold"/>
              </a:rPr>
              <a:t>Ma’rifat al-watsiqah</a:t>
            </a:r>
            <a:r>
              <a:rPr lang="en-US" sz="2596">
                <a:solidFill>
                  <a:srgbClr val="000000"/>
                </a:solidFill>
                <a:latin typeface="Karnchang"/>
              </a:rPr>
              <a:t> yaitu mempercayai dengan penuh keyakinan tentang para utusan Allah Swt. yang menjadi utusan dan perantara Allah dengan umat manusia untuk menyampaikan ajaran-ajaran Nya, tentang kitab-kitab Allah yang dibawa oleh para utusan-Nya dan tentang para malaikat-Nya.</a:t>
            </a:r>
          </a:p>
          <a:p>
            <a:pPr marL="560686" indent="-280343" lvl="1">
              <a:lnSpc>
                <a:spcPts val="3635"/>
              </a:lnSpc>
              <a:buFont typeface="Arial"/>
              <a:buChar char="•"/>
            </a:pPr>
            <a:r>
              <a:rPr lang="en-US" sz="2596">
                <a:solidFill>
                  <a:srgbClr val="000000"/>
                </a:solidFill>
                <a:latin typeface="Karnchang Bold"/>
              </a:rPr>
              <a:t>Ma’rifat al-ma’ad</a:t>
            </a:r>
            <a:r>
              <a:rPr lang="en-US" sz="2596">
                <a:solidFill>
                  <a:srgbClr val="000000"/>
                </a:solidFill>
                <a:latin typeface="Karnchang"/>
              </a:rPr>
              <a:t> yaitu mempercayai dengan penuh keyakinan akan adanya kehidupan abadi setelah mati di alam akhirat dengan segala hal ihwal yang ada di</a:t>
            </a:r>
          </a:p>
          <a:p>
            <a:pPr>
              <a:lnSpc>
                <a:spcPts val="363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62496" y="0"/>
            <a:ext cx="7025504" cy="10287000"/>
          </a:xfrm>
          <a:custGeom>
            <a:avLst/>
            <a:gdLst/>
            <a:ahLst/>
            <a:cxnLst/>
            <a:rect r="r" b="b" t="t" l="l"/>
            <a:pathLst>
              <a:path h="10287000" w="7025504">
                <a:moveTo>
                  <a:pt x="0" y="0"/>
                </a:moveTo>
                <a:lnTo>
                  <a:pt x="7025504" y="0"/>
                </a:lnTo>
                <a:lnTo>
                  <a:pt x="702550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981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262496" y="-2449992"/>
            <a:ext cx="7025504" cy="14862526"/>
          </a:xfrm>
          <a:custGeom>
            <a:avLst/>
            <a:gdLst/>
            <a:ahLst/>
            <a:cxnLst/>
            <a:rect r="r" b="b" t="t" l="l"/>
            <a:pathLst>
              <a:path h="14862526" w="7025504">
                <a:moveTo>
                  <a:pt x="0" y="0"/>
                </a:moveTo>
                <a:lnTo>
                  <a:pt x="7025504" y="0"/>
                </a:lnTo>
                <a:lnTo>
                  <a:pt x="7025504" y="14862527"/>
                </a:lnTo>
                <a:lnTo>
                  <a:pt x="0" y="148625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</a:blip>
            <a:stretch>
              <a:fillRect l="-55775" t="0" r="-5577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73021" y="917228"/>
            <a:ext cx="9998273" cy="87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59"/>
              </a:lnSpc>
              <a:spcBef>
                <a:spcPct val="0"/>
              </a:spcBef>
            </a:pPr>
            <a:r>
              <a:rPr lang="en-US" sz="3971">
                <a:solidFill>
                  <a:srgbClr val="000000"/>
                </a:solidFill>
                <a:latin typeface="Karnchang Bold"/>
              </a:rPr>
              <a:t>Kedudukan Ilmu Tauhid dan Akhlak di Islam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73021" y="3204872"/>
            <a:ext cx="10017417" cy="4540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 </a:t>
            </a:r>
            <a:r>
              <a:rPr lang="en-US" sz="3127">
                <a:solidFill>
                  <a:srgbClr val="000000"/>
                </a:solidFill>
                <a:latin typeface="Karnchang"/>
              </a:rPr>
              <a:t>Mengesakan Alloh dalam Rububiyah-Nya</a:t>
            </a:r>
          </a:p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 Mengesakan Alloh Dalam Uluhiyah-Nya</a:t>
            </a:r>
          </a:p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 Mengesakan Alloh Dalam Nama dan Sifat-Nya</a:t>
            </a:r>
          </a:p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 Kedudukan Tauhid</a:t>
            </a:r>
          </a:p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Tauhid Adalah Tujuan Penciptaan Manusia</a:t>
            </a:r>
          </a:p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Tauhid Adalah Tujuan Diutusnya Para Rosul</a:t>
            </a:r>
          </a:p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Tauhid Merupakan Perintah Alloh yang Paling Utama dan Pertama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62496" y="0"/>
            <a:ext cx="7025504" cy="10287000"/>
          </a:xfrm>
          <a:custGeom>
            <a:avLst/>
            <a:gdLst/>
            <a:ahLst/>
            <a:cxnLst/>
            <a:rect r="r" b="b" t="t" l="l"/>
            <a:pathLst>
              <a:path h="10287000" w="7025504">
                <a:moveTo>
                  <a:pt x="0" y="0"/>
                </a:moveTo>
                <a:lnTo>
                  <a:pt x="7025504" y="0"/>
                </a:lnTo>
                <a:lnTo>
                  <a:pt x="702550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981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262496" y="-2449992"/>
            <a:ext cx="7025504" cy="14862526"/>
          </a:xfrm>
          <a:custGeom>
            <a:avLst/>
            <a:gdLst/>
            <a:ahLst/>
            <a:cxnLst/>
            <a:rect r="r" b="b" t="t" l="l"/>
            <a:pathLst>
              <a:path h="14862526" w="7025504">
                <a:moveTo>
                  <a:pt x="0" y="0"/>
                </a:moveTo>
                <a:lnTo>
                  <a:pt x="7025504" y="0"/>
                </a:lnTo>
                <a:lnTo>
                  <a:pt x="7025504" y="14862527"/>
                </a:lnTo>
                <a:lnTo>
                  <a:pt x="0" y="148625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</a:blip>
            <a:stretch>
              <a:fillRect l="-55775" t="0" r="-5577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917228"/>
            <a:ext cx="11144316" cy="1575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59"/>
              </a:lnSpc>
              <a:spcBef>
                <a:spcPct val="0"/>
              </a:spcBef>
            </a:pPr>
            <a:r>
              <a:rPr lang="en-US" sz="3971">
                <a:solidFill>
                  <a:srgbClr val="000000"/>
                </a:solidFill>
                <a:latin typeface="Karnchang Bold"/>
              </a:rPr>
              <a:t>Alquran, al-Hadist, Hadist Qudsi. Sunnah, Khabar, dan Atsar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73021" y="3204872"/>
            <a:ext cx="10017417" cy="4540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 </a:t>
            </a:r>
            <a:r>
              <a:rPr lang="en-US" sz="3127">
                <a:solidFill>
                  <a:srgbClr val="000000"/>
                </a:solidFill>
                <a:latin typeface="Karnchang"/>
              </a:rPr>
              <a:t>Mengesakan Alloh dalam Rububiyah-Nya</a:t>
            </a:r>
          </a:p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 Mengesakan Alloh Dalam Uluhiyah-Nya</a:t>
            </a:r>
          </a:p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 Mengesakan Alloh Dalam Nama dan Sifat-Nya</a:t>
            </a:r>
          </a:p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 Kedudukan Tauhid</a:t>
            </a:r>
          </a:p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Tauhid Adalah Tujuan Penciptaan Manusia</a:t>
            </a:r>
          </a:p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Tauhid Adalah Tujuan Diutusnya Para Rosul</a:t>
            </a:r>
          </a:p>
          <a:p>
            <a:pPr marL="675243" indent="-337622" lvl="1">
              <a:lnSpc>
                <a:spcPts val="437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Karnchang"/>
              </a:rPr>
              <a:t>Tauhid Merupakan Perintah Alloh yang Paling Utama dan Pertama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62496" y="0"/>
            <a:ext cx="7025504" cy="10544847"/>
          </a:xfrm>
          <a:custGeom>
            <a:avLst/>
            <a:gdLst/>
            <a:ahLst/>
            <a:cxnLst/>
            <a:rect r="r" b="b" t="t" l="l"/>
            <a:pathLst>
              <a:path h="10544847" w="7025504">
                <a:moveTo>
                  <a:pt x="0" y="0"/>
                </a:moveTo>
                <a:lnTo>
                  <a:pt x="7025504" y="0"/>
                </a:lnTo>
                <a:lnTo>
                  <a:pt x="7025504" y="10544847"/>
                </a:lnTo>
                <a:lnTo>
                  <a:pt x="0" y="10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6716" y="995312"/>
            <a:ext cx="10550885" cy="7681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Pengertian Ilmu Tauhid/Aqidah</a:t>
            </a:r>
          </a:p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Pengertian ilmu Akhlak</a:t>
            </a:r>
          </a:p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Ruang Lingkup Ilmu Tauhid dan Akhlak</a:t>
            </a:r>
          </a:p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Kedudukan Ilmu Tauhid dan Akhlak di dalam ajaran Islam</a:t>
            </a:r>
          </a:p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Aqidah dan akhlak sebagai obyek kajian</a:t>
            </a:r>
          </a:p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Al-Quran, Al-Hadits dan Atsar sebagai Sumber dasar dan pokok dalam Kajian Tauhid dan Akhlak</a:t>
            </a:r>
          </a:p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Pengertian Al-Quran, Al-Hadits, Hadits Qudsi, Sunnah, Khabar, dan Atsar</a:t>
            </a:r>
          </a:p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Aplikasi Materi dalam kehidupan sebagai Akhlak seorang muslim berkait materi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62496" y="0"/>
            <a:ext cx="7025504" cy="10544847"/>
          </a:xfrm>
          <a:custGeom>
            <a:avLst/>
            <a:gdLst/>
            <a:ahLst/>
            <a:cxnLst/>
            <a:rect r="r" b="b" t="t" l="l"/>
            <a:pathLst>
              <a:path h="10544847" w="7025504">
                <a:moveTo>
                  <a:pt x="0" y="0"/>
                </a:moveTo>
                <a:lnTo>
                  <a:pt x="7025504" y="0"/>
                </a:lnTo>
                <a:lnTo>
                  <a:pt x="7025504" y="10544847"/>
                </a:lnTo>
                <a:lnTo>
                  <a:pt x="0" y="10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7572" y="2517988"/>
            <a:ext cx="10389171" cy="3388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08"/>
              </a:lnSpc>
              <a:spcBef>
                <a:spcPct val="0"/>
              </a:spcBef>
            </a:pPr>
            <a:r>
              <a:rPr lang="en-US" sz="3077">
                <a:solidFill>
                  <a:srgbClr val="000000"/>
                </a:solidFill>
                <a:latin typeface="Karnchang"/>
              </a:rPr>
              <a:t>‘</a:t>
            </a:r>
            <a:r>
              <a:rPr lang="en-US" sz="3077" u="sng">
                <a:solidFill>
                  <a:srgbClr val="000000"/>
                </a:solidFill>
                <a:latin typeface="Karnchang"/>
              </a:rPr>
              <a:t>Aqidah</a:t>
            </a:r>
            <a:r>
              <a:rPr lang="en-US" sz="3077">
                <a:solidFill>
                  <a:srgbClr val="000000"/>
                </a:solidFill>
                <a:latin typeface="Karnchang"/>
                <a:cs typeface="Karnchang"/>
              </a:rPr>
              <a:t> (اَلْعَقِيْدَةُ) menurut bahasa Arab (etimologi) berasal dari kata al-‘aqdu (الْعَقْدُ) yang berarti ikatan, at-tautsiiqu (التَّوْثِيْقُ) yang berarti kepercayaan atau keyakinan yang kuat, al-ihkaamu (اْلإِحْكَامُ) yang artinya mengokohkan (menetapkan), dan ar-rabthu biquw-wah (الرَّبْطُ بِقُوَّةٍ) yang berarti mengikat dengan kuat.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11439" y="821978"/>
            <a:ext cx="5121439" cy="1210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9"/>
              </a:lnSpc>
              <a:spcBef>
                <a:spcPct val="0"/>
              </a:spcBef>
            </a:pPr>
            <a:r>
              <a:rPr lang="en-US" sz="5571">
                <a:solidFill>
                  <a:srgbClr val="000000"/>
                </a:solidFill>
                <a:latin typeface="Karnchang Bold"/>
              </a:rPr>
              <a:t>Defenisi Aqidah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2724" y="6392689"/>
            <a:ext cx="9898869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Karnchang"/>
              </a:rPr>
              <a:t>Sedangkan menurut istilah (terminologi): ‘aqidah adalah iman yang teguh dan pasti, yang tidak ada keraguan sedikit pun bagi orang yang meyakininya.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06878" y="9163050"/>
            <a:ext cx="8330560" cy="330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6"/>
              </a:lnSpc>
              <a:spcBef>
                <a:spcPct val="0"/>
              </a:spcBef>
            </a:pPr>
            <a:r>
              <a:rPr lang="en-US" sz="1568">
                <a:solidFill>
                  <a:srgbClr val="000000"/>
                </a:solidFill>
                <a:latin typeface="Karnchang Italics"/>
                <a:cs typeface="Karnchang Italics"/>
              </a:rPr>
              <a:t>Lisaanul ‘Arab (IX/311: عقد) karya Ibnu Manzhur (wafat th. 711 H) t dan Mu’jamul Wasiith (II/614: عقد).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62496" y="0"/>
            <a:ext cx="7025504" cy="10544847"/>
          </a:xfrm>
          <a:custGeom>
            <a:avLst/>
            <a:gdLst/>
            <a:ahLst/>
            <a:cxnLst/>
            <a:rect r="r" b="b" t="t" l="l"/>
            <a:pathLst>
              <a:path h="10544847" w="7025504">
                <a:moveTo>
                  <a:pt x="0" y="0"/>
                </a:moveTo>
                <a:lnTo>
                  <a:pt x="7025504" y="0"/>
                </a:lnTo>
                <a:lnTo>
                  <a:pt x="7025504" y="10544847"/>
                </a:lnTo>
                <a:lnTo>
                  <a:pt x="0" y="10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8252" y="2378788"/>
            <a:ext cx="9729775" cy="5350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98"/>
              </a:lnSpc>
              <a:spcBef>
                <a:spcPct val="0"/>
              </a:spcBef>
            </a:pPr>
            <a:r>
              <a:rPr lang="en-US" sz="2713">
                <a:solidFill>
                  <a:srgbClr val="000000"/>
                </a:solidFill>
                <a:latin typeface="Karnchang"/>
              </a:rPr>
              <a:t>Jadi, ‘</a:t>
            </a:r>
            <a:r>
              <a:rPr lang="en-US" sz="2713">
                <a:solidFill>
                  <a:srgbClr val="000000"/>
                </a:solidFill>
                <a:latin typeface="Karnchang Bold"/>
              </a:rPr>
              <a:t>Aqidah Islamiyyah</a:t>
            </a:r>
            <a:r>
              <a:rPr lang="en-US" sz="2713">
                <a:solidFill>
                  <a:srgbClr val="000000"/>
                </a:solidFill>
                <a:latin typeface="Karnchang"/>
              </a:rPr>
              <a:t> adalah keimanan yang teguh dan bersifat pasti kepada Allah Subhanahu wa Ta’ala dengan segala pelaksanaan kewajiban, bertauhid dan taat kepada-Nya, beriman kepada Malaikat-malaikat-Nya, Rasul-rasul-Nya, Kitab-kitab-Nya, hari Akhir, takdir baik dan buruk dan mengimani seluruh apa-apa yang telah shahih tentang Prinsip-prinsip Agama (Ushuluddin), perkara-perkara yang ghaib, beriman kepada apa yang menjadi ijma’ (konsensus) dari Salafush Shalih, serta seluruh berita-berita qath’i (pasti), baik secara ilmiah maupun secara amaliyah yang telah ditetapkan menurut Al-Qur-an dan As-Sunnah yang shahih serta ijma’ Salafush Shalih.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14630" y="8562710"/>
            <a:ext cx="9017018" cy="967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</a:pPr>
            <a:r>
              <a:rPr lang="en-US" sz="1286">
                <a:solidFill>
                  <a:srgbClr val="000000"/>
                </a:solidFill>
                <a:latin typeface="Karnchang Italics"/>
              </a:rPr>
              <a:t>Tauhid Rububiyyah, Uluhiyyah, dan Asma’ wa Shifat Allah. &amp; Lihat Buhuuts fii ‘Aqiidah Ahlis Sunnah wal Jamaa’ah (hal. 11-12) oleh Dr. Nashir bin ‘Abdul Karim al-‘Aql, cet. II/ Daarul ‘Ashimah/ th. 1419 H, ‘Aqiidah Ahlis Sunnah wal Jamaa’ah (hal. 13-14) karya Syaikh Muhammad bin Ibrahim al-Hamd dan Mujmal Ushuul Ahlis Sunnah wal Jamaa’ah fil ‘Aqiidah oleh Dr. Nashir bin ‘Abdul Karim al-‘Aql.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62496" y="0"/>
            <a:ext cx="7025504" cy="10544847"/>
          </a:xfrm>
          <a:custGeom>
            <a:avLst/>
            <a:gdLst/>
            <a:ahLst/>
            <a:cxnLst/>
            <a:rect r="r" b="b" t="t" l="l"/>
            <a:pathLst>
              <a:path h="10544847" w="7025504">
                <a:moveTo>
                  <a:pt x="0" y="0"/>
                </a:moveTo>
                <a:lnTo>
                  <a:pt x="7025504" y="0"/>
                </a:lnTo>
                <a:lnTo>
                  <a:pt x="7025504" y="10544847"/>
                </a:lnTo>
                <a:lnTo>
                  <a:pt x="0" y="10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4747" y="695325"/>
            <a:ext cx="10094822" cy="1966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74"/>
              </a:lnSpc>
              <a:spcBef>
                <a:spcPct val="0"/>
              </a:spcBef>
            </a:pPr>
            <a:r>
              <a:rPr lang="en-US" sz="4982">
                <a:solidFill>
                  <a:srgbClr val="000000"/>
                </a:solidFill>
                <a:latin typeface="Karnchang Bold"/>
              </a:rPr>
              <a:t>Penamaan ‘Aqidah Menurut Ahlus Sunnah: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27517" y="3326905"/>
            <a:ext cx="8289281" cy="4959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39414" indent="-419707" lvl="1">
              <a:lnSpc>
                <a:spcPts val="5443"/>
              </a:lnSpc>
              <a:buFont typeface="Arial"/>
              <a:buChar char="•"/>
            </a:pPr>
            <a:r>
              <a:rPr lang="en-US" sz="3887">
                <a:solidFill>
                  <a:srgbClr val="000000"/>
                </a:solidFill>
                <a:latin typeface="Karnchang"/>
              </a:rPr>
              <a:t> Al-Iman</a:t>
            </a:r>
          </a:p>
          <a:p>
            <a:pPr marL="839414" indent="-419707" lvl="1">
              <a:lnSpc>
                <a:spcPts val="5443"/>
              </a:lnSpc>
              <a:buFont typeface="Arial"/>
              <a:buChar char="•"/>
            </a:pPr>
            <a:r>
              <a:rPr lang="en-US" sz="3887">
                <a:solidFill>
                  <a:srgbClr val="000000"/>
                </a:solidFill>
                <a:latin typeface="Karnchang"/>
              </a:rPr>
              <a:t> Aqidah (I’tiqaad dan ‘Aqaa-id)</a:t>
            </a:r>
          </a:p>
          <a:p>
            <a:pPr marL="839414" indent="-419707" lvl="1">
              <a:lnSpc>
                <a:spcPts val="5443"/>
              </a:lnSpc>
              <a:buFont typeface="Arial"/>
              <a:buChar char="•"/>
            </a:pPr>
            <a:r>
              <a:rPr lang="en-US" sz="3887">
                <a:solidFill>
                  <a:srgbClr val="000000"/>
                </a:solidFill>
                <a:latin typeface="Karnchang"/>
              </a:rPr>
              <a:t> Tauhid</a:t>
            </a:r>
          </a:p>
          <a:p>
            <a:pPr marL="839414" indent="-419707" lvl="1">
              <a:lnSpc>
                <a:spcPts val="5443"/>
              </a:lnSpc>
              <a:buFont typeface="Arial"/>
              <a:buChar char="•"/>
            </a:pPr>
            <a:r>
              <a:rPr lang="en-US" sz="3887">
                <a:solidFill>
                  <a:srgbClr val="000000"/>
                </a:solidFill>
                <a:latin typeface="Karnchang"/>
              </a:rPr>
              <a:t> As-Sunnah</a:t>
            </a:r>
          </a:p>
          <a:p>
            <a:pPr marL="839414" indent="-419707" lvl="1">
              <a:lnSpc>
                <a:spcPts val="5443"/>
              </a:lnSpc>
              <a:buFont typeface="Arial"/>
              <a:buChar char="•"/>
            </a:pPr>
            <a:r>
              <a:rPr lang="en-US" sz="3887">
                <a:solidFill>
                  <a:srgbClr val="000000"/>
                </a:solidFill>
                <a:latin typeface="Karnchang"/>
              </a:rPr>
              <a:t> Ushuluddin dan  Ushuluddiyanah</a:t>
            </a:r>
          </a:p>
          <a:p>
            <a:pPr marL="839414" indent="-419707" lvl="1">
              <a:lnSpc>
                <a:spcPts val="5443"/>
              </a:lnSpc>
              <a:buFont typeface="Arial"/>
              <a:buChar char="•"/>
            </a:pPr>
            <a:r>
              <a:rPr lang="en-US" sz="3887">
                <a:solidFill>
                  <a:srgbClr val="000000"/>
                </a:solidFill>
                <a:latin typeface="Karnchang"/>
              </a:rPr>
              <a:t> Al-Fiqhul Akbar</a:t>
            </a:r>
          </a:p>
          <a:p>
            <a:pPr marL="839414" indent="-419707" lvl="1">
              <a:lnSpc>
                <a:spcPts val="5443"/>
              </a:lnSpc>
              <a:buFont typeface="Arial"/>
              <a:buChar char="•"/>
            </a:pPr>
            <a:r>
              <a:rPr lang="en-US" sz="3887">
                <a:solidFill>
                  <a:srgbClr val="000000"/>
                </a:solidFill>
                <a:latin typeface="Karnchang"/>
              </a:rPr>
              <a:t> Asy-Syari’ah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62496" y="0"/>
            <a:ext cx="7025504" cy="10544847"/>
          </a:xfrm>
          <a:custGeom>
            <a:avLst/>
            <a:gdLst/>
            <a:ahLst/>
            <a:cxnLst/>
            <a:rect r="r" b="b" t="t" l="l"/>
            <a:pathLst>
              <a:path h="10544847" w="7025504">
                <a:moveTo>
                  <a:pt x="0" y="0"/>
                </a:moveTo>
                <a:lnTo>
                  <a:pt x="7025504" y="0"/>
                </a:lnTo>
                <a:lnTo>
                  <a:pt x="7025504" y="10544847"/>
                </a:lnTo>
                <a:lnTo>
                  <a:pt x="0" y="10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28775" y="821978"/>
            <a:ext cx="5086767" cy="1210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9"/>
              </a:lnSpc>
              <a:spcBef>
                <a:spcPct val="0"/>
              </a:spcBef>
            </a:pPr>
            <a:r>
              <a:rPr lang="en-US" sz="5571">
                <a:solidFill>
                  <a:srgbClr val="000000"/>
                </a:solidFill>
                <a:latin typeface="Karnchang Bold"/>
              </a:rPr>
              <a:t>Defenisi Tauhid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71100" y="3951280"/>
            <a:ext cx="9602115" cy="2459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3"/>
              </a:lnSpc>
              <a:spcBef>
                <a:spcPct val="0"/>
              </a:spcBef>
            </a:pPr>
            <a:r>
              <a:rPr lang="en-US" sz="3288">
                <a:solidFill>
                  <a:srgbClr val="000000"/>
                </a:solidFill>
                <a:latin typeface="Karnchang Bold"/>
              </a:rPr>
              <a:t>Tauhid</a:t>
            </a:r>
            <a:r>
              <a:rPr lang="en-US" sz="3288">
                <a:solidFill>
                  <a:srgbClr val="000000"/>
                </a:solidFill>
                <a:latin typeface="Karnchang"/>
              </a:rPr>
              <a:t>, yaitu seorang hamba meyakini bahwa Allah Subhanahu wa Ta’ala adalah Esa, tidak ada sekutu bagi-Nya dalam rububiyah (ketuhanan), uluhiyah (ibadah), Asma` dan Sifat-Nya.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28742" y="8670672"/>
            <a:ext cx="7886833" cy="775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79"/>
              </a:lnSpc>
              <a:spcBef>
                <a:spcPct val="0"/>
              </a:spcBef>
            </a:pPr>
            <a:r>
              <a:rPr lang="en-US" sz="1342">
                <a:solidFill>
                  <a:srgbClr val="000000"/>
                </a:solidFill>
                <a:latin typeface="Karnchang Italics"/>
                <a:cs typeface="Karnchang Italics"/>
              </a:rPr>
              <a:t>[Disalin dari التوحيد فضله وأنواعه Penulis Muhammad bin Abdullah At Tuwaijry, Penerjemah Team Islamhouse Editor : Eko Haryanto Abu Ziyad. Maktab Dakwah Dan Bimbingan Jaliyat Rabwah. IslamHouse.com 2007 – 1428]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62496" y="0"/>
            <a:ext cx="7025504" cy="10544847"/>
          </a:xfrm>
          <a:custGeom>
            <a:avLst/>
            <a:gdLst/>
            <a:ahLst/>
            <a:cxnLst/>
            <a:rect r="r" b="b" t="t" l="l"/>
            <a:pathLst>
              <a:path h="10544847" w="7025504">
                <a:moveTo>
                  <a:pt x="0" y="0"/>
                </a:moveTo>
                <a:lnTo>
                  <a:pt x="7025504" y="0"/>
                </a:lnTo>
                <a:lnTo>
                  <a:pt x="7025504" y="10544847"/>
                </a:lnTo>
                <a:lnTo>
                  <a:pt x="0" y="10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49399" y="821978"/>
            <a:ext cx="6045518" cy="1210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9"/>
              </a:lnSpc>
              <a:spcBef>
                <a:spcPct val="0"/>
              </a:spcBef>
            </a:pPr>
            <a:r>
              <a:rPr lang="en-US" sz="5571">
                <a:solidFill>
                  <a:srgbClr val="000000"/>
                </a:solidFill>
                <a:latin typeface="Karnchang Bold"/>
              </a:rPr>
              <a:t>Pembagian Tauhid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93210" y="3716296"/>
            <a:ext cx="9975495" cy="2681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10171" indent="-505085" lvl="1">
              <a:lnSpc>
                <a:spcPts val="6550"/>
              </a:lnSpc>
              <a:buFont typeface="Arial"/>
              <a:buChar char="•"/>
            </a:pPr>
            <a:r>
              <a:rPr lang="en-US" sz="4678">
                <a:solidFill>
                  <a:srgbClr val="000000"/>
                </a:solidFill>
                <a:latin typeface="Karnchang"/>
              </a:rPr>
              <a:t>Tauhid Rububiyah &amp; Tauhid Asma wa ash-Shifat.</a:t>
            </a:r>
          </a:p>
          <a:p>
            <a:pPr marL="1010171" indent="-505085" lvl="1">
              <a:lnSpc>
                <a:spcPts val="6550"/>
              </a:lnSpc>
              <a:buFont typeface="Arial"/>
              <a:buChar char="•"/>
            </a:pPr>
            <a:r>
              <a:rPr lang="en-US" sz="4678">
                <a:solidFill>
                  <a:srgbClr val="000000"/>
                </a:solidFill>
                <a:latin typeface="Karnchang"/>
              </a:rPr>
              <a:t>Tauhid Uluhiyah dan ibadah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62496" y="0"/>
            <a:ext cx="7025504" cy="10544847"/>
          </a:xfrm>
          <a:custGeom>
            <a:avLst/>
            <a:gdLst/>
            <a:ahLst/>
            <a:cxnLst/>
            <a:rect r="r" b="b" t="t" l="l"/>
            <a:pathLst>
              <a:path h="10544847" w="7025504">
                <a:moveTo>
                  <a:pt x="0" y="0"/>
                </a:moveTo>
                <a:lnTo>
                  <a:pt x="7025504" y="0"/>
                </a:lnTo>
                <a:lnTo>
                  <a:pt x="7025504" y="10544847"/>
                </a:lnTo>
                <a:lnTo>
                  <a:pt x="0" y="10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4545" y="5912118"/>
            <a:ext cx="9895226" cy="928682"/>
          </a:xfrm>
          <a:custGeom>
            <a:avLst/>
            <a:gdLst/>
            <a:ahLst/>
            <a:cxnLst/>
            <a:rect r="r" b="b" t="t" l="l"/>
            <a:pathLst>
              <a:path h="928682" w="9895226">
                <a:moveTo>
                  <a:pt x="0" y="0"/>
                </a:moveTo>
                <a:lnTo>
                  <a:pt x="9895226" y="0"/>
                </a:lnTo>
                <a:lnTo>
                  <a:pt x="9895226" y="928683"/>
                </a:lnTo>
                <a:lnTo>
                  <a:pt x="0" y="928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1757" r="0" b="-2227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01422" y="821978"/>
            <a:ext cx="7341471" cy="1210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9"/>
              </a:lnSpc>
              <a:spcBef>
                <a:spcPct val="0"/>
              </a:spcBef>
            </a:pPr>
            <a:r>
              <a:rPr lang="en-US" sz="5571">
                <a:solidFill>
                  <a:srgbClr val="000000"/>
                </a:solidFill>
                <a:latin typeface="Karnchang Bold"/>
              </a:rPr>
              <a:t>Kesempurnaan Tauhid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40075" y="3271423"/>
            <a:ext cx="9283538" cy="2174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61"/>
              </a:lnSpc>
              <a:spcBef>
                <a:spcPct val="0"/>
              </a:spcBef>
            </a:pPr>
            <a:r>
              <a:rPr lang="en-US" sz="2901">
                <a:solidFill>
                  <a:srgbClr val="000000"/>
                </a:solidFill>
                <a:latin typeface="Karnchang"/>
              </a:rPr>
              <a:t>Tauhid tidak sempurna kecuali dengan beribadah hanya kepada Allah Subhanahu wa Ta’ala semata, tiada sekutu bagi-Nya dan menjauhi thaghut, seperti firman Allah Subhanahu wa Ta’ala: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40075" y="7392105"/>
            <a:ext cx="9009687" cy="805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>
                <a:solidFill>
                  <a:srgbClr val="000000"/>
                </a:solidFill>
                <a:latin typeface="Karnchang Italics"/>
              </a:rPr>
              <a:t>Dan sesungguhnya Kami telah mengutus rasul pada tiap-tiap umat (untuk menyerukan):”Sembahlah Allah (saja), dan jauhilah Thagut itu… [An-Nahl/16:36]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62496" y="0"/>
            <a:ext cx="7025504" cy="10544847"/>
          </a:xfrm>
          <a:custGeom>
            <a:avLst/>
            <a:gdLst/>
            <a:ahLst/>
            <a:cxnLst/>
            <a:rect r="r" b="b" t="t" l="l"/>
            <a:pathLst>
              <a:path h="10544847" w="7025504">
                <a:moveTo>
                  <a:pt x="0" y="0"/>
                </a:moveTo>
                <a:lnTo>
                  <a:pt x="7025504" y="0"/>
                </a:lnTo>
                <a:lnTo>
                  <a:pt x="7025504" y="10544847"/>
                </a:lnTo>
                <a:lnTo>
                  <a:pt x="0" y="10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88578" y="6427025"/>
            <a:ext cx="4567160" cy="1159178"/>
          </a:xfrm>
          <a:custGeom>
            <a:avLst/>
            <a:gdLst/>
            <a:ahLst/>
            <a:cxnLst/>
            <a:rect r="r" b="b" t="t" l="l"/>
            <a:pathLst>
              <a:path h="1159178" w="4567160">
                <a:moveTo>
                  <a:pt x="0" y="0"/>
                </a:moveTo>
                <a:lnTo>
                  <a:pt x="4567160" y="0"/>
                </a:lnTo>
                <a:lnTo>
                  <a:pt x="4567160" y="1159178"/>
                </a:lnTo>
                <a:lnTo>
                  <a:pt x="0" y="11591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0" t="-31780" r="-3223" b="-33418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36168" y="821978"/>
            <a:ext cx="5071980" cy="1210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9"/>
              </a:lnSpc>
              <a:spcBef>
                <a:spcPct val="0"/>
              </a:spcBef>
            </a:pPr>
            <a:r>
              <a:rPr lang="en-US" sz="5571">
                <a:solidFill>
                  <a:srgbClr val="000000"/>
                </a:solidFill>
                <a:latin typeface="Karnchang Bold"/>
              </a:rPr>
              <a:t>Defenisi Akhlak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7572" y="2517988"/>
            <a:ext cx="10389171" cy="2303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08"/>
              </a:lnSpc>
              <a:spcBef>
                <a:spcPct val="0"/>
              </a:spcBef>
            </a:pPr>
            <a:r>
              <a:rPr lang="en-US" sz="3077">
                <a:solidFill>
                  <a:srgbClr val="000000"/>
                </a:solidFill>
                <a:latin typeface="Karnchang"/>
                <a:cs typeface="Karnchang"/>
              </a:rPr>
              <a:t>AL-AKHLAK الأخلاق adalah kata dalam bahasa Arab dari kata al-khuluq. Akhlaq/akhlak, adalah sebuah istilah yang digunakan untuk mengistilahkan sebuah karakter dan tabiat dasar penciptaan manusia.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458845" y="5422445"/>
            <a:ext cx="6226627" cy="614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6"/>
              </a:lnSpc>
              <a:spcBef>
                <a:spcPct val="0"/>
              </a:spcBef>
            </a:pPr>
            <a:r>
              <a:rPr lang="en-US" sz="2804">
                <a:solidFill>
                  <a:srgbClr val="000000"/>
                </a:solidFill>
                <a:latin typeface="Karnchang"/>
                <a:ea typeface="Karnchang"/>
              </a:rPr>
              <a:t>Allah ﷻ berfirman dalam QS Al Qalam 4: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17284" y="7833853"/>
            <a:ext cx="10049459" cy="867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6"/>
              </a:lnSpc>
              <a:spcBef>
                <a:spcPct val="0"/>
              </a:spcBef>
            </a:pPr>
            <a:r>
              <a:rPr lang="en-US" sz="2204">
                <a:solidFill>
                  <a:srgbClr val="000000"/>
                </a:solidFill>
                <a:latin typeface="Karnchang Italics"/>
              </a:rPr>
              <a:t>“Dan sesungguhnya engkau benar-benar berbudi pekerti yang luhur.” (QS: Al-Qalam:4)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DAF52GOI2Vw</dc:identifier>
  <dcterms:modified xsi:type="dcterms:W3CDTF">2011-08-01T06:04:30Z</dcterms:modified>
  <cp:revision>1</cp:revision>
  <dc:title>AQIDAH &amp; TAUHID PART 1</dc:title>
</cp:coreProperties>
</file>