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72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A88BC2E-2A2F-4DBC-B1B9-FED1E90154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1C997-2EFB-471F-B45A-B420363F14D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5177F-C7EE-45BD-B9D4-DB5EB3D34C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smtClean="0"/>
              <a:t>Cyber Ethics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Mona </a:t>
            </a:r>
            <a:r>
              <a:rPr lang="en-US" dirty="0" err="1" smtClean="0"/>
              <a:t>Fronita</a:t>
            </a:r>
            <a:r>
              <a:rPr lang="en-US" dirty="0" smtClean="0"/>
              <a:t>, </a:t>
            </a:r>
            <a:r>
              <a:rPr lang="en-US" dirty="0" err="1" smtClean="0"/>
              <a:t>S.Kom</a:t>
            </a:r>
            <a:r>
              <a:rPr lang="en-US" dirty="0" smtClean="0"/>
              <a:t>., </a:t>
            </a:r>
            <a:r>
              <a:rPr lang="en-US" dirty="0" err="1" smtClean="0"/>
              <a:t>M.Kom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Rahasia perdagangan</a:t>
            </a:r>
            <a:br>
              <a:rPr lang="en-US" sz="3600"/>
            </a:br>
            <a:r>
              <a:rPr lang="en-US" sz="3600"/>
              <a:t>(trade secret)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Arial Narrow" pitchFamily="34" charset="0"/>
              </a:rPr>
              <a:t>Formula, praktek, proses, desain, instrumen, atau kumpulan informasi dimana tidak semuanya boleh diketahui untuk kepentingan keuntungan bisnis atas konsumen dan kompetitor.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Rahasia perdagangan</a:t>
            </a:r>
            <a:br>
              <a:rPr lang="en-US" sz="3600"/>
            </a:br>
            <a:r>
              <a:rPr lang="en-US" sz="3600"/>
              <a:t>(trade secret)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Arial Narrow" pitchFamily="34" charset="0"/>
              </a:rPr>
              <a:t>Hukum rahasia perdagangan melindungi kekayaan intelektual melalui lisensi atau kontrak.</a:t>
            </a:r>
          </a:p>
          <a:p>
            <a:r>
              <a:rPr lang="en-US" sz="3200">
                <a:latin typeface="Arial Narrow" pitchFamily="34" charset="0"/>
              </a:rPr>
              <a:t>Pada lisensi perangkat lunak, seseorang yang menandatangani kontrak menyetujui untuk tidak menyalin perangkat lunak tersebut untuk diserahkan pada orang lain atau dijual.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Akses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Arial Narrow" pitchFamily="34" charset="0"/>
              </a:rPr>
              <a:t>Fokus dari masalah akses adalah pada penyediaan akses untuk semua kalangan.</a:t>
            </a:r>
          </a:p>
          <a:p>
            <a:r>
              <a:rPr lang="en-US" sz="3200">
                <a:latin typeface="Arial Narrow" pitchFamily="34" charset="0"/>
              </a:rPr>
              <a:t>Teknologi informasi diharapkan tidak menjadi halangan dalam melakukan pengaksesan terhadap informasi bagi kelompok orang tertentu.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Cyber Ethics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856357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	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1982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penggelapan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bank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komputer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dilihat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Mahkamah</a:t>
            </a:r>
            <a:r>
              <a:rPr lang="en-US" sz="2400" dirty="0" smtClean="0"/>
              <a:t> </a:t>
            </a:r>
            <a:r>
              <a:rPr lang="en-US" sz="2400" dirty="0" err="1" smtClean="0"/>
              <a:t>Agung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 363 K/</a:t>
            </a:r>
            <a:r>
              <a:rPr lang="en-US" sz="2400" dirty="0" err="1" smtClean="0"/>
              <a:t>Pid</a:t>
            </a:r>
            <a:r>
              <a:rPr lang="en-US" sz="2400" dirty="0" smtClean="0"/>
              <a:t>/1984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25 </a:t>
            </a:r>
            <a:r>
              <a:rPr lang="en-US" sz="2400" dirty="0" err="1" smtClean="0"/>
              <a:t>Juni</a:t>
            </a:r>
            <a:r>
              <a:rPr lang="en-US" sz="2400" dirty="0" smtClean="0"/>
              <a:t> 1984. “</a:t>
            </a:r>
            <a:r>
              <a:rPr lang="en-US" sz="2400" dirty="0" err="1" smtClean="0"/>
              <a:t>Suara</a:t>
            </a:r>
            <a:r>
              <a:rPr lang="en-US" sz="2400" dirty="0" smtClean="0"/>
              <a:t> </a:t>
            </a:r>
            <a:r>
              <a:rPr lang="en-US" sz="2400" dirty="0" err="1" smtClean="0"/>
              <a:t>Pembaharuan</a:t>
            </a:r>
            <a:r>
              <a:rPr lang="en-US" sz="2400" dirty="0" smtClean="0"/>
              <a:t>” </a:t>
            </a:r>
            <a:r>
              <a:rPr lang="en-US" sz="2400" dirty="0" err="1" smtClean="0"/>
              <a:t>edisi</a:t>
            </a:r>
            <a:r>
              <a:rPr lang="en-US" sz="2400" dirty="0" smtClean="0"/>
              <a:t> 10 </a:t>
            </a:r>
            <a:r>
              <a:rPr lang="en-US" sz="2400" dirty="0" err="1" smtClean="0"/>
              <a:t>Januari</a:t>
            </a:r>
            <a:r>
              <a:rPr lang="en-US" sz="2400" dirty="0" smtClean="0"/>
              <a:t> 1991 </a:t>
            </a:r>
            <a:r>
              <a:rPr lang="en-US" sz="2400" dirty="0" err="1" smtClean="0"/>
              <a:t>memberitakan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membobol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bank </a:t>
            </a:r>
            <a:r>
              <a:rPr lang="en-US" sz="2400" dirty="0" err="1" smtClean="0"/>
              <a:t>swasta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Jakarta </a:t>
            </a:r>
            <a:r>
              <a:rPr lang="en-US" sz="2400" dirty="0" err="1" smtClean="0"/>
              <a:t>sebanyak</a:t>
            </a:r>
            <a:r>
              <a:rPr lang="en-US" sz="2400" dirty="0" smtClean="0"/>
              <a:t> </a:t>
            </a:r>
            <a:r>
              <a:rPr lang="en-US" sz="2400" dirty="0" err="1" smtClean="0"/>
              <a:t>Rp</a:t>
            </a:r>
            <a:r>
              <a:rPr lang="en-US" sz="2400" dirty="0" smtClean="0"/>
              <a:t>. 372.100.000,00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sarana</a:t>
            </a:r>
            <a:r>
              <a:rPr lang="en-US" sz="2400" dirty="0" smtClean="0"/>
              <a:t> </a:t>
            </a:r>
            <a:r>
              <a:rPr lang="en-US" sz="2400" dirty="0" err="1" smtClean="0"/>
              <a:t>komputer</a:t>
            </a:r>
            <a:r>
              <a:rPr lang="en-US" sz="2400" dirty="0" smtClean="0"/>
              <a:t>. </a:t>
            </a:r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lanjut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komputer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berupa</a:t>
            </a:r>
            <a:r>
              <a:rPr lang="en-US" sz="2400" dirty="0" smtClean="0"/>
              <a:t> computer network yang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 smtClean="0"/>
              <a:t>melahirkan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global yang </a:t>
            </a:r>
            <a:r>
              <a:rPr lang="en-US" sz="2400" dirty="0" err="1" smtClean="0"/>
              <a:t>dikenal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internet. </a:t>
            </a:r>
            <a:r>
              <a:rPr lang="en-US" sz="2400" dirty="0" err="1" smtClean="0"/>
              <a:t>Penggunaan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komputer</a:t>
            </a:r>
            <a:r>
              <a:rPr lang="en-US" sz="2400" dirty="0" smtClean="0"/>
              <a:t>, </a:t>
            </a:r>
            <a:r>
              <a:rPr lang="en-US" sz="2400" dirty="0" err="1" smtClean="0"/>
              <a:t>telekomunikasi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 smtClean="0"/>
              <a:t>berkembangnya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internet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. Perusahaan-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berskala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 </a:t>
            </a:r>
            <a:r>
              <a:rPr lang="en-US" sz="2400" dirty="0" err="1" smtClean="0"/>
              <a:t>semakin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memanfaatkan</a:t>
            </a:r>
            <a:r>
              <a:rPr lang="en-US" sz="2400" dirty="0" smtClean="0"/>
              <a:t> </a:t>
            </a:r>
            <a:r>
              <a:rPr lang="en-US" sz="2400" dirty="0" err="1" smtClean="0"/>
              <a:t>fasilitas</a:t>
            </a:r>
            <a:r>
              <a:rPr lang="en-US" sz="2400" dirty="0" smtClean="0"/>
              <a:t> internet. </a:t>
            </a:r>
            <a:r>
              <a:rPr lang="en-US" sz="2400" dirty="0" err="1" smtClean="0"/>
              <a:t>Sementara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tumbuh</a:t>
            </a:r>
            <a:endParaRPr lang="en-US" sz="2400" dirty="0" smtClean="0"/>
          </a:p>
          <a:p>
            <a:pPr algn="just"/>
            <a:r>
              <a:rPr lang="en-US" sz="2400" dirty="0" smtClean="0"/>
              <a:t>	</a:t>
            </a:r>
            <a:r>
              <a:rPr lang="en-US" sz="2400" dirty="0" err="1" smtClean="0"/>
              <a:t>transaksi-transaksi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elektronik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on-line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sektor</a:t>
            </a:r>
            <a:r>
              <a:rPr lang="en-US" sz="2400" dirty="0" smtClean="0"/>
              <a:t>, yang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 smtClean="0"/>
              <a:t>memunculkan</a:t>
            </a:r>
            <a:r>
              <a:rPr lang="en-US" sz="2400" dirty="0" smtClean="0"/>
              <a:t> </a:t>
            </a:r>
            <a:r>
              <a:rPr lang="en-US" sz="2400" dirty="0" err="1" smtClean="0"/>
              <a:t>istilah</a:t>
            </a:r>
            <a:r>
              <a:rPr lang="en-US" sz="2400" dirty="0" smtClean="0"/>
              <a:t> e-banking, e-commerce, e-</a:t>
            </a:r>
            <a:r>
              <a:rPr lang="en-US" sz="2400" dirty="0" err="1" smtClean="0"/>
              <a:t>trade,e</a:t>
            </a:r>
            <a:r>
              <a:rPr lang="en-US" sz="2400" dirty="0" smtClean="0"/>
              <a:t>-business, e-retailing. 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14375"/>
          </a:xfrm>
        </p:spPr>
        <p:txBody>
          <a:bodyPr>
            <a:normAutofit fontScale="90000"/>
          </a:bodyPr>
          <a:lstStyle/>
          <a:p>
            <a:pPr algn="l">
              <a:lnSpc>
                <a:spcPct val="130000"/>
              </a:lnSpc>
            </a:pPr>
            <a:r>
              <a:rPr lang="en-US" sz="3200" b="1" dirty="0" err="1" smtClean="0">
                <a:latin typeface="Verdana" pitchFamily="34" charset="0"/>
              </a:rPr>
              <a:t>Karakteristik</a:t>
            </a:r>
            <a:r>
              <a:rPr lang="en-US" sz="3200" b="1" dirty="0" smtClean="0">
                <a:latin typeface="Verdana" pitchFamily="34" charset="0"/>
              </a:rPr>
              <a:t> </a:t>
            </a:r>
            <a:r>
              <a:rPr lang="en-US" sz="3200" b="1" dirty="0" err="1">
                <a:latin typeface="Verdana" pitchFamily="34" charset="0"/>
              </a:rPr>
              <a:t>Dunia</a:t>
            </a:r>
            <a:r>
              <a:rPr lang="en-US" sz="3200" b="1" dirty="0">
                <a:latin typeface="Verdana" pitchFamily="34" charset="0"/>
              </a:rPr>
              <a:t> Maya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01000" cy="35814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30000"/>
              </a:lnSpc>
              <a:buFont typeface="Wingdings" pitchFamily="2" charset="2"/>
              <a:buNone/>
            </a:pPr>
            <a:r>
              <a:rPr lang="en-US" sz="2800"/>
              <a:t>	Internet identik dengan </a:t>
            </a:r>
            <a:r>
              <a:rPr lang="en-US" sz="2800" i="1"/>
              <a:t>cyberspace</a:t>
            </a:r>
            <a:r>
              <a:rPr lang="en-US" sz="2800"/>
              <a:t> atau dunia maya. Dysson (1994) </a:t>
            </a:r>
            <a:r>
              <a:rPr lang="en-US" sz="2800" i="1"/>
              <a:t>cyberscape </a:t>
            </a:r>
            <a:r>
              <a:rPr lang="en-US" sz="2800"/>
              <a:t>merupakan suatu ekosistem bioelektronik di semua tempat yang memiliki telepon, kabel coaxial, fiber optik atau elektomagnetik waves. </a:t>
            </a:r>
          </a:p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2800"/>
              <a:t>Hal ini berarti bahwa tidak ada yang tahu pasti seberapa luas internet secara fisik.</a:t>
            </a:r>
          </a:p>
        </p:txBody>
      </p:sp>
      <p:sp>
        <p:nvSpPr>
          <p:cNvPr id="49156" name="Rectangle 4" descr="cyberscape"/>
          <p:cNvSpPr>
            <a:spLocks noChangeArrowheads="1"/>
          </p:cNvSpPr>
          <p:nvPr/>
        </p:nvSpPr>
        <p:spPr bwMode="auto">
          <a:xfrm>
            <a:off x="8077200" y="5562600"/>
            <a:ext cx="1066800" cy="1143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305800" cy="6248400"/>
          </a:xfrm>
        </p:spPr>
        <p:txBody>
          <a:bodyPr/>
          <a:lstStyle/>
          <a:p>
            <a:pPr marL="0" indent="0">
              <a:lnSpc>
                <a:spcPct val="130000"/>
              </a:lnSpc>
              <a:buFont typeface="Wingdings" pitchFamily="2" charset="2"/>
              <a:buNone/>
            </a:pPr>
            <a:r>
              <a:rPr lang="en-US" sz="2400"/>
              <a:t>Karakteristik dunia maya (Dysson:1994) sebagai berikut:</a:t>
            </a:r>
          </a:p>
          <a:p>
            <a:pPr marL="749300" lvl="1" indent="-520700">
              <a:lnSpc>
                <a:spcPct val="130000"/>
              </a:lnSpc>
              <a:buFontTx/>
              <a:buAutoNum type="alphaLcPeriod"/>
            </a:pPr>
            <a:r>
              <a:rPr lang="en-US" sz="2400"/>
              <a:t>Beroperasi secara virtual/maya</a:t>
            </a:r>
          </a:p>
          <a:p>
            <a:pPr marL="749300" lvl="1" indent="-520700">
              <a:lnSpc>
                <a:spcPct val="130000"/>
              </a:lnSpc>
              <a:buFontTx/>
              <a:buAutoNum type="alphaLcPeriod"/>
            </a:pPr>
            <a:r>
              <a:rPr lang="en-US" sz="2400"/>
              <a:t>Dunia cyber selalu berubah dengan cepat</a:t>
            </a:r>
          </a:p>
          <a:p>
            <a:pPr marL="749300" lvl="1" indent="-520700">
              <a:lnSpc>
                <a:spcPct val="130000"/>
              </a:lnSpc>
              <a:buFontTx/>
              <a:buAutoNum type="alphaLcPeriod"/>
            </a:pPr>
            <a:r>
              <a:rPr lang="en-US" sz="2400"/>
              <a:t>Dunia maya tidak mengenal batas-batas teritorial</a:t>
            </a:r>
          </a:p>
          <a:p>
            <a:pPr marL="749300" lvl="1" indent="-520700">
              <a:lnSpc>
                <a:spcPct val="130000"/>
              </a:lnSpc>
              <a:buFontTx/>
              <a:buAutoNum type="alphaLcPeriod"/>
            </a:pPr>
            <a:r>
              <a:rPr lang="en-US" sz="2400"/>
              <a:t>Orang-orang yang hidup dalam dunia maya tersebut dapat melaksanakan aktivitas tanpa harus menunjukkan identitasnya</a:t>
            </a:r>
          </a:p>
          <a:p>
            <a:pPr marL="749300" lvl="1" indent="-520700">
              <a:lnSpc>
                <a:spcPct val="130000"/>
              </a:lnSpc>
              <a:buFontTx/>
              <a:buAutoNum type="alphaLcPeriod"/>
            </a:pPr>
            <a:r>
              <a:rPr lang="en-US" sz="2400"/>
              <a:t>Informasi di dalamnya bersifat publik</a:t>
            </a:r>
          </a:p>
        </p:txBody>
      </p:sp>
      <p:sp>
        <p:nvSpPr>
          <p:cNvPr id="50179" name="Rectangle 3" descr="dunia maya"/>
          <p:cNvSpPr>
            <a:spLocks noChangeArrowheads="1"/>
          </p:cNvSpPr>
          <p:nvPr/>
        </p:nvSpPr>
        <p:spPr bwMode="auto">
          <a:xfrm>
            <a:off x="7391400" y="4876800"/>
            <a:ext cx="1524000" cy="17526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05800" cy="4572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err="1" smtClean="0">
                <a:latin typeface="Verdana" pitchFamily="34" charset="0"/>
              </a:rPr>
              <a:t>Pentingnya</a:t>
            </a:r>
            <a:r>
              <a:rPr lang="en-US" sz="3200" b="1" dirty="0" smtClean="0">
                <a:latin typeface="Verdana" pitchFamily="34" charset="0"/>
              </a:rPr>
              <a:t> </a:t>
            </a:r>
            <a:r>
              <a:rPr lang="en-US" sz="3200" b="1" dirty="0" err="1">
                <a:latin typeface="Verdana" pitchFamily="34" charset="0"/>
              </a:rPr>
              <a:t>Etika</a:t>
            </a:r>
            <a:r>
              <a:rPr lang="en-US" sz="3200" b="1" dirty="0">
                <a:latin typeface="Verdana" pitchFamily="34" charset="0"/>
              </a:rPr>
              <a:t> </a:t>
            </a:r>
            <a:r>
              <a:rPr lang="en-US" sz="3200" b="1" dirty="0" err="1">
                <a:latin typeface="Verdana" pitchFamily="34" charset="0"/>
              </a:rPr>
              <a:t>di</a:t>
            </a:r>
            <a:r>
              <a:rPr lang="en-US" sz="3200" b="1" dirty="0">
                <a:latin typeface="Verdana" pitchFamily="34" charset="0"/>
              </a:rPr>
              <a:t> </a:t>
            </a:r>
            <a:r>
              <a:rPr lang="en-US" sz="3200" b="1" dirty="0" err="1">
                <a:latin typeface="Verdana" pitchFamily="34" charset="0"/>
              </a:rPr>
              <a:t>Dunia</a:t>
            </a:r>
            <a:r>
              <a:rPr lang="en-US" sz="3200" b="1" dirty="0">
                <a:latin typeface="Verdana" pitchFamily="34" charset="0"/>
              </a:rPr>
              <a:t> Maya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86800" cy="5638800"/>
          </a:xfrm>
        </p:spPr>
        <p:txBody>
          <a:bodyPr/>
          <a:lstStyle/>
          <a:p>
            <a:pPr marL="0" indent="0" algn="just"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/>
              <a:t>Hadirnya internet dalam kehidupan manusia telah membentuk komunitas masyarakat tersendiri. Surat-menyurat yang dahulu dilakukan secara tradisional (merpati pos atau kantor pos) sekarang bisa dilakukan hanya dengan duduk dan mengetik surat tersebut di depan komputer.</a:t>
            </a:r>
          </a:p>
          <a:p>
            <a:pPr marL="0" indent="0" algn="just"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/>
              <a:t>Beberapa alasan mengenai pentingnya etika dalam dunia maya adalah sebagai berikut: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57200"/>
            <a:ext cx="8686800" cy="2743200"/>
          </a:xfrm>
        </p:spPr>
        <p:txBody>
          <a:bodyPr/>
          <a:lstStyle/>
          <a:p>
            <a:pPr marL="898525" lvl="1" indent="-719138" algn="just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/>
              <a:t>a. Bahwa pengguna internet berasal dari berbagai negara yang mungkin memiliki budaya, bahasa dan adat istiadat yang berbeda- beda.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81000" y="2971800"/>
            <a:ext cx="8763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15963" indent="-715963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b.   Pengguna internet merupakan orang–orang yang hidup dalam dunia </a:t>
            </a:r>
            <a:r>
              <a:rPr lang="en-US" sz="2800" i="1">
                <a:effectLst>
                  <a:outerShdw blurRad="38100" dist="38100" dir="2700000" algn="tl">
                    <a:srgbClr val="000000"/>
                  </a:outerShdw>
                </a:effectLst>
              </a:rPr>
              <a:t>anonymouse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, yang tidak mengharuskan pernyataan identitas asli dalam berinteraksi.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763000" cy="2667000"/>
          </a:xfrm>
        </p:spPr>
        <p:txBody>
          <a:bodyPr/>
          <a:lstStyle/>
          <a:p>
            <a:pPr marL="419100" indent="-419100">
              <a:spcBef>
                <a:spcPct val="0"/>
              </a:spcBef>
              <a:buClr>
                <a:schemeClr val="tx1"/>
              </a:buClr>
              <a:buSzTx/>
              <a:buFontTx/>
              <a:buAutoNum type="alphaLcParenR" startAt="2"/>
            </a:pPr>
            <a:r>
              <a:rPr lang="en-US"/>
              <a:t>Pengguna internet merupakan orang–orang yang hidup dalam dunia </a:t>
            </a:r>
            <a:r>
              <a:rPr lang="en-US" i="1"/>
              <a:t>anonymouse</a:t>
            </a:r>
            <a:r>
              <a:rPr lang="en-US"/>
              <a:t>, yang tidak mengharuskan pernyataan identitas asli dalam berinteraksi.</a:t>
            </a:r>
          </a:p>
        </p:txBody>
      </p:sp>
      <p:sp>
        <p:nvSpPr>
          <p:cNvPr id="53254" name="Rectangle 6" descr="internet"/>
          <p:cNvSpPr>
            <a:spLocks noChangeArrowheads="1"/>
          </p:cNvSpPr>
          <p:nvPr/>
        </p:nvSpPr>
        <p:spPr bwMode="auto">
          <a:xfrm>
            <a:off x="6172200" y="3352800"/>
            <a:ext cx="2590800" cy="21336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763000" cy="6248400"/>
          </a:xfrm>
        </p:spPr>
        <p:txBody>
          <a:bodyPr/>
          <a:lstStyle/>
          <a:p>
            <a:pPr marL="533400" indent="-533400">
              <a:lnSpc>
                <a:spcPct val="130000"/>
              </a:lnSpc>
              <a:spcBef>
                <a:spcPct val="0"/>
              </a:spcBef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US" sz="2800"/>
              <a:t>c. Berbagai macam fasilitas yang diberikan dalam internet  memungkinkan seseorang untuk bertindak etis seperti misalnya ada juga penghuni yang suka iseng dengan melakukan hal – hal yang tidak seharusnya dilakukan.</a:t>
            </a:r>
          </a:p>
          <a:p>
            <a:pPr marL="533400" indent="-533400">
              <a:lnSpc>
                <a:spcPct val="130000"/>
              </a:lnSpc>
              <a:spcBef>
                <a:spcPct val="0"/>
              </a:spcBef>
              <a:buClr>
                <a:schemeClr val="tx1"/>
              </a:buClr>
              <a:buSzTx/>
              <a:buFontTx/>
              <a:buNone/>
            </a:pPr>
            <a:r>
              <a:rPr lang="en-US" sz="2800"/>
              <a:t>d. Harus diperhatikan bahwa pengguna internet akan selalu bertambah setiap saat dan memungkinkan masuknya “penghuni” baru di dunia maya tersebut.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Moral, </a:t>
            </a:r>
            <a:r>
              <a:rPr lang="en-US" dirty="0" err="1"/>
              <a:t>Etika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Arial Narrow" pitchFamily="34" charset="0"/>
              </a:rPr>
              <a:t>Moral : Tradisi kepercayaan menegnai perilaku benar atau salah.</a:t>
            </a:r>
          </a:p>
          <a:p>
            <a:r>
              <a:rPr lang="en-US" sz="3200">
                <a:latin typeface="Arial Narrow" pitchFamily="34" charset="0"/>
              </a:rPr>
              <a:t>Etika : Satu set kepercayaan, standar pemikiran suatu individu, kelompok, dan masyarakat.</a:t>
            </a:r>
          </a:p>
          <a:p>
            <a:r>
              <a:rPr lang="en-US" sz="3200">
                <a:latin typeface="Arial Narrow" pitchFamily="34" charset="0"/>
              </a:rPr>
              <a:t>Hukum : peraturan perilaku yang dipaksakan oleh otoritas berdaulat, seperti pemerintah pada rakyat atau warga negaranya.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82000" cy="636587"/>
          </a:xfrm>
        </p:spPr>
        <p:txBody>
          <a:bodyPr/>
          <a:lstStyle/>
          <a:p>
            <a:pPr algn="l"/>
            <a:r>
              <a:rPr lang="en-US" sz="3000" b="1" dirty="0" err="1" smtClean="0">
                <a:latin typeface="Verdana" pitchFamily="34" charset="0"/>
              </a:rPr>
              <a:t>Netiket</a:t>
            </a:r>
            <a:r>
              <a:rPr lang="en-US" sz="3000" b="1" dirty="0" smtClean="0">
                <a:latin typeface="Verdana" pitchFamily="34" charset="0"/>
              </a:rPr>
              <a:t> </a:t>
            </a:r>
            <a:r>
              <a:rPr lang="en-US" sz="3000" b="1" dirty="0">
                <a:latin typeface="Verdana" pitchFamily="34" charset="0"/>
              </a:rPr>
              <a:t>: </a:t>
            </a:r>
            <a:r>
              <a:rPr lang="en-US" sz="3000" b="1" dirty="0" err="1">
                <a:latin typeface="Verdana" pitchFamily="34" charset="0"/>
              </a:rPr>
              <a:t>Contoh</a:t>
            </a:r>
            <a:r>
              <a:rPr lang="en-US" sz="3000" b="1" dirty="0">
                <a:latin typeface="Verdana" pitchFamily="34" charset="0"/>
              </a:rPr>
              <a:t> </a:t>
            </a:r>
            <a:r>
              <a:rPr lang="en-US" sz="3000" b="1" dirty="0" err="1">
                <a:latin typeface="Verdana" pitchFamily="34" charset="0"/>
              </a:rPr>
              <a:t>Etika</a:t>
            </a:r>
            <a:r>
              <a:rPr lang="en-US" sz="3000" b="1" dirty="0">
                <a:latin typeface="Verdana" pitchFamily="34" charset="0"/>
              </a:rPr>
              <a:t> </a:t>
            </a:r>
            <a:r>
              <a:rPr lang="en-US" sz="3000" b="1" dirty="0" err="1">
                <a:latin typeface="Verdana" pitchFamily="34" charset="0"/>
              </a:rPr>
              <a:t>Berinternet</a:t>
            </a:r>
            <a:endParaRPr lang="en-US" sz="3000" b="1" dirty="0">
              <a:latin typeface="Verdana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86800" cy="5334000"/>
          </a:xfrm>
        </p:spPr>
        <p:txBody>
          <a:bodyPr/>
          <a:lstStyle/>
          <a:p>
            <a:pPr marL="0" indent="0"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/>
              <a:t>Netiket atau </a:t>
            </a:r>
            <a:r>
              <a:rPr lang="en-US" sz="2800" i="1"/>
              <a:t>Nettiquette</a:t>
            </a:r>
            <a:r>
              <a:rPr lang="en-US" sz="2800"/>
              <a:t>, adalah etika dalam berkomunikasi menggunakan internet.</a:t>
            </a:r>
          </a:p>
          <a:p>
            <a:pPr marL="0" indent="0"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/>
              <a:t>a. Netiket pada </a:t>
            </a:r>
            <a:r>
              <a:rPr lang="en-US" sz="2800" i="1"/>
              <a:t>one to one communications</a:t>
            </a:r>
          </a:p>
          <a:p>
            <a:pPr marL="285750" lvl="1" indent="3175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/>
              <a:t>Yang dimaksud dengan </a:t>
            </a:r>
            <a:r>
              <a:rPr lang="en-US" i="1"/>
              <a:t>one to one communications </a:t>
            </a:r>
            <a:r>
              <a:rPr lang="en-US"/>
              <a:t>adalah kondisi di mana komunikasi terjadi antarindividu “face to face” dalam sebuah dialog. Komunikasi via </a:t>
            </a:r>
            <a:r>
              <a:rPr lang="en-US" i="1"/>
              <a:t>electronic mail</a:t>
            </a:r>
            <a:r>
              <a:rPr lang="en-US"/>
              <a:t>.</a:t>
            </a:r>
          </a:p>
        </p:txBody>
      </p:sp>
      <p:sp>
        <p:nvSpPr>
          <p:cNvPr id="56324" name="Rectangle 4" descr="etiket"/>
          <p:cNvSpPr>
            <a:spLocks noChangeArrowheads="1"/>
          </p:cNvSpPr>
          <p:nvPr/>
        </p:nvSpPr>
        <p:spPr bwMode="auto">
          <a:xfrm>
            <a:off x="3810000" y="5181600"/>
            <a:ext cx="5105400" cy="14478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86800" cy="5486400"/>
          </a:xfrm>
        </p:spPr>
        <p:txBody>
          <a:bodyPr/>
          <a:lstStyle/>
          <a:p>
            <a:pPr marL="0" indent="0"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/>
              <a:t>b. Netiket pada </a:t>
            </a:r>
            <a:r>
              <a:rPr lang="en-US" sz="2800" i="1"/>
              <a:t>one to many communications</a:t>
            </a:r>
          </a:p>
          <a:p>
            <a:pPr marL="441325" lvl="1" indent="-152400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/>
              <a:t>	Konsep komunikasi </a:t>
            </a:r>
            <a:r>
              <a:rPr lang="en-US" i="1"/>
              <a:t>one to many communications </a:t>
            </a:r>
            <a:r>
              <a:rPr lang="en-US"/>
              <a:t>adalah bahwa satu orang bisa berkomunikasi kepada beberapa orang sekaligus. Hal itu seperti yang terjadi pada </a:t>
            </a:r>
            <a:r>
              <a:rPr lang="en-US" i="1"/>
              <a:t>mailing list </a:t>
            </a:r>
            <a:r>
              <a:rPr lang="en-US"/>
              <a:t>dan </a:t>
            </a:r>
            <a:r>
              <a:rPr lang="en-US" i="1"/>
              <a:t> net news.</a:t>
            </a:r>
            <a:endParaRPr lang="en-US"/>
          </a:p>
        </p:txBody>
      </p:sp>
      <p:sp>
        <p:nvSpPr>
          <p:cNvPr id="57349" name="Rectangle 5" descr="netiket"/>
          <p:cNvSpPr>
            <a:spLocks noChangeArrowheads="1"/>
          </p:cNvSpPr>
          <p:nvPr/>
        </p:nvSpPr>
        <p:spPr bwMode="auto">
          <a:xfrm>
            <a:off x="1600200" y="4495800"/>
            <a:ext cx="5638800" cy="1981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001000" cy="4530725"/>
          </a:xfrm>
        </p:spPr>
        <p:txBody>
          <a:bodyPr/>
          <a:lstStyle/>
          <a:p>
            <a:pPr marL="168275" indent="-168275">
              <a:lnSpc>
                <a:spcPct val="130000"/>
              </a:lnSpc>
              <a:buFont typeface="Wingdings" pitchFamily="2" charset="2"/>
              <a:buNone/>
            </a:pPr>
            <a:r>
              <a:rPr lang="en-US" sz="2800"/>
              <a:t>c. Information services</a:t>
            </a:r>
          </a:p>
          <a:p>
            <a:pPr marL="520700" lvl="1" indent="0">
              <a:lnSpc>
                <a:spcPct val="130000"/>
              </a:lnSpc>
              <a:buFontTx/>
              <a:buNone/>
            </a:pPr>
            <a:r>
              <a:rPr lang="en-US" sz="2400"/>
              <a:t>Pada perkembangan internet, diberikan fasilitas dan berbagai layanan baru yang disebut layanan informasi </a:t>
            </a:r>
            <a:r>
              <a:rPr lang="en-US" sz="2400" i="1"/>
              <a:t>(information service). </a:t>
            </a:r>
            <a:r>
              <a:rPr lang="en-US" sz="2400"/>
              <a:t>Berbagai jenis layanan ini antara lain seperti </a:t>
            </a:r>
            <a:r>
              <a:rPr lang="en-US" sz="2400" i="1"/>
              <a:t>Gropher, Wais, Word Wide Web (WWW), Multi-User Dimensions </a:t>
            </a:r>
            <a:r>
              <a:rPr lang="en-US" sz="2400"/>
              <a:t>(MUDs), </a:t>
            </a:r>
            <a:r>
              <a:rPr lang="en-US" sz="2400" i="1"/>
              <a:t>Multi-User Dimensions which are object Oriented (MOOs)</a:t>
            </a:r>
            <a:endParaRPr lang="en-US" sz="2400"/>
          </a:p>
        </p:txBody>
      </p:sp>
      <p:pic>
        <p:nvPicPr>
          <p:cNvPr id="58371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620000" y="5562600"/>
            <a:ext cx="1123950" cy="981075"/>
          </a:xfrm>
          <a:noFill/>
          <a:ln/>
        </p:spPr>
      </p:pic>
      <p:pic>
        <p:nvPicPr>
          <p:cNvPr id="58374" name="Picture 6" descr="image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228600"/>
            <a:ext cx="876300" cy="10477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84187"/>
          </a:xfrm>
        </p:spPr>
        <p:txBody>
          <a:bodyPr>
            <a:normAutofit fontScale="90000"/>
          </a:bodyPr>
          <a:lstStyle/>
          <a:p>
            <a:pPr algn="l"/>
            <a:r>
              <a:rPr lang="en-US" sz="3000" b="1" dirty="0" err="1" smtClean="0">
                <a:latin typeface="Verdana" pitchFamily="34" charset="0"/>
              </a:rPr>
              <a:t>Pelanggaran</a:t>
            </a:r>
            <a:r>
              <a:rPr lang="en-US" sz="3000" b="1" dirty="0" smtClean="0">
                <a:latin typeface="Verdana" pitchFamily="34" charset="0"/>
              </a:rPr>
              <a:t> </a:t>
            </a:r>
            <a:r>
              <a:rPr lang="en-US" sz="3000" b="1" dirty="0" err="1">
                <a:latin typeface="Verdana" pitchFamily="34" charset="0"/>
              </a:rPr>
              <a:t>Etika</a:t>
            </a:r>
            <a:r>
              <a:rPr lang="en-US" sz="2200" dirty="0"/>
              <a:t>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534400" cy="5486400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Seperti halnya etika dalam kehidupan bermasyarakat,sanksi yang diperoleh terhadap suatu pelanggaran adalah sanksi sosial. Sanksi sosial bisa saja berupateguran atau bahkan dikucilkan dari kehidupan bermasyarakat.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en-US" sz="2800"/>
              <a:t>Demikian juga dengan pelanggaran etika berinternet. Sanksi yang akan diterima jika melanggar etika atau norma – norma yang berlaku adalah dikucilkan dari kehidupan komunikasi berinternet.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Etika dalam Sistem Informasi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Arial Narrow" pitchFamily="34" charset="0"/>
              </a:rPr>
              <a:t>Etika dalam sistem informasi meliputi 4 hal, yaitu :</a:t>
            </a:r>
          </a:p>
          <a:p>
            <a:pPr lvl="1"/>
            <a:r>
              <a:rPr lang="en-US" sz="2800">
                <a:latin typeface="Arial Narrow" pitchFamily="34" charset="0"/>
              </a:rPr>
              <a:t>Privasi</a:t>
            </a:r>
          </a:p>
          <a:p>
            <a:pPr lvl="1"/>
            <a:r>
              <a:rPr lang="en-US" sz="2800">
                <a:latin typeface="Arial Narrow" pitchFamily="34" charset="0"/>
              </a:rPr>
              <a:t>Akurasi</a:t>
            </a:r>
          </a:p>
          <a:p>
            <a:pPr lvl="1"/>
            <a:r>
              <a:rPr lang="en-US" sz="2800">
                <a:latin typeface="Arial Narrow" pitchFamily="34" charset="0"/>
              </a:rPr>
              <a:t>Properti</a:t>
            </a:r>
          </a:p>
          <a:p>
            <a:pPr lvl="1"/>
            <a:r>
              <a:rPr lang="en-US" sz="2800">
                <a:latin typeface="Arial Narrow" pitchFamily="34" charset="0"/>
              </a:rPr>
              <a:t>Akses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Privasi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Arial Narrow" pitchFamily="34" charset="0"/>
              </a:rPr>
              <a:t>Hal yang menyangkut hak individu untuk mempertahankan informasi pribadi dari pengaksesan oleh orang lain yang tidak diberi ijin untuk melakukannya.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Privasi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Arial Narrow" pitchFamily="34" charset="0"/>
              </a:rPr>
              <a:t>Privasi fisik : hak seseorang untuk mencegah seseorang yang tidak dikehendaki terhadap waktu, ruang, dan properti (hak milik).</a:t>
            </a:r>
          </a:p>
          <a:p>
            <a:r>
              <a:rPr lang="en-US" sz="3200">
                <a:latin typeface="Arial Narrow" pitchFamily="34" charset="0"/>
              </a:rPr>
              <a:t>Privasi informasi : hak individu untuk menentukan kapan, bagaimana, dan apa saja informasi pribadi yang ingin dikomunikasikan dengan pihak lain.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Akurasi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Arial Narrow" pitchFamily="34" charset="0"/>
              </a:rPr>
              <a:t>Ketepatan informasi dalam mewakili objek yang diwakilinya dan bebas dari kesalahan</a:t>
            </a:r>
          </a:p>
          <a:p>
            <a:endParaRPr lang="en-US" sz="320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Properti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600200"/>
            <a:ext cx="7162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latin typeface="Arial Narrow" pitchFamily="34" charset="0"/>
              </a:rPr>
              <a:t>Entity fisik maupun virtual yang dimiliki oleh individu atau kelompok.</a:t>
            </a:r>
          </a:p>
          <a:p>
            <a:pPr>
              <a:lnSpc>
                <a:spcPct val="90000"/>
              </a:lnSpc>
            </a:pPr>
            <a:r>
              <a:rPr lang="en-US" sz="3200">
                <a:latin typeface="Arial Narrow" pitchFamily="34" charset="0"/>
              </a:rPr>
              <a:t>Perlindungan terhadap hak properti dikenal dengan HAKI (Hak Atas Kekayaan Intelektual)</a:t>
            </a:r>
          </a:p>
          <a:p>
            <a:pPr>
              <a:lnSpc>
                <a:spcPct val="90000"/>
              </a:lnSpc>
            </a:pPr>
            <a:r>
              <a:rPr lang="en-US" sz="3200">
                <a:latin typeface="Arial Narrow" pitchFamily="34" charset="0"/>
              </a:rPr>
              <a:t>Kekayaan intelektual diatur melalui 3 mekanisme :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Arial Narrow" pitchFamily="34" charset="0"/>
              </a:rPr>
              <a:t>Copyright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Arial Narrow" pitchFamily="34" charset="0"/>
              </a:rPr>
              <a:t>Paten</a:t>
            </a:r>
          </a:p>
          <a:p>
            <a:pPr lvl="1">
              <a:lnSpc>
                <a:spcPct val="90000"/>
              </a:lnSpc>
            </a:pPr>
            <a:r>
              <a:rPr lang="en-US" sz="2800">
                <a:latin typeface="Arial Narrow" pitchFamily="34" charset="0"/>
              </a:rPr>
              <a:t>Trade secret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Hak cipta (Copyright)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Arial Narrow" pitchFamily="34" charset="0"/>
              </a:rPr>
              <a:t>Hak yang dijamin oleh kekuatan hukum yang melarang penduplikasian kekayaan intelektual tanpa seijin pemegangnya.</a:t>
            </a:r>
          </a:p>
          <a:p>
            <a:r>
              <a:rPr lang="en-US" sz="3200">
                <a:latin typeface="Arial Narrow" pitchFamily="34" charset="0"/>
              </a:rPr>
              <a:t>Hak seperti ini mudah didapatkan dan diberikan kepada pemegangnya selama masa hidup penciptanya plus 70 tahun.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Paten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latin typeface="Arial Narrow" pitchFamily="34" charset="0"/>
              </a:rPr>
              <a:t>Sekumpulan hak eksklusif yang diberikan oleh negara kepada seorang penemu atau hasil temuannya untuk waktu yang terbatas.</a:t>
            </a:r>
          </a:p>
          <a:p>
            <a:pPr>
              <a:lnSpc>
                <a:spcPct val="90000"/>
              </a:lnSpc>
            </a:pPr>
            <a:r>
              <a:rPr lang="en-US" sz="3200">
                <a:latin typeface="Arial Narrow" pitchFamily="34" charset="0"/>
              </a:rPr>
              <a:t>Perlindungan terhadap kekayaan intelektual yang paling sulit didapatkan karena hanya akan diberikan kepada penemuan-penemuan inovatif dan sangat berguna.</a:t>
            </a:r>
          </a:p>
          <a:p>
            <a:pPr>
              <a:lnSpc>
                <a:spcPct val="90000"/>
              </a:lnSpc>
            </a:pPr>
            <a:r>
              <a:rPr lang="en-US" sz="3200">
                <a:latin typeface="Arial Narrow" pitchFamily="34" charset="0"/>
              </a:rPr>
              <a:t>Hukum paten memberikan perlindungan selama 20 tahun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759</Words>
  <Application>Microsoft Office PowerPoint</Application>
  <PresentationFormat>On-screen Show (4:3)</PresentationFormat>
  <Paragraphs>72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Cyber Ethics</vt:lpstr>
      <vt:lpstr>Moral, Etika, dan Hukum</vt:lpstr>
      <vt:lpstr>Etika dalam Sistem Informasi</vt:lpstr>
      <vt:lpstr>Privasi</vt:lpstr>
      <vt:lpstr>Privasi</vt:lpstr>
      <vt:lpstr>Akurasi</vt:lpstr>
      <vt:lpstr>Properti</vt:lpstr>
      <vt:lpstr>Hak cipta (Copyright)</vt:lpstr>
      <vt:lpstr>Paten</vt:lpstr>
      <vt:lpstr>Rahasia perdagangan (trade secret)</vt:lpstr>
      <vt:lpstr>Rahasia perdagangan (trade secret)</vt:lpstr>
      <vt:lpstr>Akses</vt:lpstr>
      <vt:lpstr>Cyber Ethics</vt:lpstr>
      <vt:lpstr>Karakteristik Dunia Maya</vt:lpstr>
      <vt:lpstr>PowerPoint Presentation</vt:lpstr>
      <vt:lpstr>Pentingnya Etika di Dunia Maya</vt:lpstr>
      <vt:lpstr>PowerPoint Presentation</vt:lpstr>
      <vt:lpstr>PowerPoint Presentation</vt:lpstr>
      <vt:lpstr>PowerPoint Presentation</vt:lpstr>
      <vt:lpstr>Netiket : Contoh Etika Berinternet</vt:lpstr>
      <vt:lpstr>PowerPoint Presentation</vt:lpstr>
      <vt:lpstr>PowerPoint Presentation</vt:lpstr>
      <vt:lpstr>Pelanggaran Etika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Ethics</dc:title>
  <dc:creator>MonaFronita</dc:creator>
  <cp:lastModifiedBy>HP</cp:lastModifiedBy>
  <cp:revision>8</cp:revision>
  <dcterms:created xsi:type="dcterms:W3CDTF">2018-05-24T15:03:55Z</dcterms:created>
  <dcterms:modified xsi:type="dcterms:W3CDTF">2022-11-29T15:28:18Z</dcterms:modified>
</cp:coreProperties>
</file>