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69" r:id="rId3"/>
    <p:sldId id="270" r:id="rId4"/>
    <p:sldId id="271" r:id="rId5"/>
    <p:sldId id="258" r:id="rId6"/>
    <p:sldId id="273" r:id="rId7"/>
    <p:sldId id="274" r:id="rId8"/>
    <p:sldId id="262" r:id="rId9"/>
    <p:sldId id="275" r:id="rId10"/>
    <p:sldId id="276" r:id="rId11"/>
    <p:sldId id="265" r:id="rId12"/>
    <p:sldId id="267" r:id="rId13"/>
    <p:sldId id="268" r:id="rId14"/>
    <p:sldId id="27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D90B-3150-46C9-A132-2E8922517879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F604-BE61-47F8-BF51-E84C6AF4C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441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D90B-3150-46C9-A132-2E8922517879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F604-BE61-47F8-BF51-E84C6AF4C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42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D90B-3150-46C9-A132-2E8922517879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F604-BE61-47F8-BF51-E84C6AF4CB4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03482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D90B-3150-46C9-A132-2E8922517879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F604-BE61-47F8-BF51-E84C6AF4C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098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D90B-3150-46C9-A132-2E8922517879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F604-BE61-47F8-BF51-E84C6AF4CB4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0371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D90B-3150-46C9-A132-2E8922517879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F604-BE61-47F8-BF51-E84C6AF4C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4001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D90B-3150-46C9-A132-2E8922517879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F604-BE61-47F8-BF51-E84C6AF4C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8859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D90B-3150-46C9-A132-2E8922517879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F604-BE61-47F8-BF51-E84C6AF4C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294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D90B-3150-46C9-A132-2E8922517879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F604-BE61-47F8-BF51-E84C6AF4C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674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D90B-3150-46C9-A132-2E8922517879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F604-BE61-47F8-BF51-E84C6AF4C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634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D90B-3150-46C9-A132-2E8922517879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F604-BE61-47F8-BF51-E84C6AF4C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151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D90B-3150-46C9-A132-2E8922517879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F604-BE61-47F8-BF51-E84C6AF4C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362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D90B-3150-46C9-A132-2E8922517879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F604-BE61-47F8-BF51-E84C6AF4C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537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D90B-3150-46C9-A132-2E8922517879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F604-BE61-47F8-BF51-E84C6AF4C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087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D90B-3150-46C9-A132-2E8922517879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F604-BE61-47F8-BF51-E84C6AF4C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981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D90B-3150-46C9-A132-2E8922517879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4F604-BE61-47F8-BF51-E84C6AF4C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39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AD90B-3150-46C9-A132-2E8922517879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484F604-BE61-47F8-BF51-E84C6AF4C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423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ANALYTICAL CRM</a:t>
            </a:r>
            <a:br>
              <a:rPr lang="en-US" dirty="0"/>
            </a:br>
            <a:r>
              <a:rPr lang="en-US" dirty="0"/>
              <a:t>(TEKNIK KLUSTERING)</a:t>
            </a:r>
          </a:p>
        </p:txBody>
      </p:sp>
    </p:spTree>
    <p:extLst>
      <p:ext uri="{BB962C8B-B14F-4D97-AF65-F5344CB8AC3E}">
        <p14:creationId xmlns:p14="http://schemas.microsoft.com/office/powerpoint/2010/main" val="295423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0898907"/>
              </p:ext>
            </p:extLst>
          </p:nvPr>
        </p:nvGraphicFramePr>
        <p:xfrm>
          <a:off x="1411929" y="1836857"/>
          <a:ext cx="6427706" cy="34740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9419">
                  <a:extLst>
                    <a:ext uri="{9D8B030D-6E8A-4147-A177-3AD203B41FA5}">
                      <a16:colId xmlns:a16="http://schemas.microsoft.com/office/drawing/2014/main" val="2530542475"/>
                    </a:ext>
                  </a:extLst>
                </a:gridCol>
                <a:gridCol w="1823487">
                  <a:extLst>
                    <a:ext uri="{9D8B030D-6E8A-4147-A177-3AD203B41FA5}">
                      <a16:colId xmlns:a16="http://schemas.microsoft.com/office/drawing/2014/main" val="3285748996"/>
                    </a:ext>
                  </a:extLst>
                </a:gridCol>
                <a:gridCol w="1062318">
                  <a:extLst>
                    <a:ext uri="{9D8B030D-6E8A-4147-A177-3AD203B41FA5}">
                      <a16:colId xmlns:a16="http://schemas.microsoft.com/office/drawing/2014/main" val="1181899401"/>
                    </a:ext>
                  </a:extLst>
                </a:gridCol>
                <a:gridCol w="1358153">
                  <a:extLst>
                    <a:ext uri="{9D8B030D-6E8A-4147-A177-3AD203B41FA5}">
                      <a16:colId xmlns:a16="http://schemas.microsoft.com/office/drawing/2014/main" val="3118884174"/>
                    </a:ext>
                  </a:extLst>
                </a:gridCol>
                <a:gridCol w="1694329">
                  <a:extLst>
                    <a:ext uri="{9D8B030D-6E8A-4147-A177-3AD203B41FA5}">
                      <a16:colId xmlns:a16="http://schemas.microsoft.com/office/drawing/2014/main" val="3057495786"/>
                    </a:ext>
                  </a:extLst>
                </a:gridCol>
              </a:tblGrid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Nama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Pelanggan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1-Recency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Frequency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Monetary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16016644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Abdul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Hadi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0.017241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40186437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Sapitri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14788501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Hutri Fauziah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06092618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Indah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Sariana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0.303271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2504557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 Ridho Hidayatsyah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0.117153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03930171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Marhamah Habibah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0.004421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4906192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Muhammad Abdi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0.391689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8661589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Nur Jazili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0.585323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61111021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Solikin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0.392573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45665642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Sri Wahyuni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0.447834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3845858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286434" y="636528"/>
            <a:ext cx="819374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Variable </a:t>
            </a:r>
            <a:r>
              <a:rPr lang="id-ID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recency</a:t>
            </a:r>
            <a:r>
              <a:rPr lang="id-ID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mengalami penyesuaian nilai karena berkebalikan dengan nilai atribut lainya yaitu </a:t>
            </a:r>
            <a:r>
              <a:rPr lang="id-ID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frequency</a:t>
            </a:r>
            <a:r>
              <a:rPr lang="id-ID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id-ID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monetary</a:t>
            </a:r>
            <a:r>
              <a:rPr lang="id-ID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sehingga nilainya dibalik dengan pengurangan 1 – nilai</a:t>
            </a:r>
            <a:r>
              <a:rPr lang="id-ID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recency</a:t>
            </a:r>
            <a:r>
              <a:rPr lang="id-ID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normalisasi.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492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Kluster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PCI </a:t>
            </a:r>
            <a:r>
              <a:rPr lang="en-US" dirty="0" err="1"/>
              <a:t>dengan</a:t>
            </a:r>
            <a:r>
              <a:rPr lang="en-US" dirty="0"/>
              <a:t> FCM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6133233"/>
              </p:ext>
            </p:extLst>
          </p:nvPr>
        </p:nvGraphicFramePr>
        <p:xfrm>
          <a:off x="833718" y="1344706"/>
          <a:ext cx="6884894" cy="23801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42447">
                  <a:extLst>
                    <a:ext uri="{9D8B030D-6E8A-4147-A177-3AD203B41FA5}">
                      <a16:colId xmlns:a16="http://schemas.microsoft.com/office/drawing/2014/main" val="1205449294"/>
                    </a:ext>
                  </a:extLst>
                </a:gridCol>
                <a:gridCol w="3442447">
                  <a:extLst>
                    <a:ext uri="{9D8B030D-6E8A-4147-A177-3AD203B41FA5}">
                      <a16:colId xmlns:a16="http://schemas.microsoft.com/office/drawing/2014/main" val="1993437002"/>
                    </a:ext>
                  </a:extLst>
                </a:gridCol>
              </a:tblGrid>
              <a:tr h="4760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Cluster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PCI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3187056"/>
                  </a:ext>
                </a:extLst>
              </a:tr>
              <a:tr h="4760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3 cluster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0.713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28513092"/>
                  </a:ext>
                </a:extLst>
              </a:tr>
              <a:tr h="4760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 cluster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0.637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42160788"/>
                  </a:ext>
                </a:extLst>
              </a:tr>
              <a:tr h="4760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 cluster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0.638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50799969"/>
                  </a:ext>
                </a:extLst>
              </a:tr>
              <a:tr h="4760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 cluster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0.608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4314687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624330"/>
              </p:ext>
            </p:extLst>
          </p:nvPr>
        </p:nvGraphicFramePr>
        <p:xfrm>
          <a:off x="833719" y="4013397"/>
          <a:ext cx="6884894" cy="16209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99560">
                  <a:extLst>
                    <a:ext uri="{9D8B030D-6E8A-4147-A177-3AD203B41FA5}">
                      <a16:colId xmlns:a16="http://schemas.microsoft.com/office/drawing/2014/main" val="1034981380"/>
                    </a:ext>
                  </a:extLst>
                </a:gridCol>
                <a:gridCol w="1597423">
                  <a:extLst>
                    <a:ext uri="{9D8B030D-6E8A-4147-A177-3AD203B41FA5}">
                      <a16:colId xmlns:a16="http://schemas.microsoft.com/office/drawing/2014/main" val="2400307606"/>
                    </a:ext>
                  </a:extLst>
                </a:gridCol>
                <a:gridCol w="1312549">
                  <a:extLst>
                    <a:ext uri="{9D8B030D-6E8A-4147-A177-3AD203B41FA5}">
                      <a16:colId xmlns:a16="http://schemas.microsoft.com/office/drawing/2014/main" val="1266022587"/>
                    </a:ext>
                  </a:extLst>
                </a:gridCol>
                <a:gridCol w="1437681">
                  <a:extLst>
                    <a:ext uri="{9D8B030D-6E8A-4147-A177-3AD203B41FA5}">
                      <a16:colId xmlns:a16="http://schemas.microsoft.com/office/drawing/2014/main" val="3275075381"/>
                    </a:ext>
                  </a:extLst>
                </a:gridCol>
                <a:gridCol w="1437681">
                  <a:extLst>
                    <a:ext uri="{9D8B030D-6E8A-4147-A177-3AD203B41FA5}">
                      <a16:colId xmlns:a16="http://schemas.microsoft.com/office/drawing/2014/main" val="3450282331"/>
                    </a:ext>
                  </a:extLst>
                </a:gridCol>
              </a:tblGrid>
              <a:tr h="6603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Cluster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Jumlah Pelanggan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14593213"/>
                  </a:ext>
                </a:extLst>
              </a:tr>
              <a:tr h="320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0.708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0.042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0.034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46412560"/>
                  </a:ext>
                </a:extLst>
              </a:tr>
              <a:tr h="320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0.385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0.019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0.018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74632263"/>
                  </a:ext>
                </a:extLst>
              </a:tr>
              <a:tr h="320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0.920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0.070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0.052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60677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264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AHP algorithm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5330322"/>
              </p:ext>
            </p:extLst>
          </p:nvPr>
        </p:nvGraphicFramePr>
        <p:xfrm>
          <a:off x="838199" y="1584315"/>
          <a:ext cx="6799729" cy="27321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0855">
                  <a:extLst>
                    <a:ext uri="{9D8B030D-6E8A-4147-A177-3AD203B41FA5}">
                      <a16:colId xmlns:a16="http://schemas.microsoft.com/office/drawing/2014/main" val="2486874707"/>
                    </a:ext>
                  </a:extLst>
                </a:gridCol>
                <a:gridCol w="600986">
                  <a:extLst>
                    <a:ext uri="{9D8B030D-6E8A-4147-A177-3AD203B41FA5}">
                      <a16:colId xmlns:a16="http://schemas.microsoft.com/office/drawing/2014/main" val="2077660274"/>
                    </a:ext>
                  </a:extLst>
                </a:gridCol>
                <a:gridCol w="600986">
                  <a:extLst>
                    <a:ext uri="{9D8B030D-6E8A-4147-A177-3AD203B41FA5}">
                      <a16:colId xmlns:a16="http://schemas.microsoft.com/office/drawing/2014/main" val="1200184750"/>
                    </a:ext>
                  </a:extLst>
                </a:gridCol>
                <a:gridCol w="600986">
                  <a:extLst>
                    <a:ext uri="{9D8B030D-6E8A-4147-A177-3AD203B41FA5}">
                      <a16:colId xmlns:a16="http://schemas.microsoft.com/office/drawing/2014/main" val="3398678221"/>
                    </a:ext>
                  </a:extLst>
                </a:gridCol>
                <a:gridCol w="600986">
                  <a:extLst>
                    <a:ext uri="{9D8B030D-6E8A-4147-A177-3AD203B41FA5}">
                      <a16:colId xmlns:a16="http://schemas.microsoft.com/office/drawing/2014/main" val="3085071034"/>
                    </a:ext>
                  </a:extLst>
                </a:gridCol>
                <a:gridCol w="600986">
                  <a:extLst>
                    <a:ext uri="{9D8B030D-6E8A-4147-A177-3AD203B41FA5}">
                      <a16:colId xmlns:a16="http://schemas.microsoft.com/office/drawing/2014/main" val="3811810053"/>
                    </a:ext>
                  </a:extLst>
                </a:gridCol>
                <a:gridCol w="600986">
                  <a:extLst>
                    <a:ext uri="{9D8B030D-6E8A-4147-A177-3AD203B41FA5}">
                      <a16:colId xmlns:a16="http://schemas.microsoft.com/office/drawing/2014/main" val="1114351346"/>
                    </a:ext>
                  </a:extLst>
                </a:gridCol>
                <a:gridCol w="600986">
                  <a:extLst>
                    <a:ext uri="{9D8B030D-6E8A-4147-A177-3AD203B41FA5}">
                      <a16:colId xmlns:a16="http://schemas.microsoft.com/office/drawing/2014/main" val="3622247863"/>
                    </a:ext>
                  </a:extLst>
                </a:gridCol>
                <a:gridCol w="600986">
                  <a:extLst>
                    <a:ext uri="{9D8B030D-6E8A-4147-A177-3AD203B41FA5}">
                      <a16:colId xmlns:a16="http://schemas.microsoft.com/office/drawing/2014/main" val="1663546452"/>
                    </a:ext>
                  </a:extLst>
                </a:gridCol>
                <a:gridCol w="600986">
                  <a:extLst>
                    <a:ext uri="{9D8B030D-6E8A-4147-A177-3AD203B41FA5}">
                      <a16:colId xmlns:a16="http://schemas.microsoft.com/office/drawing/2014/main" val="1327070725"/>
                    </a:ext>
                  </a:extLst>
                </a:gridCol>
              </a:tblGrid>
              <a:tr h="366682">
                <a:tc gridSpan="10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Matriks Perbandingan Berpasangan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2296949"/>
                  </a:ext>
                </a:extLst>
              </a:tr>
              <a:tr h="756178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Kriteria yang berpengaruh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Recency pada responden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Frequency pada responden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Monetary pada responden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4220106"/>
                  </a:ext>
                </a:extLst>
              </a:tr>
              <a:tr h="5092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50503980"/>
                  </a:ext>
                </a:extLst>
              </a:tr>
              <a:tr h="3666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Recency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1/9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1/9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1/7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1/7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1/7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1/7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35715621"/>
                  </a:ext>
                </a:extLst>
              </a:tr>
              <a:tr h="3666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Frequency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9/1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9/1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7/1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3265281"/>
                  </a:ext>
                </a:extLst>
              </a:tr>
              <a:tr h="3666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Monetary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7/1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7/1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7/1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1/3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23141347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2882205"/>
              </p:ext>
            </p:extLst>
          </p:nvPr>
        </p:nvGraphicFramePr>
        <p:xfrm>
          <a:off x="4751294" y="4508517"/>
          <a:ext cx="6019800" cy="16905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6827">
                  <a:extLst>
                    <a:ext uri="{9D8B030D-6E8A-4147-A177-3AD203B41FA5}">
                      <a16:colId xmlns:a16="http://schemas.microsoft.com/office/drawing/2014/main" val="1757282456"/>
                    </a:ext>
                  </a:extLst>
                </a:gridCol>
                <a:gridCol w="1545994">
                  <a:extLst>
                    <a:ext uri="{9D8B030D-6E8A-4147-A177-3AD203B41FA5}">
                      <a16:colId xmlns:a16="http://schemas.microsoft.com/office/drawing/2014/main" val="2775298398"/>
                    </a:ext>
                  </a:extLst>
                </a:gridCol>
                <a:gridCol w="1545994">
                  <a:extLst>
                    <a:ext uri="{9D8B030D-6E8A-4147-A177-3AD203B41FA5}">
                      <a16:colId xmlns:a16="http://schemas.microsoft.com/office/drawing/2014/main" val="2338115090"/>
                    </a:ext>
                  </a:extLst>
                </a:gridCol>
                <a:gridCol w="1450985">
                  <a:extLst>
                    <a:ext uri="{9D8B030D-6E8A-4147-A177-3AD203B41FA5}">
                      <a16:colId xmlns:a16="http://schemas.microsoft.com/office/drawing/2014/main" val="2034216538"/>
                    </a:ext>
                  </a:extLst>
                </a:gridCol>
              </a:tblGrid>
              <a:tr h="422644"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Recency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Frequency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Monetary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40560082"/>
                  </a:ext>
                </a:extLst>
              </a:tr>
              <a:tr h="42264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Recency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1.000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0.122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0.143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62377001"/>
                  </a:ext>
                </a:extLst>
              </a:tr>
              <a:tr h="42264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Frequency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8.333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1.000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1.677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5977107"/>
                  </a:ext>
                </a:extLst>
              </a:tr>
              <a:tr h="42264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Monetary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7.000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0.778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1.000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51221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6446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Nilai</a:t>
            </a:r>
            <a:r>
              <a:rPr lang="en-US" dirty="0"/>
              <a:t> CLV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3671771"/>
              </p:ext>
            </p:extLst>
          </p:nvPr>
        </p:nvGraphicFramePr>
        <p:xfrm>
          <a:off x="978535" y="1929102"/>
          <a:ext cx="6847652" cy="25084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6423">
                  <a:extLst>
                    <a:ext uri="{9D8B030D-6E8A-4147-A177-3AD203B41FA5}">
                      <a16:colId xmlns:a16="http://schemas.microsoft.com/office/drawing/2014/main" val="1789421304"/>
                    </a:ext>
                  </a:extLst>
                </a:gridCol>
                <a:gridCol w="1674739">
                  <a:extLst>
                    <a:ext uri="{9D8B030D-6E8A-4147-A177-3AD203B41FA5}">
                      <a16:colId xmlns:a16="http://schemas.microsoft.com/office/drawing/2014/main" val="488855929"/>
                    </a:ext>
                  </a:extLst>
                </a:gridCol>
                <a:gridCol w="781715">
                  <a:extLst>
                    <a:ext uri="{9D8B030D-6E8A-4147-A177-3AD203B41FA5}">
                      <a16:colId xmlns:a16="http://schemas.microsoft.com/office/drawing/2014/main" val="3752014131"/>
                    </a:ext>
                  </a:extLst>
                </a:gridCol>
                <a:gridCol w="781715">
                  <a:extLst>
                    <a:ext uri="{9D8B030D-6E8A-4147-A177-3AD203B41FA5}">
                      <a16:colId xmlns:a16="http://schemas.microsoft.com/office/drawing/2014/main" val="893026496"/>
                    </a:ext>
                  </a:extLst>
                </a:gridCol>
                <a:gridCol w="852239">
                  <a:extLst>
                    <a:ext uri="{9D8B030D-6E8A-4147-A177-3AD203B41FA5}">
                      <a16:colId xmlns:a16="http://schemas.microsoft.com/office/drawing/2014/main" val="1386672599"/>
                    </a:ext>
                  </a:extLst>
                </a:gridCol>
                <a:gridCol w="781715">
                  <a:extLst>
                    <a:ext uri="{9D8B030D-6E8A-4147-A177-3AD203B41FA5}">
                      <a16:colId xmlns:a16="http://schemas.microsoft.com/office/drawing/2014/main" val="3449495383"/>
                    </a:ext>
                  </a:extLst>
                </a:gridCol>
                <a:gridCol w="1079106">
                  <a:extLst>
                    <a:ext uri="{9D8B030D-6E8A-4147-A177-3AD203B41FA5}">
                      <a16:colId xmlns:a16="http://schemas.microsoft.com/office/drawing/2014/main" val="782181945"/>
                    </a:ext>
                  </a:extLst>
                </a:gridCol>
              </a:tblGrid>
              <a:tr h="102186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Cluster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Jumlah Pelanggan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R*Wr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F*Wf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M*Wm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CLV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Ranking CLV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77541619"/>
                  </a:ext>
                </a:extLst>
              </a:tr>
              <a:tr h="49551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0.041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0.023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0.014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0.078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44550133"/>
                  </a:ext>
                </a:extLst>
              </a:tr>
              <a:tr h="49551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0.010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0.007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0.040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17051588"/>
                  </a:ext>
                </a:extLst>
              </a:tr>
              <a:tr h="49551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0.053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0.038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0.020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0.112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54438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03890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Mandiri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Buatlah</a:t>
            </a:r>
            <a:r>
              <a:rPr lang="en-US" dirty="0"/>
              <a:t> </a:t>
            </a:r>
            <a:r>
              <a:rPr lang="en-US" dirty="0" err="1"/>
              <a:t>langkah-langkah</a:t>
            </a:r>
            <a:r>
              <a:rPr lang="en-US" dirty="0"/>
              <a:t> </a:t>
            </a:r>
            <a:r>
              <a:rPr lang="en-US" dirty="0" err="1"/>
              <a:t>tahapan</a:t>
            </a:r>
            <a:r>
              <a:rPr lang="en-US" dirty="0"/>
              <a:t> CRM Analytical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data </a:t>
            </a:r>
            <a:r>
              <a:rPr lang="en-US" dirty="0" err="1"/>
              <a:t>mentah</a:t>
            </a:r>
            <a:r>
              <a:rPr lang="en-US" dirty="0"/>
              <a:t>, di </a:t>
            </a:r>
            <a:r>
              <a:rPr lang="en-US" dirty="0" err="1"/>
              <a:t>Normalisasi</a:t>
            </a:r>
            <a:r>
              <a:rPr lang="en-US" dirty="0"/>
              <a:t>, </a:t>
            </a:r>
            <a:r>
              <a:rPr lang="en-US" dirty="0" err="1"/>
              <a:t>Transformasi</a:t>
            </a:r>
            <a:r>
              <a:rPr lang="en-US" dirty="0"/>
              <a:t> Dan Di </a:t>
            </a:r>
            <a:r>
              <a:rPr lang="en-US" dirty="0" err="1"/>
              <a:t>Klustering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R Studio</a:t>
            </a:r>
          </a:p>
          <a:p>
            <a:r>
              <a:rPr lang="en-US" dirty="0" err="1"/>
              <a:t>Mahasiswa</a:t>
            </a:r>
            <a:r>
              <a:rPr lang="en-US" dirty="0"/>
              <a:t> : Model RFM</a:t>
            </a:r>
          </a:p>
          <a:p>
            <a:r>
              <a:rPr lang="en-US" dirty="0" err="1"/>
              <a:t>Mahasiswi</a:t>
            </a:r>
            <a:r>
              <a:rPr lang="en-US" dirty="0"/>
              <a:t> : Model LRFM</a:t>
            </a:r>
          </a:p>
          <a:p>
            <a:endParaRPr lang="en-US" dirty="0"/>
          </a:p>
          <a:p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CLV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kluster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67692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Definisi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7485031" cy="3880773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Analytical </a:t>
            </a:r>
            <a:r>
              <a:rPr lang="id-ID" dirty="0"/>
              <a:t>CRM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CRM </a:t>
            </a:r>
            <a:r>
              <a:rPr lang="en-US" dirty="0" err="1"/>
              <a:t>analitik</a:t>
            </a:r>
            <a:endParaRPr lang="en-US" dirty="0"/>
          </a:p>
          <a:p>
            <a:pPr algn="just"/>
            <a:r>
              <a:rPr lang="en-US" dirty="0"/>
              <a:t>CRM </a:t>
            </a:r>
            <a:r>
              <a:rPr lang="en-US" dirty="0" err="1"/>
              <a:t>analitik</a:t>
            </a:r>
            <a:r>
              <a:rPr lang="id-ID" dirty="0"/>
              <a:t> adalah proses di mana organisasi mengubah data terkait pelanggan menjadi wawasan yang dapat ditindaklanjuti untuk tujuan strategis atau taktis. </a:t>
            </a:r>
            <a:endParaRPr lang="en-US" dirty="0"/>
          </a:p>
          <a:p>
            <a:pPr algn="just"/>
            <a:r>
              <a:rPr lang="en-US" dirty="0"/>
              <a:t>T</a:t>
            </a:r>
            <a:r>
              <a:rPr lang="id-ID" dirty="0"/>
              <a:t>ujuan</a:t>
            </a:r>
            <a:r>
              <a:rPr lang="en-US" dirty="0"/>
              <a:t> s</a:t>
            </a:r>
            <a:r>
              <a:rPr lang="id-ID" dirty="0"/>
              <a:t>trategis mungkin termasuk mencari tahu pelanggan mana yang memiliki</a:t>
            </a:r>
            <a:r>
              <a:rPr lang="en-US" dirty="0"/>
              <a:t> lifetime value</a:t>
            </a:r>
            <a:r>
              <a:rPr lang="id-ID" dirty="0"/>
              <a:t> </a:t>
            </a:r>
            <a:r>
              <a:rPr lang="en-US" dirty="0"/>
              <a:t>(</a:t>
            </a:r>
            <a:r>
              <a:rPr lang="id-ID" dirty="0"/>
              <a:t>nilai seumur hidup</a:t>
            </a:r>
            <a:r>
              <a:rPr lang="en-US" dirty="0"/>
              <a:t>)</a:t>
            </a:r>
            <a:r>
              <a:rPr lang="id-ID" dirty="0"/>
              <a:t> tertinggi, sehingga bisnis dapat memagari mereka, atau mensegmentasi basis pelanggan sehingga proposisi nilai yang berbeda dapat dibuat untuk segmen yang diidentifikasi.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520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Definisi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7888442" cy="388077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taktis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CRM </a:t>
            </a:r>
            <a:r>
              <a:rPr lang="en-US" dirty="0" err="1"/>
              <a:t>analitik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mana yang </a:t>
            </a:r>
            <a:r>
              <a:rPr lang="en-US" dirty="0" err="1"/>
              <a:t>berisiko</a:t>
            </a:r>
            <a:r>
              <a:rPr lang="en-US" dirty="0"/>
              <a:t> </a:t>
            </a:r>
            <a:r>
              <a:rPr lang="en-US" dirty="0" err="1"/>
              <a:t>beralih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penawaran</a:t>
            </a:r>
            <a:r>
              <a:rPr lang="en-US" dirty="0"/>
              <a:t> yang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penawaran</a:t>
            </a:r>
            <a:r>
              <a:rPr lang="en-US" dirty="0"/>
              <a:t> </a:t>
            </a:r>
            <a:r>
              <a:rPr lang="en-US" dirty="0" err="1"/>
              <a:t>terbaik</a:t>
            </a:r>
            <a:r>
              <a:rPr lang="en-US" dirty="0"/>
              <a:t> </a:t>
            </a:r>
            <a:r>
              <a:rPr lang="en-US" dirty="0" err="1"/>
              <a:t>berikutnya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/>
              <a:t>silang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karenanya</a:t>
            </a:r>
            <a:r>
              <a:rPr lang="en-US" dirty="0"/>
              <a:t> </a:t>
            </a:r>
            <a:r>
              <a:rPr lang="en-US" dirty="0" err="1"/>
              <a:t>menumbuhkan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. </a:t>
            </a:r>
          </a:p>
          <a:p>
            <a:pPr algn="just"/>
            <a:r>
              <a:rPr lang="en-US" dirty="0"/>
              <a:t>CRM </a:t>
            </a:r>
            <a:r>
              <a:rPr lang="en-US" dirty="0" err="1"/>
              <a:t>analitik</a:t>
            </a:r>
            <a:r>
              <a:rPr lang="en-US" dirty="0"/>
              <a:t> </a:t>
            </a:r>
            <a:r>
              <a:rPr lang="en-US" dirty="0" err="1"/>
              <a:t>bergantung</a:t>
            </a:r>
            <a:r>
              <a:rPr lang="en-US" dirty="0"/>
              <a:t> pada data yang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30930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CRM </a:t>
            </a:r>
            <a:r>
              <a:rPr lang="en-US" dirty="0" err="1"/>
              <a:t>analitik</a:t>
            </a:r>
            <a:r>
              <a:rPr lang="en-US" dirty="0"/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US" dirty="0" err="1"/>
              <a:t>Seleksi</a:t>
            </a:r>
            <a:r>
              <a:rPr lang="en-US" dirty="0"/>
              <a:t> Data</a:t>
            </a:r>
          </a:p>
          <a:p>
            <a:pPr>
              <a:buFont typeface="+mj-lt"/>
              <a:buAutoNum type="arabicPeriod"/>
            </a:pPr>
            <a:r>
              <a:rPr lang="en-US" dirty="0"/>
              <a:t>Cleaning Data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Transformasi</a:t>
            </a:r>
            <a:r>
              <a:rPr lang="en-US" dirty="0"/>
              <a:t> Data</a:t>
            </a:r>
          </a:p>
          <a:p>
            <a:pPr>
              <a:buFont typeface="+mj-lt"/>
              <a:buAutoNum type="arabicPeriod"/>
            </a:pPr>
            <a:r>
              <a:rPr lang="en-US" dirty="0" err="1"/>
              <a:t>Normalisasi</a:t>
            </a:r>
            <a:r>
              <a:rPr lang="en-US" dirty="0"/>
              <a:t> Data</a:t>
            </a:r>
          </a:p>
          <a:p>
            <a:pPr>
              <a:buFont typeface="+mj-lt"/>
              <a:buAutoNum type="arabicPeriod"/>
            </a:pPr>
            <a:r>
              <a:rPr lang="en-US" dirty="0"/>
              <a:t>Clustering Data</a:t>
            </a:r>
          </a:p>
        </p:txBody>
      </p:sp>
    </p:spTree>
    <p:extLst>
      <p:ext uri="{BB962C8B-B14F-4D97-AF65-F5344CB8AC3E}">
        <p14:creationId xmlns:p14="http://schemas.microsoft.com/office/powerpoint/2010/main" val="3969476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840" y="2976283"/>
            <a:ext cx="3047489" cy="1320800"/>
          </a:xfrm>
        </p:spPr>
        <p:txBody>
          <a:bodyPr/>
          <a:lstStyle/>
          <a:p>
            <a:r>
              <a:rPr lang="en-US" dirty="0" err="1"/>
              <a:t>Seleksi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cleaning data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2464975"/>
              </p:ext>
            </p:extLst>
          </p:nvPr>
        </p:nvGraphicFramePr>
        <p:xfrm>
          <a:off x="3724823" y="0"/>
          <a:ext cx="8467177" cy="66322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2506">
                  <a:extLst>
                    <a:ext uri="{9D8B030D-6E8A-4147-A177-3AD203B41FA5}">
                      <a16:colId xmlns:a16="http://schemas.microsoft.com/office/drawing/2014/main" val="2530542475"/>
                    </a:ext>
                  </a:extLst>
                </a:gridCol>
                <a:gridCol w="2105845">
                  <a:extLst>
                    <a:ext uri="{9D8B030D-6E8A-4147-A177-3AD203B41FA5}">
                      <a16:colId xmlns:a16="http://schemas.microsoft.com/office/drawing/2014/main" val="3285748996"/>
                    </a:ext>
                  </a:extLst>
                </a:gridCol>
                <a:gridCol w="2779753">
                  <a:extLst>
                    <a:ext uri="{9D8B030D-6E8A-4147-A177-3AD203B41FA5}">
                      <a16:colId xmlns:a16="http://schemas.microsoft.com/office/drawing/2014/main" val="1181899401"/>
                    </a:ext>
                  </a:extLst>
                </a:gridCol>
                <a:gridCol w="2729073">
                  <a:extLst>
                    <a:ext uri="{9D8B030D-6E8A-4147-A177-3AD203B41FA5}">
                      <a16:colId xmlns:a16="http://schemas.microsoft.com/office/drawing/2014/main" val="3118884174"/>
                    </a:ext>
                  </a:extLst>
                </a:gridCol>
              </a:tblGrid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Nama </a:t>
                      </a:r>
                      <a:r>
                        <a:rPr lang="en-US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Pelanggan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Tanggal</a:t>
                      </a:r>
                      <a:r>
                        <a:rPr lang="en-U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Transaksi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</a:t>
                      </a:r>
                      <a:r>
                        <a:rPr lang="en-US" sz="1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Belanja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16016644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Sri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Wahyuni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Januari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40186437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Muhammad Abdi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Januari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608,000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14788501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Abdul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Hadi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Januari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06092618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Hutri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Fauziah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Januari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944,000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62504557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Muhammad Abdi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Maktsur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M. Ag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Januari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03930171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Ridho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Hidayatsyah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Januari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325,000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4906192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Sapitri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Januari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88661589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Muhammad Abdi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Maktsur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M. Ag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Januari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61111021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Sri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Wahyuni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Januari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973,000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45665642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Indah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Sariana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Januari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646,000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13845858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Indah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Sariana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Januari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66316768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Nur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Jazili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Januari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1,270,000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02631345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Solikin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Januari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2356486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Nur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Jazili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Januari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114,000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87552916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Abdul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Hadi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09 </a:t>
                      </a:r>
                      <a:r>
                        <a:rPr kumimoji="0" lang="en-US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Januari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94387655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Solikin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09 </a:t>
                      </a:r>
                      <a:r>
                        <a:rPr kumimoji="0" lang="en-US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Januari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206,000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80308302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Marhamah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Habibah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09 Januari 2017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1523314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Hutri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Fauziah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09 Januari 2017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170,000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78820623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Hutri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Fauziah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 </a:t>
                      </a:r>
                      <a:r>
                        <a:rPr kumimoji="0" lang="en-US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Januari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1,208,000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73717943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Solikin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 </a:t>
                      </a:r>
                      <a:r>
                        <a:rPr kumimoji="0" lang="en-US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Januari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242,000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077065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2083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6310" y="1013012"/>
            <a:ext cx="4257737" cy="1320800"/>
          </a:xfrm>
        </p:spPr>
        <p:txBody>
          <a:bodyPr>
            <a:normAutofit/>
          </a:bodyPr>
          <a:lstStyle/>
          <a:p>
            <a:r>
              <a:rPr lang="en-US" dirty="0"/>
              <a:t>RFM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0891116"/>
              </p:ext>
            </p:extLst>
          </p:nvPr>
        </p:nvGraphicFramePr>
        <p:xfrm>
          <a:off x="1411929" y="1601327"/>
          <a:ext cx="8467178" cy="41847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4709">
                  <a:extLst>
                    <a:ext uri="{9D8B030D-6E8A-4147-A177-3AD203B41FA5}">
                      <a16:colId xmlns:a16="http://schemas.microsoft.com/office/drawing/2014/main" val="2530542475"/>
                    </a:ext>
                  </a:extLst>
                </a:gridCol>
                <a:gridCol w="1592548">
                  <a:extLst>
                    <a:ext uri="{9D8B030D-6E8A-4147-A177-3AD203B41FA5}">
                      <a16:colId xmlns:a16="http://schemas.microsoft.com/office/drawing/2014/main" val="3285748996"/>
                    </a:ext>
                  </a:extLst>
                </a:gridCol>
                <a:gridCol w="2102191">
                  <a:extLst>
                    <a:ext uri="{9D8B030D-6E8A-4147-A177-3AD203B41FA5}">
                      <a16:colId xmlns:a16="http://schemas.microsoft.com/office/drawing/2014/main" val="1181899401"/>
                    </a:ext>
                  </a:extLst>
                </a:gridCol>
                <a:gridCol w="2063865">
                  <a:extLst>
                    <a:ext uri="{9D8B030D-6E8A-4147-A177-3AD203B41FA5}">
                      <a16:colId xmlns:a16="http://schemas.microsoft.com/office/drawing/2014/main" val="3118884174"/>
                    </a:ext>
                  </a:extLst>
                </a:gridCol>
                <a:gridCol w="2063865">
                  <a:extLst>
                    <a:ext uri="{9D8B030D-6E8A-4147-A177-3AD203B41FA5}">
                      <a16:colId xmlns:a16="http://schemas.microsoft.com/office/drawing/2014/main" val="3057495786"/>
                    </a:ext>
                  </a:extLst>
                </a:gridCol>
              </a:tblGrid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Nama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Pelanggan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Tanggal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Transaksi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Terakhir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Belanja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Tanggal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Periode</a:t>
                      </a:r>
                      <a:r>
                        <a:rPr lang="en-US" sz="1400" baseline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analisis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16016644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Abdul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Hadi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Januari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Januari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2017</a:t>
                      </a:r>
                    </a:p>
                    <a:p>
                      <a:pPr algn="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40186437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Deni Sapitri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Januari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 Januari 2017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14788501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Hutri Fauziah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Januari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2,322,000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 Januari 2017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06092618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Indah Sariana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 Januari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746,000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 Januari 2017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62504557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M. Ridho Hidayatsyah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02 Januari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325,000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 </a:t>
                      </a:r>
                      <a:r>
                        <a:rPr kumimoji="0" lang="en-US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Januari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03930171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Marhamah Habibah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 Januari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 </a:t>
                      </a:r>
                      <a:r>
                        <a:rPr kumimoji="0" lang="en-US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Januari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4906192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Muhammad Abdi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03 Januari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946,000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 </a:t>
                      </a:r>
                      <a:r>
                        <a:rPr kumimoji="0" lang="en-US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Januari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88661589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Nur Jazili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 Januari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1,384,000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 </a:t>
                      </a:r>
                      <a:r>
                        <a:rPr kumimoji="0" lang="en-US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Januari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61111021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Solikin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Januari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948,000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 </a:t>
                      </a:r>
                      <a:r>
                        <a:rPr kumimoji="0" lang="en-US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Januari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45665642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Sri Wahyuni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04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Januari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1,073,000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 </a:t>
                      </a:r>
                      <a:r>
                        <a:rPr kumimoji="0" lang="en-US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Januari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13845858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100…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Abdul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Hadi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04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Januari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 </a:t>
                      </a:r>
                      <a:r>
                        <a:rPr kumimoji="0" lang="en-US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Januari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2017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538309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277472" y="5853063"/>
            <a:ext cx="42631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01 Januari-10 </a:t>
            </a:r>
            <a:r>
              <a:rPr lang="en-US" dirty="0" err="1"/>
              <a:t>Januari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93853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6310" y="1013012"/>
            <a:ext cx="7189196" cy="1320800"/>
          </a:xfrm>
        </p:spPr>
        <p:txBody>
          <a:bodyPr>
            <a:normAutofit/>
          </a:bodyPr>
          <a:lstStyle/>
          <a:p>
            <a:r>
              <a:rPr lang="en-US" dirty="0" err="1"/>
              <a:t>Transformasi</a:t>
            </a:r>
            <a:r>
              <a:rPr lang="en-US" dirty="0"/>
              <a:t> Data (RFM)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3660779"/>
              </p:ext>
            </p:extLst>
          </p:nvPr>
        </p:nvGraphicFramePr>
        <p:xfrm>
          <a:off x="1411929" y="1836857"/>
          <a:ext cx="6427706" cy="34740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9419">
                  <a:extLst>
                    <a:ext uri="{9D8B030D-6E8A-4147-A177-3AD203B41FA5}">
                      <a16:colId xmlns:a16="http://schemas.microsoft.com/office/drawing/2014/main" val="2530542475"/>
                    </a:ext>
                  </a:extLst>
                </a:gridCol>
                <a:gridCol w="1823487">
                  <a:extLst>
                    <a:ext uri="{9D8B030D-6E8A-4147-A177-3AD203B41FA5}">
                      <a16:colId xmlns:a16="http://schemas.microsoft.com/office/drawing/2014/main" val="3285748996"/>
                    </a:ext>
                  </a:extLst>
                </a:gridCol>
                <a:gridCol w="1062318">
                  <a:extLst>
                    <a:ext uri="{9D8B030D-6E8A-4147-A177-3AD203B41FA5}">
                      <a16:colId xmlns:a16="http://schemas.microsoft.com/office/drawing/2014/main" val="1181899401"/>
                    </a:ext>
                  </a:extLst>
                </a:gridCol>
                <a:gridCol w="1358153">
                  <a:extLst>
                    <a:ext uri="{9D8B030D-6E8A-4147-A177-3AD203B41FA5}">
                      <a16:colId xmlns:a16="http://schemas.microsoft.com/office/drawing/2014/main" val="3118884174"/>
                    </a:ext>
                  </a:extLst>
                </a:gridCol>
                <a:gridCol w="1694329">
                  <a:extLst>
                    <a:ext uri="{9D8B030D-6E8A-4147-A177-3AD203B41FA5}">
                      <a16:colId xmlns:a16="http://schemas.microsoft.com/office/drawing/2014/main" val="3057495786"/>
                    </a:ext>
                  </a:extLst>
                </a:gridCol>
              </a:tblGrid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Nama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Pelanggan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Recency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Frequency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Monetary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16016644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Abdul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Hadi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40186437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Sapitri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14788501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Hutri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Fauziah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2,322,000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06092618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Indah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Sariana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746,000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2504557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 Ridho Hidayatsyah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325,000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03930171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Marhamah Habibah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4906192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Muhammad Abdi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946,000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8661589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Nur Jazili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1,384,000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61111021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Solikin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948,000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45665642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Sri Wahyuni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1,073,000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3845858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277472" y="5853063"/>
            <a:ext cx="42631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01 Januari-10 </a:t>
            </a:r>
            <a:r>
              <a:rPr lang="en-US" dirty="0" err="1"/>
              <a:t>Januari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87260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Normalisasi</a:t>
            </a:r>
            <a:r>
              <a:rPr lang="en-US" dirty="0"/>
              <a:t> data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3562425"/>
              </p:ext>
            </p:extLst>
          </p:nvPr>
        </p:nvGraphicFramePr>
        <p:xfrm>
          <a:off x="838200" y="1964602"/>
          <a:ext cx="5280211" cy="11416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0063">
                  <a:extLst>
                    <a:ext uri="{9D8B030D-6E8A-4147-A177-3AD203B41FA5}">
                      <a16:colId xmlns:a16="http://schemas.microsoft.com/office/drawing/2014/main" val="2322322189"/>
                    </a:ext>
                  </a:extLst>
                </a:gridCol>
                <a:gridCol w="1236716">
                  <a:extLst>
                    <a:ext uri="{9D8B030D-6E8A-4147-A177-3AD203B41FA5}">
                      <a16:colId xmlns:a16="http://schemas.microsoft.com/office/drawing/2014/main" val="266047537"/>
                    </a:ext>
                  </a:extLst>
                </a:gridCol>
                <a:gridCol w="1236716">
                  <a:extLst>
                    <a:ext uri="{9D8B030D-6E8A-4147-A177-3AD203B41FA5}">
                      <a16:colId xmlns:a16="http://schemas.microsoft.com/office/drawing/2014/main" val="2657218114"/>
                    </a:ext>
                  </a:extLst>
                </a:gridCol>
                <a:gridCol w="1236716">
                  <a:extLst>
                    <a:ext uri="{9D8B030D-6E8A-4147-A177-3AD203B41FA5}">
                      <a16:colId xmlns:a16="http://schemas.microsoft.com/office/drawing/2014/main" val="919058078"/>
                    </a:ext>
                  </a:extLst>
                </a:gridCol>
              </a:tblGrid>
              <a:tr h="3805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Recency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Frequency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Monetary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54548590"/>
                  </a:ext>
                </a:extLst>
              </a:tr>
              <a:tr h="3805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Maksimum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2.322.000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95928224"/>
                  </a:ext>
                </a:extLst>
              </a:tr>
              <a:tr h="3805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Minimum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60.000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89941577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838200" y="3295362"/>
                <a:ext cx="6096000" cy="288579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fontAlgn="ctr"/>
                <a:r>
                  <a:rPr lang="en-US" sz="1600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Rumus </a:t>
                </a:r>
                <a:r>
                  <a:rPr lang="en-US" sz="1600" dirty="0" err="1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Normalisasi</a:t>
                </a:r>
                <a:r>
                  <a:rPr lang="en-US" sz="1600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1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𝐷</m:t>
                        </m:r>
                        <m:r>
                          <a:rPr lang="en-US" sz="1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1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𝑚𝑖𝑛𝐷</m:t>
                        </m:r>
                      </m:num>
                      <m:den>
                        <m:r>
                          <a:rPr lang="en-US" sz="1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𝑚𝑎𝑥𝐷</m:t>
                        </m:r>
                        <m:r>
                          <a:rPr lang="en-US" sz="1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𝑚𝑖𝑛𝐷</m:t>
                        </m:r>
                      </m:den>
                    </m:f>
                  </m:oMath>
                </a14:m>
                <a:r>
                  <a:rPr lang="en-US" sz="1600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</a:t>
                </a:r>
              </a:p>
              <a:p>
                <a:pPr fontAlgn="ctr"/>
                <a:endParaRPr lang="en-US" sz="16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fontAlgn="ctr"/>
                <a:r>
                  <a:rPr lang="en-US" sz="1600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1.  </a:t>
                </a:r>
                <a:r>
                  <a:rPr lang="en-US" sz="1600" dirty="0" err="1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Normalisasi</a:t>
                </a:r>
                <a:r>
                  <a:rPr lang="en-US" sz="1600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data ke-1 </a:t>
                </a:r>
                <a:r>
                  <a:rPr lang="en-US" sz="1600" dirty="0" err="1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yaitu</a:t>
                </a:r>
                <a:r>
                  <a:rPr lang="en-US" sz="1600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pelanggan</a:t>
                </a:r>
                <a:r>
                  <a:rPr lang="en-US" sz="1600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Abdul </a:t>
                </a:r>
                <a:r>
                  <a:rPr lang="en-US" sz="1600" dirty="0" err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Hadi</a:t>
                </a:r>
                <a:endParaRPr lang="en-US" sz="16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228600" algn="just">
                  <a:lnSpc>
                    <a:spcPct val="150000"/>
                  </a:lnSpc>
                </a:pPr>
                <a:r>
                  <a:rPr lang="en-US" sz="1600" dirty="0"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𝑣</m:t>
                    </m:r>
                    <m:r>
                      <a:rPr lang="en-US" sz="1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` </m:t>
                    </m:r>
                    <m:r>
                      <a:rPr lang="en-US" sz="1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𝑅𝑒𝑐𝑒𝑛𝑐𝑦</m:t>
                    </m:r>
                    <m:r>
                      <a:rPr lang="en-US" sz="1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1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1−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</m:t>
                        </m:r>
                      </m:num>
                      <m:den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8</m:t>
                        </m:r>
                        <m:r>
                          <a:rPr lang="en-US" sz="1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</m:t>
                        </m:r>
                      </m:den>
                    </m:f>
                    <m:r>
                      <a:rPr lang="en-US" sz="1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=0.1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25</m:t>
                    </m:r>
                  </m:oMath>
                </a14:m>
                <a:r>
                  <a:rPr lang="en-US" sz="1600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  </a:t>
                </a:r>
                <a:endParaRPr lang="en-US" sz="1600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marL="228600"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  <m:r>
                      <a:rPr lang="en-US" sz="1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𝑣</m:t>
                    </m:r>
                    <m:r>
                      <a:rPr lang="en-US" sz="1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` </m:t>
                    </m:r>
                    <m:r>
                      <a:rPr lang="en-US" sz="1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𝐹𝑟𝑒𝑞𝑢𝑒𝑛𝑐𝑦</m:t>
                    </m:r>
                    <m:r>
                      <a:rPr lang="en-US" sz="1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2−1</m:t>
                        </m:r>
                      </m:num>
                      <m:den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3−1</m:t>
                        </m:r>
                      </m:den>
                    </m:f>
                    <m:r>
                      <a:rPr lang="en-US" sz="1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=0.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5</m:t>
                    </m:r>
                  </m:oMath>
                </a14:m>
                <a:r>
                  <a:rPr lang="en-US" sz="1600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</a:t>
                </a:r>
              </a:p>
              <a:p>
                <a:pPr marL="228600" algn="just">
                  <a:lnSpc>
                    <a:spcPct val="150000"/>
                  </a:lnSpc>
                </a:pPr>
                <a:r>
                  <a:rPr lang="en-US" sz="1600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𝑣</m:t>
                    </m:r>
                    <m:r>
                      <a:rPr lang="en-US" sz="1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` </m:t>
                    </m:r>
                    <m:r>
                      <a:rPr lang="en-US" sz="1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𝑀𝑜𝑛𝑒𝑡𝑎𝑟𝑦</m:t>
                    </m:r>
                    <m:r>
                      <a:rPr lang="en-US" sz="1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16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99000−60000</m:t>
                        </m:r>
                      </m:num>
                      <m:den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2322000−60000</m:t>
                        </m:r>
                      </m:den>
                    </m:f>
                    <m:r>
                      <a:rPr lang="en-US" sz="1600" i="1"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=0</m:t>
                    </m:r>
                  </m:oMath>
                </a14:m>
                <a:endParaRPr lang="en-US" sz="16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endParaRPr lang="en-US" sz="16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295362"/>
                <a:ext cx="6096000" cy="2885790"/>
              </a:xfrm>
              <a:prstGeom prst="rect">
                <a:avLst/>
              </a:prstGeom>
              <a:blipFill>
                <a:blip r:embed="rId2"/>
                <a:stretch>
                  <a:fillRect l="-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8030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6310" y="1013012"/>
            <a:ext cx="5696572" cy="1320800"/>
          </a:xfrm>
        </p:spPr>
        <p:txBody>
          <a:bodyPr>
            <a:normAutofit/>
          </a:bodyPr>
          <a:lstStyle/>
          <a:p>
            <a:r>
              <a:rPr lang="en-US" dirty="0" err="1"/>
              <a:t>Normalisasi</a:t>
            </a:r>
            <a:r>
              <a:rPr lang="en-US" dirty="0"/>
              <a:t> Data (RFM)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0488705"/>
              </p:ext>
            </p:extLst>
          </p:nvPr>
        </p:nvGraphicFramePr>
        <p:xfrm>
          <a:off x="1411929" y="1836857"/>
          <a:ext cx="6427706" cy="34740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9419">
                  <a:extLst>
                    <a:ext uri="{9D8B030D-6E8A-4147-A177-3AD203B41FA5}">
                      <a16:colId xmlns:a16="http://schemas.microsoft.com/office/drawing/2014/main" val="2530542475"/>
                    </a:ext>
                  </a:extLst>
                </a:gridCol>
                <a:gridCol w="1823487">
                  <a:extLst>
                    <a:ext uri="{9D8B030D-6E8A-4147-A177-3AD203B41FA5}">
                      <a16:colId xmlns:a16="http://schemas.microsoft.com/office/drawing/2014/main" val="3285748996"/>
                    </a:ext>
                  </a:extLst>
                </a:gridCol>
                <a:gridCol w="1062318">
                  <a:extLst>
                    <a:ext uri="{9D8B030D-6E8A-4147-A177-3AD203B41FA5}">
                      <a16:colId xmlns:a16="http://schemas.microsoft.com/office/drawing/2014/main" val="1181899401"/>
                    </a:ext>
                  </a:extLst>
                </a:gridCol>
                <a:gridCol w="1358153">
                  <a:extLst>
                    <a:ext uri="{9D8B030D-6E8A-4147-A177-3AD203B41FA5}">
                      <a16:colId xmlns:a16="http://schemas.microsoft.com/office/drawing/2014/main" val="3118884174"/>
                    </a:ext>
                  </a:extLst>
                </a:gridCol>
                <a:gridCol w="1694329">
                  <a:extLst>
                    <a:ext uri="{9D8B030D-6E8A-4147-A177-3AD203B41FA5}">
                      <a16:colId xmlns:a16="http://schemas.microsoft.com/office/drawing/2014/main" val="3057495786"/>
                    </a:ext>
                  </a:extLst>
                </a:gridCol>
              </a:tblGrid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Nama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Pelanggan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Recency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Frequency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Monetary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16016644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Abdul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Hadi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0.017241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40186437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Sapitri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14788501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Hutri Fauziah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06092618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Indah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Sariana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0.303271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2504557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 Ridho Hidayatsyah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0.117153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03930171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Marhamah Habibah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0.004421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4906192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Muhammad Abdi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0.391689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8661589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Nur Jazili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0.585323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61111021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Solikin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0.392573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45665642"/>
                  </a:ext>
                </a:extLst>
              </a:tr>
              <a:tr h="3158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Sri Wahyuni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0.447834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3845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736787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352</TotalTime>
  <Words>927</Words>
  <Application>Microsoft Office PowerPoint</Application>
  <PresentationFormat>Widescreen</PresentationFormat>
  <Paragraphs>475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 Math</vt:lpstr>
      <vt:lpstr>Trebuchet MS</vt:lpstr>
      <vt:lpstr>Wingdings 3</vt:lpstr>
      <vt:lpstr>Facet</vt:lpstr>
      <vt:lpstr>ANALYTICAL CRM (TEKNIK KLUSTERING)</vt:lpstr>
      <vt:lpstr>Definisi</vt:lpstr>
      <vt:lpstr>Definisi</vt:lpstr>
      <vt:lpstr>Contoh Penggunaan CRM analitik </vt:lpstr>
      <vt:lpstr>Seleksi dan cleaning data</vt:lpstr>
      <vt:lpstr>RFM</vt:lpstr>
      <vt:lpstr>Transformasi Data (RFM)</vt:lpstr>
      <vt:lpstr>Normalisasi data</vt:lpstr>
      <vt:lpstr>Normalisasi Data (RFM)</vt:lpstr>
      <vt:lpstr>PowerPoint Presentation</vt:lpstr>
      <vt:lpstr>Kluster dan PCI dengan FCM</vt:lpstr>
      <vt:lpstr>AHP algorithm</vt:lpstr>
      <vt:lpstr>Nilai CLV</vt:lpstr>
      <vt:lpstr>Tugas Mandiri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ThinkPad L440</dc:creator>
  <cp:lastModifiedBy>ThinkPad L440</cp:lastModifiedBy>
  <cp:revision>30</cp:revision>
  <dcterms:created xsi:type="dcterms:W3CDTF">2020-11-30T14:57:21Z</dcterms:created>
  <dcterms:modified xsi:type="dcterms:W3CDTF">2023-04-14T02:05:17Z</dcterms:modified>
</cp:coreProperties>
</file>