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2"/>
  </p:notesMasterIdLst>
  <p:handoutMasterIdLst>
    <p:handoutMasterId r:id="rId23"/>
  </p:handoutMasterIdLst>
  <p:sldIdLst>
    <p:sldId id="256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16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- 8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Konsep Dasar </a:t>
            </a:r>
            <a:r>
              <a:rPr dirty="0" smtClean="0"/>
              <a:t>P</a:t>
            </a:r>
            <a:r>
              <a:rPr lang="id-ID" dirty="0" smtClean="0"/>
              <a:t>engujian Perangkat Lunak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 pengujian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Pengujian tahap pengembangan</a:t>
            </a:r>
          </a:p>
          <a:p>
            <a:pPr lvl="1"/>
            <a:r>
              <a:rPr lang="id-ID" dirty="0" smtClean="0"/>
              <a:t>Pengujian  selama pengembangan PL untuk mencari ‘bug’ dan cacat/rusak</a:t>
            </a:r>
          </a:p>
          <a:p>
            <a:r>
              <a:rPr lang="id-ID" sz="2800" dirty="0" smtClean="0"/>
              <a:t>Pengujian tahap rilis</a:t>
            </a:r>
          </a:p>
          <a:p>
            <a:pPr lvl="1"/>
            <a:r>
              <a:rPr lang="id-ID" dirty="0" smtClean="0"/>
              <a:t>Tim penguji (bukan yang membuat program) melakukan pengujian secara menyeluruh terhadap PL versi lengkap sebelum PL dirilis kepada pengguna</a:t>
            </a:r>
          </a:p>
          <a:p>
            <a:r>
              <a:rPr lang="id-ID" sz="2800" dirty="0" smtClean="0"/>
              <a:t>Pengujian pengguna</a:t>
            </a:r>
          </a:p>
          <a:p>
            <a:pPr lvl="1"/>
            <a:r>
              <a:rPr lang="id-ID" dirty="0" smtClean="0"/>
              <a:t>Pengguna atau calon potensial pengguna menguji sistem di lingkungan tempat sistem dioperasikan</a:t>
            </a:r>
          </a:p>
          <a:p>
            <a:endParaRPr lang="id-ID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Pressman, 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Pearson Education,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Konsep dasar pengujian PL</a:t>
            </a:r>
          </a:p>
          <a:p>
            <a:r>
              <a:rPr lang="id-ID" dirty="0" smtClean="0"/>
              <a:t>Pengujian tahap pengembangan PL</a:t>
            </a:r>
          </a:p>
          <a:p>
            <a:r>
              <a:rPr lang="id-ID" dirty="0" smtClean="0"/>
              <a:t>Pengujian tahap rilis</a:t>
            </a:r>
          </a:p>
          <a:p>
            <a:r>
              <a:rPr lang="id-ID" dirty="0" smtClean="0"/>
              <a:t>Pengujian pengguna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Pengujian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Untuk menunjukkan kepada pelanggan dan pengembang bahwa PL sudah sesuai dengan kebutuhan yang ditetapkan</a:t>
            </a:r>
          </a:p>
          <a:p>
            <a:pPr lvl="1"/>
            <a:r>
              <a:rPr lang="id-ID" dirty="0" smtClean="0"/>
              <a:t>Pengujian validasi</a:t>
            </a:r>
          </a:p>
          <a:p>
            <a:pPr lvl="1">
              <a:buNone/>
            </a:pPr>
            <a:endParaRPr lang="id-ID" dirty="0" smtClean="0"/>
          </a:p>
          <a:p>
            <a:r>
              <a:rPr lang="id-ID" dirty="0" smtClean="0"/>
              <a:t>Untuk mengetahui kondisi-kondisi yang membuat program menjadi salah, tidak diharapkan atau tidak berfungsi sebagaimana mestinya</a:t>
            </a:r>
          </a:p>
          <a:p>
            <a:pPr lvl="1"/>
            <a:r>
              <a:rPr lang="id-ID" dirty="0" smtClean="0"/>
              <a:t>Pengujian kecacatan (kerusakan)</a:t>
            </a:r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Verifikasi vs Validasi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Verifikasi</a:t>
            </a:r>
          </a:p>
          <a:p>
            <a:pPr lvl="1"/>
            <a:r>
              <a:rPr lang="id-ID" dirty="0" smtClean="0"/>
              <a:t>Apakah PL telah dibangun dengan benar?</a:t>
            </a:r>
          </a:p>
          <a:p>
            <a:pPr lvl="1"/>
            <a:r>
              <a:rPr lang="id-ID" dirty="0" smtClean="0"/>
              <a:t>PL harus memenuhi semua spesifikasi kebutuhan yang telah ditentukan</a:t>
            </a:r>
          </a:p>
          <a:p>
            <a:pPr lvl="1"/>
            <a:endParaRPr lang="id-ID" dirty="0" smtClean="0"/>
          </a:p>
          <a:p>
            <a:r>
              <a:rPr lang="id-ID" dirty="0" smtClean="0"/>
              <a:t>Validasi</a:t>
            </a:r>
          </a:p>
          <a:p>
            <a:pPr lvl="1"/>
            <a:r>
              <a:rPr lang="id-ID" dirty="0" smtClean="0"/>
              <a:t>Apakah PL yang dibangun merupakan produk yang benar?</a:t>
            </a:r>
          </a:p>
          <a:p>
            <a:pPr lvl="1"/>
            <a:r>
              <a:rPr lang="id-ID" dirty="0" smtClean="0"/>
              <a:t>PL harus berfungsi sesuai dengan kebutuhan nyata pelanggan</a:t>
            </a:r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Inspeksi dan Pengujian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Inspeksi PL</a:t>
            </a:r>
          </a:p>
          <a:p>
            <a:pPr lvl="1"/>
            <a:r>
              <a:rPr lang="id-ID" dirty="0" smtClean="0"/>
              <a:t>Analisis terhadap representasi sistem yang wujudnya statis untuk mencari permasalahan</a:t>
            </a:r>
          </a:p>
          <a:p>
            <a:pPr lvl="1"/>
            <a:r>
              <a:rPr lang="id-ID" dirty="0" smtClean="0"/>
              <a:t>Verifikasi statis</a:t>
            </a:r>
          </a:p>
          <a:p>
            <a:pPr lvl="1">
              <a:buNone/>
            </a:pPr>
            <a:endParaRPr lang="id-ID" dirty="0" smtClean="0"/>
          </a:p>
          <a:p>
            <a:r>
              <a:rPr lang="id-ID" dirty="0" smtClean="0"/>
              <a:t>Pengujian PL</a:t>
            </a:r>
          </a:p>
          <a:p>
            <a:pPr lvl="1"/>
            <a:r>
              <a:rPr lang="id-ID" sz="2200" dirty="0" smtClean="0"/>
              <a:t>Pengujian dan pengamatan perilaku PL</a:t>
            </a:r>
          </a:p>
          <a:p>
            <a:pPr lvl="1"/>
            <a:r>
              <a:rPr lang="id-ID" sz="2200" dirty="0" smtClean="0"/>
              <a:t>Sistem dieksekusi dengan data uji dan perilaku operasionalnya diamati</a:t>
            </a:r>
          </a:p>
          <a:p>
            <a:pPr lvl="1"/>
            <a:r>
              <a:rPr lang="id-ID" sz="2200" dirty="0" smtClean="0"/>
              <a:t>Verifikasi dinamis</a:t>
            </a:r>
          </a:p>
          <a:p>
            <a:pPr lvl="1">
              <a:buNone/>
            </a:pPr>
            <a:endParaRPr lang="id-ID" dirty="0" smtClean="0"/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Inspeksi dan Pengujian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id-ID" dirty="0" smtClean="0"/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pic>
        <p:nvPicPr>
          <p:cNvPr id="7" name="Content Placeholder 3" descr="8.2 InspectionsTesting.eps"/>
          <p:cNvPicPr>
            <a:picLocks noChangeAspect="1"/>
          </p:cNvPicPr>
          <p:nvPr/>
        </p:nvPicPr>
        <p:blipFill>
          <a:blip r:embed="rId2" cstate="print"/>
          <a:srcRect t="-15603" b="-15603"/>
          <a:stretch>
            <a:fillRect/>
          </a:stretch>
        </p:blipFill>
        <p:spPr>
          <a:xfrm>
            <a:off x="1143000" y="1828800"/>
            <a:ext cx="6896617" cy="3792874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Inspeksi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2800" dirty="0" smtClean="0"/>
              <a:t>Sebuah tim inspeksi PL akan memeriksa kode sumber untuk mencari anomali dan cacat pada PL</a:t>
            </a:r>
          </a:p>
          <a:p>
            <a:r>
              <a:rPr lang="id-ID" sz="2800" dirty="0" smtClean="0"/>
              <a:t>Proses inspeksi tidak memerlukan eksekusi program, sehingga dapat dilakukan sebelum tahap implementasi</a:t>
            </a:r>
          </a:p>
          <a:p>
            <a:r>
              <a:rPr lang="id-ID" sz="2800" dirty="0" smtClean="0"/>
              <a:t>Proses inspeksi dapat diterapkan pada artifak statis lainnya, semisal dokumen spesifikasi PL, data konfigurasi PL, data uji, artifak perancangan, dll.</a:t>
            </a:r>
          </a:p>
          <a:p>
            <a:r>
              <a:rPr lang="id-ID" sz="2800" dirty="0" smtClean="0"/>
              <a:t>Telah terbukti bahwa proses inspeksi merupakan teknik yg cukup efektif untuk mencari kesalahan pada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Inspeksi dan pengujian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800" dirty="0" smtClean="0"/>
              <a:t>Inspeksi dan Pengujian adalah proses yang saling melengkapi</a:t>
            </a:r>
          </a:p>
          <a:p>
            <a:r>
              <a:rPr lang="id-ID" sz="2800" dirty="0" smtClean="0"/>
              <a:t>Keduanya sebaiknya dilakukan selama proses V &amp; V</a:t>
            </a:r>
          </a:p>
          <a:p>
            <a:r>
              <a:rPr lang="id-ID" sz="2800" dirty="0" smtClean="0"/>
              <a:t>Inspeksi dapat memeriksa kesesuaian dengan spesifikasi PL, namun tidak dapat memeriksa kesesuaian dengan kebutuhan nyata pelanggan</a:t>
            </a:r>
          </a:p>
          <a:p>
            <a:r>
              <a:rPr lang="id-ID" sz="2800" dirty="0" smtClean="0"/>
              <a:t>Inspeksi tidak dapat memeriksa karakteristik non fungsional semisal performansi, kebergunaan, dsb</a:t>
            </a:r>
          </a:p>
          <a:p>
            <a:endParaRPr lang="id-ID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Proses Pengujian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28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11/12/2012</a:t>
            </a:fld>
            <a:endParaRPr lang="id-ID" dirty="0"/>
          </a:p>
        </p:txBody>
      </p:sp>
      <p:pic>
        <p:nvPicPr>
          <p:cNvPr id="7" name="Content Placeholder 3" descr="8.3 TestingProcess.eps"/>
          <p:cNvPicPr>
            <a:picLocks noChangeAspect="1"/>
          </p:cNvPicPr>
          <p:nvPr/>
        </p:nvPicPr>
        <p:blipFill>
          <a:blip r:embed="rId2" cstate="print"/>
          <a:srcRect t="-81002" b="-81002"/>
          <a:stretch>
            <a:fillRect/>
          </a:stretch>
        </p:blipFill>
        <p:spPr>
          <a:xfrm>
            <a:off x="457200" y="1600200"/>
            <a:ext cx="8229600" cy="4525963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Pengujian 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3766</TotalTime>
  <Words>421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Konsep Dasar Pengujian Perangkat Lunak</vt:lpstr>
      <vt:lpstr>Topik</vt:lpstr>
      <vt:lpstr>Tujuan Pengujian Program</vt:lpstr>
      <vt:lpstr>Verifikasi vs Validasi</vt:lpstr>
      <vt:lpstr>Inspeksi dan Pengujian PL</vt:lpstr>
      <vt:lpstr>Inspeksi dan Pengujian PL</vt:lpstr>
      <vt:lpstr>Inspeksi PL</vt:lpstr>
      <vt:lpstr>Inspeksi dan pengujian PL</vt:lpstr>
      <vt:lpstr>Model Proses Pengujian PL</vt:lpstr>
      <vt:lpstr>Tahapan pengujian PL</vt:lpstr>
      <vt:lpstr>Referensi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siti_rochimah</cp:lastModifiedBy>
  <cp:revision>277</cp:revision>
  <dcterms:created xsi:type="dcterms:W3CDTF">2012-09-02T13:27:45Z</dcterms:created>
  <dcterms:modified xsi:type="dcterms:W3CDTF">2012-12-11T05:45:47Z</dcterms:modified>
</cp:coreProperties>
</file>