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499"/>
    <p:restoredTop sz="91379"/>
  </p:normalViewPr>
  <p:slideViewPr>
    <p:cSldViewPr>
      <p:cViewPr varScale="1">
        <p:scale>
          <a:sx n="56" d="100"/>
          <a:sy n="56" d="100"/>
        </p:scale>
        <p:origin x="648"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EC3D91-C96D-4A8A-8EC3-9B82C3ED1C08}" type="datetimeFigureOut">
              <a:rPr lang="id-ID" smtClean="0"/>
              <a:t>10/05/23</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312520-CEA6-4514-9722-89028B8C1B5E}" type="slidenum">
              <a:rPr lang="id-ID" smtClean="0"/>
              <a:t>‹#›</a:t>
            </a:fld>
            <a:endParaRPr lang="id-ID"/>
          </a:p>
        </p:txBody>
      </p:sp>
    </p:spTree>
    <p:extLst>
      <p:ext uri="{BB962C8B-B14F-4D97-AF65-F5344CB8AC3E}">
        <p14:creationId xmlns:p14="http://schemas.microsoft.com/office/powerpoint/2010/main" val="4137463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C364A628-0002-40D8-AF62-2B98EE584922}" type="slidenum">
              <a:rPr lang="id-ID" smtClean="0">
                <a:solidFill>
                  <a:prstClr val="black"/>
                </a:solidFill>
              </a:rPr>
              <a:pPr/>
              <a:t>1</a:t>
            </a:fld>
            <a:endParaRPr lang="id-ID">
              <a:solidFill>
                <a:prstClr val="black"/>
              </a:solidFill>
            </a:endParaRPr>
          </a:p>
        </p:txBody>
      </p:sp>
    </p:spTree>
    <p:extLst>
      <p:ext uri="{BB962C8B-B14F-4D97-AF65-F5344CB8AC3E}">
        <p14:creationId xmlns:p14="http://schemas.microsoft.com/office/powerpoint/2010/main" val="25562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0AACED6-CFB2-4F89-87E1-2C446E2EB66A}" type="datetimeFigureOut">
              <a:rPr lang="id-ID" smtClean="0"/>
              <a:pPr/>
              <a:t>10/05/23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0A05FA6-1B3E-476A-A57B-FC22441080A5}" type="slidenum">
              <a:rPr lang="id-ID" smtClean="0"/>
              <a:pPr/>
              <a:t>‹#›</a:t>
            </a:fld>
            <a:endParaRPr lang="id-ID"/>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6544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AACED6-CFB2-4F89-87E1-2C446E2EB66A}" type="datetimeFigureOut">
              <a:rPr lang="id-ID" smtClean="0"/>
              <a:pPr/>
              <a:t>10/05/23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0A05FA6-1B3E-476A-A57B-FC22441080A5}" type="slidenum">
              <a:rPr lang="id-ID" smtClean="0"/>
              <a:pPr/>
              <a:t>‹#›</a:t>
            </a:fld>
            <a:endParaRPr lang="id-ID"/>
          </a:p>
        </p:txBody>
      </p:sp>
    </p:spTree>
    <p:extLst>
      <p:ext uri="{BB962C8B-B14F-4D97-AF65-F5344CB8AC3E}">
        <p14:creationId xmlns:p14="http://schemas.microsoft.com/office/powerpoint/2010/main" val="1752916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AACED6-CFB2-4F89-87E1-2C446E2EB66A}" type="datetimeFigureOut">
              <a:rPr lang="id-ID" smtClean="0"/>
              <a:pPr/>
              <a:t>10/05/23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0A05FA6-1B3E-476A-A57B-FC22441080A5}" type="slidenum">
              <a:rPr lang="id-ID" smtClean="0"/>
              <a:pPr/>
              <a:t>‹#›</a:t>
            </a:fld>
            <a:endParaRPr lang="id-ID"/>
          </a:p>
        </p:txBody>
      </p:sp>
    </p:spTree>
    <p:extLst>
      <p:ext uri="{BB962C8B-B14F-4D97-AF65-F5344CB8AC3E}">
        <p14:creationId xmlns:p14="http://schemas.microsoft.com/office/powerpoint/2010/main" val="2062621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AACED6-CFB2-4F89-87E1-2C446E2EB66A}" type="datetimeFigureOut">
              <a:rPr lang="id-ID" smtClean="0"/>
              <a:pPr/>
              <a:t>10/05/23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0A05FA6-1B3E-476A-A57B-FC22441080A5}" type="slidenum">
              <a:rPr lang="id-ID" smtClean="0"/>
              <a:pPr/>
              <a:t>‹#›</a:t>
            </a:fld>
            <a:endParaRPr lang="id-ID"/>
          </a:p>
        </p:txBody>
      </p:sp>
    </p:spTree>
    <p:extLst>
      <p:ext uri="{BB962C8B-B14F-4D97-AF65-F5344CB8AC3E}">
        <p14:creationId xmlns:p14="http://schemas.microsoft.com/office/powerpoint/2010/main" val="1118042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AACED6-CFB2-4F89-87E1-2C446E2EB66A}" type="datetimeFigureOut">
              <a:rPr lang="id-ID" smtClean="0"/>
              <a:pPr/>
              <a:t>10/05/23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0A05FA6-1B3E-476A-A57B-FC22441080A5}" type="slidenum">
              <a:rPr lang="id-ID" smtClean="0"/>
              <a:pPr/>
              <a:t>‹#›</a:t>
            </a:fld>
            <a:endParaRPr lang="id-ID"/>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002059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AACED6-CFB2-4F89-87E1-2C446E2EB66A}" type="datetimeFigureOut">
              <a:rPr lang="id-ID" smtClean="0"/>
              <a:pPr/>
              <a:t>10/05/23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0A05FA6-1B3E-476A-A57B-FC22441080A5}" type="slidenum">
              <a:rPr lang="id-ID" smtClean="0"/>
              <a:pPr/>
              <a:t>‹#›</a:t>
            </a:fld>
            <a:endParaRPr lang="id-ID"/>
          </a:p>
        </p:txBody>
      </p:sp>
    </p:spTree>
    <p:extLst>
      <p:ext uri="{BB962C8B-B14F-4D97-AF65-F5344CB8AC3E}">
        <p14:creationId xmlns:p14="http://schemas.microsoft.com/office/powerpoint/2010/main" val="3040940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AACED6-CFB2-4F89-87E1-2C446E2EB66A}" type="datetimeFigureOut">
              <a:rPr lang="id-ID" smtClean="0"/>
              <a:pPr/>
              <a:t>10/05/23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0A05FA6-1B3E-476A-A57B-FC22441080A5}" type="slidenum">
              <a:rPr lang="id-ID" smtClean="0"/>
              <a:pPr/>
              <a:t>‹#›</a:t>
            </a:fld>
            <a:endParaRPr lang="id-ID"/>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0638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0AACED6-CFB2-4F89-87E1-2C446E2EB66A}" type="datetimeFigureOut">
              <a:rPr lang="id-ID" smtClean="0"/>
              <a:pPr/>
              <a:t>10/05/23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0A05FA6-1B3E-476A-A57B-FC22441080A5}" type="slidenum">
              <a:rPr lang="id-ID" smtClean="0"/>
              <a:pPr/>
              <a:t>‹#›</a:t>
            </a:fld>
            <a:endParaRPr lang="id-ID"/>
          </a:p>
        </p:txBody>
      </p:sp>
    </p:spTree>
    <p:extLst>
      <p:ext uri="{BB962C8B-B14F-4D97-AF65-F5344CB8AC3E}">
        <p14:creationId xmlns:p14="http://schemas.microsoft.com/office/powerpoint/2010/main" val="3975137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AACED6-CFB2-4F89-87E1-2C446E2EB66A}" type="datetimeFigureOut">
              <a:rPr lang="id-ID" smtClean="0"/>
              <a:pPr/>
              <a:t>10/05/23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0A05FA6-1B3E-476A-A57B-FC22441080A5}" type="slidenum">
              <a:rPr lang="id-ID" smtClean="0"/>
              <a:pPr/>
              <a:t>‹#›</a:t>
            </a:fld>
            <a:endParaRPr lang="id-ID"/>
          </a:p>
        </p:txBody>
      </p:sp>
    </p:spTree>
    <p:extLst>
      <p:ext uri="{BB962C8B-B14F-4D97-AF65-F5344CB8AC3E}">
        <p14:creationId xmlns:p14="http://schemas.microsoft.com/office/powerpoint/2010/main" val="318070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AACED6-CFB2-4F89-87E1-2C446E2EB66A}" type="datetimeFigureOut">
              <a:rPr lang="id-ID" smtClean="0"/>
              <a:pPr/>
              <a:t>10/05/23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0A05FA6-1B3E-476A-A57B-FC22441080A5}" type="slidenum">
              <a:rPr lang="id-ID" smtClean="0"/>
              <a:pPr/>
              <a:t>‹#›</a:t>
            </a:fld>
            <a:endParaRPr lang="id-ID"/>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3663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AACED6-CFB2-4F89-87E1-2C446E2EB66A}" type="datetimeFigureOut">
              <a:rPr lang="id-ID" smtClean="0"/>
              <a:pPr/>
              <a:t>10/05/23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0A05FA6-1B3E-476A-A57B-FC22441080A5}" type="slidenum">
              <a:rPr lang="id-ID" smtClean="0"/>
              <a:pPr/>
              <a:t>‹#›</a:t>
            </a:fld>
            <a:endParaRPr lang="id-ID"/>
          </a:p>
        </p:txBody>
      </p:sp>
    </p:spTree>
    <p:extLst>
      <p:ext uri="{BB962C8B-B14F-4D97-AF65-F5344CB8AC3E}">
        <p14:creationId xmlns:p14="http://schemas.microsoft.com/office/powerpoint/2010/main" val="538319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C0AACED6-CFB2-4F89-87E1-2C446E2EB66A}" type="datetimeFigureOut">
              <a:rPr lang="id-ID" smtClean="0"/>
              <a:pPr/>
              <a:t>10/05/23</a:t>
            </a:fld>
            <a:endParaRPr lang="id-ID"/>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id-ID"/>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0A05FA6-1B3E-476A-A57B-FC22441080A5}" type="slidenum">
              <a:rPr lang="id-ID" smtClean="0"/>
              <a:pPr/>
              <a:t>‹#›</a:t>
            </a:fld>
            <a:endParaRPr lang="id-ID"/>
          </a:p>
        </p:txBody>
      </p:sp>
    </p:spTree>
    <p:extLst>
      <p:ext uri="{BB962C8B-B14F-4D97-AF65-F5344CB8AC3E}">
        <p14:creationId xmlns:p14="http://schemas.microsoft.com/office/powerpoint/2010/main" val="332886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6252" y="1268760"/>
            <a:ext cx="8208912" cy="1368152"/>
          </a:xfrm>
        </p:spPr>
        <p:txBody>
          <a:bodyPr>
            <a:normAutofit fontScale="9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id-ID" sz="4400" b="1"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MERANCANG JARINGAN </a:t>
            </a:r>
            <a:r>
              <a:rPr lang="id-ID" sz="4400" b="1" i="1"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SUPPLY CHAIN</a:t>
            </a:r>
          </a:p>
        </p:txBody>
      </p:sp>
      <p:pic>
        <p:nvPicPr>
          <p:cNvPr id="1026" name="Picture 2" descr="http://rinatnunay.files.wordpress.com/2014/09/scm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1619672" y="3438963"/>
            <a:ext cx="5832648" cy="3419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5399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60648"/>
            <a:ext cx="8440901" cy="1202485"/>
          </a:xfrm>
        </p:spPr>
        <p:txBody>
          <a:bodyPr rtlCol="0">
            <a:normAutofit/>
          </a:bodyPr>
          <a:lstStyle/>
          <a:p>
            <a:pPr algn="r" eaLnBrk="1" fontAlgn="auto" hangingPunct="1">
              <a:spcAft>
                <a:spcPts val="0"/>
              </a:spcAft>
              <a:defRPr/>
            </a:pPr>
            <a:r>
              <a:rPr lang="id-ID"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Trade Off dalam Merancang Jaringan SC</a:t>
            </a:r>
            <a:endParaRPr lang="en-US"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323528" y="1556792"/>
            <a:ext cx="8712968" cy="5301208"/>
          </a:xfrm>
        </p:spPr>
        <p:txBody>
          <a:bodyPr>
            <a:normAutofit/>
          </a:bodyPr>
          <a:lstStyle/>
          <a:p>
            <a:pPr marL="0" indent="0">
              <a:spcBef>
                <a:spcPts val="1200"/>
              </a:spcBef>
              <a:buNone/>
            </a:pPr>
            <a:r>
              <a:rPr lang="id-ID" dirty="0">
                <a:solidFill>
                  <a:srgbClr val="C00000"/>
                </a:solidFill>
              </a:rPr>
              <a:t>Implikasi</a:t>
            </a:r>
            <a:r>
              <a:rPr lang="id-ID" dirty="0"/>
              <a:t> dari 2 konfigurasi tsb terhadap </a:t>
            </a:r>
            <a:r>
              <a:rPr lang="id-ID" dirty="0">
                <a:solidFill>
                  <a:srgbClr val="C00000"/>
                </a:solidFill>
              </a:rPr>
              <a:t>biaya </a:t>
            </a:r>
            <a:r>
              <a:rPr lang="id-ID" dirty="0"/>
              <a:t>SC &amp;</a:t>
            </a:r>
            <a:r>
              <a:rPr lang="en-US" dirty="0"/>
              <a:t> </a:t>
            </a:r>
            <a:r>
              <a:rPr lang="en-US" dirty="0" err="1"/>
              <a:t>terhadap</a:t>
            </a:r>
            <a:r>
              <a:rPr lang="en-US" dirty="0"/>
              <a:t> </a:t>
            </a:r>
            <a:r>
              <a:rPr lang="en-US" dirty="0" err="1">
                <a:solidFill>
                  <a:srgbClr val="C00000"/>
                </a:solidFill>
              </a:rPr>
              <a:t>kecepatan</a:t>
            </a:r>
            <a:r>
              <a:rPr lang="en-US" dirty="0"/>
              <a:t> </a:t>
            </a:r>
            <a:r>
              <a:rPr lang="id-ID" dirty="0"/>
              <a:t>SC merespon kebutuhan konsumen:</a:t>
            </a:r>
          </a:p>
          <a:p>
            <a:pPr>
              <a:spcBef>
                <a:spcPts val="1200"/>
              </a:spcBef>
            </a:pPr>
            <a:r>
              <a:rPr lang="id-ID" dirty="0"/>
              <a:t>Pada konfigurasi 1:</a:t>
            </a:r>
          </a:p>
          <a:p>
            <a:pPr lvl="1">
              <a:spcBef>
                <a:spcPts val="1200"/>
              </a:spcBef>
            </a:pPr>
            <a:r>
              <a:rPr lang="id-ID" dirty="0"/>
              <a:t>Waktu respon lebih cepat</a:t>
            </a:r>
          </a:p>
          <a:p>
            <a:pPr lvl="1">
              <a:spcBef>
                <a:spcPts val="1200"/>
              </a:spcBef>
            </a:pPr>
            <a:r>
              <a:rPr lang="id-ID" dirty="0"/>
              <a:t>Biaya transportasi dari pabrik ke gudang lebih besar. </a:t>
            </a:r>
          </a:p>
          <a:p>
            <a:pPr lvl="1">
              <a:spcBef>
                <a:spcPts val="1200"/>
              </a:spcBef>
            </a:pPr>
            <a:r>
              <a:rPr lang="id-ID" dirty="0"/>
              <a:t>Mencapai skala ekonomi pengiriman </a:t>
            </a:r>
            <a:r>
              <a:rPr lang="it-IT" dirty="0"/>
              <a:t>lebih sulit </a:t>
            </a:r>
            <a:endParaRPr lang="id-ID" dirty="0"/>
          </a:p>
          <a:p>
            <a:pPr lvl="1">
              <a:spcBef>
                <a:spcPts val="1200"/>
              </a:spcBef>
            </a:pPr>
            <a:r>
              <a:rPr lang="id-ID" dirty="0"/>
              <a:t>Kebutuhan sumber daya pengiriman dari pabrik ke gudang (mis: truk &amp; sopir) lebih banyak.</a:t>
            </a:r>
          </a:p>
          <a:p>
            <a:pPr lvl="1">
              <a:spcBef>
                <a:spcPts val="1200"/>
              </a:spcBef>
            </a:pPr>
            <a:r>
              <a:rPr lang="id-ID" dirty="0"/>
              <a:t>Biaya-biaya tetap yang berkaitan dengan fasilitas (gudang) lebih besar</a:t>
            </a:r>
          </a:p>
          <a:p>
            <a:pPr lvl="1">
              <a:spcBef>
                <a:spcPts val="1200"/>
              </a:spcBef>
            </a:pPr>
            <a:r>
              <a:rPr lang="id-ID" dirty="0"/>
              <a:t>Biaya persediaan lebih tinggi karena tiap gudang akan memiliki stok sendiri, baik </a:t>
            </a:r>
            <a:r>
              <a:rPr lang="id-ID" i="1" dirty="0"/>
              <a:t>cycle stock </a:t>
            </a:r>
            <a:r>
              <a:rPr lang="id-ID" dirty="0"/>
              <a:t>maupun </a:t>
            </a:r>
            <a:r>
              <a:rPr lang="id-ID" i="1" dirty="0"/>
              <a:t>safety stock</a:t>
            </a:r>
            <a:r>
              <a:rPr lang="id-ID" dirty="0"/>
              <a:t>.</a:t>
            </a:r>
          </a:p>
        </p:txBody>
      </p:sp>
    </p:spTree>
    <p:extLst>
      <p:ext uri="{BB962C8B-B14F-4D97-AF65-F5344CB8AC3E}">
        <p14:creationId xmlns:p14="http://schemas.microsoft.com/office/powerpoint/2010/main" val="4067679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60648"/>
            <a:ext cx="8440901" cy="1202485"/>
          </a:xfrm>
        </p:spPr>
        <p:txBody>
          <a:bodyPr rtlCol="0">
            <a:normAutofit/>
          </a:bodyPr>
          <a:lstStyle/>
          <a:p>
            <a:pPr algn="r" eaLnBrk="1" fontAlgn="auto" hangingPunct="1">
              <a:spcAft>
                <a:spcPts val="0"/>
              </a:spcAft>
              <a:defRPr/>
            </a:pPr>
            <a:r>
              <a:rPr lang="id-ID"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Trade Off dalam Merancang Jaringan SC</a:t>
            </a:r>
            <a:endParaRPr lang="en-US"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323528" y="1556792"/>
            <a:ext cx="8712968" cy="5301208"/>
          </a:xfrm>
        </p:spPr>
        <p:txBody>
          <a:bodyPr>
            <a:normAutofit/>
          </a:bodyPr>
          <a:lstStyle/>
          <a:p>
            <a:pPr marL="0" indent="0">
              <a:spcBef>
                <a:spcPts val="1200"/>
              </a:spcBef>
              <a:buNone/>
            </a:pPr>
            <a:r>
              <a:rPr lang="id-ID" dirty="0"/>
              <a:t>Implikasi dari 2 konfigurasi .......</a:t>
            </a:r>
          </a:p>
          <a:p>
            <a:pPr>
              <a:spcBef>
                <a:spcPts val="1200"/>
              </a:spcBef>
            </a:pPr>
            <a:r>
              <a:rPr lang="id-ID" dirty="0"/>
              <a:t>Pada konfigurasi 2:</a:t>
            </a:r>
          </a:p>
          <a:p>
            <a:pPr lvl="1">
              <a:spcBef>
                <a:spcPts val="1200"/>
              </a:spcBef>
            </a:pPr>
            <a:r>
              <a:rPr lang="id-ID" dirty="0"/>
              <a:t>Dengan hanya ada dua gudang, rata-rata jarak kirim dari gudang </a:t>
            </a:r>
            <a:r>
              <a:rPr lang="fi-FI" dirty="0"/>
              <a:t>ke toko atau pusat pelanggan lebih jauh.</a:t>
            </a:r>
            <a:endParaRPr lang="id-ID" dirty="0"/>
          </a:p>
          <a:p>
            <a:pPr lvl="1">
              <a:spcBef>
                <a:spcPts val="1200"/>
              </a:spcBef>
            </a:pPr>
            <a:r>
              <a:rPr lang="id-ID" dirty="0"/>
              <a:t>Biaya pengiriman dari gudang ke lokasi toko atau daerah pelanggan lebih besar.</a:t>
            </a:r>
          </a:p>
          <a:p>
            <a:pPr lvl="1">
              <a:spcBef>
                <a:spcPts val="1200"/>
              </a:spcBef>
            </a:pPr>
            <a:r>
              <a:rPr lang="id-ID" dirty="0"/>
              <a:t>Semakln terpusat gudang-gudang penyimpanan suatu produk, semakin rendah fluktuasi permintaan agregat di gudang tersebut, sehingga </a:t>
            </a:r>
            <a:r>
              <a:rPr lang="id-ID" i="1" dirty="0"/>
              <a:t>safety stock </a:t>
            </a:r>
            <a:r>
              <a:rPr lang="id-ID" dirty="0"/>
              <a:t>bisa dikurangi.</a:t>
            </a:r>
          </a:p>
          <a:p>
            <a:pPr lvl="1">
              <a:spcBef>
                <a:spcPts val="1200"/>
              </a:spcBef>
            </a:pPr>
            <a:r>
              <a:rPr lang="sv-SE" dirty="0"/>
              <a:t>Fenomena ini dikenal dengan istilah </a:t>
            </a:r>
            <a:r>
              <a:rPr lang="sv-SE" i="1" dirty="0"/>
              <a:t>risk pooling effect</a:t>
            </a:r>
            <a:r>
              <a:rPr lang="sv-SE" dirty="0"/>
              <a:t>.</a:t>
            </a:r>
            <a:endParaRPr lang="id-ID" dirty="0"/>
          </a:p>
        </p:txBody>
      </p:sp>
    </p:spTree>
    <p:extLst>
      <p:ext uri="{BB962C8B-B14F-4D97-AF65-F5344CB8AC3E}">
        <p14:creationId xmlns:p14="http://schemas.microsoft.com/office/powerpoint/2010/main" val="3033698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060848"/>
            <a:ext cx="8712968" cy="4797152"/>
          </a:xfrm>
        </p:spPr>
        <p:txBody>
          <a:bodyPr>
            <a:noAutofit/>
          </a:bodyPr>
          <a:lstStyle/>
          <a:p>
            <a:pPr marL="444500" indent="-444500">
              <a:spcBef>
                <a:spcPts val="1200"/>
              </a:spcBef>
            </a:pPr>
            <a:r>
              <a:rPr lang="id-ID" sz="2800" dirty="0"/>
              <a:t>Aspek lingkungan bisnis yang perlu dievaluasi secara cermat dalam mengambil keputusan terkait dengan konfigurasi </a:t>
            </a:r>
            <a:r>
              <a:rPr lang="id-ID" sz="2800" i="1" dirty="0"/>
              <a:t>supply chain </a:t>
            </a:r>
            <a:r>
              <a:rPr lang="id-ID" sz="2800" dirty="0"/>
              <a:t>adalah:</a:t>
            </a:r>
          </a:p>
          <a:p>
            <a:pPr marL="1071563" lvl="1" indent="-352425">
              <a:spcBef>
                <a:spcPts val="1200"/>
              </a:spcBef>
            </a:pPr>
            <a:r>
              <a:rPr lang="id-ID" sz="2400" dirty="0"/>
              <a:t>Faktor ekonomi makro</a:t>
            </a:r>
          </a:p>
          <a:p>
            <a:pPr marL="1071563" lvl="1" indent="-352425">
              <a:spcBef>
                <a:spcPts val="1200"/>
              </a:spcBef>
            </a:pPr>
            <a:r>
              <a:rPr lang="id-ID" sz="2400" dirty="0"/>
              <a:t>Faktor sosial politik</a:t>
            </a:r>
          </a:p>
          <a:p>
            <a:pPr marL="1071563" lvl="1" indent="-352425">
              <a:spcBef>
                <a:spcPts val="1200"/>
              </a:spcBef>
            </a:pPr>
            <a:r>
              <a:rPr lang="id-ID" sz="2400" dirty="0"/>
              <a:t>Faktor teknologi</a:t>
            </a:r>
          </a:p>
          <a:p>
            <a:pPr marL="1071563" lvl="1" indent="-352425">
              <a:spcBef>
                <a:spcPts val="1200"/>
              </a:spcBef>
            </a:pPr>
            <a:r>
              <a:rPr lang="id-ID" sz="2400" dirty="0"/>
              <a:t>Faktor keamanan</a:t>
            </a:r>
          </a:p>
        </p:txBody>
      </p:sp>
      <p:sp>
        <p:nvSpPr>
          <p:cNvPr id="4" name="Rectangle 2"/>
          <p:cNvSpPr txBox="1">
            <a:spLocks noChangeArrowheads="1"/>
          </p:cNvSpPr>
          <p:nvPr/>
        </p:nvSpPr>
        <p:spPr>
          <a:xfrm>
            <a:off x="1187624" y="332656"/>
            <a:ext cx="6965245" cy="1202485"/>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defRPr/>
            </a:pPr>
            <a:r>
              <a:rPr lang="id-ID" sz="3200" b="1" spc="0" dirty="0">
                <a:ln w="10541" cmpd="sng">
                  <a:solidFill>
                    <a:srgbClr val="72A376">
                      <a:shade val="88000"/>
                      <a:satMod val="110000"/>
                    </a:srgbClr>
                  </a:solidFill>
                  <a:prstDash val="solid"/>
                </a:ln>
                <a:gradFill>
                  <a:gsLst>
                    <a:gs pos="0">
                      <a:srgbClr val="72A376">
                        <a:tint val="40000"/>
                        <a:satMod val="250000"/>
                      </a:srgbClr>
                    </a:gs>
                    <a:gs pos="9000">
                      <a:srgbClr val="72A376">
                        <a:tint val="52000"/>
                        <a:satMod val="300000"/>
                      </a:srgbClr>
                    </a:gs>
                    <a:gs pos="50000">
                      <a:srgbClr val="72A376">
                        <a:shade val="20000"/>
                        <a:satMod val="300000"/>
                      </a:srgbClr>
                    </a:gs>
                    <a:gs pos="79000">
                      <a:srgbClr val="72A376">
                        <a:tint val="52000"/>
                        <a:satMod val="300000"/>
                      </a:srgbClr>
                    </a:gs>
                    <a:gs pos="100000">
                      <a:srgbClr val="72A376">
                        <a:tint val="40000"/>
                        <a:satMod val="250000"/>
                      </a:srgbClr>
                    </a:gs>
                  </a:gsLst>
                  <a:lin ang="5400000"/>
                </a:gradFill>
              </a:rPr>
              <a:t>Faktor-faktor yang Mempengaruhi Jaringan SC</a:t>
            </a:r>
            <a:endParaRPr lang="en-US" sz="3200" b="1" spc="0" dirty="0">
              <a:ln w="10541" cmpd="sng">
                <a:solidFill>
                  <a:srgbClr val="72A376">
                    <a:shade val="88000"/>
                    <a:satMod val="110000"/>
                  </a:srgbClr>
                </a:solidFill>
                <a:prstDash val="solid"/>
              </a:ln>
              <a:gradFill>
                <a:gsLst>
                  <a:gs pos="0">
                    <a:srgbClr val="72A376">
                      <a:tint val="40000"/>
                      <a:satMod val="250000"/>
                    </a:srgbClr>
                  </a:gs>
                  <a:gs pos="9000">
                    <a:srgbClr val="72A376">
                      <a:tint val="52000"/>
                      <a:satMod val="300000"/>
                    </a:srgbClr>
                  </a:gs>
                  <a:gs pos="50000">
                    <a:srgbClr val="72A376">
                      <a:shade val="20000"/>
                      <a:satMod val="300000"/>
                    </a:srgbClr>
                  </a:gs>
                  <a:gs pos="79000">
                    <a:srgbClr val="72A376">
                      <a:tint val="52000"/>
                      <a:satMod val="300000"/>
                    </a:srgbClr>
                  </a:gs>
                  <a:gs pos="100000">
                    <a:srgbClr val="72A376">
                      <a:tint val="40000"/>
                      <a:satMod val="250000"/>
                    </a:srgbClr>
                  </a:gs>
                </a:gsLst>
                <a:lin ang="5400000"/>
              </a:gradFill>
            </a:endParaRPr>
          </a:p>
        </p:txBody>
      </p:sp>
    </p:spTree>
    <p:extLst>
      <p:ext uri="{BB962C8B-B14F-4D97-AF65-F5344CB8AC3E}">
        <p14:creationId xmlns:p14="http://schemas.microsoft.com/office/powerpoint/2010/main" val="2063326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51520" y="2119256"/>
            <a:ext cx="8568952" cy="4478096"/>
          </a:xfrm>
        </p:spPr>
        <p:txBody>
          <a:bodyPr>
            <a:normAutofit/>
          </a:bodyPr>
          <a:lstStyle/>
          <a:p>
            <a:pPr marL="457200" indent="-457200">
              <a:spcBef>
                <a:spcPts val="1200"/>
              </a:spcBef>
              <a:buSzPct val="100000"/>
              <a:buFont typeface="+mj-lt"/>
              <a:buAutoNum type="arabicPeriod"/>
              <a:tabLst>
                <a:tab pos="352425" algn="l"/>
              </a:tabLst>
            </a:pPr>
            <a:r>
              <a:rPr lang="id-ID" sz="2800" b="1" dirty="0">
                <a:solidFill>
                  <a:srgbClr val="0070C0"/>
                </a:solidFill>
              </a:rPr>
              <a:t>Faktor Ekonomi Makro</a:t>
            </a:r>
            <a:endParaRPr lang="id-ID" dirty="0"/>
          </a:p>
          <a:p>
            <a:pPr marL="979488" indent="-352425">
              <a:spcBef>
                <a:spcPts val="1200"/>
              </a:spcBef>
              <a:buSzPct val="100000"/>
              <a:tabLst>
                <a:tab pos="352425" algn="l"/>
              </a:tabLst>
            </a:pPr>
            <a:r>
              <a:rPr lang="id-ID" dirty="0"/>
              <a:t>Meliputi: pajak, bea cukai, tingkat kurs, dan faktor ekonomi lainnya yang tidak ada dalam diri perusahaan tersebut. </a:t>
            </a:r>
          </a:p>
          <a:p>
            <a:pPr marL="979488" indent="-352425">
              <a:spcBef>
                <a:spcPts val="1200"/>
              </a:spcBef>
            </a:pPr>
            <a:r>
              <a:rPr lang="id-ID" dirty="0"/>
              <a:t>Faktor ini memiliki dampak yang signifikan terhadap kesuksesan atau kegagalan dari jaringan rantai pasokan.</a:t>
            </a:r>
            <a:br>
              <a:rPr lang="id-ID" dirty="0"/>
            </a:br>
            <a:endParaRPr lang="id-ID" dirty="0"/>
          </a:p>
        </p:txBody>
      </p:sp>
      <p:sp>
        <p:nvSpPr>
          <p:cNvPr id="5" name="Rectangle 2"/>
          <p:cNvSpPr txBox="1">
            <a:spLocks noChangeArrowheads="1"/>
          </p:cNvSpPr>
          <p:nvPr/>
        </p:nvSpPr>
        <p:spPr>
          <a:xfrm>
            <a:off x="1187624" y="332656"/>
            <a:ext cx="6965245" cy="1202485"/>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defRPr/>
            </a:pPr>
            <a:r>
              <a:rPr lang="id-ID" sz="3200" b="1" spc="0" dirty="0">
                <a:ln w="10541" cmpd="sng">
                  <a:solidFill>
                    <a:srgbClr val="72A376">
                      <a:shade val="88000"/>
                      <a:satMod val="110000"/>
                    </a:srgbClr>
                  </a:solidFill>
                  <a:prstDash val="solid"/>
                </a:ln>
                <a:gradFill>
                  <a:gsLst>
                    <a:gs pos="0">
                      <a:srgbClr val="72A376">
                        <a:tint val="40000"/>
                        <a:satMod val="250000"/>
                      </a:srgbClr>
                    </a:gs>
                    <a:gs pos="9000">
                      <a:srgbClr val="72A376">
                        <a:tint val="52000"/>
                        <a:satMod val="300000"/>
                      </a:srgbClr>
                    </a:gs>
                    <a:gs pos="50000">
                      <a:srgbClr val="72A376">
                        <a:shade val="20000"/>
                        <a:satMod val="300000"/>
                      </a:srgbClr>
                    </a:gs>
                    <a:gs pos="79000">
                      <a:srgbClr val="72A376">
                        <a:tint val="52000"/>
                        <a:satMod val="300000"/>
                      </a:srgbClr>
                    </a:gs>
                    <a:gs pos="100000">
                      <a:srgbClr val="72A376">
                        <a:tint val="40000"/>
                        <a:satMod val="250000"/>
                      </a:srgbClr>
                    </a:gs>
                  </a:gsLst>
                  <a:lin ang="5400000"/>
                </a:gradFill>
              </a:rPr>
              <a:t>Faktor-faktor yang Mempengaruhi Jaringan SC</a:t>
            </a:r>
            <a:endParaRPr lang="en-US" sz="3200" b="1" spc="0" dirty="0">
              <a:ln w="10541" cmpd="sng">
                <a:solidFill>
                  <a:srgbClr val="72A376">
                    <a:shade val="88000"/>
                    <a:satMod val="110000"/>
                  </a:srgbClr>
                </a:solidFill>
                <a:prstDash val="solid"/>
              </a:ln>
              <a:gradFill>
                <a:gsLst>
                  <a:gs pos="0">
                    <a:srgbClr val="72A376">
                      <a:tint val="40000"/>
                      <a:satMod val="250000"/>
                    </a:srgbClr>
                  </a:gs>
                  <a:gs pos="9000">
                    <a:srgbClr val="72A376">
                      <a:tint val="52000"/>
                      <a:satMod val="300000"/>
                    </a:srgbClr>
                  </a:gs>
                  <a:gs pos="50000">
                    <a:srgbClr val="72A376">
                      <a:shade val="20000"/>
                      <a:satMod val="300000"/>
                    </a:srgbClr>
                  </a:gs>
                  <a:gs pos="79000">
                    <a:srgbClr val="72A376">
                      <a:tint val="52000"/>
                      <a:satMod val="300000"/>
                    </a:srgbClr>
                  </a:gs>
                  <a:gs pos="100000">
                    <a:srgbClr val="72A376">
                      <a:tint val="40000"/>
                      <a:satMod val="250000"/>
                    </a:srgbClr>
                  </a:gs>
                </a:gsLst>
                <a:lin ang="5400000"/>
              </a:gradFill>
            </a:endParaRPr>
          </a:p>
        </p:txBody>
      </p:sp>
    </p:spTree>
    <p:extLst>
      <p:ext uri="{BB962C8B-B14F-4D97-AF65-F5344CB8AC3E}">
        <p14:creationId xmlns:p14="http://schemas.microsoft.com/office/powerpoint/2010/main" val="2149782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51520" y="1535141"/>
            <a:ext cx="8568952" cy="4896544"/>
          </a:xfrm>
        </p:spPr>
        <p:txBody>
          <a:bodyPr>
            <a:noAutofit/>
          </a:bodyPr>
          <a:lstStyle/>
          <a:p>
            <a:pPr marL="457200" indent="-457200">
              <a:lnSpc>
                <a:spcPct val="120000"/>
              </a:lnSpc>
              <a:spcBef>
                <a:spcPts val="1200"/>
              </a:spcBef>
              <a:buSzPct val="100000"/>
              <a:buFont typeface="+mj-lt"/>
              <a:buAutoNum type="arabicPeriod" startAt="2"/>
            </a:pPr>
            <a:r>
              <a:rPr lang="id-ID" sz="2800" b="1" dirty="0">
                <a:solidFill>
                  <a:srgbClr val="0070C0"/>
                </a:solidFill>
              </a:rPr>
              <a:t>Faktor Sosial Politik</a:t>
            </a:r>
          </a:p>
          <a:p>
            <a:pPr marL="901700" indent="-274638">
              <a:spcBef>
                <a:spcPts val="1200"/>
              </a:spcBef>
              <a:buSzPct val="100000"/>
            </a:pPr>
            <a:r>
              <a:rPr lang="id-ID" dirty="0"/>
              <a:t>Meliputi : kultur masyarakat, tingkat </a:t>
            </a:r>
            <a:r>
              <a:rPr lang="fi-FI" dirty="0"/>
              <a:t>penerimaan mereka terhadap kehadiran investasi asing,</a:t>
            </a:r>
            <a:r>
              <a:rPr lang="id-ID" dirty="0"/>
              <a:t> ketersediaan tenaga kerja yang dibutuhkan, peraturan ketenagakerjaan dan kebijakan pemerintah lainnya.</a:t>
            </a:r>
          </a:p>
          <a:p>
            <a:pPr marL="901700" indent="-274638">
              <a:spcBef>
                <a:spcPts val="1200"/>
              </a:spcBef>
            </a:pPr>
            <a:r>
              <a:rPr lang="id-ID" dirty="0"/>
              <a:t>Stabilitas politik dalam suatu negara merupakan hal yang sangat dipertimbangkan karena memiliki dampak yang signifikan terhadap peranan dalam pilihan lokasi. </a:t>
            </a:r>
          </a:p>
          <a:p>
            <a:pPr marL="901700" indent="-274638">
              <a:spcBef>
                <a:spcPts val="1200"/>
              </a:spcBef>
            </a:pPr>
            <a:r>
              <a:rPr lang="id-ID" dirty="0"/>
              <a:t>Perusahaan lebih memilih untuk menempatkan fasilitas pada lokasi atau Negara yang memiliki tingkat stabilitas yang memberikan kejelasan dalam hal aturan-aturan perdagangan dan kepemilikan.</a:t>
            </a:r>
            <a:br>
              <a:rPr lang="id-ID" dirty="0"/>
            </a:br>
            <a:br>
              <a:rPr lang="id-ID" sz="2000" dirty="0"/>
            </a:br>
            <a:endParaRPr lang="id-ID" sz="2000" dirty="0"/>
          </a:p>
        </p:txBody>
      </p:sp>
      <p:sp>
        <p:nvSpPr>
          <p:cNvPr id="5" name="Rectangle 2"/>
          <p:cNvSpPr txBox="1">
            <a:spLocks noChangeArrowheads="1"/>
          </p:cNvSpPr>
          <p:nvPr/>
        </p:nvSpPr>
        <p:spPr>
          <a:xfrm>
            <a:off x="1187624" y="332656"/>
            <a:ext cx="6965245" cy="1202485"/>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defRPr/>
            </a:pPr>
            <a:r>
              <a:rPr lang="id-ID" sz="3200" b="1" spc="0">
                <a:ln w="10541" cmpd="sng">
                  <a:solidFill>
                    <a:srgbClr val="72A376">
                      <a:shade val="88000"/>
                      <a:satMod val="110000"/>
                    </a:srgbClr>
                  </a:solidFill>
                  <a:prstDash val="solid"/>
                </a:ln>
                <a:gradFill>
                  <a:gsLst>
                    <a:gs pos="0">
                      <a:srgbClr val="72A376">
                        <a:tint val="40000"/>
                        <a:satMod val="250000"/>
                      </a:srgbClr>
                    </a:gs>
                    <a:gs pos="9000">
                      <a:srgbClr val="72A376">
                        <a:tint val="52000"/>
                        <a:satMod val="300000"/>
                      </a:srgbClr>
                    </a:gs>
                    <a:gs pos="50000">
                      <a:srgbClr val="72A376">
                        <a:shade val="20000"/>
                        <a:satMod val="300000"/>
                      </a:srgbClr>
                    </a:gs>
                    <a:gs pos="79000">
                      <a:srgbClr val="72A376">
                        <a:tint val="52000"/>
                        <a:satMod val="300000"/>
                      </a:srgbClr>
                    </a:gs>
                    <a:gs pos="100000">
                      <a:srgbClr val="72A376">
                        <a:tint val="40000"/>
                        <a:satMod val="250000"/>
                      </a:srgbClr>
                    </a:gs>
                  </a:gsLst>
                  <a:lin ang="5400000"/>
                </a:gradFill>
              </a:rPr>
              <a:t>Faktor-faktor yang Mempengaruhi Jaringan SC</a:t>
            </a:r>
            <a:endParaRPr lang="en-US" sz="3200" b="1" spc="0" dirty="0">
              <a:ln w="10541" cmpd="sng">
                <a:solidFill>
                  <a:srgbClr val="72A376">
                    <a:shade val="88000"/>
                    <a:satMod val="110000"/>
                  </a:srgbClr>
                </a:solidFill>
                <a:prstDash val="solid"/>
              </a:ln>
              <a:gradFill>
                <a:gsLst>
                  <a:gs pos="0">
                    <a:srgbClr val="72A376">
                      <a:tint val="40000"/>
                      <a:satMod val="250000"/>
                    </a:srgbClr>
                  </a:gs>
                  <a:gs pos="9000">
                    <a:srgbClr val="72A376">
                      <a:tint val="52000"/>
                      <a:satMod val="300000"/>
                    </a:srgbClr>
                  </a:gs>
                  <a:gs pos="50000">
                    <a:srgbClr val="72A376">
                      <a:shade val="20000"/>
                      <a:satMod val="300000"/>
                    </a:srgbClr>
                  </a:gs>
                  <a:gs pos="79000">
                    <a:srgbClr val="72A376">
                      <a:tint val="52000"/>
                      <a:satMod val="300000"/>
                    </a:srgbClr>
                  </a:gs>
                  <a:gs pos="100000">
                    <a:srgbClr val="72A376">
                      <a:tint val="40000"/>
                      <a:satMod val="250000"/>
                    </a:srgbClr>
                  </a:gs>
                </a:gsLst>
                <a:lin ang="5400000"/>
              </a:gradFill>
            </a:endParaRPr>
          </a:p>
        </p:txBody>
      </p:sp>
    </p:spTree>
    <p:extLst>
      <p:ext uri="{BB962C8B-B14F-4D97-AF65-F5344CB8AC3E}">
        <p14:creationId xmlns:p14="http://schemas.microsoft.com/office/powerpoint/2010/main" val="1607568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51520" y="1700808"/>
            <a:ext cx="8568952" cy="5157192"/>
          </a:xfrm>
        </p:spPr>
        <p:txBody>
          <a:bodyPr>
            <a:normAutofit/>
          </a:bodyPr>
          <a:lstStyle/>
          <a:p>
            <a:pPr marL="514350" indent="-514350">
              <a:spcBef>
                <a:spcPts val="1200"/>
              </a:spcBef>
              <a:buSzPct val="100000"/>
              <a:buFont typeface="+mj-lt"/>
              <a:buAutoNum type="arabicPeriod" startAt="3"/>
            </a:pPr>
            <a:r>
              <a:rPr lang="id-ID" sz="2600" b="1" dirty="0">
                <a:solidFill>
                  <a:srgbClr val="0070C0"/>
                </a:solidFill>
              </a:rPr>
              <a:t>Faktor Teknologi</a:t>
            </a:r>
          </a:p>
          <a:p>
            <a:pPr marL="901700" indent="-366713">
              <a:spcBef>
                <a:spcPts val="1200"/>
              </a:spcBef>
              <a:buSzPct val="100000"/>
              <a:tabLst>
                <a:tab pos="719138" algn="l"/>
              </a:tabLst>
            </a:pPr>
            <a:r>
              <a:rPr lang="id-ID" dirty="0"/>
              <a:t>Karakteristik yang terdapat pada teknologi produksi memiliki dampak yang signifikan terhadap keputusan jaringan desain. </a:t>
            </a:r>
          </a:p>
          <a:p>
            <a:pPr marL="901700" indent="-366713">
              <a:spcBef>
                <a:spcPts val="1200"/>
              </a:spcBef>
              <a:buSzPct val="100000"/>
              <a:tabLst>
                <a:tab pos="719138" algn="l"/>
              </a:tabLst>
            </a:pPr>
            <a:r>
              <a:rPr lang="id-ID" dirty="0"/>
              <a:t>Fasilitas-fasilitas lokal dipersiapkan, karena akan membantu biaya transportasi yang lebih rendah. </a:t>
            </a:r>
          </a:p>
          <a:p>
            <a:pPr marL="901700" indent="-366713">
              <a:spcBef>
                <a:spcPts val="1200"/>
              </a:spcBef>
              <a:buSzPct val="100000"/>
              <a:tabLst>
                <a:tab pos="719138" algn="l"/>
              </a:tabLst>
            </a:pPr>
            <a:r>
              <a:rPr lang="id-ID" dirty="0"/>
              <a:t>Fleksibilitas dalam teknologi produksi berdampak pada tingkat konsolidasi yang dapat dicapai oleh jaringan.</a:t>
            </a:r>
            <a:br>
              <a:rPr lang="id-ID" dirty="0"/>
            </a:br>
            <a:endParaRPr lang="id-ID" dirty="0"/>
          </a:p>
        </p:txBody>
      </p:sp>
      <p:sp>
        <p:nvSpPr>
          <p:cNvPr id="5" name="Rectangle 2"/>
          <p:cNvSpPr txBox="1">
            <a:spLocks noChangeArrowheads="1"/>
          </p:cNvSpPr>
          <p:nvPr/>
        </p:nvSpPr>
        <p:spPr>
          <a:xfrm>
            <a:off x="1187624" y="332656"/>
            <a:ext cx="6965245" cy="1202485"/>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defRPr/>
            </a:pPr>
            <a:r>
              <a:rPr lang="id-ID" sz="3200" b="1" spc="0">
                <a:ln w="10541" cmpd="sng">
                  <a:solidFill>
                    <a:srgbClr val="72A376">
                      <a:shade val="88000"/>
                      <a:satMod val="110000"/>
                    </a:srgbClr>
                  </a:solidFill>
                  <a:prstDash val="solid"/>
                </a:ln>
                <a:gradFill>
                  <a:gsLst>
                    <a:gs pos="0">
                      <a:srgbClr val="72A376">
                        <a:tint val="40000"/>
                        <a:satMod val="250000"/>
                      </a:srgbClr>
                    </a:gs>
                    <a:gs pos="9000">
                      <a:srgbClr val="72A376">
                        <a:tint val="52000"/>
                        <a:satMod val="300000"/>
                      </a:srgbClr>
                    </a:gs>
                    <a:gs pos="50000">
                      <a:srgbClr val="72A376">
                        <a:shade val="20000"/>
                        <a:satMod val="300000"/>
                      </a:srgbClr>
                    </a:gs>
                    <a:gs pos="79000">
                      <a:srgbClr val="72A376">
                        <a:tint val="52000"/>
                        <a:satMod val="300000"/>
                      </a:srgbClr>
                    </a:gs>
                    <a:gs pos="100000">
                      <a:srgbClr val="72A376">
                        <a:tint val="40000"/>
                        <a:satMod val="250000"/>
                      </a:srgbClr>
                    </a:gs>
                  </a:gsLst>
                  <a:lin ang="5400000"/>
                </a:gradFill>
              </a:rPr>
              <a:t>Faktor-faktor yang Mempengaruhi Jaringan SC</a:t>
            </a:r>
            <a:endParaRPr lang="en-US" sz="3200" b="1" spc="0" dirty="0">
              <a:ln w="10541" cmpd="sng">
                <a:solidFill>
                  <a:srgbClr val="72A376">
                    <a:shade val="88000"/>
                    <a:satMod val="110000"/>
                  </a:srgbClr>
                </a:solidFill>
                <a:prstDash val="solid"/>
              </a:ln>
              <a:gradFill>
                <a:gsLst>
                  <a:gs pos="0">
                    <a:srgbClr val="72A376">
                      <a:tint val="40000"/>
                      <a:satMod val="250000"/>
                    </a:srgbClr>
                  </a:gs>
                  <a:gs pos="9000">
                    <a:srgbClr val="72A376">
                      <a:tint val="52000"/>
                      <a:satMod val="300000"/>
                    </a:srgbClr>
                  </a:gs>
                  <a:gs pos="50000">
                    <a:srgbClr val="72A376">
                      <a:shade val="20000"/>
                      <a:satMod val="300000"/>
                    </a:srgbClr>
                  </a:gs>
                  <a:gs pos="79000">
                    <a:srgbClr val="72A376">
                      <a:tint val="52000"/>
                      <a:satMod val="300000"/>
                    </a:srgbClr>
                  </a:gs>
                  <a:gs pos="100000">
                    <a:srgbClr val="72A376">
                      <a:tint val="40000"/>
                      <a:satMod val="250000"/>
                    </a:srgbClr>
                  </a:gs>
                </a:gsLst>
                <a:lin ang="5400000"/>
              </a:gradFill>
            </a:endParaRPr>
          </a:p>
        </p:txBody>
      </p:sp>
    </p:spTree>
    <p:extLst>
      <p:ext uri="{BB962C8B-B14F-4D97-AF65-F5344CB8AC3E}">
        <p14:creationId xmlns:p14="http://schemas.microsoft.com/office/powerpoint/2010/main" val="3731125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51520" y="1988840"/>
            <a:ext cx="8568952" cy="4869160"/>
          </a:xfrm>
        </p:spPr>
        <p:txBody>
          <a:bodyPr>
            <a:normAutofit/>
          </a:bodyPr>
          <a:lstStyle/>
          <a:p>
            <a:pPr marL="514350" indent="-514350">
              <a:spcBef>
                <a:spcPts val="1200"/>
              </a:spcBef>
              <a:buSzPct val="100000"/>
              <a:buFont typeface="+mj-lt"/>
              <a:buAutoNum type="arabicPeriod" startAt="4"/>
            </a:pPr>
            <a:r>
              <a:rPr lang="id-ID" sz="2600" b="1" dirty="0">
                <a:solidFill>
                  <a:srgbClr val="0070C0"/>
                </a:solidFill>
              </a:rPr>
              <a:t>Faktor Keamanan</a:t>
            </a:r>
          </a:p>
          <a:p>
            <a:pPr marL="1071563" indent="-444500">
              <a:spcBef>
                <a:spcPts val="1200"/>
              </a:spcBef>
            </a:pPr>
            <a:r>
              <a:rPr lang="id-ID" dirty="0"/>
              <a:t>Faktor keamanan menentukan apakah suatu negara atau wilayah cukup menarik untuk dijadikan tempat operasi atau tempat untuk mendapatkan input (seperti bahan baku) bagi suatu </a:t>
            </a:r>
            <a:r>
              <a:rPr lang="id-ID" i="1" dirty="0"/>
              <a:t>supply chain</a:t>
            </a:r>
            <a:r>
              <a:rPr lang="id-ID" dirty="0"/>
              <a:t>.</a:t>
            </a:r>
          </a:p>
        </p:txBody>
      </p:sp>
      <p:sp>
        <p:nvSpPr>
          <p:cNvPr id="5" name="Rectangle 2"/>
          <p:cNvSpPr txBox="1">
            <a:spLocks noChangeArrowheads="1"/>
          </p:cNvSpPr>
          <p:nvPr/>
        </p:nvSpPr>
        <p:spPr>
          <a:xfrm>
            <a:off x="1187624" y="332656"/>
            <a:ext cx="6965245" cy="1202485"/>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defRPr/>
            </a:pPr>
            <a:r>
              <a:rPr lang="id-ID" sz="3200" b="1" spc="0">
                <a:ln w="10541" cmpd="sng">
                  <a:solidFill>
                    <a:srgbClr val="72A376">
                      <a:shade val="88000"/>
                      <a:satMod val="110000"/>
                    </a:srgbClr>
                  </a:solidFill>
                  <a:prstDash val="solid"/>
                </a:ln>
                <a:gradFill>
                  <a:gsLst>
                    <a:gs pos="0">
                      <a:srgbClr val="72A376">
                        <a:tint val="40000"/>
                        <a:satMod val="250000"/>
                      </a:srgbClr>
                    </a:gs>
                    <a:gs pos="9000">
                      <a:srgbClr val="72A376">
                        <a:tint val="52000"/>
                        <a:satMod val="300000"/>
                      </a:srgbClr>
                    </a:gs>
                    <a:gs pos="50000">
                      <a:srgbClr val="72A376">
                        <a:shade val="20000"/>
                        <a:satMod val="300000"/>
                      </a:srgbClr>
                    </a:gs>
                    <a:gs pos="79000">
                      <a:srgbClr val="72A376">
                        <a:tint val="52000"/>
                        <a:satMod val="300000"/>
                      </a:srgbClr>
                    </a:gs>
                    <a:gs pos="100000">
                      <a:srgbClr val="72A376">
                        <a:tint val="40000"/>
                        <a:satMod val="250000"/>
                      </a:srgbClr>
                    </a:gs>
                  </a:gsLst>
                  <a:lin ang="5400000"/>
                </a:gradFill>
              </a:rPr>
              <a:t>Faktor-faktor yang Mempengaruhi Jaringan SC</a:t>
            </a:r>
            <a:endParaRPr lang="en-US" sz="3200" b="1" spc="0" dirty="0">
              <a:ln w="10541" cmpd="sng">
                <a:solidFill>
                  <a:srgbClr val="72A376">
                    <a:shade val="88000"/>
                    <a:satMod val="110000"/>
                  </a:srgbClr>
                </a:solidFill>
                <a:prstDash val="solid"/>
              </a:ln>
              <a:gradFill>
                <a:gsLst>
                  <a:gs pos="0">
                    <a:srgbClr val="72A376">
                      <a:tint val="40000"/>
                      <a:satMod val="250000"/>
                    </a:srgbClr>
                  </a:gs>
                  <a:gs pos="9000">
                    <a:srgbClr val="72A376">
                      <a:tint val="52000"/>
                      <a:satMod val="300000"/>
                    </a:srgbClr>
                  </a:gs>
                  <a:gs pos="50000">
                    <a:srgbClr val="72A376">
                      <a:shade val="20000"/>
                      <a:satMod val="300000"/>
                    </a:srgbClr>
                  </a:gs>
                  <a:gs pos="79000">
                    <a:srgbClr val="72A376">
                      <a:tint val="52000"/>
                      <a:satMod val="300000"/>
                    </a:srgbClr>
                  </a:gs>
                  <a:gs pos="100000">
                    <a:srgbClr val="72A376">
                      <a:tint val="40000"/>
                      <a:satMod val="250000"/>
                    </a:srgbClr>
                  </a:gs>
                </a:gsLst>
                <a:lin ang="5400000"/>
              </a:gradFill>
            </a:endParaRPr>
          </a:p>
        </p:txBody>
      </p:sp>
    </p:spTree>
    <p:extLst>
      <p:ext uri="{BB962C8B-B14F-4D97-AF65-F5344CB8AC3E}">
        <p14:creationId xmlns:p14="http://schemas.microsoft.com/office/powerpoint/2010/main" val="3905673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03648" y="260648"/>
            <a:ext cx="6965245" cy="1202485"/>
          </a:xfrm>
        </p:spPr>
        <p:txBody>
          <a:bodyPr rtlCol="0">
            <a:normAutofit/>
          </a:bodyPr>
          <a:lstStyle/>
          <a:p>
            <a:pPr algn="r" eaLnBrk="1" fontAlgn="auto" hangingPunct="1">
              <a:spcAft>
                <a:spcPts val="0"/>
              </a:spcAft>
              <a:defRPr/>
            </a:pPr>
            <a:r>
              <a:rPr lang="id-ID"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Pendahuluan</a:t>
            </a:r>
            <a:endParaRPr lang="en-US"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251520" y="1628800"/>
            <a:ext cx="8712968" cy="5040560"/>
          </a:xfrm>
        </p:spPr>
        <p:txBody>
          <a:bodyPr>
            <a:normAutofit fontScale="85000" lnSpcReduction="20000"/>
          </a:bodyPr>
          <a:lstStyle/>
          <a:p>
            <a:pPr marL="352425" indent="-352425">
              <a:lnSpc>
                <a:spcPct val="120000"/>
              </a:lnSpc>
              <a:spcBef>
                <a:spcPts val="1200"/>
              </a:spcBef>
            </a:pPr>
            <a:r>
              <a:rPr lang="id-ID" sz="2800" dirty="0"/>
              <a:t>Perancangan jaringan SC merupakan kegiatan paling penting yang harus dilakukan pada SCM</a:t>
            </a:r>
          </a:p>
          <a:p>
            <a:pPr marL="352425" indent="-352425">
              <a:lnSpc>
                <a:spcPct val="120000"/>
              </a:lnSpc>
              <a:spcBef>
                <a:spcPts val="1200"/>
              </a:spcBef>
            </a:pPr>
            <a:r>
              <a:rPr lang="id-ID" sz="2800" dirty="0"/>
              <a:t>Implementasi strategi SC hanya bisa berlangsung secara efektif apabila SC memiliki jaringan dengan konfigurasi yang sesuai.</a:t>
            </a:r>
          </a:p>
          <a:p>
            <a:pPr marL="352425" indent="-352425">
              <a:lnSpc>
                <a:spcPct val="120000"/>
              </a:lnSpc>
              <a:spcBef>
                <a:spcPts val="1200"/>
              </a:spcBef>
            </a:pPr>
            <a:r>
              <a:rPr lang="id-ID" sz="2800" dirty="0"/>
              <a:t>Struktur jaringan menentukan SC</a:t>
            </a:r>
            <a:r>
              <a:rPr lang="id-ID" sz="2800" i="1" dirty="0"/>
              <a:t> </a:t>
            </a:r>
            <a:r>
              <a:rPr lang="id-ID" sz="2800" dirty="0"/>
              <a:t>yang responsif / efisien.</a:t>
            </a:r>
          </a:p>
          <a:p>
            <a:pPr marL="352425" indent="-352425">
              <a:lnSpc>
                <a:spcPct val="120000"/>
              </a:lnSpc>
              <a:spcBef>
                <a:spcPts val="1200"/>
              </a:spcBef>
            </a:pPr>
            <a:r>
              <a:rPr lang="en-US" sz="2800" dirty="0" err="1"/>
              <a:t>Contoh</a:t>
            </a:r>
            <a:r>
              <a:rPr lang="en-US" sz="2800" dirty="0"/>
              <a:t> </a:t>
            </a:r>
            <a:r>
              <a:rPr lang="id-ID" sz="2800" dirty="0"/>
              <a:t>:</a:t>
            </a:r>
          </a:p>
          <a:p>
            <a:pPr marL="626745" lvl="1" indent="-352425">
              <a:lnSpc>
                <a:spcPct val="120000"/>
              </a:lnSpc>
              <a:spcBef>
                <a:spcPts val="1200"/>
              </a:spcBef>
            </a:pPr>
            <a:r>
              <a:rPr lang="id-ID" sz="2400" dirty="0"/>
              <a:t>SC</a:t>
            </a:r>
            <a:r>
              <a:rPr lang="en-US" sz="2400" dirty="0"/>
              <a:t> </a:t>
            </a:r>
            <a:r>
              <a:rPr lang="en-US" sz="2400" dirty="0" err="1"/>
              <a:t>responsif</a:t>
            </a:r>
            <a:r>
              <a:rPr lang="en-US" sz="2400" dirty="0"/>
              <a:t> </a:t>
            </a:r>
            <a:r>
              <a:rPr lang="id-ID" sz="2400" dirty="0">
                <a:sym typeface="Wingdings" pitchFamily="2" charset="2"/>
              </a:rPr>
              <a:t> </a:t>
            </a:r>
            <a:r>
              <a:rPr lang="id-ID" sz="2400" dirty="0"/>
              <a:t>konfigurasi jaringannya harus ditunjang oleh fasilitas produksi dan gudang yang lebih banyak dan tersebar di berbagai lokasi pemasaran.</a:t>
            </a:r>
          </a:p>
          <a:p>
            <a:pPr marL="626745" lvl="1" indent="-352425">
              <a:lnSpc>
                <a:spcPct val="120000"/>
              </a:lnSpc>
              <a:spcBef>
                <a:spcPts val="1200"/>
              </a:spcBef>
            </a:pPr>
            <a:r>
              <a:rPr lang="id-ID" sz="2400" dirty="0"/>
              <a:t>SC efisien </a:t>
            </a:r>
            <a:r>
              <a:rPr lang="id-ID" sz="2400" dirty="0">
                <a:sym typeface="Wingdings" pitchFamily="2" charset="2"/>
              </a:rPr>
              <a:t> </a:t>
            </a:r>
            <a:r>
              <a:rPr lang="id-ID" sz="2400" dirty="0"/>
              <a:t>apabila jaringan yang ada relatif tersentralisasi dengan fasilitas yang lebih sedikit</a:t>
            </a:r>
            <a:r>
              <a:rPr lang="id-ID" sz="2800" dirty="0"/>
              <a:t>.</a:t>
            </a:r>
          </a:p>
        </p:txBody>
      </p:sp>
    </p:spTree>
    <p:extLst>
      <p:ext uri="{BB962C8B-B14F-4D97-AF65-F5344CB8AC3E}">
        <p14:creationId xmlns:p14="http://schemas.microsoft.com/office/powerpoint/2010/main" val="3303780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03648" y="260648"/>
            <a:ext cx="6965245" cy="1202485"/>
          </a:xfrm>
        </p:spPr>
        <p:txBody>
          <a:bodyPr rtlCol="0">
            <a:normAutofit/>
          </a:bodyPr>
          <a:lstStyle/>
          <a:p>
            <a:pPr algn="r" eaLnBrk="1" fontAlgn="auto" hangingPunct="1">
              <a:spcAft>
                <a:spcPts val="0"/>
              </a:spcAft>
              <a:defRPr/>
            </a:pPr>
            <a:r>
              <a:rPr lang="id-ID"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Pendahuluan</a:t>
            </a:r>
            <a:endParaRPr lang="en-US"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251520" y="1628800"/>
            <a:ext cx="8712968" cy="5040560"/>
          </a:xfrm>
        </p:spPr>
        <p:txBody>
          <a:bodyPr>
            <a:noAutofit/>
          </a:bodyPr>
          <a:lstStyle/>
          <a:p>
            <a:pPr>
              <a:spcBef>
                <a:spcPts val="1200"/>
              </a:spcBef>
            </a:pPr>
            <a:r>
              <a:rPr lang="id-ID" dirty="0"/>
              <a:t>Dasar keputusan strategis dari SC</a:t>
            </a:r>
            <a:r>
              <a:rPr lang="id-ID" i="1" dirty="0"/>
              <a:t> </a:t>
            </a:r>
            <a:r>
              <a:rPr lang="id-ID" dirty="0"/>
              <a:t> :</a:t>
            </a:r>
          </a:p>
          <a:p>
            <a:pPr lvl="1">
              <a:spcBef>
                <a:spcPts val="1200"/>
              </a:spcBef>
            </a:pPr>
            <a:r>
              <a:rPr lang="id-ID" dirty="0"/>
              <a:t>Keputusan tentang lokasi, fasilitas produksi &amp; gudang, keputusan pembelian.</a:t>
            </a:r>
          </a:p>
          <a:p>
            <a:pPr lvl="1">
              <a:spcBef>
                <a:spcPts val="1200"/>
              </a:spcBef>
            </a:pPr>
            <a:r>
              <a:rPr lang="id-ID" dirty="0"/>
              <a:t>Keputusan </a:t>
            </a:r>
            <a:r>
              <a:rPr lang="id-ID" i="1" dirty="0"/>
              <a:t>outsourcing</a:t>
            </a:r>
            <a:r>
              <a:rPr lang="id-ID" dirty="0"/>
              <a:t>, yakni akan mengerjakan sendiri suatu kegiatan tertentu atau mensubkontrakkan ke pihak lain.</a:t>
            </a:r>
          </a:p>
          <a:p>
            <a:pPr lvl="1">
              <a:spcBef>
                <a:spcPts val="1200"/>
              </a:spcBef>
            </a:pPr>
            <a:r>
              <a:rPr lang="id-ID" dirty="0"/>
              <a:t>Keputusan tentang aliran produk atau barang pada fasilitas-fasilitas fisik tersebut. </a:t>
            </a:r>
          </a:p>
          <a:p>
            <a:pPr>
              <a:spcBef>
                <a:spcPts val="1200"/>
              </a:spcBef>
            </a:pPr>
            <a:r>
              <a:rPr lang="id-ID" dirty="0"/>
              <a:t>Keputusan didasari oleh banyak pertimbangan seperti </a:t>
            </a:r>
            <a:r>
              <a:rPr lang="id-ID" dirty="0">
                <a:solidFill>
                  <a:srgbClr val="C00000"/>
                </a:solidFill>
              </a:rPr>
              <a:t>kondisi ekonomi, sosial politik, teknologi dan keamanan.</a:t>
            </a:r>
          </a:p>
          <a:p>
            <a:pPr>
              <a:spcBef>
                <a:spcPts val="1200"/>
              </a:spcBef>
            </a:pPr>
            <a:r>
              <a:rPr lang="id-ID" dirty="0">
                <a:solidFill>
                  <a:srgbClr val="C00000"/>
                </a:solidFill>
              </a:rPr>
              <a:t>Fleksibilitas</a:t>
            </a:r>
            <a:r>
              <a:rPr lang="id-ID" dirty="0"/>
              <a:t> dan </a:t>
            </a:r>
            <a:r>
              <a:rPr lang="id-ID" dirty="0">
                <a:solidFill>
                  <a:srgbClr val="C00000"/>
                </a:solidFill>
              </a:rPr>
              <a:t>kemampuan beradaptasi </a:t>
            </a:r>
            <a:r>
              <a:rPr lang="id-ID" dirty="0"/>
              <a:t>menjadi </a:t>
            </a:r>
            <a:r>
              <a:rPr lang="id-ID" dirty="0">
                <a:solidFill>
                  <a:srgbClr val="C00000"/>
                </a:solidFill>
              </a:rPr>
              <a:t>faktor penting</a:t>
            </a:r>
            <a:r>
              <a:rPr lang="id-ID" dirty="0"/>
              <a:t> dalam merancang konfigurasi suatu </a:t>
            </a:r>
            <a:r>
              <a:rPr lang="id-ID" i="1" dirty="0"/>
              <a:t>supply chain</a:t>
            </a:r>
            <a:r>
              <a:rPr lang="id-ID" dirty="0"/>
              <a:t>.</a:t>
            </a:r>
          </a:p>
        </p:txBody>
      </p:sp>
    </p:spTree>
    <p:extLst>
      <p:ext uri="{BB962C8B-B14F-4D97-AF65-F5344CB8AC3E}">
        <p14:creationId xmlns:p14="http://schemas.microsoft.com/office/powerpoint/2010/main" val="1778864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03648" y="260648"/>
            <a:ext cx="6965245" cy="1202485"/>
          </a:xfrm>
        </p:spPr>
        <p:txBody>
          <a:bodyPr rtlCol="0">
            <a:normAutofit/>
          </a:bodyPr>
          <a:lstStyle/>
          <a:p>
            <a:pPr algn="r" eaLnBrk="1" fontAlgn="auto" hangingPunct="1">
              <a:spcAft>
                <a:spcPts val="0"/>
              </a:spcAft>
              <a:defRPr/>
            </a:pPr>
            <a:r>
              <a:rPr lang="id-ID"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Pendahuluan</a:t>
            </a:r>
            <a:endParaRPr lang="en-US"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251520" y="1628800"/>
            <a:ext cx="8712968" cy="5040560"/>
          </a:xfrm>
        </p:spPr>
        <p:txBody>
          <a:bodyPr>
            <a:noAutofit/>
          </a:bodyPr>
          <a:lstStyle/>
          <a:p>
            <a:pPr marL="352425" indent="-352425">
              <a:spcBef>
                <a:spcPts val="1200"/>
              </a:spcBef>
              <a:tabLst>
                <a:tab pos="352425" algn="l"/>
              </a:tabLst>
            </a:pPr>
            <a:r>
              <a:rPr lang="id-ID" dirty="0"/>
              <a:t>Fenomena SC banyak berubah dari </a:t>
            </a:r>
            <a:r>
              <a:rPr lang="id-ID" dirty="0">
                <a:solidFill>
                  <a:srgbClr val="C00000"/>
                </a:solidFill>
              </a:rPr>
              <a:t>model integrasi vertikal </a:t>
            </a:r>
            <a:r>
              <a:rPr lang="id-ID" dirty="0"/>
              <a:t>ke </a:t>
            </a:r>
            <a:r>
              <a:rPr lang="id-ID" dirty="0">
                <a:solidFill>
                  <a:srgbClr val="C00000"/>
                </a:solidFill>
              </a:rPr>
              <a:t>model </a:t>
            </a:r>
            <a:r>
              <a:rPr lang="id-ID" i="1" dirty="0">
                <a:solidFill>
                  <a:srgbClr val="C00000"/>
                </a:solidFill>
              </a:rPr>
              <a:t>outsourcing</a:t>
            </a:r>
            <a:r>
              <a:rPr lang="id-ID" i="1" dirty="0"/>
              <a:t> </a:t>
            </a:r>
            <a:r>
              <a:rPr lang="id-ID" dirty="0"/>
              <a:t>ke pihak ketiga.</a:t>
            </a:r>
          </a:p>
          <a:p>
            <a:pPr marL="626745" lvl="1" indent="-352425">
              <a:spcBef>
                <a:spcPts val="1200"/>
              </a:spcBef>
              <a:tabLst>
                <a:tab pos="352425" algn="l"/>
              </a:tabLst>
            </a:pPr>
            <a:r>
              <a:rPr lang="id-ID" dirty="0"/>
              <a:t>Contoh: banyak perusahaan yang tadinya melakukan sendiri kegiatan pengepakan dan penyimpanan sekarang mengalihkan kegiatan tersebut ke pihak ketiga.</a:t>
            </a:r>
          </a:p>
          <a:p>
            <a:pPr marL="352425" indent="-352425">
              <a:spcBef>
                <a:spcPts val="1200"/>
              </a:spcBef>
              <a:tabLst>
                <a:tab pos="352425" algn="l"/>
              </a:tabLst>
            </a:pPr>
            <a:r>
              <a:rPr lang="id-ID" dirty="0"/>
              <a:t>Jaringan SC tidak hanya terbatas pada fasilitas-fasilitas yang dimiliki oleh satu organisasi, tetapi melingkupi semua fasilitas dimana proses SC </a:t>
            </a:r>
            <a:r>
              <a:rPr lang="fi-FI" dirty="0"/>
              <a:t>secara keseluruhan dilaksanakan</a:t>
            </a:r>
            <a:r>
              <a:rPr lang="id-ID" dirty="0"/>
              <a:t>, </a:t>
            </a:r>
            <a:r>
              <a:rPr lang="fi-FI" dirty="0"/>
              <a:t>mulai dari ekstraksi</a:t>
            </a:r>
            <a:r>
              <a:rPr lang="id-ID" dirty="0"/>
              <a:t> </a:t>
            </a:r>
            <a:r>
              <a:rPr lang="sv-SE" dirty="0"/>
              <a:t>bahan baku hingga produk sampai ke tangan konsumen.</a:t>
            </a:r>
            <a:endParaRPr lang="id-ID" dirty="0"/>
          </a:p>
        </p:txBody>
      </p:sp>
    </p:spTree>
    <p:extLst>
      <p:ext uri="{BB962C8B-B14F-4D97-AF65-F5344CB8AC3E}">
        <p14:creationId xmlns:p14="http://schemas.microsoft.com/office/powerpoint/2010/main" val="1371191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60648"/>
            <a:ext cx="8440901" cy="1202485"/>
          </a:xfrm>
        </p:spPr>
        <p:txBody>
          <a:bodyPr rtlCol="0">
            <a:normAutofit/>
          </a:bodyPr>
          <a:lstStyle/>
          <a:p>
            <a:pPr algn="r" eaLnBrk="1" fontAlgn="auto" hangingPunct="1">
              <a:spcAft>
                <a:spcPts val="0"/>
              </a:spcAft>
              <a:defRPr/>
            </a:pPr>
            <a:r>
              <a:rPr lang="id-ID"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Trade Off dalam Merancang Jaringan SC</a:t>
            </a:r>
            <a:endParaRPr lang="en-US"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323528" y="1772816"/>
            <a:ext cx="8496944" cy="5085184"/>
          </a:xfrm>
        </p:spPr>
        <p:txBody>
          <a:bodyPr>
            <a:normAutofit fontScale="77500" lnSpcReduction="20000"/>
          </a:bodyPr>
          <a:lstStyle/>
          <a:p>
            <a:pPr marL="352425" indent="-352425">
              <a:lnSpc>
                <a:spcPct val="120000"/>
              </a:lnSpc>
              <a:spcBef>
                <a:spcPts val="1200"/>
              </a:spcBef>
            </a:pPr>
            <a:r>
              <a:rPr lang="id-ID" sz="3100" dirty="0"/>
              <a:t>Pertimbangan strategi SC dan pertimbangan lingkungan bisnis sama-sama penting dalam mengambil keputusan untuk membuat konfigurasi jaringan SC.</a:t>
            </a:r>
          </a:p>
          <a:p>
            <a:pPr marL="352425" indent="-352425">
              <a:lnSpc>
                <a:spcPct val="120000"/>
              </a:lnSpc>
              <a:spcBef>
                <a:spcPts val="1200"/>
              </a:spcBef>
            </a:pPr>
            <a:r>
              <a:rPr lang="it-IT" sz="3100" dirty="0"/>
              <a:t>Dari sisi strategi </a:t>
            </a:r>
            <a:r>
              <a:rPr lang="id-ID" sz="3100" dirty="0"/>
              <a:t>SC</a:t>
            </a:r>
            <a:r>
              <a:rPr lang="it-IT" sz="3100" dirty="0"/>
              <a:t>, keputusan tentang konfigurasi</a:t>
            </a:r>
            <a:r>
              <a:rPr lang="id-ID" sz="3100" dirty="0"/>
              <a:t> sangat menentukan efektif tidaknya strategi yang ditetapkan.</a:t>
            </a:r>
          </a:p>
          <a:p>
            <a:pPr marL="625475" lvl="1" indent="0">
              <a:lnSpc>
                <a:spcPct val="120000"/>
              </a:lnSpc>
              <a:spcBef>
                <a:spcPts val="1200"/>
              </a:spcBef>
              <a:buNone/>
            </a:pPr>
            <a:r>
              <a:rPr lang="id-ID" sz="2600" dirty="0"/>
              <a:t>Contoh, perusahaan yang ingin responsif terhadap pasar </a:t>
            </a:r>
            <a:r>
              <a:rPr lang="sv-SE" sz="2600" dirty="0"/>
              <a:t>cenderung memiliki fasilitas yang lebih banyak dan biasanya</a:t>
            </a:r>
            <a:r>
              <a:rPr lang="id-ID" sz="2600" dirty="0"/>
              <a:t> menempatkan fasilitas produksi atau gudang dekat dengan pasar. </a:t>
            </a:r>
          </a:p>
          <a:p>
            <a:pPr marL="625475" lvl="1" indent="0">
              <a:lnSpc>
                <a:spcPct val="120000"/>
              </a:lnSpc>
              <a:spcBef>
                <a:spcPts val="1200"/>
              </a:spcBef>
              <a:buNone/>
            </a:pPr>
            <a:r>
              <a:rPr lang="fi-FI" sz="2600" dirty="0"/>
              <a:t>Namun keputusan untuk menempatkan fasilitas produksi atau</a:t>
            </a:r>
            <a:r>
              <a:rPr lang="id-ID" sz="2600" dirty="0"/>
              <a:t> gudang dekat pasar sering kali berimplikasi pada biaya SC </a:t>
            </a:r>
            <a:r>
              <a:rPr lang="en-US" sz="2600" dirty="0"/>
              <a:t>yang </a:t>
            </a:r>
            <a:r>
              <a:rPr lang="en-US" sz="2600" dirty="0" err="1"/>
              <a:t>lebih</a:t>
            </a:r>
            <a:r>
              <a:rPr lang="en-US" sz="2600" dirty="0"/>
              <a:t> </a:t>
            </a:r>
            <a:r>
              <a:rPr lang="en-US" sz="2600" dirty="0" err="1"/>
              <a:t>tinggi</a:t>
            </a:r>
            <a:r>
              <a:rPr lang="en-US" sz="2600" dirty="0"/>
              <a:t>.</a:t>
            </a:r>
            <a:endParaRPr lang="id-ID" sz="2600" dirty="0"/>
          </a:p>
        </p:txBody>
      </p:sp>
    </p:spTree>
    <p:extLst>
      <p:ext uri="{BB962C8B-B14F-4D97-AF65-F5344CB8AC3E}">
        <p14:creationId xmlns:p14="http://schemas.microsoft.com/office/powerpoint/2010/main" val="682160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60648"/>
            <a:ext cx="8440901" cy="1202485"/>
          </a:xfrm>
        </p:spPr>
        <p:txBody>
          <a:bodyPr rtlCol="0">
            <a:normAutofit/>
          </a:bodyPr>
          <a:lstStyle/>
          <a:p>
            <a:pPr algn="r" eaLnBrk="1" fontAlgn="auto" hangingPunct="1">
              <a:spcAft>
                <a:spcPts val="0"/>
              </a:spcAft>
              <a:defRPr/>
            </a:pPr>
            <a:r>
              <a:rPr lang="id-ID"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Trade Off dalam Merancang Jaringan SC</a:t>
            </a:r>
            <a:endParaRPr lang="en-US"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323528" y="1772816"/>
            <a:ext cx="8496944" cy="5085184"/>
          </a:xfrm>
        </p:spPr>
        <p:txBody>
          <a:bodyPr>
            <a:normAutofit/>
          </a:bodyPr>
          <a:lstStyle/>
          <a:p>
            <a:pPr marL="274638" indent="-274638">
              <a:spcBef>
                <a:spcPts val="1200"/>
              </a:spcBef>
            </a:pPr>
            <a:r>
              <a:rPr lang="id-ID" dirty="0"/>
              <a:t>Di sisi lain, SC yang ingin berkompetisi atas dasar harga, biasanya akan mencari tempat-tempat yang murah untuk lokasi operasi, walaupun harus mengirim bahan baku maupun produk jadi pada jarak yang sangat jauh.</a:t>
            </a:r>
          </a:p>
          <a:p>
            <a:pPr marL="274638" indent="-274638">
              <a:spcBef>
                <a:spcPts val="1200"/>
              </a:spcBef>
            </a:pPr>
            <a:r>
              <a:rPr lang="id-ID" dirty="0"/>
              <a:t>P</a:t>
            </a:r>
            <a:r>
              <a:rPr lang="fi-FI" dirty="0"/>
              <a:t>erusahaan yang menerapkan kebijakan</a:t>
            </a:r>
            <a:r>
              <a:rPr lang="id-ID" dirty="0"/>
              <a:t> seperti ini yakin bahwa peningkatan biaya transportasi lebih rendah dibandingkan dengan peningkatan biaya produksi sehinga biaya keseluruhan akan berkurang dengan menempatkan pabrik di lokasi-lokasi tersebut.</a:t>
            </a:r>
          </a:p>
        </p:txBody>
      </p:sp>
    </p:spTree>
    <p:extLst>
      <p:ext uri="{BB962C8B-B14F-4D97-AF65-F5344CB8AC3E}">
        <p14:creationId xmlns:p14="http://schemas.microsoft.com/office/powerpoint/2010/main" val="4010553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60648"/>
            <a:ext cx="8440901" cy="1202485"/>
          </a:xfrm>
        </p:spPr>
        <p:txBody>
          <a:bodyPr rtlCol="0">
            <a:normAutofit/>
          </a:bodyPr>
          <a:lstStyle/>
          <a:p>
            <a:pPr algn="r" eaLnBrk="1" fontAlgn="auto" hangingPunct="1">
              <a:spcAft>
                <a:spcPts val="0"/>
              </a:spcAft>
              <a:defRPr/>
            </a:pPr>
            <a:r>
              <a:rPr lang="id-ID"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Trade Off dalam Merancang Jaringan SC</a:t>
            </a:r>
            <a:endParaRPr lang="en-US"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a:xfrm>
            <a:off x="323528" y="1772816"/>
            <a:ext cx="8496944" cy="5085184"/>
          </a:xfrm>
        </p:spPr>
        <p:txBody>
          <a:bodyPr>
            <a:normAutofit/>
          </a:bodyPr>
          <a:lstStyle/>
          <a:p>
            <a:pPr>
              <a:spcBef>
                <a:spcPts val="1200"/>
              </a:spcBef>
            </a:pPr>
            <a:r>
              <a:rPr lang="sv-SE" dirty="0"/>
              <a:t>Konfigurasi </a:t>
            </a:r>
            <a:r>
              <a:rPr lang="id-ID" dirty="0"/>
              <a:t>SC </a:t>
            </a:r>
            <a:r>
              <a:rPr lang="sv-SE" dirty="0"/>
              <a:t>tergantung juga pada </a:t>
            </a:r>
            <a:r>
              <a:rPr lang="id-ID" dirty="0"/>
              <a:t>k</a:t>
            </a:r>
            <a:r>
              <a:rPr lang="sv-SE" dirty="0"/>
              <a:t>arakteristik</a:t>
            </a:r>
            <a:r>
              <a:rPr lang="id-ID" dirty="0"/>
              <a:t> produk dan model distribusinya.</a:t>
            </a:r>
            <a:endParaRPr lang="id-ID" sz="2000" dirty="0"/>
          </a:p>
          <a:p>
            <a:pPr>
              <a:spcBef>
                <a:spcPts val="1200"/>
              </a:spcBef>
            </a:pPr>
            <a:r>
              <a:rPr lang="id-ID" dirty="0"/>
              <a:t>Produk </a:t>
            </a:r>
            <a:r>
              <a:rPr lang="id-ID" i="1" dirty="0"/>
              <a:t>softdrinks</a:t>
            </a:r>
            <a:r>
              <a:rPr lang="id-ID" dirty="0"/>
              <a:t> seperti Coca-Cola yang pada intinya adalah produk fungsional dan harga menjadi salah satu faktor dominan dalam bersaing, memiliki pabrik di hampir setiap wilayah, bukan hanya karena ingin responsif terhadap kebutuhan pasar, tetapi karena ingin mencapai efisiensi dalam proses pengiriman.</a:t>
            </a:r>
          </a:p>
          <a:p>
            <a:pPr>
              <a:spcBef>
                <a:spcPts val="1200"/>
              </a:spcBef>
            </a:pPr>
            <a:r>
              <a:rPr lang="id-ID" dirty="0"/>
              <a:t>Produk Coca-Cola adalah produk yang relatif mahal biaya transportasinya sehingga agar produk mereka sampai ke tangan konsumen dengan harga murah, Coca-Cola harus meminimalkan jarak transportasi.</a:t>
            </a:r>
          </a:p>
        </p:txBody>
      </p:sp>
    </p:spTree>
    <p:extLst>
      <p:ext uri="{BB962C8B-B14F-4D97-AF65-F5344CB8AC3E}">
        <p14:creationId xmlns:p14="http://schemas.microsoft.com/office/powerpoint/2010/main" val="2980737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60648"/>
            <a:ext cx="8440901" cy="1202485"/>
          </a:xfrm>
        </p:spPr>
        <p:txBody>
          <a:bodyPr rtlCol="0">
            <a:normAutofit/>
          </a:bodyPr>
          <a:lstStyle/>
          <a:p>
            <a:pPr algn="r" eaLnBrk="1" fontAlgn="auto" hangingPunct="1">
              <a:spcAft>
                <a:spcPts val="0"/>
              </a:spcAft>
              <a:defRPr/>
            </a:pPr>
            <a:r>
              <a:rPr lang="id-ID"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Trade Off dalam Merancang Jaringan SC</a:t>
            </a:r>
            <a:endParaRPr lang="en-US"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2" name="Content Placeholder 1"/>
          <p:cNvSpPr>
            <a:spLocks noGrp="1"/>
          </p:cNvSpPr>
          <p:nvPr>
            <p:ph idx="1"/>
          </p:nvPr>
        </p:nvSpPr>
        <p:spPr>
          <a:xfrm>
            <a:off x="5652120" y="3172416"/>
            <a:ext cx="3322712" cy="3336032"/>
          </a:xfrm>
        </p:spPr>
        <p:txBody>
          <a:bodyPr/>
          <a:lstStyle/>
          <a:p>
            <a:pPr marL="0" indent="0">
              <a:buNone/>
            </a:pPr>
            <a:r>
              <a:rPr lang="id-ID" dirty="0"/>
              <a:t>Pada gambar ini terlihat ada empat gudang yang dimiliki perusahaan yang ditempatkan di empat wilayah regional yang berbeda.</a:t>
            </a:r>
          </a:p>
          <a:p>
            <a:endParaRPr lang="id-ID" dirty="0"/>
          </a:p>
        </p:txBody>
      </p:sp>
      <p:grpSp>
        <p:nvGrpSpPr>
          <p:cNvPr id="47" name="Group 46"/>
          <p:cNvGrpSpPr/>
          <p:nvPr/>
        </p:nvGrpSpPr>
        <p:grpSpPr>
          <a:xfrm>
            <a:off x="712437" y="2746870"/>
            <a:ext cx="4373278" cy="3328269"/>
            <a:chOff x="154360" y="2044294"/>
            <a:chExt cx="6963072" cy="4655261"/>
          </a:xfrm>
        </p:grpSpPr>
        <p:sp>
          <p:nvSpPr>
            <p:cNvPr id="4" name="Isosceles Triangle 3"/>
            <p:cNvSpPr/>
            <p:nvPr/>
          </p:nvSpPr>
          <p:spPr>
            <a:xfrm rot="16410401">
              <a:off x="1659962" y="1985145"/>
              <a:ext cx="491301" cy="6096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prstClr val="white"/>
                </a:solidFill>
              </a:endParaRPr>
            </a:p>
          </p:txBody>
        </p:sp>
        <p:sp>
          <p:nvSpPr>
            <p:cNvPr id="6" name="Isosceles Triangle 5"/>
            <p:cNvSpPr/>
            <p:nvPr/>
          </p:nvSpPr>
          <p:spPr>
            <a:xfrm rot="15877768">
              <a:off x="489695" y="5031413"/>
              <a:ext cx="530098" cy="62022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prstClr val="white"/>
                </a:solidFill>
              </a:endParaRPr>
            </a:p>
          </p:txBody>
        </p:sp>
        <p:sp>
          <p:nvSpPr>
            <p:cNvPr id="7" name="Isosceles Triangle 6"/>
            <p:cNvSpPr/>
            <p:nvPr/>
          </p:nvSpPr>
          <p:spPr>
            <a:xfrm rot="15954930">
              <a:off x="5444321" y="2645919"/>
              <a:ext cx="498934" cy="62636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prstClr val="white"/>
                </a:solidFill>
              </a:endParaRPr>
            </a:p>
          </p:txBody>
        </p:sp>
        <p:sp>
          <p:nvSpPr>
            <p:cNvPr id="5" name="Rectangle 4"/>
            <p:cNvSpPr/>
            <p:nvPr/>
          </p:nvSpPr>
          <p:spPr>
            <a:xfrm>
              <a:off x="2699048" y="4258072"/>
              <a:ext cx="914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prstClr val="white"/>
                </a:solidFill>
              </a:endParaRPr>
            </a:p>
          </p:txBody>
        </p:sp>
        <p:sp>
          <p:nvSpPr>
            <p:cNvPr id="8" name="Flowchart: Alternate Process 7"/>
            <p:cNvSpPr/>
            <p:nvPr/>
          </p:nvSpPr>
          <p:spPr>
            <a:xfrm>
              <a:off x="444409" y="2731899"/>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0" name="Flowchart: Alternate Process 9"/>
            <p:cNvSpPr/>
            <p:nvPr/>
          </p:nvSpPr>
          <p:spPr>
            <a:xfrm>
              <a:off x="1005014" y="3191272"/>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1" name="Flowchart: Alternate Process 10"/>
            <p:cNvSpPr/>
            <p:nvPr/>
          </p:nvSpPr>
          <p:spPr>
            <a:xfrm>
              <a:off x="2927648" y="2112393"/>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2" name="Flowchart: Alternate Process 11"/>
            <p:cNvSpPr/>
            <p:nvPr/>
          </p:nvSpPr>
          <p:spPr>
            <a:xfrm>
              <a:off x="2546648" y="3191272"/>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3" name="Flowchart: Alternate Process 12"/>
            <p:cNvSpPr/>
            <p:nvPr/>
          </p:nvSpPr>
          <p:spPr>
            <a:xfrm>
              <a:off x="776414" y="4440790"/>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4" name="Flowchart: Alternate Process 13"/>
            <p:cNvSpPr/>
            <p:nvPr/>
          </p:nvSpPr>
          <p:spPr>
            <a:xfrm>
              <a:off x="154360" y="4537720"/>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5" name="Flowchart: Alternate Process 14"/>
            <p:cNvSpPr/>
            <p:nvPr/>
          </p:nvSpPr>
          <p:spPr>
            <a:xfrm>
              <a:off x="5005386" y="4628741"/>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6" name="Flowchart: Alternate Process 15"/>
            <p:cNvSpPr/>
            <p:nvPr/>
          </p:nvSpPr>
          <p:spPr>
            <a:xfrm>
              <a:off x="778280" y="6093296"/>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7" name="Flowchart: Alternate Process 16"/>
            <p:cNvSpPr/>
            <p:nvPr/>
          </p:nvSpPr>
          <p:spPr>
            <a:xfrm>
              <a:off x="5694919" y="4169296"/>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8" name="Flowchart: Alternate Process 17"/>
            <p:cNvSpPr/>
            <p:nvPr/>
          </p:nvSpPr>
          <p:spPr>
            <a:xfrm>
              <a:off x="5694919" y="2082552"/>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9" name="Flowchart: Alternate Process 18"/>
            <p:cNvSpPr/>
            <p:nvPr/>
          </p:nvSpPr>
          <p:spPr>
            <a:xfrm>
              <a:off x="4499992" y="2099320"/>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20" name="Flowchart: Alternate Process 19"/>
            <p:cNvSpPr/>
            <p:nvPr/>
          </p:nvSpPr>
          <p:spPr>
            <a:xfrm>
              <a:off x="6362693" y="4972566"/>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21" name="Flowchart: Alternate Process 20"/>
            <p:cNvSpPr/>
            <p:nvPr/>
          </p:nvSpPr>
          <p:spPr>
            <a:xfrm>
              <a:off x="6431632" y="5723910"/>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22" name="Flowchart: Alternate Process 21"/>
            <p:cNvSpPr/>
            <p:nvPr/>
          </p:nvSpPr>
          <p:spPr>
            <a:xfrm>
              <a:off x="5853584" y="6522003"/>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23" name="Flowchart: Alternate Process 22"/>
            <p:cNvSpPr/>
            <p:nvPr/>
          </p:nvSpPr>
          <p:spPr>
            <a:xfrm>
              <a:off x="6660232" y="4448944"/>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24" name="Flowchart: Alternate Process 23"/>
            <p:cNvSpPr/>
            <p:nvPr/>
          </p:nvSpPr>
          <p:spPr>
            <a:xfrm>
              <a:off x="3595422" y="6270848"/>
              <a:ext cx="457200" cy="177552"/>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26" name="Isosceles Triangle 25"/>
            <p:cNvSpPr/>
            <p:nvPr/>
          </p:nvSpPr>
          <p:spPr>
            <a:xfrm rot="16200000">
              <a:off x="5063392" y="5276722"/>
              <a:ext cx="464398" cy="645983"/>
            </a:xfrm>
            <a:prstGeom prst="triangl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cxnSp>
          <p:nvCxnSpPr>
            <p:cNvPr id="25" name="Straight Arrow Connector 24"/>
            <p:cNvCxnSpPr>
              <a:stCxn id="26" idx="1"/>
            </p:cNvCxnSpPr>
            <p:nvPr/>
          </p:nvCxnSpPr>
          <p:spPr>
            <a:xfrm>
              <a:off x="5295592" y="5715813"/>
              <a:ext cx="627927" cy="80619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29" name="Straight Arrow Connector 28"/>
            <p:cNvCxnSpPr>
              <a:stCxn id="4" idx="1"/>
              <a:endCxn id="10" idx="0"/>
            </p:cNvCxnSpPr>
            <p:nvPr/>
          </p:nvCxnSpPr>
          <p:spPr>
            <a:xfrm flipH="1">
              <a:off x="1233614" y="2412541"/>
              <a:ext cx="664486" cy="778731"/>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p:cNvCxnSpPr>
              <a:endCxn id="12" idx="0"/>
            </p:cNvCxnSpPr>
            <p:nvPr/>
          </p:nvCxnSpPr>
          <p:spPr>
            <a:xfrm>
              <a:off x="2224868" y="2308588"/>
              <a:ext cx="550380" cy="882684"/>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35" name="Straight Arrow Connector 34"/>
            <p:cNvCxnSpPr>
              <a:stCxn id="4" idx="3"/>
              <a:endCxn id="11" idx="1"/>
            </p:cNvCxnSpPr>
            <p:nvPr/>
          </p:nvCxnSpPr>
          <p:spPr>
            <a:xfrm flipV="1">
              <a:off x="2209842" y="2201169"/>
              <a:ext cx="717806" cy="107419"/>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flipH="1" flipV="1">
              <a:off x="1979712" y="2550251"/>
              <a:ext cx="719336" cy="1707821"/>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46" name="Straight Arrow Connector 45"/>
            <p:cNvCxnSpPr>
              <a:endCxn id="6" idx="3"/>
            </p:cNvCxnSpPr>
            <p:nvPr/>
          </p:nvCxnSpPr>
          <p:spPr>
            <a:xfrm flipH="1">
              <a:off x="1063495" y="4717518"/>
              <a:ext cx="1635553" cy="594982"/>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49" name="Straight Arrow Connector 48"/>
            <p:cNvCxnSpPr>
              <a:stCxn id="6" idx="1"/>
              <a:endCxn id="16" idx="0"/>
            </p:cNvCxnSpPr>
            <p:nvPr/>
          </p:nvCxnSpPr>
          <p:spPr>
            <a:xfrm>
              <a:off x="767148" y="5473467"/>
              <a:ext cx="239732" cy="619829"/>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50" name="Straight Arrow Connector 49"/>
            <p:cNvCxnSpPr>
              <a:stCxn id="6" idx="5"/>
              <a:endCxn id="13" idx="2"/>
            </p:cNvCxnSpPr>
            <p:nvPr/>
          </p:nvCxnSpPr>
          <p:spPr>
            <a:xfrm flipV="1">
              <a:off x="742340" y="4618342"/>
              <a:ext cx="262674" cy="59124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51" name="Straight Arrow Connector 50"/>
            <p:cNvCxnSpPr>
              <a:stCxn id="6" idx="5"/>
              <a:endCxn id="14" idx="2"/>
            </p:cNvCxnSpPr>
            <p:nvPr/>
          </p:nvCxnSpPr>
          <p:spPr>
            <a:xfrm flipH="1" flipV="1">
              <a:off x="382960" y="4715272"/>
              <a:ext cx="359380" cy="49431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59" name="Straight Arrow Connector 58"/>
            <p:cNvCxnSpPr>
              <a:stCxn id="7" idx="5"/>
              <a:endCxn id="19" idx="2"/>
            </p:cNvCxnSpPr>
            <p:nvPr/>
          </p:nvCxnSpPr>
          <p:spPr>
            <a:xfrm flipH="1" flipV="1">
              <a:off x="4728592" y="2276872"/>
              <a:ext cx="956311" cy="557814"/>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60" name="Straight Arrow Connector 59"/>
            <p:cNvCxnSpPr>
              <a:stCxn id="7" idx="5"/>
              <a:endCxn id="18" idx="2"/>
            </p:cNvCxnSpPr>
            <p:nvPr/>
          </p:nvCxnSpPr>
          <p:spPr>
            <a:xfrm flipV="1">
              <a:off x="5684903" y="2260104"/>
              <a:ext cx="238616" cy="574582"/>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61" name="Straight Arrow Connector 60"/>
            <p:cNvCxnSpPr/>
            <p:nvPr/>
          </p:nvCxnSpPr>
          <p:spPr>
            <a:xfrm flipV="1">
              <a:off x="3538816" y="2992762"/>
              <a:ext cx="1923770" cy="126531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62" name="Straight Arrow Connector 61"/>
            <p:cNvCxnSpPr>
              <a:endCxn id="26" idx="0"/>
            </p:cNvCxnSpPr>
            <p:nvPr/>
          </p:nvCxnSpPr>
          <p:spPr>
            <a:xfrm>
              <a:off x="3613448" y="4715272"/>
              <a:ext cx="1359152" cy="884442"/>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71" name="Straight Arrow Connector 70"/>
            <p:cNvCxnSpPr>
              <a:endCxn id="24" idx="3"/>
            </p:cNvCxnSpPr>
            <p:nvPr/>
          </p:nvCxnSpPr>
          <p:spPr>
            <a:xfrm flipH="1">
              <a:off x="4052622" y="5723910"/>
              <a:ext cx="1216969" cy="635714"/>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72" name="Straight Arrow Connector 71"/>
            <p:cNvCxnSpPr>
              <a:stCxn id="7" idx="1"/>
              <a:endCxn id="23" idx="0"/>
            </p:cNvCxnSpPr>
            <p:nvPr/>
          </p:nvCxnSpPr>
          <p:spPr>
            <a:xfrm>
              <a:off x="5702672" y="3083519"/>
              <a:ext cx="1186160" cy="1365425"/>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73" name="Straight Arrow Connector 72"/>
            <p:cNvCxnSpPr>
              <a:endCxn id="17" idx="0"/>
            </p:cNvCxnSpPr>
            <p:nvPr/>
          </p:nvCxnSpPr>
          <p:spPr>
            <a:xfrm>
              <a:off x="5735717" y="3128740"/>
              <a:ext cx="187802" cy="1040556"/>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82" name="Straight Arrow Connector 81"/>
            <p:cNvCxnSpPr>
              <a:stCxn id="4" idx="1"/>
              <a:endCxn id="8" idx="3"/>
            </p:cNvCxnSpPr>
            <p:nvPr/>
          </p:nvCxnSpPr>
          <p:spPr>
            <a:xfrm flipH="1">
              <a:off x="901609" y="2412541"/>
              <a:ext cx="996491" cy="408134"/>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85" name="Straight Arrow Connector 84"/>
            <p:cNvCxnSpPr>
              <a:stCxn id="26" idx="5"/>
              <a:endCxn id="15" idx="2"/>
            </p:cNvCxnSpPr>
            <p:nvPr/>
          </p:nvCxnSpPr>
          <p:spPr>
            <a:xfrm flipH="1" flipV="1">
              <a:off x="5233986" y="4806293"/>
              <a:ext cx="61606" cy="677321"/>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86" name="Straight Arrow Connector 85"/>
            <p:cNvCxnSpPr>
              <a:stCxn id="26" idx="3"/>
              <a:endCxn id="21" idx="1"/>
            </p:cNvCxnSpPr>
            <p:nvPr/>
          </p:nvCxnSpPr>
          <p:spPr>
            <a:xfrm>
              <a:off x="5618583" y="5599714"/>
              <a:ext cx="813049" cy="212972"/>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87" name="Straight Arrow Connector 86"/>
            <p:cNvCxnSpPr>
              <a:stCxn id="26" idx="3"/>
              <a:endCxn id="20" idx="1"/>
            </p:cNvCxnSpPr>
            <p:nvPr/>
          </p:nvCxnSpPr>
          <p:spPr>
            <a:xfrm flipV="1">
              <a:off x="5618583" y="5061342"/>
              <a:ext cx="744110" cy="538372"/>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grpSp>
      <p:sp>
        <p:nvSpPr>
          <p:cNvPr id="95" name="Content Placeholder 1"/>
          <p:cNvSpPr txBox="1">
            <a:spLocks/>
          </p:cNvSpPr>
          <p:nvPr/>
        </p:nvSpPr>
        <p:spPr>
          <a:xfrm>
            <a:off x="390993" y="1730921"/>
            <a:ext cx="4666913" cy="473943"/>
          </a:xfrm>
          <a:prstGeom prst="rect">
            <a:avLst/>
          </a:prstGeom>
        </p:spPr>
        <p:txBody>
          <a:bodyPr vert="horz" lIns="91440" tIns="45720" rIns="91440" bIns="45720" rtlCol="0">
            <a:normAutofit fontScale="925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Clr>
                <a:srgbClr val="72A376"/>
              </a:buClr>
              <a:buFont typeface="Arial" pitchFamily="34" charset="0"/>
              <a:buNone/>
            </a:pPr>
            <a:r>
              <a:rPr lang="id-ID" dirty="0">
                <a:solidFill>
                  <a:prstClr val="black"/>
                </a:solidFill>
              </a:rPr>
              <a:t>Contoh konfigurasi jaringan SC (1):</a:t>
            </a:r>
          </a:p>
          <a:p>
            <a:pPr>
              <a:buClr>
                <a:srgbClr val="72A376"/>
              </a:buClr>
            </a:pPr>
            <a:endParaRPr lang="id-ID" dirty="0">
              <a:solidFill>
                <a:prstClr val="black"/>
              </a:solidFill>
            </a:endParaRPr>
          </a:p>
        </p:txBody>
      </p:sp>
    </p:spTree>
    <p:extLst>
      <p:ext uri="{BB962C8B-B14F-4D97-AF65-F5344CB8AC3E}">
        <p14:creationId xmlns:p14="http://schemas.microsoft.com/office/powerpoint/2010/main" val="652478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60648"/>
            <a:ext cx="8440901" cy="1202485"/>
          </a:xfrm>
        </p:spPr>
        <p:txBody>
          <a:bodyPr rtlCol="0">
            <a:normAutofit/>
          </a:bodyPr>
          <a:lstStyle/>
          <a:p>
            <a:pPr algn="r" eaLnBrk="1" fontAlgn="auto" hangingPunct="1">
              <a:spcAft>
                <a:spcPts val="0"/>
              </a:spcAft>
              <a:defRPr/>
            </a:pPr>
            <a:r>
              <a:rPr lang="id-ID"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Trade Off dalam Merancang Jaringan SC</a:t>
            </a:r>
            <a:endParaRPr lang="en-US" sz="3600" b="1"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2" name="Content Placeholder 1"/>
          <p:cNvSpPr>
            <a:spLocks noGrp="1"/>
          </p:cNvSpPr>
          <p:nvPr>
            <p:ph idx="1"/>
          </p:nvPr>
        </p:nvSpPr>
        <p:spPr>
          <a:xfrm>
            <a:off x="5286137" y="2944567"/>
            <a:ext cx="3322712" cy="2378661"/>
          </a:xfrm>
        </p:spPr>
        <p:txBody>
          <a:bodyPr/>
          <a:lstStyle/>
          <a:p>
            <a:pPr marL="0" indent="0">
              <a:buNone/>
            </a:pPr>
            <a:r>
              <a:rPr lang="id-ID" dirty="0"/>
              <a:t>Pada gambar ini ada perampingan struktur supply chain dimana jumlah gudangnya dikurangi menjadi dua.</a:t>
            </a:r>
            <a:endParaRPr lang="id-ID" sz="2000" dirty="0"/>
          </a:p>
        </p:txBody>
      </p:sp>
      <p:sp>
        <p:nvSpPr>
          <p:cNvPr id="96" name="Content Placeholder 1"/>
          <p:cNvSpPr txBox="1">
            <a:spLocks/>
          </p:cNvSpPr>
          <p:nvPr/>
        </p:nvSpPr>
        <p:spPr>
          <a:xfrm>
            <a:off x="405388" y="1442889"/>
            <a:ext cx="4666913" cy="473943"/>
          </a:xfrm>
          <a:prstGeom prst="rect">
            <a:avLst/>
          </a:prstGeom>
        </p:spPr>
        <p:txBody>
          <a:bodyPr vert="horz" lIns="91440" tIns="45720" rIns="91440" bIns="45720" rtlCol="0">
            <a:normAutofit fontScale="925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Clr>
                <a:srgbClr val="72A376"/>
              </a:buClr>
              <a:buFont typeface="Arial" pitchFamily="34" charset="0"/>
              <a:buNone/>
            </a:pPr>
            <a:r>
              <a:rPr lang="id-ID" dirty="0">
                <a:solidFill>
                  <a:prstClr val="black"/>
                </a:solidFill>
              </a:rPr>
              <a:t>Contoh konfigurasi jaringan SC (2):</a:t>
            </a:r>
          </a:p>
          <a:p>
            <a:pPr>
              <a:buClr>
                <a:srgbClr val="72A376"/>
              </a:buClr>
            </a:pPr>
            <a:endParaRPr lang="id-ID" dirty="0">
              <a:solidFill>
                <a:prstClr val="black"/>
              </a:solidFill>
            </a:endParaRPr>
          </a:p>
        </p:txBody>
      </p:sp>
      <p:grpSp>
        <p:nvGrpSpPr>
          <p:cNvPr id="16497" name="Group 16496"/>
          <p:cNvGrpSpPr/>
          <p:nvPr/>
        </p:nvGrpSpPr>
        <p:grpSpPr>
          <a:xfrm>
            <a:off x="414059" y="2356144"/>
            <a:ext cx="4950029" cy="3721750"/>
            <a:chOff x="135686" y="2356144"/>
            <a:chExt cx="4950029" cy="3721750"/>
          </a:xfrm>
        </p:grpSpPr>
        <p:sp>
          <p:nvSpPr>
            <p:cNvPr id="98" name="Isosceles Triangle 97"/>
            <p:cNvSpPr/>
            <p:nvPr/>
          </p:nvSpPr>
          <p:spPr>
            <a:xfrm rot="16410401">
              <a:off x="1306398" y="3462271"/>
              <a:ext cx="351255" cy="38287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prstClr val="white"/>
                </a:solidFill>
              </a:endParaRPr>
            </a:p>
          </p:txBody>
        </p:sp>
        <p:sp>
          <p:nvSpPr>
            <p:cNvPr id="100" name="Isosceles Triangle 99"/>
            <p:cNvSpPr/>
            <p:nvPr/>
          </p:nvSpPr>
          <p:spPr>
            <a:xfrm rot="15954930">
              <a:off x="3392654" y="3995213"/>
              <a:ext cx="356712" cy="393401"/>
            </a:xfrm>
            <a:prstGeom prst="triangl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01" name="Rectangle 100"/>
            <p:cNvSpPr/>
            <p:nvPr/>
          </p:nvSpPr>
          <p:spPr>
            <a:xfrm>
              <a:off x="2310672" y="4329606"/>
              <a:ext cx="574305" cy="3268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prstClr val="white"/>
                </a:solidFill>
              </a:endParaRPr>
            </a:p>
          </p:txBody>
        </p:sp>
        <p:sp>
          <p:nvSpPr>
            <p:cNvPr id="102" name="Flowchart: Alternate Process 101"/>
            <p:cNvSpPr/>
            <p:nvPr/>
          </p:nvSpPr>
          <p:spPr>
            <a:xfrm>
              <a:off x="655085" y="2799059"/>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03" name="Flowchart: Alternate Process 102"/>
            <p:cNvSpPr/>
            <p:nvPr/>
          </p:nvSpPr>
          <p:spPr>
            <a:xfrm>
              <a:off x="577627" y="3228234"/>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04" name="Flowchart: Alternate Process 103"/>
            <p:cNvSpPr/>
            <p:nvPr/>
          </p:nvSpPr>
          <p:spPr>
            <a:xfrm>
              <a:off x="2214727" y="2356144"/>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05" name="Flowchart: Alternate Process 104"/>
            <p:cNvSpPr/>
            <p:nvPr/>
          </p:nvSpPr>
          <p:spPr>
            <a:xfrm>
              <a:off x="2162627" y="3176322"/>
              <a:ext cx="335011" cy="116554"/>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06" name="Flowchart: Alternate Process 105"/>
            <p:cNvSpPr/>
            <p:nvPr/>
          </p:nvSpPr>
          <p:spPr>
            <a:xfrm>
              <a:off x="616491" y="4116166"/>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07" name="Flowchart: Alternate Process 106"/>
            <p:cNvSpPr/>
            <p:nvPr/>
          </p:nvSpPr>
          <p:spPr>
            <a:xfrm>
              <a:off x="135686" y="3777244"/>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08" name="Flowchart: Alternate Process 107"/>
            <p:cNvSpPr/>
            <p:nvPr/>
          </p:nvSpPr>
          <p:spPr>
            <a:xfrm>
              <a:off x="3902784" y="5084174"/>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09" name="Flowchart: Alternate Process 108"/>
            <p:cNvSpPr/>
            <p:nvPr/>
          </p:nvSpPr>
          <p:spPr>
            <a:xfrm>
              <a:off x="864779" y="5202282"/>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10" name="Flowchart: Alternate Process 109"/>
            <p:cNvSpPr/>
            <p:nvPr/>
          </p:nvSpPr>
          <p:spPr>
            <a:xfrm>
              <a:off x="4306923" y="3977888"/>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11" name="Flowchart: Alternate Process 110"/>
            <p:cNvSpPr/>
            <p:nvPr/>
          </p:nvSpPr>
          <p:spPr>
            <a:xfrm>
              <a:off x="4192281" y="2774222"/>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12" name="Flowchart: Alternate Process 111"/>
            <p:cNvSpPr/>
            <p:nvPr/>
          </p:nvSpPr>
          <p:spPr>
            <a:xfrm>
              <a:off x="3441786" y="2786211"/>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13" name="Flowchart: Alternate Process 112"/>
            <p:cNvSpPr/>
            <p:nvPr/>
          </p:nvSpPr>
          <p:spPr>
            <a:xfrm>
              <a:off x="4611688" y="4840432"/>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14" name="Flowchart: Alternate Process 113"/>
            <p:cNvSpPr/>
            <p:nvPr/>
          </p:nvSpPr>
          <p:spPr>
            <a:xfrm>
              <a:off x="4654986" y="5377604"/>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15" name="Flowchart: Alternate Process 114"/>
            <p:cNvSpPr/>
            <p:nvPr/>
          </p:nvSpPr>
          <p:spPr>
            <a:xfrm>
              <a:off x="3836170" y="5950954"/>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16" name="Flowchart: Alternate Process 115"/>
            <p:cNvSpPr/>
            <p:nvPr/>
          </p:nvSpPr>
          <p:spPr>
            <a:xfrm>
              <a:off x="4798563" y="4466069"/>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sp>
          <p:nvSpPr>
            <p:cNvPr id="117" name="Flowchart: Alternate Process 116"/>
            <p:cNvSpPr/>
            <p:nvPr/>
          </p:nvSpPr>
          <p:spPr>
            <a:xfrm>
              <a:off x="2873656" y="5768636"/>
              <a:ext cx="287152" cy="12694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solidFill>
                  <a:prstClr val="black"/>
                </a:solidFill>
              </a:endParaRPr>
            </a:p>
          </p:txBody>
        </p:sp>
        <p:cxnSp>
          <p:nvCxnSpPr>
            <p:cNvPr id="119" name="Straight Arrow Connector 118"/>
            <p:cNvCxnSpPr>
              <a:stCxn id="100" idx="1"/>
              <a:endCxn id="115" idx="0"/>
            </p:cNvCxnSpPr>
            <p:nvPr/>
          </p:nvCxnSpPr>
          <p:spPr>
            <a:xfrm>
              <a:off x="3577362" y="4280865"/>
              <a:ext cx="402384" cy="1670089"/>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20" name="Straight Arrow Connector 119"/>
            <p:cNvCxnSpPr>
              <a:stCxn id="98" idx="5"/>
              <a:endCxn id="103" idx="3"/>
            </p:cNvCxnSpPr>
            <p:nvPr/>
          </p:nvCxnSpPr>
          <p:spPr>
            <a:xfrm flipH="1" flipV="1">
              <a:off x="864779" y="3291704"/>
              <a:ext cx="622618" cy="274353"/>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21" name="Straight Arrow Connector 120"/>
            <p:cNvCxnSpPr>
              <a:stCxn id="98" idx="4"/>
              <a:endCxn id="105" idx="1"/>
            </p:cNvCxnSpPr>
            <p:nvPr/>
          </p:nvCxnSpPr>
          <p:spPr>
            <a:xfrm flipV="1">
              <a:off x="1683844" y="3234599"/>
              <a:ext cx="478783" cy="255517"/>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22" name="Straight Arrow Connector 121"/>
            <p:cNvCxnSpPr>
              <a:stCxn id="98" idx="4"/>
              <a:endCxn id="104" idx="1"/>
            </p:cNvCxnSpPr>
            <p:nvPr/>
          </p:nvCxnSpPr>
          <p:spPr>
            <a:xfrm flipV="1">
              <a:off x="1683844" y="2419614"/>
              <a:ext cx="530883" cy="1070502"/>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23" name="Straight Arrow Connector 122"/>
            <p:cNvCxnSpPr>
              <a:stCxn id="101" idx="1"/>
              <a:endCxn id="98" idx="2"/>
            </p:cNvCxnSpPr>
            <p:nvPr/>
          </p:nvCxnSpPr>
          <p:spPr>
            <a:xfrm flipH="1" flipV="1">
              <a:off x="1662360" y="3840714"/>
              <a:ext cx="648312" cy="652329"/>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25" name="Straight Arrow Connector 124"/>
            <p:cNvCxnSpPr>
              <a:stCxn id="98" idx="1"/>
              <a:endCxn id="109" idx="0"/>
            </p:cNvCxnSpPr>
            <p:nvPr/>
          </p:nvCxnSpPr>
          <p:spPr>
            <a:xfrm flipH="1">
              <a:off x="1008355" y="3741355"/>
              <a:ext cx="468299" cy="1460927"/>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26" name="Straight Arrow Connector 125"/>
            <p:cNvCxnSpPr>
              <a:stCxn id="98" idx="1"/>
              <a:endCxn id="106" idx="0"/>
            </p:cNvCxnSpPr>
            <p:nvPr/>
          </p:nvCxnSpPr>
          <p:spPr>
            <a:xfrm flipH="1">
              <a:off x="760067" y="3741355"/>
              <a:ext cx="716587" cy="374811"/>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27" name="Straight Arrow Connector 126"/>
            <p:cNvCxnSpPr>
              <a:stCxn id="98" idx="1"/>
            </p:cNvCxnSpPr>
            <p:nvPr/>
          </p:nvCxnSpPr>
          <p:spPr>
            <a:xfrm flipH="1">
              <a:off x="422838" y="3741355"/>
              <a:ext cx="1053816" cy="100097"/>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28" name="Straight Arrow Connector 127"/>
            <p:cNvCxnSpPr>
              <a:stCxn id="100" idx="5"/>
              <a:endCxn id="112" idx="2"/>
            </p:cNvCxnSpPr>
            <p:nvPr/>
          </p:nvCxnSpPr>
          <p:spPr>
            <a:xfrm flipV="1">
              <a:off x="3564659" y="2913151"/>
              <a:ext cx="20703" cy="1189811"/>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29" name="Straight Arrow Connector 128"/>
            <p:cNvCxnSpPr>
              <a:stCxn id="100" idx="5"/>
              <a:endCxn id="111" idx="2"/>
            </p:cNvCxnSpPr>
            <p:nvPr/>
          </p:nvCxnSpPr>
          <p:spPr>
            <a:xfrm flipV="1">
              <a:off x="3564659" y="2901162"/>
              <a:ext cx="771198" cy="120180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30" name="Straight Arrow Connector 129"/>
            <p:cNvCxnSpPr>
              <a:stCxn id="101" idx="3"/>
              <a:endCxn id="100" idx="0"/>
            </p:cNvCxnSpPr>
            <p:nvPr/>
          </p:nvCxnSpPr>
          <p:spPr>
            <a:xfrm flipV="1">
              <a:off x="2884977" y="4205924"/>
              <a:ext cx="489832" cy="287119"/>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32" name="Straight Arrow Connector 131"/>
            <p:cNvCxnSpPr>
              <a:stCxn id="100" idx="1"/>
              <a:endCxn id="117" idx="0"/>
            </p:cNvCxnSpPr>
            <p:nvPr/>
          </p:nvCxnSpPr>
          <p:spPr>
            <a:xfrm flipH="1">
              <a:off x="3017232" y="4280865"/>
              <a:ext cx="560130" cy="1487771"/>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33" name="Straight Arrow Connector 132"/>
            <p:cNvCxnSpPr>
              <a:stCxn id="100" idx="3"/>
              <a:endCxn id="116" idx="1"/>
            </p:cNvCxnSpPr>
            <p:nvPr/>
          </p:nvCxnSpPr>
          <p:spPr>
            <a:xfrm>
              <a:off x="3767211" y="4177903"/>
              <a:ext cx="1031352" cy="351636"/>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34" name="Straight Arrow Connector 133"/>
            <p:cNvCxnSpPr>
              <a:stCxn id="100" idx="3"/>
              <a:endCxn id="110" idx="1"/>
            </p:cNvCxnSpPr>
            <p:nvPr/>
          </p:nvCxnSpPr>
          <p:spPr>
            <a:xfrm flipV="1">
              <a:off x="3767211" y="4041358"/>
              <a:ext cx="539712" cy="136545"/>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35" name="Straight Arrow Connector 134"/>
            <p:cNvCxnSpPr>
              <a:stCxn id="98" idx="5"/>
              <a:endCxn id="102" idx="3"/>
            </p:cNvCxnSpPr>
            <p:nvPr/>
          </p:nvCxnSpPr>
          <p:spPr>
            <a:xfrm flipH="1" flipV="1">
              <a:off x="942237" y="2862529"/>
              <a:ext cx="545160" cy="703528"/>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36" name="Straight Arrow Connector 135"/>
            <p:cNvCxnSpPr>
              <a:stCxn id="100" idx="1"/>
              <a:endCxn id="108" idx="0"/>
            </p:cNvCxnSpPr>
            <p:nvPr/>
          </p:nvCxnSpPr>
          <p:spPr>
            <a:xfrm>
              <a:off x="3577362" y="4280865"/>
              <a:ext cx="468998" cy="803309"/>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37" name="Straight Arrow Connector 136"/>
            <p:cNvCxnSpPr>
              <a:stCxn id="100" idx="2"/>
              <a:endCxn id="114" idx="0"/>
            </p:cNvCxnSpPr>
            <p:nvPr/>
          </p:nvCxnSpPr>
          <p:spPr>
            <a:xfrm>
              <a:off x="3779915" y="4355806"/>
              <a:ext cx="1018647" cy="1021798"/>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38" name="Straight Arrow Connector 137"/>
            <p:cNvCxnSpPr>
              <a:stCxn id="100" idx="2"/>
              <a:endCxn id="113" idx="0"/>
            </p:cNvCxnSpPr>
            <p:nvPr/>
          </p:nvCxnSpPr>
          <p:spPr>
            <a:xfrm>
              <a:off x="3779915" y="4355806"/>
              <a:ext cx="975349" cy="484626"/>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15136227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956</Words>
  <Application>Microsoft Macintosh PowerPoint</Application>
  <PresentationFormat>Tampilan Layar (4:3)</PresentationFormat>
  <Paragraphs>77</Paragraphs>
  <Slides>16</Slides>
  <Notes>1</Notes>
  <HiddenSlides>0</HiddenSlides>
  <MMClips>0</MMClips>
  <ScaleCrop>false</ScaleCrop>
  <HeadingPairs>
    <vt:vector size="6" baseType="variant">
      <vt:variant>
        <vt:lpstr>Font Dipakai</vt:lpstr>
      </vt:variant>
      <vt:variant>
        <vt:i4>2</vt:i4>
      </vt:variant>
      <vt:variant>
        <vt:lpstr>Tema</vt:lpstr>
      </vt:variant>
      <vt:variant>
        <vt:i4>1</vt:i4>
      </vt:variant>
      <vt:variant>
        <vt:lpstr>Judul Slide</vt:lpstr>
      </vt:variant>
      <vt:variant>
        <vt:i4>16</vt:i4>
      </vt:variant>
    </vt:vector>
  </HeadingPairs>
  <TitlesOfParts>
    <vt:vector size="19" baseType="lpstr">
      <vt:lpstr>Arial</vt:lpstr>
      <vt:lpstr>Calibri</vt:lpstr>
      <vt:lpstr>Clarity</vt:lpstr>
      <vt:lpstr>MERANCANG JARINGAN SUPPLY CHAIN</vt:lpstr>
      <vt:lpstr>Pendahuluan</vt:lpstr>
      <vt:lpstr>Pendahuluan</vt:lpstr>
      <vt:lpstr>Pendahuluan</vt:lpstr>
      <vt:lpstr>Trade Off dalam Merancang Jaringan SC</vt:lpstr>
      <vt:lpstr>Trade Off dalam Merancang Jaringan SC</vt:lpstr>
      <vt:lpstr>Trade Off dalam Merancang Jaringan SC</vt:lpstr>
      <vt:lpstr>Trade Off dalam Merancang Jaringan SC</vt:lpstr>
      <vt:lpstr>Trade Off dalam Merancang Jaringan SC</vt:lpstr>
      <vt:lpstr>Trade Off dalam Merancang Jaringan SC</vt:lpstr>
      <vt:lpstr>Trade Off dalam Merancang Jaringan SC</vt:lpstr>
      <vt:lpstr>Presentasi PowerPoint</vt:lpstr>
      <vt:lpstr>Presentasi PowerPoint</vt:lpstr>
      <vt:lpstr>Presentasi PowerPoint</vt:lpstr>
      <vt:lpstr>Presentasi PowerPoint</vt:lpstr>
      <vt:lpstr>Presentasi PowerPoint</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MERANCANG JARINGAN RANTAI PASOK</dc:title>
  <dc:creator>ismail - [2010]</dc:creator>
  <cp:lastModifiedBy>febins_22@yahoo.co.id</cp:lastModifiedBy>
  <cp:revision>4</cp:revision>
  <dcterms:created xsi:type="dcterms:W3CDTF">2016-05-11T02:54:02Z</dcterms:created>
  <dcterms:modified xsi:type="dcterms:W3CDTF">2023-05-10T04:04:08Z</dcterms:modified>
</cp:coreProperties>
</file>