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7" r:id="rId2"/>
    <p:sldId id="290" r:id="rId3"/>
    <p:sldId id="292" r:id="rId4"/>
    <p:sldId id="291" r:id="rId5"/>
    <p:sldId id="293" r:id="rId6"/>
    <p:sldId id="288" r:id="rId7"/>
    <p:sldId id="294" r:id="rId8"/>
    <p:sldId id="289" r:id="rId9"/>
    <p:sldId id="295" r:id="rId10"/>
    <p:sldId id="296" r:id="rId11"/>
    <p:sldId id="297" r:id="rId12"/>
    <p:sldId id="258" r:id="rId13"/>
    <p:sldId id="259" r:id="rId14"/>
    <p:sldId id="260" r:id="rId15"/>
    <p:sldId id="261" r:id="rId16"/>
    <p:sldId id="262"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9"/>
  </p:normalViewPr>
  <p:slideViewPr>
    <p:cSldViewPr snapToGrid="0">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B2773D-D120-4743-83F0-9F2FCDB75064}" type="datetimeFigureOut">
              <a:rPr lang="id-ID" smtClean="0"/>
              <a:t>24/01/24</a:t>
            </a:fld>
            <a:endParaRPr lang="id-ID"/>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334E68-A98F-214C-A7FA-83D4EED4EC88}" type="slidenum">
              <a:rPr lang="id-ID" smtClean="0"/>
              <a:t>‹#›</a:t>
            </a:fld>
            <a:endParaRPr lang="id-ID"/>
          </a:p>
        </p:txBody>
      </p:sp>
    </p:spTree>
    <p:extLst>
      <p:ext uri="{BB962C8B-B14F-4D97-AF65-F5344CB8AC3E}">
        <p14:creationId xmlns:p14="http://schemas.microsoft.com/office/powerpoint/2010/main" val="161468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55689547-D4FF-A1E4-676A-5784FAE41C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6E7943C8-5F2C-F365-D4DA-6D0BF7158B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6148" name="Slide Number Placeholder 3">
            <a:extLst>
              <a:ext uri="{FF2B5EF4-FFF2-40B4-BE49-F238E27FC236}">
                <a16:creationId xmlns:a16="http://schemas.microsoft.com/office/drawing/2014/main" id="{A00474C0-580E-598E-E022-C7C88510CB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4A5EC1-7464-504C-87F7-DEEB649E3FEC}" type="slidenum">
              <a:rPr lang="en-US" altLang="id-ID">
                <a:latin typeface="Calibri" panose="020F0502020204030204" pitchFamily="34" charset="0"/>
              </a:rPr>
              <a:pPr/>
              <a:t>1</a:t>
            </a:fld>
            <a:endParaRPr lang="en-US" altLang="id-ID">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5683A22-C7E0-8840-3021-679D0423D7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04E7CBB1-89FC-223F-1CD4-4B27FD663D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29700" name="Slide Number Placeholder 3">
            <a:extLst>
              <a:ext uri="{FF2B5EF4-FFF2-40B4-BE49-F238E27FC236}">
                <a16:creationId xmlns:a16="http://schemas.microsoft.com/office/drawing/2014/main" id="{070A2FB1-F0EC-2626-2C5D-B5FAA0FECA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926A627-0C95-184E-B62A-3AEEE852A7B0}" type="slidenum">
              <a:rPr lang="en-US" altLang="id-ID">
                <a:latin typeface="Calibri" panose="020F0502020204030204" pitchFamily="34" charset="0"/>
              </a:rPr>
              <a:pPr/>
              <a:t>15</a:t>
            </a:fld>
            <a:endParaRPr lang="en-US" altLang="id-ID">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CC1DF614-866A-1939-9C59-D001844D3B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B1FBC8BF-3D23-D36E-07E0-6B08CD3E3D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31748" name="Slide Number Placeholder 3">
            <a:extLst>
              <a:ext uri="{FF2B5EF4-FFF2-40B4-BE49-F238E27FC236}">
                <a16:creationId xmlns:a16="http://schemas.microsoft.com/office/drawing/2014/main" id="{77BBE076-F5A3-A074-0293-1A4E84B145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566D956-550F-EA4C-AA93-9E5EA00DB8F3}" type="slidenum">
              <a:rPr lang="en-US" altLang="id-ID">
                <a:latin typeface="Calibri" panose="020F0502020204030204" pitchFamily="34" charset="0"/>
              </a:rPr>
              <a:pPr/>
              <a:t>16</a:t>
            </a:fld>
            <a:endParaRPr lang="en-US" altLang="id-ID">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B2E9BE5-5FBC-5758-CFD8-56681AE415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DC9D67D-B13A-CD4C-ACD1-72A87AE8875E}" type="slidenum">
              <a:rPr lang="en-US" altLang="id-ID">
                <a:latin typeface="Calibri" panose="020F0502020204030204" pitchFamily="34" charset="0"/>
              </a:rPr>
              <a:pPr/>
              <a:t>2</a:t>
            </a:fld>
            <a:endParaRPr lang="en-US" altLang="id-ID">
              <a:latin typeface="Calibri" panose="020F0502020204030204" pitchFamily="34" charset="0"/>
            </a:endParaRPr>
          </a:p>
        </p:txBody>
      </p:sp>
      <p:sp>
        <p:nvSpPr>
          <p:cNvPr id="8195" name="Rectangle 2">
            <a:extLst>
              <a:ext uri="{FF2B5EF4-FFF2-40B4-BE49-F238E27FC236}">
                <a16:creationId xmlns:a16="http://schemas.microsoft.com/office/drawing/2014/main" id="{57717435-EDF2-F280-D989-81E185B527D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8F0A5E64-3745-B2DB-1A44-0A7B22D14D40}"/>
              </a:ext>
            </a:extLst>
          </p:cNvPr>
          <p:cNvSpPr>
            <a:spLocks noGrp="1" noChangeArrowheads="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eaLnBrk="1" hangingPunct="1">
              <a:spcBef>
                <a:spcPct val="50000"/>
              </a:spcBef>
              <a:defRPr/>
            </a:pPr>
            <a:r>
              <a:rPr lang="en-US" altLang="id-ID" b="1" dirty="0">
                <a:solidFill>
                  <a:srgbClr val="000000"/>
                </a:solidFill>
                <a:latin typeface="Times New Roman" panose="02020603050405020304" pitchFamily="18" charset="0"/>
              </a:rPr>
              <a:t>Information Technology is increasingly important in the competitive marketplace.  Managers need all the help they can get.  Information systems perform three vital roles in business:</a:t>
            </a:r>
          </a:p>
          <a:p>
            <a:pPr eaLnBrk="1" hangingPunct="1">
              <a:spcBef>
                <a:spcPct val="50000"/>
              </a:spcBef>
              <a:defRPr/>
            </a:pPr>
            <a:r>
              <a:rPr lang="en-US" altLang="id-ID" b="1" u="sng" dirty="0">
                <a:solidFill>
                  <a:srgbClr val="000000"/>
                </a:solidFill>
                <a:latin typeface="Times New Roman" panose="02020603050405020304" pitchFamily="18" charset="0"/>
              </a:rPr>
              <a:t>Support Business Operations</a:t>
            </a:r>
            <a:r>
              <a:rPr lang="en-US" altLang="id-ID" dirty="0">
                <a:solidFill>
                  <a:srgbClr val="000000"/>
                </a:solidFill>
                <a:latin typeface="Times New Roman" panose="02020603050405020304" pitchFamily="18" charset="0"/>
              </a:rPr>
              <a:t>.  From accounting to tracking customers' orders, information systems provide management with support in day-to-day business operations.  As quick response becomes more important, the ability of information systems to gather and integrate information across business functions is become crucial.</a:t>
            </a:r>
          </a:p>
          <a:p>
            <a:pPr eaLnBrk="1" hangingPunct="1">
              <a:spcBef>
                <a:spcPct val="50000"/>
              </a:spcBef>
              <a:defRPr/>
            </a:pPr>
            <a:r>
              <a:rPr lang="en-US" altLang="id-ID" i="1" dirty="0">
                <a:solidFill>
                  <a:srgbClr val="000000"/>
                </a:solidFill>
                <a:latin typeface="Times New Roman" panose="02020603050405020304" pitchFamily="18" charset="0"/>
              </a:rPr>
              <a:t>Teaching Tip:  For example, the ability to match a change in product items sales with as a result of a new marketing campaign to the inventory and ordering system, can help keep items in high demand in stock.</a:t>
            </a:r>
            <a:endParaRPr lang="en-US" altLang="id-ID" dirty="0">
              <a:solidFill>
                <a:srgbClr val="000000"/>
              </a:solidFill>
              <a:latin typeface="Times New Roman" panose="02020603050405020304" pitchFamily="18" charset="0"/>
            </a:endParaRPr>
          </a:p>
          <a:p>
            <a:pPr eaLnBrk="1" hangingPunct="1">
              <a:spcBef>
                <a:spcPct val="50000"/>
              </a:spcBef>
              <a:defRPr/>
            </a:pPr>
            <a:r>
              <a:rPr lang="en-US" altLang="id-ID" b="1" u="sng" dirty="0">
                <a:solidFill>
                  <a:srgbClr val="000000"/>
                </a:solidFill>
                <a:latin typeface="Times New Roman" panose="02020603050405020304" pitchFamily="18" charset="0"/>
              </a:rPr>
              <a:t>Support Business Decision Making</a:t>
            </a:r>
            <a:r>
              <a:rPr lang="en-US" altLang="id-ID" dirty="0">
                <a:solidFill>
                  <a:srgbClr val="000000"/>
                </a:solidFill>
                <a:latin typeface="Times New Roman" panose="02020603050405020304" pitchFamily="18" charset="0"/>
              </a:rPr>
              <a:t>.  Just as information systems can combine information to help run the business better, the same information can help managers identify trends and to evaluate the outcome of previous decisions.  IS helps managers make better, quicker, and more informed decisions.  </a:t>
            </a:r>
          </a:p>
          <a:p>
            <a:pPr eaLnBrk="1" hangingPunct="1">
              <a:spcBef>
                <a:spcPct val="50000"/>
              </a:spcBef>
              <a:defRPr/>
            </a:pPr>
            <a:r>
              <a:rPr lang="en-US" altLang="id-ID" b="1" u="sng" dirty="0">
                <a:solidFill>
                  <a:srgbClr val="000000"/>
                </a:solidFill>
                <a:latin typeface="Times New Roman" panose="02020603050405020304" pitchFamily="18" charset="0"/>
              </a:rPr>
              <a:t>Support Strategies for Competitive Advantage</a:t>
            </a:r>
            <a:r>
              <a:rPr lang="en-US" altLang="id-ID" dirty="0">
                <a:solidFill>
                  <a:srgbClr val="000000"/>
                </a:solidFill>
                <a:latin typeface="Times New Roman" panose="02020603050405020304" pitchFamily="18" charset="0"/>
              </a:rPr>
              <a:t>.  Information systems designed around the strategic objectives of the company help create competitive advantages in the marketplace.</a:t>
            </a:r>
          </a:p>
          <a:p>
            <a:pPr eaLnBrk="1" hangingPunct="1">
              <a:spcBef>
                <a:spcPct val="50000"/>
              </a:spcBef>
              <a:defRPr/>
            </a:pPr>
            <a:r>
              <a:rPr lang="en-US" altLang="id-ID" b="1" i="1" dirty="0">
                <a:solidFill>
                  <a:srgbClr val="000000"/>
                </a:solidFill>
                <a:latin typeface="Times New Roman" panose="02020603050405020304" pitchFamily="18" charset="0"/>
              </a:rPr>
              <a:t>Teaching Tip:</a:t>
            </a:r>
            <a:r>
              <a:rPr lang="en-US" altLang="id-ID" i="1" dirty="0">
                <a:solidFill>
                  <a:srgbClr val="000000"/>
                </a:solidFill>
                <a:latin typeface="Times New Roman" panose="02020603050405020304" pitchFamily="18" charset="0"/>
              </a:rPr>
              <a:t>  For example, Wal-Mart stores can provide lower prices in part due to the lower costs incurred by their state-of-the art computerized inventory, tracking, and distribution system.</a:t>
            </a:r>
            <a:endParaRPr lang="en-US" altLang="id-ID" dirty="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234C0107-B02F-1589-1697-7E8815711A0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B4EA1BE-2481-0344-A347-F20446BD3442}" type="slidenum">
              <a:rPr lang="en-US" altLang="id-ID">
                <a:latin typeface="Calibri" panose="020F0502020204030204" pitchFamily="34" charset="0"/>
              </a:rPr>
              <a:pPr/>
              <a:t>4</a:t>
            </a:fld>
            <a:endParaRPr lang="en-US" altLang="id-ID">
              <a:latin typeface="Calibri" panose="020F0502020204030204" pitchFamily="34" charset="0"/>
            </a:endParaRPr>
          </a:p>
        </p:txBody>
      </p:sp>
      <p:sp>
        <p:nvSpPr>
          <p:cNvPr id="11267" name="Rectangle 2">
            <a:extLst>
              <a:ext uri="{FF2B5EF4-FFF2-40B4-BE49-F238E27FC236}">
                <a16:creationId xmlns:a16="http://schemas.microsoft.com/office/drawing/2014/main" id="{B4895A72-7650-E7E7-AF4D-802E8AF2319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C34C6802-8A08-3967-89A7-5128E1A149C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pPr>
            <a:r>
              <a:rPr lang="en-US" altLang="id-ID" sz="1400" b="1">
                <a:solidFill>
                  <a:srgbClr val="000000"/>
                </a:solidFill>
                <a:latin typeface="Times New Roman" panose="02020603050405020304" pitchFamily="18" charset="0"/>
              </a:rPr>
              <a:t>Emphasis should be placed on how businesses relate to a variety of constituencies in forming Virtual Teams</a:t>
            </a:r>
          </a:p>
          <a:p>
            <a:pPr eaLnBrk="1" hangingPunct="1">
              <a:lnSpc>
                <a:spcPct val="90000"/>
              </a:lnSpc>
            </a:pPr>
            <a:endParaRPr lang="en-US" altLang="id-ID">
              <a:solidFill>
                <a:srgbClr val="000000"/>
              </a:solidFill>
              <a:latin typeface="Times New Roman" panose="02020603050405020304" pitchFamily="18" charset="0"/>
            </a:endParaRPr>
          </a:p>
          <a:p>
            <a:pPr eaLnBrk="1" hangingPunct="1">
              <a:lnSpc>
                <a:spcPct val="90000"/>
              </a:lnSpc>
            </a:pPr>
            <a:r>
              <a:rPr lang="en-US" altLang="id-ID">
                <a:solidFill>
                  <a:srgbClr val="000000"/>
                </a:solidFill>
                <a:latin typeface="Times New Roman" panose="02020603050405020304" pitchFamily="18" charset="0"/>
              </a:rPr>
              <a:t>The Internet and related technologies and applications is revolutionizing the way businesses are operated and people work, and how information technology supports business operations and end user work activities.</a:t>
            </a:r>
          </a:p>
          <a:p>
            <a:pPr eaLnBrk="1" hangingPunct="1">
              <a:lnSpc>
                <a:spcPct val="90000"/>
              </a:lnSpc>
            </a:pPr>
            <a:r>
              <a:rPr lang="en-US" altLang="id-ID" b="1" u="sng">
                <a:solidFill>
                  <a:srgbClr val="000000"/>
                </a:solidFill>
                <a:latin typeface="Times New Roman" panose="02020603050405020304" pitchFamily="18" charset="0"/>
              </a:rPr>
              <a:t>Businesses are quickly becoming e-business enterprises.  </a:t>
            </a:r>
          </a:p>
          <a:p>
            <a:pPr eaLnBrk="1" hangingPunct="1">
              <a:lnSpc>
                <a:spcPct val="90000"/>
              </a:lnSpc>
              <a:buFontTx/>
              <a:buChar char="•"/>
            </a:pPr>
            <a:r>
              <a:rPr lang="en-US" altLang="id-ID">
                <a:solidFill>
                  <a:srgbClr val="000000"/>
                </a:solidFill>
                <a:latin typeface="Times New Roman" panose="02020603050405020304" pitchFamily="18" charset="0"/>
              </a:rPr>
              <a:t>The Internet and Internet-like networks - inside the enterprise (intranets), and between an enterprise and its trading partners (extranets) - have become the primary information technology infrastructure that supports the business operations of many companies.</a:t>
            </a:r>
          </a:p>
          <a:p>
            <a:pPr eaLnBrk="1" hangingPunct="1">
              <a:lnSpc>
                <a:spcPct val="90000"/>
              </a:lnSpc>
            </a:pPr>
            <a:r>
              <a:rPr lang="en-US" altLang="id-ID" b="1" u="sng">
                <a:solidFill>
                  <a:srgbClr val="000000"/>
                </a:solidFill>
                <a:latin typeface="Times New Roman" panose="02020603050405020304" pitchFamily="18" charset="0"/>
              </a:rPr>
              <a:t>E-business enterprises rely on such technologies as to:</a:t>
            </a:r>
          </a:p>
          <a:p>
            <a:pPr eaLnBrk="1" hangingPunct="1">
              <a:lnSpc>
                <a:spcPct val="90000"/>
              </a:lnSpc>
            </a:pPr>
            <a:r>
              <a:rPr lang="en-US" altLang="id-ID">
                <a:solidFill>
                  <a:srgbClr val="000000"/>
                </a:solidFill>
                <a:latin typeface="Times New Roman" panose="02020603050405020304" pitchFamily="18" charset="0"/>
              </a:rPr>
              <a:t>1.  Reengineer and revitalize internal business processes</a:t>
            </a:r>
          </a:p>
          <a:p>
            <a:pPr eaLnBrk="1" hangingPunct="1">
              <a:lnSpc>
                <a:spcPct val="90000"/>
              </a:lnSpc>
            </a:pPr>
            <a:r>
              <a:rPr lang="en-US" altLang="id-ID">
                <a:solidFill>
                  <a:srgbClr val="000000"/>
                </a:solidFill>
                <a:latin typeface="Times New Roman" panose="02020603050405020304" pitchFamily="18" charset="0"/>
              </a:rPr>
              <a:t>2.  Implement electronic commerce systems among businesses and their customers and suppliers.</a:t>
            </a:r>
          </a:p>
          <a:p>
            <a:pPr eaLnBrk="1" hangingPunct="1">
              <a:lnSpc>
                <a:spcPct val="90000"/>
              </a:lnSpc>
            </a:pPr>
            <a:r>
              <a:rPr lang="en-US" altLang="id-ID">
                <a:solidFill>
                  <a:srgbClr val="000000"/>
                </a:solidFill>
                <a:latin typeface="Times New Roman" panose="02020603050405020304" pitchFamily="18" charset="0"/>
              </a:rPr>
              <a:t>3.  Promote enterprise collaboration among business teams and workgroups.</a:t>
            </a:r>
          </a:p>
          <a:p>
            <a:pPr eaLnBrk="1" hangingPunct="1">
              <a:lnSpc>
                <a:spcPct val="90000"/>
              </a:lnSpc>
            </a:pPr>
            <a:r>
              <a:rPr lang="en-US" altLang="id-ID" b="1" u="sng">
                <a:solidFill>
                  <a:srgbClr val="000000"/>
                </a:solidFill>
                <a:latin typeface="Times New Roman" panose="02020603050405020304" pitchFamily="18" charset="0"/>
              </a:rPr>
              <a:t>E-Business</a:t>
            </a:r>
            <a:r>
              <a:rPr lang="en-US" altLang="id-ID">
                <a:solidFill>
                  <a:srgbClr val="000000"/>
                </a:solidFill>
                <a:latin typeface="Times New Roman" panose="02020603050405020304" pitchFamily="18" charset="0"/>
              </a:rPr>
              <a:t>:  is defined as the use of Internet technologies to Internetwork and empower business processes, electronic commerce, and enterprise communication and collaboration within a company and with its customers, suppliers, and other business stakeholders.</a:t>
            </a:r>
            <a:endParaRPr lang="en-US" altLang="id-ID">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B405C6E2-2827-D502-26D0-AAC46D76A18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4510FC5-5F5A-1740-B183-A2EE052B971E}" type="slidenum">
              <a:rPr lang="en-US" altLang="id-ID">
                <a:latin typeface="Calibri" panose="020F0502020204030204" pitchFamily="34" charset="0"/>
              </a:rPr>
              <a:pPr/>
              <a:t>6</a:t>
            </a:fld>
            <a:endParaRPr lang="en-US" altLang="id-ID">
              <a:latin typeface="Calibri" panose="020F0502020204030204" pitchFamily="34" charset="0"/>
            </a:endParaRPr>
          </a:p>
        </p:txBody>
      </p:sp>
      <p:sp>
        <p:nvSpPr>
          <p:cNvPr id="14339" name="Rectangle 2">
            <a:extLst>
              <a:ext uri="{FF2B5EF4-FFF2-40B4-BE49-F238E27FC236}">
                <a16:creationId xmlns:a16="http://schemas.microsoft.com/office/drawing/2014/main" id="{26CADDA6-D6B8-7C9C-8BA2-85612B7901D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0" name="Rectangle 3">
            <a:extLst>
              <a:ext uri="{FF2B5EF4-FFF2-40B4-BE49-F238E27FC236}">
                <a16:creationId xmlns:a16="http://schemas.microsoft.com/office/drawing/2014/main" id="{906FCD45-4DFD-2AA0-F142-2CC97F7A31D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50000"/>
              </a:spcBef>
            </a:pPr>
            <a:r>
              <a:rPr lang="en-US" altLang="id-ID" b="1" u="sng">
                <a:solidFill>
                  <a:srgbClr val="000000"/>
                </a:solidFill>
                <a:latin typeface="Times New Roman" panose="02020603050405020304" pitchFamily="18" charset="0"/>
              </a:rPr>
              <a:t>PATIENTLY ALLOW TIME FOR ANIMATIONS TO WORK</a:t>
            </a:r>
          </a:p>
          <a:p>
            <a:pPr eaLnBrk="1" hangingPunct="1">
              <a:lnSpc>
                <a:spcPct val="90000"/>
              </a:lnSpc>
            </a:pPr>
            <a:r>
              <a:rPr lang="en-US" altLang="id-ID" b="1">
                <a:solidFill>
                  <a:srgbClr val="000000"/>
                </a:solidFill>
                <a:latin typeface="Times New Roman" panose="02020603050405020304" pitchFamily="18" charset="0"/>
              </a:rPr>
              <a:t>Provide Examples of Computers, Tasks, and Career Possibilities for each Decade</a:t>
            </a:r>
          </a:p>
          <a:p>
            <a:pPr eaLnBrk="1" hangingPunct="1">
              <a:lnSpc>
                <a:spcPct val="90000"/>
              </a:lnSpc>
            </a:pPr>
            <a:endParaRPr lang="en-US" altLang="id-ID" b="1">
              <a:solidFill>
                <a:srgbClr val="000000"/>
              </a:solidFill>
              <a:latin typeface="Times New Roman" panose="02020603050405020304" pitchFamily="18" charset="0"/>
            </a:endParaRPr>
          </a:p>
          <a:p>
            <a:pPr eaLnBrk="1" hangingPunct="1">
              <a:lnSpc>
                <a:spcPct val="90000"/>
              </a:lnSpc>
            </a:pPr>
            <a:r>
              <a:rPr lang="en-US" altLang="id-ID" sz="1000" b="1" u="sng">
                <a:solidFill>
                  <a:srgbClr val="000000"/>
                </a:solidFill>
                <a:latin typeface="Times New Roman" panose="02020603050405020304" pitchFamily="18" charset="0"/>
              </a:rPr>
              <a:t>Data Processing:  1950s - 1960’s:  </a:t>
            </a:r>
          </a:p>
          <a:p>
            <a:pPr eaLnBrk="1" hangingPunct="1">
              <a:lnSpc>
                <a:spcPct val="90000"/>
              </a:lnSpc>
            </a:pPr>
            <a:r>
              <a:rPr lang="en-US" altLang="id-ID" sz="1000">
                <a:solidFill>
                  <a:srgbClr val="000000"/>
                </a:solidFill>
                <a:latin typeface="Times New Roman" panose="02020603050405020304" pitchFamily="18" charset="0"/>
              </a:rPr>
              <a:t>Electronic data processing systems.  Transaction processing, record-keeping, and traditional accounting applications</a:t>
            </a:r>
          </a:p>
          <a:p>
            <a:pPr eaLnBrk="1" hangingPunct="1">
              <a:lnSpc>
                <a:spcPct val="90000"/>
              </a:lnSpc>
            </a:pPr>
            <a:r>
              <a:rPr lang="en-US" altLang="id-ID" sz="1000" b="1" u="sng">
                <a:solidFill>
                  <a:srgbClr val="000000"/>
                </a:solidFill>
                <a:latin typeface="Times New Roman" panose="02020603050405020304" pitchFamily="18" charset="0"/>
              </a:rPr>
              <a:t>Management Reporting:  1960s - 1970’s:</a:t>
            </a:r>
          </a:p>
          <a:p>
            <a:pPr eaLnBrk="1" hangingPunct="1">
              <a:lnSpc>
                <a:spcPct val="90000"/>
              </a:lnSpc>
            </a:pPr>
            <a:r>
              <a:rPr lang="en-US" altLang="id-ID" sz="1000">
                <a:solidFill>
                  <a:srgbClr val="000000"/>
                </a:solidFill>
                <a:latin typeface="Times New Roman" panose="02020603050405020304" pitchFamily="18" charset="0"/>
              </a:rPr>
              <a:t>Management Information systems.  Management reports of prespecified information to support decision making.</a:t>
            </a:r>
          </a:p>
          <a:p>
            <a:pPr eaLnBrk="1" hangingPunct="1">
              <a:lnSpc>
                <a:spcPct val="90000"/>
              </a:lnSpc>
            </a:pPr>
            <a:r>
              <a:rPr lang="en-US" altLang="id-ID" sz="1000" b="1" u="sng">
                <a:solidFill>
                  <a:srgbClr val="000000"/>
                </a:solidFill>
                <a:latin typeface="Times New Roman" panose="02020603050405020304" pitchFamily="18" charset="0"/>
              </a:rPr>
              <a:t>Decision Support:  1970s - 1980s:</a:t>
            </a:r>
          </a:p>
          <a:p>
            <a:pPr eaLnBrk="1" hangingPunct="1">
              <a:lnSpc>
                <a:spcPct val="90000"/>
              </a:lnSpc>
            </a:pPr>
            <a:r>
              <a:rPr lang="en-US" altLang="id-ID" sz="1000">
                <a:solidFill>
                  <a:srgbClr val="000000"/>
                </a:solidFill>
                <a:latin typeface="Times New Roman" panose="02020603050405020304" pitchFamily="18" charset="0"/>
              </a:rPr>
              <a:t>Decision Support systems.  Interactive ad hoc support of the managerial decision-making process.</a:t>
            </a:r>
          </a:p>
          <a:p>
            <a:pPr eaLnBrk="1" hangingPunct="1">
              <a:lnSpc>
                <a:spcPct val="90000"/>
              </a:lnSpc>
            </a:pPr>
            <a:r>
              <a:rPr lang="en-US" altLang="id-ID" sz="1000" b="1" u="sng">
                <a:solidFill>
                  <a:srgbClr val="000000"/>
                </a:solidFill>
                <a:latin typeface="Times New Roman" panose="02020603050405020304" pitchFamily="18" charset="0"/>
              </a:rPr>
              <a:t>Strategic and End User Support:  1980s - 1990’s:</a:t>
            </a:r>
          </a:p>
          <a:p>
            <a:pPr eaLnBrk="1" hangingPunct="1">
              <a:lnSpc>
                <a:spcPct val="90000"/>
              </a:lnSpc>
            </a:pPr>
            <a:r>
              <a:rPr lang="en-US" altLang="id-ID" sz="1000">
                <a:solidFill>
                  <a:srgbClr val="000000"/>
                </a:solidFill>
                <a:latin typeface="Times New Roman" panose="02020603050405020304" pitchFamily="18" charset="0"/>
              </a:rPr>
              <a:t>End User computing systems.  Direct computing support for end user productivity and work group collaboration.</a:t>
            </a:r>
          </a:p>
          <a:p>
            <a:pPr eaLnBrk="1" hangingPunct="1">
              <a:lnSpc>
                <a:spcPct val="90000"/>
              </a:lnSpc>
            </a:pPr>
            <a:r>
              <a:rPr lang="en-US" altLang="id-ID" sz="1000">
                <a:solidFill>
                  <a:srgbClr val="000000"/>
                </a:solidFill>
                <a:latin typeface="Times New Roman" panose="02020603050405020304" pitchFamily="18" charset="0"/>
              </a:rPr>
              <a:t>Executive information systems.  Critical information for top management</a:t>
            </a:r>
          </a:p>
          <a:p>
            <a:pPr eaLnBrk="1" hangingPunct="1">
              <a:lnSpc>
                <a:spcPct val="90000"/>
              </a:lnSpc>
            </a:pPr>
            <a:r>
              <a:rPr lang="en-US" altLang="id-ID" sz="1000">
                <a:solidFill>
                  <a:srgbClr val="000000"/>
                </a:solidFill>
                <a:latin typeface="Times New Roman" panose="02020603050405020304" pitchFamily="18" charset="0"/>
              </a:rPr>
              <a:t>Expert systems:  Knowledge-based expert advice for end users</a:t>
            </a:r>
          </a:p>
          <a:p>
            <a:pPr eaLnBrk="1" hangingPunct="1">
              <a:lnSpc>
                <a:spcPct val="90000"/>
              </a:lnSpc>
            </a:pPr>
            <a:r>
              <a:rPr lang="en-US" altLang="id-ID" sz="1000">
                <a:solidFill>
                  <a:srgbClr val="000000"/>
                </a:solidFill>
                <a:latin typeface="Times New Roman" panose="02020603050405020304" pitchFamily="18" charset="0"/>
              </a:rPr>
              <a:t>Strategic Information Systems.  Strategic products and services for competitive advantage</a:t>
            </a:r>
          </a:p>
          <a:p>
            <a:pPr eaLnBrk="1" hangingPunct="1">
              <a:lnSpc>
                <a:spcPct val="90000"/>
              </a:lnSpc>
            </a:pPr>
            <a:r>
              <a:rPr lang="en-US" altLang="id-ID" sz="1000" b="1" u="sng">
                <a:solidFill>
                  <a:srgbClr val="000000"/>
                </a:solidFill>
                <a:latin typeface="Times New Roman" panose="02020603050405020304" pitchFamily="18" charset="0"/>
              </a:rPr>
              <a:t>Electronic Business and Commerce:  1990’s - 2000’s:</a:t>
            </a:r>
            <a:endParaRPr lang="en-US" altLang="id-ID" sz="1000">
              <a:solidFill>
                <a:srgbClr val="000000"/>
              </a:solidFill>
              <a:latin typeface="Times New Roman" panose="02020603050405020304" pitchFamily="18" charset="0"/>
            </a:endParaRPr>
          </a:p>
          <a:p>
            <a:pPr eaLnBrk="1" hangingPunct="1">
              <a:lnSpc>
                <a:spcPct val="90000"/>
              </a:lnSpc>
            </a:pPr>
            <a:r>
              <a:rPr lang="en-US" altLang="id-ID" sz="1000">
                <a:solidFill>
                  <a:srgbClr val="000000"/>
                </a:solidFill>
                <a:latin typeface="Times New Roman" panose="02020603050405020304" pitchFamily="18" charset="0"/>
              </a:rPr>
              <a:t>Internetworked e-business and e-commerce Systems.  Internetworked enterprise and global e-business operations and e-commerce on the Internet, intranets, extranets, and other networks.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E2D1646C-B276-6B3A-8978-1B18BB6E9CD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879C7BC-0717-F14B-AAF7-F1A68BB589CD}" type="slidenum">
              <a:rPr lang="en-US" altLang="id-ID">
                <a:latin typeface="Calibri" panose="020F0502020204030204" pitchFamily="34" charset="0"/>
              </a:rPr>
              <a:pPr/>
              <a:t>8</a:t>
            </a:fld>
            <a:endParaRPr lang="en-US" altLang="id-ID">
              <a:latin typeface="Calibri" panose="020F0502020204030204" pitchFamily="34" charset="0"/>
            </a:endParaRPr>
          </a:p>
        </p:txBody>
      </p:sp>
      <p:sp>
        <p:nvSpPr>
          <p:cNvPr id="17411" name="Rectangle 2">
            <a:extLst>
              <a:ext uri="{FF2B5EF4-FFF2-40B4-BE49-F238E27FC236}">
                <a16:creationId xmlns:a16="http://schemas.microsoft.com/office/drawing/2014/main" id="{6F8FB88E-24C9-1B37-B016-99D216F3C15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a:extLst>
              <a:ext uri="{FF2B5EF4-FFF2-40B4-BE49-F238E27FC236}">
                <a16:creationId xmlns:a16="http://schemas.microsoft.com/office/drawing/2014/main" id="{CE8A914C-96C0-77CD-7D67-E2E896395B9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spcBef>
                <a:spcPct val="50000"/>
              </a:spcBef>
            </a:pPr>
            <a:r>
              <a:rPr lang="en-US" altLang="id-ID" b="1">
                <a:solidFill>
                  <a:srgbClr val="000000"/>
                </a:solidFill>
                <a:latin typeface="Times New Roman" panose="02020603050405020304" pitchFamily="18" charset="0"/>
              </a:rPr>
              <a:t>Information Systems can be classified by the type of support they provide an organization.  </a:t>
            </a:r>
          </a:p>
          <a:p>
            <a:pPr eaLnBrk="1" hangingPunct="1">
              <a:lnSpc>
                <a:spcPct val="80000"/>
              </a:lnSpc>
              <a:spcBef>
                <a:spcPct val="50000"/>
              </a:spcBef>
              <a:buFontTx/>
              <a:buChar char="•"/>
            </a:pPr>
            <a:r>
              <a:rPr lang="en-US" altLang="id-ID" sz="1000" b="1" u="sng">
                <a:solidFill>
                  <a:srgbClr val="000000"/>
                </a:solidFill>
                <a:latin typeface="Times New Roman" panose="02020603050405020304" pitchFamily="18" charset="0"/>
              </a:rPr>
              <a:t>Operations support systems</a:t>
            </a:r>
            <a:r>
              <a:rPr lang="en-US" altLang="id-ID" sz="1000">
                <a:solidFill>
                  <a:srgbClr val="000000"/>
                </a:solidFill>
                <a:latin typeface="Times New Roman" panose="02020603050405020304" pitchFamily="18" charset="0"/>
              </a:rPr>
              <a:t> process data generated by and used in business operations.  They produce a variety of information products for internal and external use.  Operations support systems do not emphasize producing the specific information products that can best be used by managers.  Further processing by management information systems is usually required.  The role of a business firm’s operations support systems is to:</a:t>
            </a:r>
          </a:p>
          <a:p>
            <a:pPr eaLnBrk="1" hangingPunct="1">
              <a:lnSpc>
                <a:spcPct val="80000"/>
              </a:lnSpc>
              <a:spcBef>
                <a:spcPct val="50000"/>
              </a:spcBef>
            </a:pPr>
            <a:r>
              <a:rPr lang="en-US" altLang="id-ID" sz="1000">
                <a:solidFill>
                  <a:srgbClr val="000000"/>
                </a:solidFill>
                <a:latin typeface="Times New Roman" panose="02020603050405020304" pitchFamily="18" charset="0"/>
              </a:rPr>
              <a:t>1.  Effectively process business transactions (TPS)</a:t>
            </a:r>
          </a:p>
          <a:p>
            <a:pPr eaLnBrk="1" hangingPunct="1">
              <a:lnSpc>
                <a:spcPct val="80000"/>
              </a:lnSpc>
              <a:spcBef>
                <a:spcPct val="50000"/>
              </a:spcBef>
            </a:pPr>
            <a:r>
              <a:rPr lang="en-US" altLang="id-ID" sz="1000">
                <a:solidFill>
                  <a:srgbClr val="000000"/>
                </a:solidFill>
                <a:latin typeface="Times New Roman" panose="02020603050405020304" pitchFamily="18" charset="0"/>
              </a:rPr>
              <a:t>2.  Control industrial processes </a:t>
            </a:r>
          </a:p>
          <a:p>
            <a:pPr eaLnBrk="1" hangingPunct="1">
              <a:lnSpc>
                <a:spcPct val="80000"/>
              </a:lnSpc>
              <a:spcBef>
                <a:spcPct val="50000"/>
              </a:spcBef>
            </a:pPr>
            <a:r>
              <a:rPr lang="en-US" altLang="id-ID" sz="1000">
                <a:solidFill>
                  <a:srgbClr val="000000"/>
                </a:solidFill>
                <a:latin typeface="Times New Roman" panose="02020603050405020304" pitchFamily="18" charset="0"/>
              </a:rPr>
              <a:t>3.  Support team and workgroup collaboration </a:t>
            </a:r>
          </a:p>
          <a:p>
            <a:pPr eaLnBrk="1" hangingPunct="1">
              <a:lnSpc>
                <a:spcPct val="80000"/>
              </a:lnSpc>
              <a:spcBef>
                <a:spcPct val="50000"/>
              </a:spcBef>
            </a:pPr>
            <a:r>
              <a:rPr lang="en-US" altLang="id-ID" sz="1000" b="1" u="sng">
                <a:solidFill>
                  <a:srgbClr val="000000"/>
                </a:solidFill>
                <a:latin typeface="Times New Roman" panose="02020603050405020304" pitchFamily="18" charset="0"/>
              </a:rPr>
              <a:t>Management support systems</a:t>
            </a:r>
            <a:r>
              <a:rPr lang="en-US" altLang="id-ID" sz="1000">
                <a:solidFill>
                  <a:srgbClr val="000000"/>
                </a:solidFill>
                <a:latin typeface="Times New Roman" panose="02020603050405020304" pitchFamily="18" charset="0"/>
              </a:rPr>
              <a:t> assist managers in decision making.  Providing information and support for decision making by all types of managers and business professionals is a complex task.  Conceptually, several major types of information systems support a variety of decision-making responsibilities.</a:t>
            </a:r>
          </a:p>
          <a:p>
            <a:pPr eaLnBrk="1" hangingPunct="1">
              <a:lnSpc>
                <a:spcPct val="80000"/>
              </a:lnSpc>
              <a:spcBef>
                <a:spcPct val="50000"/>
              </a:spcBef>
            </a:pPr>
            <a:r>
              <a:rPr lang="en-US" altLang="id-ID" sz="1000">
                <a:solidFill>
                  <a:srgbClr val="000000"/>
                </a:solidFill>
                <a:latin typeface="Times New Roman" panose="02020603050405020304" pitchFamily="18" charset="0"/>
              </a:rPr>
              <a:t>1.  Management information systems - provide information in the form of reports and displays to managers and many business professionals.</a:t>
            </a:r>
          </a:p>
          <a:p>
            <a:pPr eaLnBrk="1" hangingPunct="1">
              <a:lnSpc>
                <a:spcPct val="80000"/>
              </a:lnSpc>
              <a:spcBef>
                <a:spcPct val="50000"/>
              </a:spcBef>
            </a:pPr>
            <a:r>
              <a:rPr lang="en-US" altLang="id-ID" sz="1000">
                <a:solidFill>
                  <a:srgbClr val="000000"/>
                </a:solidFill>
                <a:latin typeface="Times New Roman" panose="02020603050405020304" pitchFamily="18" charset="0"/>
              </a:rPr>
              <a:t>2.  Decision support systems - give direct computer support to managers during the decision-making process.</a:t>
            </a:r>
          </a:p>
          <a:p>
            <a:pPr eaLnBrk="1" hangingPunct="1">
              <a:lnSpc>
                <a:spcPct val="80000"/>
              </a:lnSpc>
              <a:spcBef>
                <a:spcPct val="50000"/>
              </a:spcBef>
            </a:pPr>
            <a:r>
              <a:rPr lang="en-US" altLang="id-ID" sz="1000">
                <a:solidFill>
                  <a:srgbClr val="000000"/>
                </a:solidFill>
                <a:latin typeface="Times New Roman" panose="02020603050405020304" pitchFamily="18" charset="0"/>
              </a:rPr>
              <a:t>3.  Executive information systems - provide critical information from a wide variety of internal and external sources in easy-to-use displays to executives and managers.</a:t>
            </a:r>
            <a:endParaRPr lang="en-US" altLang="id-ID" sz="100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4364E09-F07F-0ABB-3AD2-65466A3CA0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C6BBB68-0CAB-BFE0-A0AE-636F9C7F7E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21508" name="Slide Number Placeholder 3">
            <a:extLst>
              <a:ext uri="{FF2B5EF4-FFF2-40B4-BE49-F238E27FC236}">
                <a16:creationId xmlns:a16="http://schemas.microsoft.com/office/drawing/2014/main" id="{919545B6-A159-5FA7-4E2A-53F669CE51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21BA6A-FDF0-5E4C-AC5B-CAFE221BA549}" type="slidenum">
              <a:rPr lang="en-US" altLang="id-ID">
                <a:latin typeface="Calibri" panose="020F0502020204030204" pitchFamily="34" charset="0"/>
              </a:rPr>
              <a:pPr/>
              <a:t>11</a:t>
            </a:fld>
            <a:endParaRPr lang="en-US" altLang="id-ID">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2A93150-3255-C301-158E-4414A49226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5CD31CD7-0FC5-1FF5-9831-F5E3CB3CE9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23556" name="Slide Number Placeholder 3">
            <a:extLst>
              <a:ext uri="{FF2B5EF4-FFF2-40B4-BE49-F238E27FC236}">
                <a16:creationId xmlns:a16="http://schemas.microsoft.com/office/drawing/2014/main" id="{A8930F79-3B96-AC3D-FA72-6303F1DF6E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D96BB8D-BA8A-0946-8D1D-84F1FD8AAA38}" type="slidenum">
              <a:rPr lang="en-US" altLang="id-ID">
                <a:latin typeface="Calibri" panose="020F0502020204030204" pitchFamily="34" charset="0"/>
              </a:rPr>
              <a:pPr/>
              <a:t>12</a:t>
            </a:fld>
            <a:endParaRPr lang="en-US" altLang="id-ID">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9387B79A-4A04-CC93-2DDB-919F526526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4222B719-8184-0F2F-AD8E-D2F1FDC949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25604" name="Slide Number Placeholder 3">
            <a:extLst>
              <a:ext uri="{FF2B5EF4-FFF2-40B4-BE49-F238E27FC236}">
                <a16:creationId xmlns:a16="http://schemas.microsoft.com/office/drawing/2014/main" id="{89CA0E51-A872-D217-92CC-1BE25AAA2B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66CE956-5FC7-D440-9DCB-D3BA2F1742D1}" type="slidenum">
              <a:rPr lang="en-US" altLang="id-ID">
                <a:latin typeface="Calibri" panose="020F0502020204030204" pitchFamily="34" charset="0"/>
              </a:rPr>
              <a:pPr/>
              <a:t>13</a:t>
            </a:fld>
            <a:endParaRPr lang="en-US" altLang="id-ID">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855764A6-DF47-3223-0F9E-71F332027C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4687628D-A786-E1F4-DE56-63A2003AE7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a:p>
        </p:txBody>
      </p:sp>
      <p:sp>
        <p:nvSpPr>
          <p:cNvPr id="27652" name="Slide Number Placeholder 3">
            <a:extLst>
              <a:ext uri="{FF2B5EF4-FFF2-40B4-BE49-F238E27FC236}">
                <a16:creationId xmlns:a16="http://schemas.microsoft.com/office/drawing/2014/main" id="{B016F39B-B562-2154-7057-F5F139A955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866E390-B5D5-F042-B4A2-E5C8252C023C}" type="slidenum">
              <a:rPr lang="en-US" altLang="id-ID">
                <a:latin typeface="Calibri" panose="020F0502020204030204" pitchFamily="34" charset="0"/>
              </a:rPr>
              <a:pPr/>
              <a:t>14</a:t>
            </a:fld>
            <a:endParaRPr lang="en-US" altLang="id-ID">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950DB48-D09C-F345-DF95-D31271EDB885}"/>
              </a:ext>
            </a:extLst>
          </p:cNvPr>
          <p:cNvSpPr>
            <a:spLocks noGrp="1"/>
          </p:cNvSpPr>
          <p:nvPr>
            <p:ph type="ctrTitle"/>
          </p:nvPr>
        </p:nvSpPr>
        <p:spPr>
          <a:xfrm>
            <a:off x="1524000" y="1122363"/>
            <a:ext cx="9144000" cy="2387600"/>
          </a:xfrm>
        </p:spPr>
        <p:txBody>
          <a:bodyPr anchor="b"/>
          <a:lstStyle>
            <a:lvl1pPr algn="ctr">
              <a:defRPr sz="6000"/>
            </a:lvl1pPr>
          </a:lstStyle>
          <a:p>
            <a:r>
              <a:rPr lang="id-ID"/>
              <a:t>Klik untuk mengedit gaya judul Master</a:t>
            </a:r>
          </a:p>
        </p:txBody>
      </p:sp>
      <p:sp>
        <p:nvSpPr>
          <p:cNvPr id="3" name="Subjudul 2">
            <a:extLst>
              <a:ext uri="{FF2B5EF4-FFF2-40B4-BE49-F238E27FC236}">
                <a16:creationId xmlns:a16="http://schemas.microsoft.com/office/drawing/2014/main" id="{E86FE837-68E2-C723-7BB1-2BE03BB8C8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p>
        </p:txBody>
      </p:sp>
      <p:sp>
        <p:nvSpPr>
          <p:cNvPr id="4" name="Tampungan Tanggal 3">
            <a:extLst>
              <a:ext uri="{FF2B5EF4-FFF2-40B4-BE49-F238E27FC236}">
                <a16:creationId xmlns:a16="http://schemas.microsoft.com/office/drawing/2014/main" id="{1576002A-FB54-058F-B212-2D9892408720}"/>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5" name="Tampungan Kaki 4">
            <a:extLst>
              <a:ext uri="{FF2B5EF4-FFF2-40B4-BE49-F238E27FC236}">
                <a16:creationId xmlns:a16="http://schemas.microsoft.com/office/drawing/2014/main" id="{C80FC057-77F2-B34B-40DC-C4DF47A525EE}"/>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AC6312EA-9D1E-908C-5371-13227C8C83D2}"/>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336492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7BEF4C3-643D-BF1D-7757-8D46593F5E8E}"/>
              </a:ext>
            </a:extLst>
          </p:cNvPr>
          <p:cNvSpPr>
            <a:spLocks noGrp="1"/>
          </p:cNvSpPr>
          <p:nvPr>
            <p:ph type="title"/>
          </p:nvPr>
        </p:nvSpPr>
        <p:spPr/>
        <p:txBody>
          <a:bodyPr/>
          <a:lstStyle/>
          <a:p>
            <a:r>
              <a:rPr lang="id-ID"/>
              <a:t>Klik untuk mengedit gaya judul Master</a:t>
            </a:r>
          </a:p>
        </p:txBody>
      </p:sp>
      <p:sp>
        <p:nvSpPr>
          <p:cNvPr id="3" name="Tampungan Teks Vertikal 2">
            <a:extLst>
              <a:ext uri="{FF2B5EF4-FFF2-40B4-BE49-F238E27FC236}">
                <a16:creationId xmlns:a16="http://schemas.microsoft.com/office/drawing/2014/main" id="{B0597A35-4364-67FD-C05B-561B85BEC3AC}"/>
              </a:ext>
            </a:extLst>
          </p:cNvPr>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8F3AD47C-87B0-422C-AF0F-649257CAE8AC}"/>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5" name="Tampungan Kaki 4">
            <a:extLst>
              <a:ext uri="{FF2B5EF4-FFF2-40B4-BE49-F238E27FC236}">
                <a16:creationId xmlns:a16="http://schemas.microsoft.com/office/drawing/2014/main" id="{C4CD9B1D-E0FA-4EB8-2FEB-F70C423E6F73}"/>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CEA5257D-BC25-5BE2-2842-BEEB8E2564CE}"/>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2209377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Judul Vertikal 1">
            <a:extLst>
              <a:ext uri="{FF2B5EF4-FFF2-40B4-BE49-F238E27FC236}">
                <a16:creationId xmlns:a16="http://schemas.microsoft.com/office/drawing/2014/main" id="{14F06EA3-4A61-8FB2-226D-8F0FC3747272}"/>
              </a:ext>
            </a:extLst>
          </p:cNvPr>
          <p:cNvSpPr>
            <a:spLocks noGrp="1"/>
          </p:cNvSpPr>
          <p:nvPr>
            <p:ph type="title" orient="vert"/>
          </p:nvPr>
        </p:nvSpPr>
        <p:spPr>
          <a:xfrm>
            <a:off x="8724900" y="365125"/>
            <a:ext cx="2628900" cy="5811838"/>
          </a:xfrm>
        </p:spPr>
        <p:txBody>
          <a:bodyPr vert="eaVert"/>
          <a:lstStyle/>
          <a:p>
            <a:r>
              <a:rPr lang="id-ID"/>
              <a:t>Klik untuk mengedit gaya judul Master</a:t>
            </a:r>
          </a:p>
        </p:txBody>
      </p:sp>
      <p:sp>
        <p:nvSpPr>
          <p:cNvPr id="3" name="Tampungan Teks Vertikal 2">
            <a:extLst>
              <a:ext uri="{FF2B5EF4-FFF2-40B4-BE49-F238E27FC236}">
                <a16:creationId xmlns:a16="http://schemas.microsoft.com/office/drawing/2014/main" id="{3CDEC384-3EA2-E51D-9246-E2AB7E33BADA}"/>
              </a:ext>
            </a:extLst>
          </p:cNvPr>
          <p:cNvSpPr>
            <a:spLocks noGrp="1"/>
          </p:cNvSpPr>
          <p:nvPr>
            <p:ph type="body" orient="vert" idx="1"/>
          </p:nvPr>
        </p:nvSpPr>
        <p:spPr>
          <a:xfrm>
            <a:off x="838200" y="365125"/>
            <a:ext cx="7734300" cy="5811838"/>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B55BDA20-DB29-8F74-DA63-E9AF374D70F3}"/>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5" name="Tampungan Kaki 4">
            <a:extLst>
              <a:ext uri="{FF2B5EF4-FFF2-40B4-BE49-F238E27FC236}">
                <a16:creationId xmlns:a16="http://schemas.microsoft.com/office/drawing/2014/main" id="{0307195B-90CB-9049-8EA6-643442EA7360}"/>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8145FB46-0A47-40E5-6F45-B6EAD12E0BE0}"/>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4230974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94DB6DA-FB15-88BC-5B8A-205C8FEF14BA}"/>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B129A751-3752-B173-7817-85BF6770C422}"/>
              </a:ext>
            </a:extLst>
          </p:cNvPr>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6DC7D5EE-31EE-27B8-809B-F00873EA066E}"/>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5" name="Tampungan Kaki 4">
            <a:extLst>
              <a:ext uri="{FF2B5EF4-FFF2-40B4-BE49-F238E27FC236}">
                <a16:creationId xmlns:a16="http://schemas.microsoft.com/office/drawing/2014/main" id="{ED93169A-9C36-B108-80F3-ABD4DE448CA1}"/>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99D89D3B-F04C-3380-08A5-7C7E28F7CDA6}"/>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81720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772B762-5490-3F98-2819-2265DCDDECE8}"/>
              </a:ext>
            </a:extLst>
          </p:cNvPr>
          <p:cNvSpPr>
            <a:spLocks noGrp="1"/>
          </p:cNvSpPr>
          <p:nvPr>
            <p:ph type="title"/>
          </p:nvPr>
        </p:nvSpPr>
        <p:spPr>
          <a:xfrm>
            <a:off x="831850" y="1709738"/>
            <a:ext cx="10515600" cy="2852737"/>
          </a:xfrm>
        </p:spPr>
        <p:txBody>
          <a:bodyPr anchor="b"/>
          <a:lstStyle>
            <a:lvl1pPr>
              <a:defRPr sz="6000"/>
            </a:lvl1pPr>
          </a:lstStyle>
          <a:p>
            <a:r>
              <a:rPr lang="id-ID"/>
              <a:t>Klik untuk mengedit gaya judul Master</a:t>
            </a:r>
          </a:p>
        </p:txBody>
      </p:sp>
      <p:sp>
        <p:nvSpPr>
          <p:cNvPr id="3" name="Tampungan Teks 2">
            <a:extLst>
              <a:ext uri="{FF2B5EF4-FFF2-40B4-BE49-F238E27FC236}">
                <a16:creationId xmlns:a16="http://schemas.microsoft.com/office/drawing/2014/main" id="{E8F598C0-0121-F53C-376B-950E7A1BC2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Tampungan Tanggal 3">
            <a:extLst>
              <a:ext uri="{FF2B5EF4-FFF2-40B4-BE49-F238E27FC236}">
                <a16:creationId xmlns:a16="http://schemas.microsoft.com/office/drawing/2014/main" id="{C25F9F9E-ECD8-034B-B435-FFE18BCDD7E2}"/>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5" name="Tampungan Kaki 4">
            <a:extLst>
              <a:ext uri="{FF2B5EF4-FFF2-40B4-BE49-F238E27FC236}">
                <a16:creationId xmlns:a16="http://schemas.microsoft.com/office/drawing/2014/main" id="{A5F79780-7680-CA3F-9B6B-B032BBFE5A21}"/>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F1558C31-FD2B-A8D3-8D4B-2C21815A5918}"/>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79737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821E84C-A08D-10F3-6BB7-1F716C2F4694}"/>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20B6B40E-78C0-5FB5-FF77-9813DDF1B260}"/>
              </a:ext>
            </a:extLst>
          </p:cNvPr>
          <p:cNvSpPr>
            <a:spLocks noGrp="1"/>
          </p:cNvSpPr>
          <p:nvPr>
            <p:ph sz="half" idx="1"/>
          </p:nvPr>
        </p:nvSpPr>
        <p:spPr>
          <a:xfrm>
            <a:off x="838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Konten 3">
            <a:extLst>
              <a:ext uri="{FF2B5EF4-FFF2-40B4-BE49-F238E27FC236}">
                <a16:creationId xmlns:a16="http://schemas.microsoft.com/office/drawing/2014/main" id="{CD6B83AD-538C-20AB-EABB-DEC9555D2897}"/>
              </a:ext>
            </a:extLst>
          </p:cNvPr>
          <p:cNvSpPr>
            <a:spLocks noGrp="1"/>
          </p:cNvSpPr>
          <p:nvPr>
            <p:ph sz="half" idx="2"/>
          </p:nvPr>
        </p:nvSpPr>
        <p:spPr>
          <a:xfrm>
            <a:off x="6172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anggal 4">
            <a:extLst>
              <a:ext uri="{FF2B5EF4-FFF2-40B4-BE49-F238E27FC236}">
                <a16:creationId xmlns:a16="http://schemas.microsoft.com/office/drawing/2014/main" id="{BA0600E9-7FFF-A983-A044-FA1B2D314A54}"/>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6" name="Tampungan Kaki 5">
            <a:extLst>
              <a:ext uri="{FF2B5EF4-FFF2-40B4-BE49-F238E27FC236}">
                <a16:creationId xmlns:a16="http://schemas.microsoft.com/office/drawing/2014/main" id="{CF9A01F8-82CA-8321-B911-12BBC6C5AB07}"/>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8DFCDFE8-3F02-7E41-B2A9-B7FA6BAA6492}"/>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1337319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6D693E2-1CC6-4344-7152-8C974E353474}"/>
              </a:ext>
            </a:extLst>
          </p:cNvPr>
          <p:cNvSpPr>
            <a:spLocks noGrp="1"/>
          </p:cNvSpPr>
          <p:nvPr>
            <p:ph type="title"/>
          </p:nvPr>
        </p:nvSpPr>
        <p:spPr>
          <a:xfrm>
            <a:off x="839788" y="365125"/>
            <a:ext cx="10515600" cy="1325563"/>
          </a:xfrm>
        </p:spPr>
        <p:txBody>
          <a:bodyPr/>
          <a:lstStyle/>
          <a:p>
            <a:r>
              <a:rPr lang="id-ID"/>
              <a:t>Klik untuk mengedit gaya judul Master</a:t>
            </a:r>
          </a:p>
        </p:txBody>
      </p:sp>
      <p:sp>
        <p:nvSpPr>
          <p:cNvPr id="3" name="Tampungan Teks 2">
            <a:extLst>
              <a:ext uri="{FF2B5EF4-FFF2-40B4-BE49-F238E27FC236}">
                <a16:creationId xmlns:a16="http://schemas.microsoft.com/office/drawing/2014/main" id="{BF4AC96F-7A6A-3B87-15FC-5AC944CE5F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Tampungan Konten 3">
            <a:extLst>
              <a:ext uri="{FF2B5EF4-FFF2-40B4-BE49-F238E27FC236}">
                <a16:creationId xmlns:a16="http://schemas.microsoft.com/office/drawing/2014/main" id="{DA5EBEED-DCBC-AAC6-99B2-241AE33685BB}"/>
              </a:ext>
            </a:extLst>
          </p:cNvPr>
          <p:cNvSpPr>
            <a:spLocks noGrp="1"/>
          </p:cNvSpPr>
          <p:nvPr>
            <p:ph sz="half" idx="2"/>
          </p:nvPr>
        </p:nvSpPr>
        <p:spPr>
          <a:xfrm>
            <a:off x="839788" y="2505075"/>
            <a:ext cx="5157787"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eks 4">
            <a:extLst>
              <a:ext uri="{FF2B5EF4-FFF2-40B4-BE49-F238E27FC236}">
                <a16:creationId xmlns:a16="http://schemas.microsoft.com/office/drawing/2014/main" id="{C490147F-95BA-A478-7357-1EDE6D8C79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Tampungan Konten 5">
            <a:extLst>
              <a:ext uri="{FF2B5EF4-FFF2-40B4-BE49-F238E27FC236}">
                <a16:creationId xmlns:a16="http://schemas.microsoft.com/office/drawing/2014/main" id="{C87477C8-83A1-D7C1-2A19-64DD2DF6A9E2}"/>
              </a:ext>
            </a:extLst>
          </p:cNvPr>
          <p:cNvSpPr>
            <a:spLocks noGrp="1"/>
          </p:cNvSpPr>
          <p:nvPr>
            <p:ph sz="quarter" idx="4"/>
          </p:nvPr>
        </p:nvSpPr>
        <p:spPr>
          <a:xfrm>
            <a:off x="6172200" y="2505075"/>
            <a:ext cx="5183188"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7" name="Tampungan Tanggal 6">
            <a:extLst>
              <a:ext uri="{FF2B5EF4-FFF2-40B4-BE49-F238E27FC236}">
                <a16:creationId xmlns:a16="http://schemas.microsoft.com/office/drawing/2014/main" id="{3CD99B96-8973-BAC2-8907-D4C8620F5F21}"/>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8" name="Tampungan Kaki 7">
            <a:extLst>
              <a:ext uri="{FF2B5EF4-FFF2-40B4-BE49-F238E27FC236}">
                <a16:creationId xmlns:a16="http://schemas.microsoft.com/office/drawing/2014/main" id="{15BB2B33-5550-7DD3-6A56-5E8B56AD7A19}"/>
              </a:ext>
            </a:extLst>
          </p:cNvPr>
          <p:cNvSpPr>
            <a:spLocks noGrp="1"/>
          </p:cNvSpPr>
          <p:nvPr>
            <p:ph type="ftr" sz="quarter" idx="11"/>
          </p:nvPr>
        </p:nvSpPr>
        <p:spPr/>
        <p:txBody>
          <a:bodyPr/>
          <a:lstStyle/>
          <a:p>
            <a:endParaRPr lang="id-ID"/>
          </a:p>
        </p:txBody>
      </p:sp>
      <p:sp>
        <p:nvSpPr>
          <p:cNvPr id="9" name="Tampungan Nomor Slide 8">
            <a:extLst>
              <a:ext uri="{FF2B5EF4-FFF2-40B4-BE49-F238E27FC236}">
                <a16:creationId xmlns:a16="http://schemas.microsoft.com/office/drawing/2014/main" id="{A4E08254-9ECD-D7A7-EE19-555446871E1B}"/>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4090283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954638C-C44B-5A4A-62BB-A8F9E8265BBA}"/>
              </a:ext>
            </a:extLst>
          </p:cNvPr>
          <p:cNvSpPr>
            <a:spLocks noGrp="1"/>
          </p:cNvSpPr>
          <p:nvPr>
            <p:ph type="title"/>
          </p:nvPr>
        </p:nvSpPr>
        <p:spPr/>
        <p:txBody>
          <a:bodyPr/>
          <a:lstStyle/>
          <a:p>
            <a:r>
              <a:rPr lang="id-ID"/>
              <a:t>Klik untuk mengedit gaya judul Master</a:t>
            </a:r>
          </a:p>
        </p:txBody>
      </p:sp>
      <p:sp>
        <p:nvSpPr>
          <p:cNvPr id="3" name="Tampungan Tanggal 2">
            <a:extLst>
              <a:ext uri="{FF2B5EF4-FFF2-40B4-BE49-F238E27FC236}">
                <a16:creationId xmlns:a16="http://schemas.microsoft.com/office/drawing/2014/main" id="{E606E4B7-54A6-B3BF-8A48-22C709105F84}"/>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4" name="Tampungan Kaki 3">
            <a:extLst>
              <a:ext uri="{FF2B5EF4-FFF2-40B4-BE49-F238E27FC236}">
                <a16:creationId xmlns:a16="http://schemas.microsoft.com/office/drawing/2014/main" id="{CC021F34-146D-81E5-09D6-1A8CDEAB2921}"/>
              </a:ext>
            </a:extLst>
          </p:cNvPr>
          <p:cNvSpPr>
            <a:spLocks noGrp="1"/>
          </p:cNvSpPr>
          <p:nvPr>
            <p:ph type="ftr" sz="quarter" idx="11"/>
          </p:nvPr>
        </p:nvSpPr>
        <p:spPr/>
        <p:txBody>
          <a:bodyPr/>
          <a:lstStyle/>
          <a:p>
            <a:endParaRPr lang="id-ID"/>
          </a:p>
        </p:txBody>
      </p:sp>
      <p:sp>
        <p:nvSpPr>
          <p:cNvPr id="5" name="Tampungan Nomor Slide 4">
            <a:extLst>
              <a:ext uri="{FF2B5EF4-FFF2-40B4-BE49-F238E27FC236}">
                <a16:creationId xmlns:a16="http://schemas.microsoft.com/office/drawing/2014/main" id="{2F9E0FBB-639A-FE7B-D74F-41BCE09784D1}"/>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3922100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Tampungan Tanggal 1">
            <a:extLst>
              <a:ext uri="{FF2B5EF4-FFF2-40B4-BE49-F238E27FC236}">
                <a16:creationId xmlns:a16="http://schemas.microsoft.com/office/drawing/2014/main" id="{39F98A00-2FCB-D1B4-EBF0-3D9483C638B9}"/>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3" name="Tampungan Kaki 2">
            <a:extLst>
              <a:ext uri="{FF2B5EF4-FFF2-40B4-BE49-F238E27FC236}">
                <a16:creationId xmlns:a16="http://schemas.microsoft.com/office/drawing/2014/main" id="{377443A0-5E48-7606-E361-76606C8E178C}"/>
              </a:ext>
            </a:extLst>
          </p:cNvPr>
          <p:cNvSpPr>
            <a:spLocks noGrp="1"/>
          </p:cNvSpPr>
          <p:nvPr>
            <p:ph type="ftr" sz="quarter" idx="11"/>
          </p:nvPr>
        </p:nvSpPr>
        <p:spPr/>
        <p:txBody>
          <a:bodyPr/>
          <a:lstStyle/>
          <a:p>
            <a:endParaRPr lang="id-ID"/>
          </a:p>
        </p:txBody>
      </p:sp>
      <p:sp>
        <p:nvSpPr>
          <p:cNvPr id="4" name="Tampungan Nomor Slide 3">
            <a:extLst>
              <a:ext uri="{FF2B5EF4-FFF2-40B4-BE49-F238E27FC236}">
                <a16:creationId xmlns:a16="http://schemas.microsoft.com/office/drawing/2014/main" id="{04E3C5B3-26A1-48CC-1186-5776118EFA31}"/>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1488196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14FCC8C-EA20-B42D-100C-C6AEB25DC37C}"/>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Konten 2">
            <a:extLst>
              <a:ext uri="{FF2B5EF4-FFF2-40B4-BE49-F238E27FC236}">
                <a16:creationId xmlns:a16="http://schemas.microsoft.com/office/drawing/2014/main" id="{4C8E4A2A-BE2C-161C-0F95-BE46C8DBF8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eks 3">
            <a:extLst>
              <a:ext uri="{FF2B5EF4-FFF2-40B4-BE49-F238E27FC236}">
                <a16:creationId xmlns:a16="http://schemas.microsoft.com/office/drawing/2014/main" id="{53F7F330-7634-58BC-394C-C2165FF203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CAF4AED3-53B0-D042-8BD5-619F1867E9F1}"/>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6" name="Tampungan Kaki 5">
            <a:extLst>
              <a:ext uri="{FF2B5EF4-FFF2-40B4-BE49-F238E27FC236}">
                <a16:creationId xmlns:a16="http://schemas.microsoft.com/office/drawing/2014/main" id="{D8C74379-DA76-C0F8-E4C9-03A0CA50A4BA}"/>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ECF60E64-D9CA-FB48-FCA5-6C1FA15742A4}"/>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1009409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EB1E2DD-28A4-91DD-3ACF-74FA3555DA67}"/>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Gambar 2">
            <a:extLst>
              <a:ext uri="{FF2B5EF4-FFF2-40B4-BE49-F238E27FC236}">
                <a16:creationId xmlns:a16="http://schemas.microsoft.com/office/drawing/2014/main" id="{659D6802-A187-4552-8EC4-4B14610414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ampungan Teks 3">
            <a:extLst>
              <a:ext uri="{FF2B5EF4-FFF2-40B4-BE49-F238E27FC236}">
                <a16:creationId xmlns:a16="http://schemas.microsoft.com/office/drawing/2014/main" id="{92E7037E-A902-167E-1B19-3AFF1411C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19488888-7EF0-420A-A164-3FEAB82C1603}"/>
              </a:ext>
            </a:extLst>
          </p:cNvPr>
          <p:cNvSpPr>
            <a:spLocks noGrp="1"/>
          </p:cNvSpPr>
          <p:nvPr>
            <p:ph type="dt" sz="half" idx="10"/>
          </p:nvPr>
        </p:nvSpPr>
        <p:spPr/>
        <p:txBody>
          <a:bodyPr/>
          <a:lstStyle/>
          <a:p>
            <a:fld id="{27E87882-4C45-0B48-A8C0-22C5311A71E4}" type="datetimeFigureOut">
              <a:rPr lang="id-ID" smtClean="0"/>
              <a:t>24/01/24</a:t>
            </a:fld>
            <a:endParaRPr lang="id-ID"/>
          </a:p>
        </p:txBody>
      </p:sp>
      <p:sp>
        <p:nvSpPr>
          <p:cNvPr id="6" name="Tampungan Kaki 5">
            <a:extLst>
              <a:ext uri="{FF2B5EF4-FFF2-40B4-BE49-F238E27FC236}">
                <a16:creationId xmlns:a16="http://schemas.microsoft.com/office/drawing/2014/main" id="{0AF33487-7977-20EF-E1BC-122D08EC5B66}"/>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30196960-D69A-CA4C-4612-47F205F03BE9}"/>
              </a:ext>
            </a:extLst>
          </p:cNvPr>
          <p:cNvSpPr>
            <a:spLocks noGrp="1"/>
          </p:cNvSpPr>
          <p:nvPr>
            <p:ph type="sldNum" sz="quarter" idx="12"/>
          </p:nvPr>
        </p:nvSpPr>
        <p:spPr/>
        <p:txBody>
          <a:bodyPr/>
          <a:lstStyle/>
          <a:p>
            <a:fld id="{7C025D1E-AB08-9E4E-A361-A80E5D68BBB9}" type="slidenum">
              <a:rPr lang="id-ID" smtClean="0"/>
              <a:t>‹#›</a:t>
            </a:fld>
            <a:endParaRPr lang="id-ID"/>
          </a:p>
        </p:txBody>
      </p:sp>
    </p:spTree>
    <p:extLst>
      <p:ext uri="{BB962C8B-B14F-4D97-AF65-F5344CB8AC3E}">
        <p14:creationId xmlns:p14="http://schemas.microsoft.com/office/powerpoint/2010/main" val="2136929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Judul 1">
            <a:extLst>
              <a:ext uri="{FF2B5EF4-FFF2-40B4-BE49-F238E27FC236}">
                <a16:creationId xmlns:a16="http://schemas.microsoft.com/office/drawing/2014/main" id="{0FB5C107-3468-4667-7CDB-F931D35BF6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d-ID"/>
              <a:t>Klik untuk mengedit gaya judul Master</a:t>
            </a:r>
          </a:p>
        </p:txBody>
      </p:sp>
      <p:sp>
        <p:nvSpPr>
          <p:cNvPr id="3" name="Tampungan Teks 2">
            <a:extLst>
              <a:ext uri="{FF2B5EF4-FFF2-40B4-BE49-F238E27FC236}">
                <a16:creationId xmlns:a16="http://schemas.microsoft.com/office/drawing/2014/main" id="{F729992D-E7CF-A8AC-4746-1695AC9763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B14A5286-EB83-1BB6-5C52-5B98141BB7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E87882-4C45-0B48-A8C0-22C5311A71E4}" type="datetimeFigureOut">
              <a:rPr lang="id-ID" smtClean="0"/>
              <a:t>24/01/24</a:t>
            </a:fld>
            <a:endParaRPr lang="id-ID"/>
          </a:p>
        </p:txBody>
      </p:sp>
      <p:sp>
        <p:nvSpPr>
          <p:cNvPr id="5" name="Tampungan Kaki 4">
            <a:extLst>
              <a:ext uri="{FF2B5EF4-FFF2-40B4-BE49-F238E27FC236}">
                <a16:creationId xmlns:a16="http://schemas.microsoft.com/office/drawing/2014/main" id="{C7274675-4692-9A3A-109F-4440C52DE7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Tampungan Nomor Slide 5">
            <a:extLst>
              <a:ext uri="{FF2B5EF4-FFF2-40B4-BE49-F238E27FC236}">
                <a16:creationId xmlns:a16="http://schemas.microsoft.com/office/drawing/2014/main" id="{394CEBD1-59A2-3AB9-D809-C7D64654ED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025D1E-AB08-9E4E-A361-A80E5D68BBB9}" type="slidenum">
              <a:rPr lang="id-ID" smtClean="0"/>
              <a:t>‹#›</a:t>
            </a:fld>
            <a:endParaRPr lang="id-ID"/>
          </a:p>
        </p:txBody>
      </p:sp>
    </p:spTree>
    <p:extLst>
      <p:ext uri="{BB962C8B-B14F-4D97-AF65-F5344CB8AC3E}">
        <p14:creationId xmlns:p14="http://schemas.microsoft.com/office/powerpoint/2010/main" val="3435161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71CB4-7F96-5690-3D21-AACA3BE6D48D}"/>
              </a:ext>
            </a:extLst>
          </p:cNvPr>
          <p:cNvSpPr>
            <a:spLocks noGrp="1"/>
          </p:cNvSpPr>
          <p:nvPr>
            <p:ph type="ctrTitle"/>
          </p:nvPr>
        </p:nvSpPr>
        <p:spPr>
          <a:xfrm>
            <a:off x="2209800" y="2130426"/>
            <a:ext cx="8134350" cy="1470025"/>
          </a:xfrm>
        </p:spPr>
        <p:style>
          <a:lnRef idx="3">
            <a:schemeClr val="lt1"/>
          </a:lnRef>
          <a:fillRef idx="1">
            <a:schemeClr val="accent1"/>
          </a:fillRef>
          <a:effectRef idx="1">
            <a:schemeClr val="accent1"/>
          </a:effectRef>
          <a:fontRef idx="minor">
            <a:schemeClr val="lt1"/>
          </a:fontRef>
        </p:style>
        <p:txBody>
          <a:bodyPr rtlCol="0">
            <a:normAutofit fontScale="90000"/>
          </a:bodyPr>
          <a:lstStyle/>
          <a:p>
            <a:pPr>
              <a:defRPr/>
            </a:pPr>
            <a:r>
              <a:rPr lang="en-US" dirty="0"/>
              <a:t>ERP (enterprise resource planning)</a:t>
            </a:r>
          </a:p>
        </p:txBody>
      </p:sp>
      <p:sp>
        <p:nvSpPr>
          <p:cNvPr id="3" name="Subtitle 2">
            <a:extLst>
              <a:ext uri="{FF2B5EF4-FFF2-40B4-BE49-F238E27FC236}">
                <a16:creationId xmlns:a16="http://schemas.microsoft.com/office/drawing/2014/main" id="{CEAD84F7-9D4C-0581-3655-B9E63DE54EFF}"/>
              </a:ext>
            </a:extLst>
          </p:cNvPr>
          <p:cNvSpPr>
            <a:spLocks noGrp="1"/>
          </p:cNvSpPr>
          <p:nvPr>
            <p:ph type="subTitle" idx="1"/>
          </p:nvPr>
        </p:nvSpPr>
        <p:spPr>
          <a:xfrm>
            <a:off x="2495550" y="3886201"/>
            <a:ext cx="6800850" cy="2422525"/>
          </a:xfrm>
        </p:spPr>
        <p:txBody>
          <a:bodyPr rtlCol="0">
            <a:normAutofit/>
          </a:bodyPr>
          <a:lstStyle/>
          <a:p>
            <a:pPr>
              <a:defRPr/>
            </a:pPr>
            <a:r>
              <a:rPr lang="en-US" dirty="0"/>
              <a:t>BAG 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C2A32FAE-72FE-9848-F499-0BA93C641784}"/>
              </a:ext>
            </a:extLst>
          </p:cNvPr>
          <p:cNvSpPr>
            <a:spLocks noChangeArrowheads="1"/>
          </p:cNvSpPr>
          <p:nvPr/>
        </p:nvSpPr>
        <p:spPr bwMode="auto">
          <a:xfrm>
            <a:off x="2279651" y="620713"/>
            <a:ext cx="7993063"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spcBef>
                <a:spcPct val="50000"/>
              </a:spcBef>
              <a:defRPr/>
            </a:pPr>
            <a:r>
              <a:rPr lang="en-US" altLang="id-ID" sz="2400" b="1" u="sng" dirty="0">
                <a:solidFill>
                  <a:srgbClr val="000000"/>
                </a:solidFill>
                <a:latin typeface="Times New Roman" panose="02020603050405020304" pitchFamily="18" charset="0"/>
              </a:rPr>
              <a:t>Management support systems</a:t>
            </a:r>
            <a:r>
              <a:rPr lang="id-ID" altLang="id-ID" sz="2400" b="1" u="sng" dirty="0">
                <a:solidFill>
                  <a:srgbClr val="000000"/>
                </a:solidFill>
                <a:latin typeface="Times New Roman" panose="02020603050405020304" pitchFamily="18" charset="0"/>
              </a:rPr>
              <a:t>,</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membantu</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manajer</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dalam</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pengambilan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keputusan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Memberikan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informasi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dukungan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untuk</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pengambilan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keputusan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oleh</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semua</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jenis</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manajer</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profesional</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bisnis</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adalah</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tugas</a:t>
            </a:r>
            <a:r>
              <a:rPr lang="en-US" altLang="id-ID" sz="2400" dirty="0">
                <a:solidFill>
                  <a:srgbClr val="000000"/>
                </a:solidFill>
                <a:latin typeface="Times New Roman" panose="02020603050405020304" pitchFamily="18" charset="0"/>
              </a:rPr>
              <a:t> yang </a:t>
            </a:r>
            <a:r>
              <a:rPr lang="en-US" altLang="id-ID" sz="2400" dirty="0" err="1">
                <a:solidFill>
                  <a:srgbClr val="000000"/>
                </a:solidFill>
                <a:latin typeface="Times New Roman" panose="02020603050405020304" pitchFamily="18" charset="0"/>
              </a:rPr>
              <a:t>kompleks</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Secara</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konseptual</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beberapa</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jenis</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utama</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dari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sistem</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informasi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mendukung</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berbagai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tanggung</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jawab</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pengambilan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keputusan</a:t>
            </a:r>
            <a:r>
              <a:rPr lang="id-ID" altLang="id-ID" sz="2400" dirty="0">
                <a:solidFill>
                  <a:srgbClr val="000000"/>
                </a:solidFill>
                <a:latin typeface="Times New Roman" panose="02020603050405020304" pitchFamily="18" charset="0"/>
              </a:rPr>
              <a:t> adalah :</a:t>
            </a:r>
          </a:p>
          <a:p>
            <a:pPr marL="342900" indent="-342900">
              <a:lnSpc>
                <a:spcPct val="80000"/>
              </a:lnSpc>
              <a:spcBef>
                <a:spcPct val="50000"/>
              </a:spcBef>
              <a:buFontTx/>
              <a:buAutoNum type="arabicPeriod"/>
              <a:defRPr/>
            </a:pPr>
            <a:r>
              <a:rPr lang="en-US" altLang="id-ID" sz="2400" dirty="0">
                <a:solidFill>
                  <a:srgbClr val="000000"/>
                </a:solidFill>
                <a:latin typeface="Times New Roman" panose="02020603050405020304" pitchFamily="18" charset="0"/>
              </a:rPr>
              <a:t>Management information systems - </a:t>
            </a:r>
            <a:r>
              <a:rPr lang="en-US" altLang="id-ID" sz="2400" dirty="0" err="1">
                <a:solidFill>
                  <a:srgbClr val="000000"/>
                </a:solidFill>
                <a:latin typeface="Times New Roman" panose="02020603050405020304" pitchFamily="18" charset="0"/>
              </a:rPr>
              <a:t>Memberikan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informasi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dalam</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bentuk</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laporan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menampilkan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untuk</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manajer</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profesional</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bisnis</a:t>
            </a:r>
            <a:r>
              <a:rPr lang="en-US" altLang="id-ID" sz="2400" dirty="0">
                <a:solidFill>
                  <a:srgbClr val="000000"/>
                </a:solidFill>
                <a:latin typeface="Times New Roman" panose="02020603050405020304" pitchFamily="18" charset="0"/>
              </a:rPr>
              <a:t>.</a:t>
            </a:r>
            <a:endParaRPr lang="id-ID" altLang="id-ID" sz="2400" dirty="0">
              <a:solidFill>
                <a:srgbClr val="000000"/>
              </a:solidFill>
              <a:latin typeface="Times New Roman" panose="02020603050405020304" pitchFamily="18" charset="0"/>
            </a:endParaRPr>
          </a:p>
          <a:p>
            <a:pPr marL="342900" indent="-342900">
              <a:lnSpc>
                <a:spcPct val="80000"/>
              </a:lnSpc>
              <a:spcBef>
                <a:spcPct val="50000"/>
              </a:spcBef>
              <a:buFontTx/>
              <a:buAutoNum type="arabicPeriod"/>
              <a:defRPr/>
            </a:pPr>
            <a:r>
              <a:rPr lang="en-US" altLang="id-ID" sz="2400" dirty="0">
                <a:solidFill>
                  <a:srgbClr val="000000"/>
                </a:solidFill>
                <a:latin typeface="Times New Roman" panose="02020603050405020304" pitchFamily="18" charset="0"/>
              </a:rPr>
              <a:t>Decision support systems - </a:t>
            </a:r>
            <a:r>
              <a:rPr lang="en-US" altLang="id-ID" sz="2400" dirty="0" err="1">
                <a:solidFill>
                  <a:srgbClr val="000000"/>
                </a:solidFill>
                <a:latin typeface="Times New Roman" panose="02020603050405020304" pitchFamily="18" charset="0"/>
              </a:rPr>
              <a:t>memberikan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dukungan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komputer</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langsung</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ke</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manajer</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selama</a:t>
            </a:r>
            <a:r>
              <a:rPr lang="en-US" altLang="id-ID" sz="2400" dirty="0">
                <a:solidFill>
                  <a:srgbClr val="000000"/>
                </a:solidFill>
                <a:latin typeface="Times New Roman" panose="02020603050405020304" pitchFamily="18" charset="0"/>
              </a:rPr>
              <a:t> proses </a:t>
            </a:r>
            <a:r>
              <a:rPr lang="en-US" altLang="id-ID" sz="2400" dirty="0" err="1">
                <a:solidFill>
                  <a:srgbClr val="000000"/>
                </a:solidFill>
                <a:latin typeface="Times New Roman" panose="02020603050405020304" pitchFamily="18" charset="0"/>
              </a:rPr>
              <a:t>pengambilan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keputusan</a:t>
            </a:r>
            <a:r>
              <a:rPr lang="en-US" altLang="id-ID" sz="2400" dirty="0">
                <a:solidFill>
                  <a:srgbClr val="000000"/>
                </a:solidFill>
                <a:latin typeface="Times New Roman" panose="02020603050405020304" pitchFamily="18" charset="0"/>
              </a:rPr>
              <a:t>.</a:t>
            </a:r>
          </a:p>
          <a:p>
            <a:pPr eaLnBrk="1" hangingPunct="1">
              <a:lnSpc>
                <a:spcPct val="80000"/>
              </a:lnSpc>
              <a:spcBef>
                <a:spcPct val="50000"/>
              </a:spcBef>
              <a:defRPr/>
            </a:pPr>
            <a:r>
              <a:rPr lang="en-US" altLang="id-ID" sz="2400" dirty="0">
                <a:solidFill>
                  <a:srgbClr val="000000"/>
                </a:solidFill>
                <a:latin typeface="Times New Roman" panose="02020603050405020304" pitchFamily="18" charset="0"/>
              </a:rPr>
              <a:t>3.  Executive information systems </a:t>
            </a:r>
            <a:r>
              <a:rPr lang="en-US" altLang="id-ID" sz="2400" dirty="0" err="1">
                <a:solidFill>
                  <a:srgbClr val="000000"/>
                </a:solidFill>
                <a:latin typeface="Times New Roman" panose="02020603050405020304" pitchFamily="18" charset="0"/>
              </a:rPr>
              <a:t>Memberikan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informasi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penting</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dari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berbagai</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sumber</a:t>
            </a:r>
            <a:r>
              <a:rPr lang="en-US" altLang="id-ID" sz="2400" dirty="0">
                <a:solidFill>
                  <a:srgbClr val="000000"/>
                </a:solidFill>
                <a:latin typeface="Times New Roman" panose="02020603050405020304" pitchFamily="18" charset="0"/>
              </a:rPr>
              <a:t> internal </a:t>
            </a:r>
            <a:r>
              <a:rPr lang="en-US" altLang="id-ID" sz="2400" dirty="0" err="1">
                <a:solidFill>
                  <a:srgbClr val="000000"/>
                </a:solidFill>
                <a:latin typeface="Times New Roman" panose="02020603050405020304" pitchFamily="18" charset="0"/>
              </a:rPr>
              <a:t>dan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eksternal</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dalam</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mudah</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digunakan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menampilkan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untuk</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eksekutif</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dan</a:t>
            </a:r>
            <a:r>
              <a:rPr lang="en-US" altLang="id-ID" sz="2400" dirty="0">
                <a:solidFill>
                  <a:srgbClr val="000000"/>
                </a:solidFill>
                <a:latin typeface="Times New Roman" panose="02020603050405020304" pitchFamily="18" charset="0"/>
              </a:rPr>
              <a:t> </a:t>
            </a:r>
            <a:r>
              <a:rPr lang="en-US" altLang="id-ID" sz="2400" dirty="0" err="1">
                <a:solidFill>
                  <a:srgbClr val="000000"/>
                </a:solidFill>
                <a:latin typeface="Times New Roman" panose="02020603050405020304" pitchFamily="18" charset="0"/>
              </a:rPr>
              <a:t>manajer</a:t>
            </a:r>
            <a:r>
              <a:rPr lang="en-US" altLang="id-ID" sz="2400" dirty="0">
                <a:solidFill>
                  <a:srgbClr val="000000"/>
                </a:solidFill>
                <a:latin typeface="Times New Roman" panose="02020603050405020304" pitchFamily="18" charset="0"/>
              </a:rPr>
              <a:t>.</a:t>
            </a:r>
            <a:endParaRPr lang="en-US" altLang="id-ID" sz="2400" dirty="0">
              <a:latin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EC109-5E3B-CEC3-A86C-14C364658E48}"/>
              </a:ext>
            </a:extLst>
          </p:cNvPr>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rtlCol="0">
            <a:normAutofit/>
          </a:bodyPr>
          <a:lstStyle/>
          <a:p>
            <a:pPr>
              <a:defRPr/>
            </a:pPr>
            <a:r>
              <a:rPr lang="en-US" dirty="0"/>
              <a:t>PERENCANAAN</a:t>
            </a:r>
          </a:p>
        </p:txBody>
      </p:sp>
      <p:sp>
        <p:nvSpPr>
          <p:cNvPr id="3" name="Content Placeholder 2">
            <a:extLst>
              <a:ext uri="{FF2B5EF4-FFF2-40B4-BE49-F238E27FC236}">
                <a16:creationId xmlns:a16="http://schemas.microsoft.com/office/drawing/2014/main" id="{88B22D76-55FE-47A5-B5B5-242545849E34}"/>
              </a:ext>
            </a:extLst>
          </p:cNvPr>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rtlCol="0">
            <a:normAutofit/>
          </a:bodyPr>
          <a:lstStyle/>
          <a:p>
            <a:pPr marL="0" indent="0">
              <a:buNone/>
              <a:defRPr/>
            </a:pPr>
            <a:r>
              <a:rPr lang="en-US" dirty="0" err="1"/>
              <a:t>Perencanaan</a:t>
            </a:r>
            <a:r>
              <a:rPr lang="en-US" dirty="0"/>
              <a:t> </a:t>
            </a:r>
            <a:r>
              <a:rPr lang="en-US" dirty="0" err="1"/>
              <a:t>adalah</a:t>
            </a:r>
            <a:r>
              <a:rPr lang="en-US" dirty="0"/>
              <a:t> </a:t>
            </a:r>
            <a:r>
              <a:rPr lang="en-US" dirty="0" err="1"/>
              <a:t>fungsi</a:t>
            </a:r>
            <a:r>
              <a:rPr lang="en-US" dirty="0"/>
              <a:t> </a:t>
            </a:r>
            <a:r>
              <a:rPr lang="en-US" dirty="0" err="1"/>
              <a:t>pertama</a:t>
            </a:r>
            <a:r>
              <a:rPr lang="en-US" dirty="0"/>
              <a:t> </a:t>
            </a:r>
            <a:r>
              <a:rPr lang="en-US" dirty="0" err="1"/>
              <a:t>dan</a:t>
            </a:r>
            <a:r>
              <a:rPr lang="en-US" dirty="0"/>
              <a:t> </a:t>
            </a:r>
            <a:r>
              <a:rPr lang="en-US" dirty="0" err="1"/>
              <a:t>salah</a:t>
            </a:r>
            <a:r>
              <a:rPr lang="en-US" dirty="0"/>
              <a:t> </a:t>
            </a:r>
            <a:r>
              <a:rPr lang="en-US" dirty="0" err="1"/>
              <a:t>satu</a:t>
            </a:r>
            <a:r>
              <a:rPr lang="en-US" dirty="0"/>
              <a:t> </a:t>
            </a:r>
            <a:r>
              <a:rPr lang="en-US" dirty="0" err="1"/>
              <a:t>fungsi</a:t>
            </a:r>
            <a:r>
              <a:rPr lang="en-US" dirty="0"/>
              <a:t> </a:t>
            </a:r>
            <a:r>
              <a:rPr lang="en-US" dirty="0" err="1"/>
              <a:t>dari</a:t>
            </a:r>
            <a:r>
              <a:rPr lang="en-US" dirty="0"/>
              <a:t> </a:t>
            </a:r>
            <a:r>
              <a:rPr lang="en-US" dirty="0" err="1"/>
              <a:t>manajemen</a:t>
            </a:r>
            <a:r>
              <a:rPr lang="en-US" dirty="0"/>
              <a:t>. </a:t>
            </a:r>
          </a:p>
          <a:p>
            <a:pPr marL="0" indent="0">
              <a:buNone/>
              <a:defRPr/>
            </a:pPr>
            <a:r>
              <a:rPr lang="en-US" dirty="0" err="1"/>
              <a:t>fungsi</a:t>
            </a:r>
            <a:r>
              <a:rPr lang="en-US" dirty="0"/>
              <a:t> </a:t>
            </a:r>
            <a:r>
              <a:rPr lang="en-US" dirty="0" err="1"/>
              <a:t>manajemen</a:t>
            </a:r>
            <a:r>
              <a:rPr lang="en-US" dirty="0"/>
              <a:t> </a:t>
            </a:r>
            <a:r>
              <a:rPr lang="en-US" dirty="0" err="1"/>
              <a:t>ada</a:t>
            </a:r>
            <a:r>
              <a:rPr lang="en-US" dirty="0"/>
              <a:t> lima </a:t>
            </a:r>
            <a:r>
              <a:rPr lang="en-US" dirty="0" err="1"/>
              <a:t>yaitu</a:t>
            </a:r>
            <a:r>
              <a:rPr lang="en-US" dirty="0"/>
              <a:t> </a:t>
            </a:r>
            <a:r>
              <a:rPr lang="en-US" dirty="0" err="1"/>
              <a:t>perencanaan</a:t>
            </a:r>
            <a:r>
              <a:rPr lang="en-US" dirty="0"/>
              <a:t>   (</a:t>
            </a:r>
            <a:r>
              <a:rPr lang="en-US" i="1" dirty="0"/>
              <a:t>planning</a:t>
            </a:r>
            <a:r>
              <a:rPr lang="en-US" dirty="0"/>
              <a:t>),   </a:t>
            </a:r>
            <a:r>
              <a:rPr lang="en-US" dirty="0" err="1"/>
              <a:t>penyusunan</a:t>
            </a:r>
            <a:r>
              <a:rPr lang="en-US" dirty="0"/>
              <a:t>   </a:t>
            </a:r>
            <a:r>
              <a:rPr lang="en-US" dirty="0" err="1"/>
              <a:t>organisasi</a:t>
            </a:r>
            <a:r>
              <a:rPr lang="en-US" dirty="0"/>
              <a:t>   (</a:t>
            </a:r>
            <a:r>
              <a:rPr lang="en-US" i="1" dirty="0"/>
              <a:t>organizing)</a:t>
            </a:r>
            <a:r>
              <a:rPr lang="en-US" dirty="0"/>
              <a:t>,   </a:t>
            </a:r>
            <a:r>
              <a:rPr lang="en-US" dirty="0" err="1"/>
              <a:t>pengisian</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i="1" dirty="0"/>
              <a:t>staffing</a:t>
            </a:r>
            <a:r>
              <a:rPr lang="en-US" dirty="0"/>
              <a:t>), </a:t>
            </a:r>
            <a:r>
              <a:rPr lang="en-US" dirty="0" err="1"/>
              <a:t>penggerakan</a:t>
            </a:r>
            <a:r>
              <a:rPr lang="en-US" dirty="0"/>
              <a:t> </a:t>
            </a:r>
            <a:r>
              <a:rPr lang="en-US" dirty="0" err="1"/>
              <a:t>organisasi</a:t>
            </a:r>
            <a:r>
              <a:rPr lang="en-US" dirty="0"/>
              <a:t> (</a:t>
            </a:r>
            <a:r>
              <a:rPr lang="en-US" i="1" dirty="0"/>
              <a:t>actuating</a:t>
            </a:r>
            <a:r>
              <a:rPr lang="en-US" dirty="0"/>
              <a:t>), </a:t>
            </a:r>
            <a:r>
              <a:rPr lang="en-US" dirty="0" err="1"/>
              <a:t>dan</a:t>
            </a:r>
            <a:r>
              <a:rPr lang="en-US" dirty="0"/>
              <a:t> </a:t>
            </a:r>
            <a:r>
              <a:rPr lang="en-US" dirty="0" err="1"/>
              <a:t>pengawasan</a:t>
            </a:r>
            <a:r>
              <a:rPr lang="en-US" dirty="0"/>
              <a:t> (</a:t>
            </a:r>
            <a:r>
              <a:rPr lang="en-US" i="1" dirty="0"/>
              <a:t>controlling</a:t>
            </a:r>
            <a:r>
              <a:rPr lang="en-US"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31C7F-BA8A-856D-8A8C-75C243180836}"/>
              </a:ext>
            </a:extLst>
          </p:cNvPr>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rtlCol="0">
            <a:normAutofit/>
          </a:bodyPr>
          <a:lstStyle/>
          <a:p>
            <a:pPr>
              <a:defRPr/>
            </a:pPr>
            <a:r>
              <a:rPr lang="en-US" dirty="0"/>
              <a:t>TAHAPAN PERENCANAAN</a:t>
            </a:r>
          </a:p>
        </p:txBody>
      </p:sp>
      <p:sp>
        <p:nvSpPr>
          <p:cNvPr id="3" name="Content Placeholder 2">
            <a:extLst>
              <a:ext uri="{FF2B5EF4-FFF2-40B4-BE49-F238E27FC236}">
                <a16:creationId xmlns:a16="http://schemas.microsoft.com/office/drawing/2014/main" id="{D9B8430F-CB8E-6991-880A-685DF40778AA}"/>
              </a:ext>
            </a:extLst>
          </p:cNvPr>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rtlCol="0">
            <a:normAutofit/>
          </a:bodyPr>
          <a:lstStyle/>
          <a:p>
            <a:pPr marL="0" indent="0">
              <a:buNone/>
              <a:defRPr/>
            </a:pPr>
            <a:r>
              <a:rPr lang="en-US" dirty="0" err="1"/>
              <a:t>Ada</a:t>
            </a:r>
            <a:r>
              <a:rPr lang="en-US" dirty="0"/>
              <a:t> lima </a:t>
            </a:r>
            <a:r>
              <a:rPr lang="en-US" dirty="0" err="1"/>
              <a:t>tahapan</a:t>
            </a:r>
            <a:r>
              <a:rPr lang="en-US" dirty="0"/>
              <a:t> </a:t>
            </a:r>
            <a:r>
              <a:rPr lang="en-US" dirty="0" err="1"/>
              <a:t>dalam</a:t>
            </a:r>
            <a:r>
              <a:rPr lang="en-US" dirty="0"/>
              <a:t> </a:t>
            </a:r>
            <a:r>
              <a:rPr lang="en-US" dirty="0" err="1"/>
              <a:t>evolusi</a:t>
            </a:r>
            <a:r>
              <a:rPr lang="en-US" dirty="0"/>
              <a:t> </a:t>
            </a:r>
            <a:r>
              <a:rPr lang="en-US" dirty="0" err="1"/>
              <a:t>pemikiran</a:t>
            </a:r>
            <a:r>
              <a:rPr lang="en-US" dirty="0"/>
              <a:t> </a:t>
            </a:r>
            <a:r>
              <a:rPr lang="en-US" dirty="0" err="1"/>
              <a:t>perencanaan</a:t>
            </a:r>
            <a:r>
              <a:rPr lang="en-US" dirty="0"/>
              <a:t> </a:t>
            </a:r>
            <a:r>
              <a:rPr lang="en-US" dirty="0" err="1"/>
              <a:t>dilihat</a:t>
            </a:r>
            <a:r>
              <a:rPr lang="en-US" dirty="0"/>
              <a:t> </a:t>
            </a:r>
            <a:r>
              <a:rPr lang="en-US" dirty="0" err="1"/>
              <a:t>dari</a:t>
            </a:r>
            <a:r>
              <a:rPr lang="en-US" dirty="0"/>
              <a:t> </a:t>
            </a:r>
            <a:r>
              <a:rPr lang="en-US" dirty="0" err="1"/>
              <a:t>sudut</a:t>
            </a:r>
            <a:r>
              <a:rPr lang="en-US" dirty="0"/>
              <a:t> </a:t>
            </a:r>
            <a:r>
              <a:rPr lang="en-US" dirty="0" err="1"/>
              <a:t>pandang</a:t>
            </a:r>
            <a:r>
              <a:rPr lang="en-US" dirty="0"/>
              <a:t> </a:t>
            </a:r>
            <a:r>
              <a:rPr lang="en-US" dirty="0" err="1"/>
              <a:t>ini</a:t>
            </a:r>
            <a:r>
              <a:rPr lang="en-US" dirty="0"/>
              <a:t>, </a:t>
            </a:r>
            <a:r>
              <a:rPr lang="en-US" dirty="0" err="1"/>
              <a:t>yaitu</a:t>
            </a:r>
            <a:r>
              <a:rPr lang="en-US" dirty="0"/>
              <a:t> :</a:t>
            </a:r>
          </a:p>
          <a:p>
            <a:pPr>
              <a:buNone/>
              <a:defRPr/>
            </a:pPr>
            <a:r>
              <a:rPr lang="en-US" dirty="0"/>
              <a:t> </a:t>
            </a:r>
          </a:p>
          <a:p>
            <a:pPr lvl="1">
              <a:buNone/>
              <a:defRPr/>
            </a:pPr>
            <a:r>
              <a:rPr lang="en-US" dirty="0"/>
              <a:t>•	</a:t>
            </a:r>
            <a:r>
              <a:rPr lang="en-US" dirty="0" err="1"/>
              <a:t>Penganggaran</a:t>
            </a:r>
            <a:r>
              <a:rPr lang="en-US" dirty="0"/>
              <a:t> </a:t>
            </a:r>
            <a:r>
              <a:rPr lang="en-US" dirty="0" err="1"/>
              <a:t>dan</a:t>
            </a:r>
            <a:r>
              <a:rPr lang="en-US" dirty="0"/>
              <a:t> </a:t>
            </a:r>
            <a:r>
              <a:rPr lang="en-US" dirty="0" err="1"/>
              <a:t>pengawasan</a:t>
            </a:r>
            <a:r>
              <a:rPr lang="en-US" dirty="0"/>
              <a:t> </a:t>
            </a:r>
            <a:r>
              <a:rPr lang="en-US" dirty="0" err="1"/>
              <a:t>keuangan</a:t>
            </a:r>
            <a:r>
              <a:rPr lang="en-US" dirty="0"/>
              <a:t>.</a:t>
            </a:r>
          </a:p>
          <a:p>
            <a:pPr lvl="1">
              <a:buNone/>
              <a:defRPr/>
            </a:pPr>
            <a:r>
              <a:rPr lang="en-US" dirty="0"/>
              <a:t>•	</a:t>
            </a:r>
            <a:r>
              <a:rPr lang="en-US" dirty="0" err="1"/>
              <a:t>Perencanaan</a:t>
            </a:r>
            <a:r>
              <a:rPr lang="en-US" dirty="0"/>
              <a:t> </a:t>
            </a:r>
            <a:r>
              <a:rPr lang="en-US" dirty="0" err="1"/>
              <a:t>jangka</a:t>
            </a:r>
            <a:r>
              <a:rPr lang="en-US" dirty="0"/>
              <a:t> </a:t>
            </a:r>
            <a:r>
              <a:rPr lang="en-US" dirty="0" err="1"/>
              <a:t>panjang</a:t>
            </a:r>
            <a:r>
              <a:rPr lang="en-US" dirty="0"/>
              <a:t>.</a:t>
            </a:r>
          </a:p>
          <a:p>
            <a:pPr lvl="1">
              <a:buNone/>
              <a:defRPr/>
            </a:pPr>
            <a:r>
              <a:rPr lang="en-US" dirty="0"/>
              <a:t>•	</a:t>
            </a:r>
            <a:r>
              <a:rPr lang="en-US" dirty="0" err="1"/>
              <a:t>Perencanaan</a:t>
            </a:r>
            <a:r>
              <a:rPr lang="en-US" dirty="0"/>
              <a:t> </a:t>
            </a:r>
            <a:r>
              <a:rPr lang="en-US" dirty="0" err="1"/>
              <a:t>strategi</a:t>
            </a:r>
            <a:r>
              <a:rPr lang="en-US" dirty="0"/>
              <a:t> </a:t>
            </a:r>
            <a:r>
              <a:rPr lang="en-US" dirty="0" err="1"/>
              <a:t>bisnis</a:t>
            </a:r>
            <a:r>
              <a:rPr lang="en-US" dirty="0"/>
              <a:t>.</a:t>
            </a:r>
          </a:p>
          <a:p>
            <a:pPr lvl="1">
              <a:buNone/>
              <a:defRPr/>
            </a:pPr>
            <a:r>
              <a:rPr lang="en-US" dirty="0"/>
              <a:t>•	</a:t>
            </a:r>
            <a:r>
              <a:rPr lang="en-US" dirty="0" err="1"/>
              <a:t>Perencanaan</a:t>
            </a:r>
            <a:r>
              <a:rPr lang="en-US" dirty="0"/>
              <a:t> </a:t>
            </a:r>
            <a:r>
              <a:rPr lang="en-US" dirty="0" err="1"/>
              <a:t>strategi</a:t>
            </a:r>
            <a:r>
              <a:rPr lang="en-US" dirty="0"/>
              <a:t> </a:t>
            </a:r>
            <a:r>
              <a:rPr lang="en-US" dirty="0" err="1"/>
              <a:t>korporat</a:t>
            </a:r>
            <a:r>
              <a:rPr lang="en-US" dirty="0"/>
              <a:t>.</a:t>
            </a:r>
          </a:p>
          <a:p>
            <a:pPr lvl="1">
              <a:buNone/>
              <a:defRPr/>
            </a:pPr>
            <a:r>
              <a:rPr lang="en-US" dirty="0"/>
              <a:t>•	</a:t>
            </a:r>
            <a:r>
              <a:rPr lang="en-US" dirty="0" err="1"/>
              <a:t>Manajemen</a:t>
            </a:r>
            <a:r>
              <a:rPr lang="en-US" dirty="0"/>
              <a:t> </a:t>
            </a:r>
            <a:r>
              <a:rPr lang="en-US" dirty="0" err="1"/>
              <a:t>strategi</a:t>
            </a:r>
            <a:r>
              <a:rPr lang="en-US" dirty="0"/>
              <a:t>.</a:t>
            </a:r>
          </a:p>
          <a:p>
            <a:pPr>
              <a:buNone/>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70CF2C-B1E4-9135-1A74-546581267073}"/>
              </a:ext>
            </a:extLst>
          </p:cNvPr>
          <p:cNvSpPr>
            <a:spLocks noGrp="1"/>
          </p:cNvSpPr>
          <p:nvPr>
            <p:ph idx="1"/>
          </p:nvPr>
        </p:nvSpPr>
        <p:spPr/>
        <p:txBody>
          <a:bodyPr rtlCol="0">
            <a:normAutofit/>
          </a:bodyPr>
          <a:lstStyle/>
          <a:p>
            <a:pPr>
              <a:buNone/>
              <a:defRPr/>
            </a:pPr>
            <a:r>
              <a:rPr lang="en-US" dirty="0" err="1"/>
              <a:t>Perkembangan</a:t>
            </a:r>
            <a:r>
              <a:rPr lang="en-US" dirty="0"/>
              <a:t>    </a:t>
            </a:r>
            <a:r>
              <a:rPr lang="en-US" dirty="0" err="1"/>
              <a:t>pemikiran</a:t>
            </a:r>
            <a:r>
              <a:rPr lang="en-US" dirty="0"/>
              <a:t>   </a:t>
            </a:r>
            <a:r>
              <a:rPr lang="en-US" dirty="0" err="1"/>
              <a:t>perencanaan</a:t>
            </a:r>
            <a:r>
              <a:rPr lang="en-US" dirty="0"/>
              <a:t>    </a:t>
            </a:r>
            <a:r>
              <a:rPr lang="en-US" dirty="0" err="1"/>
              <a:t>dapat</a:t>
            </a:r>
            <a:r>
              <a:rPr lang="en-US" dirty="0"/>
              <a:t>   </a:t>
            </a:r>
            <a:r>
              <a:rPr lang="en-US" dirty="0" err="1"/>
              <a:t>juga</a:t>
            </a:r>
            <a:r>
              <a:rPr lang="en-US" dirty="0"/>
              <a:t>   </a:t>
            </a:r>
            <a:r>
              <a:rPr lang="en-US" dirty="0" err="1"/>
              <a:t>dilihat</a:t>
            </a:r>
            <a:r>
              <a:rPr lang="en-US" dirty="0"/>
              <a:t>   </a:t>
            </a:r>
            <a:r>
              <a:rPr lang="en-US" dirty="0" err="1"/>
              <a:t>dari</a:t>
            </a:r>
            <a:r>
              <a:rPr lang="en-US" dirty="0"/>
              <a:t>   </a:t>
            </a:r>
            <a:r>
              <a:rPr lang="en-US" dirty="0" err="1"/>
              <a:t>sudut</a:t>
            </a:r>
            <a:r>
              <a:rPr lang="en-US" dirty="0"/>
              <a:t>   lain,   </a:t>
            </a:r>
            <a:r>
              <a:rPr lang="en-US" dirty="0" err="1"/>
              <a:t>yaitu</a:t>
            </a:r>
            <a:r>
              <a:rPr lang="en-US" dirty="0"/>
              <a:t> </a:t>
            </a:r>
            <a:r>
              <a:rPr lang="en-US" dirty="0" err="1"/>
              <a:t>integritasnya</a:t>
            </a:r>
            <a:r>
              <a:rPr lang="en-US" dirty="0"/>
              <a:t>  </a:t>
            </a:r>
            <a:r>
              <a:rPr lang="en-US" dirty="0" err="1"/>
              <a:t>dalam</a:t>
            </a:r>
            <a:r>
              <a:rPr lang="en-US" dirty="0"/>
              <a:t>  </a:t>
            </a:r>
            <a:r>
              <a:rPr lang="en-US" dirty="0" err="1"/>
              <a:t>keseluruhan</a:t>
            </a:r>
            <a:r>
              <a:rPr lang="en-US" dirty="0"/>
              <a:t>  </a:t>
            </a:r>
            <a:r>
              <a:rPr lang="en-US" dirty="0" err="1"/>
              <a:t>perencanaan</a:t>
            </a:r>
            <a:r>
              <a:rPr lang="en-US" dirty="0"/>
              <a:t>  </a:t>
            </a:r>
            <a:r>
              <a:rPr lang="en-US" dirty="0" err="1"/>
              <a:t>perusahaan</a:t>
            </a:r>
            <a:r>
              <a:rPr lang="en-US" dirty="0"/>
              <a:t>. 	Dari  </a:t>
            </a:r>
            <a:r>
              <a:rPr lang="en-US" dirty="0" err="1"/>
              <a:t>sudut</a:t>
            </a:r>
            <a:r>
              <a:rPr lang="en-US" dirty="0"/>
              <a:t>  </a:t>
            </a:r>
            <a:r>
              <a:rPr lang="en-US" dirty="0" err="1"/>
              <a:t>pandang</a:t>
            </a:r>
            <a:r>
              <a:rPr lang="en-US" dirty="0"/>
              <a:t>  </a:t>
            </a:r>
            <a:r>
              <a:rPr lang="en-US" dirty="0" err="1"/>
              <a:t>ini</a:t>
            </a:r>
            <a:r>
              <a:rPr lang="en-US" dirty="0"/>
              <a:t>, </a:t>
            </a:r>
            <a:r>
              <a:rPr lang="en-US" dirty="0" err="1"/>
              <a:t>terjadi</a:t>
            </a:r>
            <a:r>
              <a:rPr lang="en-US" dirty="0"/>
              <a:t> </a:t>
            </a:r>
            <a:r>
              <a:rPr lang="en-US" dirty="0" err="1"/>
              <a:t>juga</a:t>
            </a:r>
            <a:r>
              <a:rPr lang="en-US" dirty="0"/>
              <a:t> 5 </a:t>
            </a:r>
            <a:r>
              <a:rPr lang="en-US" dirty="0" err="1"/>
              <a:t>tahap</a:t>
            </a:r>
            <a:r>
              <a:rPr lang="en-US" dirty="0"/>
              <a:t> </a:t>
            </a:r>
            <a:r>
              <a:rPr lang="en-US" dirty="0" err="1"/>
              <a:t>evolusi</a:t>
            </a:r>
            <a:r>
              <a:rPr lang="en-US" dirty="0"/>
              <a:t>. </a:t>
            </a:r>
            <a:r>
              <a:rPr lang="en-US" dirty="0" err="1"/>
              <a:t>Tahapan</a:t>
            </a:r>
            <a:r>
              <a:rPr lang="en-US" dirty="0"/>
              <a:t> </a:t>
            </a:r>
            <a:r>
              <a:rPr lang="en-US" dirty="0" err="1"/>
              <a:t>pertama</a:t>
            </a:r>
            <a:r>
              <a:rPr lang="en-US" dirty="0"/>
              <a:t> </a:t>
            </a:r>
            <a:r>
              <a:rPr lang="en-US" dirty="0" err="1"/>
              <a:t>dan</a:t>
            </a:r>
            <a:r>
              <a:rPr lang="en-US" dirty="0"/>
              <a:t> </a:t>
            </a:r>
            <a:r>
              <a:rPr lang="en-US" dirty="0" err="1"/>
              <a:t>kedua</a:t>
            </a:r>
            <a:r>
              <a:rPr lang="en-US" dirty="0"/>
              <a:t> </a:t>
            </a:r>
            <a:r>
              <a:rPr lang="en-US" dirty="0" err="1"/>
              <a:t>hanya</a:t>
            </a:r>
            <a:r>
              <a:rPr lang="en-US" dirty="0"/>
              <a:t> </a:t>
            </a:r>
            <a:r>
              <a:rPr lang="en-US" dirty="0" err="1"/>
              <a:t>terjadi</a:t>
            </a:r>
            <a:r>
              <a:rPr lang="en-US" dirty="0"/>
              <a:t> </a:t>
            </a:r>
            <a:r>
              <a:rPr lang="en-US" dirty="0" err="1"/>
              <a:t>dalam</a:t>
            </a:r>
            <a:r>
              <a:rPr lang="en-US" dirty="0"/>
              <a:t> </a:t>
            </a:r>
            <a:r>
              <a:rPr lang="en-US" dirty="0" err="1"/>
              <a:t>perencanaan</a:t>
            </a:r>
            <a:r>
              <a:rPr lang="en-US" dirty="0"/>
              <a:t> </a:t>
            </a:r>
            <a:r>
              <a:rPr lang="en-US" dirty="0" err="1"/>
              <a:t>kebutuhan</a:t>
            </a:r>
            <a:r>
              <a:rPr lang="en-US" dirty="0"/>
              <a:t>   </a:t>
            </a:r>
            <a:r>
              <a:rPr lang="en-US" dirty="0" err="1"/>
              <a:t>barang</a:t>
            </a:r>
            <a:r>
              <a:rPr lang="en-US" dirty="0"/>
              <a:t>   </a:t>
            </a:r>
            <a:r>
              <a:rPr lang="en-US" dirty="0" err="1"/>
              <a:t>untuk</a:t>
            </a:r>
            <a:r>
              <a:rPr lang="en-US" dirty="0"/>
              <a:t>   </a:t>
            </a:r>
            <a:r>
              <a:rPr lang="en-US" dirty="0" err="1"/>
              <a:t>perusahaan</a:t>
            </a:r>
            <a:r>
              <a:rPr lang="en-US" dirty="0"/>
              <a:t>.   </a:t>
            </a:r>
            <a:r>
              <a:rPr lang="en-US" dirty="0" err="1"/>
              <a:t>Tahap-tahap</a:t>
            </a:r>
            <a:r>
              <a:rPr lang="en-US" dirty="0"/>
              <a:t>   </a:t>
            </a:r>
            <a:r>
              <a:rPr lang="en-US" dirty="0" err="1"/>
              <a:t>selanjutnya</a:t>
            </a:r>
            <a:r>
              <a:rPr lang="en-US" dirty="0"/>
              <a:t>   </a:t>
            </a:r>
            <a:r>
              <a:rPr lang="en-US" dirty="0" err="1"/>
              <a:t>sudah</a:t>
            </a:r>
            <a:r>
              <a:rPr lang="en-US" dirty="0"/>
              <a:t>   </a:t>
            </a:r>
            <a:r>
              <a:rPr lang="en-US" dirty="0" err="1"/>
              <a:t>menyangkut</a:t>
            </a:r>
            <a:r>
              <a:rPr lang="en-US" dirty="0"/>
              <a:t> </a:t>
            </a:r>
            <a:r>
              <a:rPr lang="en-US" dirty="0" err="1"/>
              <a:t>kebutuhan</a:t>
            </a:r>
            <a:r>
              <a:rPr lang="en-US" dirty="0"/>
              <a:t> </a:t>
            </a:r>
            <a:r>
              <a:rPr lang="en-US" dirty="0" err="1"/>
              <a:t>produksi</a:t>
            </a:r>
            <a:r>
              <a:rPr lang="en-US" dirty="0"/>
              <a:t>, </a:t>
            </a:r>
            <a:r>
              <a:rPr lang="en-US" dirty="0" err="1"/>
              <a:t>manufaktur</a:t>
            </a:r>
            <a:r>
              <a:rPr lang="en-US" dirty="0"/>
              <a:t>, </a:t>
            </a:r>
            <a:r>
              <a:rPr lang="en-US" dirty="0" err="1"/>
              <a:t>keuangan</a:t>
            </a:r>
            <a:r>
              <a:rPr lang="en-US" dirty="0"/>
              <a:t>, marketing, </a:t>
            </a:r>
            <a:r>
              <a:rPr lang="en-US" dirty="0" err="1"/>
              <a:t>dan</a:t>
            </a:r>
            <a:r>
              <a:rPr lang="en-US" dirty="0"/>
              <a:t> </a:t>
            </a:r>
            <a:r>
              <a:rPr lang="en-US" dirty="0" err="1"/>
              <a:t>sebagainya</a:t>
            </a:r>
            <a:r>
              <a:rPr lang="en-US" dirty="0"/>
              <a:t>. </a:t>
            </a:r>
            <a:r>
              <a:rPr lang="en-US" dirty="0" err="1"/>
              <a:t>Ke</a:t>
            </a:r>
            <a:r>
              <a:rPr lang="en-US" dirty="0"/>
              <a:t> lima </a:t>
            </a:r>
            <a:r>
              <a:rPr lang="en-US" dirty="0" err="1"/>
              <a:t>tahapan</a:t>
            </a:r>
            <a:r>
              <a:rPr lang="en-US" dirty="0"/>
              <a:t> </a:t>
            </a:r>
            <a:r>
              <a:rPr lang="en-US" dirty="0" err="1"/>
              <a:t>tersebut</a:t>
            </a:r>
            <a:r>
              <a:rPr lang="en-US" dirty="0"/>
              <a:t> </a:t>
            </a:r>
            <a:r>
              <a:rPr lang="en-US" dirty="0" err="1"/>
              <a:t>adalah</a:t>
            </a:r>
            <a:r>
              <a:rPr lang="en-US" dirty="0"/>
              <a:t> </a:t>
            </a:r>
            <a:r>
              <a:rPr lang="en-US" dirty="0" err="1"/>
              <a:t>sebagai</a:t>
            </a:r>
            <a:r>
              <a:rPr lang="en-US" dirty="0"/>
              <a:t> </a:t>
            </a:r>
            <a:r>
              <a:rPr lang="en-US" dirty="0" err="1"/>
              <a:t>dalam</a:t>
            </a:r>
            <a:r>
              <a:rPr lang="en-US" dirty="0"/>
              <a:t> </a:t>
            </a:r>
            <a:r>
              <a:rPr lang="en-US" dirty="0" err="1"/>
              <a:t>Gambar</a:t>
            </a:r>
            <a:r>
              <a:rPr lang="en-US" dirty="0"/>
              <a:t> 1</a:t>
            </a:r>
          </a:p>
        </p:txBody>
      </p:sp>
      <p:sp>
        <p:nvSpPr>
          <p:cNvPr id="5" name="Title 1">
            <a:extLst>
              <a:ext uri="{FF2B5EF4-FFF2-40B4-BE49-F238E27FC236}">
                <a16:creationId xmlns:a16="http://schemas.microsoft.com/office/drawing/2014/main" id="{EFFC092C-EEBF-3C99-9F06-A65418FA335C}"/>
              </a:ext>
            </a:extLst>
          </p:cNvPr>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rtlCol="0">
            <a:normAutofit/>
          </a:bodyPr>
          <a:lstStyle/>
          <a:p>
            <a:pPr>
              <a:defRPr/>
            </a:pPr>
            <a:r>
              <a:rPr lang="en-US" dirty="0"/>
              <a:t>TAHAPAN PERENCANAAN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D1C7F-EDF9-6FC5-0A59-E8A43E962B6F}"/>
              </a:ext>
            </a:extLst>
          </p:cNvPr>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rtlCol="0">
            <a:normAutofit/>
          </a:bodyPr>
          <a:lstStyle/>
          <a:p>
            <a:pPr>
              <a:defRPr/>
            </a:pPr>
            <a:r>
              <a:rPr lang="en-US" dirty="0" err="1"/>
              <a:t>Perkembangan</a:t>
            </a:r>
            <a:r>
              <a:rPr lang="en-US" dirty="0"/>
              <a:t> </a:t>
            </a:r>
            <a:r>
              <a:rPr lang="en-US" dirty="0" err="1"/>
              <a:t>perencanaan</a:t>
            </a:r>
            <a:endParaRPr lang="en-US" dirty="0"/>
          </a:p>
        </p:txBody>
      </p:sp>
      <p:pic>
        <p:nvPicPr>
          <p:cNvPr id="1026" name="Picture 2">
            <a:extLst>
              <a:ext uri="{FF2B5EF4-FFF2-40B4-BE49-F238E27FC236}">
                <a16:creationId xmlns:a16="http://schemas.microsoft.com/office/drawing/2014/main" id="{658F7010-D903-17AE-5B7C-1F210AE8F023}"/>
              </a:ext>
            </a:extLst>
          </p:cNvPr>
          <p:cNvPicPr>
            <a:picLocks noChangeAspect="1" noChangeArrowheads="1"/>
          </p:cNvPicPr>
          <p:nvPr/>
        </p:nvPicPr>
        <p:blipFill>
          <a:blip r:embed="rId3"/>
          <a:srcRect/>
          <a:stretch>
            <a:fillRect/>
          </a:stretch>
        </p:blipFill>
        <p:spPr bwMode="auto">
          <a:xfrm>
            <a:off x="2135189" y="1700214"/>
            <a:ext cx="7921625" cy="4886325"/>
          </a:xfrm>
          <a:prstGeom prst="rect">
            <a:avLst/>
          </a:prstGeom>
          <a:ln>
            <a:headEnd/>
            <a:tailEnd/>
          </a:ln>
        </p:spPr>
        <p:style>
          <a:lnRef idx="1">
            <a:schemeClr val="dk1"/>
          </a:lnRef>
          <a:fillRef idx="2">
            <a:schemeClr val="dk1"/>
          </a:fillRef>
          <a:effectRef idx="1">
            <a:schemeClr val="dk1"/>
          </a:effectRef>
          <a:fontRef idx="minor">
            <a:schemeClr val="dk1"/>
          </a:fontRef>
        </p:style>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33DDE5-6436-41B5-53EF-4091CAE4C948}"/>
              </a:ext>
            </a:extLst>
          </p:cNvPr>
          <p:cNvSpPr>
            <a:spLocks noGrp="1"/>
          </p:cNvSpPr>
          <p:nvPr>
            <p:ph idx="1"/>
          </p:nvPr>
        </p:nvSpPr>
        <p:spPr/>
        <p:txBody>
          <a:bodyPr rtlCol="0">
            <a:normAutofit fontScale="70000" lnSpcReduction="20000"/>
          </a:bodyPr>
          <a:lstStyle/>
          <a:p>
            <a:pPr marL="0" indent="0">
              <a:buNone/>
              <a:defRPr/>
            </a:pPr>
            <a:r>
              <a:rPr lang="en-US" b="1" dirty="0" err="1"/>
              <a:t>Tahap</a:t>
            </a:r>
            <a:r>
              <a:rPr lang="en-US" b="1" dirty="0"/>
              <a:t> 1 : EOQ (</a:t>
            </a:r>
            <a:r>
              <a:rPr lang="en-US" b="1" i="1" dirty="0"/>
              <a:t>Economic Order Quantity</a:t>
            </a:r>
            <a:r>
              <a:rPr lang="en-US" b="1" dirty="0"/>
              <a:t>) </a:t>
            </a:r>
            <a:r>
              <a:rPr lang="en-US" b="1" dirty="0" err="1"/>
              <a:t>dan</a:t>
            </a:r>
            <a:r>
              <a:rPr lang="en-US" b="1" dirty="0"/>
              <a:t> </a:t>
            </a:r>
            <a:r>
              <a:rPr lang="en-US" b="1" dirty="0" err="1"/>
              <a:t>perangkatnya</a:t>
            </a:r>
            <a:r>
              <a:rPr lang="en-US" b="1" dirty="0"/>
              <a:t>.</a:t>
            </a:r>
            <a:endParaRPr lang="en-US" dirty="0"/>
          </a:p>
          <a:p>
            <a:pPr marL="0" indent="0">
              <a:buNone/>
              <a:defRPr/>
            </a:pPr>
            <a:r>
              <a:rPr lang="en-US" dirty="0" err="1"/>
              <a:t>Perangkat</a:t>
            </a:r>
            <a:r>
              <a:rPr lang="en-US" dirty="0"/>
              <a:t> yang </a:t>
            </a:r>
            <a:r>
              <a:rPr lang="en-US" dirty="0" err="1"/>
              <a:t>dimaksud</a:t>
            </a:r>
            <a:r>
              <a:rPr lang="en-US" dirty="0"/>
              <a:t> </a:t>
            </a:r>
            <a:r>
              <a:rPr lang="en-US" dirty="0" err="1"/>
              <a:t>ialah</a:t>
            </a:r>
            <a:r>
              <a:rPr lang="en-US" dirty="0"/>
              <a:t> </a:t>
            </a:r>
            <a:r>
              <a:rPr lang="en-US" dirty="0" err="1"/>
              <a:t>Persediaan</a:t>
            </a:r>
            <a:r>
              <a:rPr lang="en-US" dirty="0"/>
              <a:t> </a:t>
            </a:r>
            <a:r>
              <a:rPr lang="en-US" dirty="0" err="1"/>
              <a:t>Pengaman</a:t>
            </a:r>
            <a:r>
              <a:rPr lang="en-US" dirty="0"/>
              <a:t>, BOM (</a:t>
            </a:r>
            <a:r>
              <a:rPr lang="en-US" i="1" dirty="0"/>
              <a:t>Bill of Materials</a:t>
            </a:r>
            <a:r>
              <a:rPr lang="en-US" dirty="0"/>
              <a:t>), </a:t>
            </a:r>
            <a:r>
              <a:rPr lang="en-US" dirty="0" err="1"/>
              <a:t>Perintah</a:t>
            </a:r>
            <a:r>
              <a:rPr lang="en-US" dirty="0"/>
              <a:t> </a:t>
            </a:r>
            <a:r>
              <a:rPr lang="en-US" dirty="0" err="1"/>
              <a:t>Kerja</a:t>
            </a:r>
            <a:r>
              <a:rPr lang="en-US" dirty="0"/>
              <a:t> </a:t>
            </a:r>
            <a:r>
              <a:rPr lang="en-US" dirty="0" err="1"/>
              <a:t>dan</a:t>
            </a:r>
            <a:r>
              <a:rPr lang="en-US" dirty="0"/>
              <a:t> </a:t>
            </a:r>
            <a:r>
              <a:rPr lang="en-US" dirty="0" err="1"/>
              <a:t>sebagainya</a:t>
            </a:r>
            <a:r>
              <a:rPr lang="en-US" dirty="0"/>
              <a:t>. </a:t>
            </a:r>
            <a:r>
              <a:rPr lang="en-US" dirty="0" err="1"/>
              <a:t>Sebetulnya</a:t>
            </a:r>
            <a:r>
              <a:rPr lang="en-US" dirty="0"/>
              <a:t> </a:t>
            </a:r>
            <a:r>
              <a:rPr lang="en-US" dirty="0" err="1"/>
              <a:t>masih</a:t>
            </a:r>
            <a:r>
              <a:rPr lang="en-US" dirty="0"/>
              <a:t> </a:t>
            </a:r>
            <a:r>
              <a:rPr lang="en-US" dirty="0" err="1"/>
              <a:t>ada</a:t>
            </a:r>
            <a:r>
              <a:rPr lang="en-US" dirty="0"/>
              <a:t> </a:t>
            </a:r>
            <a:r>
              <a:rPr lang="en-US" dirty="0" err="1"/>
              <a:t>lagi</a:t>
            </a:r>
            <a:r>
              <a:rPr lang="en-US" dirty="0"/>
              <a:t> </a:t>
            </a:r>
            <a:r>
              <a:rPr lang="en-US" dirty="0" err="1"/>
              <a:t>beberapa</a:t>
            </a:r>
            <a:r>
              <a:rPr lang="en-US" dirty="0"/>
              <a:t> formula </a:t>
            </a:r>
            <a:r>
              <a:rPr lang="en-US" dirty="0" err="1"/>
              <a:t>perencanaan</a:t>
            </a:r>
            <a:r>
              <a:rPr lang="en-US" dirty="0"/>
              <a:t> material yang </a:t>
            </a:r>
            <a:r>
              <a:rPr lang="en-US" dirty="0" err="1"/>
              <a:t>hampir</a:t>
            </a:r>
            <a:r>
              <a:rPr lang="en-US" dirty="0"/>
              <a:t> </a:t>
            </a:r>
            <a:r>
              <a:rPr lang="en-US" dirty="0" err="1"/>
              <a:t>sama</a:t>
            </a:r>
            <a:r>
              <a:rPr lang="en-US" dirty="0"/>
              <a:t> </a:t>
            </a:r>
            <a:r>
              <a:rPr lang="en-US" dirty="0" err="1"/>
              <a:t>seperti</a:t>
            </a:r>
            <a:r>
              <a:rPr lang="en-US" dirty="0"/>
              <a:t> formula </a:t>
            </a:r>
            <a:r>
              <a:rPr lang="en-US" dirty="0" err="1"/>
              <a:t>Persediaan</a:t>
            </a:r>
            <a:r>
              <a:rPr lang="en-US" dirty="0"/>
              <a:t> Minimum </a:t>
            </a:r>
            <a:r>
              <a:rPr lang="en-US" dirty="0" err="1"/>
              <a:t>dan</a:t>
            </a:r>
            <a:r>
              <a:rPr lang="en-US" dirty="0"/>
              <a:t> </a:t>
            </a:r>
            <a:r>
              <a:rPr lang="en-US" dirty="0" err="1"/>
              <a:t>Maksimum</a:t>
            </a:r>
            <a:r>
              <a:rPr lang="en-US" dirty="0"/>
              <a:t>,    </a:t>
            </a:r>
            <a:r>
              <a:rPr lang="en-US" dirty="0" err="1"/>
              <a:t>persediaan</a:t>
            </a:r>
            <a:r>
              <a:rPr lang="en-US" dirty="0"/>
              <a:t>    </a:t>
            </a:r>
            <a:r>
              <a:rPr lang="en-US" dirty="0" err="1"/>
              <a:t>atas</a:t>
            </a:r>
            <a:r>
              <a:rPr lang="en-US" dirty="0"/>
              <a:t> 	</a:t>
            </a:r>
            <a:r>
              <a:rPr lang="en-US" dirty="0" err="1"/>
              <a:t>dasar</a:t>
            </a:r>
            <a:r>
              <a:rPr lang="en-US" dirty="0"/>
              <a:t> </a:t>
            </a:r>
            <a:r>
              <a:rPr lang="en-US" dirty="0" err="1"/>
              <a:t>perhitungan</a:t>
            </a:r>
            <a:r>
              <a:rPr lang="en-US" dirty="0"/>
              <a:t>    </a:t>
            </a:r>
            <a:r>
              <a:rPr lang="en-US" dirty="0" err="1"/>
              <a:t>berkala</a:t>
            </a:r>
            <a:r>
              <a:rPr lang="en-US" dirty="0"/>
              <a:t>.    </a:t>
            </a:r>
            <a:r>
              <a:rPr lang="en-US" dirty="0" err="1"/>
              <a:t>Tahap</a:t>
            </a:r>
            <a:r>
              <a:rPr lang="en-US" dirty="0"/>
              <a:t>   </a:t>
            </a:r>
            <a:r>
              <a:rPr lang="en-US" dirty="0" err="1"/>
              <a:t>ini</a:t>
            </a:r>
            <a:r>
              <a:rPr lang="en-US" dirty="0"/>
              <a:t> 	</a:t>
            </a:r>
            <a:r>
              <a:rPr lang="en-US" dirty="0" err="1"/>
              <a:t>mulai</a:t>
            </a:r>
            <a:r>
              <a:rPr lang="en-US" dirty="0"/>
              <a:t> </a:t>
            </a:r>
            <a:r>
              <a:rPr lang="en-US" dirty="0" err="1"/>
              <a:t>berkembang</a:t>
            </a:r>
            <a:r>
              <a:rPr lang="en-US" dirty="0"/>
              <a:t>  </a:t>
            </a:r>
            <a:r>
              <a:rPr lang="en-US" dirty="0" err="1"/>
              <a:t>sekitar</a:t>
            </a:r>
            <a:r>
              <a:rPr lang="en-US" dirty="0"/>
              <a:t>  </a:t>
            </a:r>
            <a:r>
              <a:rPr lang="en-US" dirty="0" err="1"/>
              <a:t>tahun</a:t>
            </a:r>
            <a:r>
              <a:rPr lang="en-US" dirty="0"/>
              <a:t>  1950an.  </a:t>
            </a:r>
            <a:r>
              <a:rPr lang="en-US" dirty="0" err="1"/>
              <a:t>Perencanaan</a:t>
            </a:r>
            <a:r>
              <a:rPr lang="en-US" dirty="0"/>
              <a:t>  </a:t>
            </a:r>
            <a:r>
              <a:rPr lang="en-US" dirty="0" err="1"/>
              <a:t>pengadaan</a:t>
            </a:r>
            <a:r>
              <a:rPr lang="en-US" dirty="0"/>
              <a:t>  </a:t>
            </a:r>
            <a:r>
              <a:rPr lang="en-US" dirty="0" err="1"/>
              <a:t>barang</a:t>
            </a:r>
            <a:r>
              <a:rPr lang="en-US" dirty="0"/>
              <a:t>  </a:t>
            </a:r>
            <a:r>
              <a:rPr lang="en-US" dirty="0" err="1"/>
              <a:t>secara</a:t>
            </a:r>
            <a:r>
              <a:rPr lang="en-US" dirty="0"/>
              <a:t>  </a:t>
            </a:r>
            <a:r>
              <a:rPr lang="en-US" dirty="0" err="1"/>
              <a:t>tepat</a:t>
            </a:r>
            <a:r>
              <a:rPr lang="en-US" dirty="0"/>
              <a:t> </a:t>
            </a:r>
            <a:r>
              <a:rPr lang="en-US" dirty="0" err="1"/>
              <a:t>waktu</a:t>
            </a:r>
            <a:r>
              <a:rPr lang="en-US" dirty="0"/>
              <a:t>   </a:t>
            </a:r>
            <a:r>
              <a:rPr lang="en-US" dirty="0" err="1"/>
              <a:t>atau</a:t>
            </a:r>
            <a:r>
              <a:rPr lang="en-US" dirty="0"/>
              <a:t>   </a:t>
            </a:r>
            <a:r>
              <a:rPr lang="en-US" i="1" dirty="0"/>
              <a:t>just-in-time    inventory    control 	</a:t>
            </a:r>
            <a:r>
              <a:rPr lang="en-US" dirty="0" err="1"/>
              <a:t>juga</a:t>
            </a:r>
            <a:r>
              <a:rPr lang="en-US" dirty="0"/>
              <a:t>   </a:t>
            </a:r>
            <a:r>
              <a:rPr lang="en-US" dirty="0" err="1"/>
              <a:t>merupakan</a:t>
            </a:r>
            <a:r>
              <a:rPr lang="en-US" dirty="0"/>
              <a:t>    </a:t>
            </a:r>
            <a:r>
              <a:rPr lang="en-US" dirty="0" err="1"/>
              <a:t>pengembangan</a:t>
            </a:r>
            <a:r>
              <a:rPr lang="en-US" dirty="0"/>
              <a:t> </a:t>
            </a:r>
            <a:r>
              <a:rPr lang="en-US" dirty="0" err="1"/>
              <a:t>perencanaan</a:t>
            </a:r>
            <a:r>
              <a:rPr lang="en-US" dirty="0"/>
              <a:t>   </a:t>
            </a:r>
            <a:r>
              <a:rPr lang="en-US" dirty="0" err="1"/>
              <a:t>kebutuhan</a:t>
            </a:r>
            <a:r>
              <a:rPr lang="en-US" dirty="0"/>
              <a:t>   material,   </a:t>
            </a:r>
            <a:r>
              <a:rPr lang="en-US" dirty="0" err="1"/>
              <a:t>namun</a:t>
            </a:r>
            <a:r>
              <a:rPr lang="en-US" dirty="0"/>
              <a:t>   </a:t>
            </a:r>
            <a:r>
              <a:rPr lang="en-US" dirty="0" err="1"/>
              <a:t>baru</a:t>
            </a:r>
            <a:r>
              <a:rPr lang="en-US" dirty="0"/>
              <a:t>   </a:t>
            </a:r>
            <a:r>
              <a:rPr lang="en-US" dirty="0" err="1"/>
              <a:t>dikembangkan</a:t>
            </a:r>
            <a:r>
              <a:rPr lang="en-US" dirty="0"/>
              <a:t>   </a:t>
            </a:r>
            <a:r>
              <a:rPr lang="en-US" dirty="0" err="1"/>
              <a:t>tahun</a:t>
            </a:r>
            <a:r>
              <a:rPr lang="en-US" dirty="0"/>
              <a:t>   1980an, </a:t>
            </a:r>
            <a:r>
              <a:rPr lang="en-US" dirty="0" err="1"/>
              <a:t>sebagai</a:t>
            </a:r>
            <a:r>
              <a:rPr lang="en-US" dirty="0"/>
              <a:t> </a:t>
            </a:r>
            <a:r>
              <a:rPr lang="en-US" dirty="0" err="1"/>
              <a:t>pendukung</a:t>
            </a:r>
            <a:r>
              <a:rPr lang="en-US" dirty="0"/>
              <a:t> MRP </a:t>
            </a:r>
            <a:r>
              <a:rPr lang="en-US" dirty="0" err="1"/>
              <a:t>dan</a:t>
            </a:r>
            <a:r>
              <a:rPr lang="en-US" dirty="0"/>
              <a:t> MRP II.</a:t>
            </a:r>
          </a:p>
          <a:p>
            <a:pPr marL="0" indent="0">
              <a:buNone/>
              <a:defRPr/>
            </a:pPr>
            <a:r>
              <a:rPr lang="en-US" dirty="0"/>
              <a:t> </a:t>
            </a:r>
          </a:p>
          <a:p>
            <a:pPr marL="0" indent="0">
              <a:buNone/>
              <a:defRPr/>
            </a:pPr>
            <a:r>
              <a:rPr lang="en-US" b="1" dirty="0" err="1"/>
              <a:t>Tahap</a:t>
            </a:r>
            <a:r>
              <a:rPr lang="en-US" b="1" dirty="0"/>
              <a:t> 2 : MRP (</a:t>
            </a:r>
            <a:r>
              <a:rPr lang="en-US" b="1" i="1" dirty="0"/>
              <a:t>Materials Requirement Planning</a:t>
            </a:r>
            <a:r>
              <a:rPr lang="en-US" b="1" dirty="0"/>
              <a:t>)</a:t>
            </a:r>
            <a:endParaRPr lang="en-US" dirty="0"/>
          </a:p>
          <a:p>
            <a:pPr marL="0" indent="0">
              <a:buNone/>
              <a:defRPr/>
            </a:pPr>
            <a:r>
              <a:rPr lang="en-US" dirty="0" err="1"/>
              <a:t>Tahap</a:t>
            </a:r>
            <a:r>
              <a:rPr lang="en-US" dirty="0"/>
              <a:t>   </a:t>
            </a:r>
            <a:r>
              <a:rPr lang="en-US" dirty="0" err="1"/>
              <a:t>kedua</a:t>
            </a:r>
            <a:r>
              <a:rPr lang="en-US" dirty="0"/>
              <a:t>   </a:t>
            </a:r>
            <a:r>
              <a:rPr lang="en-US" dirty="0" err="1"/>
              <a:t>ini</a:t>
            </a:r>
            <a:r>
              <a:rPr lang="en-US" dirty="0"/>
              <a:t>   </a:t>
            </a:r>
            <a:r>
              <a:rPr lang="en-US" dirty="0" err="1"/>
              <a:t>berkembang</a:t>
            </a:r>
            <a:r>
              <a:rPr lang="en-US" dirty="0"/>
              <a:t>    </a:t>
            </a:r>
            <a:r>
              <a:rPr lang="en-US" dirty="0" err="1"/>
              <a:t>untuk</a:t>
            </a:r>
            <a:r>
              <a:rPr lang="en-US" dirty="0"/>
              <a:t>   </a:t>
            </a:r>
            <a:r>
              <a:rPr lang="en-US" dirty="0" err="1"/>
              <a:t>memenuhi</a:t>
            </a:r>
            <a:r>
              <a:rPr lang="en-US" dirty="0"/>
              <a:t>    </a:t>
            </a:r>
            <a:r>
              <a:rPr lang="en-US" dirty="0" err="1"/>
              <a:t>keperluan</a:t>
            </a:r>
            <a:r>
              <a:rPr lang="en-US" dirty="0"/>
              <a:t>    material   yang </a:t>
            </a:r>
            <a:r>
              <a:rPr lang="en-US" dirty="0" err="1"/>
              <a:t>tergantung</a:t>
            </a:r>
            <a:r>
              <a:rPr lang="en-US" dirty="0"/>
              <a:t> </a:t>
            </a:r>
            <a:r>
              <a:rPr lang="en-US" dirty="0" err="1"/>
              <a:t>dari</a:t>
            </a:r>
            <a:r>
              <a:rPr lang="en-US" dirty="0"/>
              <a:t> </a:t>
            </a:r>
            <a:r>
              <a:rPr lang="en-US" dirty="0" err="1"/>
              <a:t>keperluan</a:t>
            </a:r>
            <a:r>
              <a:rPr lang="en-US" dirty="0"/>
              <a:t> material lain. Formula EOQ </a:t>
            </a:r>
            <a:r>
              <a:rPr lang="en-US" dirty="0" err="1"/>
              <a:t>dan</a:t>
            </a:r>
            <a:r>
              <a:rPr lang="en-US" dirty="0"/>
              <a:t> </a:t>
            </a:r>
            <a:r>
              <a:rPr lang="en-US" dirty="0" err="1"/>
              <a:t>sebagainya</a:t>
            </a:r>
            <a:r>
              <a:rPr lang="en-US" dirty="0"/>
              <a:t> </a:t>
            </a:r>
            <a:r>
              <a:rPr lang="en-US" dirty="0" err="1"/>
              <a:t>kurang</a:t>
            </a:r>
            <a:r>
              <a:rPr lang="en-US" dirty="0"/>
              <a:t> </a:t>
            </a:r>
            <a:r>
              <a:rPr lang="en-US" dirty="0" err="1"/>
              <a:t>mendukung</a:t>
            </a:r>
            <a:r>
              <a:rPr lang="en-US" dirty="0"/>
              <a:t> 	</a:t>
            </a:r>
            <a:r>
              <a:rPr lang="en-US" dirty="0" err="1"/>
              <a:t>keperluan</a:t>
            </a:r>
            <a:r>
              <a:rPr lang="en-US" dirty="0"/>
              <a:t>    </a:t>
            </a:r>
            <a:r>
              <a:rPr lang="en-US" dirty="0" err="1"/>
              <a:t>ini</a:t>
            </a:r>
            <a:r>
              <a:rPr lang="en-US" dirty="0"/>
              <a:t>, 	yang   </a:t>
            </a:r>
            <a:r>
              <a:rPr lang="en-US" dirty="0" err="1"/>
              <a:t>terutama</a:t>
            </a:r>
            <a:r>
              <a:rPr lang="en-US" dirty="0"/>
              <a:t> 	</a:t>
            </a:r>
            <a:r>
              <a:rPr lang="en-US" dirty="0" err="1"/>
              <a:t>diperlukan</a:t>
            </a:r>
            <a:r>
              <a:rPr lang="en-US" dirty="0"/>
              <a:t> 	</a:t>
            </a:r>
            <a:r>
              <a:rPr lang="en-US" dirty="0" err="1"/>
              <a:t>untuk</a:t>
            </a:r>
            <a:r>
              <a:rPr lang="en-US" dirty="0"/>
              <a:t>   </a:t>
            </a:r>
            <a:r>
              <a:rPr lang="en-US" dirty="0" err="1"/>
              <a:t>perencanaan</a:t>
            </a:r>
            <a:r>
              <a:rPr lang="en-US" dirty="0"/>
              <a:t> </a:t>
            </a:r>
            <a:r>
              <a:rPr lang="en-US" dirty="0" err="1"/>
              <a:t>keperluan</a:t>
            </a:r>
            <a:r>
              <a:rPr lang="en-US" dirty="0"/>
              <a:t> </a:t>
            </a:r>
            <a:r>
              <a:rPr lang="en-US" dirty="0" err="1"/>
              <a:t>bahan</a:t>
            </a:r>
            <a:r>
              <a:rPr lang="en-US" dirty="0"/>
              <a:t> </a:t>
            </a:r>
            <a:r>
              <a:rPr lang="en-US" dirty="0" err="1"/>
              <a:t>mentah</a:t>
            </a:r>
            <a:r>
              <a:rPr lang="en-US" dirty="0"/>
              <a:t> </a:t>
            </a:r>
            <a:r>
              <a:rPr lang="en-US" dirty="0" err="1"/>
              <a:t>dan</a:t>
            </a:r>
            <a:r>
              <a:rPr lang="en-US" dirty="0"/>
              <a:t> </a:t>
            </a:r>
            <a:r>
              <a:rPr lang="en-US" dirty="0" err="1"/>
              <a:t>pendukung</a:t>
            </a:r>
            <a:r>
              <a:rPr lang="en-US" dirty="0"/>
              <a:t>  </a:t>
            </a:r>
            <a:r>
              <a:rPr lang="en-US" dirty="0" err="1"/>
              <a:t>untuk</a:t>
            </a:r>
            <a:r>
              <a:rPr lang="en-US" dirty="0"/>
              <a:t> </a:t>
            </a:r>
            <a:r>
              <a:rPr lang="en-US" dirty="0" err="1"/>
              <a:t>manufaktur</a:t>
            </a:r>
            <a:r>
              <a:rPr lang="en-US" dirty="0"/>
              <a:t>  </a:t>
            </a:r>
            <a:r>
              <a:rPr lang="en-US" dirty="0" err="1"/>
              <a:t>produk</a:t>
            </a:r>
            <a:r>
              <a:rPr lang="en-US" dirty="0"/>
              <a:t>. MRP </a:t>
            </a:r>
            <a:r>
              <a:rPr lang="en-US" dirty="0" err="1"/>
              <a:t>mulai</a:t>
            </a:r>
            <a:r>
              <a:rPr lang="en-US" dirty="0"/>
              <a:t> </a:t>
            </a:r>
            <a:r>
              <a:rPr lang="en-US" dirty="0" err="1"/>
              <a:t>dikembangkan</a:t>
            </a:r>
            <a:r>
              <a:rPr lang="en-US" dirty="0"/>
              <a:t> </a:t>
            </a:r>
            <a:r>
              <a:rPr lang="en-US" dirty="0" err="1"/>
              <a:t>sekitar</a:t>
            </a:r>
            <a:r>
              <a:rPr lang="en-US" dirty="0"/>
              <a:t> </a:t>
            </a:r>
            <a:r>
              <a:rPr lang="en-US" dirty="0" err="1"/>
              <a:t>tahun</a:t>
            </a:r>
            <a:r>
              <a:rPr lang="en-US" dirty="0"/>
              <a:t> 1965.</a:t>
            </a:r>
          </a:p>
          <a:p>
            <a:pPr>
              <a:buNone/>
              <a:defRPr/>
            </a:pPr>
            <a:endParaRPr lang="en-US" dirty="0"/>
          </a:p>
        </p:txBody>
      </p:sp>
      <p:sp>
        <p:nvSpPr>
          <p:cNvPr id="4" name="Title 1">
            <a:extLst>
              <a:ext uri="{FF2B5EF4-FFF2-40B4-BE49-F238E27FC236}">
                <a16:creationId xmlns:a16="http://schemas.microsoft.com/office/drawing/2014/main" id="{503391C8-8843-9BA6-1327-E83E25F69F91}"/>
              </a:ext>
            </a:extLst>
          </p:cNvPr>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rtlCol="0">
            <a:normAutofit/>
          </a:bodyPr>
          <a:lstStyle/>
          <a:p>
            <a:pPr>
              <a:defRPr/>
            </a:pPr>
            <a:r>
              <a:rPr lang="en-US" dirty="0"/>
              <a:t>TAHAPAN PERENCANAAN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030C60-CE51-7B6A-5CC6-046522ADBECB}"/>
              </a:ext>
            </a:extLst>
          </p:cNvPr>
          <p:cNvSpPr>
            <a:spLocks noGrp="1"/>
          </p:cNvSpPr>
          <p:nvPr>
            <p:ph idx="1"/>
          </p:nvPr>
        </p:nvSpPr>
        <p:spPr/>
        <p:txBody>
          <a:bodyPr rtlCol="0">
            <a:normAutofit fontScale="62500" lnSpcReduction="20000"/>
          </a:bodyPr>
          <a:lstStyle/>
          <a:p>
            <a:pPr marL="0" indent="0">
              <a:buNone/>
              <a:defRPr/>
            </a:pPr>
            <a:r>
              <a:rPr lang="en-US" b="1" dirty="0" err="1"/>
              <a:t>Tahap</a:t>
            </a:r>
            <a:r>
              <a:rPr lang="en-US" b="1" dirty="0"/>
              <a:t> 3 : MRP II (</a:t>
            </a:r>
            <a:r>
              <a:rPr lang="en-US" b="1" i="1" dirty="0"/>
              <a:t>Manufacturing Resource Planning</a:t>
            </a:r>
            <a:r>
              <a:rPr lang="en-US" b="1" dirty="0"/>
              <a:t>)</a:t>
            </a:r>
            <a:endParaRPr lang="en-US" dirty="0"/>
          </a:p>
          <a:p>
            <a:pPr marL="0" indent="0">
              <a:buNone/>
              <a:defRPr/>
            </a:pPr>
            <a:r>
              <a:rPr lang="en-US" dirty="0" err="1"/>
              <a:t>Tahap</a:t>
            </a:r>
            <a:r>
              <a:rPr lang="en-US" dirty="0"/>
              <a:t> </a:t>
            </a:r>
            <a:r>
              <a:rPr lang="en-US" dirty="0" err="1"/>
              <a:t>ini</a:t>
            </a:r>
            <a:r>
              <a:rPr lang="en-US" dirty="0"/>
              <a:t> </a:t>
            </a:r>
            <a:r>
              <a:rPr lang="en-US" dirty="0" err="1"/>
              <a:t>diberi</a:t>
            </a:r>
            <a:r>
              <a:rPr lang="en-US" dirty="0"/>
              <a:t> </a:t>
            </a:r>
            <a:r>
              <a:rPr lang="en-US" dirty="0" err="1"/>
              <a:t>singkatan</a:t>
            </a:r>
            <a:r>
              <a:rPr lang="en-US" dirty="0"/>
              <a:t> MRP II </a:t>
            </a:r>
            <a:r>
              <a:rPr lang="en-US" dirty="0" err="1"/>
              <a:t>untuk</a:t>
            </a:r>
            <a:r>
              <a:rPr lang="en-US" dirty="0"/>
              <a:t> </a:t>
            </a:r>
            <a:r>
              <a:rPr lang="en-US" dirty="0" err="1"/>
              <a:t>membedakan</a:t>
            </a:r>
            <a:r>
              <a:rPr lang="en-US" dirty="0"/>
              <a:t> </a:t>
            </a:r>
            <a:r>
              <a:rPr lang="en-US" dirty="0" err="1"/>
              <a:t>dengan</a:t>
            </a:r>
            <a:r>
              <a:rPr lang="en-US" dirty="0"/>
              <a:t> MRP, </a:t>
            </a:r>
            <a:r>
              <a:rPr lang="en-US" dirty="0" err="1"/>
              <a:t>karena</a:t>
            </a:r>
            <a:r>
              <a:rPr lang="en-US" dirty="0"/>
              <a:t> </a:t>
            </a:r>
            <a:r>
              <a:rPr lang="en-US" dirty="0" err="1"/>
              <a:t>nama</a:t>
            </a:r>
            <a:r>
              <a:rPr lang="en-US" dirty="0"/>
              <a:t> </a:t>
            </a:r>
            <a:r>
              <a:rPr lang="en-US" dirty="0" err="1"/>
              <a:t>tersebut</a:t>
            </a:r>
            <a:r>
              <a:rPr lang="en-US" dirty="0"/>
              <a:t> </a:t>
            </a:r>
            <a:r>
              <a:rPr lang="en-US" dirty="0" err="1"/>
              <a:t>apabila</a:t>
            </a:r>
            <a:r>
              <a:rPr lang="en-US" dirty="0"/>
              <a:t> </a:t>
            </a:r>
            <a:r>
              <a:rPr lang="en-US" dirty="0" err="1"/>
              <a:t>disingkat</a:t>
            </a:r>
            <a:r>
              <a:rPr lang="en-US" dirty="0"/>
              <a:t>, </a:t>
            </a:r>
            <a:r>
              <a:rPr lang="en-US" dirty="0" err="1"/>
              <a:t>akan</a:t>
            </a:r>
            <a:r>
              <a:rPr lang="en-US" dirty="0"/>
              <a:t> </a:t>
            </a:r>
            <a:r>
              <a:rPr lang="en-US" dirty="0" err="1"/>
              <a:t>sama</a:t>
            </a:r>
            <a:r>
              <a:rPr lang="en-US" dirty="0"/>
              <a:t>. </a:t>
            </a:r>
            <a:r>
              <a:rPr lang="en-US" dirty="0" err="1"/>
              <a:t>Tahap</a:t>
            </a:r>
            <a:r>
              <a:rPr lang="en-US" dirty="0"/>
              <a:t> </a:t>
            </a:r>
            <a:r>
              <a:rPr lang="en-US" dirty="0" err="1"/>
              <a:t>ini</a:t>
            </a:r>
            <a:r>
              <a:rPr lang="en-US" dirty="0"/>
              <a:t> </a:t>
            </a:r>
            <a:r>
              <a:rPr lang="en-US" dirty="0" err="1"/>
              <a:t>adalah</a:t>
            </a:r>
            <a:r>
              <a:rPr lang="en-US" dirty="0"/>
              <a:t> </a:t>
            </a:r>
            <a:r>
              <a:rPr lang="en-US" dirty="0" err="1"/>
              <a:t>tahap</a:t>
            </a:r>
            <a:r>
              <a:rPr lang="en-US" dirty="0"/>
              <a:t> </a:t>
            </a:r>
            <a:r>
              <a:rPr lang="en-US" dirty="0" err="1"/>
              <a:t>pengintegrasian</a:t>
            </a:r>
            <a:r>
              <a:rPr lang="en-US" dirty="0"/>
              <a:t> </a:t>
            </a:r>
            <a:r>
              <a:rPr lang="en-US" dirty="0" err="1"/>
              <a:t>perencanaan</a:t>
            </a:r>
            <a:r>
              <a:rPr lang="en-US" dirty="0"/>
              <a:t> </a:t>
            </a:r>
            <a:r>
              <a:rPr lang="en-US" dirty="0" err="1"/>
              <a:t>kebutuhan</a:t>
            </a:r>
            <a:r>
              <a:rPr lang="en-US" dirty="0"/>
              <a:t> material </a:t>
            </a:r>
            <a:r>
              <a:rPr lang="en-US" dirty="0" err="1"/>
              <a:t>dengan</a:t>
            </a:r>
            <a:r>
              <a:rPr lang="en-US" dirty="0"/>
              <a:t> </a:t>
            </a:r>
            <a:r>
              <a:rPr lang="en-US" dirty="0" err="1"/>
              <a:t>kebutuhan</a:t>
            </a:r>
            <a:r>
              <a:rPr lang="en-US" dirty="0"/>
              <a:t> </a:t>
            </a:r>
            <a:r>
              <a:rPr lang="en-US" dirty="0" err="1"/>
              <a:t>perusahaan</a:t>
            </a:r>
            <a:r>
              <a:rPr lang="en-US" dirty="0"/>
              <a:t> yang lain, </a:t>
            </a:r>
            <a:r>
              <a:rPr lang="en-US" dirty="0" err="1"/>
              <a:t>seperti</a:t>
            </a:r>
            <a:r>
              <a:rPr lang="en-US" dirty="0"/>
              <a:t> </a:t>
            </a:r>
            <a:r>
              <a:rPr lang="en-US" dirty="0" err="1"/>
              <a:t>perencanaan</a:t>
            </a:r>
            <a:r>
              <a:rPr lang="en-US" dirty="0"/>
              <a:t> </a:t>
            </a:r>
            <a:r>
              <a:rPr lang="en-US" dirty="0" err="1"/>
              <a:t>bisnis</a:t>
            </a:r>
            <a:r>
              <a:rPr lang="en-US" dirty="0"/>
              <a:t>, </a:t>
            </a:r>
            <a:r>
              <a:rPr lang="en-US" dirty="0" err="1"/>
              <a:t>perencanaan</a:t>
            </a:r>
            <a:r>
              <a:rPr lang="en-US" dirty="0"/>
              <a:t> </a:t>
            </a:r>
            <a:r>
              <a:rPr lang="en-US" dirty="0" err="1"/>
              <a:t>produksi</a:t>
            </a:r>
            <a:r>
              <a:rPr lang="en-US" dirty="0"/>
              <a:t> </a:t>
            </a:r>
            <a:r>
              <a:rPr lang="en-US" dirty="0" err="1"/>
              <a:t>dan</a:t>
            </a:r>
            <a:r>
              <a:rPr lang="en-US" dirty="0"/>
              <a:t> </a:t>
            </a:r>
            <a:r>
              <a:rPr lang="en-US" dirty="0" err="1"/>
              <a:t>sebagainya</a:t>
            </a:r>
            <a:r>
              <a:rPr lang="en-US" dirty="0"/>
              <a:t>. </a:t>
            </a:r>
            <a:r>
              <a:rPr lang="en-US" dirty="0" err="1"/>
              <a:t>Tahap</a:t>
            </a:r>
            <a:r>
              <a:rPr lang="en-US" dirty="0"/>
              <a:t> </a:t>
            </a:r>
            <a:r>
              <a:rPr lang="en-US" dirty="0" err="1"/>
              <a:t>ini</a:t>
            </a:r>
            <a:r>
              <a:rPr lang="en-US" dirty="0"/>
              <a:t> </a:t>
            </a:r>
            <a:r>
              <a:rPr lang="en-US" dirty="0" err="1"/>
              <a:t>mulai</a:t>
            </a:r>
            <a:r>
              <a:rPr lang="en-US" dirty="0"/>
              <a:t> </a:t>
            </a:r>
            <a:r>
              <a:rPr lang="en-US" dirty="0" err="1"/>
              <a:t>dikembangkan</a:t>
            </a:r>
            <a:r>
              <a:rPr lang="en-US" dirty="0"/>
              <a:t> </a:t>
            </a:r>
            <a:r>
              <a:rPr lang="en-US" dirty="0" err="1"/>
              <a:t>sekitar</a:t>
            </a:r>
            <a:r>
              <a:rPr lang="en-US" dirty="0"/>
              <a:t> </a:t>
            </a:r>
            <a:r>
              <a:rPr lang="en-US" dirty="0" err="1"/>
              <a:t>tahun</a:t>
            </a:r>
            <a:r>
              <a:rPr lang="en-US" dirty="0"/>
              <a:t> 1975.</a:t>
            </a:r>
          </a:p>
          <a:p>
            <a:pPr marL="0" indent="0">
              <a:buNone/>
              <a:defRPr/>
            </a:pPr>
            <a:r>
              <a:rPr lang="en-US" dirty="0"/>
              <a:t> </a:t>
            </a:r>
          </a:p>
          <a:p>
            <a:pPr marL="0" indent="0">
              <a:buNone/>
              <a:defRPr/>
            </a:pPr>
            <a:r>
              <a:rPr lang="en-US" b="1" dirty="0" err="1"/>
              <a:t>Tahap</a:t>
            </a:r>
            <a:r>
              <a:rPr lang="en-US" b="1" dirty="0"/>
              <a:t> 4 : ERP (</a:t>
            </a:r>
            <a:r>
              <a:rPr lang="en-US" b="1" i="1" dirty="0"/>
              <a:t>Enterprise Resource Planning</a:t>
            </a:r>
            <a:r>
              <a:rPr lang="en-US" b="1" dirty="0"/>
              <a:t>)</a:t>
            </a:r>
            <a:endParaRPr lang="en-US" dirty="0"/>
          </a:p>
          <a:p>
            <a:pPr marL="0" indent="0">
              <a:buNone/>
              <a:defRPr/>
            </a:pPr>
            <a:br>
              <a:rPr lang="en-US" dirty="0"/>
            </a:br>
            <a:r>
              <a:rPr lang="en-US" dirty="0" err="1"/>
              <a:t>Ini</a:t>
            </a:r>
            <a:r>
              <a:rPr lang="en-US" dirty="0"/>
              <a:t> </a:t>
            </a:r>
            <a:r>
              <a:rPr lang="en-US" dirty="0" err="1"/>
              <a:t>adalah</a:t>
            </a:r>
            <a:r>
              <a:rPr lang="en-US" dirty="0"/>
              <a:t> </a:t>
            </a:r>
            <a:r>
              <a:rPr lang="en-US" dirty="0" err="1"/>
              <a:t>penyempurnaan</a:t>
            </a:r>
            <a:r>
              <a:rPr lang="en-US" dirty="0"/>
              <a:t>  </a:t>
            </a:r>
            <a:r>
              <a:rPr lang="en-US" dirty="0" err="1"/>
              <a:t>lagi</a:t>
            </a:r>
            <a:r>
              <a:rPr lang="en-US" dirty="0"/>
              <a:t> </a:t>
            </a:r>
            <a:r>
              <a:rPr lang="en-US" dirty="0" err="1"/>
              <a:t>dari</a:t>
            </a:r>
            <a:r>
              <a:rPr lang="en-US" dirty="0"/>
              <a:t> MRP II, </a:t>
            </a:r>
            <a:r>
              <a:rPr lang="en-US" dirty="0" err="1"/>
              <a:t>di</a:t>
            </a:r>
            <a:r>
              <a:rPr lang="en-US" dirty="0"/>
              <a:t> </a:t>
            </a:r>
            <a:r>
              <a:rPr lang="en-US" dirty="0" err="1"/>
              <a:t>mana</a:t>
            </a:r>
            <a:r>
              <a:rPr lang="en-US" dirty="0"/>
              <a:t> </a:t>
            </a:r>
            <a:r>
              <a:rPr lang="en-US" dirty="0" err="1"/>
              <a:t>digunakan</a:t>
            </a:r>
            <a:r>
              <a:rPr lang="en-US" dirty="0"/>
              <a:t>  </a:t>
            </a:r>
            <a:r>
              <a:rPr lang="en-US" dirty="0" err="1"/>
              <a:t>pengembangan</a:t>
            </a:r>
            <a:r>
              <a:rPr lang="en-US" dirty="0"/>
              <a:t> </a:t>
            </a:r>
            <a:r>
              <a:rPr lang="en-US" dirty="0" err="1"/>
              <a:t>teknologi</a:t>
            </a:r>
            <a:r>
              <a:rPr lang="en-US" dirty="0"/>
              <a:t>  </a:t>
            </a:r>
            <a:r>
              <a:rPr lang="en-US" dirty="0" err="1"/>
              <a:t>terakhir</a:t>
            </a:r>
            <a:r>
              <a:rPr lang="en-US" dirty="0"/>
              <a:t>,  </a:t>
            </a:r>
            <a:r>
              <a:rPr lang="en-US" dirty="0" err="1"/>
              <a:t>termasuk</a:t>
            </a:r>
            <a:r>
              <a:rPr lang="en-US" dirty="0"/>
              <a:t>  </a:t>
            </a:r>
            <a:r>
              <a:rPr lang="en-US" dirty="0" err="1"/>
              <a:t>teknologi</a:t>
            </a:r>
            <a:r>
              <a:rPr lang="en-US" dirty="0"/>
              <a:t>  </a:t>
            </a:r>
            <a:r>
              <a:rPr lang="en-US" dirty="0" err="1"/>
              <a:t>informasi</a:t>
            </a:r>
            <a:r>
              <a:rPr lang="en-US" dirty="0"/>
              <a:t>  </a:t>
            </a:r>
            <a:r>
              <a:rPr lang="en-US" dirty="0" err="1"/>
              <a:t>dan</a:t>
            </a:r>
            <a:r>
              <a:rPr lang="en-US" dirty="0"/>
              <a:t> </a:t>
            </a:r>
            <a:r>
              <a:rPr lang="en-US" dirty="0" err="1"/>
              <a:t>cakupan</a:t>
            </a:r>
            <a:r>
              <a:rPr lang="en-US" dirty="0"/>
              <a:t>  </a:t>
            </a:r>
            <a:r>
              <a:rPr lang="en-US" dirty="0" err="1"/>
              <a:t>perencanaan</a:t>
            </a:r>
            <a:r>
              <a:rPr lang="en-US" dirty="0"/>
              <a:t>  </a:t>
            </a:r>
            <a:r>
              <a:rPr lang="en-US" dirty="0" err="1"/>
              <a:t>lebih</a:t>
            </a:r>
            <a:r>
              <a:rPr lang="en-US" dirty="0"/>
              <a:t> </a:t>
            </a:r>
            <a:r>
              <a:rPr lang="en-US" dirty="0" err="1"/>
              <a:t>luas</a:t>
            </a:r>
            <a:r>
              <a:rPr lang="en-US" dirty="0"/>
              <a:t> </a:t>
            </a:r>
            <a:r>
              <a:rPr lang="en-US" dirty="0" err="1"/>
              <a:t>lagi</a:t>
            </a:r>
            <a:r>
              <a:rPr lang="en-US" dirty="0"/>
              <a:t>.  </a:t>
            </a:r>
            <a:r>
              <a:rPr lang="en-US" dirty="0" err="1"/>
              <a:t>Tahap</a:t>
            </a:r>
            <a:r>
              <a:rPr lang="en-US" dirty="0"/>
              <a:t> </a:t>
            </a:r>
            <a:r>
              <a:rPr lang="en-US" dirty="0" err="1"/>
              <a:t>ini</a:t>
            </a:r>
            <a:r>
              <a:rPr lang="en-US" dirty="0"/>
              <a:t> </a:t>
            </a:r>
            <a:r>
              <a:rPr lang="en-US" dirty="0" err="1"/>
              <a:t>mulai</a:t>
            </a:r>
            <a:r>
              <a:rPr lang="en-US" dirty="0"/>
              <a:t> </a:t>
            </a:r>
            <a:r>
              <a:rPr lang="en-US" dirty="0" err="1"/>
              <a:t>dikembangkan</a:t>
            </a:r>
            <a:r>
              <a:rPr lang="en-US" dirty="0"/>
              <a:t> </a:t>
            </a:r>
            <a:r>
              <a:rPr lang="en-US" dirty="0" err="1"/>
              <a:t>sekitar</a:t>
            </a:r>
            <a:r>
              <a:rPr lang="en-US" dirty="0"/>
              <a:t> </a:t>
            </a:r>
            <a:r>
              <a:rPr lang="en-US" dirty="0" err="1"/>
              <a:t>tahun</a:t>
            </a:r>
            <a:r>
              <a:rPr lang="en-US" dirty="0"/>
              <a:t> 1990.</a:t>
            </a:r>
          </a:p>
          <a:p>
            <a:pPr marL="0" indent="0">
              <a:buNone/>
              <a:defRPr/>
            </a:pPr>
            <a:r>
              <a:rPr lang="en-US" dirty="0"/>
              <a:t> </a:t>
            </a:r>
          </a:p>
          <a:p>
            <a:pPr marL="0" indent="0">
              <a:buNone/>
              <a:defRPr/>
            </a:pPr>
            <a:r>
              <a:rPr lang="en-US" b="1" dirty="0" err="1"/>
              <a:t>Tahap</a:t>
            </a:r>
            <a:r>
              <a:rPr lang="en-US" b="1" dirty="0"/>
              <a:t> 5 : ERM (</a:t>
            </a:r>
            <a:r>
              <a:rPr lang="en-US" b="1" i="1" dirty="0"/>
              <a:t>Enterprise Resource Management</a:t>
            </a:r>
            <a:r>
              <a:rPr lang="en-US" b="1" dirty="0"/>
              <a:t>)</a:t>
            </a:r>
            <a:endParaRPr lang="en-US" dirty="0"/>
          </a:p>
          <a:p>
            <a:pPr marL="0" indent="0">
              <a:buNone/>
              <a:defRPr/>
            </a:pPr>
            <a:r>
              <a:rPr lang="en-US" dirty="0" err="1"/>
              <a:t>Ini</a:t>
            </a:r>
            <a:r>
              <a:rPr lang="en-US" dirty="0"/>
              <a:t> </a:t>
            </a:r>
            <a:r>
              <a:rPr lang="en-US" dirty="0" err="1"/>
              <a:t>adalah</a:t>
            </a:r>
            <a:r>
              <a:rPr lang="en-US" dirty="0"/>
              <a:t> </a:t>
            </a:r>
            <a:r>
              <a:rPr lang="en-US" dirty="0" err="1"/>
              <a:t>pengembangan</a:t>
            </a:r>
            <a:r>
              <a:rPr lang="en-US" dirty="0"/>
              <a:t>  </a:t>
            </a:r>
            <a:r>
              <a:rPr lang="en-US" dirty="0" err="1"/>
              <a:t>lebih</a:t>
            </a:r>
            <a:r>
              <a:rPr lang="en-US" dirty="0"/>
              <a:t> </a:t>
            </a:r>
            <a:r>
              <a:rPr lang="en-US" dirty="0" err="1"/>
              <a:t>lanjut</a:t>
            </a:r>
            <a:r>
              <a:rPr lang="en-US" dirty="0"/>
              <a:t> </a:t>
            </a:r>
            <a:r>
              <a:rPr lang="en-US" dirty="0" err="1"/>
              <a:t>dari</a:t>
            </a:r>
            <a:r>
              <a:rPr lang="en-US" dirty="0"/>
              <a:t> ERP. </a:t>
            </a:r>
            <a:r>
              <a:rPr lang="en-US" dirty="0" err="1"/>
              <a:t>Dalam</a:t>
            </a:r>
            <a:r>
              <a:rPr lang="en-US" dirty="0"/>
              <a:t>  ERP, </a:t>
            </a:r>
            <a:r>
              <a:rPr lang="en-US" dirty="0" err="1"/>
              <a:t>cakupannya</a:t>
            </a:r>
            <a:r>
              <a:rPr lang="en-US" dirty="0"/>
              <a:t>  </a:t>
            </a:r>
            <a:r>
              <a:rPr lang="en-US" dirty="0" err="1"/>
              <a:t>adalah</a:t>
            </a:r>
            <a:r>
              <a:rPr lang="en-US" dirty="0"/>
              <a:t> </a:t>
            </a:r>
            <a:r>
              <a:rPr lang="en-US" dirty="0" err="1"/>
              <a:t>hanya</a:t>
            </a:r>
            <a:r>
              <a:rPr lang="en-US" dirty="0"/>
              <a:t>  </a:t>
            </a:r>
            <a:r>
              <a:rPr lang="en-US" dirty="0" err="1"/>
              <a:t>perencanaan</a:t>
            </a:r>
            <a:r>
              <a:rPr lang="en-US" dirty="0"/>
              <a:t>,   </a:t>
            </a:r>
            <a:r>
              <a:rPr lang="en-US" dirty="0" err="1"/>
              <a:t>sedangkan</a:t>
            </a:r>
            <a:r>
              <a:rPr lang="en-US" dirty="0"/>
              <a:t>   </a:t>
            </a:r>
            <a:r>
              <a:rPr lang="en-US" dirty="0" err="1"/>
              <a:t>dalam</a:t>
            </a:r>
            <a:r>
              <a:rPr lang="en-US" dirty="0"/>
              <a:t>  ERM,  </a:t>
            </a:r>
            <a:r>
              <a:rPr lang="en-US" dirty="0" err="1"/>
              <a:t>cakupannya</a:t>
            </a:r>
            <a:r>
              <a:rPr lang="en-US" dirty="0"/>
              <a:t>   </a:t>
            </a:r>
            <a:r>
              <a:rPr lang="en-US" dirty="0" err="1"/>
              <a:t>menyangkut</a:t>
            </a:r>
            <a:r>
              <a:rPr lang="en-US" dirty="0"/>
              <a:t>   </a:t>
            </a:r>
            <a:r>
              <a:rPr lang="en-US" dirty="0" err="1"/>
              <a:t>fungsi</a:t>
            </a:r>
            <a:r>
              <a:rPr lang="en-US" dirty="0"/>
              <a:t>- </a:t>
            </a:r>
            <a:r>
              <a:rPr lang="en-US" dirty="0" err="1"/>
              <a:t>fungsi</a:t>
            </a:r>
            <a:r>
              <a:rPr lang="en-US" dirty="0"/>
              <a:t> </a:t>
            </a:r>
            <a:r>
              <a:rPr lang="en-US" dirty="0" err="1"/>
              <a:t>manajemen</a:t>
            </a:r>
            <a:r>
              <a:rPr lang="en-US" dirty="0"/>
              <a:t> yang lain. </a:t>
            </a:r>
            <a:r>
              <a:rPr lang="en-US" dirty="0" err="1"/>
              <a:t>Tahap</a:t>
            </a:r>
            <a:r>
              <a:rPr lang="en-US" dirty="0"/>
              <a:t> </a:t>
            </a:r>
            <a:r>
              <a:rPr lang="en-US" dirty="0" err="1"/>
              <a:t>ini</a:t>
            </a:r>
            <a:r>
              <a:rPr lang="en-US" dirty="0"/>
              <a:t> </a:t>
            </a:r>
            <a:r>
              <a:rPr lang="en-US" dirty="0" err="1"/>
              <a:t>mulai</a:t>
            </a:r>
            <a:r>
              <a:rPr lang="en-US" dirty="0"/>
              <a:t> </a:t>
            </a:r>
            <a:r>
              <a:rPr lang="en-US" dirty="0" err="1"/>
              <a:t>dikembangkan</a:t>
            </a:r>
            <a:r>
              <a:rPr lang="en-US" dirty="0"/>
              <a:t> </a:t>
            </a:r>
            <a:r>
              <a:rPr lang="en-US" dirty="0" err="1"/>
              <a:t>sekitar</a:t>
            </a:r>
            <a:r>
              <a:rPr lang="en-US" dirty="0"/>
              <a:t> </a:t>
            </a:r>
            <a:r>
              <a:rPr lang="en-US" dirty="0" err="1"/>
              <a:t>tahun</a:t>
            </a:r>
            <a:r>
              <a:rPr lang="en-US" dirty="0"/>
              <a:t> 2000.</a:t>
            </a:r>
          </a:p>
          <a:p>
            <a:pPr marL="0" indent="0">
              <a:buNone/>
              <a:defRPr/>
            </a:pPr>
            <a:endParaRPr lang="en-US" dirty="0"/>
          </a:p>
        </p:txBody>
      </p:sp>
      <p:sp>
        <p:nvSpPr>
          <p:cNvPr id="4" name="Title 1">
            <a:extLst>
              <a:ext uri="{FF2B5EF4-FFF2-40B4-BE49-F238E27FC236}">
                <a16:creationId xmlns:a16="http://schemas.microsoft.com/office/drawing/2014/main" id="{D9062CB3-1FBA-7EEF-3171-DA5DCB3BA5C8}"/>
              </a:ext>
            </a:extLst>
          </p:cNvPr>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rtlCol="0">
            <a:normAutofit/>
          </a:bodyPr>
          <a:lstStyle/>
          <a:p>
            <a:pPr>
              <a:defRPr/>
            </a:pPr>
            <a:r>
              <a:rPr lang="en-US" dirty="0"/>
              <a:t>TAHAPAN PERENCANAAN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A874FFCA-A3B1-7B38-2A41-2B85C478DAD0}"/>
              </a:ext>
            </a:extLst>
          </p:cNvPr>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fld id="{AFA3D8AD-F79B-3748-815E-36B5352D02E2}" type="slidenum">
              <a:rPr lang="en-US" altLang="id-ID" sz="1200">
                <a:solidFill>
                  <a:srgbClr val="898989"/>
                </a:solidFill>
              </a:rPr>
              <a:pPr algn="ctr">
                <a:spcBef>
                  <a:spcPct val="0"/>
                </a:spcBef>
                <a:buFontTx/>
                <a:buNone/>
              </a:pPr>
              <a:t>2</a:t>
            </a:fld>
            <a:endParaRPr lang="en-US" altLang="id-ID" sz="1200">
              <a:solidFill>
                <a:srgbClr val="898989"/>
              </a:solidFill>
            </a:endParaRPr>
          </a:p>
        </p:txBody>
      </p:sp>
      <p:sp>
        <p:nvSpPr>
          <p:cNvPr id="32770" name="Rectangle 2">
            <a:extLst>
              <a:ext uri="{FF2B5EF4-FFF2-40B4-BE49-F238E27FC236}">
                <a16:creationId xmlns:a16="http://schemas.microsoft.com/office/drawing/2014/main" id="{41D35226-7B5E-5F06-AB56-0555F3468E58}"/>
              </a:ext>
            </a:extLst>
          </p:cNvPr>
          <p:cNvSpPr>
            <a:spLocks noGrp="1" noChangeArrowheads="1"/>
          </p:cNvSpPr>
          <p:nvPr>
            <p:ph type="title"/>
          </p:nvPr>
        </p:nvSpPr>
        <p:spPr/>
        <p:txBody>
          <a:bodyPr/>
          <a:lstStyle/>
          <a:p>
            <a:pPr eaLnBrk="1" hangingPunct="1"/>
            <a:r>
              <a:rPr lang="en-US" altLang="id-ID">
                <a:solidFill>
                  <a:srgbClr val="CC0000"/>
                </a:solidFill>
              </a:rPr>
              <a:t>Roles of IS in Business</a:t>
            </a:r>
          </a:p>
        </p:txBody>
      </p:sp>
      <p:sp>
        <p:nvSpPr>
          <p:cNvPr id="32771" name="AutoShape 3">
            <a:extLst>
              <a:ext uri="{FF2B5EF4-FFF2-40B4-BE49-F238E27FC236}">
                <a16:creationId xmlns:a16="http://schemas.microsoft.com/office/drawing/2014/main" id="{72ECEFEE-B8CF-C824-0260-AC581D6730DE}"/>
              </a:ext>
            </a:extLst>
          </p:cNvPr>
          <p:cNvSpPr>
            <a:spLocks noChangeArrowheads="1"/>
          </p:cNvSpPr>
          <p:nvPr/>
        </p:nvSpPr>
        <p:spPr bwMode="auto">
          <a:xfrm flipV="1">
            <a:off x="3730625" y="4789489"/>
            <a:ext cx="6356350" cy="1538287"/>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3356 w 21600"/>
              <a:gd name="T13" fmla="*/ 3356 h 21600"/>
              <a:gd name="T14" fmla="*/ 18244 w 21600"/>
              <a:gd name="T15" fmla="*/ 18244 h 21600"/>
            </a:gdLst>
            <a:ahLst/>
            <a:cxnLst>
              <a:cxn ang="T8">
                <a:pos x="T0" y="T1"/>
              </a:cxn>
              <a:cxn ang="T9">
                <a:pos x="T2" y="T3"/>
              </a:cxn>
              <a:cxn ang="T10">
                <a:pos x="T4" y="T5"/>
              </a:cxn>
              <a:cxn ang="T11">
                <a:pos x="T6" y="T7"/>
              </a:cxn>
            </a:cxnLst>
            <a:rect l="T12" t="T13" r="T14" b="T15"/>
            <a:pathLst>
              <a:path w="21600" h="21600">
                <a:moveTo>
                  <a:pt x="0" y="0"/>
                </a:moveTo>
                <a:lnTo>
                  <a:pt x="3112" y="21600"/>
                </a:lnTo>
                <a:lnTo>
                  <a:pt x="18488" y="21600"/>
                </a:lnTo>
                <a:lnTo>
                  <a:pt x="21600" y="0"/>
                </a:lnTo>
                <a:lnTo>
                  <a:pt x="0" y="0"/>
                </a:lnTo>
                <a:close/>
              </a:path>
            </a:pathLst>
          </a:custGeom>
          <a:gradFill rotWithShape="1">
            <a:gsLst>
              <a:gs pos="0">
                <a:srgbClr val="969696"/>
              </a:gs>
              <a:gs pos="100000">
                <a:srgbClr val="FFFFFF"/>
              </a:gs>
            </a:gsLst>
            <a:lin ang="5400000" scaled="1"/>
          </a:gradFill>
          <a:ln w="12700">
            <a:solidFill>
              <a:schemeClr val="tx1"/>
            </a:solidFill>
            <a:miter lim="800000"/>
            <a:headEnd/>
            <a:tailEnd/>
          </a:ln>
        </p:spPr>
        <p:txBody>
          <a:bodyPr wrap="none" anchor="ctr"/>
          <a:lstStyle/>
          <a:p>
            <a:endParaRPr lang="id-ID"/>
          </a:p>
        </p:txBody>
      </p:sp>
      <p:sp>
        <p:nvSpPr>
          <p:cNvPr id="32772" name="AutoShape 4">
            <a:extLst>
              <a:ext uri="{FF2B5EF4-FFF2-40B4-BE49-F238E27FC236}">
                <a16:creationId xmlns:a16="http://schemas.microsoft.com/office/drawing/2014/main" id="{AB091FB6-3E87-C128-4361-A3D831ECA185}"/>
              </a:ext>
            </a:extLst>
          </p:cNvPr>
          <p:cNvSpPr>
            <a:spLocks noChangeArrowheads="1"/>
          </p:cNvSpPr>
          <p:nvPr/>
        </p:nvSpPr>
        <p:spPr bwMode="auto">
          <a:xfrm flipV="1">
            <a:off x="4646613" y="3192464"/>
            <a:ext cx="4513262" cy="159702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110 w 21600"/>
              <a:gd name="T13" fmla="*/ 4110 h 21600"/>
              <a:gd name="T14" fmla="*/ 17490 w 21600"/>
              <a:gd name="T15" fmla="*/ 17490 h 21600"/>
            </a:gdLst>
            <a:ahLst/>
            <a:cxnLst>
              <a:cxn ang="T8">
                <a:pos x="T0" y="T1"/>
              </a:cxn>
              <a:cxn ang="T9">
                <a:pos x="T2" y="T3"/>
              </a:cxn>
              <a:cxn ang="T10">
                <a:pos x="T4" y="T5"/>
              </a:cxn>
              <a:cxn ang="T11">
                <a:pos x="T6" y="T7"/>
              </a:cxn>
            </a:cxnLst>
            <a:rect l="T12" t="T13" r="T14" b="T15"/>
            <a:pathLst>
              <a:path w="21600" h="21600">
                <a:moveTo>
                  <a:pt x="0" y="0"/>
                </a:moveTo>
                <a:lnTo>
                  <a:pt x="4619" y="21600"/>
                </a:lnTo>
                <a:lnTo>
                  <a:pt x="16981" y="21600"/>
                </a:lnTo>
                <a:lnTo>
                  <a:pt x="21600" y="0"/>
                </a:lnTo>
                <a:lnTo>
                  <a:pt x="0" y="0"/>
                </a:lnTo>
                <a:close/>
              </a:path>
            </a:pathLst>
          </a:custGeom>
          <a:gradFill rotWithShape="1">
            <a:gsLst>
              <a:gs pos="0">
                <a:srgbClr val="6699FF"/>
              </a:gs>
              <a:gs pos="100000">
                <a:srgbClr val="FFFFFF"/>
              </a:gs>
            </a:gsLst>
            <a:lin ang="5400000" scaled="1"/>
          </a:gradFill>
          <a:ln w="12700">
            <a:solidFill>
              <a:schemeClr val="tx1"/>
            </a:solidFill>
            <a:miter lim="800000"/>
            <a:headEnd/>
            <a:tailEnd/>
          </a:ln>
        </p:spPr>
        <p:txBody>
          <a:bodyPr wrap="none" anchor="ctr"/>
          <a:lstStyle/>
          <a:p>
            <a:endParaRPr lang="id-ID"/>
          </a:p>
        </p:txBody>
      </p:sp>
      <p:sp>
        <p:nvSpPr>
          <p:cNvPr id="32773" name="AutoShape 5">
            <a:extLst>
              <a:ext uri="{FF2B5EF4-FFF2-40B4-BE49-F238E27FC236}">
                <a16:creationId xmlns:a16="http://schemas.microsoft.com/office/drawing/2014/main" id="{471D1D48-49E8-C906-B1E4-68513B772604}"/>
              </a:ext>
            </a:extLst>
          </p:cNvPr>
          <p:cNvSpPr>
            <a:spLocks noChangeArrowheads="1"/>
          </p:cNvSpPr>
          <p:nvPr/>
        </p:nvSpPr>
        <p:spPr bwMode="auto">
          <a:xfrm>
            <a:off x="5616576" y="1001713"/>
            <a:ext cx="2568575" cy="2190750"/>
          </a:xfrm>
          <a:prstGeom prst="triangle">
            <a:avLst>
              <a:gd name="adj" fmla="val 50000"/>
            </a:avLst>
          </a:prstGeom>
          <a:gradFill rotWithShape="1">
            <a:gsLst>
              <a:gs pos="0">
                <a:srgbClr val="FFFFFF"/>
              </a:gs>
              <a:gs pos="100000">
                <a:srgbClr val="FF9933"/>
              </a:gs>
            </a:gsLst>
            <a:lin ang="5400000" scaled="1"/>
          </a:gra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2774" name="Text Box 6">
            <a:extLst>
              <a:ext uri="{FF2B5EF4-FFF2-40B4-BE49-F238E27FC236}">
                <a16:creationId xmlns:a16="http://schemas.microsoft.com/office/drawing/2014/main" id="{F4298EF8-CEAC-0053-5D14-CAF00AB1E4B6}"/>
              </a:ext>
            </a:extLst>
          </p:cNvPr>
          <p:cNvSpPr txBox="1">
            <a:spLocks noChangeArrowheads="1"/>
          </p:cNvSpPr>
          <p:nvPr/>
        </p:nvSpPr>
        <p:spPr bwMode="auto">
          <a:xfrm>
            <a:off x="4411664" y="5129213"/>
            <a:ext cx="50371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2200" b="1">
                <a:latin typeface="Arial" panose="020B0604020202020204" pitchFamily="34" charset="0"/>
              </a:rPr>
              <a:t>Support</a:t>
            </a:r>
          </a:p>
          <a:p>
            <a:pPr algn="ctr" eaLnBrk="1" hangingPunct="1">
              <a:spcBef>
                <a:spcPct val="0"/>
              </a:spcBef>
              <a:buFontTx/>
              <a:buNone/>
            </a:pPr>
            <a:r>
              <a:rPr lang="en-US" altLang="id-ID" sz="2200" b="1">
                <a:latin typeface="Arial" panose="020B0604020202020204" pitchFamily="34" charset="0"/>
              </a:rPr>
              <a:t>Business Processes and Operations</a:t>
            </a:r>
          </a:p>
        </p:txBody>
      </p:sp>
      <p:sp>
        <p:nvSpPr>
          <p:cNvPr id="32775" name="Text Box 7">
            <a:extLst>
              <a:ext uri="{FF2B5EF4-FFF2-40B4-BE49-F238E27FC236}">
                <a16:creationId xmlns:a16="http://schemas.microsoft.com/office/drawing/2014/main" id="{1EFCA549-352B-2EF9-8417-D462272013C8}"/>
              </a:ext>
            </a:extLst>
          </p:cNvPr>
          <p:cNvSpPr txBox="1">
            <a:spLocks noChangeArrowheads="1"/>
          </p:cNvSpPr>
          <p:nvPr/>
        </p:nvSpPr>
        <p:spPr bwMode="auto">
          <a:xfrm>
            <a:off x="5580352" y="3452813"/>
            <a:ext cx="2698175"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2200" b="1">
                <a:latin typeface="Arial" panose="020B0604020202020204" pitchFamily="34" charset="0"/>
              </a:rPr>
              <a:t>Support</a:t>
            </a:r>
          </a:p>
          <a:p>
            <a:pPr algn="ctr" eaLnBrk="1" hangingPunct="1">
              <a:spcBef>
                <a:spcPct val="0"/>
              </a:spcBef>
              <a:buFontTx/>
              <a:buNone/>
            </a:pPr>
            <a:r>
              <a:rPr lang="en-US" altLang="id-ID" sz="2200" b="1">
                <a:latin typeface="Arial" panose="020B0604020202020204" pitchFamily="34" charset="0"/>
              </a:rPr>
              <a:t>Business Decision</a:t>
            </a:r>
          </a:p>
          <a:p>
            <a:pPr algn="ctr" eaLnBrk="1" hangingPunct="1">
              <a:spcBef>
                <a:spcPct val="0"/>
              </a:spcBef>
              <a:buFontTx/>
              <a:buNone/>
            </a:pPr>
            <a:r>
              <a:rPr lang="en-US" altLang="id-ID" sz="2200" b="1">
                <a:latin typeface="Arial" panose="020B0604020202020204" pitchFamily="34" charset="0"/>
              </a:rPr>
              <a:t>Making</a:t>
            </a:r>
          </a:p>
        </p:txBody>
      </p:sp>
      <p:sp>
        <p:nvSpPr>
          <p:cNvPr id="32776" name="Text Box 8">
            <a:extLst>
              <a:ext uri="{FF2B5EF4-FFF2-40B4-BE49-F238E27FC236}">
                <a16:creationId xmlns:a16="http://schemas.microsoft.com/office/drawing/2014/main" id="{27D0AF05-A8BD-8645-0682-F134F0914B58}"/>
              </a:ext>
            </a:extLst>
          </p:cNvPr>
          <p:cNvSpPr txBox="1">
            <a:spLocks noChangeArrowheads="1"/>
          </p:cNvSpPr>
          <p:nvPr/>
        </p:nvSpPr>
        <p:spPr bwMode="auto">
          <a:xfrm>
            <a:off x="5880100" y="1889126"/>
            <a:ext cx="20447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2000" b="1">
                <a:latin typeface="Arial" panose="020B0604020202020204" pitchFamily="34" charset="0"/>
              </a:rPr>
              <a:t>Support</a:t>
            </a:r>
          </a:p>
          <a:p>
            <a:pPr algn="ctr" eaLnBrk="1" hangingPunct="1">
              <a:spcBef>
                <a:spcPct val="0"/>
              </a:spcBef>
              <a:buFontTx/>
              <a:buNone/>
            </a:pPr>
            <a:r>
              <a:rPr lang="en-US" altLang="id-ID" sz="2000" b="1">
                <a:latin typeface="Arial" panose="020B0604020202020204" pitchFamily="34" charset="0"/>
              </a:rPr>
              <a:t>Strategies</a:t>
            </a:r>
          </a:p>
          <a:p>
            <a:pPr algn="ctr" eaLnBrk="1" hangingPunct="1">
              <a:spcBef>
                <a:spcPct val="0"/>
              </a:spcBef>
              <a:buFontTx/>
              <a:buNone/>
            </a:pPr>
            <a:r>
              <a:rPr lang="en-US" altLang="id-ID" sz="2000" b="1">
                <a:latin typeface="Arial" panose="020B0604020202020204" pitchFamily="34" charset="0"/>
              </a:rPr>
              <a:t>for Competitive</a:t>
            </a:r>
          </a:p>
          <a:p>
            <a:pPr algn="ctr" eaLnBrk="1" hangingPunct="1">
              <a:spcBef>
                <a:spcPct val="0"/>
              </a:spcBef>
              <a:buFontTx/>
              <a:buNone/>
            </a:pPr>
            <a:r>
              <a:rPr lang="en-US" altLang="id-ID" sz="2000" b="1">
                <a:latin typeface="Arial" panose="020B0604020202020204" pitchFamily="34" charset="0"/>
              </a:rPr>
              <a:t>Advantage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wipe(up)">
                                      <p:cBhvr>
                                        <p:cTn id="7" dur="1000"/>
                                        <p:tgtEl>
                                          <p:spTgt spid="32770"/>
                                        </p:tgtEl>
                                      </p:cBhvr>
                                    </p:animEffect>
                                  </p:childTnLst>
                                </p:cTn>
                              </p:par>
                            </p:childTnLst>
                          </p:cTn>
                        </p:par>
                        <p:par>
                          <p:cTn id="8" fill="hold" nodeType="afterGroup">
                            <p:stCondLst>
                              <p:cond delay="1000"/>
                            </p:stCondLst>
                            <p:childTnLst>
                              <p:par>
                                <p:cTn id="9" presetID="22" presetClass="entr" presetSubtype="4" fill="hold" nodeType="afterEffect">
                                  <p:stCondLst>
                                    <p:cond delay="0"/>
                                  </p:stCondLst>
                                  <p:childTnLst>
                                    <p:set>
                                      <p:cBhvr>
                                        <p:cTn id="10" dur="1" fill="hold">
                                          <p:stCondLst>
                                            <p:cond delay="0"/>
                                          </p:stCondLst>
                                        </p:cTn>
                                        <p:tgtEl>
                                          <p:spTgt spid="32771"/>
                                        </p:tgtEl>
                                        <p:attrNameLst>
                                          <p:attrName>style.visibility</p:attrName>
                                        </p:attrNameLst>
                                      </p:cBhvr>
                                      <p:to>
                                        <p:strVal val="visible"/>
                                      </p:to>
                                    </p:set>
                                    <p:animEffect transition="in" filter="wipe(down)">
                                      <p:cBhvr>
                                        <p:cTn id="11" dur="500"/>
                                        <p:tgtEl>
                                          <p:spTgt spid="32771"/>
                                        </p:tgtEl>
                                      </p:cBhvr>
                                    </p:animEffect>
                                  </p:childTnLst>
                                </p:cTn>
                              </p:par>
                            </p:childTnLst>
                          </p:cTn>
                        </p:par>
                        <p:par>
                          <p:cTn id="12" fill="hold" nodeType="afterGroup">
                            <p:stCondLst>
                              <p:cond delay="1500"/>
                            </p:stCondLst>
                            <p:childTnLst>
                              <p:par>
                                <p:cTn id="13" presetID="1" presetClass="entr" presetSubtype="0" fill="hold" nodeType="afterEffect">
                                  <p:stCondLst>
                                    <p:cond delay="0"/>
                                  </p:stCondLst>
                                  <p:childTnLst>
                                    <p:set>
                                      <p:cBhvr>
                                        <p:cTn id="14" dur="1" fill="hold">
                                          <p:stCondLst>
                                            <p:cond delay="0"/>
                                          </p:stCondLst>
                                        </p:cTn>
                                        <p:tgtEl>
                                          <p:spTgt spid="3277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32772"/>
                                        </p:tgtEl>
                                        <p:attrNameLst>
                                          <p:attrName>style.visibility</p:attrName>
                                        </p:attrNameLst>
                                      </p:cBhvr>
                                      <p:to>
                                        <p:strVal val="visible"/>
                                      </p:to>
                                    </p:set>
                                    <p:animEffect transition="in" filter="wipe(down)">
                                      <p:cBhvr>
                                        <p:cTn id="19" dur="500"/>
                                        <p:tgtEl>
                                          <p:spTgt spid="32772"/>
                                        </p:tgtEl>
                                      </p:cBhvr>
                                    </p:animEffect>
                                  </p:childTnLst>
                                </p:cTn>
                              </p:par>
                            </p:childTnLst>
                          </p:cTn>
                        </p:par>
                        <p:par>
                          <p:cTn id="20" fill="hold" nodeType="afterGroup">
                            <p:stCondLst>
                              <p:cond delay="500"/>
                            </p:stCondLst>
                            <p:childTnLst>
                              <p:par>
                                <p:cTn id="21" presetID="1" presetClass="entr" presetSubtype="0" fill="hold" nodeType="afterEffect">
                                  <p:stCondLst>
                                    <p:cond delay="0"/>
                                  </p:stCondLst>
                                  <p:childTnLst>
                                    <p:set>
                                      <p:cBhvr>
                                        <p:cTn id="22" dur="1" fill="hold">
                                          <p:stCondLst>
                                            <p:cond delay="0"/>
                                          </p:stCondLst>
                                        </p:cTn>
                                        <p:tgtEl>
                                          <p:spTgt spid="3277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32773"/>
                                        </p:tgtEl>
                                        <p:attrNameLst>
                                          <p:attrName>style.visibility</p:attrName>
                                        </p:attrNameLst>
                                      </p:cBhvr>
                                      <p:to>
                                        <p:strVal val="visible"/>
                                      </p:to>
                                    </p:set>
                                    <p:animEffect transition="in" filter="wipe(down)">
                                      <p:cBhvr>
                                        <p:cTn id="27" dur="500"/>
                                        <p:tgtEl>
                                          <p:spTgt spid="32773"/>
                                        </p:tgtEl>
                                      </p:cBhvr>
                                    </p:animEffect>
                                  </p:childTnLst>
                                </p:cTn>
                              </p:par>
                            </p:childTnLst>
                          </p:cTn>
                        </p:par>
                        <p:par>
                          <p:cTn id="28" fill="hold" nodeType="afterGroup">
                            <p:stCondLst>
                              <p:cond delay="500"/>
                            </p:stCondLst>
                            <p:childTnLst>
                              <p:par>
                                <p:cTn id="29" presetID="1" presetClass="entr" presetSubtype="0" fill="hold" nodeType="afterEffect">
                                  <p:stCondLst>
                                    <p:cond delay="0"/>
                                  </p:stCondLst>
                                  <p:childTnLst>
                                    <p:set>
                                      <p:cBhvr>
                                        <p:cTn id="30" dur="1" fill="hold">
                                          <p:stCondLst>
                                            <p:cond delay="0"/>
                                          </p:stCondLst>
                                        </p:cTn>
                                        <p:tgtEl>
                                          <p:spTgt spid="327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3" grpId="0" animBg="1"/>
      <p:bldP spid="32774" grpId="0"/>
      <p:bldP spid="32775" grpId="0"/>
      <p:bldP spid="3277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5D6B40-00BC-4980-0D72-7018531F9E49}"/>
              </a:ext>
            </a:extLst>
          </p:cNvPr>
          <p:cNvSpPr/>
          <p:nvPr/>
        </p:nvSpPr>
        <p:spPr>
          <a:xfrm>
            <a:off x="2208214" y="549275"/>
            <a:ext cx="7920037" cy="5355312"/>
          </a:xfrm>
          <a:prstGeom prst="rect">
            <a:avLst/>
          </a:prstGeom>
        </p:spPr>
        <p:txBody>
          <a:bodyPr>
            <a:spAutoFit/>
          </a:bodyPr>
          <a:lstStyle/>
          <a:p>
            <a:pPr algn="ctr" eaLnBrk="1" hangingPunct="1">
              <a:defRPr/>
            </a:pPr>
            <a:r>
              <a:rPr lang="en-US" b="1" dirty="0" err="1"/>
              <a:t>Teknologi</a:t>
            </a:r>
            <a:r>
              <a:rPr lang="en-US" b="1" dirty="0"/>
              <a:t> </a:t>
            </a:r>
            <a:r>
              <a:rPr lang="en-US" b="1" dirty="0" err="1"/>
              <a:t>informasi</a:t>
            </a:r>
            <a:r>
              <a:rPr lang="en-US" b="1" dirty="0"/>
              <a:t> </a:t>
            </a:r>
            <a:r>
              <a:rPr lang="en-US" b="1" dirty="0" err="1"/>
              <a:t>semakin</a:t>
            </a:r>
            <a:r>
              <a:rPr lang="en-US" b="1" dirty="0"/>
              <a:t> </a:t>
            </a:r>
            <a:r>
              <a:rPr lang="en-US" b="1" dirty="0" err="1"/>
              <a:t>penting</a:t>
            </a:r>
            <a:r>
              <a:rPr lang="en-US" b="1" dirty="0"/>
              <a:t> </a:t>
            </a:r>
            <a:r>
              <a:rPr lang="en-US" b="1" dirty="0" err="1"/>
              <a:t>dalam</a:t>
            </a:r>
            <a:r>
              <a:rPr lang="en-US" b="1" dirty="0"/>
              <a:t> </a:t>
            </a:r>
            <a:r>
              <a:rPr lang="en-US" b="1" dirty="0" err="1"/>
              <a:t>pasar</a:t>
            </a:r>
            <a:r>
              <a:rPr lang="en-US" b="1" dirty="0"/>
              <a:t> yang </a:t>
            </a:r>
            <a:r>
              <a:rPr lang="en-US" b="1" dirty="0" err="1"/>
              <a:t>kompetitif</a:t>
            </a:r>
            <a:r>
              <a:rPr lang="en-US" b="1" dirty="0"/>
              <a:t>. </a:t>
            </a:r>
            <a:r>
              <a:rPr lang="en-US" b="1" dirty="0" err="1"/>
              <a:t>Manajer</a:t>
            </a:r>
            <a:r>
              <a:rPr lang="en-US" b="1" dirty="0"/>
              <a:t> </a:t>
            </a:r>
            <a:r>
              <a:rPr lang="en-US" b="1" dirty="0" err="1"/>
              <a:t>membutuhkan</a:t>
            </a:r>
            <a:r>
              <a:rPr lang="en-US" b="1" dirty="0"/>
              <a:t> </a:t>
            </a:r>
            <a:r>
              <a:rPr lang="en-US" b="1" dirty="0" err="1"/>
              <a:t>semua</a:t>
            </a:r>
            <a:r>
              <a:rPr lang="en-US" b="1" dirty="0"/>
              <a:t> </a:t>
            </a:r>
            <a:r>
              <a:rPr lang="en-US" b="1" dirty="0" err="1"/>
              <a:t>bantuan</a:t>
            </a:r>
            <a:r>
              <a:rPr lang="en-US" b="1" dirty="0"/>
              <a:t> yang </a:t>
            </a:r>
            <a:r>
              <a:rPr lang="en-US" b="1" dirty="0" err="1"/>
              <a:t>mereka</a:t>
            </a:r>
            <a:r>
              <a:rPr lang="en-US" b="1" dirty="0"/>
              <a:t> </a:t>
            </a:r>
            <a:r>
              <a:rPr lang="en-US" b="1" dirty="0" err="1"/>
              <a:t>bisa</a:t>
            </a:r>
            <a:r>
              <a:rPr lang="en-US" b="1" dirty="0"/>
              <a:t> </a:t>
            </a:r>
            <a:r>
              <a:rPr lang="en-US" b="1" dirty="0" err="1"/>
              <a:t>dapatkan</a:t>
            </a:r>
            <a:r>
              <a:rPr lang="en-US" b="1" dirty="0"/>
              <a:t>. </a:t>
            </a:r>
            <a:r>
              <a:rPr lang="en-US" b="1" dirty="0" err="1"/>
              <a:t>Sistem</a:t>
            </a:r>
            <a:r>
              <a:rPr lang="en-US" b="1" dirty="0"/>
              <a:t> </a:t>
            </a:r>
            <a:r>
              <a:rPr lang="en-US" b="1" dirty="0" err="1"/>
              <a:t>informasi</a:t>
            </a:r>
            <a:r>
              <a:rPr lang="en-US" b="1" dirty="0"/>
              <a:t> </a:t>
            </a:r>
            <a:r>
              <a:rPr lang="id-ID" b="1" dirty="0"/>
              <a:t>mempunyai</a:t>
            </a:r>
            <a:r>
              <a:rPr lang="en-US" b="1" dirty="0"/>
              <a:t> </a:t>
            </a:r>
            <a:r>
              <a:rPr lang="en-US" b="1" dirty="0" err="1"/>
              <a:t>tiga</a:t>
            </a:r>
            <a:r>
              <a:rPr lang="en-US" b="1" dirty="0"/>
              <a:t> </a:t>
            </a:r>
            <a:r>
              <a:rPr lang="en-US" b="1" dirty="0" err="1"/>
              <a:t>peran</a:t>
            </a:r>
            <a:r>
              <a:rPr lang="en-US" b="1" dirty="0"/>
              <a:t> </a:t>
            </a:r>
            <a:r>
              <a:rPr lang="en-US" b="1" dirty="0" err="1"/>
              <a:t>penting</a:t>
            </a:r>
            <a:r>
              <a:rPr lang="en-US" b="1" dirty="0"/>
              <a:t> </a:t>
            </a:r>
            <a:r>
              <a:rPr lang="en-US" b="1" dirty="0" err="1"/>
              <a:t>dalam</a:t>
            </a:r>
            <a:r>
              <a:rPr lang="en-US" b="1" dirty="0"/>
              <a:t> </a:t>
            </a:r>
            <a:r>
              <a:rPr lang="en-US" b="1" dirty="0" err="1"/>
              <a:t>bisnis</a:t>
            </a:r>
            <a:endParaRPr lang="id-ID" b="1" dirty="0"/>
          </a:p>
          <a:p>
            <a:pPr algn="ctr" eaLnBrk="1" hangingPunct="1">
              <a:defRPr/>
            </a:pPr>
            <a:endParaRPr lang="id-ID" dirty="0"/>
          </a:p>
          <a:p>
            <a:pPr eaLnBrk="1" hangingPunct="1">
              <a:defRPr/>
            </a:pPr>
            <a:r>
              <a:rPr lang="en-US" dirty="0">
                <a:solidFill>
                  <a:schemeClr val="accent6"/>
                </a:solidFill>
              </a:rPr>
              <a:t>Support Business Operations. Dari </a:t>
            </a:r>
            <a:r>
              <a:rPr lang="en-US" dirty="0" err="1">
                <a:solidFill>
                  <a:schemeClr val="accent6"/>
                </a:solidFill>
              </a:rPr>
              <a:t>akuntansi</a:t>
            </a:r>
            <a:r>
              <a:rPr lang="en-US" dirty="0">
                <a:solidFill>
                  <a:schemeClr val="accent6"/>
                </a:solidFill>
              </a:rPr>
              <a:t> </a:t>
            </a:r>
            <a:r>
              <a:rPr lang="en-US" dirty="0" err="1">
                <a:solidFill>
                  <a:schemeClr val="accent6"/>
                </a:solidFill>
              </a:rPr>
              <a:t>untuk</a:t>
            </a:r>
            <a:r>
              <a:rPr lang="en-US" dirty="0">
                <a:solidFill>
                  <a:schemeClr val="accent6"/>
                </a:solidFill>
              </a:rPr>
              <a:t> </a:t>
            </a:r>
            <a:r>
              <a:rPr lang="en-US" dirty="0" err="1">
                <a:solidFill>
                  <a:schemeClr val="accent6"/>
                </a:solidFill>
              </a:rPr>
              <a:t>melacak</a:t>
            </a:r>
            <a:r>
              <a:rPr lang="en-US" dirty="0">
                <a:solidFill>
                  <a:schemeClr val="accent6"/>
                </a:solidFill>
              </a:rPr>
              <a:t> </a:t>
            </a:r>
            <a:r>
              <a:rPr lang="en-US" dirty="0" err="1">
                <a:solidFill>
                  <a:schemeClr val="accent6"/>
                </a:solidFill>
              </a:rPr>
              <a:t>pesanan</a:t>
            </a:r>
            <a:r>
              <a:rPr lang="en-US" dirty="0">
                <a:solidFill>
                  <a:schemeClr val="accent6"/>
                </a:solidFill>
              </a:rPr>
              <a:t> </a:t>
            </a:r>
            <a:r>
              <a:rPr lang="en-US" dirty="0" err="1">
                <a:solidFill>
                  <a:schemeClr val="accent6"/>
                </a:solidFill>
              </a:rPr>
              <a:t>pelanggan</a:t>
            </a:r>
            <a:r>
              <a:rPr lang="en-US" dirty="0">
                <a:solidFill>
                  <a:schemeClr val="accent6"/>
                </a:solidFill>
              </a:rPr>
              <a:t>, </a:t>
            </a:r>
            <a:r>
              <a:rPr lang="en-US" dirty="0" err="1">
                <a:solidFill>
                  <a:schemeClr val="accent6"/>
                </a:solidFill>
              </a:rPr>
              <a:t>sistem</a:t>
            </a:r>
            <a:r>
              <a:rPr lang="en-US" dirty="0">
                <a:solidFill>
                  <a:schemeClr val="accent6"/>
                </a:solidFill>
              </a:rPr>
              <a:t> </a:t>
            </a:r>
            <a:r>
              <a:rPr lang="en-US" dirty="0" err="1">
                <a:solidFill>
                  <a:schemeClr val="accent6"/>
                </a:solidFill>
              </a:rPr>
              <a:t>informasi</a:t>
            </a:r>
            <a:r>
              <a:rPr lang="en-US" dirty="0">
                <a:solidFill>
                  <a:schemeClr val="accent6"/>
                </a:solidFill>
              </a:rPr>
              <a:t> </a:t>
            </a:r>
            <a:r>
              <a:rPr lang="en-US" dirty="0" err="1">
                <a:solidFill>
                  <a:schemeClr val="accent6"/>
                </a:solidFill>
              </a:rPr>
              <a:t>menyediakan</a:t>
            </a:r>
            <a:r>
              <a:rPr lang="en-US" dirty="0">
                <a:solidFill>
                  <a:schemeClr val="accent6"/>
                </a:solidFill>
              </a:rPr>
              <a:t> </a:t>
            </a:r>
            <a:r>
              <a:rPr lang="en-US" dirty="0" err="1">
                <a:solidFill>
                  <a:schemeClr val="accent6"/>
                </a:solidFill>
              </a:rPr>
              <a:t>manajemen</a:t>
            </a:r>
            <a:r>
              <a:rPr lang="en-US" dirty="0">
                <a:solidFill>
                  <a:schemeClr val="accent6"/>
                </a:solidFill>
              </a:rPr>
              <a:t> </a:t>
            </a:r>
            <a:r>
              <a:rPr lang="en-US" dirty="0" err="1">
                <a:solidFill>
                  <a:schemeClr val="accent6"/>
                </a:solidFill>
              </a:rPr>
              <a:t>dengan</a:t>
            </a:r>
            <a:r>
              <a:rPr lang="en-US" dirty="0">
                <a:solidFill>
                  <a:schemeClr val="accent6"/>
                </a:solidFill>
              </a:rPr>
              <a:t> </a:t>
            </a:r>
            <a:r>
              <a:rPr lang="en-US" dirty="0" err="1">
                <a:solidFill>
                  <a:schemeClr val="accent6"/>
                </a:solidFill>
              </a:rPr>
              <a:t>dukungan</a:t>
            </a:r>
            <a:r>
              <a:rPr lang="en-US" dirty="0">
                <a:solidFill>
                  <a:schemeClr val="accent6"/>
                </a:solidFill>
              </a:rPr>
              <a:t> </a:t>
            </a:r>
            <a:r>
              <a:rPr lang="en-US" dirty="0" err="1">
                <a:solidFill>
                  <a:schemeClr val="accent6"/>
                </a:solidFill>
              </a:rPr>
              <a:t>dalam</a:t>
            </a:r>
            <a:r>
              <a:rPr lang="en-US" dirty="0">
                <a:solidFill>
                  <a:schemeClr val="accent6"/>
                </a:solidFill>
              </a:rPr>
              <a:t> </a:t>
            </a:r>
            <a:r>
              <a:rPr lang="en-US" dirty="0" err="1">
                <a:solidFill>
                  <a:schemeClr val="accent6"/>
                </a:solidFill>
              </a:rPr>
              <a:t>operasi</a:t>
            </a:r>
            <a:r>
              <a:rPr lang="en-US" dirty="0">
                <a:solidFill>
                  <a:schemeClr val="accent6"/>
                </a:solidFill>
              </a:rPr>
              <a:t> </a:t>
            </a:r>
            <a:r>
              <a:rPr lang="en-US" dirty="0" err="1">
                <a:solidFill>
                  <a:schemeClr val="accent6"/>
                </a:solidFill>
              </a:rPr>
              <a:t>bisnis</a:t>
            </a:r>
            <a:r>
              <a:rPr lang="en-US" dirty="0">
                <a:solidFill>
                  <a:schemeClr val="accent6"/>
                </a:solidFill>
              </a:rPr>
              <a:t> </a:t>
            </a:r>
            <a:r>
              <a:rPr lang="en-US" dirty="0" err="1">
                <a:solidFill>
                  <a:schemeClr val="accent6"/>
                </a:solidFill>
              </a:rPr>
              <a:t>sehari-hari</a:t>
            </a:r>
            <a:r>
              <a:rPr lang="en-US" dirty="0">
                <a:solidFill>
                  <a:schemeClr val="accent6"/>
                </a:solidFill>
              </a:rPr>
              <a:t>. </a:t>
            </a:r>
            <a:r>
              <a:rPr lang="id-ID" dirty="0">
                <a:solidFill>
                  <a:schemeClr val="accent6"/>
                </a:solidFill>
              </a:rPr>
              <a:t>R</a:t>
            </a:r>
            <a:r>
              <a:rPr lang="en-US" dirty="0" err="1">
                <a:solidFill>
                  <a:schemeClr val="accent6"/>
                </a:solidFill>
              </a:rPr>
              <a:t>espon</a:t>
            </a:r>
            <a:r>
              <a:rPr lang="en-US" dirty="0">
                <a:solidFill>
                  <a:schemeClr val="accent6"/>
                </a:solidFill>
              </a:rPr>
              <a:t> </a:t>
            </a:r>
            <a:r>
              <a:rPr lang="id-ID" dirty="0">
                <a:solidFill>
                  <a:schemeClr val="accent6"/>
                </a:solidFill>
              </a:rPr>
              <a:t>yang </a:t>
            </a:r>
            <a:r>
              <a:rPr lang="en-US" dirty="0" err="1">
                <a:solidFill>
                  <a:schemeClr val="accent6"/>
                </a:solidFill>
              </a:rPr>
              <a:t>cepat</a:t>
            </a:r>
            <a:r>
              <a:rPr lang="en-US" dirty="0">
                <a:solidFill>
                  <a:schemeClr val="accent6"/>
                </a:solidFill>
              </a:rPr>
              <a:t> </a:t>
            </a:r>
            <a:r>
              <a:rPr lang="en-US" dirty="0" err="1">
                <a:solidFill>
                  <a:schemeClr val="accent6"/>
                </a:solidFill>
              </a:rPr>
              <a:t>menjadi</a:t>
            </a:r>
            <a:r>
              <a:rPr lang="en-US" dirty="0">
                <a:solidFill>
                  <a:schemeClr val="accent6"/>
                </a:solidFill>
              </a:rPr>
              <a:t> </a:t>
            </a:r>
            <a:r>
              <a:rPr lang="en-US" dirty="0" err="1">
                <a:solidFill>
                  <a:schemeClr val="accent6"/>
                </a:solidFill>
              </a:rPr>
              <a:t>lebih</a:t>
            </a:r>
            <a:r>
              <a:rPr lang="en-US" dirty="0">
                <a:solidFill>
                  <a:schemeClr val="accent6"/>
                </a:solidFill>
              </a:rPr>
              <a:t> </a:t>
            </a:r>
            <a:r>
              <a:rPr lang="en-US" dirty="0" err="1">
                <a:solidFill>
                  <a:schemeClr val="accent6"/>
                </a:solidFill>
              </a:rPr>
              <a:t>penting</a:t>
            </a:r>
            <a:r>
              <a:rPr lang="en-US" dirty="0">
                <a:solidFill>
                  <a:schemeClr val="accent6"/>
                </a:solidFill>
              </a:rPr>
              <a:t>, </a:t>
            </a:r>
            <a:r>
              <a:rPr lang="en-US" dirty="0" err="1">
                <a:solidFill>
                  <a:schemeClr val="accent6"/>
                </a:solidFill>
              </a:rPr>
              <a:t>kemampuan</a:t>
            </a:r>
            <a:r>
              <a:rPr lang="en-US" dirty="0">
                <a:solidFill>
                  <a:schemeClr val="accent6"/>
                </a:solidFill>
              </a:rPr>
              <a:t> </a:t>
            </a:r>
            <a:r>
              <a:rPr lang="en-US" dirty="0" err="1">
                <a:solidFill>
                  <a:schemeClr val="accent6"/>
                </a:solidFill>
              </a:rPr>
              <a:t>sistem</a:t>
            </a:r>
            <a:r>
              <a:rPr lang="en-US" dirty="0">
                <a:solidFill>
                  <a:schemeClr val="accent6"/>
                </a:solidFill>
              </a:rPr>
              <a:t> </a:t>
            </a:r>
            <a:r>
              <a:rPr lang="en-US" dirty="0" err="1">
                <a:solidFill>
                  <a:schemeClr val="accent6"/>
                </a:solidFill>
              </a:rPr>
              <a:t>informasi</a:t>
            </a:r>
            <a:r>
              <a:rPr lang="en-US" dirty="0">
                <a:solidFill>
                  <a:schemeClr val="accent6"/>
                </a:solidFill>
              </a:rPr>
              <a:t> </a:t>
            </a:r>
            <a:r>
              <a:rPr lang="id-ID" dirty="0">
                <a:solidFill>
                  <a:schemeClr val="accent6"/>
                </a:solidFill>
              </a:rPr>
              <a:t>dalam</a:t>
            </a:r>
            <a:r>
              <a:rPr lang="en-US" dirty="0">
                <a:solidFill>
                  <a:schemeClr val="accent6"/>
                </a:solidFill>
              </a:rPr>
              <a:t> </a:t>
            </a:r>
            <a:r>
              <a:rPr lang="en-US" dirty="0" err="1">
                <a:solidFill>
                  <a:schemeClr val="accent6"/>
                </a:solidFill>
              </a:rPr>
              <a:t>mengumpulkan</a:t>
            </a:r>
            <a:r>
              <a:rPr lang="en-US" dirty="0">
                <a:solidFill>
                  <a:schemeClr val="accent6"/>
                </a:solidFill>
              </a:rPr>
              <a:t> </a:t>
            </a:r>
            <a:r>
              <a:rPr lang="en-US" dirty="0" err="1">
                <a:solidFill>
                  <a:schemeClr val="accent6"/>
                </a:solidFill>
              </a:rPr>
              <a:t>dan</a:t>
            </a:r>
            <a:r>
              <a:rPr lang="en-US" dirty="0">
                <a:solidFill>
                  <a:schemeClr val="accent6"/>
                </a:solidFill>
              </a:rPr>
              <a:t> </a:t>
            </a:r>
            <a:r>
              <a:rPr lang="en-US" dirty="0" err="1">
                <a:solidFill>
                  <a:schemeClr val="accent6"/>
                </a:solidFill>
              </a:rPr>
              <a:t>mengintegrasikan</a:t>
            </a:r>
            <a:r>
              <a:rPr lang="en-US" dirty="0">
                <a:solidFill>
                  <a:schemeClr val="accent6"/>
                </a:solidFill>
              </a:rPr>
              <a:t> </a:t>
            </a:r>
            <a:r>
              <a:rPr lang="en-US" dirty="0" err="1">
                <a:solidFill>
                  <a:schemeClr val="accent6"/>
                </a:solidFill>
              </a:rPr>
              <a:t>informasi</a:t>
            </a:r>
            <a:r>
              <a:rPr lang="en-US" dirty="0">
                <a:solidFill>
                  <a:schemeClr val="accent6"/>
                </a:solidFill>
              </a:rPr>
              <a:t> di </a:t>
            </a:r>
            <a:r>
              <a:rPr lang="en-US" dirty="0" err="1">
                <a:solidFill>
                  <a:schemeClr val="accent6"/>
                </a:solidFill>
              </a:rPr>
              <a:t>seluruh</a:t>
            </a:r>
            <a:r>
              <a:rPr lang="en-US" dirty="0">
                <a:solidFill>
                  <a:schemeClr val="accent6"/>
                </a:solidFill>
              </a:rPr>
              <a:t> </a:t>
            </a:r>
            <a:r>
              <a:rPr lang="en-US" dirty="0" err="1">
                <a:solidFill>
                  <a:schemeClr val="accent6"/>
                </a:solidFill>
              </a:rPr>
              <a:t>fungsi</a:t>
            </a:r>
            <a:r>
              <a:rPr lang="en-US" dirty="0">
                <a:solidFill>
                  <a:schemeClr val="accent6"/>
                </a:solidFill>
              </a:rPr>
              <a:t> </a:t>
            </a:r>
            <a:r>
              <a:rPr lang="en-US" dirty="0" err="1">
                <a:solidFill>
                  <a:schemeClr val="accent6"/>
                </a:solidFill>
              </a:rPr>
              <a:t>bisnis</a:t>
            </a:r>
            <a:r>
              <a:rPr lang="en-US" dirty="0">
                <a:solidFill>
                  <a:schemeClr val="accent6"/>
                </a:solidFill>
              </a:rPr>
              <a:t> </a:t>
            </a:r>
            <a:r>
              <a:rPr lang="en-US" dirty="0" err="1">
                <a:solidFill>
                  <a:schemeClr val="accent6"/>
                </a:solidFill>
              </a:rPr>
              <a:t>menjadi</a:t>
            </a:r>
            <a:r>
              <a:rPr lang="en-US" dirty="0">
                <a:solidFill>
                  <a:schemeClr val="accent6"/>
                </a:solidFill>
              </a:rPr>
              <a:t> </a:t>
            </a:r>
            <a:r>
              <a:rPr lang="en-US" dirty="0" err="1">
                <a:solidFill>
                  <a:schemeClr val="accent6"/>
                </a:solidFill>
              </a:rPr>
              <a:t>penting</a:t>
            </a:r>
            <a:r>
              <a:rPr lang="en-US" dirty="0">
                <a:solidFill>
                  <a:schemeClr val="accent6"/>
                </a:solidFill>
              </a:rPr>
              <a:t>.</a:t>
            </a:r>
            <a:endParaRPr lang="id-ID" dirty="0">
              <a:solidFill>
                <a:schemeClr val="accent6"/>
              </a:solidFill>
            </a:endParaRPr>
          </a:p>
          <a:p>
            <a:pPr eaLnBrk="1" hangingPunct="1">
              <a:defRPr/>
            </a:pPr>
            <a:endParaRPr lang="id-ID" dirty="0"/>
          </a:p>
          <a:p>
            <a:pPr eaLnBrk="1" hangingPunct="1">
              <a:defRPr/>
            </a:pPr>
            <a:r>
              <a:rPr lang="en-US" dirty="0">
                <a:solidFill>
                  <a:srgbClr val="92D050"/>
                </a:solidFill>
              </a:rPr>
              <a:t>Support Business Decision Making. </a:t>
            </a:r>
            <a:r>
              <a:rPr lang="en-US" dirty="0" err="1">
                <a:solidFill>
                  <a:srgbClr val="92D050"/>
                </a:solidFill>
              </a:rPr>
              <a:t>Sama</a:t>
            </a:r>
            <a:r>
              <a:rPr lang="en-US" dirty="0">
                <a:solidFill>
                  <a:srgbClr val="92D050"/>
                </a:solidFill>
              </a:rPr>
              <a:t> </a:t>
            </a:r>
            <a:r>
              <a:rPr lang="en-US" dirty="0" err="1">
                <a:solidFill>
                  <a:srgbClr val="92D050"/>
                </a:solidFill>
              </a:rPr>
              <a:t>seperti</a:t>
            </a:r>
            <a:r>
              <a:rPr lang="en-US" dirty="0">
                <a:solidFill>
                  <a:srgbClr val="92D050"/>
                </a:solidFill>
              </a:rPr>
              <a:t> </a:t>
            </a:r>
            <a:r>
              <a:rPr lang="en-US" dirty="0" err="1">
                <a:solidFill>
                  <a:srgbClr val="92D050"/>
                </a:solidFill>
              </a:rPr>
              <a:t>sistem</a:t>
            </a:r>
            <a:r>
              <a:rPr lang="en-US" dirty="0">
                <a:solidFill>
                  <a:srgbClr val="92D050"/>
                </a:solidFill>
              </a:rPr>
              <a:t> </a:t>
            </a:r>
            <a:r>
              <a:rPr lang="en-US" dirty="0" err="1">
                <a:solidFill>
                  <a:srgbClr val="92D050"/>
                </a:solidFill>
              </a:rPr>
              <a:t>informasi</a:t>
            </a:r>
            <a:r>
              <a:rPr lang="en-US" dirty="0">
                <a:solidFill>
                  <a:srgbClr val="92D050"/>
                </a:solidFill>
              </a:rPr>
              <a:t> </a:t>
            </a:r>
            <a:r>
              <a:rPr lang="id-ID" dirty="0">
                <a:solidFill>
                  <a:srgbClr val="92D050"/>
                </a:solidFill>
              </a:rPr>
              <a:t>yang </a:t>
            </a:r>
            <a:r>
              <a:rPr lang="en-US" dirty="0" err="1">
                <a:solidFill>
                  <a:srgbClr val="92D050"/>
                </a:solidFill>
              </a:rPr>
              <a:t>dapat</a:t>
            </a:r>
            <a:r>
              <a:rPr lang="en-US" dirty="0">
                <a:solidFill>
                  <a:srgbClr val="92D050"/>
                </a:solidFill>
              </a:rPr>
              <a:t> </a:t>
            </a:r>
            <a:r>
              <a:rPr lang="en-US" dirty="0" err="1">
                <a:solidFill>
                  <a:srgbClr val="92D050"/>
                </a:solidFill>
              </a:rPr>
              <a:t>menggabungkan</a:t>
            </a:r>
            <a:r>
              <a:rPr lang="en-US" dirty="0">
                <a:solidFill>
                  <a:srgbClr val="92D050"/>
                </a:solidFill>
              </a:rPr>
              <a:t> </a:t>
            </a:r>
            <a:r>
              <a:rPr lang="en-US" dirty="0" err="1">
                <a:solidFill>
                  <a:srgbClr val="92D050"/>
                </a:solidFill>
              </a:rPr>
              <a:t>informasi</a:t>
            </a:r>
            <a:r>
              <a:rPr lang="en-US" dirty="0">
                <a:solidFill>
                  <a:srgbClr val="92D050"/>
                </a:solidFill>
              </a:rPr>
              <a:t> </a:t>
            </a:r>
            <a:r>
              <a:rPr lang="en-US" dirty="0" err="1">
                <a:solidFill>
                  <a:srgbClr val="92D050"/>
                </a:solidFill>
              </a:rPr>
              <a:t>untuk</a:t>
            </a:r>
            <a:r>
              <a:rPr lang="en-US" dirty="0">
                <a:solidFill>
                  <a:srgbClr val="92D050"/>
                </a:solidFill>
              </a:rPr>
              <a:t> </a:t>
            </a:r>
            <a:r>
              <a:rPr lang="en-US" dirty="0" err="1">
                <a:solidFill>
                  <a:srgbClr val="92D050"/>
                </a:solidFill>
              </a:rPr>
              <a:t>membantu</a:t>
            </a:r>
            <a:r>
              <a:rPr lang="en-US" dirty="0">
                <a:solidFill>
                  <a:srgbClr val="92D050"/>
                </a:solidFill>
              </a:rPr>
              <a:t> </a:t>
            </a:r>
            <a:r>
              <a:rPr lang="en-US" dirty="0" err="1">
                <a:solidFill>
                  <a:srgbClr val="92D050"/>
                </a:solidFill>
              </a:rPr>
              <a:t>menjalankan</a:t>
            </a:r>
            <a:r>
              <a:rPr lang="en-US" dirty="0">
                <a:solidFill>
                  <a:srgbClr val="92D050"/>
                </a:solidFill>
              </a:rPr>
              <a:t> </a:t>
            </a:r>
            <a:r>
              <a:rPr lang="en-US" dirty="0" err="1">
                <a:solidFill>
                  <a:srgbClr val="92D050"/>
                </a:solidFill>
              </a:rPr>
              <a:t>bisnis</a:t>
            </a:r>
            <a:r>
              <a:rPr lang="en-US" dirty="0">
                <a:solidFill>
                  <a:srgbClr val="92D050"/>
                </a:solidFill>
              </a:rPr>
              <a:t> yang </a:t>
            </a:r>
            <a:r>
              <a:rPr lang="en-US" dirty="0" err="1">
                <a:solidFill>
                  <a:srgbClr val="92D050"/>
                </a:solidFill>
              </a:rPr>
              <a:t>lebih</a:t>
            </a:r>
            <a:r>
              <a:rPr lang="en-US" dirty="0">
                <a:solidFill>
                  <a:srgbClr val="92D050"/>
                </a:solidFill>
              </a:rPr>
              <a:t> </a:t>
            </a:r>
            <a:r>
              <a:rPr lang="en-US" dirty="0" err="1">
                <a:solidFill>
                  <a:srgbClr val="92D050"/>
                </a:solidFill>
              </a:rPr>
              <a:t>baik</a:t>
            </a:r>
            <a:r>
              <a:rPr lang="en-US" dirty="0">
                <a:solidFill>
                  <a:srgbClr val="92D050"/>
                </a:solidFill>
              </a:rPr>
              <a:t>, </a:t>
            </a:r>
            <a:r>
              <a:rPr lang="en-US" dirty="0" err="1">
                <a:solidFill>
                  <a:srgbClr val="92D050"/>
                </a:solidFill>
              </a:rPr>
              <a:t>informasi</a:t>
            </a:r>
            <a:r>
              <a:rPr lang="en-US" dirty="0">
                <a:solidFill>
                  <a:srgbClr val="92D050"/>
                </a:solidFill>
              </a:rPr>
              <a:t> yang </a:t>
            </a:r>
            <a:r>
              <a:rPr lang="en-US" dirty="0" err="1">
                <a:solidFill>
                  <a:srgbClr val="92D050"/>
                </a:solidFill>
              </a:rPr>
              <a:t>sama</a:t>
            </a:r>
            <a:r>
              <a:rPr lang="en-US" dirty="0">
                <a:solidFill>
                  <a:srgbClr val="92D050"/>
                </a:solidFill>
              </a:rPr>
              <a:t> </a:t>
            </a:r>
            <a:r>
              <a:rPr lang="en-US" dirty="0" err="1">
                <a:solidFill>
                  <a:srgbClr val="92D050"/>
                </a:solidFill>
              </a:rPr>
              <a:t>dapat</a:t>
            </a:r>
            <a:r>
              <a:rPr lang="en-US" dirty="0">
                <a:solidFill>
                  <a:srgbClr val="92D050"/>
                </a:solidFill>
              </a:rPr>
              <a:t> </a:t>
            </a:r>
            <a:r>
              <a:rPr lang="en-US" dirty="0" err="1">
                <a:solidFill>
                  <a:srgbClr val="92D050"/>
                </a:solidFill>
              </a:rPr>
              <a:t>membantu</a:t>
            </a:r>
            <a:r>
              <a:rPr lang="en-US" dirty="0">
                <a:solidFill>
                  <a:srgbClr val="92D050"/>
                </a:solidFill>
              </a:rPr>
              <a:t> </a:t>
            </a:r>
            <a:r>
              <a:rPr lang="en-US" dirty="0" err="1">
                <a:solidFill>
                  <a:srgbClr val="92D050"/>
                </a:solidFill>
              </a:rPr>
              <a:t>manajer</a:t>
            </a:r>
            <a:r>
              <a:rPr lang="en-US" dirty="0">
                <a:solidFill>
                  <a:srgbClr val="92D050"/>
                </a:solidFill>
              </a:rPr>
              <a:t> </a:t>
            </a:r>
            <a:r>
              <a:rPr lang="en-US" dirty="0" err="1">
                <a:solidFill>
                  <a:srgbClr val="92D050"/>
                </a:solidFill>
              </a:rPr>
              <a:t>mengidentifikasi</a:t>
            </a:r>
            <a:r>
              <a:rPr lang="en-US" dirty="0">
                <a:solidFill>
                  <a:srgbClr val="92D050"/>
                </a:solidFill>
              </a:rPr>
              <a:t> </a:t>
            </a:r>
            <a:r>
              <a:rPr lang="en-US" dirty="0" err="1">
                <a:solidFill>
                  <a:srgbClr val="92D050"/>
                </a:solidFill>
              </a:rPr>
              <a:t>tren</a:t>
            </a:r>
            <a:r>
              <a:rPr lang="en-US" dirty="0">
                <a:solidFill>
                  <a:srgbClr val="92D050"/>
                </a:solidFill>
              </a:rPr>
              <a:t> </a:t>
            </a:r>
            <a:r>
              <a:rPr lang="en-US" dirty="0" err="1">
                <a:solidFill>
                  <a:srgbClr val="92D050"/>
                </a:solidFill>
              </a:rPr>
              <a:t>untuk</a:t>
            </a:r>
            <a:r>
              <a:rPr lang="en-US" dirty="0">
                <a:solidFill>
                  <a:srgbClr val="92D050"/>
                </a:solidFill>
              </a:rPr>
              <a:t> </a:t>
            </a:r>
            <a:r>
              <a:rPr lang="en-US" dirty="0" err="1">
                <a:solidFill>
                  <a:srgbClr val="92D050"/>
                </a:solidFill>
              </a:rPr>
              <a:t>mengevaluasi</a:t>
            </a:r>
            <a:r>
              <a:rPr lang="en-US" dirty="0">
                <a:solidFill>
                  <a:srgbClr val="92D050"/>
                </a:solidFill>
              </a:rPr>
              <a:t> </a:t>
            </a:r>
            <a:r>
              <a:rPr lang="en-US" dirty="0" err="1">
                <a:solidFill>
                  <a:srgbClr val="92D050"/>
                </a:solidFill>
              </a:rPr>
              <a:t>hasil</a:t>
            </a:r>
            <a:r>
              <a:rPr lang="en-US" dirty="0">
                <a:solidFill>
                  <a:srgbClr val="92D050"/>
                </a:solidFill>
              </a:rPr>
              <a:t> </a:t>
            </a:r>
            <a:r>
              <a:rPr lang="en-US" dirty="0" err="1">
                <a:solidFill>
                  <a:srgbClr val="92D050"/>
                </a:solidFill>
              </a:rPr>
              <a:t>keputusan</a:t>
            </a:r>
            <a:r>
              <a:rPr lang="en-US" dirty="0">
                <a:solidFill>
                  <a:srgbClr val="92D050"/>
                </a:solidFill>
              </a:rPr>
              <a:t> </a:t>
            </a:r>
            <a:r>
              <a:rPr lang="en-US" dirty="0" err="1">
                <a:solidFill>
                  <a:srgbClr val="92D050"/>
                </a:solidFill>
              </a:rPr>
              <a:t>sebelumnya</a:t>
            </a:r>
            <a:r>
              <a:rPr lang="en-US" dirty="0">
                <a:solidFill>
                  <a:srgbClr val="92D050"/>
                </a:solidFill>
              </a:rPr>
              <a:t>. IS </a:t>
            </a:r>
            <a:r>
              <a:rPr lang="en-US" dirty="0" err="1">
                <a:solidFill>
                  <a:srgbClr val="92D050"/>
                </a:solidFill>
              </a:rPr>
              <a:t>membantu</a:t>
            </a:r>
            <a:r>
              <a:rPr lang="en-US" dirty="0">
                <a:solidFill>
                  <a:srgbClr val="92D050"/>
                </a:solidFill>
              </a:rPr>
              <a:t> </a:t>
            </a:r>
            <a:r>
              <a:rPr lang="en-US" dirty="0" err="1">
                <a:solidFill>
                  <a:srgbClr val="92D050"/>
                </a:solidFill>
              </a:rPr>
              <a:t>manajer</a:t>
            </a:r>
            <a:r>
              <a:rPr lang="en-US" dirty="0">
                <a:solidFill>
                  <a:srgbClr val="92D050"/>
                </a:solidFill>
              </a:rPr>
              <a:t> </a:t>
            </a:r>
            <a:r>
              <a:rPr lang="en-US" dirty="0" err="1">
                <a:solidFill>
                  <a:srgbClr val="92D050"/>
                </a:solidFill>
              </a:rPr>
              <a:t>membuat</a:t>
            </a:r>
            <a:r>
              <a:rPr lang="en-US" dirty="0">
                <a:solidFill>
                  <a:srgbClr val="92D050"/>
                </a:solidFill>
              </a:rPr>
              <a:t> </a:t>
            </a:r>
            <a:r>
              <a:rPr lang="en-US" dirty="0" err="1">
                <a:solidFill>
                  <a:srgbClr val="92D050"/>
                </a:solidFill>
              </a:rPr>
              <a:t>keputusan</a:t>
            </a:r>
            <a:r>
              <a:rPr lang="en-US" dirty="0">
                <a:solidFill>
                  <a:srgbClr val="92D050"/>
                </a:solidFill>
              </a:rPr>
              <a:t> yang </a:t>
            </a:r>
            <a:r>
              <a:rPr lang="en-US" dirty="0" err="1">
                <a:solidFill>
                  <a:srgbClr val="92D050"/>
                </a:solidFill>
              </a:rPr>
              <a:t>lebih</a:t>
            </a:r>
            <a:r>
              <a:rPr lang="en-US" dirty="0">
                <a:solidFill>
                  <a:srgbClr val="92D050"/>
                </a:solidFill>
              </a:rPr>
              <a:t> </a:t>
            </a:r>
            <a:r>
              <a:rPr lang="en-US" dirty="0" err="1">
                <a:solidFill>
                  <a:srgbClr val="92D050"/>
                </a:solidFill>
              </a:rPr>
              <a:t>baik</a:t>
            </a:r>
            <a:r>
              <a:rPr lang="en-US" dirty="0">
                <a:solidFill>
                  <a:srgbClr val="92D050"/>
                </a:solidFill>
              </a:rPr>
              <a:t>, </a:t>
            </a:r>
            <a:r>
              <a:rPr lang="en-US" dirty="0" err="1">
                <a:solidFill>
                  <a:srgbClr val="92D050"/>
                </a:solidFill>
              </a:rPr>
              <a:t>lebih</a:t>
            </a:r>
            <a:r>
              <a:rPr lang="en-US" dirty="0">
                <a:solidFill>
                  <a:srgbClr val="92D050"/>
                </a:solidFill>
              </a:rPr>
              <a:t> </a:t>
            </a:r>
            <a:r>
              <a:rPr lang="en-US" dirty="0" err="1">
                <a:solidFill>
                  <a:srgbClr val="92D050"/>
                </a:solidFill>
              </a:rPr>
              <a:t>cepat</a:t>
            </a:r>
            <a:r>
              <a:rPr lang="en-US" dirty="0">
                <a:solidFill>
                  <a:srgbClr val="92D050"/>
                </a:solidFill>
              </a:rPr>
              <a:t>, </a:t>
            </a:r>
            <a:r>
              <a:rPr lang="en-US" dirty="0" err="1">
                <a:solidFill>
                  <a:srgbClr val="92D050"/>
                </a:solidFill>
              </a:rPr>
              <a:t>dan</a:t>
            </a:r>
            <a:r>
              <a:rPr lang="en-US" dirty="0">
                <a:solidFill>
                  <a:srgbClr val="92D050"/>
                </a:solidFill>
              </a:rPr>
              <a:t> </a:t>
            </a:r>
            <a:r>
              <a:rPr lang="en-US" dirty="0" err="1">
                <a:solidFill>
                  <a:srgbClr val="92D050"/>
                </a:solidFill>
              </a:rPr>
              <a:t>lebih</a:t>
            </a:r>
            <a:r>
              <a:rPr lang="en-US" dirty="0">
                <a:solidFill>
                  <a:srgbClr val="92D050"/>
                </a:solidFill>
              </a:rPr>
              <a:t> </a:t>
            </a:r>
            <a:r>
              <a:rPr lang="en-US" dirty="0" err="1">
                <a:solidFill>
                  <a:srgbClr val="92D050"/>
                </a:solidFill>
              </a:rPr>
              <a:t>banyak</a:t>
            </a:r>
            <a:r>
              <a:rPr lang="en-US" dirty="0">
                <a:solidFill>
                  <a:srgbClr val="92D050"/>
                </a:solidFill>
              </a:rPr>
              <a:t> </a:t>
            </a:r>
            <a:r>
              <a:rPr lang="en-US" dirty="0" err="1">
                <a:solidFill>
                  <a:srgbClr val="92D050"/>
                </a:solidFill>
              </a:rPr>
              <a:t>informasi</a:t>
            </a:r>
            <a:r>
              <a:rPr lang="en-US" dirty="0">
                <a:solidFill>
                  <a:srgbClr val="92D050"/>
                </a:solidFill>
              </a:rPr>
              <a:t>.</a:t>
            </a:r>
            <a:endParaRPr lang="id-ID" dirty="0">
              <a:solidFill>
                <a:srgbClr val="92D050"/>
              </a:solidFill>
            </a:endParaRPr>
          </a:p>
          <a:p>
            <a:pPr eaLnBrk="1" hangingPunct="1">
              <a:defRPr/>
            </a:pPr>
            <a:endParaRPr lang="id-ID" dirty="0"/>
          </a:p>
          <a:p>
            <a:pPr eaLnBrk="1" hangingPunct="1">
              <a:defRPr/>
            </a:pPr>
            <a:r>
              <a:rPr lang="en-US" dirty="0">
                <a:solidFill>
                  <a:schemeClr val="accent1">
                    <a:lumMod val="75000"/>
                  </a:schemeClr>
                </a:solidFill>
              </a:rPr>
              <a:t>Support Strategies for Competitive Advantage</a:t>
            </a:r>
            <a:r>
              <a:rPr lang="id-ID" dirty="0">
                <a:solidFill>
                  <a:schemeClr val="accent1">
                    <a:lumMod val="75000"/>
                  </a:schemeClr>
                </a:solidFill>
              </a:rPr>
              <a:t>,</a:t>
            </a:r>
            <a:r>
              <a:rPr lang="en-US" dirty="0">
                <a:solidFill>
                  <a:schemeClr val="accent1">
                    <a:lumMod val="75000"/>
                  </a:schemeClr>
                </a:solidFill>
              </a:rPr>
              <a:t> </a:t>
            </a:r>
            <a:r>
              <a:rPr lang="en-US" dirty="0" err="1">
                <a:solidFill>
                  <a:schemeClr val="accent1">
                    <a:lumMod val="75000"/>
                  </a:schemeClr>
                </a:solidFill>
              </a:rPr>
              <a:t>Sistem</a:t>
            </a:r>
            <a:r>
              <a:rPr lang="en-US" dirty="0">
                <a:solidFill>
                  <a:schemeClr val="accent1">
                    <a:lumMod val="75000"/>
                  </a:schemeClr>
                </a:solidFill>
              </a:rPr>
              <a:t> </a:t>
            </a:r>
            <a:r>
              <a:rPr lang="en-US" dirty="0" err="1">
                <a:solidFill>
                  <a:schemeClr val="accent1">
                    <a:lumMod val="75000"/>
                  </a:schemeClr>
                </a:solidFill>
              </a:rPr>
              <a:t>informasi</a:t>
            </a:r>
            <a:r>
              <a:rPr lang="en-US" dirty="0">
                <a:solidFill>
                  <a:schemeClr val="accent1">
                    <a:lumMod val="75000"/>
                  </a:schemeClr>
                </a:solidFill>
              </a:rPr>
              <a:t> </a:t>
            </a:r>
            <a:r>
              <a:rPr lang="en-US" dirty="0" err="1">
                <a:solidFill>
                  <a:schemeClr val="accent1">
                    <a:lumMod val="75000"/>
                  </a:schemeClr>
                </a:solidFill>
              </a:rPr>
              <a:t>dirancang</a:t>
            </a:r>
            <a:r>
              <a:rPr lang="en-US" dirty="0">
                <a:solidFill>
                  <a:schemeClr val="accent1">
                    <a:lumMod val="75000"/>
                  </a:schemeClr>
                </a:solidFill>
              </a:rPr>
              <a:t> </a:t>
            </a:r>
            <a:r>
              <a:rPr lang="en-US" dirty="0" err="1">
                <a:solidFill>
                  <a:schemeClr val="accent1">
                    <a:lumMod val="75000"/>
                  </a:schemeClr>
                </a:solidFill>
              </a:rPr>
              <a:t>dengan</a:t>
            </a:r>
            <a:r>
              <a:rPr lang="en-US" dirty="0">
                <a:solidFill>
                  <a:schemeClr val="accent1">
                    <a:lumMod val="75000"/>
                  </a:schemeClr>
                </a:solidFill>
              </a:rPr>
              <a:t> </a:t>
            </a:r>
            <a:r>
              <a:rPr lang="en-US" dirty="0" err="1">
                <a:solidFill>
                  <a:schemeClr val="accent1">
                    <a:lumMod val="75000"/>
                  </a:schemeClr>
                </a:solidFill>
              </a:rPr>
              <a:t>tujuan</a:t>
            </a:r>
            <a:r>
              <a:rPr lang="en-US" dirty="0">
                <a:solidFill>
                  <a:schemeClr val="accent1">
                    <a:lumMod val="75000"/>
                  </a:schemeClr>
                </a:solidFill>
              </a:rPr>
              <a:t> </a:t>
            </a:r>
            <a:r>
              <a:rPr lang="en-US" dirty="0" err="1">
                <a:solidFill>
                  <a:schemeClr val="accent1">
                    <a:lumMod val="75000"/>
                  </a:schemeClr>
                </a:solidFill>
              </a:rPr>
              <a:t>strategis</a:t>
            </a:r>
            <a:r>
              <a:rPr lang="en-US" dirty="0">
                <a:solidFill>
                  <a:schemeClr val="accent1">
                    <a:lumMod val="75000"/>
                  </a:schemeClr>
                </a:solidFill>
              </a:rPr>
              <a:t> </a:t>
            </a:r>
            <a:r>
              <a:rPr lang="en-US" dirty="0" err="1">
                <a:solidFill>
                  <a:schemeClr val="accent1">
                    <a:lumMod val="75000"/>
                  </a:schemeClr>
                </a:solidFill>
              </a:rPr>
              <a:t>dari</a:t>
            </a:r>
            <a:r>
              <a:rPr lang="en-US" dirty="0">
                <a:solidFill>
                  <a:schemeClr val="accent1">
                    <a:lumMod val="75000"/>
                  </a:schemeClr>
                </a:solidFill>
              </a:rPr>
              <a:t> </a:t>
            </a:r>
            <a:r>
              <a:rPr lang="en-US" dirty="0" err="1">
                <a:solidFill>
                  <a:schemeClr val="accent1">
                    <a:lumMod val="75000"/>
                  </a:schemeClr>
                </a:solidFill>
              </a:rPr>
              <a:t>bantuan</a:t>
            </a:r>
            <a:r>
              <a:rPr lang="en-US" dirty="0">
                <a:solidFill>
                  <a:schemeClr val="accent1">
                    <a:lumMod val="75000"/>
                  </a:schemeClr>
                </a:solidFill>
              </a:rPr>
              <a:t> </a:t>
            </a:r>
            <a:r>
              <a:rPr lang="en-US" dirty="0" err="1">
                <a:solidFill>
                  <a:schemeClr val="accent1">
                    <a:lumMod val="75000"/>
                  </a:schemeClr>
                </a:solidFill>
              </a:rPr>
              <a:t>perusahaan</a:t>
            </a:r>
            <a:r>
              <a:rPr lang="en-US" dirty="0">
                <a:solidFill>
                  <a:schemeClr val="accent1">
                    <a:lumMod val="75000"/>
                  </a:schemeClr>
                </a:solidFill>
              </a:rPr>
              <a:t> </a:t>
            </a:r>
            <a:r>
              <a:rPr lang="id-ID" dirty="0">
                <a:solidFill>
                  <a:schemeClr val="accent1">
                    <a:lumMod val="75000"/>
                  </a:schemeClr>
                </a:solidFill>
              </a:rPr>
              <a:t>sehingga dapat </a:t>
            </a:r>
            <a:r>
              <a:rPr lang="en-US" dirty="0" err="1">
                <a:solidFill>
                  <a:schemeClr val="accent1">
                    <a:lumMod val="75000"/>
                  </a:schemeClr>
                </a:solidFill>
              </a:rPr>
              <a:t>menciptakan</a:t>
            </a:r>
            <a:r>
              <a:rPr lang="en-US" dirty="0">
                <a:solidFill>
                  <a:schemeClr val="accent1">
                    <a:lumMod val="75000"/>
                  </a:schemeClr>
                </a:solidFill>
              </a:rPr>
              <a:t> </a:t>
            </a:r>
            <a:r>
              <a:rPr lang="en-US" dirty="0" err="1">
                <a:solidFill>
                  <a:schemeClr val="accent1">
                    <a:lumMod val="75000"/>
                  </a:schemeClr>
                </a:solidFill>
              </a:rPr>
              <a:t>keunggulan</a:t>
            </a:r>
            <a:r>
              <a:rPr lang="en-US" dirty="0">
                <a:solidFill>
                  <a:schemeClr val="accent1">
                    <a:lumMod val="75000"/>
                  </a:schemeClr>
                </a:solidFill>
              </a:rPr>
              <a:t> </a:t>
            </a:r>
            <a:r>
              <a:rPr lang="en-US" dirty="0" err="1">
                <a:solidFill>
                  <a:schemeClr val="accent1">
                    <a:lumMod val="75000"/>
                  </a:schemeClr>
                </a:solidFill>
              </a:rPr>
              <a:t>kompetitif</a:t>
            </a:r>
            <a:r>
              <a:rPr lang="en-US" dirty="0">
                <a:solidFill>
                  <a:schemeClr val="accent1">
                    <a:lumMod val="75000"/>
                  </a:schemeClr>
                </a:solidFill>
              </a:rPr>
              <a:t> di </a:t>
            </a:r>
            <a:r>
              <a:rPr lang="en-US" dirty="0" err="1">
                <a:solidFill>
                  <a:schemeClr val="accent1">
                    <a:lumMod val="75000"/>
                  </a:schemeClr>
                </a:solidFill>
              </a:rPr>
              <a:t>pasar</a:t>
            </a:r>
            <a:r>
              <a:rPr lang="en-US" dirty="0">
                <a:solidFill>
                  <a:schemeClr val="accent1">
                    <a:lumMod val="75000"/>
                  </a:schemeClr>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nodeType="click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circle(in)">
                                      <p:cBhvr>
                                        <p:cTn id="18" dur="2000"/>
                                        <p:tgtEl>
                                          <p:spTgt spid="4">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1" presetClass="entr" presetSubtype="1"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Effect transition="in" filter="wheel(1)">
                                      <p:cBhvr>
                                        <p:cTn id="23"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A73149B6-8C6E-56DA-87AD-F046AF558E7B}"/>
              </a:ext>
            </a:extLst>
          </p:cNvPr>
          <p:cNvSpPr>
            <a:spLocks noGrp="1"/>
          </p:cNvSpPr>
          <p:nvPr>
            <p:ph type="sldNum" sz="quarter" idx="12"/>
          </p:nvPr>
        </p:nvSpPr>
        <p:spPr bwMode="auto">
          <a:xfrm>
            <a:off x="3989388"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fld id="{72FD0B99-B423-D248-8F15-60BCAEE3AAEF}" type="slidenum">
              <a:rPr lang="en-US" altLang="id-ID" sz="1200">
                <a:solidFill>
                  <a:srgbClr val="898989"/>
                </a:solidFill>
              </a:rPr>
              <a:pPr algn="ctr">
                <a:spcBef>
                  <a:spcPct val="0"/>
                </a:spcBef>
                <a:buFontTx/>
                <a:buNone/>
              </a:pPr>
              <a:t>4</a:t>
            </a:fld>
            <a:endParaRPr lang="en-US" altLang="id-ID" sz="1200">
              <a:solidFill>
                <a:srgbClr val="898989"/>
              </a:solidFill>
            </a:endParaRPr>
          </a:p>
        </p:txBody>
      </p:sp>
      <p:sp>
        <p:nvSpPr>
          <p:cNvPr id="34818" name="Rectangle 2">
            <a:extLst>
              <a:ext uri="{FF2B5EF4-FFF2-40B4-BE49-F238E27FC236}">
                <a16:creationId xmlns:a16="http://schemas.microsoft.com/office/drawing/2014/main" id="{6B1882D5-58E5-9410-148D-627D324DB770}"/>
              </a:ext>
            </a:extLst>
          </p:cNvPr>
          <p:cNvSpPr>
            <a:spLocks noGrp="1" noChangeArrowheads="1"/>
          </p:cNvSpPr>
          <p:nvPr>
            <p:ph type="title"/>
          </p:nvPr>
        </p:nvSpPr>
        <p:spPr>
          <a:xfrm>
            <a:off x="2003425" y="52388"/>
            <a:ext cx="8229600" cy="601662"/>
          </a:xfrm>
        </p:spPr>
        <p:txBody>
          <a:bodyPr/>
          <a:lstStyle/>
          <a:p>
            <a:pPr eaLnBrk="1" hangingPunct="1"/>
            <a:r>
              <a:rPr lang="en-US" altLang="id-ID" sz="2400">
                <a:solidFill>
                  <a:srgbClr val="CC0000"/>
                </a:solidFill>
              </a:rPr>
              <a:t>Roles of e-Business in Business</a:t>
            </a:r>
          </a:p>
        </p:txBody>
      </p:sp>
      <p:sp>
        <p:nvSpPr>
          <p:cNvPr id="34819" name="Rectangle 3">
            <a:extLst>
              <a:ext uri="{FF2B5EF4-FFF2-40B4-BE49-F238E27FC236}">
                <a16:creationId xmlns:a16="http://schemas.microsoft.com/office/drawing/2014/main" id="{9563C5E2-A982-C86D-41A8-EC8827A6E0E2}"/>
              </a:ext>
            </a:extLst>
          </p:cNvPr>
          <p:cNvSpPr>
            <a:spLocks noChangeArrowheads="1"/>
          </p:cNvSpPr>
          <p:nvPr/>
        </p:nvSpPr>
        <p:spPr bwMode="auto">
          <a:xfrm>
            <a:off x="2770188" y="914400"/>
            <a:ext cx="6781800" cy="5486400"/>
          </a:xfrm>
          <a:prstGeom prst="rect">
            <a:avLst/>
          </a:prstGeom>
          <a:gradFill rotWithShape="1">
            <a:gsLst>
              <a:gs pos="0">
                <a:schemeClr val="bg1"/>
              </a:gs>
              <a:gs pos="100000">
                <a:srgbClr val="FFCC66"/>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id-ID" altLang="id-ID" sz="1800">
              <a:latin typeface="Arial" panose="020B0604020202020204" pitchFamily="34" charset="0"/>
            </a:endParaRPr>
          </a:p>
        </p:txBody>
      </p:sp>
      <p:sp>
        <p:nvSpPr>
          <p:cNvPr id="34820" name="Rectangle 4">
            <a:extLst>
              <a:ext uri="{FF2B5EF4-FFF2-40B4-BE49-F238E27FC236}">
                <a16:creationId xmlns:a16="http://schemas.microsoft.com/office/drawing/2014/main" id="{92AD8A1E-F7A4-B6BE-F45A-2A20A2D2EC88}"/>
              </a:ext>
            </a:extLst>
          </p:cNvPr>
          <p:cNvSpPr>
            <a:spLocks noChangeArrowheads="1"/>
          </p:cNvSpPr>
          <p:nvPr/>
        </p:nvSpPr>
        <p:spPr bwMode="auto">
          <a:xfrm>
            <a:off x="2998788" y="1676400"/>
            <a:ext cx="6324600" cy="4038600"/>
          </a:xfrm>
          <a:prstGeom prst="rect">
            <a:avLst/>
          </a:prstGeom>
          <a:gradFill rotWithShape="1">
            <a:gsLst>
              <a:gs pos="0">
                <a:schemeClr val="bg1"/>
              </a:gs>
              <a:gs pos="100000">
                <a:srgbClr val="FF9933"/>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4821" name="Text Box 5">
            <a:extLst>
              <a:ext uri="{FF2B5EF4-FFF2-40B4-BE49-F238E27FC236}">
                <a16:creationId xmlns:a16="http://schemas.microsoft.com/office/drawing/2014/main" id="{88B0FFEB-908F-9A59-1821-F6F20F8AB4FE}"/>
              </a:ext>
            </a:extLst>
          </p:cNvPr>
          <p:cNvSpPr txBox="1">
            <a:spLocks noChangeArrowheads="1"/>
          </p:cNvSpPr>
          <p:nvPr/>
        </p:nvSpPr>
        <p:spPr bwMode="auto">
          <a:xfrm>
            <a:off x="4897438" y="1035050"/>
            <a:ext cx="2368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800" b="1">
                <a:latin typeface="Arial" panose="020B0604020202020204" pitchFamily="34" charset="0"/>
              </a:rPr>
              <a:t>Suppliers and Other</a:t>
            </a:r>
          </a:p>
          <a:p>
            <a:pPr algn="ctr" eaLnBrk="1" hangingPunct="1">
              <a:spcBef>
                <a:spcPct val="0"/>
              </a:spcBef>
              <a:buFontTx/>
              <a:buNone/>
            </a:pPr>
            <a:r>
              <a:rPr lang="en-US" altLang="id-ID" sz="1800" b="1">
                <a:latin typeface="Arial" panose="020B0604020202020204" pitchFamily="34" charset="0"/>
              </a:rPr>
              <a:t>Business Partners</a:t>
            </a:r>
          </a:p>
        </p:txBody>
      </p:sp>
      <p:sp>
        <p:nvSpPr>
          <p:cNvPr id="34822" name="Text Box 6">
            <a:extLst>
              <a:ext uri="{FF2B5EF4-FFF2-40B4-BE49-F238E27FC236}">
                <a16:creationId xmlns:a16="http://schemas.microsoft.com/office/drawing/2014/main" id="{729F4065-8E2F-D549-C173-6D61C1A4DD53}"/>
              </a:ext>
            </a:extLst>
          </p:cNvPr>
          <p:cNvSpPr txBox="1">
            <a:spLocks noChangeArrowheads="1"/>
          </p:cNvSpPr>
          <p:nvPr/>
        </p:nvSpPr>
        <p:spPr bwMode="auto">
          <a:xfrm>
            <a:off x="2738438" y="838201"/>
            <a:ext cx="2222500" cy="519113"/>
          </a:xfrm>
          <a:prstGeom prst="rect">
            <a:avLst/>
          </a:prstGeom>
          <a:noFill/>
          <a:ln w="9525">
            <a:noFill/>
            <a:miter lim="800000"/>
            <a:headEnd/>
            <a:tailEnd/>
          </a:ln>
          <a:effectLst/>
        </p:spPr>
        <p:txBody>
          <a:bodyPr wrap="none">
            <a:spAutoFit/>
          </a:bodyPr>
          <a:lstStyle/>
          <a:p>
            <a:pPr algn="ctr" eaLnBrk="1" hangingPunct="1">
              <a:defRPr/>
            </a:pPr>
            <a:r>
              <a:rPr lang="en-US" sz="2800" b="1" i="1" u="sng">
                <a:solidFill>
                  <a:srgbClr val="0000CC"/>
                </a:solidFill>
                <a:effectLst>
                  <a:outerShdw blurRad="38100" dist="38100" dir="2700000" algn="tl">
                    <a:srgbClr val="C0C0C0"/>
                  </a:outerShdw>
                </a:effectLst>
                <a:latin typeface="Arial" charset="0"/>
                <a:cs typeface="Arial" charset="0"/>
              </a:rPr>
              <a:t>The Internet</a:t>
            </a:r>
          </a:p>
        </p:txBody>
      </p:sp>
      <p:sp>
        <p:nvSpPr>
          <p:cNvPr id="34823" name="Text Box 7">
            <a:extLst>
              <a:ext uri="{FF2B5EF4-FFF2-40B4-BE49-F238E27FC236}">
                <a16:creationId xmlns:a16="http://schemas.microsoft.com/office/drawing/2014/main" id="{B9D89E66-E256-3945-ADF1-5DD88D23067E}"/>
              </a:ext>
            </a:extLst>
          </p:cNvPr>
          <p:cNvSpPr txBox="1">
            <a:spLocks noChangeArrowheads="1"/>
          </p:cNvSpPr>
          <p:nvPr/>
        </p:nvSpPr>
        <p:spPr bwMode="auto">
          <a:xfrm>
            <a:off x="7458076" y="919163"/>
            <a:ext cx="1808163" cy="519112"/>
          </a:xfrm>
          <a:prstGeom prst="rect">
            <a:avLst/>
          </a:prstGeom>
          <a:noFill/>
          <a:ln w="9525" algn="ctr">
            <a:noFill/>
            <a:miter lim="800000"/>
            <a:headEnd/>
            <a:tailEnd/>
          </a:ln>
          <a:effectLst/>
        </p:spPr>
        <p:txBody>
          <a:bodyPr wrap="none">
            <a:spAutoFit/>
          </a:bodyPr>
          <a:lstStyle/>
          <a:p>
            <a:pPr algn="ctr" eaLnBrk="1" hangingPunct="1">
              <a:defRPr/>
            </a:pPr>
            <a:r>
              <a:rPr lang="en-US" sz="2800" b="1">
                <a:solidFill>
                  <a:srgbClr val="FF0000"/>
                </a:solidFill>
                <a:effectLst>
                  <a:outerShdw blurRad="38100" dist="38100" dir="2700000" algn="tl">
                    <a:srgbClr val="C0C0C0"/>
                  </a:outerShdw>
                </a:effectLst>
                <a:latin typeface="Arial" charset="0"/>
                <a:cs typeface="Arial" charset="0"/>
              </a:rPr>
              <a:t>Extranets</a:t>
            </a:r>
          </a:p>
        </p:txBody>
      </p:sp>
      <p:sp>
        <p:nvSpPr>
          <p:cNvPr id="34824" name="Text Box 8">
            <a:extLst>
              <a:ext uri="{FF2B5EF4-FFF2-40B4-BE49-F238E27FC236}">
                <a16:creationId xmlns:a16="http://schemas.microsoft.com/office/drawing/2014/main" id="{2BFBEBF5-6481-422F-6FBA-221CA15E84C0}"/>
              </a:ext>
            </a:extLst>
          </p:cNvPr>
          <p:cNvSpPr txBox="1">
            <a:spLocks noChangeArrowheads="1"/>
          </p:cNvSpPr>
          <p:nvPr/>
        </p:nvSpPr>
        <p:spPr bwMode="auto">
          <a:xfrm>
            <a:off x="8104188" y="1339850"/>
            <a:ext cx="1250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800" b="1">
                <a:latin typeface="Arial" panose="020B0604020202020204" pitchFamily="34" charset="0"/>
              </a:rPr>
              <a:t>Company</a:t>
            </a:r>
          </a:p>
          <a:p>
            <a:pPr algn="ctr" eaLnBrk="1" hangingPunct="1">
              <a:spcBef>
                <a:spcPct val="0"/>
              </a:spcBef>
              <a:buFontTx/>
              <a:buNone/>
            </a:pPr>
            <a:r>
              <a:rPr lang="en-US" altLang="id-ID" sz="1800" b="1">
                <a:latin typeface="Arial" panose="020B0604020202020204" pitchFamily="34" charset="0"/>
              </a:rPr>
              <a:t>Boundary</a:t>
            </a:r>
          </a:p>
        </p:txBody>
      </p:sp>
      <p:sp>
        <p:nvSpPr>
          <p:cNvPr id="34825" name="Text Box 9">
            <a:extLst>
              <a:ext uri="{FF2B5EF4-FFF2-40B4-BE49-F238E27FC236}">
                <a16:creationId xmlns:a16="http://schemas.microsoft.com/office/drawing/2014/main" id="{5465CC5F-5FE7-4D5F-D37D-DEBC7ED6744A}"/>
              </a:ext>
            </a:extLst>
          </p:cNvPr>
          <p:cNvSpPr txBox="1">
            <a:spLocks noChangeArrowheads="1"/>
          </p:cNvSpPr>
          <p:nvPr/>
        </p:nvSpPr>
        <p:spPr bwMode="auto">
          <a:xfrm>
            <a:off x="4852988" y="5759450"/>
            <a:ext cx="2457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800" b="1">
                <a:latin typeface="Arial" panose="020B0604020202020204" pitchFamily="34" charset="0"/>
              </a:rPr>
              <a:t>Consumers and</a:t>
            </a:r>
          </a:p>
          <a:p>
            <a:pPr algn="ctr" eaLnBrk="1" hangingPunct="1">
              <a:spcBef>
                <a:spcPct val="0"/>
              </a:spcBef>
              <a:buFontTx/>
              <a:buNone/>
            </a:pPr>
            <a:r>
              <a:rPr lang="en-US" altLang="id-ID" sz="1800" b="1">
                <a:latin typeface="Arial" panose="020B0604020202020204" pitchFamily="34" charset="0"/>
              </a:rPr>
              <a:t>Business Customers</a:t>
            </a:r>
          </a:p>
        </p:txBody>
      </p:sp>
      <p:sp>
        <p:nvSpPr>
          <p:cNvPr id="34826" name="Text Box 10">
            <a:extLst>
              <a:ext uri="{FF2B5EF4-FFF2-40B4-BE49-F238E27FC236}">
                <a16:creationId xmlns:a16="http://schemas.microsoft.com/office/drawing/2014/main" id="{8CECDCE5-93A2-A487-B6AE-C4F2B1B923C4}"/>
              </a:ext>
            </a:extLst>
          </p:cNvPr>
          <p:cNvSpPr txBox="1">
            <a:spLocks noChangeArrowheads="1"/>
          </p:cNvSpPr>
          <p:nvPr/>
        </p:nvSpPr>
        <p:spPr bwMode="auto">
          <a:xfrm>
            <a:off x="3062288" y="5700713"/>
            <a:ext cx="1808162" cy="519112"/>
          </a:xfrm>
          <a:prstGeom prst="rect">
            <a:avLst/>
          </a:prstGeom>
          <a:noFill/>
          <a:ln w="9525">
            <a:noFill/>
            <a:miter lim="800000"/>
            <a:headEnd/>
            <a:tailEnd/>
          </a:ln>
          <a:effectLst/>
        </p:spPr>
        <p:txBody>
          <a:bodyPr wrap="none">
            <a:spAutoFit/>
          </a:bodyPr>
          <a:lstStyle/>
          <a:p>
            <a:pPr algn="ctr" eaLnBrk="1" hangingPunct="1">
              <a:defRPr/>
            </a:pPr>
            <a:r>
              <a:rPr lang="en-US" sz="2800" b="1">
                <a:solidFill>
                  <a:srgbClr val="FF0000"/>
                </a:solidFill>
                <a:effectLst>
                  <a:outerShdw blurRad="38100" dist="38100" dir="2700000" algn="tl">
                    <a:srgbClr val="C0C0C0"/>
                  </a:outerShdw>
                </a:effectLst>
                <a:latin typeface="Arial" charset="0"/>
                <a:cs typeface="Arial" charset="0"/>
              </a:rPr>
              <a:t>Extranets</a:t>
            </a:r>
          </a:p>
        </p:txBody>
      </p:sp>
      <p:sp>
        <p:nvSpPr>
          <p:cNvPr id="34827" name="Rectangle 11">
            <a:extLst>
              <a:ext uri="{FF2B5EF4-FFF2-40B4-BE49-F238E27FC236}">
                <a16:creationId xmlns:a16="http://schemas.microsoft.com/office/drawing/2014/main" id="{D67C3F97-8579-C287-6658-522FAA41AB78}"/>
              </a:ext>
            </a:extLst>
          </p:cNvPr>
          <p:cNvSpPr>
            <a:spLocks noChangeArrowheads="1"/>
          </p:cNvSpPr>
          <p:nvPr/>
        </p:nvSpPr>
        <p:spPr bwMode="auto">
          <a:xfrm>
            <a:off x="3074988" y="3200400"/>
            <a:ext cx="1752600" cy="838200"/>
          </a:xfrm>
          <a:prstGeom prst="rect">
            <a:avLst/>
          </a:prstGeom>
          <a:gradFill rotWithShape="1">
            <a:gsLst>
              <a:gs pos="0">
                <a:schemeClr val="accent1"/>
              </a:gs>
              <a:gs pos="100000">
                <a:srgbClr val="9999FF"/>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4828" name="Rectangle 12">
            <a:extLst>
              <a:ext uri="{FF2B5EF4-FFF2-40B4-BE49-F238E27FC236}">
                <a16:creationId xmlns:a16="http://schemas.microsoft.com/office/drawing/2014/main" id="{0F5BA7CE-9639-632F-918C-E6DB7398FA3F}"/>
              </a:ext>
            </a:extLst>
          </p:cNvPr>
          <p:cNvSpPr>
            <a:spLocks noChangeArrowheads="1"/>
          </p:cNvSpPr>
          <p:nvPr/>
        </p:nvSpPr>
        <p:spPr bwMode="auto">
          <a:xfrm>
            <a:off x="5284788" y="3200400"/>
            <a:ext cx="1752600" cy="838200"/>
          </a:xfrm>
          <a:prstGeom prst="rect">
            <a:avLst/>
          </a:prstGeom>
          <a:gradFill rotWithShape="1">
            <a:gsLst>
              <a:gs pos="0">
                <a:schemeClr val="accent1"/>
              </a:gs>
              <a:gs pos="100000">
                <a:srgbClr val="9999FF"/>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4829" name="Rectangle 13">
            <a:extLst>
              <a:ext uri="{FF2B5EF4-FFF2-40B4-BE49-F238E27FC236}">
                <a16:creationId xmlns:a16="http://schemas.microsoft.com/office/drawing/2014/main" id="{FD5A0C4F-57C5-7620-A4AD-D1ECDD3C2813}"/>
              </a:ext>
            </a:extLst>
          </p:cNvPr>
          <p:cNvSpPr>
            <a:spLocks noChangeArrowheads="1"/>
          </p:cNvSpPr>
          <p:nvPr/>
        </p:nvSpPr>
        <p:spPr bwMode="auto">
          <a:xfrm>
            <a:off x="7494588" y="3200400"/>
            <a:ext cx="1752600" cy="838200"/>
          </a:xfrm>
          <a:prstGeom prst="rect">
            <a:avLst/>
          </a:prstGeom>
          <a:gradFill rotWithShape="1">
            <a:gsLst>
              <a:gs pos="0">
                <a:schemeClr val="accent1"/>
              </a:gs>
              <a:gs pos="100000">
                <a:srgbClr val="9999FF"/>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4830" name="Rectangle 14">
            <a:extLst>
              <a:ext uri="{FF2B5EF4-FFF2-40B4-BE49-F238E27FC236}">
                <a16:creationId xmlns:a16="http://schemas.microsoft.com/office/drawing/2014/main" id="{2BD20746-DC9E-FA96-B7F3-309A8C33DEEB}"/>
              </a:ext>
            </a:extLst>
          </p:cNvPr>
          <p:cNvSpPr>
            <a:spLocks noChangeArrowheads="1"/>
          </p:cNvSpPr>
          <p:nvPr/>
        </p:nvSpPr>
        <p:spPr bwMode="auto">
          <a:xfrm>
            <a:off x="3836988" y="4724400"/>
            <a:ext cx="4648200" cy="533400"/>
          </a:xfrm>
          <a:prstGeom prst="rect">
            <a:avLst/>
          </a:prstGeom>
          <a:gradFill rotWithShape="1">
            <a:gsLst>
              <a:gs pos="0">
                <a:schemeClr val="accent1"/>
              </a:gs>
              <a:gs pos="100000">
                <a:srgbClr val="FF7C80"/>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4831" name="Rectangle 15">
            <a:extLst>
              <a:ext uri="{FF2B5EF4-FFF2-40B4-BE49-F238E27FC236}">
                <a16:creationId xmlns:a16="http://schemas.microsoft.com/office/drawing/2014/main" id="{720BF9F0-A60B-B075-84E4-1CA3C3FD755A}"/>
              </a:ext>
            </a:extLst>
          </p:cNvPr>
          <p:cNvSpPr>
            <a:spLocks noChangeArrowheads="1"/>
          </p:cNvSpPr>
          <p:nvPr/>
        </p:nvSpPr>
        <p:spPr bwMode="auto">
          <a:xfrm>
            <a:off x="4065588" y="2057400"/>
            <a:ext cx="4114800" cy="533400"/>
          </a:xfrm>
          <a:prstGeom prst="rect">
            <a:avLst/>
          </a:prstGeom>
          <a:gradFill rotWithShape="1">
            <a:gsLst>
              <a:gs pos="0">
                <a:schemeClr val="accent1"/>
              </a:gs>
              <a:gs pos="100000">
                <a:srgbClr val="C0C0C0"/>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4832" name="Text Box 16">
            <a:extLst>
              <a:ext uri="{FF2B5EF4-FFF2-40B4-BE49-F238E27FC236}">
                <a16:creationId xmlns:a16="http://schemas.microsoft.com/office/drawing/2014/main" id="{F5AEFB2E-A8D8-2B63-303F-81A31F153407}"/>
              </a:ext>
            </a:extLst>
          </p:cNvPr>
          <p:cNvSpPr txBox="1">
            <a:spLocks noChangeArrowheads="1"/>
          </p:cNvSpPr>
          <p:nvPr/>
        </p:nvSpPr>
        <p:spPr bwMode="auto">
          <a:xfrm>
            <a:off x="4032250" y="2009776"/>
            <a:ext cx="411638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600" b="1">
                <a:latin typeface="Arial" panose="020B0604020202020204" pitchFamily="34" charset="0"/>
              </a:rPr>
              <a:t>Supply chain management:</a:t>
            </a:r>
          </a:p>
          <a:p>
            <a:pPr algn="ctr" eaLnBrk="1" hangingPunct="1">
              <a:spcBef>
                <a:spcPct val="0"/>
              </a:spcBef>
              <a:buFontTx/>
              <a:buNone/>
            </a:pPr>
            <a:r>
              <a:rPr lang="en-US" altLang="id-ID" sz="1600" b="1">
                <a:latin typeface="Arial" panose="020B0604020202020204" pitchFamily="34" charset="0"/>
              </a:rPr>
              <a:t>Procurement, Distribution, and Logistics</a:t>
            </a:r>
          </a:p>
        </p:txBody>
      </p:sp>
      <p:sp>
        <p:nvSpPr>
          <p:cNvPr id="34833" name="Text Box 17">
            <a:extLst>
              <a:ext uri="{FF2B5EF4-FFF2-40B4-BE49-F238E27FC236}">
                <a16:creationId xmlns:a16="http://schemas.microsoft.com/office/drawing/2014/main" id="{BA0E2748-B5E0-55A6-74DA-20294F3B8AED}"/>
              </a:ext>
            </a:extLst>
          </p:cNvPr>
          <p:cNvSpPr txBox="1">
            <a:spLocks noChangeArrowheads="1"/>
          </p:cNvSpPr>
          <p:nvPr/>
        </p:nvSpPr>
        <p:spPr bwMode="auto">
          <a:xfrm>
            <a:off x="3883026" y="4676776"/>
            <a:ext cx="46021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600" b="1">
                <a:latin typeface="Arial" panose="020B0604020202020204" pitchFamily="34" charset="0"/>
              </a:rPr>
              <a:t>Customer relationship management:</a:t>
            </a:r>
          </a:p>
          <a:p>
            <a:pPr algn="ctr" eaLnBrk="1" hangingPunct="1">
              <a:spcBef>
                <a:spcPct val="0"/>
              </a:spcBef>
              <a:buFontTx/>
              <a:buNone/>
            </a:pPr>
            <a:r>
              <a:rPr lang="en-US" altLang="id-ID" sz="1600" b="1">
                <a:latin typeface="Arial" panose="020B0604020202020204" pitchFamily="34" charset="0"/>
              </a:rPr>
              <a:t>Marketing             Sales        Customer Service</a:t>
            </a:r>
          </a:p>
        </p:txBody>
      </p:sp>
      <p:sp>
        <p:nvSpPr>
          <p:cNvPr id="34834" name="Text Box 18">
            <a:extLst>
              <a:ext uri="{FF2B5EF4-FFF2-40B4-BE49-F238E27FC236}">
                <a16:creationId xmlns:a16="http://schemas.microsoft.com/office/drawing/2014/main" id="{4B197F5E-4449-89DC-9BB0-8DD823AB1B8A}"/>
              </a:ext>
            </a:extLst>
          </p:cNvPr>
          <p:cNvSpPr txBox="1">
            <a:spLocks noChangeArrowheads="1"/>
          </p:cNvSpPr>
          <p:nvPr/>
        </p:nvSpPr>
        <p:spPr bwMode="auto">
          <a:xfrm>
            <a:off x="3052764" y="3305176"/>
            <a:ext cx="17748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600" b="1">
                <a:latin typeface="Arial" panose="020B0604020202020204" pitchFamily="34" charset="0"/>
              </a:rPr>
              <a:t>Engineering and</a:t>
            </a:r>
          </a:p>
          <a:p>
            <a:pPr algn="ctr" eaLnBrk="1" hangingPunct="1">
              <a:spcBef>
                <a:spcPct val="0"/>
              </a:spcBef>
              <a:buFontTx/>
              <a:buNone/>
            </a:pPr>
            <a:r>
              <a:rPr lang="en-US" altLang="id-ID" sz="1600" b="1">
                <a:latin typeface="Arial" panose="020B0604020202020204" pitchFamily="34" charset="0"/>
              </a:rPr>
              <a:t>Research</a:t>
            </a:r>
          </a:p>
        </p:txBody>
      </p:sp>
      <p:sp>
        <p:nvSpPr>
          <p:cNvPr id="34835" name="Text Box 19">
            <a:extLst>
              <a:ext uri="{FF2B5EF4-FFF2-40B4-BE49-F238E27FC236}">
                <a16:creationId xmlns:a16="http://schemas.microsoft.com/office/drawing/2014/main" id="{0B565378-3830-094B-2D86-7288F78EBD6A}"/>
              </a:ext>
            </a:extLst>
          </p:cNvPr>
          <p:cNvSpPr txBox="1">
            <a:spLocks noChangeArrowheads="1"/>
          </p:cNvSpPr>
          <p:nvPr/>
        </p:nvSpPr>
        <p:spPr bwMode="auto">
          <a:xfrm>
            <a:off x="5316539" y="3305176"/>
            <a:ext cx="16732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600" b="1">
                <a:latin typeface="Arial" panose="020B0604020202020204" pitchFamily="34" charset="0"/>
              </a:rPr>
              <a:t>Manufacturing</a:t>
            </a:r>
          </a:p>
          <a:p>
            <a:pPr algn="ctr" eaLnBrk="1" hangingPunct="1">
              <a:spcBef>
                <a:spcPct val="0"/>
              </a:spcBef>
              <a:buFontTx/>
              <a:buNone/>
            </a:pPr>
            <a:r>
              <a:rPr lang="en-US" altLang="id-ID" sz="1600" b="1">
                <a:latin typeface="Arial" panose="020B0604020202020204" pitchFamily="34" charset="0"/>
              </a:rPr>
              <a:t>and Production</a:t>
            </a:r>
          </a:p>
        </p:txBody>
      </p:sp>
      <p:sp>
        <p:nvSpPr>
          <p:cNvPr id="34836" name="Text Box 20">
            <a:extLst>
              <a:ext uri="{FF2B5EF4-FFF2-40B4-BE49-F238E27FC236}">
                <a16:creationId xmlns:a16="http://schemas.microsoft.com/office/drawing/2014/main" id="{B251ADA8-9075-A21B-D754-2C8A29833B75}"/>
              </a:ext>
            </a:extLst>
          </p:cNvPr>
          <p:cNvSpPr txBox="1">
            <a:spLocks noChangeArrowheads="1"/>
          </p:cNvSpPr>
          <p:nvPr/>
        </p:nvSpPr>
        <p:spPr bwMode="auto">
          <a:xfrm>
            <a:off x="7502526" y="3305176"/>
            <a:ext cx="17176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600" b="1">
                <a:latin typeface="Arial" panose="020B0604020202020204" pitchFamily="34" charset="0"/>
              </a:rPr>
              <a:t>Accounting and</a:t>
            </a:r>
          </a:p>
          <a:p>
            <a:pPr algn="ctr" eaLnBrk="1" hangingPunct="1">
              <a:spcBef>
                <a:spcPct val="0"/>
              </a:spcBef>
              <a:buFontTx/>
              <a:buNone/>
            </a:pPr>
            <a:r>
              <a:rPr lang="en-US" altLang="id-ID" sz="1600" b="1">
                <a:latin typeface="Arial" panose="020B0604020202020204" pitchFamily="34" charset="0"/>
              </a:rPr>
              <a:t>Finance</a:t>
            </a:r>
          </a:p>
        </p:txBody>
      </p:sp>
      <p:sp>
        <p:nvSpPr>
          <p:cNvPr id="34837" name="Text Box 21">
            <a:extLst>
              <a:ext uri="{FF2B5EF4-FFF2-40B4-BE49-F238E27FC236}">
                <a16:creationId xmlns:a16="http://schemas.microsoft.com/office/drawing/2014/main" id="{E3F4B346-9AB7-7C9D-E81F-41107871AC68}"/>
              </a:ext>
            </a:extLst>
          </p:cNvPr>
          <p:cNvSpPr txBox="1">
            <a:spLocks noChangeArrowheads="1"/>
          </p:cNvSpPr>
          <p:nvPr/>
        </p:nvSpPr>
        <p:spPr bwMode="auto">
          <a:xfrm>
            <a:off x="4121150" y="4067176"/>
            <a:ext cx="1689100" cy="519113"/>
          </a:xfrm>
          <a:prstGeom prst="rect">
            <a:avLst/>
          </a:prstGeom>
          <a:noFill/>
          <a:ln w="9525">
            <a:noFill/>
            <a:miter lim="800000"/>
            <a:headEnd/>
            <a:tailEnd/>
          </a:ln>
          <a:effectLst/>
        </p:spPr>
        <p:txBody>
          <a:bodyPr wrap="none">
            <a:spAutoFit/>
          </a:bodyPr>
          <a:lstStyle/>
          <a:p>
            <a:pPr algn="ctr" eaLnBrk="1" hangingPunct="1">
              <a:defRPr/>
            </a:pPr>
            <a:r>
              <a:rPr lang="en-US" sz="2800" b="1">
                <a:solidFill>
                  <a:srgbClr val="000099"/>
                </a:solidFill>
                <a:effectLst>
                  <a:outerShdw blurRad="38100" dist="38100" dir="2700000" algn="tl">
                    <a:srgbClr val="C0C0C0"/>
                  </a:outerShdw>
                </a:effectLst>
                <a:latin typeface="Arial" charset="0"/>
                <a:cs typeface="Arial" charset="0"/>
              </a:rPr>
              <a:t>Intranets</a:t>
            </a:r>
          </a:p>
        </p:txBody>
      </p:sp>
      <p:sp>
        <p:nvSpPr>
          <p:cNvPr id="34838" name="Text Box 22">
            <a:extLst>
              <a:ext uri="{FF2B5EF4-FFF2-40B4-BE49-F238E27FC236}">
                <a16:creationId xmlns:a16="http://schemas.microsoft.com/office/drawing/2014/main" id="{1495AC8A-7156-A7C8-5B4B-CE53B9C7ED8E}"/>
              </a:ext>
            </a:extLst>
          </p:cNvPr>
          <p:cNvSpPr txBox="1">
            <a:spLocks noChangeArrowheads="1"/>
          </p:cNvSpPr>
          <p:nvPr/>
        </p:nvSpPr>
        <p:spPr bwMode="auto">
          <a:xfrm>
            <a:off x="4121150" y="2633663"/>
            <a:ext cx="1689100" cy="519112"/>
          </a:xfrm>
          <a:prstGeom prst="rect">
            <a:avLst/>
          </a:prstGeom>
          <a:noFill/>
          <a:ln w="9525">
            <a:noFill/>
            <a:miter lim="800000"/>
            <a:headEnd/>
            <a:tailEnd/>
          </a:ln>
          <a:effectLst/>
        </p:spPr>
        <p:txBody>
          <a:bodyPr wrap="none">
            <a:spAutoFit/>
          </a:bodyPr>
          <a:lstStyle/>
          <a:p>
            <a:pPr algn="ctr" eaLnBrk="1" hangingPunct="1">
              <a:defRPr/>
            </a:pPr>
            <a:r>
              <a:rPr lang="en-US" sz="2800" b="1">
                <a:solidFill>
                  <a:srgbClr val="000099"/>
                </a:solidFill>
                <a:effectLst>
                  <a:outerShdw blurRad="38100" dist="38100" dir="2700000" algn="tl">
                    <a:srgbClr val="C0C0C0"/>
                  </a:outerShdw>
                </a:effectLst>
                <a:latin typeface="Arial" charset="0"/>
                <a:cs typeface="Arial" charset="0"/>
              </a:rPr>
              <a:t>Intranets</a:t>
            </a:r>
          </a:p>
        </p:txBody>
      </p:sp>
      <p:sp>
        <p:nvSpPr>
          <p:cNvPr id="34839" name="Freeform 23">
            <a:extLst>
              <a:ext uri="{FF2B5EF4-FFF2-40B4-BE49-F238E27FC236}">
                <a16:creationId xmlns:a16="http://schemas.microsoft.com/office/drawing/2014/main" id="{A5586001-E3AF-ADFF-7C35-ED8730958C96}"/>
              </a:ext>
            </a:extLst>
          </p:cNvPr>
          <p:cNvSpPr>
            <a:spLocks/>
          </p:cNvSpPr>
          <p:nvPr/>
        </p:nvSpPr>
        <p:spPr bwMode="auto">
          <a:xfrm rot="18704110" flipH="1">
            <a:off x="5953919" y="2726531"/>
            <a:ext cx="457200" cy="338138"/>
          </a:xfrm>
          <a:custGeom>
            <a:avLst/>
            <a:gdLst>
              <a:gd name="T0" fmla="*/ 0 w 768"/>
              <a:gd name="T1" fmla="*/ 0 h 342"/>
              <a:gd name="T2" fmla="*/ 2147483646 w 768"/>
              <a:gd name="T3" fmla="*/ 2147483646 h 342"/>
              <a:gd name="T4" fmla="*/ 2147483646 w 768"/>
              <a:gd name="T5" fmla="*/ 2147483646 h 342"/>
              <a:gd name="T6" fmla="*/ 2147483646 w 768"/>
              <a:gd name="T7" fmla="*/ 2147483646 h 342"/>
              <a:gd name="T8" fmla="*/ 0 60000 65536"/>
              <a:gd name="T9" fmla="*/ 0 60000 65536"/>
              <a:gd name="T10" fmla="*/ 0 60000 65536"/>
              <a:gd name="T11" fmla="*/ 0 60000 65536"/>
              <a:gd name="T12" fmla="*/ 0 w 768"/>
              <a:gd name="T13" fmla="*/ 0 h 342"/>
              <a:gd name="T14" fmla="*/ 768 w 768"/>
              <a:gd name="T15" fmla="*/ 342 h 342"/>
            </a:gdLst>
            <a:ahLst/>
            <a:cxnLst>
              <a:cxn ang="T8">
                <a:pos x="T0" y="T1"/>
              </a:cxn>
              <a:cxn ang="T9">
                <a:pos x="T2" y="T3"/>
              </a:cxn>
              <a:cxn ang="T10">
                <a:pos x="T4" y="T5"/>
              </a:cxn>
              <a:cxn ang="T11">
                <a:pos x="T6" y="T7"/>
              </a:cxn>
            </a:cxnLst>
            <a:rect l="T12" t="T13" r="T14" b="T15"/>
            <a:pathLst>
              <a:path w="768" h="342">
                <a:moveTo>
                  <a:pt x="0" y="0"/>
                </a:moveTo>
                <a:lnTo>
                  <a:pt x="432" y="250"/>
                </a:lnTo>
                <a:lnTo>
                  <a:pt x="343" y="96"/>
                </a:lnTo>
                <a:lnTo>
                  <a:pt x="768" y="342"/>
                </a:lnTo>
              </a:path>
            </a:pathLst>
          </a:custGeom>
          <a:noFill/>
          <a:ln w="28575">
            <a:solidFill>
              <a:srgbClr val="FF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34840" name="Freeform 24">
            <a:extLst>
              <a:ext uri="{FF2B5EF4-FFF2-40B4-BE49-F238E27FC236}">
                <a16:creationId xmlns:a16="http://schemas.microsoft.com/office/drawing/2014/main" id="{B3F9F567-2FC0-0AF9-496A-CB09A53447F9}"/>
              </a:ext>
            </a:extLst>
          </p:cNvPr>
          <p:cNvSpPr>
            <a:spLocks/>
          </p:cNvSpPr>
          <p:nvPr/>
        </p:nvSpPr>
        <p:spPr bwMode="auto">
          <a:xfrm rot="19122971" flipH="1">
            <a:off x="6051551" y="1670050"/>
            <a:ext cx="327025" cy="311150"/>
          </a:xfrm>
          <a:custGeom>
            <a:avLst/>
            <a:gdLst>
              <a:gd name="T0" fmla="*/ 0 w 768"/>
              <a:gd name="T1" fmla="*/ 0 h 342"/>
              <a:gd name="T2" fmla="*/ 2147483646 w 768"/>
              <a:gd name="T3" fmla="*/ 2147483646 h 342"/>
              <a:gd name="T4" fmla="*/ 2147483646 w 768"/>
              <a:gd name="T5" fmla="*/ 2147483646 h 342"/>
              <a:gd name="T6" fmla="*/ 2147483646 w 768"/>
              <a:gd name="T7" fmla="*/ 2147483646 h 342"/>
              <a:gd name="T8" fmla="*/ 0 60000 65536"/>
              <a:gd name="T9" fmla="*/ 0 60000 65536"/>
              <a:gd name="T10" fmla="*/ 0 60000 65536"/>
              <a:gd name="T11" fmla="*/ 0 60000 65536"/>
              <a:gd name="T12" fmla="*/ 0 w 768"/>
              <a:gd name="T13" fmla="*/ 0 h 342"/>
              <a:gd name="T14" fmla="*/ 768 w 768"/>
              <a:gd name="T15" fmla="*/ 342 h 342"/>
            </a:gdLst>
            <a:ahLst/>
            <a:cxnLst>
              <a:cxn ang="T8">
                <a:pos x="T0" y="T1"/>
              </a:cxn>
              <a:cxn ang="T9">
                <a:pos x="T2" y="T3"/>
              </a:cxn>
              <a:cxn ang="T10">
                <a:pos x="T4" y="T5"/>
              </a:cxn>
              <a:cxn ang="T11">
                <a:pos x="T6" y="T7"/>
              </a:cxn>
            </a:cxnLst>
            <a:rect l="T12" t="T13" r="T14" b="T15"/>
            <a:pathLst>
              <a:path w="768" h="342">
                <a:moveTo>
                  <a:pt x="0" y="0"/>
                </a:moveTo>
                <a:lnTo>
                  <a:pt x="432" y="250"/>
                </a:lnTo>
                <a:lnTo>
                  <a:pt x="343" y="96"/>
                </a:lnTo>
                <a:lnTo>
                  <a:pt x="768" y="342"/>
                </a:lnTo>
              </a:path>
            </a:pathLst>
          </a:custGeom>
          <a:noFill/>
          <a:ln w="28575">
            <a:solidFill>
              <a:srgbClr val="FF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34841" name="Freeform 25">
            <a:extLst>
              <a:ext uri="{FF2B5EF4-FFF2-40B4-BE49-F238E27FC236}">
                <a16:creationId xmlns:a16="http://schemas.microsoft.com/office/drawing/2014/main" id="{71D3478C-1137-279C-DEA4-40D00411B94B}"/>
              </a:ext>
            </a:extLst>
          </p:cNvPr>
          <p:cNvSpPr>
            <a:spLocks/>
          </p:cNvSpPr>
          <p:nvPr/>
        </p:nvSpPr>
        <p:spPr bwMode="auto">
          <a:xfrm rot="18704110" flipH="1">
            <a:off x="5953919" y="4217194"/>
            <a:ext cx="457200" cy="338138"/>
          </a:xfrm>
          <a:custGeom>
            <a:avLst/>
            <a:gdLst>
              <a:gd name="T0" fmla="*/ 0 w 768"/>
              <a:gd name="T1" fmla="*/ 0 h 342"/>
              <a:gd name="T2" fmla="*/ 2147483646 w 768"/>
              <a:gd name="T3" fmla="*/ 2147483646 h 342"/>
              <a:gd name="T4" fmla="*/ 2147483646 w 768"/>
              <a:gd name="T5" fmla="*/ 2147483646 h 342"/>
              <a:gd name="T6" fmla="*/ 2147483646 w 768"/>
              <a:gd name="T7" fmla="*/ 2147483646 h 342"/>
              <a:gd name="T8" fmla="*/ 0 60000 65536"/>
              <a:gd name="T9" fmla="*/ 0 60000 65536"/>
              <a:gd name="T10" fmla="*/ 0 60000 65536"/>
              <a:gd name="T11" fmla="*/ 0 60000 65536"/>
              <a:gd name="T12" fmla="*/ 0 w 768"/>
              <a:gd name="T13" fmla="*/ 0 h 342"/>
              <a:gd name="T14" fmla="*/ 768 w 768"/>
              <a:gd name="T15" fmla="*/ 342 h 342"/>
            </a:gdLst>
            <a:ahLst/>
            <a:cxnLst>
              <a:cxn ang="T8">
                <a:pos x="T0" y="T1"/>
              </a:cxn>
              <a:cxn ang="T9">
                <a:pos x="T2" y="T3"/>
              </a:cxn>
              <a:cxn ang="T10">
                <a:pos x="T4" y="T5"/>
              </a:cxn>
              <a:cxn ang="T11">
                <a:pos x="T6" y="T7"/>
              </a:cxn>
            </a:cxnLst>
            <a:rect l="T12" t="T13" r="T14" b="T15"/>
            <a:pathLst>
              <a:path w="768" h="342">
                <a:moveTo>
                  <a:pt x="0" y="0"/>
                </a:moveTo>
                <a:lnTo>
                  <a:pt x="432" y="250"/>
                </a:lnTo>
                <a:lnTo>
                  <a:pt x="343" y="96"/>
                </a:lnTo>
                <a:lnTo>
                  <a:pt x="768" y="342"/>
                </a:lnTo>
              </a:path>
            </a:pathLst>
          </a:custGeom>
          <a:noFill/>
          <a:ln w="28575">
            <a:solidFill>
              <a:srgbClr val="FF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34842" name="Freeform 26">
            <a:extLst>
              <a:ext uri="{FF2B5EF4-FFF2-40B4-BE49-F238E27FC236}">
                <a16:creationId xmlns:a16="http://schemas.microsoft.com/office/drawing/2014/main" id="{D7B70DC0-4FF0-2245-861B-A6BADC25F9DE}"/>
              </a:ext>
            </a:extLst>
          </p:cNvPr>
          <p:cNvSpPr>
            <a:spLocks/>
          </p:cNvSpPr>
          <p:nvPr/>
        </p:nvSpPr>
        <p:spPr bwMode="auto">
          <a:xfrm rot="18704110" flipH="1">
            <a:off x="5953919" y="5393531"/>
            <a:ext cx="457200" cy="338138"/>
          </a:xfrm>
          <a:custGeom>
            <a:avLst/>
            <a:gdLst>
              <a:gd name="T0" fmla="*/ 0 w 768"/>
              <a:gd name="T1" fmla="*/ 0 h 342"/>
              <a:gd name="T2" fmla="*/ 2147483646 w 768"/>
              <a:gd name="T3" fmla="*/ 2147483646 h 342"/>
              <a:gd name="T4" fmla="*/ 2147483646 w 768"/>
              <a:gd name="T5" fmla="*/ 2147483646 h 342"/>
              <a:gd name="T6" fmla="*/ 2147483646 w 768"/>
              <a:gd name="T7" fmla="*/ 2147483646 h 342"/>
              <a:gd name="T8" fmla="*/ 0 60000 65536"/>
              <a:gd name="T9" fmla="*/ 0 60000 65536"/>
              <a:gd name="T10" fmla="*/ 0 60000 65536"/>
              <a:gd name="T11" fmla="*/ 0 60000 65536"/>
              <a:gd name="T12" fmla="*/ 0 w 768"/>
              <a:gd name="T13" fmla="*/ 0 h 342"/>
              <a:gd name="T14" fmla="*/ 768 w 768"/>
              <a:gd name="T15" fmla="*/ 342 h 342"/>
            </a:gdLst>
            <a:ahLst/>
            <a:cxnLst>
              <a:cxn ang="T8">
                <a:pos x="T0" y="T1"/>
              </a:cxn>
              <a:cxn ang="T9">
                <a:pos x="T2" y="T3"/>
              </a:cxn>
              <a:cxn ang="T10">
                <a:pos x="T4" y="T5"/>
              </a:cxn>
              <a:cxn ang="T11">
                <a:pos x="T6" y="T7"/>
              </a:cxn>
            </a:cxnLst>
            <a:rect l="T12" t="T13" r="T14" b="T15"/>
            <a:pathLst>
              <a:path w="768" h="342">
                <a:moveTo>
                  <a:pt x="0" y="0"/>
                </a:moveTo>
                <a:lnTo>
                  <a:pt x="432" y="250"/>
                </a:lnTo>
                <a:lnTo>
                  <a:pt x="343" y="96"/>
                </a:lnTo>
                <a:lnTo>
                  <a:pt x="768" y="342"/>
                </a:lnTo>
              </a:path>
            </a:pathLst>
          </a:custGeom>
          <a:noFill/>
          <a:ln w="28575">
            <a:solidFill>
              <a:srgbClr val="FF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34843" name="Freeform 27">
            <a:extLst>
              <a:ext uri="{FF2B5EF4-FFF2-40B4-BE49-F238E27FC236}">
                <a16:creationId xmlns:a16="http://schemas.microsoft.com/office/drawing/2014/main" id="{9DFF8266-AC2C-473A-E1C9-04AE56FFB182}"/>
              </a:ext>
            </a:extLst>
          </p:cNvPr>
          <p:cNvSpPr>
            <a:spLocks/>
          </p:cNvSpPr>
          <p:nvPr/>
        </p:nvSpPr>
        <p:spPr bwMode="auto">
          <a:xfrm rot="2584058" flipH="1">
            <a:off x="4879975" y="3471863"/>
            <a:ext cx="349250" cy="258762"/>
          </a:xfrm>
          <a:custGeom>
            <a:avLst/>
            <a:gdLst>
              <a:gd name="T0" fmla="*/ 0 w 768"/>
              <a:gd name="T1" fmla="*/ 0 h 342"/>
              <a:gd name="T2" fmla="*/ 2147483646 w 768"/>
              <a:gd name="T3" fmla="*/ 2147483646 h 342"/>
              <a:gd name="T4" fmla="*/ 2147483646 w 768"/>
              <a:gd name="T5" fmla="*/ 2147483646 h 342"/>
              <a:gd name="T6" fmla="*/ 2147483646 w 768"/>
              <a:gd name="T7" fmla="*/ 2147483646 h 342"/>
              <a:gd name="T8" fmla="*/ 0 60000 65536"/>
              <a:gd name="T9" fmla="*/ 0 60000 65536"/>
              <a:gd name="T10" fmla="*/ 0 60000 65536"/>
              <a:gd name="T11" fmla="*/ 0 60000 65536"/>
              <a:gd name="T12" fmla="*/ 0 w 768"/>
              <a:gd name="T13" fmla="*/ 0 h 342"/>
              <a:gd name="T14" fmla="*/ 768 w 768"/>
              <a:gd name="T15" fmla="*/ 342 h 342"/>
            </a:gdLst>
            <a:ahLst/>
            <a:cxnLst>
              <a:cxn ang="T8">
                <a:pos x="T0" y="T1"/>
              </a:cxn>
              <a:cxn ang="T9">
                <a:pos x="T2" y="T3"/>
              </a:cxn>
              <a:cxn ang="T10">
                <a:pos x="T4" y="T5"/>
              </a:cxn>
              <a:cxn ang="T11">
                <a:pos x="T6" y="T7"/>
              </a:cxn>
            </a:cxnLst>
            <a:rect l="T12" t="T13" r="T14" b="T15"/>
            <a:pathLst>
              <a:path w="768" h="342">
                <a:moveTo>
                  <a:pt x="0" y="0"/>
                </a:moveTo>
                <a:lnTo>
                  <a:pt x="432" y="250"/>
                </a:lnTo>
                <a:lnTo>
                  <a:pt x="343" y="96"/>
                </a:lnTo>
                <a:lnTo>
                  <a:pt x="768" y="342"/>
                </a:lnTo>
              </a:path>
            </a:pathLst>
          </a:custGeom>
          <a:noFill/>
          <a:ln w="28575">
            <a:solidFill>
              <a:srgbClr val="FF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34844" name="Freeform 28">
            <a:extLst>
              <a:ext uri="{FF2B5EF4-FFF2-40B4-BE49-F238E27FC236}">
                <a16:creationId xmlns:a16="http://schemas.microsoft.com/office/drawing/2014/main" id="{8A597350-497E-80C1-913E-84202452DB36}"/>
              </a:ext>
            </a:extLst>
          </p:cNvPr>
          <p:cNvSpPr>
            <a:spLocks/>
          </p:cNvSpPr>
          <p:nvPr/>
        </p:nvSpPr>
        <p:spPr bwMode="auto">
          <a:xfrm rot="2584058" flipH="1">
            <a:off x="7085013" y="3471863"/>
            <a:ext cx="334962" cy="247650"/>
          </a:xfrm>
          <a:custGeom>
            <a:avLst/>
            <a:gdLst>
              <a:gd name="T0" fmla="*/ 0 w 768"/>
              <a:gd name="T1" fmla="*/ 0 h 342"/>
              <a:gd name="T2" fmla="*/ 2147483646 w 768"/>
              <a:gd name="T3" fmla="*/ 2147483646 h 342"/>
              <a:gd name="T4" fmla="*/ 2147483646 w 768"/>
              <a:gd name="T5" fmla="*/ 2147483646 h 342"/>
              <a:gd name="T6" fmla="*/ 2147483646 w 768"/>
              <a:gd name="T7" fmla="*/ 2147483646 h 342"/>
              <a:gd name="T8" fmla="*/ 0 60000 65536"/>
              <a:gd name="T9" fmla="*/ 0 60000 65536"/>
              <a:gd name="T10" fmla="*/ 0 60000 65536"/>
              <a:gd name="T11" fmla="*/ 0 60000 65536"/>
              <a:gd name="T12" fmla="*/ 0 w 768"/>
              <a:gd name="T13" fmla="*/ 0 h 342"/>
              <a:gd name="T14" fmla="*/ 768 w 768"/>
              <a:gd name="T15" fmla="*/ 342 h 342"/>
            </a:gdLst>
            <a:ahLst/>
            <a:cxnLst>
              <a:cxn ang="T8">
                <a:pos x="T0" y="T1"/>
              </a:cxn>
              <a:cxn ang="T9">
                <a:pos x="T2" y="T3"/>
              </a:cxn>
              <a:cxn ang="T10">
                <a:pos x="T4" y="T5"/>
              </a:cxn>
              <a:cxn ang="T11">
                <a:pos x="T6" y="T7"/>
              </a:cxn>
            </a:cxnLst>
            <a:rect l="T12" t="T13" r="T14" b="T15"/>
            <a:pathLst>
              <a:path w="768" h="342">
                <a:moveTo>
                  <a:pt x="0" y="0"/>
                </a:moveTo>
                <a:lnTo>
                  <a:pt x="432" y="250"/>
                </a:lnTo>
                <a:lnTo>
                  <a:pt x="343" y="96"/>
                </a:lnTo>
                <a:lnTo>
                  <a:pt x="768" y="342"/>
                </a:lnTo>
              </a:path>
            </a:pathLst>
          </a:custGeom>
          <a:noFill/>
          <a:ln w="28575">
            <a:solidFill>
              <a:srgbClr val="FF0000"/>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d-ID"/>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wipe(up)">
                                      <p:cBhvr>
                                        <p:cTn id="7" dur="1000"/>
                                        <p:tgtEl>
                                          <p:spTgt spid="34818"/>
                                        </p:tgtEl>
                                      </p:cBhvr>
                                    </p:animEffect>
                                  </p:childTnLst>
                                </p:cTn>
                              </p:par>
                            </p:childTnLst>
                          </p:cTn>
                        </p:par>
                        <p:par>
                          <p:cTn id="8" fill="hold" nodeType="afterGroup">
                            <p:stCondLst>
                              <p:cond delay="1000"/>
                            </p:stCondLst>
                            <p:childTnLst>
                              <p:par>
                                <p:cTn id="9" presetID="23" presetClass="entr" presetSubtype="16" fill="hold" nodeType="afterEffect">
                                  <p:stCondLst>
                                    <p:cond delay="0"/>
                                  </p:stCondLst>
                                  <p:childTnLst>
                                    <p:set>
                                      <p:cBhvr>
                                        <p:cTn id="10" dur="1" fill="hold">
                                          <p:stCondLst>
                                            <p:cond delay="0"/>
                                          </p:stCondLst>
                                        </p:cTn>
                                        <p:tgtEl>
                                          <p:spTgt spid="34819"/>
                                        </p:tgtEl>
                                        <p:attrNameLst>
                                          <p:attrName>style.visibility</p:attrName>
                                        </p:attrNameLst>
                                      </p:cBhvr>
                                      <p:to>
                                        <p:strVal val="visible"/>
                                      </p:to>
                                    </p:set>
                                    <p:anim calcmode="lin" valueType="num">
                                      <p:cBhvr>
                                        <p:cTn id="11" dur="1000" fill="hold"/>
                                        <p:tgtEl>
                                          <p:spTgt spid="34819"/>
                                        </p:tgtEl>
                                        <p:attrNameLst>
                                          <p:attrName>ppt_w</p:attrName>
                                        </p:attrNameLst>
                                      </p:cBhvr>
                                      <p:tavLst>
                                        <p:tav tm="0">
                                          <p:val>
                                            <p:fltVal val="0"/>
                                          </p:val>
                                        </p:tav>
                                        <p:tav tm="100000">
                                          <p:val>
                                            <p:strVal val="#ppt_w"/>
                                          </p:val>
                                        </p:tav>
                                      </p:tavLst>
                                    </p:anim>
                                    <p:anim calcmode="lin" valueType="num">
                                      <p:cBhvr>
                                        <p:cTn id="12" dur="1000" fill="hold"/>
                                        <p:tgtEl>
                                          <p:spTgt spid="34819"/>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000"/>
                            </p:stCondLst>
                            <p:childTnLst>
                              <p:par>
                                <p:cTn id="14" presetID="23" presetClass="entr" presetSubtype="16" fill="hold" nodeType="afterEffect">
                                  <p:stCondLst>
                                    <p:cond delay="0"/>
                                  </p:stCondLst>
                                  <p:childTnLst>
                                    <p:set>
                                      <p:cBhvr>
                                        <p:cTn id="15" dur="1" fill="hold">
                                          <p:stCondLst>
                                            <p:cond delay="0"/>
                                          </p:stCondLst>
                                        </p:cTn>
                                        <p:tgtEl>
                                          <p:spTgt spid="34820"/>
                                        </p:tgtEl>
                                        <p:attrNameLst>
                                          <p:attrName>style.visibility</p:attrName>
                                        </p:attrNameLst>
                                      </p:cBhvr>
                                      <p:to>
                                        <p:strVal val="visible"/>
                                      </p:to>
                                    </p:set>
                                    <p:anim calcmode="lin" valueType="num">
                                      <p:cBhvr>
                                        <p:cTn id="16" dur="1000" fill="hold"/>
                                        <p:tgtEl>
                                          <p:spTgt spid="34820"/>
                                        </p:tgtEl>
                                        <p:attrNameLst>
                                          <p:attrName>ppt_w</p:attrName>
                                        </p:attrNameLst>
                                      </p:cBhvr>
                                      <p:tavLst>
                                        <p:tav tm="0">
                                          <p:val>
                                            <p:fltVal val="0"/>
                                          </p:val>
                                        </p:tav>
                                        <p:tav tm="100000">
                                          <p:val>
                                            <p:strVal val="#ppt_w"/>
                                          </p:val>
                                        </p:tav>
                                      </p:tavLst>
                                    </p:anim>
                                    <p:anim calcmode="lin" valueType="num">
                                      <p:cBhvr>
                                        <p:cTn id="17" dur="1000" fill="hold"/>
                                        <p:tgtEl>
                                          <p:spTgt spid="34820"/>
                                        </p:tgtEl>
                                        <p:attrNameLst>
                                          <p:attrName>ppt_h</p:attrName>
                                        </p:attrNameLst>
                                      </p:cBhvr>
                                      <p:tavLst>
                                        <p:tav tm="0">
                                          <p:val>
                                            <p:fltVal val="0"/>
                                          </p:val>
                                        </p:tav>
                                        <p:tav tm="100000">
                                          <p:val>
                                            <p:strVal val="#ppt_h"/>
                                          </p:val>
                                        </p:tav>
                                      </p:tavLst>
                                    </p:anim>
                                  </p:childTnLst>
                                </p:cTn>
                              </p:par>
                            </p:childTnLst>
                          </p:cTn>
                        </p:par>
                        <p:par>
                          <p:cTn id="18" fill="hold" nodeType="afterGroup">
                            <p:stCondLst>
                              <p:cond delay="3000"/>
                            </p:stCondLst>
                            <p:childTnLst>
                              <p:par>
                                <p:cTn id="19" presetID="23" presetClass="entr" presetSubtype="16" fill="hold" nodeType="afterEffect">
                                  <p:stCondLst>
                                    <p:cond delay="0"/>
                                  </p:stCondLst>
                                  <p:childTnLst>
                                    <p:set>
                                      <p:cBhvr>
                                        <p:cTn id="20" dur="1" fill="hold">
                                          <p:stCondLst>
                                            <p:cond delay="0"/>
                                          </p:stCondLst>
                                        </p:cTn>
                                        <p:tgtEl>
                                          <p:spTgt spid="34827"/>
                                        </p:tgtEl>
                                        <p:attrNameLst>
                                          <p:attrName>style.visibility</p:attrName>
                                        </p:attrNameLst>
                                      </p:cBhvr>
                                      <p:to>
                                        <p:strVal val="visible"/>
                                      </p:to>
                                    </p:set>
                                    <p:anim calcmode="lin" valueType="num">
                                      <p:cBhvr>
                                        <p:cTn id="21" dur="1000" fill="hold"/>
                                        <p:tgtEl>
                                          <p:spTgt spid="34827"/>
                                        </p:tgtEl>
                                        <p:attrNameLst>
                                          <p:attrName>ppt_w</p:attrName>
                                        </p:attrNameLst>
                                      </p:cBhvr>
                                      <p:tavLst>
                                        <p:tav tm="0">
                                          <p:val>
                                            <p:fltVal val="0"/>
                                          </p:val>
                                        </p:tav>
                                        <p:tav tm="100000">
                                          <p:val>
                                            <p:strVal val="#ppt_w"/>
                                          </p:val>
                                        </p:tav>
                                      </p:tavLst>
                                    </p:anim>
                                    <p:anim calcmode="lin" valueType="num">
                                      <p:cBhvr>
                                        <p:cTn id="22" dur="1000" fill="hold"/>
                                        <p:tgtEl>
                                          <p:spTgt spid="34827"/>
                                        </p:tgtEl>
                                        <p:attrNameLst>
                                          <p:attrName>ppt_h</p:attrName>
                                        </p:attrNameLst>
                                      </p:cBhvr>
                                      <p:tavLst>
                                        <p:tav tm="0">
                                          <p:val>
                                            <p:fltVal val="0"/>
                                          </p:val>
                                        </p:tav>
                                        <p:tav tm="100000">
                                          <p:val>
                                            <p:strVal val="#ppt_h"/>
                                          </p:val>
                                        </p:tav>
                                      </p:tavLst>
                                    </p:anim>
                                  </p:childTnLst>
                                </p:cTn>
                              </p:par>
                              <p:par>
                                <p:cTn id="23" presetID="23" presetClass="entr" presetSubtype="16" fill="hold" nodeType="withEffect">
                                  <p:stCondLst>
                                    <p:cond delay="0"/>
                                  </p:stCondLst>
                                  <p:childTnLst>
                                    <p:set>
                                      <p:cBhvr>
                                        <p:cTn id="24" dur="1" fill="hold">
                                          <p:stCondLst>
                                            <p:cond delay="0"/>
                                          </p:stCondLst>
                                        </p:cTn>
                                        <p:tgtEl>
                                          <p:spTgt spid="34828"/>
                                        </p:tgtEl>
                                        <p:attrNameLst>
                                          <p:attrName>style.visibility</p:attrName>
                                        </p:attrNameLst>
                                      </p:cBhvr>
                                      <p:to>
                                        <p:strVal val="visible"/>
                                      </p:to>
                                    </p:set>
                                    <p:anim calcmode="lin" valueType="num">
                                      <p:cBhvr>
                                        <p:cTn id="25" dur="1000" fill="hold"/>
                                        <p:tgtEl>
                                          <p:spTgt spid="34828"/>
                                        </p:tgtEl>
                                        <p:attrNameLst>
                                          <p:attrName>ppt_w</p:attrName>
                                        </p:attrNameLst>
                                      </p:cBhvr>
                                      <p:tavLst>
                                        <p:tav tm="0">
                                          <p:val>
                                            <p:fltVal val="0"/>
                                          </p:val>
                                        </p:tav>
                                        <p:tav tm="100000">
                                          <p:val>
                                            <p:strVal val="#ppt_w"/>
                                          </p:val>
                                        </p:tav>
                                      </p:tavLst>
                                    </p:anim>
                                    <p:anim calcmode="lin" valueType="num">
                                      <p:cBhvr>
                                        <p:cTn id="26" dur="1000" fill="hold"/>
                                        <p:tgtEl>
                                          <p:spTgt spid="34828"/>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34829"/>
                                        </p:tgtEl>
                                        <p:attrNameLst>
                                          <p:attrName>style.visibility</p:attrName>
                                        </p:attrNameLst>
                                      </p:cBhvr>
                                      <p:to>
                                        <p:strVal val="visible"/>
                                      </p:to>
                                    </p:set>
                                    <p:anim calcmode="lin" valueType="num">
                                      <p:cBhvr>
                                        <p:cTn id="29" dur="1000" fill="hold"/>
                                        <p:tgtEl>
                                          <p:spTgt spid="34829"/>
                                        </p:tgtEl>
                                        <p:attrNameLst>
                                          <p:attrName>ppt_w</p:attrName>
                                        </p:attrNameLst>
                                      </p:cBhvr>
                                      <p:tavLst>
                                        <p:tav tm="0">
                                          <p:val>
                                            <p:fltVal val="0"/>
                                          </p:val>
                                        </p:tav>
                                        <p:tav tm="100000">
                                          <p:val>
                                            <p:strVal val="#ppt_w"/>
                                          </p:val>
                                        </p:tav>
                                      </p:tavLst>
                                    </p:anim>
                                    <p:anim calcmode="lin" valueType="num">
                                      <p:cBhvr>
                                        <p:cTn id="30" dur="1000" fill="hold"/>
                                        <p:tgtEl>
                                          <p:spTgt spid="34829"/>
                                        </p:tgtEl>
                                        <p:attrNameLst>
                                          <p:attrName>ppt_h</p:attrName>
                                        </p:attrNameLst>
                                      </p:cBhvr>
                                      <p:tavLst>
                                        <p:tav tm="0">
                                          <p:val>
                                            <p:fltVal val="0"/>
                                          </p:val>
                                        </p:tav>
                                        <p:tav tm="100000">
                                          <p:val>
                                            <p:strVal val="#ppt_h"/>
                                          </p:val>
                                        </p:tav>
                                      </p:tavLst>
                                    </p:anim>
                                  </p:childTnLst>
                                </p:cTn>
                              </p:par>
                            </p:childTnLst>
                          </p:cTn>
                        </p:par>
                        <p:par>
                          <p:cTn id="31" fill="hold" nodeType="afterGroup">
                            <p:stCondLst>
                              <p:cond delay="4000"/>
                            </p:stCondLst>
                            <p:childTnLst>
                              <p:par>
                                <p:cTn id="32" presetID="22" presetClass="entr" presetSubtype="1" fill="hold" nodeType="afterEffect">
                                  <p:stCondLst>
                                    <p:cond delay="0"/>
                                  </p:stCondLst>
                                  <p:childTnLst>
                                    <p:set>
                                      <p:cBhvr>
                                        <p:cTn id="33" dur="1" fill="hold">
                                          <p:stCondLst>
                                            <p:cond delay="0"/>
                                          </p:stCondLst>
                                        </p:cTn>
                                        <p:tgtEl>
                                          <p:spTgt spid="34824"/>
                                        </p:tgtEl>
                                        <p:attrNameLst>
                                          <p:attrName>style.visibility</p:attrName>
                                        </p:attrNameLst>
                                      </p:cBhvr>
                                      <p:to>
                                        <p:strVal val="visible"/>
                                      </p:to>
                                    </p:set>
                                    <p:animEffect transition="in" filter="wipe(up)">
                                      <p:cBhvr>
                                        <p:cTn id="34" dur="1000"/>
                                        <p:tgtEl>
                                          <p:spTgt spid="34824"/>
                                        </p:tgtEl>
                                      </p:cBhvr>
                                    </p:animEffect>
                                  </p:childTnLst>
                                </p:cTn>
                              </p:par>
                            </p:childTnLst>
                          </p:cTn>
                        </p:par>
                        <p:par>
                          <p:cTn id="35" fill="hold" nodeType="afterGroup">
                            <p:stCondLst>
                              <p:cond delay="5000"/>
                            </p:stCondLst>
                            <p:childTnLst>
                              <p:par>
                                <p:cTn id="36" presetID="23" presetClass="entr" presetSubtype="16" fill="hold" nodeType="afterEffect">
                                  <p:stCondLst>
                                    <p:cond delay="0"/>
                                  </p:stCondLst>
                                  <p:childTnLst>
                                    <p:set>
                                      <p:cBhvr>
                                        <p:cTn id="37" dur="1" fill="hold">
                                          <p:stCondLst>
                                            <p:cond delay="0"/>
                                          </p:stCondLst>
                                        </p:cTn>
                                        <p:tgtEl>
                                          <p:spTgt spid="34821"/>
                                        </p:tgtEl>
                                        <p:attrNameLst>
                                          <p:attrName>style.visibility</p:attrName>
                                        </p:attrNameLst>
                                      </p:cBhvr>
                                      <p:to>
                                        <p:strVal val="visible"/>
                                      </p:to>
                                    </p:set>
                                    <p:anim calcmode="lin" valueType="num">
                                      <p:cBhvr>
                                        <p:cTn id="38" dur="1000" fill="hold"/>
                                        <p:tgtEl>
                                          <p:spTgt spid="34821"/>
                                        </p:tgtEl>
                                        <p:attrNameLst>
                                          <p:attrName>ppt_w</p:attrName>
                                        </p:attrNameLst>
                                      </p:cBhvr>
                                      <p:tavLst>
                                        <p:tav tm="0">
                                          <p:val>
                                            <p:fltVal val="0"/>
                                          </p:val>
                                        </p:tav>
                                        <p:tav tm="100000">
                                          <p:val>
                                            <p:strVal val="#ppt_w"/>
                                          </p:val>
                                        </p:tav>
                                      </p:tavLst>
                                    </p:anim>
                                    <p:anim calcmode="lin" valueType="num">
                                      <p:cBhvr>
                                        <p:cTn id="39" dur="1000" fill="hold"/>
                                        <p:tgtEl>
                                          <p:spTgt spid="34821"/>
                                        </p:tgtEl>
                                        <p:attrNameLst>
                                          <p:attrName>ppt_h</p:attrName>
                                        </p:attrNameLst>
                                      </p:cBhvr>
                                      <p:tavLst>
                                        <p:tav tm="0">
                                          <p:val>
                                            <p:fltVal val="0"/>
                                          </p:val>
                                        </p:tav>
                                        <p:tav tm="100000">
                                          <p:val>
                                            <p:strVal val="#ppt_h"/>
                                          </p:val>
                                        </p:tav>
                                      </p:tavLst>
                                    </p:anim>
                                  </p:childTnLst>
                                </p:cTn>
                              </p:par>
                            </p:childTnLst>
                          </p:cTn>
                        </p:par>
                        <p:par>
                          <p:cTn id="40" fill="hold" nodeType="afterGroup">
                            <p:stCondLst>
                              <p:cond delay="6000"/>
                            </p:stCondLst>
                            <p:childTnLst>
                              <p:par>
                                <p:cTn id="41" presetID="23" presetClass="entr" presetSubtype="16" fill="hold" nodeType="afterEffect">
                                  <p:stCondLst>
                                    <p:cond delay="0"/>
                                  </p:stCondLst>
                                  <p:childTnLst>
                                    <p:set>
                                      <p:cBhvr>
                                        <p:cTn id="42" dur="1" fill="hold">
                                          <p:stCondLst>
                                            <p:cond delay="0"/>
                                          </p:stCondLst>
                                        </p:cTn>
                                        <p:tgtEl>
                                          <p:spTgt spid="34825"/>
                                        </p:tgtEl>
                                        <p:attrNameLst>
                                          <p:attrName>style.visibility</p:attrName>
                                        </p:attrNameLst>
                                      </p:cBhvr>
                                      <p:to>
                                        <p:strVal val="visible"/>
                                      </p:to>
                                    </p:set>
                                    <p:anim calcmode="lin" valueType="num">
                                      <p:cBhvr>
                                        <p:cTn id="43" dur="1000" fill="hold"/>
                                        <p:tgtEl>
                                          <p:spTgt spid="34825"/>
                                        </p:tgtEl>
                                        <p:attrNameLst>
                                          <p:attrName>ppt_w</p:attrName>
                                        </p:attrNameLst>
                                      </p:cBhvr>
                                      <p:tavLst>
                                        <p:tav tm="0">
                                          <p:val>
                                            <p:fltVal val="0"/>
                                          </p:val>
                                        </p:tav>
                                        <p:tav tm="100000">
                                          <p:val>
                                            <p:strVal val="#ppt_w"/>
                                          </p:val>
                                        </p:tav>
                                      </p:tavLst>
                                    </p:anim>
                                    <p:anim calcmode="lin" valueType="num">
                                      <p:cBhvr>
                                        <p:cTn id="44" dur="1000" fill="hold"/>
                                        <p:tgtEl>
                                          <p:spTgt spid="34825"/>
                                        </p:tgtEl>
                                        <p:attrNameLst>
                                          <p:attrName>ppt_h</p:attrName>
                                        </p:attrNameLst>
                                      </p:cBhvr>
                                      <p:tavLst>
                                        <p:tav tm="0">
                                          <p:val>
                                            <p:fltVal val="0"/>
                                          </p:val>
                                        </p:tav>
                                        <p:tav tm="100000">
                                          <p:val>
                                            <p:strVal val="#ppt_h"/>
                                          </p:val>
                                        </p:tav>
                                      </p:tavLst>
                                    </p:anim>
                                  </p:childTnLst>
                                </p:cTn>
                              </p:par>
                            </p:childTnLst>
                          </p:cTn>
                        </p:par>
                        <p:par>
                          <p:cTn id="45" fill="hold" nodeType="afterGroup">
                            <p:stCondLst>
                              <p:cond delay="7000"/>
                            </p:stCondLst>
                            <p:childTnLst>
                              <p:par>
                                <p:cTn id="46" presetID="22" presetClass="entr" presetSubtype="1" fill="hold" nodeType="afterEffect">
                                  <p:stCondLst>
                                    <p:cond delay="0"/>
                                  </p:stCondLst>
                                  <p:childTnLst>
                                    <p:set>
                                      <p:cBhvr>
                                        <p:cTn id="47" dur="1" fill="hold">
                                          <p:stCondLst>
                                            <p:cond delay="0"/>
                                          </p:stCondLst>
                                        </p:cTn>
                                        <p:tgtEl>
                                          <p:spTgt spid="34836"/>
                                        </p:tgtEl>
                                        <p:attrNameLst>
                                          <p:attrName>style.visibility</p:attrName>
                                        </p:attrNameLst>
                                      </p:cBhvr>
                                      <p:to>
                                        <p:strVal val="visible"/>
                                      </p:to>
                                    </p:set>
                                    <p:animEffect transition="in" filter="wipe(up)">
                                      <p:cBhvr>
                                        <p:cTn id="48" dur="1000"/>
                                        <p:tgtEl>
                                          <p:spTgt spid="34836"/>
                                        </p:tgtEl>
                                      </p:cBhvr>
                                    </p:animEffect>
                                  </p:childTnLst>
                                </p:cTn>
                              </p:par>
                              <p:par>
                                <p:cTn id="49" presetID="22" presetClass="entr" presetSubtype="1" fill="hold" nodeType="withEffect">
                                  <p:stCondLst>
                                    <p:cond delay="0"/>
                                  </p:stCondLst>
                                  <p:childTnLst>
                                    <p:set>
                                      <p:cBhvr>
                                        <p:cTn id="50" dur="1" fill="hold">
                                          <p:stCondLst>
                                            <p:cond delay="0"/>
                                          </p:stCondLst>
                                        </p:cTn>
                                        <p:tgtEl>
                                          <p:spTgt spid="34835"/>
                                        </p:tgtEl>
                                        <p:attrNameLst>
                                          <p:attrName>style.visibility</p:attrName>
                                        </p:attrNameLst>
                                      </p:cBhvr>
                                      <p:to>
                                        <p:strVal val="visible"/>
                                      </p:to>
                                    </p:set>
                                    <p:animEffect transition="in" filter="wipe(up)">
                                      <p:cBhvr>
                                        <p:cTn id="51" dur="1000"/>
                                        <p:tgtEl>
                                          <p:spTgt spid="34835"/>
                                        </p:tgtEl>
                                      </p:cBhvr>
                                    </p:animEffect>
                                  </p:childTnLst>
                                </p:cTn>
                              </p:par>
                              <p:par>
                                <p:cTn id="52" presetID="22" presetClass="entr" presetSubtype="1" fill="hold" nodeType="withEffect">
                                  <p:stCondLst>
                                    <p:cond delay="0"/>
                                  </p:stCondLst>
                                  <p:childTnLst>
                                    <p:set>
                                      <p:cBhvr>
                                        <p:cTn id="53" dur="1" fill="hold">
                                          <p:stCondLst>
                                            <p:cond delay="0"/>
                                          </p:stCondLst>
                                        </p:cTn>
                                        <p:tgtEl>
                                          <p:spTgt spid="34834"/>
                                        </p:tgtEl>
                                        <p:attrNameLst>
                                          <p:attrName>style.visibility</p:attrName>
                                        </p:attrNameLst>
                                      </p:cBhvr>
                                      <p:to>
                                        <p:strVal val="visible"/>
                                      </p:to>
                                    </p:set>
                                    <p:animEffect transition="in" filter="wipe(up)">
                                      <p:cBhvr>
                                        <p:cTn id="54" dur="1000"/>
                                        <p:tgtEl>
                                          <p:spTgt spid="3483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3" presetClass="entr" presetSubtype="16" fill="hold" nodeType="clickEffect">
                                  <p:stCondLst>
                                    <p:cond delay="0"/>
                                  </p:stCondLst>
                                  <p:childTnLst>
                                    <p:set>
                                      <p:cBhvr>
                                        <p:cTn id="58" dur="1" fill="hold">
                                          <p:stCondLst>
                                            <p:cond delay="0"/>
                                          </p:stCondLst>
                                        </p:cTn>
                                        <p:tgtEl>
                                          <p:spTgt spid="34838"/>
                                        </p:tgtEl>
                                        <p:attrNameLst>
                                          <p:attrName>style.visibility</p:attrName>
                                        </p:attrNameLst>
                                      </p:cBhvr>
                                      <p:to>
                                        <p:strVal val="visible"/>
                                      </p:to>
                                    </p:set>
                                    <p:anim calcmode="lin" valueType="num">
                                      <p:cBhvr>
                                        <p:cTn id="59" dur="1000" fill="hold"/>
                                        <p:tgtEl>
                                          <p:spTgt spid="34838"/>
                                        </p:tgtEl>
                                        <p:attrNameLst>
                                          <p:attrName>ppt_w</p:attrName>
                                        </p:attrNameLst>
                                      </p:cBhvr>
                                      <p:tavLst>
                                        <p:tav tm="0">
                                          <p:val>
                                            <p:fltVal val="0"/>
                                          </p:val>
                                        </p:tav>
                                        <p:tav tm="100000">
                                          <p:val>
                                            <p:strVal val="#ppt_w"/>
                                          </p:val>
                                        </p:tav>
                                      </p:tavLst>
                                    </p:anim>
                                    <p:anim calcmode="lin" valueType="num">
                                      <p:cBhvr>
                                        <p:cTn id="60" dur="1000" fill="hold"/>
                                        <p:tgtEl>
                                          <p:spTgt spid="34838"/>
                                        </p:tgtEl>
                                        <p:attrNameLst>
                                          <p:attrName>ppt_h</p:attrName>
                                        </p:attrNameLst>
                                      </p:cBhvr>
                                      <p:tavLst>
                                        <p:tav tm="0">
                                          <p:val>
                                            <p:fltVal val="0"/>
                                          </p:val>
                                        </p:tav>
                                        <p:tav tm="100000">
                                          <p:val>
                                            <p:strVal val="#ppt_h"/>
                                          </p:val>
                                        </p:tav>
                                      </p:tavLst>
                                    </p:anim>
                                  </p:childTnLst>
                                </p:cTn>
                              </p:par>
                              <p:par>
                                <p:cTn id="61" presetID="23" presetClass="entr" presetSubtype="16" fill="hold" nodeType="withEffect">
                                  <p:stCondLst>
                                    <p:cond delay="0"/>
                                  </p:stCondLst>
                                  <p:childTnLst>
                                    <p:set>
                                      <p:cBhvr>
                                        <p:cTn id="62" dur="1" fill="hold">
                                          <p:stCondLst>
                                            <p:cond delay="0"/>
                                          </p:stCondLst>
                                        </p:cTn>
                                        <p:tgtEl>
                                          <p:spTgt spid="34837"/>
                                        </p:tgtEl>
                                        <p:attrNameLst>
                                          <p:attrName>style.visibility</p:attrName>
                                        </p:attrNameLst>
                                      </p:cBhvr>
                                      <p:to>
                                        <p:strVal val="visible"/>
                                      </p:to>
                                    </p:set>
                                    <p:anim calcmode="lin" valueType="num">
                                      <p:cBhvr>
                                        <p:cTn id="63" dur="1000" fill="hold"/>
                                        <p:tgtEl>
                                          <p:spTgt spid="34837"/>
                                        </p:tgtEl>
                                        <p:attrNameLst>
                                          <p:attrName>ppt_w</p:attrName>
                                        </p:attrNameLst>
                                      </p:cBhvr>
                                      <p:tavLst>
                                        <p:tav tm="0">
                                          <p:val>
                                            <p:fltVal val="0"/>
                                          </p:val>
                                        </p:tav>
                                        <p:tav tm="100000">
                                          <p:val>
                                            <p:strVal val="#ppt_w"/>
                                          </p:val>
                                        </p:tav>
                                      </p:tavLst>
                                    </p:anim>
                                    <p:anim calcmode="lin" valueType="num">
                                      <p:cBhvr>
                                        <p:cTn id="64" dur="1000" fill="hold"/>
                                        <p:tgtEl>
                                          <p:spTgt spid="34837"/>
                                        </p:tgtEl>
                                        <p:attrNameLst>
                                          <p:attrName>ppt_h</p:attrName>
                                        </p:attrNameLst>
                                      </p:cBhvr>
                                      <p:tavLst>
                                        <p:tav tm="0">
                                          <p:val>
                                            <p:fltVal val="0"/>
                                          </p:val>
                                        </p:tav>
                                        <p:tav tm="100000">
                                          <p:val>
                                            <p:strVal val="#ppt_h"/>
                                          </p:val>
                                        </p:tav>
                                      </p:tavLst>
                                    </p:anim>
                                  </p:childTnLst>
                                </p:cTn>
                              </p:par>
                            </p:childTnLst>
                          </p:cTn>
                        </p:par>
                        <p:par>
                          <p:cTn id="65" fill="hold" nodeType="afterGroup">
                            <p:stCondLst>
                              <p:cond delay="1000"/>
                            </p:stCondLst>
                            <p:childTnLst>
                              <p:par>
                                <p:cTn id="66" presetID="16" presetClass="entr" presetSubtype="37" fill="hold" nodeType="afterEffect">
                                  <p:stCondLst>
                                    <p:cond delay="0"/>
                                  </p:stCondLst>
                                  <p:childTnLst>
                                    <p:set>
                                      <p:cBhvr>
                                        <p:cTn id="67" dur="1" fill="hold">
                                          <p:stCondLst>
                                            <p:cond delay="0"/>
                                          </p:stCondLst>
                                        </p:cTn>
                                        <p:tgtEl>
                                          <p:spTgt spid="34843"/>
                                        </p:tgtEl>
                                        <p:attrNameLst>
                                          <p:attrName>style.visibility</p:attrName>
                                        </p:attrNameLst>
                                      </p:cBhvr>
                                      <p:to>
                                        <p:strVal val="visible"/>
                                      </p:to>
                                    </p:set>
                                    <p:animEffect transition="in" filter="barn(outVertical)">
                                      <p:cBhvr>
                                        <p:cTn id="68" dur="500"/>
                                        <p:tgtEl>
                                          <p:spTgt spid="34843"/>
                                        </p:tgtEl>
                                      </p:cBhvr>
                                    </p:animEffect>
                                  </p:childTnLst>
                                </p:cTn>
                              </p:par>
                              <p:par>
                                <p:cTn id="69" presetID="16" presetClass="entr" presetSubtype="37" fill="hold" nodeType="withEffect">
                                  <p:stCondLst>
                                    <p:cond delay="0"/>
                                  </p:stCondLst>
                                  <p:childTnLst>
                                    <p:set>
                                      <p:cBhvr>
                                        <p:cTn id="70" dur="1" fill="hold">
                                          <p:stCondLst>
                                            <p:cond delay="0"/>
                                          </p:stCondLst>
                                        </p:cTn>
                                        <p:tgtEl>
                                          <p:spTgt spid="34844"/>
                                        </p:tgtEl>
                                        <p:attrNameLst>
                                          <p:attrName>style.visibility</p:attrName>
                                        </p:attrNameLst>
                                      </p:cBhvr>
                                      <p:to>
                                        <p:strVal val="visible"/>
                                      </p:to>
                                    </p:set>
                                    <p:animEffect transition="in" filter="barn(outVertical)">
                                      <p:cBhvr>
                                        <p:cTn id="71" dur="500"/>
                                        <p:tgtEl>
                                          <p:spTgt spid="34844"/>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4" fill="hold" nodeType="clickEffect">
                                  <p:stCondLst>
                                    <p:cond delay="0"/>
                                  </p:stCondLst>
                                  <p:childTnLst>
                                    <p:set>
                                      <p:cBhvr>
                                        <p:cTn id="75" dur="1" fill="hold">
                                          <p:stCondLst>
                                            <p:cond delay="0"/>
                                          </p:stCondLst>
                                        </p:cTn>
                                        <p:tgtEl>
                                          <p:spTgt spid="34839"/>
                                        </p:tgtEl>
                                        <p:attrNameLst>
                                          <p:attrName>style.visibility</p:attrName>
                                        </p:attrNameLst>
                                      </p:cBhvr>
                                      <p:to>
                                        <p:strVal val="visible"/>
                                      </p:to>
                                    </p:set>
                                    <p:animEffect transition="in" filter="wipe(down)">
                                      <p:cBhvr>
                                        <p:cTn id="76" dur="1000"/>
                                        <p:tgtEl>
                                          <p:spTgt spid="34839"/>
                                        </p:tgtEl>
                                      </p:cBhvr>
                                    </p:animEffect>
                                  </p:childTnLst>
                                </p:cTn>
                              </p:par>
                            </p:childTnLst>
                          </p:cTn>
                        </p:par>
                        <p:par>
                          <p:cTn id="77" fill="hold" nodeType="afterGroup">
                            <p:stCondLst>
                              <p:cond delay="1000"/>
                            </p:stCondLst>
                            <p:childTnLst>
                              <p:par>
                                <p:cTn id="78" presetID="23" presetClass="entr" presetSubtype="16" fill="hold" nodeType="afterEffect">
                                  <p:stCondLst>
                                    <p:cond delay="0"/>
                                  </p:stCondLst>
                                  <p:childTnLst>
                                    <p:set>
                                      <p:cBhvr>
                                        <p:cTn id="79" dur="1" fill="hold">
                                          <p:stCondLst>
                                            <p:cond delay="0"/>
                                          </p:stCondLst>
                                        </p:cTn>
                                        <p:tgtEl>
                                          <p:spTgt spid="34831"/>
                                        </p:tgtEl>
                                        <p:attrNameLst>
                                          <p:attrName>style.visibility</p:attrName>
                                        </p:attrNameLst>
                                      </p:cBhvr>
                                      <p:to>
                                        <p:strVal val="visible"/>
                                      </p:to>
                                    </p:set>
                                    <p:anim calcmode="lin" valueType="num">
                                      <p:cBhvr>
                                        <p:cTn id="80" dur="1000" fill="hold"/>
                                        <p:tgtEl>
                                          <p:spTgt spid="34831"/>
                                        </p:tgtEl>
                                        <p:attrNameLst>
                                          <p:attrName>ppt_w</p:attrName>
                                        </p:attrNameLst>
                                      </p:cBhvr>
                                      <p:tavLst>
                                        <p:tav tm="0">
                                          <p:val>
                                            <p:fltVal val="0"/>
                                          </p:val>
                                        </p:tav>
                                        <p:tav tm="100000">
                                          <p:val>
                                            <p:strVal val="#ppt_w"/>
                                          </p:val>
                                        </p:tav>
                                      </p:tavLst>
                                    </p:anim>
                                    <p:anim calcmode="lin" valueType="num">
                                      <p:cBhvr>
                                        <p:cTn id="81" dur="1000" fill="hold"/>
                                        <p:tgtEl>
                                          <p:spTgt spid="34831"/>
                                        </p:tgtEl>
                                        <p:attrNameLst>
                                          <p:attrName>ppt_h</p:attrName>
                                        </p:attrNameLst>
                                      </p:cBhvr>
                                      <p:tavLst>
                                        <p:tav tm="0">
                                          <p:val>
                                            <p:fltVal val="0"/>
                                          </p:val>
                                        </p:tav>
                                        <p:tav tm="100000">
                                          <p:val>
                                            <p:strVal val="#ppt_h"/>
                                          </p:val>
                                        </p:tav>
                                      </p:tavLst>
                                    </p:anim>
                                  </p:childTnLst>
                                </p:cTn>
                              </p:par>
                            </p:childTnLst>
                          </p:cTn>
                        </p:par>
                        <p:par>
                          <p:cTn id="82" fill="hold" nodeType="afterGroup">
                            <p:stCondLst>
                              <p:cond delay="2000"/>
                            </p:stCondLst>
                            <p:childTnLst>
                              <p:par>
                                <p:cTn id="83" presetID="22" presetClass="entr" presetSubtype="1" fill="hold" nodeType="afterEffect">
                                  <p:stCondLst>
                                    <p:cond delay="0"/>
                                  </p:stCondLst>
                                  <p:childTnLst>
                                    <p:set>
                                      <p:cBhvr>
                                        <p:cTn id="84" dur="1" fill="hold">
                                          <p:stCondLst>
                                            <p:cond delay="0"/>
                                          </p:stCondLst>
                                        </p:cTn>
                                        <p:tgtEl>
                                          <p:spTgt spid="34832"/>
                                        </p:tgtEl>
                                        <p:attrNameLst>
                                          <p:attrName>style.visibility</p:attrName>
                                        </p:attrNameLst>
                                      </p:cBhvr>
                                      <p:to>
                                        <p:strVal val="visible"/>
                                      </p:to>
                                    </p:set>
                                    <p:animEffect transition="in" filter="wipe(up)">
                                      <p:cBhvr>
                                        <p:cTn id="85" dur="1000"/>
                                        <p:tgtEl>
                                          <p:spTgt spid="34832"/>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3" presetClass="entr" presetSubtype="16" fill="hold" nodeType="clickEffect">
                                  <p:stCondLst>
                                    <p:cond delay="0"/>
                                  </p:stCondLst>
                                  <p:childTnLst>
                                    <p:set>
                                      <p:cBhvr>
                                        <p:cTn id="89" dur="1" fill="hold">
                                          <p:stCondLst>
                                            <p:cond delay="0"/>
                                          </p:stCondLst>
                                        </p:cTn>
                                        <p:tgtEl>
                                          <p:spTgt spid="34823"/>
                                        </p:tgtEl>
                                        <p:attrNameLst>
                                          <p:attrName>style.visibility</p:attrName>
                                        </p:attrNameLst>
                                      </p:cBhvr>
                                      <p:to>
                                        <p:strVal val="visible"/>
                                      </p:to>
                                    </p:set>
                                    <p:anim calcmode="lin" valueType="num">
                                      <p:cBhvr>
                                        <p:cTn id="90" dur="1000" fill="hold"/>
                                        <p:tgtEl>
                                          <p:spTgt spid="34823"/>
                                        </p:tgtEl>
                                        <p:attrNameLst>
                                          <p:attrName>ppt_w</p:attrName>
                                        </p:attrNameLst>
                                      </p:cBhvr>
                                      <p:tavLst>
                                        <p:tav tm="0">
                                          <p:val>
                                            <p:fltVal val="0"/>
                                          </p:val>
                                        </p:tav>
                                        <p:tav tm="100000">
                                          <p:val>
                                            <p:strVal val="#ppt_w"/>
                                          </p:val>
                                        </p:tav>
                                      </p:tavLst>
                                    </p:anim>
                                    <p:anim calcmode="lin" valueType="num">
                                      <p:cBhvr>
                                        <p:cTn id="91" dur="1000" fill="hold"/>
                                        <p:tgtEl>
                                          <p:spTgt spid="34823"/>
                                        </p:tgtEl>
                                        <p:attrNameLst>
                                          <p:attrName>ppt_h</p:attrName>
                                        </p:attrNameLst>
                                      </p:cBhvr>
                                      <p:tavLst>
                                        <p:tav tm="0">
                                          <p:val>
                                            <p:fltVal val="0"/>
                                          </p:val>
                                        </p:tav>
                                        <p:tav tm="100000">
                                          <p:val>
                                            <p:strVal val="#ppt_h"/>
                                          </p:val>
                                        </p:tav>
                                      </p:tavLst>
                                    </p:anim>
                                  </p:childTnLst>
                                </p:cTn>
                              </p:par>
                              <p:par>
                                <p:cTn id="92" presetID="22" presetClass="entr" presetSubtype="4" fill="hold" nodeType="withEffect">
                                  <p:stCondLst>
                                    <p:cond delay="0"/>
                                  </p:stCondLst>
                                  <p:childTnLst>
                                    <p:set>
                                      <p:cBhvr>
                                        <p:cTn id="93" dur="1" fill="hold">
                                          <p:stCondLst>
                                            <p:cond delay="0"/>
                                          </p:stCondLst>
                                        </p:cTn>
                                        <p:tgtEl>
                                          <p:spTgt spid="34840"/>
                                        </p:tgtEl>
                                        <p:attrNameLst>
                                          <p:attrName>style.visibility</p:attrName>
                                        </p:attrNameLst>
                                      </p:cBhvr>
                                      <p:to>
                                        <p:strVal val="visible"/>
                                      </p:to>
                                    </p:set>
                                    <p:animEffect transition="in" filter="wipe(down)">
                                      <p:cBhvr>
                                        <p:cTn id="94" dur="1000"/>
                                        <p:tgtEl>
                                          <p:spTgt spid="3484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1" fill="hold" nodeType="clickEffect">
                                  <p:stCondLst>
                                    <p:cond delay="0"/>
                                  </p:stCondLst>
                                  <p:childTnLst>
                                    <p:set>
                                      <p:cBhvr>
                                        <p:cTn id="98" dur="1" fill="hold">
                                          <p:stCondLst>
                                            <p:cond delay="0"/>
                                          </p:stCondLst>
                                        </p:cTn>
                                        <p:tgtEl>
                                          <p:spTgt spid="34841"/>
                                        </p:tgtEl>
                                        <p:attrNameLst>
                                          <p:attrName>style.visibility</p:attrName>
                                        </p:attrNameLst>
                                      </p:cBhvr>
                                      <p:to>
                                        <p:strVal val="visible"/>
                                      </p:to>
                                    </p:set>
                                    <p:animEffect transition="in" filter="wipe(up)">
                                      <p:cBhvr>
                                        <p:cTn id="99" dur="1000"/>
                                        <p:tgtEl>
                                          <p:spTgt spid="34841"/>
                                        </p:tgtEl>
                                      </p:cBhvr>
                                    </p:animEffect>
                                  </p:childTnLst>
                                </p:cTn>
                              </p:par>
                            </p:childTnLst>
                          </p:cTn>
                        </p:par>
                        <p:par>
                          <p:cTn id="100" fill="hold" nodeType="afterGroup">
                            <p:stCondLst>
                              <p:cond delay="1000"/>
                            </p:stCondLst>
                            <p:childTnLst>
                              <p:par>
                                <p:cTn id="101" presetID="23" presetClass="entr" presetSubtype="16" fill="hold" nodeType="afterEffect">
                                  <p:stCondLst>
                                    <p:cond delay="0"/>
                                  </p:stCondLst>
                                  <p:childTnLst>
                                    <p:set>
                                      <p:cBhvr>
                                        <p:cTn id="102" dur="1" fill="hold">
                                          <p:stCondLst>
                                            <p:cond delay="0"/>
                                          </p:stCondLst>
                                        </p:cTn>
                                        <p:tgtEl>
                                          <p:spTgt spid="34830"/>
                                        </p:tgtEl>
                                        <p:attrNameLst>
                                          <p:attrName>style.visibility</p:attrName>
                                        </p:attrNameLst>
                                      </p:cBhvr>
                                      <p:to>
                                        <p:strVal val="visible"/>
                                      </p:to>
                                    </p:set>
                                    <p:anim calcmode="lin" valueType="num">
                                      <p:cBhvr>
                                        <p:cTn id="103" dur="1000" fill="hold"/>
                                        <p:tgtEl>
                                          <p:spTgt spid="34830"/>
                                        </p:tgtEl>
                                        <p:attrNameLst>
                                          <p:attrName>ppt_w</p:attrName>
                                        </p:attrNameLst>
                                      </p:cBhvr>
                                      <p:tavLst>
                                        <p:tav tm="0">
                                          <p:val>
                                            <p:fltVal val="0"/>
                                          </p:val>
                                        </p:tav>
                                        <p:tav tm="100000">
                                          <p:val>
                                            <p:strVal val="#ppt_w"/>
                                          </p:val>
                                        </p:tav>
                                      </p:tavLst>
                                    </p:anim>
                                    <p:anim calcmode="lin" valueType="num">
                                      <p:cBhvr>
                                        <p:cTn id="104" dur="1000" fill="hold"/>
                                        <p:tgtEl>
                                          <p:spTgt spid="34830"/>
                                        </p:tgtEl>
                                        <p:attrNameLst>
                                          <p:attrName>ppt_h</p:attrName>
                                        </p:attrNameLst>
                                      </p:cBhvr>
                                      <p:tavLst>
                                        <p:tav tm="0">
                                          <p:val>
                                            <p:fltVal val="0"/>
                                          </p:val>
                                        </p:tav>
                                        <p:tav tm="100000">
                                          <p:val>
                                            <p:strVal val="#ppt_h"/>
                                          </p:val>
                                        </p:tav>
                                      </p:tavLst>
                                    </p:anim>
                                  </p:childTnLst>
                                </p:cTn>
                              </p:par>
                            </p:childTnLst>
                          </p:cTn>
                        </p:par>
                        <p:par>
                          <p:cTn id="105" fill="hold" nodeType="afterGroup">
                            <p:stCondLst>
                              <p:cond delay="2000"/>
                            </p:stCondLst>
                            <p:childTnLst>
                              <p:par>
                                <p:cTn id="106" presetID="22" presetClass="entr" presetSubtype="1" fill="hold" nodeType="afterEffect">
                                  <p:stCondLst>
                                    <p:cond delay="0"/>
                                  </p:stCondLst>
                                  <p:childTnLst>
                                    <p:set>
                                      <p:cBhvr>
                                        <p:cTn id="107" dur="1" fill="hold">
                                          <p:stCondLst>
                                            <p:cond delay="0"/>
                                          </p:stCondLst>
                                        </p:cTn>
                                        <p:tgtEl>
                                          <p:spTgt spid="34833"/>
                                        </p:tgtEl>
                                        <p:attrNameLst>
                                          <p:attrName>style.visibility</p:attrName>
                                        </p:attrNameLst>
                                      </p:cBhvr>
                                      <p:to>
                                        <p:strVal val="visible"/>
                                      </p:to>
                                    </p:set>
                                    <p:animEffect transition="in" filter="wipe(up)">
                                      <p:cBhvr>
                                        <p:cTn id="108" dur="1000"/>
                                        <p:tgtEl>
                                          <p:spTgt spid="34833"/>
                                        </p:tgtEl>
                                      </p:cBhvr>
                                    </p:animEffect>
                                  </p:childTnLst>
                                </p:cTn>
                              </p:par>
                              <p:par>
                                <p:cTn id="109" presetID="22" presetClass="entr" presetSubtype="1" fill="hold" nodeType="withEffect">
                                  <p:stCondLst>
                                    <p:cond delay="0"/>
                                  </p:stCondLst>
                                  <p:childTnLst>
                                    <p:set>
                                      <p:cBhvr>
                                        <p:cTn id="110" dur="1" fill="hold">
                                          <p:stCondLst>
                                            <p:cond delay="0"/>
                                          </p:stCondLst>
                                        </p:cTn>
                                        <p:tgtEl>
                                          <p:spTgt spid="34842"/>
                                        </p:tgtEl>
                                        <p:attrNameLst>
                                          <p:attrName>style.visibility</p:attrName>
                                        </p:attrNameLst>
                                      </p:cBhvr>
                                      <p:to>
                                        <p:strVal val="visible"/>
                                      </p:to>
                                    </p:set>
                                    <p:animEffect transition="in" filter="wipe(up)">
                                      <p:cBhvr>
                                        <p:cTn id="111" dur="1000"/>
                                        <p:tgtEl>
                                          <p:spTgt spid="34842"/>
                                        </p:tgtEl>
                                      </p:cBhvr>
                                    </p:animEffect>
                                  </p:childTnLst>
                                </p:cTn>
                              </p:par>
                            </p:childTnLst>
                          </p:cTn>
                        </p:par>
                        <p:par>
                          <p:cTn id="112" fill="hold" nodeType="afterGroup">
                            <p:stCondLst>
                              <p:cond delay="3000"/>
                            </p:stCondLst>
                            <p:childTnLst>
                              <p:par>
                                <p:cTn id="113" presetID="22" presetClass="entr" presetSubtype="1" fill="hold" nodeType="afterEffect">
                                  <p:stCondLst>
                                    <p:cond delay="0"/>
                                  </p:stCondLst>
                                  <p:childTnLst>
                                    <p:set>
                                      <p:cBhvr>
                                        <p:cTn id="114" dur="1" fill="hold">
                                          <p:stCondLst>
                                            <p:cond delay="0"/>
                                          </p:stCondLst>
                                        </p:cTn>
                                        <p:tgtEl>
                                          <p:spTgt spid="34826"/>
                                        </p:tgtEl>
                                        <p:attrNameLst>
                                          <p:attrName>style.visibility</p:attrName>
                                        </p:attrNameLst>
                                      </p:cBhvr>
                                      <p:to>
                                        <p:strVal val="visible"/>
                                      </p:to>
                                    </p:set>
                                    <p:animEffect transition="in" filter="wipe(up)">
                                      <p:cBhvr>
                                        <p:cTn id="115" dur="1000"/>
                                        <p:tgtEl>
                                          <p:spTgt spid="34826"/>
                                        </p:tgtEl>
                                      </p:cBhvr>
                                    </p:animEffect>
                                  </p:childTnLst>
                                </p:cTn>
                              </p:par>
                            </p:childTnLst>
                          </p:cTn>
                        </p:par>
                        <p:par>
                          <p:cTn id="116" fill="hold" nodeType="afterGroup">
                            <p:stCondLst>
                              <p:cond delay="4000"/>
                            </p:stCondLst>
                            <p:childTnLst>
                              <p:par>
                                <p:cTn id="117" presetID="23" presetClass="entr" presetSubtype="16" fill="hold" nodeType="afterEffect">
                                  <p:stCondLst>
                                    <p:cond delay="0"/>
                                  </p:stCondLst>
                                  <p:childTnLst>
                                    <p:set>
                                      <p:cBhvr>
                                        <p:cTn id="118" dur="1" fill="hold">
                                          <p:stCondLst>
                                            <p:cond delay="0"/>
                                          </p:stCondLst>
                                        </p:cTn>
                                        <p:tgtEl>
                                          <p:spTgt spid="34822"/>
                                        </p:tgtEl>
                                        <p:attrNameLst>
                                          <p:attrName>style.visibility</p:attrName>
                                        </p:attrNameLst>
                                      </p:cBhvr>
                                      <p:to>
                                        <p:strVal val="visible"/>
                                      </p:to>
                                    </p:set>
                                    <p:anim calcmode="lin" valueType="num">
                                      <p:cBhvr>
                                        <p:cTn id="119" dur="1000" fill="hold"/>
                                        <p:tgtEl>
                                          <p:spTgt spid="34822"/>
                                        </p:tgtEl>
                                        <p:attrNameLst>
                                          <p:attrName>ppt_w</p:attrName>
                                        </p:attrNameLst>
                                      </p:cBhvr>
                                      <p:tavLst>
                                        <p:tav tm="0">
                                          <p:val>
                                            <p:fltVal val="0"/>
                                          </p:val>
                                        </p:tav>
                                        <p:tav tm="100000">
                                          <p:val>
                                            <p:strVal val="#ppt_w"/>
                                          </p:val>
                                        </p:tav>
                                      </p:tavLst>
                                    </p:anim>
                                    <p:anim calcmode="lin" valueType="num">
                                      <p:cBhvr>
                                        <p:cTn id="120" dur="1000" fill="hold"/>
                                        <p:tgtEl>
                                          <p:spTgt spid="348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animBg="1"/>
      <p:bldP spid="34820" grpId="0" animBg="1"/>
      <p:bldP spid="34821" grpId="0"/>
      <p:bldP spid="34822" grpId="0"/>
      <p:bldP spid="34823" grpId="0"/>
      <p:bldP spid="34824" grpId="0"/>
      <p:bldP spid="34825" grpId="0"/>
      <p:bldP spid="34826" grpId="0"/>
      <p:bldP spid="34827" grpId="0" animBg="1"/>
      <p:bldP spid="34828" grpId="0" animBg="1"/>
      <p:bldP spid="34829" grpId="0" animBg="1"/>
      <p:bldP spid="34830" grpId="0" animBg="1"/>
      <p:bldP spid="34831" grpId="0" animBg="1"/>
      <p:bldP spid="34832" grpId="0"/>
      <p:bldP spid="34833" grpId="0"/>
      <p:bldP spid="34834" grpId="0"/>
      <p:bldP spid="34835" grpId="0"/>
      <p:bldP spid="34836" grpId="0"/>
      <p:bldP spid="34837" grpId="0"/>
      <p:bldP spid="348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35625DCA-DCCB-D2D8-0278-5E2DC386D73F}"/>
              </a:ext>
            </a:extLst>
          </p:cNvPr>
          <p:cNvSpPr>
            <a:spLocks noChangeArrowheads="1"/>
          </p:cNvSpPr>
          <p:nvPr/>
        </p:nvSpPr>
        <p:spPr bwMode="auto">
          <a:xfrm>
            <a:off x="2424114" y="404814"/>
            <a:ext cx="7775575"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600" b="1">
                <a:latin typeface="Arial" panose="020B0604020202020204" pitchFamily="34" charset="0"/>
              </a:rPr>
              <a:t>Penekanan harus ditempatkan pada bagaimana bisnis berhubungan dengan berbagai konstituen</a:t>
            </a:r>
            <a:r>
              <a:rPr lang="id-ID" altLang="id-ID" sz="1600" b="1">
                <a:latin typeface="Arial" panose="020B0604020202020204" pitchFamily="34" charset="0"/>
              </a:rPr>
              <a:t>/entitas</a:t>
            </a:r>
            <a:r>
              <a:rPr lang="en-US" altLang="id-ID" sz="1600" b="1">
                <a:latin typeface="Arial" panose="020B0604020202020204" pitchFamily="34" charset="0"/>
              </a:rPr>
              <a:t> dalam membentuk Tim Virtual</a:t>
            </a:r>
            <a:endParaRPr lang="id-ID" altLang="id-ID" sz="1600" b="1">
              <a:latin typeface="Arial" panose="020B0604020202020204" pitchFamily="34" charset="0"/>
            </a:endParaRPr>
          </a:p>
          <a:p>
            <a:pPr algn="ctr" eaLnBrk="1" hangingPunct="1">
              <a:spcBef>
                <a:spcPct val="0"/>
              </a:spcBef>
              <a:buFontTx/>
              <a:buNone/>
            </a:pPr>
            <a:endParaRPr lang="en-US" altLang="id-ID" sz="1600">
              <a:latin typeface="Arial" panose="020B0604020202020204" pitchFamily="34" charset="0"/>
            </a:endParaRPr>
          </a:p>
          <a:p>
            <a:pPr eaLnBrk="1" hangingPunct="1">
              <a:spcBef>
                <a:spcPct val="0"/>
              </a:spcBef>
              <a:buFontTx/>
              <a:buNone/>
            </a:pPr>
            <a:r>
              <a:rPr lang="en-US" altLang="id-ID" sz="1600">
                <a:latin typeface="Arial" panose="020B0604020202020204" pitchFamily="34" charset="0"/>
              </a:rPr>
              <a:t>Internet dan teknologi yang terkait dan aplikasi merevolusi cara bisnis dioperasikan dan </a:t>
            </a:r>
            <a:r>
              <a:rPr lang="id-ID" altLang="id-ID" sz="1600">
                <a:latin typeface="Arial" panose="020B0604020202020204" pitchFamily="34" charset="0"/>
              </a:rPr>
              <a:t>cara </a:t>
            </a:r>
            <a:r>
              <a:rPr lang="en-US" altLang="id-ID" sz="1600">
                <a:latin typeface="Arial" panose="020B0604020202020204" pitchFamily="34" charset="0"/>
              </a:rPr>
              <a:t>orang bekerja, </a:t>
            </a:r>
            <a:r>
              <a:rPr lang="id-ID" altLang="id-ID" sz="1600">
                <a:latin typeface="Arial" panose="020B0604020202020204" pitchFamily="34" charset="0"/>
              </a:rPr>
              <a:t>serta</a:t>
            </a:r>
            <a:r>
              <a:rPr lang="en-US" altLang="id-ID" sz="1600">
                <a:latin typeface="Arial" panose="020B0604020202020204" pitchFamily="34" charset="0"/>
              </a:rPr>
              <a:t> bagaimana teknologi informasi mendukung operasi bisnis dan aktivitas kerja </a:t>
            </a:r>
            <a:r>
              <a:rPr lang="id-ID" altLang="id-ID" sz="1600">
                <a:latin typeface="Arial" panose="020B0604020202020204" pitchFamily="34" charset="0"/>
              </a:rPr>
              <a:t>pada </a:t>
            </a:r>
            <a:r>
              <a:rPr lang="en-US" altLang="id-ID" sz="1600">
                <a:latin typeface="Arial" panose="020B0604020202020204" pitchFamily="34" charset="0"/>
              </a:rPr>
              <a:t>pengguna akhir.</a:t>
            </a:r>
            <a:r>
              <a:rPr lang="id-ID" altLang="id-ID" sz="1600">
                <a:latin typeface="Arial" panose="020B0604020202020204" pitchFamily="34" charset="0"/>
              </a:rPr>
              <a:t> </a:t>
            </a:r>
            <a:r>
              <a:rPr lang="en-US" altLang="id-ID" sz="1600">
                <a:latin typeface="Arial" panose="020B0604020202020204" pitchFamily="34" charset="0"/>
              </a:rPr>
              <a:t>Bisnis dengan cepat menjadi perusahaan e-bisnis. </a:t>
            </a:r>
          </a:p>
          <a:p>
            <a:pPr eaLnBrk="1" hangingPunct="1">
              <a:spcBef>
                <a:spcPct val="0"/>
              </a:spcBef>
              <a:buFontTx/>
              <a:buNone/>
            </a:pPr>
            <a:endParaRPr lang="id-ID" altLang="id-ID" sz="1600">
              <a:latin typeface="Arial" panose="020B0604020202020204" pitchFamily="34" charset="0"/>
            </a:endParaRPr>
          </a:p>
          <a:p>
            <a:pPr eaLnBrk="1" hangingPunct="1">
              <a:spcBef>
                <a:spcPct val="0"/>
              </a:spcBef>
              <a:buFontTx/>
              <a:buNone/>
            </a:pPr>
            <a:r>
              <a:rPr lang="en-US" altLang="id-ID" sz="1600">
                <a:solidFill>
                  <a:schemeClr val="accent2"/>
                </a:solidFill>
                <a:latin typeface="Arial" panose="020B0604020202020204" pitchFamily="34" charset="0"/>
              </a:rPr>
              <a:t>Internet dan jaringan-internet seperti - dalam perusahaan (intranet), dan antara perusahaan dan mitra dagangnya (extranet) - telah menjadi infrastruktur teknologi informasi utama yang mendukung operasi bisnis dari banyak perusahaan</a:t>
            </a:r>
            <a:r>
              <a:rPr lang="en-US" altLang="id-ID" sz="1600">
                <a:latin typeface="Arial" panose="020B0604020202020204" pitchFamily="34" charset="0"/>
              </a:rPr>
              <a:t>.</a:t>
            </a:r>
            <a:endParaRPr lang="id-ID" altLang="id-ID" sz="1600">
              <a:latin typeface="Arial" panose="020B0604020202020204" pitchFamily="34" charset="0"/>
            </a:endParaRPr>
          </a:p>
          <a:p>
            <a:pPr eaLnBrk="1" hangingPunct="1">
              <a:spcBef>
                <a:spcPct val="0"/>
              </a:spcBef>
              <a:buFontTx/>
              <a:buNone/>
            </a:pPr>
            <a:endParaRPr lang="id-ID" altLang="id-ID" sz="1600">
              <a:latin typeface="Arial" panose="020B0604020202020204" pitchFamily="34" charset="0"/>
            </a:endParaRPr>
          </a:p>
          <a:p>
            <a:pPr eaLnBrk="1" hangingPunct="1">
              <a:spcBef>
                <a:spcPct val="0"/>
              </a:spcBef>
              <a:buFontTx/>
              <a:buNone/>
            </a:pPr>
            <a:r>
              <a:rPr lang="id-ID" altLang="id-ID" sz="1600">
                <a:latin typeface="Arial" panose="020B0604020202020204" pitchFamily="34" charset="0"/>
              </a:rPr>
              <a:t>Perusahaan E-bisnis mengandalkan teknologi seperti :</a:t>
            </a:r>
          </a:p>
          <a:p>
            <a:pPr eaLnBrk="1" hangingPunct="1">
              <a:spcBef>
                <a:spcPct val="0"/>
              </a:spcBef>
              <a:buFontTx/>
              <a:buNone/>
            </a:pPr>
            <a:r>
              <a:rPr lang="id-ID" altLang="id-ID" sz="1600">
                <a:latin typeface="Arial" panose="020B0604020202020204" pitchFamily="34" charset="0"/>
              </a:rPr>
              <a:t>1. merekayasa ulang dan merevitalisasi proses bisnis internal</a:t>
            </a:r>
          </a:p>
          <a:p>
            <a:pPr eaLnBrk="1" hangingPunct="1">
              <a:spcBef>
                <a:spcPct val="0"/>
              </a:spcBef>
              <a:buFontTx/>
              <a:buNone/>
            </a:pPr>
            <a:r>
              <a:rPr lang="id-ID" altLang="id-ID" sz="1600">
                <a:latin typeface="Arial" panose="020B0604020202020204" pitchFamily="34" charset="0"/>
              </a:rPr>
              <a:t>2. Menerapkan sistem perdagangan elektronik antara perusahaan dan pelanggan mereka dan pemasok.</a:t>
            </a:r>
          </a:p>
          <a:p>
            <a:pPr eaLnBrk="1" hangingPunct="1">
              <a:spcBef>
                <a:spcPct val="0"/>
              </a:spcBef>
              <a:buFontTx/>
              <a:buNone/>
            </a:pPr>
            <a:r>
              <a:rPr lang="id-ID" altLang="id-ID" sz="1600">
                <a:latin typeface="Arial" panose="020B0604020202020204" pitchFamily="34" charset="0"/>
              </a:rPr>
              <a:t>3. Mempromosikan kolaborasi perusahaan antara tim-tim bisnis dan kelompok kerja</a:t>
            </a:r>
          </a:p>
          <a:p>
            <a:pPr eaLnBrk="1" hangingPunct="1">
              <a:spcBef>
                <a:spcPct val="0"/>
              </a:spcBef>
              <a:buFontTx/>
              <a:buNone/>
            </a:pPr>
            <a:endParaRPr lang="id-ID" altLang="id-ID" sz="1600">
              <a:latin typeface="Arial" panose="020B0604020202020204" pitchFamily="34" charset="0"/>
            </a:endParaRPr>
          </a:p>
          <a:p>
            <a:pPr eaLnBrk="1" hangingPunct="1">
              <a:spcBef>
                <a:spcPct val="0"/>
              </a:spcBef>
              <a:buFontTx/>
              <a:buNone/>
            </a:pPr>
            <a:r>
              <a:rPr lang="en-US" altLang="id-ID" sz="1600">
                <a:latin typeface="Arial" panose="020B0604020202020204" pitchFamily="34" charset="0"/>
              </a:rPr>
              <a:t>E-Bisnis: didefinisikan sebagai penggunaan teknologi Internet untuk </a:t>
            </a:r>
            <a:r>
              <a:rPr lang="id-ID" altLang="id-ID" sz="1600">
                <a:latin typeface="Arial" panose="020B0604020202020204" pitchFamily="34" charset="0"/>
              </a:rPr>
              <a:t>jaringan kerja </a:t>
            </a:r>
            <a:r>
              <a:rPr lang="en-US" altLang="id-ID" sz="1600">
                <a:latin typeface="Arial" panose="020B0604020202020204" pitchFamily="34" charset="0"/>
              </a:rPr>
              <a:t>dan memberdayakan proses bisnis, perdagangan elektronik, dan komunikasi perusahaan dan kolaborasi dalam perusahaan dan dengan pelanggan, pemasok, dan pemangku kepentingan bisnis lainnya.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 calcmode="lin" valueType="num">
                                      <p:cBhvr additive="base">
                                        <p:cTn id="7" dur="500" fill="hold"/>
                                        <p:tgtEl>
                                          <p:spTgt spid="1229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nodeType="clickEffect">
                                  <p:stCondLst>
                                    <p:cond delay="0"/>
                                  </p:stCondLst>
                                  <p:childTnLst>
                                    <p:set>
                                      <p:cBhvr>
                                        <p:cTn id="12" dur="1" fill="hold">
                                          <p:stCondLst>
                                            <p:cond delay="0"/>
                                          </p:stCondLst>
                                        </p:cTn>
                                        <p:tgtEl>
                                          <p:spTgt spid="12290">
                                            <p:txEl>
                                              <p:pRg st="2" end="2"/>
                                            </p:txEl>
                                          </p:spTgt>
                                        </p:tgtEl>
                                        <p:attrNameLst>
                                          <p:attrName>style.visibility</p:attrName>
                                        </p:attrNameLst>
                                      </p:cBhvr>
                                      <p:to>
                                        <p:strVal val="visible"/>
                                      </p:to>
                                    </p:set>
                                    <p:animEffect transition="in" filter="barn(inVertical)">
                                      <p:cBhvr>
                                        <p:cTn id="13" dur="500"/>
                                        <p:tgtEl>
                                          <p:spTgt spid="12290">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16" fill="hold" nodeType="clickEffect">
                                  <p:stCondLst>
                                    <p:cond delay="0"/>
                                  </p:stCondLst>
                                  <p:childTnLst>
                                    <p:set>
                                      <p:cBhvr>
                                        <p:cTn id="17" dur="1" fill="hold">
                                          <p:stCondLst>
                                            <p:cond delay="0"/>
                                          </p:stCondLst>
                                        </p:cTn>
                                        <p:tgtEl>
                                          <p:spTgt spid="12290">
                                            <p:txEl>
                                              <p:pRg st="4" end="4"/>
                                            </p:txEl>
                                          </p:spTgt>
                                        </p:tgtEl>
                                        <p:attrNameLst>
                                          <p:attrName>style.visibility</p:attrName>
                                        </p:attrNameLst>
                                      </p:cBhvr>
                                      <p:to>
                                        <p:strVal val="visible"/>
                                      </p:to>
                                    </p:set>
                                    <p:anim calcmode="lin" valueType="num">
                                      <p:cBhvr>
                                        <p:cTn id="18" dur="500" fill="hold"/>
                                        <p:tgtEl>
                                          <p:spTgt spid="12290">
                                            <p:txEl>
                                              <p:pRg st="4" end="4"/>
                                            </p:txEl>
                                          </p:spTgt>
                                        </p:tgtEl>
                                        <p:attrNameLst>
                                          <p:attrName>ppt_w</p:attrName>
                                        </p:attrNameLst>
                                      </p:cBhvr>
                                      <p:tavLst>
                                        <p:tav tm="0">
                                          <p:val>
                                            <p:fltVal val="0"/>
                                          </p:val>
                                        </p:tav>
                                        <p:tav tm="100000">
                                          <p:val>
                                            <p:strVal val="#ppt_w"/>
                                          </p:val>
                                        </p:tav>
                                      </p:tavLst>
                                    </p:anim>
                                    <p:anim calcmode="lin" valueType="num">
                                      <p:cBhvr>
                                        <p:cTn id="19" dur="500" fill="hold"/>
                                        <p:tgtEl>
                                          <p:spTgt spid="12290">
                                            <p:txEl>
                                              <p:pRg st="4" end="4"/>
                                            </p:txEl>
                                          </p:spTgt>
                                        </p:tgtEl>
                                        <p:attrNameLst>
                                          <p:attrName>ppt_h</p:attrName>
                                        </p:attrNameLst>
                                      </p:cBhvr>
                                      <p:tavLst>
                                        <p:tav tm="0">
                                          <p:val>
                                            <p:fltVal val="0"/>
                                          </p:val>
                                        </p:tav>
                                        <p:tav tm="100000">
                                          <p:val>
                                            <p:strVal val="#ppt_h"/>
                                          </p:val>
                                        </p:tav>
                                      </p:tavLst>
                                    </p:anim>
                                    <p:animEffect transition="in" filter="fade">
                                      <p:cBhvr>
                                        <p:cTn id="20" dur="500"/>
                                        <p:tgtEl>
                                          <p:spTgt spid="12290">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2290">
                                            <p:txEl>
                                              <p:pRg st="6" end="6"/>
                                            </p:txEl>
                                          </p:spTgt>
                                        </p:tgtEl>
                                        <p:attrNameLst>
                                          <p:attrName>style.visibility</p:attrName>
                                        </p:attrNameLst>
                                      </p:cBhvr>
                                      <p:to>
                                        <p:strVal val="visible"/>
                                      </p:to>
                                    </p:set>
                                    <p:anim calcmode="lin" valueType="num">
                                      <p:cBhvr additive="base">
                                        <p:cTn id="25" dur="500" fill="hold"/>
                                        <p:tgtEl>
                                          <p:spTgt spid="1229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0">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2290">
                                            <p:txEl>
                                              <p:pRg st="7" end="7"/>
                                            </p:txEl>
                                          </p:spTgt>
                                        </p:tgtEl>
                                        <p:attrNameLst>
                                          <p:attrName>style.visibility</p:attrName>
                                        </p:attrNameLst>
                                      </p:cBhvr>
                                      <p:to>
                                        <p:strVal val="visible"/>
                                      </p:to>
                                    </p:set>
                                    <p:anim calcmode="lin" valueType="num">
                                      <p:cBhvr additive="base">
                                        <p:cTn id="29" dur="500" fill="hold"/>
                                        <p:tgtEl>
                                          <p:spTgt spid="12290">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290">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2290">
                                            <p:txEl>
                                              <p:pRg st="8" end="8"/>
                                            </p:txEl>
                                          </p:spTgt>
                                        </p:tgtEl>
                                        <p:attrNameLst>
                                          <p:attrName>style.visibility</p:attrName>
                                        </p:attrNameLst>
                                      </p:cBhvr>
                                      <p:to>
                                        <p:strVal val="visible"/>
                                      </p:to>
                                    </p:set>
                                    <p:anim calcmode="lin" valueType="num">
                                      <p:cBhvr additive="base">
                                        <p:cTn id="33" dur="500" fill="hold"/>
                                        <p:tgtEl>
                                          <p:spTgt spid="12290">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290">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2290">
                                            <p:txEl>
                                              <p:pRg st="9" end="9"/>
                                            </p:txEl>
                                          </p:spTgt>
                                        </p:tgtEl>
                                        <p:attrNameLst>
                                          <p:attrName>style.visibility</p:attrName>
                                        </p:attrNameLst>
                                      </p:cBhvr>
                                      <p:to>
                                        <p:strVal val="visible"/>
                                      </p:to>
                                    </p:set>
                                    <p:anim calcmode="lin" valueType="num">
                                      <p:cBhvr additive="base">
                                        <p:cTn id="37" dur="500" fill="hold"/>
                                        <p:tgtEl>
                                          <p:spTgt spid="12290">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29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nodeType="clickEffect">
                                  <p:stCondLst>
                                    <p:cond delay="0"/>
                                  </p:stCondLst>
                                  <p:childTnLst>
                                    <p:set>
                                      <p:cBhvr>
                                        <p:cTn id="42" dur="1" fill="hold">
                                          <p:stCondLst>
                                            <p:cond delay="0"/>
                                          </p:stCondLst>
                                        </p:cTn>
                                        <p:tgtEl>
                                          <p:spTgt spid="12290">
                                            <p:txEl>
                                              <p:pRg st="11" end="11"/>
                                            </p:txEl>
                                          </p:spTgt>
                                        </p:tgtEl>
                                        <p:attrNameLst>
                                          <p:attrName>style.visibility</p:attrName>
                                        </p:attrNameLst>
                                      </p:cBhvr>
                                      <p:to>
                                        <p:strVal val="visible"/>
                                      </p:to>
                                    </p:set>
                                    <p:animEffect transition="in" filter="fade">
                                      <p:cBhvr>
                                        <p:cTn id="43" dur="1000"/>
                                        <p:tgtEl>
                                          <p:spTgt spid="12290">
                                            <p:txEl>
                                              <p:pRg st="11" end="11"/>
                                            </p:txEl>
                                          </p:spTgt>
                                        </p:tgtEl>
                                      </p:cBhvr>
                                    </p:animEffect>
                                    <p:anim calcmode="lin" valueType="num">
                                      <p:cBhvr>
                                        <p:cTn id="44" dur="1000" fill="hold"/>
                                        <p:tgtEl>
                                          <p:spTgt spid="12290">
                                            <p:txEl>
                                              <p:pRg st="11" end="11"/>
                                            </p:txEl>
                                          </p:spTgt>
                                        </p:tgtEl>
                                        <p:attrNameLst>
                                          <p:attrName>ppt_x</p:attrName>
                                        </p:attrNameLst>
                                      </p:cBhvr>
                                      <p:tavLst>
                                        <p:tav tm="0">
                                          <p:val>
                                            <p:strVal val="#ppt_x"/>
                                          </p:val>
                                        </p:tav>
                                        <p:tav tm="100000">
                                          <p:val>
                                            <p:strVal val="#ppt_x"/>
                                          </p:val>
                                        </p:tav>
                                      </p:tavLst>
                                    </p:anim>
                                    <p:anim calcmode="lin" valueType="num">
                                      <p:cBhvr>
                                        <p:cTn id="45" dur="1000" fill="hold"/>
                                        <p:tgtEl>
                                          <p:spTgt spid="12290">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2E0BCA4B-6E3F-C7AA-1A6F-5D8DEF97F286}"/>
              </a:ext>
            </a:extLst>
          </p:cNvPr>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fld id="{26B4E60F-6A2C-2C41-BBF7-F477D107EAD2}" type="slidenum">
              <a:rPr lang="en-US" altLang="id-ID" sz="1200">
                <a:solidFill>
                  <a:srgbClr val="898989"/>
                </a:solidFill>
              </a:rPr>
              <a:pPr algn="ctr">
                <a:spcBef>
                  <a:spcPct val="0"/>
                </a:spcBef>
                <a:buFontTx/>
                <a:buNone/>
              </a:pPr>
              <a:t>6</a:t>
            </a:fld>
            <a:endParaRPr lang="en-US" altLang="id-ID" sz="1200">
              <a:solidFill>
                <a:srgbClr val="898989"/>
              </a:solidFill>
            </a:endParaRPr>
          </a:p>
        </p:txBody>
      </p:sp>
      <p:sp>
        <p:nvSpPr>
          <p:cNvPr id="38914" name="Rectangle 2">
            <a:extLst>
              <a:ext uri="{FF2B5EF4-FFF2-40B4-BE49-F238E27FC236}">
                <a16:creationId xmlns:a16="http://schemas.microsoft.com/office/drawing/2014/main" id="{F335CAD8-98D3-87FA-243B-7A8F99A9B2F1}"/>
              </a:ext>
            </a:extLst>
          </p:cNvPr>
          <p:cNvSpPr>
            <a:spLocks noChangeArrowheads="1"/>
          </p:cNvSpPr>
          <p:nvPr/>
        </p:nvSpPr>
        <p:spPr bwMode="auto">
          <a:xfrm>
            <a:off x="4114800" y="838200"/>
            <a:ext cx="5410200" cy="5638800"/>
          </a:xfrm>
          <a:prstGeom prst="rect">
            <a:avLst/>
          </a:prstGeom>
          <a:gradFill rotWithShape="1">
            <a:gsLst>
              <a:gs pos="0">
                <a:schemeClr val="accent1"/>
              </a:gs>
              <a:gs pos="100000">
                <a:srgbClr val="FFCC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8915" name="Rectangle 3">
            <a:extLst>
              <a:ext uri="{FF2B5EF4-FFF2-40B4-BE49-F238E27FC236}">
                <a16:creationId xmlns:a16="http://schemas.microsoft.com/office/drawing/2014/main" id="{07466753-B07E-E960-4ADB-048A404633CA}"/>
              </a:ext>
            </a:extLst>
          </p:cNvPr>
          <p:cNvSpPr>
            <a:spLocks noGrp="1" noChangeArrowheads="1"/>
          </p:cNvSpPr>
          <p:nvPr>
            <p:ph type="title"/>
          </p:nvPr>
        </p:nvSpPr>
        <p:spPr>
          <a:xfrm>
            <a:off x="3276600" y="76200"/>
            <a:ext cx="7010400" cy="884238"/>
          </a:xfrm>
        </p:spPr>
        <p:txBody>
          <a:bodyPr/>
          <a:lstStyle/>
          <a:p>
            <a:pPr eaLnBrk="1" hangingPunct="1"/>
            <a:r>
              <a:rPr lang="en-US" altLang="id-ID" sz="2400">
                <a:solidFill>
                  <a:srgbClr val="CC0000"/>
                </a:solidFill>
              </a:rPr>
              <a:t>Trends in Information Systems</a:t>
            </a:r>
          </a:p>
        </p:txBody>
      </p:sp>
      <p:sp>
        <p:nvSpPr>
          <p:cNvPr id="38916" name="Text Box 4">
            <a:extLst>
              <a:ext uri="{FF2B5EF4-FFF2-40B4-BE49-F238E27FC236}">
                <a16:creationId xmlns:a16="http://schemas.microsoft.com/office/drawing/2014/main" id="{32A08546-B0C8-52DB-8680-288EBFBAC295}"/>
              </a:ext>
            </a:extLst>
          </p:cNvPr>
          <p:cNvSpPr txBox="1">
            <a:spLocks noChangeArrowheads="1"/>
          </p:cNvSpPr>
          <p:nvPr/>
        </p:nvSpPr>
        <p:spPr bwMode="auto">
          <a:xfrm>
            <a:off x="4495800" y="5514975"/>
            <a:ext cx="5029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id-ID" sz="2000" b="1">
                <a:solidFill>
                  <a:srgbClr val="CC0000"/>
                </a:solidFill>
                <a:latin typeface="Arial" panose="020B0604020202020204" pitchFamily="34" charset="0"/>
              </a:rPr>
              <a:t>Data Processing:  </a:t>
            </a:r>
          </a:p>
          <a:p>
            <a:pPr eaLnBrk="1" hangingPunct="1">
              <a:spcBef>
                <a:spcPct val="0"/>
              </a:spcBef>
              <a:buFontTx/>
              <a:buNone/>
            </a:pPr>
            <a:r>
              <a:rPr lang="en-US" altLang="id-ID" sz="2000" b="1">
                <a:solidFill>
                  <a:srgbClr val="CC0000"/>
                </a:solidFill>
                <a:latin typeface="Arial" panose="020B0604020202020204" pitchFamily="34" charset="0"/>
              </a:rPr>
              <a:t>1950s – 1960s</a:t>
            </a:r>
            <a:endParaRPr lang="en-US" altLang="id-ID" sz="2000" i="1">
              <a:solidFill>
                <a:srgbClr val="CC0000"/>
              </a:solidFill>
              <a:latin typeface="Arial" panose="020B0604020202020204" pitchFamily="34" charset="0"/>
            </a:endParaRPr>
          </a:p>
          <a:p>
            <a:pPr eaLnBrk="1" hangingPunct="1">
              <a:spcBef>
                <a:spcPct val="0"/>
              </a:spcBef>
              <a:buFontTx/>
              <a:buNone/>
            </a:pPr>
            <a:r>
              <a:rPr lang="en-US" altLang="id-ID" sz="1900" b="1" i="1">
                <a:latin typeface="Arial" panose="020B0604020202020204" pitchFamily="34" charset="0"/>
              </a:rPr>
              <a:t>Electronic Data Processing Systems</a:t>
            </a:r>
          </a:p>
        </p:txBody>
      </p:sp>
      <p:sp>
        <p:nvSpPr>
          <p:cNvPr id="38917" name="Text Box 5">
            <a:extLst>
              <a:ext uri="{FF2B5EF4-FFF2-40B4-BE49-F238E27FC236}">
                <a16:creationId xmlns:a16="http://schemas.microsoft.com/office/drawing/2014/main" id="{A1E522BB-76E0-C580-F456-49D9D98DCF40}"/>
              </a:ext>
            </a:extLst>
          </p:cNvPr>
          <p:cNvSpPr txBox="1">
            <a:spLocks noChangeArrowheads="1"/>
          </p:cNvSpPr>
          <p:nvPr/>
        </p:nvSpPr>
        <p:spPr bwMode="auto">
          <a:xfrm>
            <a:off x="4495800" y="4614863"/>
            <a:ext cx="5029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id-ID" sz="2000" b="1">
                <a:solidFill>
                  <a:srgbClr val="CC0000"/>
                </a:solidFill>
                <a:latin typeface="Arial" panose="020B0604020202020204" pitchFamily="34" charset="0"/>
              </a:rPr>
              <a:t>Management Reporting:  </a:t>
            </a:r>
          </a:p>
          <a:p>
            <a:pPr eaLnBrk="1" hangingPunct="1">
              <a:spcBef>
                <a:spcPct val="0"/>
              </a:spcBef>
              <a:buFontTx/>
              <a:buNone/>
            </a:pPr>
            <a:r>
              <a:rPr lang="en-US" altLang="id-ID" sz="2000" b="1">
                <a:solidFill>
                  <a:srgbClr val="CC0000"/>
                </a:solidFill>
                <a:latin typeface="Arial" panose="020B0604020202020204" pitchFamily="34" charset="0"/>
              </a:rPr>
              <a:t>1960s – 1970s</a:t>
            </a:r>
          </a:p>
          <a:p>
            <a:pPr eaLnBrk="1" hangingPunct="1">
              <a:spcBef>
                <a:spcPct val="0"/>
              </a:spcBef>
              <a:buFontTx/>
              <a:buNone/>
            </a:pPr>
            <a:r>
              <a:rPr lang="en-US" altLang="id-ID" sz="1900" b="1" i="1">
                <a:latin typeface="Arial" panose="020B0604020202020204" pitchFamily="34" charset="0"/>
              </a:rPr>
              <a:t>Management Information Systems</a:t>
            </a:r>
          </a:p>
        </p:txBody>
      </p:sp>
      <p:sp>
        <p:nvSpPr>
          <p:cNvPr id="38918" name="Text Box 6">
            <a:extLst>
              <a:ext uri="{FF2B5EF4-FFF2-40B4-BE49-F238E27FC236}">
                <a16:creationId xmlns:a16="http://schemas.microsoft.com/office/drawing/2014/main" id="{A7AF76E6-82E2-5F21-E24E-81428B4C42C9}"/>
              </a:ext>
            </a:extLst>
          </p:cNvPr>
          <p:cNvSpPr txBox="1">
            <a:spLocks noChangeArrowheads="1"/>
          </p:cNvSpPr>
          <p:nvPr/>
        </p:nvSpPr>
        <p:spPr bwMode="auto">
          <a:xfrm>
            <a:off x="4495800" y="3700463"/>
            <a:ext cx="5029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id-ID" sz="2000" b="1">
                <a:solidFill>
                  <a:srgbClr val="CC0000"/>
                </a:solidFill>
                <a:latin typeface="Arial" panose="020B0604020202020204" pitchFamily="34" charset="0"/>
              </a:rPr>
              <a:t>Decision Support:  </a:t>
            </a:r>
          </a:p>
          <a:p>
            <a:pPr eaLnBrk="1" hangingPunct="1">
              <a:spcBef>
                <a:spcPct val="0"/>
              </a:spcBef>
              <a:buFontTx/>
              <a:buNone/>
            </a:pPr>
            <a:r>
              <a:rPr lang="en-US" altLang="id-ID" sz="2000" b="1">
                <a:solidFill>
                  <a:srgbClr val="CC0000"/>
                </a:solidFill>
                <a:latin typeface="Arial" panose="020B0604020202020204" pitchFamily="34" charset="0"/>
              </a:rPr>
              <a:t>1970s – 1980s</a:t>
            </a:r>
          </a:p>
          <a:p>
            <a:pPr eaLnBrk="1" hangingPunct="1">
              <a:spcBef>
                <a:spcPct val="0"/>
              </a:spcBef>
              <a:buFontTx/>
              <a:buNone/>
            </a:pPr>
            <a:r>
              <a:rPr lang="en-US" altLang="id-ID" sz="1900" b="1" i="1">
                <a:latin typeface="Arial" panose="020B0604020202020204" pitchFamily="34" charset="0"/>
              </a:rPr>
              <a:t>Decision Support Systems</a:t>
            </a:r>
          </a:p>
        </p:txBody>
      </p:sp>
      <p:sp>
        <p:nvSpPr>
          <p:cNvPr id="38919" name="Text Box 7">
            <a:extLst>
              <a:ext uri="{FF2B5EF4-FFF2-40B4-BE49-F238E27FC236}">
                <a16:creationId xmlns:a16="http://schemas.microsoft.com/office/drawing/2014/main" id="{39F72E01-5D94-1BD9-D77A-993CF2369560}"/>
              </a:ext>
            </a:extLst>
          </p:cNvPr>
          <p:cNvSpPr txBox="1">
            <a:spLocks noChangeArrowheads="1"/>
          </p:cNvSpPr>
          <p:nvPr/>
        </p:nvSpPr>
        <p:spPr bwMode="auto">
          <a:xfrm>
            <a:off x="4495800" y="746125"/>
            <a:ext cx="5029200"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id-ID" sz="2000" b="1">
                <a:solidFill>
                  <a:srgbClr val="CC0000"/>
                </a:solidFill>
                <a:latin typeface="Arial" panose="020B0604020202020204" pitchFamily="34" charset="0"/>
              </a:rPr>
              <a:t>Electronic Business &amp; Commerce:  </a:t>
            </a:r>
          </a:p>
          <a:p>
            <a:pPr eaLnBrk="1" hangingPunct="1">
              <a:spcBef>
                <a:spcPct val="0"/>
              </a:spcBef>
              <a:buFontTx/>
              <a:buNone/>
            </a:pPr>
            <a:r>
              <a:rPr lang="en-US" altLang="id-ID" sz="2000" b="1">
                <a:solidFill>
                  <a:srgbClr val="CC0000"/>
                </a:solidFill>
                <a:latin typeface="Arial" panose="020B0604020202020204" pitchFamily="34" charset="0"/>
              </a:rPr>
              <a:t>1990s – 2000s</a:t>
            </a:r>
          </a:p>
          <a:p>
            <a:pPr eaLnBrk="1" hangingPunct="1">
              <a:spcBef>
                <a:spcPct val="0"/>
              </a:spcBef>
              <a:buFontTx/>
              <a:buNone/>
            </a:pPr>
            <a:r>
              <a:rPr lang="en-US" altLang="id-ID" sz="1900" b="1" i="1">
                <a:latin typeface="Arial" panose="020B0604020202020204" pitchFamily="34" charset="0"/>
              </a:rPr>
              <a:t>Internet-Based E-Business and E-Commerce systems</a:t>
            </a:r>
          </a:p>
        </p:txBody>
      </p:sp>
      <p:sp>
        <p:nvSpPr>
          <p:cNvPr id="38920" name="Text Box 8">
            <a:extLst>
              <a:ext uri="{FF2B5EF4-FFF2-40B4-BE49-F238E27FC236}">
                <a16:creationId xmlns:a16="http://schemas.microsoft.com/office/drawing/2014/main" id="{C1E85486-4703-E94B-0B95-D2E7FD61454C}"/>
              </a:ext>
            </a:extLst>
          </p:cNvPr>
          <p:cNvSpPr txBox="1">
            <a:spLocks noChangeArrowheads="1"/>
          </p:cNvSpPr>
          <p:nvPr/>
        </p:nvSpPr>
        <p:spPr bwMode="auto">
          <a:xfrm>
            <a:off x="4495800" y="1933576"/>
            <a:ext cx="5029200" cy="18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id-ID" sz="2000" b="1">
                <a:solidFill>
                  <a:srgbClr val="CC0000"/>
                </a:solidFill>
                <a:latin typeface="Arial" panose="020B0604020202020204" pitchFamily="34" charset="0"/>
              </a:rPr>
              <a:t>Strategic and End User Support:  </a:t>
            </a:r>
          </a:p>
          <a:p>
            <a:pPr eaLnBrk="1" hangingPunct="1">
              <a:spcBef>
                <a:spcPct val="0"/>
              </a:spcBef>
              <a:buFontTx/>
              <a:buNone/>
            </a:pPr>
            <a:r>
              <a:rPr lang="en-US" altLang="id-ID" sz="2000" b="1">
                <a:solidFill>
                  <a:srgbClr val="CC0000"/>
                </a:solidFill>
                <a:latin typeface="Arial" panose="020B0604020202020204" pitchFamily="34" charset="0"/>
              </a:rPr>
              <a:t>1980s – 1990s</a:t>
            </a:r>
            <a:endParaRPr lang="en-US" altLang="id-ID" sz="1900" b="1">
              <a:solidFill>
                <a:srgbClr val="CC0000"/>
              </a:solidFill>
              <a:latin typeface="Arial" panose="020B0604020202020204" pitchFamily="34" charset="0"/>
            </a:endParaRPr>
          </a:p>
          <a:p>
            <a:pPr eaLnBrk="1" hangingPunct="1">
              <a:spcBef>
                <a:spcPct val="0"/>
              </a:spcBef>
              <a:buFontTx/>
              <a:buNone/>
            </a:pPr>
            <a:r>
              <a:rPr lang="en-US" altLang="id-ID" sz="1900" b="1" i="1">
                <a:latin typeface="Arial" panose="020B0604020202020204" pitchFamily="34" charset="0"/>
              </a:rPr>
              <a:t>End User Computing Systems</a:t>
            </a:r>
          </a:p>
          <a:p>
            <a:pPr eaLnBrk="1" hangingPunct="1">
              <a:spcBef>
                <a:spcPct val="0"/>
              </a:spcBef>
              <a:buFontTx/>
              <a:buNone/>
            </a:pPr>
            <a:r>
              <a:rPr lang="en-US" altLang="id-ID" sz="1900" b="1" i="1">
                <a:latin typeface="Arial" panose="020B0604020202020204" pitchFamily="34" charset="0"/>
              </a:rPr>
              <a:t>Executive Information Systems</a:t>
            </a:r>
          </a:p>
          <a:p>
            <a:pPr eaLnBrk="1" hangingPunct="1">
              <a:spcBef>
                <a:spcPct val="0"/>
              </a:spcBef>
              <a:buFontTx/>
              <a:buNone/>
            </a:pPr>
            <a:r>
              <a:rPr lang="en-US" altLang="id-ID" sz="1900" b="1" i="1">
                <a:latin typeface="Arial" panose="020B0604020202020204" pitchFamily="34" charset="0"/>
              </a:rPr>
              <a:t>Expert Systems</a:t>
            </a:r>
          </a:p>
          <a:p>
            <a:pPr eaLnBrk="1" hangingPunct="1">
              <a:spcBef>
                <a:spcPct val="0"/>
              </a:spcBef>
              <a:buFontTx/>
              <a:buNone/>
            </a:pPr>
            <a:r>
              <a:rPr lang="en-US" altLang="id-ID" sz="1900" b="1" i="1">
                <a:latin typeface="Arial" panose="020B0604020202020204" pitchFamily="34" charset="0"/>
              </a:rPr>
              <a:t>Strategic Information Systems</a:t>
            </a:r>
          </a:p>
        </p:txBody>
      </p:sp>
      <p:sp>
        <p:nvSpPr>
          <p:cNvPr id="38921" name="Line 9">
            <a:extLst>
              <a:ext uri="{FF2B5EF4-FFF2-40B4-BE49-F238E27FC236}">
                <a16:creationId xmlns:a16="http://schemas.microsoft.com/office/drawing/2014/main" id="{852477D4-5433-FEF8-EFD2-EF80375905AE}"/>
              </a:ext>
            </a:extLst>
          </p:cNvPr>
          <p:cNvSpPr>
            <a:spLocks noChangeShapeType="1"/>
          </p:cNvSpPr>
          <p:nvPr/>
        </p:nvSpPr>
        <p:spPr bwMode="auto">
          <a:xfrm>
            <a:off x="4114800" y="6477000"/>
            <a:ext cx="533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38922" name="Line 10">
            <a:extLst>
              <a:ext uri="{FF2B5EF4-FFF2-40B4-BE49-F238E27FC236}">
                <a16:creationId xmlns:a16="http://schemas.microsoft.com/office/drawing/2014/main" id="{96C981AC-6A0C-888C-EE53-899BD0E54EAC}"/>
              </a:ext>
            </a:extLst>
          </p:cNvPr>
          <p:cNvSpPr>
            <a:spLocks noChangeShapeType="1"/>
          </p:cNvSpPr>
          <p:nvPr/>
        </p:nvSpPr>
        <p:spPr bwMode="auto">
          <a:xfrm>
            <a:off x="4114800" y="5576888"/>
            <a:ext cx="533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38923" name="Line 11">
            <a:extLst>
              <a:ext uri="{FF2B5EF4-FFF2-40B4-BE49-F238E27FC236}">
                <a16:creationId xmlns:a16="http://schemas.microsoft.com/office/drawing/2014/main" id="{EED72B69-7931-1AB1-0A50-CE478C16E24E}"/>
              </a:ext>
            </a:extLst>
          </p:cNvPr>
          <p:cNvSpPr>
            <a:spLocks noChangeShapeType="1"/>
          </p:cNvSpPr>
          <p:nvPr/>
        </p:nvSpPr>
        <p:spPr bwMode="auto">
          <a:xfrm>
            <a:off x="4114800" y="4676775"/>
            <a:ext cx="533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38924" name="Line 12">
            <a:extLst>
              <a:ext uri="{FF2B5EF4-FFF2-40B4-BE49-F238E27FC236}">
                <a16:creationId xmlns:a16="http://schemas.microsoft.com/office/drawing/2014/main" id="{4536B10D-8468-7C7D-B74B-405655ECCF34}"/>
              </a:ext>
            </a:extLst>
          </p:cNvPr>
          <p:cNvSpPr>
            <a:spLocks noChangeShapeType="1"/>
          </p:cNvSpPr>
          <p:nvPr/>
        </p:nvSpPr>
        <p:spPr bwMode="auto">
          <a:xfrm>
            <a:off x="4114800" y="3762375"/>
            <a:ext cx="533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38925" name="Line 13">
            <a:extLst>
              <a:ext uri="{FF2B5EF4-FFF2-40B4-BE49-F238E27FC236}">
                <a16:creationId xmlns:a16="http://schemas.microsoft.com/office/drawing/2014/main" id="{2E07CCFC-5EEB-20A6-15F7-E74921DC425B}"/>
              </a:ext>
            </a:extLst>
          </p:cNvPr>
          <p:cNvSpPr>
            <a:spLocks noChangeShapeType="1"/>
          </p:cNvSpPr>
          <p:nvPr/>
        </p:nvSpPr>
        <p:spPr bwMode="auto">
          <a:xfrm>
            <a:off x="4114800" y="1990725"/>
            <a:ext cx="533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38926" name="AutoShape 14">
            <a:extLst>
              <a:ext uri="{FF2B5EF4-FFF2-40B4-BE49-F238E27FC236}">
                <a16:creationId xmlns:a16="http://schemas.microsoft.com/office/drawing/2014/main" id="{EA18F8AA-D1D6-8AF6-D5BD-548E010AC258}"/>
              </a:ext>
            </a:extLst>
          </p:cNvPr>
          <p:cNvSpPr>
            <a:spLocks noChangeArrowheads="1"/>
          </p:cNvSpPr>
          <p:nvPr/>
        </p:nvSpPr>
        <p:spPr bwMode="auto">
          <a:xfrm>
            <a:off x="9158288" y="852488"/>
            <a:ext cx="1143000" cy="5638800"/>
          </a:xfrm>
          <a:prstGeom prst="upArrow">
            <a:avLst>
              <a:gd name="adj1" fmla="val 50000"/>
              <a:gd name="adj2" fmla="val 123333"/>
            </a:avLst>
          </a:prstGeom>
          <a:gradFill rotWithShape="1">
            <a:gsLst>
              <a:gs pos="0">
                <a:schemeClr val="accent1"/>
              </a:gs>
              <a:gs pos="100000">
                <a:srgbClr val="6699FF"/>
              </a:gs>
            </a:gsLst>
            <a:lin ang="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8927" name="Text Box 15">
            <a:extLst>
              <a:ext uri="{FF2B5EF4-FFF2-40B4-BE49-F238E27FC236}">
                <a16:creationId xmlns:a16="http://schemas.microsoft.com/office/drawing/2014/main" id="{824D5BA0-B86C-F9DA-2B4B-D4CC01DE8828}"/>
              </a:ext>
            </a:extLst>
          </p:cNvPr>
          <p:cNvSpPr txBox="1">
            <a:spLocks noChangeArrowheads="1"/>
          </p:cNvSpPr>
          <p:nvPr/>
        </p:nvSpPr>
        <p:spPr bwMode="auto">
          <a:xfrm rot="16200000">
            <a:off x="6793707" y="3679032"/>
            <a:ext cx="58721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id-ID" sz="1500" b="1">
                <a:latin typeface="Arial" panose="020B0604020202020204" pitchFamily="34" charset="0"/>
              </a:rPr>
              <a:t>Memperluas Partisipasi Pengguna Akhir dan Manajer</a:t>
            </a:r>
            <a:r>
              <a:rPr lang="id-ID" altLang="id-ID" sz="1500" b="1">
                <a:latin typeface="Arial" panose="020B0604020202020204" pitchFamily="34" charset="0"/>
              </a:rPr>
              <a:t> dalam IS</a:t>
            </a:r>
            <a:endParaRPr lang="en-US" altLang="id-ID" sz="1500" b="1">
              <a:latin typeface="Arial" panose="020B0604020202020204" pitchFamily="34" charset="0"/>
            </a:endParaRPr>
          </a:p>
        </p:txBody>
      </p:sp>
      <p:sp>
        <p:nvSpPr>
          <p:cNvPr id="38928" name="AutoShape 16">
            <a:extLst>
              <a:ext uri="{FF2B5EF4-FFF2-40B4-BE49-F238E27FC236}">
                <a16:creationId xmlns:a16="http://schemas.microsoft.com/office/drawing/2014/main" id="{16B720A0-0B45-11DF-4C92-28E0F3DED507}"/>
              </a:ext>
            </a:extLst>
          </p:cNvPr>
          <p:cNvSpPr>
            <a:spLocks noChangeArrowheads="1"/>
          </p:cNvSpPr>
          <p:nvPr/>
        </p:nvSpPr>
        <p:spPr bwMode="auto">
          <a:xfrm>
            <a:off x="3252788" y="852488"/>
            <a:ext cx="1143000" cy="5638800"/>
          </a:xfrm>
          <a:prstGeom prst="upArrow">
            <a:avLst>
              <a:gd name="adj1" fmla="val 50000"/>
              <a:gd name="adj2" fmla="val 123333"/>
            </a:avLst>
          </a:prstGeom>
          <a:gradFill rotWithShape="1">
            <a:gsLst>
              <a:gs pos="0">
                <a:schemeClr val="accent1"/>
              </a:gs>
              <a:gs pos="100000">
                <a:srgbClr val="6699FF"/>
              </a:gs>
            </a:gsLst>
            <a:lin ang="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38929" name="Text Box 17">
            <a:extLst>
              <a:ext uri="{FF2B5EF4-FFF2-40B4-BE49-F238E27FC236}">
                <a16:creationId xmlns:a16="http://schemas.microsoft.com/office/drawing/2014/main" id="{2CC6302C-CE09-7E4C-243E-26061FABAF7A}"/>
              </a:ext>
            </a:extLst>
          </p:cNvPr>
          <p:cNvSpPr txBox="1">
            <a:spLocks noChangeArrowheads="1"/>
          </p:cNvSpPr>
          <p:nvPr/>
        </p:nvSpPr>
        <p:spPr bwMode="auto">
          <a:xfrm rot="16200000">
            <a:off x="1696245" y="3907632"/>
            <a:ext cx="4256087"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id-ID" sz="1500" b="1">
                <a:latin typeface="Arial" panose="020B0604020202020204" pitchFamily="34" charset="0"/>
              </a:rPr>
              <a:t>Memperluas Peran IS Bisnis dan Manajemen</a:t>
            </a:r>
            <a:endParaRPr lang="en-US" altLang="id-ID" sz="1500" b="1">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38915"/>
                                        </p:tgtEl>
                                        <p:attrNameLst>
                                          <p:attrName>style.visibility</p:attrName>
                                        </p:attrNameLst>
                                      </p:cBhvr>
                                      <p:to>
                                        <p:strVal val="visible"/>
                                      </p:to>
                                    </p:set>
                                    <p:animEffect transition="in" filter="wipe(up)">
                                      <p:cBhvr>
                                        <p:cTn id="7" dur="1000"/>
                                        <p:tgtEl>
                                          <p:spTgt spid="38915"/>
                                        </p:tgtEl>
                                      </p:cBhvr>
                                    </p:animEffect>
                                  </p:childTnLst>
                                </p:cTn>
                              </p:par>
                            </p:childTnLst>
                          </p:cTn>
                        </p:par>
                        <p:par>
                          <p:cTn id="8" fill="hold" nodeType="afterGroup">
                            <p:stCondLst>
                              <p:cond delay="1000"/>
                            </p:stCondLst>
                            <p:childTnLst>
                              <p:par>
                                <p:cTn id="9" presetID="22" presetClass="entr" presetSubtype="4" fill="hold" nodeType="afterEffect">
                                  <p:stCondLst>
                                    <p:cond delay="0"/>
                                  </p:stCondLst>
                                  <p:childTnLst>
                                    <p:set>
                                      <p:cBhvr>
                                        <p:cTn id="10" dur="1" fill="hold">
                                          <p:stCondLst>
                                            <p:cond delay="0"/>
                                          </p:stCondLst>
                                        </p:cTn>
                                        <p:tgtEl>
                                          <p:spTgt spid="38914"/>
                                        </p:tgtEl>
                                        <p:attrNameLst>
                                          <p:attrName>style.visibility</p:attrName>
                                        </p:attrNameLst>
                                      </p:cBhvr>
                                      <p:to>
                                        <p:strVal val="visible"/>
                                      </p:to>
                                    </p:set>
                                    <p:animEffect transition="in" filter="wipe(down)">
                                      <p:cBhvr>
                                        <p:cTn id="11" dur="1000"/>
                                        <p:tgtEl>
                                          <p:spTgt spid="38914"/>
                                        </p:tgtEl>
                                      </p:cBhvr>
                                    </p:animEffect>
                                  </p:childTnLst>
                                </p:cTn>
                              </p:par>
                            </p:childTnLst>
                          </p:cTn>
                        </p:par>
                        <p:par>
                          <p:cTn id="12" fill="hold" nodeType="afterGroup">
                            <p:stCondLst>
                              <p:cond delay="2000"/>
                            </p:stCondLst>
                            <p:childTnLst>
                              <p:par>
                                <p:cTn id="13" presetID="22" presetClass="entr" presetSubtype="4" fill="hold" nodeType="afterEffect">
                                  <p:stCondLst>
                                    <p:cond delay="0"/>
                                  </p:stCondLst>
                                  <p:childTnLst>
                                    <p:set>
                                      <p:cBhvr>
                                        <p:cTn id="14" dur="1" fill="hold">
                                          <p:stCondLst>
                                            <p:cond delay="0"/>
                                          </p:stCondLst>
                                        </p:cTn>
                                        <p:tgtEl>
                                          <p:spTgt spid="38928"/>
                                        </p:tgtEl>
                                        <p:attrNameLst>
                                          <p:attrName>style.visibility</p:attrName>
                                        </p:attrNameLst>
                                      </p:cBhvr>
                                      <p:to>
                                        <p:strVal val="visible"/>
                                      </p:to>
                                    </p:set>
                                    <p:animEffect transition="in" filter="wipe(down)">
                                      <p:cBhvr>
                                        <p:cTn id="15" dur="1000"/>
                                        <p:tgtEl>
                                          <p:spTgt spid="38928"/>
                                        </p:tgtEl>
                                      </p:cBhvr>
                                    </p:animEffect>
                                  </p:childTnLst>
                                </p:cTn>
                              </p:par>
                            </p:childTnLst>
                          </p:cTn>
                        </p:par>
                        <p:par>
                          <p:cTn id="16" fill="hold" nodeType="afterGroup">
                            <p:stCondLst>
                              <p:cond delay="3000"/>
                            </p:stCondLst>
                            <p:childTnLst>
                              <p:par>
                                <p:cTn id="17" presetID="22" presetClass="entr" presetSubtype="4" fill="hold" nodeType="afterEffect">
                                  <p:stCondLst>
                                    <p:cond delay="0"/>
                                  </p:stCondLst>
                                  <p:childTnLst>
                                    <p:set>
                                      <p:cBhvr>
                                        <p:cTn id="18" dur="1" fill="hold">
                                          <p:stCondLst>
                                            <p:cond delay="0"/>
                                          </p:stCondLst>
                                        </p:cTn>
                                        <p:tgtEl>
                                          <p:spTgt spid="38929"/>
                                        </p:tgtEl>
                                        <p:attrNameLst>
                                          <p:attrName>style.visibility</p:attrName>
                                        </p:attrNameLst>
                                      </p:cBhvr>
                                      <p:to>
                                        <p:strVal val="visible"/>
                                      </p:to>
                                    </p:set>
                                    <p:animEffect transition="in" filter="wipe(down)">
                                      <p:cBhvr>
                                        <p:cTn id="19" dur="1000"/>
                                        <p:tgtEl>
                                          <p:spTgt spid="3892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38926"/>
                                        </p:tgtEl>
                                        <p:attrNameLst>
                                          <p:attrName>style.visibility</p:attrName>
                                        </p:attrNameLst>
                                      </p:cBhvr>
                                      <p:to>
                                        <p:strVal val="visible"/>
                                      </p:to>
                                    </p:set>
                                    <p:animEffect transition="in" filter="wipe(down)">
                                      <p:cBhvr>
                                        <p:cTn id="24" dur="1000"/>
                                        <p:tgtEl>
                                          <p:spTgt spid="38926"/>
                                        </p:tgtEl>
                                      </p:cBhvr>
                                    </p:animEffect>
                                  </p:childTnLst>
                                </p:cTn>
                              </p:par>
                            </p:childTnLst>
                          </p:cTn>
                        </p:par>
                        <p:par>
                          <p:cTn id="25" fill="hold" nodeType="afterGroup">
                            <p:stCondLst>
                              <p:cond delay="1000"/>
                            </p:stCondLst>
                            <p:childTnLst>
                              <p:par>
                                <p:cTn id="26" presetID="22" presetClass="entr" presetSubtype="4" fill="hold" nodeType="afterEffect">
                                  <p:stCondLst>
                                    <p:cond delay="0"/>
                                  </p:stCondLst>
                                  <p:childTnLst>
                                    <p:set>
                                      <p:cBhvr>
                                        <p:cTn id="27" dur="1" fill="hold">
                                          <p:stCondLst>
                                            <p:cond delay="0"/>
                                          </p:stCondLst>
                                        </p:cTn>
                                        <p:tgtEl>
                                          <p:spTgt spid="38927"/>
                                        </p:tgtEl>
                                        <p:attrNameLst>
                                          <p:attrName>style.visibility</p:attrName>
                                        </p:attrNameLst>
                                      </p:cBhvr>
                                      <p:to>
                                        <p:strVal val="visible"/>
                                      </p:to>
                                    </p:set>
                                    <p:animEffect transition="in" filter="wipe(down)">
                                      <p:cBhvr>
                                        <p:cTn id="28" dur="1000"/>
                                        <p:tgtEl>
                                          <p:spTgt spid="3892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7" presetClass="entr" presetSubtype="10" fill="hold" nodeType="clickEffect">
                                  <p:stCondLst>
                                    <p:cond delay="0"/>
                                  </p:stCondLst>
                                  <p:childTnLst>
                                    <p:set>
                                      <p:cBhvr>
                                        <p:cTn id="32" dur="1" fill="hold">
                                          <p:stCondLst>
                                            <p:cond delay="0"/>
                                          </p:stCondLst>
                                        </p:cTn>
                                        <p:tgtEl>
                                          <p:spTgt spid="38922"/>
                                        </p:tgtEl>
                                        <p:attrNameLst>
                                          <p:attrName>style.visibility</p:attrName>
                                        </p:attrNameLst>
                                      </p:cBhvr>
                                      <p:to>
                                        <p:strVal val="visible"/>
                                      </p:to>
                                    </p:set>
                                    <p:anim calcmode="lin" valueType="num">
                                      <p:cBhvr>
                                        <p:cTn id="33" dur="1000" fill="hold"/>
                                        <p:tgtEl>
                                          <p:spTgt spid="38922"/>
                                        </p:tgtEl>
                                        <p:attrNameLst>
                                          <p:attrName>ppt_w</p:attrName>
                                        </p:attrNameLst>
                                      </p:cBhvr>
                                      <p:tavLst>
                                        <p:tav tm="0">
                                          <p:val>
                                            <p:fltVal val="0"/>
                                          </p:val>
                                        </p:tav>
                                        <p:tav tm="100000">
                                          <p:val>
                                            <p:strVal val="#ppt_w"/>
                                          </p:val>
                                        </p:tav>
                                      </p:tavLst>
                                    </p:anim>
                                    <p:anim calcmode="lin" valueType="num">
                                      <p:cBhvr>
                                        <p:cTn id="34" dur="1000" fill="hold"/>
                                        <p:tgtEl>
                                          <p:spTgt spid="38922"/>
                                        </p:tgtEl>
                                        <p:attrNameLst>
                                          <p:attrName>ppt_h</p:attrName>
                                        </p:attrNameLst>
                                      </p:cBhvr>
                                      <p:tavLst>
                                        <p:tav tm="0">
                                          <p:val>
                                            <p:strVal val="#ppt_h"/>
                                          </p:val>
                                        </p:tav>
                                        <p:tav tm="100000">
                                          <p:val>
                                            <p:strVal val="#ppt_h"/>
                                          </p:val>
                                        </p:tav>
                                      </p:tavLst>
                                    </p:anim>
                                  </p:childTnLst>
                                </p:cTn>
                              </p:par>
                              <p:par>
                                <p:cTn id="35" presetID="17" presetClass="entr" presetSubtype="10" fill="hold" nodeType="withEffect">
                                  <p:stCondLst>
                                    <p:cond delay="0"/>
                                  </p:stCondLst>
                                  <p:childTnLst>
                                    <p:set>
                                      <p:cBhvr>
                                        <p:cTn id="36" dur="1" fill="hold">
                                          <p:stCondLst>
                                            <p:cond delay="0"/>
                                          </p:stCondLst>
                                        </p:cTn>
                                        <p:tgtEl>
                                          <p:spTgt spid="38921"/>
                                        </p:tgtEl>
                                        <p:attrNameLst>
                                          <p:attrName>style.visibility</p:attrName>
                                        </p:attrNameLst>
                                      </p:cBhvr>
                                      <p:to>
                                        <p:strVal val="visible"/>
                                      </p:to>
                                    </p:set>
                                    <p:anim calcmode="lin" valueType="num">
                                      <p:cBhvr>
                                        <p:cTn id="37" dur="1000" fill="hold"/>
                                        <p:tgtEl>
                                          <p:spTgt spid="38921"/>
                                        </p:tgtEl>
                                        <p:attrNameLst>
                                          <p:attrName>ppt_w</p:attrName>
                                        </p:attrNameLst>
                                      </p:cBhvr>
                                      <p:tavLst>
                                        <p:tav tm="0">
                                          <p:val>
                                            <p:fltVal val="0"/>
                                          </p:val>
                                        </p:tav>
                                        <p:tav tm="100000">
                                          <p:val>
                                            <p:strVal val="#ppt_w"/>
                                          </p:val>
                                        </p:tav>
                                      </p:tavLst>
                                    </p:anim>
                                    <p:anim calcmode="lin" valueType="num">
                                      <p:cBhvr>
                                        <p:cTn id="38" dur="1000" fill="hold"/>
                                        <p:tgtEl>
                                          <p:spTgt spid="38921"/>
                                        </p:tgtEl>
                                        <p:attrNameLst>
                                          <p:attrName>ppt_h</p:attrName>
                                        </p:attrNameLst>
                                      </p:cBhvr>
                                      <p:tavLst>
                                        <p:tav tm="0">
                                          <p:val>
                                            <p:strVal val="#ppt_h"/>
                                          </p:val>
                                        </p:tav>
                                        <p:tav tm="100000">
                                          <p:val>
                                            <p:strVal val="#ppt_h"/>
                                          </p:val>
                                        </p:tav>
                                      </p:tavLst>
                                    </p:anim>
                                  </p:childTnLst>
                                </p:cTn>
                              </p:par>
                            </p:childTnLst>
                          </p:cTn>
                        </p:par>
                        <p:par>
                          <p:cTn id="39" fill="hold" nodeType="afterGroup">
                            <p:stCondLst>
                              <p:cond delay="1000"/>
                            </p:stCondLst>
                            <p:childTnLst>
                              <p:par>
                                <p:cTn id="40" presetID="22" presetClass="entr" presetSubtype="1" fill="hold" nodeType="afterEffect">
                                  <p:stCondLst>
                                    <p:cond delay="0"/>
                                  </p:stCondLst>
                                  <p:childTnLst>
                                    <p:set>
                                      <p:cBhvr>
                                        <p:cTn id="41" dur="1" fill="hold">
                                          <p:stCondLst>
                                            <p:cond delay="0"/>
                                          </p:stCondLst>
                                        </p:cTn>
                                        <p:tgtEl>
                                          <p:spTgt spid="38916"/>
                                        </p:tgtEl>
                                        <p:attrNameLst>
                                          <p:attrName>style.visibility</p:attrName>
                                        </p:attrNameLst>
                                      </p:cBhvr>
                                      <p:to>
                                        <p:strVal val="visible"/>
                                      </p:to>
                                    </p:set>
                                    <p:animEffect transition="in" filter="wipe(up)">
                                      <p:cBhvr>
                                        <p:cTn id="42" dur="1000"/>
                                        <p:tgtEl>
                                          <p:spTgt spid="3891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10" fill="hold" nodeType="clickEffect">
                                  <p:stCondLst>
                                    <p:cond delay="0"/>
                                  </p:stCondLst>
                                  <p:childTnLst>
                                    <p:set>
                                      <p:cBhvr>
                                        <p:cTn id="46" dur="1" fill="hold">
                                          <p:stCondLst>
                                            <p:cond delay="0"/>
                                          </p:stCondLst>
                                        </p:cTn>
                                        <p:tgtEl>
                                          <p:spTgt spid="38923"/>
                                        </p:tgtEl>
                                        <p:attrNameLst>
                                          <p:attrName>style.visibility</p:attrName>
                                        </p:attrNameLst>
                                      </p:cBhvr>
                                      <p:to>
                                        <p:strVal val="visible"/>
                                      </p:to>
                                    </p:set>
                                    <p:anim calcmode="lin" valueType="num">
                                      <p:cBhvr>
                                        <p:cTn id="47" dur="1000" fill="hold"/>
                                        <p:tgtEl>
                                          <p:spTgt spid="38923"/>
                                        </p:tgtEl>
                                        <p:attrNameLst>
                                          <p:attrName>ppt_w</p:attrName>
                                        </p:attrNameLst>
                                      </p:cBhvr>
                                      <p:tavLst>
                                        <p:tav tm="0">
                                          <p:val>
                                            <p:fltVal val="0"/>
                                          </p:val>
                                        </p:tav>
                                        <p:tav tm="100000">
                                          <p:val>
                                            <p:strVal val="#ppt_w"/>
                                          </p:val>
                                        </p:tav>
                                      </p:tavLst>
                                    </p:anim>
                                    <p:anim calcmode="lin" valueType="num">
                                      <p:cBhvr>
                                        <p:cTn id="48" dur="1000" fill="hold"/>
                                        <p:tgtEl>
                                          <p:spTgt spid="38923"/>
                                        </p:tgtEl>
                                        <p:attrNameLst>
                                          <p:attrName>ppt_h</p:attrName>
                                        </p:attrNameLst>
                                      </p:cBhvr>
                                      <p:tavLst>
                                        <p:tav tm="0">
                                          <p:val>
                                            <p:strVal val="#ppt_h"/>
                                          </p:val>
                                        </p:tav>
                                        <p:tav tm="100000">
                                          <p:val>
                                            <p:strVal val="#ppt_h"/>
                                          </p:val>
                                        </p:tav>
                                      </p:tavLst>
                                    </p:anim>
                                  </p:childTnLst>
                                </p:cTn>
                              </p:par>
                            </p:childTnLst>
                          </p:cTn>
                        </p:par>
                        <p:par>
                          <p:cTn id="49" fill="hold" nodeType="afterGroup">
                            <p:stCondLst>
                              <p:cond delay="1000"/>
                            </p:stCondLst>
                            <p:childTnLst>
                              <p:par>
                                <p:cTn id="50" presetID="22" presetClass="entr" presetSubtype="1" fill="hold" nodeType="afterEffect">
                                  <p:stCondLst>
                                    <p:cond delay="0"/>
                                  </p:stCondLst>
                                  <p:childTnLst>
                                    <p:set>
                                      <p:cBhvr>
                                        <p:cTn id="51" dur="1" fill="hold">
                                          <p:stCondLst>
                                            <p:cond delay="0"/>
                                          </p:stCondLst>
                                        </p:cTn>
                                        <p:tgtEl>
                                          <p:spTgt spid="38917"/>
                                        </p:tgtEl>
                                        <p:attrNameLst>
                                          <p:attrName>style.visibility</p:attrName>
                                        </p:attrNameLst>
                                      </p:cBhvr>
                                      <p:to>
                                        <p:strVal val="visible"/>
                                      </p:to>
                                    </p:set>
                                    <p:animEffect transition="in" filter="wipe(up)">
                                      <p:cBhvr>
                                        <p:cTn id="52" dur="1000"/>
                                        <p:tgtEl>
                                          <p:spTgt spid="3891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7" presetClass="entr" presetSubtype="10" fill="hold" nodeType="clickEffect">
                                  <p:stCondLst>
                                    <p:cond delay="0"/>
                                  </p:stCondLst>
                                  <p:childTnLst>
                                    <p:set>
                                      <p:cBhvr>
                                        <p:cTn id="56" dur="1" fill="hold">
                                          <p:stCondLst>
                                            <p:cond delay="0"/>
                                          </p:stCondLst>
                                        </p:cTn>
                                        <p:tgtEl>
                                          <p:spTgt spid="38924"/>
                                        </p:tgtEl>
                                        <p:attrNameLst>
                                          <p:attrName>style.visibility</p:attrName>
                                        </p:attrNameLst>
                                      </p:cBhvr>
                                      <p:to>
                                        <p:strVal val="visible"/>
                                      </p:to>
                                    </p:set>
                                    <p:anim calcmode="lin" valueType="num">
                                      <p:cBhvr>
                                        <p:cTn id="57" dur="1000" fill="hold"/>
                                        <p:tgtEl>
                                          <p:spTgt spid="38924"/>
                                        </p:tgtEl>
                                        <p:attrNameLst>
                                          <p:attrName>ppt_w</p:attrName>
                                        </p:attrNameLst>
                                      </p:cBhvr>
                                      <p:tavLst>
                                        <p:tav tm="0">
                                          <p:val>
                                            <p:fltVal val="0"/>
                                          </p:val>
                                        </p:tav>
                                        <p:tav tm="100000">
                                          <p:val>
                                            <p:strVal val="#ppt_w"/>
                                          </p:val>
                                        </p:tav>
                                      </p:tavLst>
                                    </p:anim>
                                    <p:anim calcmode="lin" valueType="num">
                                      <p:cBhvr>
                                        <p:cTn id="58" dur="1000" fill="hold"/>
                                        <p:tgtEl>
                                          <p:spTgt spid="38924"/>
                                        </p:tgtEl>
                                        <p:attrNameLst>
                                          <p:attrName>ppt_h</p:attrName>
                                        </p:attrNameLst>
                                      </p:cBhvr>
                                      <p:tavLst>
                                        <p:tav tm="0">
                                          <p:val>
                                            <p:strVal val="#ppt_h"/>
                                          </p:val>
                                        </p:tav>
                                        <p:tav tm="100000">
                                          <p:val>
                                            <p:strVal val="#ppt_h"/>
                                          </p:val>
                                        </p:tav>
                                      </p:tavLst>
                                    </p:anim>
                                  </p:childTnLst>
                                </p:cTn>
                              </p:par>
                            </p:childTnLst>
                          </p:cTn>
                        </p:par>
                        <p:par>
                          <p:cTn id="59" fill="hold" nodeType="afterGroup">
                            <p:stCondLst>
                              <p:cond delay="1000"/>
                            </p:stCondLst>
                            <p:childTnLst>
                              <p:par>
                                <p:cTn id="60" presetID="22" presetClass="entr" presetSubtype="1" fill="hold" nodeType="afterEffect">
                                  <p:stCondLst>
                                    <p:cond delay="0"/>
                                  </p:stCondLst>
                                  <p:childTnLst>
                                    <p:set>
                                      <p:cBhvr>
                                        <p:cTn id="61" dur="1" fill="hold">
                                          <p:stCondLst>
                                            <p:cond delay="0"/>
                                          </p:stCondLst>
                                        </p:cTn>
                                        <p:tgtEl>
                                          <p:spTgt spid="38918"/>
                                        </p:tgtEl>
                                        <p:attrNameLst>
                                          <p:attrName>style.visibility</p:attrName>
                                        </p:attrNameLst>
                                      </p:cBhvr>
                                      <p:to>
                                        <p:strVal val="visible"/>
                                      </p:to>
                                    </p:set>
                                    <p:animEffect transition="in" filter="wipe(up)">
                                      <p:cBhvr>
                                        <p:cTn id="62" dur="1000"/>
                                        <p:tgtEl>
                                          <p:spTgt spid="3891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7" presetClass="entr" presetSubtype="10" fill="hold" nodeType="clickEffect">
                                  <p:stCondLst>
                                    <p:cond delay="0"/>
                                  </p:stCondLst>
                                  <p:childTnLst>
                                    <p:set>
                                      <p:cBhvr>
                                        <p:cTn id="66" dur="1" fill="hold">
                                          <p:stCondLst>
                                            <p:cond delay="0"/>
                                          </p:stCondLst>
                                        </p:cTn>
                                        <p:tgtEl>
                                          <p:spTgt spid="38925"/>
                                        </p:tgtEl>
                                        <p:attrNameLst>
                                          <p:attrName>style.visibility</p:attrName>
                                        </p:attrNameLst>
                                      </p:cBhvr>
                                      <p:to>
                                        <p:strVal val="visible"/>
                                      </p:to>
                                    </p:set>
                                    <p:anim calcmode="lin" valueType="num">
                                      <p:cBhvr>
                                        <p:cTn id="67" dur="1000" fill="hold"/>
                                        <p:tgtEl>
                                          <p:spTgt spid="38925"/>
                                        </p:tgtEl>
                                        <p:attrNameLst>
                                          <p:attrName>ppt_w</p:attrName>
                                        </p:attrNameLst>
                                      </p:cBhvr>
                                      <p:tavLst>
                                        <p:tav tm="0">
                                          <p:val>
                                            <p:fltVal val="0"/>
                                          </p:val>
                                        </p:tav>
                                        <p:tav tm="100000">
                                          <p:val>
                                            <p:strVal val="#ppt_w"/>
                                          </p:val>
                                        </p:tav>
                                      </p:tavLst>
                                    </p:anim>
                                    <p:anim calcmode="lin" valueType="num">
                                      <p:cBhvr>
                                        <p:cTn id="68" dur="1000" fill="hold"/>
                                        <p:tgtEl>
                                          <p:spTgt spid="38925"/>
                                        </p:tgtEl>
                                        <p:attrNameLst>
                                          <p:attrName>ppt_h</p:attrName>
                                        </p:attrNameLst>
                                      </p:cBhvr>
                                      <p:tavLst>
                                        <p:tav tm="0">
                                          <p:val>
                                            <p:strVal val="#ppt_h"/>
                                          </p:val>
                                        </p:tav>
                                        <p:tav tm="100000">
                                          <p:val>
                                            <p:strVal val="#ppt_h"/>
                                          </p:val>
                                        </p:tav>
                                      </p:tavLst>
                                    </p:anim>
                                  </p:childTnLst>
                                </p:cTn>
                              </p:par>
                            </p:childTnLst>
                          </p:cTn>
                        </p:par>
                        <p:par>
                          <p:cTn id="69" fill="hold" nodeType="afterGroup">
                            <p:stCondLst>
                              <p:cond delay="1000"/>
                            </p:stCondLst>
                            <p:childTnLst>
                              <p:par>
                                <p:cTn id="70" presetID="22" presetClass="entr" presetSubtype="1" fill="hold" nodeType="afterEffect">
                                  <p:stCondLst>
                                    <p:cond delay="0"/>
                                  </p:stCondLst>
                                  <p:childTnLst>
                                    <p:set>
                                      <p:cBhvr>
                                        <p:cTn id="71" dur="1" fill="hold">
                                          <p:stCondLst>
                                            <p:cond delay="0"/>
                                          </p:stCondLst>
                                        </p:cTn>
                                        <p:tgtEl>
                                          <p:spTgt spid="38920"/>
                                        </p:tgtEl>
                                        <p:attrNameLst>
                                          <p:attrName>style.visibility</p:attrName>
                                        </p:attrNameLst>
                                      </p:cBhvr>
                                      <p:to>
                                        <p:strVal val="visible"/>
                                      </p:to>
                                    </p:set>
                                    <p:animEffect transition="in" filter="wipe(up)">
                                      <p:cBhvr>
                                        <p:cTn id="72" dur="1000"/>
                                        <p:tgtEl>
                                          <p:spTgt spid="3892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1" fill="hold" nodeType="clickEffect">
                                  <p:stCondLst>
                                    <p:cond delay="0"/>
                                  </p:stCondLst>
                                  <p:childTnLst>
                                    <p:set>
                                      <p:cBhvr>
                                        <p:cTn id="76" dur="1" fill="hold">
                                          <p:stCondLst>
                                            <p:cond delay="0"/>
                                          </p:stCondLst>
                                        </p:cTn>
                                        <p:tgtEl>
                                          <p:spTgt spid="38919"/>
                                        </p:tgtEl>
                                        <p:attrNameLst>
                                          <p:attrName>style.visibility</p:attrName>
                                        </p:attrNameLst>
                                      </p:cBhvr>
                                      <p:to>
                                        <p:strVal val="visible"/>
                                      </p:to>
                                    </p:set>
                                    <p:animEffect transition="in" filter="wipe(up)">
                                      <p:cBhvr>
                                        <p:cTn id="77" dur="1000"/>
                                        <p:tgtEl>
                                          <p:spTgt spid="38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nimBg="1"/>
      <p:bldP spid="38915" grpId="0"/>
      <p:bldP spid="38916" grpId="0"/>
      <p:bldP spid="38917" grpId="0"/>
      <p:bldP spid="38918" grpId="0"/>
      <p:bldP spid="38919" grpId="0"/>
      <p:bldP spid="38920" grpId="0"/>
      <p:bldP spid="38926" grpId="0" animBg="1"/>
      <p:bldP spid="38927" grpId="0"/>
      <p:bldP spid="38928" grpId="0" animBg="1"/>
      <p:bldP spid="389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1B3C0DAC-3E8C-732C-D353-9FE4112EE8CD}"/>
              </a:ext>
            </a:extLst>
          </p:cNvPr>
          <p:cNvSpPr>
            <a:spLocks noChangeArrowheads="1"/>
          </p:cNvSpPr>
          <p:nvPr/>
        </p:nvSpPr>
        <p:spPr bwMode="auto">
          <a:xfrm>
            <a:off x="2279650" y="620713"/>
            <a:ext cx="7704138" cy="585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90000"/>
              </a:lnSpc>
              <a:spcBef>
                <a:spcPct val="50000"/>
              </a:spcBef>
              <a:buFontTx/>
              <a:buNone/>
            </a:pPr>
            <a:r>
              <a:rPr lang="en-US" altLang="id-ID" sz="1600" b="1" u="sng">
                <a:solidFill>
                  <a:srgbClr val="FFC000"/>
                </a:solidFill>
                <a:latin typeface="Times New Roman" panose="02020603050405020304" pitchFamily="18" charset="0"/>
              </a:rPr>
              <a:t>PATIENTLY ALLOW TIME FOR ANIMATIONS TO WORK</a:t>
            </a:r>
          </a:p>
          <a:p>
            <a:pPr algn="ctr" eaLnBrk="1" hangingPunct="1">
              <a:lnSpc>
                <a:spcPct val="90000"/>
              </a:lnSpc>
              <a:spcBef>
                <a:spcPct val="0"/>
              </a:spcBef>
              <a:buFontTx/>
              <a:buNone/>
            </a:pPr>
            <a:r>
              <a:rPr lang="en-US" altLang="id-ID" sz="1600" b="1">
                <a:solidFill>
                  <a:srgbClr val="FFC000"/>
                </a:solidFill>
                <a:latin typeface="Times New Roman" panose="02020603050405020304" pitchFamily="18" charset="0"/>
              </a:rPr>
              <a:t>Provide Examples of Computers, Tasks, and Career Possibilities for each Decade</a:t>
            </a:r>
          </a:p>
          <a:p>
            <a:pPr eaLnBrk="1" hangingPunct="1">
              <a:lnSpc>
                <a:spcPct val="90000"/>
              </a:lnSpc>
              <a:spcBef>
                <a:spcPct val="0"/>
              </a:spcBef>
              <a:buFontTx/>
              <a:buNone/>
            </a:pPr>
            <a:endParaRPr lang="en-US" altLang="id-ID" sz="1600" b="1">
              <a:solidFill>
                <a:srgbClr val="000000"/>
              </a:solidFill>
              <a:latin typeface="Times New Roman" panose="02020603050405020304" pitchFamily="18" charset="0"/>
            </a:endParaRPr>
          </a:p>
          <a:p>
            <a:pPr eaLnBrk="1" hangingPunct="1">
              <a:lnSpc>
                <a:spcPct val="90000"/>
              </a:lnSpc>
              <a:spcBef>
                <a:spcPct val="0"/>
              </a:spcBef>
              <a:buFontTx/>
              <a:buNone/>
            </a:pPr>
            <a:r>
              <a:rPr lang="en-US" altLang="id-ID" sz="1600" b="1" u="sng">
                <a:solidFill>
                  <a:srgbClr val="000000"/>
                </a:solidFill>
                <a:latin typeface="Times New Roman" panose="02020603050405020304" pitchFamily="18" charset="0"/>
              </a:rPr>
              <a:t>Data Processing:  1950s - 1960’s:  </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Electronic data processing systems.  Transaction processing, record-keeping, and traditional accounting applications</a:t>
            </a:r>
            <a:endParaRPr lang="id-ID" altLang="id-ID" sz="1600">
              <a:solidFill>
                <a:srgbClr val="000000"/>
              </a:solidFill>
              <a:latin typeface="Times New Roman" panose="02020603050405020304" pitchFamily="18" charset="0"/>
            </a:endParaRPr>
          </a:p>
          <a:p>
            <a:pPr eaLnBrk="1" hangingPunct="1">
              <a:lnSpc>
                <a:spcPct val="90000"/>
              </a:lnSpc>
              <a:spcBef>
                <a:spcPct val="0"/>
              </a:spcBef>
              <a:buFontTx/>
              <a:buNone/>
            </a:pPr>
            <a:endParaRPr lang="en-US" altLang="id-ID" sz="1600">
              <a:solidFill>
                <a:srgbClr val="000000"/>
              </a:solidFill>
              <a:latin typeface="Times New Roman" panose="02020603050405020304" pitchFamily="18" charset="0"/>
            </a:endParaRPr>
          </a:p>
          <a:p>
            <a:pPr eaLnBrk="1" hangingPunct="1">
              <a:lnSpc>
                <a:spcPct val="90000"/>
              </a:lnSpc>
              <a:spcBef>
                <a:spcPct val="0"/>
              </a:spcBef>
              <a:buFontTx/>
              <a:buNone/>
            </a:pPr>
            <a:r>
              <a:rPr lang="en-US" altLang="id-ID" sz="1600" b="1" u="sng">
                <a:solidFill>
                  <a:srgbClr val="000000"/>
                </a:solidFill>
                <a:latin typeface="Times New Roman" panose="02020603050405020304" pitchFamily="18" charset="0"/>
              </a:rPr>
              <a:t>Management Reporting:  1960s - 1970’s:</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Management Information systems.  Management reports of prespecified information to support decision making.</a:t>
            </a:r>
            <a:endParaRPr lang="id-ID" altLang="id-ID" sz="1600">
              <a:solidFill>
                <a:srgbClr val="000000"/>
              </a:solidFill>
              <a:latin typeface="Times New Roman" panose="02020603050405020304" pitchFamily="18" charset="0"/>
            </a:endParaRPr>
          </a:p>
          <a:p>
            <a:pPr eaLnBrk="1" hangingPunct="1">
              <a:lnSpc>
                <a:spcPct val="90000"/>
              </a:lnSpc>
              <a:spcBef>
                <a:spcPct val="0"/>
              </a:spcBef>
              <a:buFontTx/>
              <a:buNone/>
            </a:pPr>
            <a:endParaRPr lang="en-US" altLang="id-ID" sz="1600">
              <a:solidFill>
                <a:srgbClr val="000000"/>
              </a:solidFill>
              <a:latin typeface="Times New Roman" panose="02020603050405020304" pitchFamily="18" charset="0"/>
            </a:endParaRPr>
          </a:p>
          <a:p>
            <a:pPr eaLnBrk="1" hangingPunct="1">
              <a:lnSpc>
                <a:spcPct val="90000"/>
              </a:lnSpc>
              <a:spcBef>
                <a:spcPct val="0"/>
              </a:spcBef>
              <a:buFontTx/>
              <a:buNone/>
            </a:pPr>
            <a:r>
              <a:rPr lang="en-US" altLang="id-ID" sz="1600" b="1" u="sng">
                <a:solidFill>
                  <a:srgbClr val="000000"/>
                </a:solidFill>
                <a:latin typeface="Times New Roman" panose="02020603050405020304" pitchFamily="18" charset="0"/>
              </a:rPr>
              <a:t>Decision Support:  1970s - 1980s:</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Decision Support systems.  Interactive ad hoc support of the managerial decision-making process.</a:t>
            </a:r>
            <a:endParaRPr lang="id-ID" altLang="id-ID" sz="1600">
              <a:solidFill>
                <a:srgbClr val="000000"/>
              </a:solidFill>
              <a:latin typeface="Times New Roman" panose="02020603050405020304" pitchFamily="18" charset="0"/>
            </a:endParaRPr>
          </a:p>
          <a:p>
            <a:pPr eaLnBrk="1" hangingPunct="1">
              <a:lnSpc>
                <a:spcPct val="90000"/>
              </a:lnSpc>
              <a:spcBef>
                <a:spcPct val="0"/>
              </a:spcBef>
              <a:buFontTx/>
              <a:buNone/>
            </a:pPr>
            <a:endParaRPr lang="en-US" altLang="id-ID" sz="1600">
              <a:solidFill>
                <a:srgbClr val="000000"/>
              </a:solidFill>
              <a:latin typeface="Times New Roman" panose="02020603050405020304" pitchFamily="18" charset="0"/>
            </a:endParaRPr>
          </a:p>
          <a:p>
            <a:pPr eaLnBrk="1" hangingPunct="1">
              <a:lnSpc>
                <a:spcPct val="90000"/>
              </a:lnSpc>
              <a:spcBef>
                <a:spcPct val="0"/>
              </a:spcBef>
              <a:buFontTx/>
              <a:buNone/>
            </a:pPr>
            <a:r>
              <a:rPr lang="en-US" altLang="id-ID" sz="1600" b="1" u="sng">
                <a:solidFill>
                  <a:srgbClr val="000000"/>
                </a:solidFill>
                <a:latin typeface="Times New Roman" panose="02020603050405020304" pitchFamily="18" charset="0"/>
              </a:rPr>
              <a:t>Strategic and End User Support:  1980s - 1990’s:</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End User computing systems.  Direct computing support for end user productivity and work group collaboration.</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Executive information systems.  Critical information for top management</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Expert systems:  Knowledge-based expert advice for end users</a:t>
            </a: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Strategic Information Systems.  Strategic products and services for competitive advantage</a:t>
            </a:r>
            <a:endParaRPr lang="id-ID" altLang="id-ID" sz="1600">
              <a:solidFill>
                <a:srgbClr val="000000"/>
              </a:solidFill>
              <a:latin typeface="Times New Roman" panose="02020603050405020304" pitchFamily="18" charset="0"/>
            </a:endParaRPr>
          </a:p>
          <a:p>
            <a:pPr eaLnBrk="1" hangingPunct="1">
              <a:lnSpc>
                <a:spcPct val="90000"/>
              </a:lnSpc>
              <a:spcBef>
                <a:spcPct val="0"/>
              </a:spcBef>
              <a:buFontTx/>
              <a:buNone/>
            </a:pPr>
            <a:endParaRPr lang="en-US" altLang="id-ID" sz="1600">
              <a:solidFill>
                <a:srgbClr val="000000"/>
              </a:solidFill>
              <a:latin typeface="Times New Roman" panose="02020603050405020304" pitchFamily="18" charset="0"/>
            </a:endParaRPr>
          </a:p>
          <a:p>
            <a:pPr eaLnBrk="1" hangingPunct="1">
              <a:lnSpc>
                <a:spcPct val="90000"/>
              </a:lnSpc>
              <a:spcBef>
                <a:spcPct val="0"/>
              </a:spcBef>
              <a:buFontTx/>
              <a:buNone/>
            </a:pPr>
            <a:r>
              <a:rPr lang="en-US" altLang="id-ID" sz="1600" b="1" u="sng">
                <a:solidFill>
                  <a:srgbClr val="000000"/>
                </a:solidFill>
                <a:latin typeface="Times New Roman" panose="02020603050405020304" pitchFamily="18" charset="0"/>
              </a:rPr>
              <a:t>Electronic Business and Commerce:  1990’s - 2000’s:</a:t>
            </a:r>
            <a:endParaRPr lang="en-US" altLang="id-ID" sz="1600">
              <a:solidFill>
                <a:srgbClr val="000000"/>
              </a:solidFill>
              <a:latin typeface="Times New Roman" panose="02020603050405020304" pitchFamily="18" charset="0"/>
            </a:endParaRPr>
          </a:p>
          <a:p>
            <a:pPr eaLnBrk="1" hangingPunct="1">
              <a:lnSpc>
                <a:spcPct val="90000"/>
              </a:lnSpc>
              <a:spcBef>
                <a:spcPct val="0"/>
              </a:spcBef>
              <a:buFontTx/>
              <a:buNone/>
            </a:pPr>
            <a:r>
              <a:rPr lang="en-US" altLang="id-ID" sz="1600">
                <a:solidFill>
                  <a:srgbClr val="000000"/>
                </a:solidFill>
                <a:latin typeface="Times New Roman" panose="02020603050405020304" pitchFamily="18" charset="0"/>
              </a:rPr>
              <a:t>Internetworked e-business and e-commerce Systems.  Internetworked enterprise and global e-business operations and e-commerce on the Internet, intranets, extranets, and other networks.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a:extLst>
              <a:ext uri="{FF2B5EF4-FFF2-40B4-BE49-F238E27FC236}">
                <a16:creationId xmlns:a16="http://schemas.microsoft.com/office/drawing/2014/main" id="{EA48315A-2B6B-EADD-4447-2F5076F7E283}"/>
              </a:ext>
            </a:extLst>
          </p:cNvPr>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fld id="{94F44195-B493-444C-8926-5ED461645E12}" type="slidenum">
              <a:rPr lang="en-US" altLang="id-ID" sz="1200">
                <a:solidFill>
                  <a:srgbClr val="898989"/>
                </a:solidFill>
              </a:rPr>
              <a:pPr algn="ctr">
                <a:spcBef>
                  <a:spcPct val="0"/>
                </a:spcBef>
                <a:buFontTx/>
                <a:buNone/>
              </a:pPr>
              <a:t>8</a:t>
            </a:fld>
            <a:endParaRPr lang="en-US" altLang="id-ID" sz="1200">
              <a:solidFill>
                <a:srgbClr val="898989"/>
              </a:solidFill>
            </a:endParaRPr>
          </a:p>
        </p:txBody>
      </p:sp>
      <p:sp>
        <p:nvSpPr>
          <p:cNvPr id="40962" name="Rectangle 2">
            <a:extLst>
              <a:ext uri="{FF2B5EF4-FFF2-40B4-BE49-F238E27FC236}">
                <a16:creationId xmlns:a16="http://schemas.microsoft.com/office/drawing/2014/main" id="{A8A20EF8-8C15-B54F-C78E-29C32594A3B4}"/>
              </a:ext>
            </a:extLst>
          </p:cNvPr>
          <p:cNvSpPr>
            <a:spLocks noGrp="1" noChangeArrowheads="1"/>
          </p:cNvSpPr>
          <p:nvPr>
            <p:ph type="title"/>
          </p:nvPr>
        </p:nvSpPr>
        <p:spPr>
          <a:xfrm>
            <a:off x="1981200" y="274639"/>
            <a:ext cx="8229600" cy="473075"/>
          </a:xfrm>
        </p:spPr>
        <p:txBody>
          <a:bodyPr/>
          <a:lstStyle/>
          <a:p>
            <a:pPr eaLnBrk="1" hangingPunct="1"/>
            <a:r>
              <a:rPr lang="en-US" altLang="id-ID" sz="2400">
                <a:solidFill>
                  <a:srgbClr val="CC0000"/>
                </a:solidFill>
              </a:rPr>
              <a:t>Types of Information Systems</a:t>
            </a:r>
          </a:p>
        </p:txBody>
      </p:sp>
      <p:sp>
        <p:nvSpPr>
          <p:cNvPr id="40963" name="Line 3">
            <a:extLst>
              <a:ext uri="{FF2B5EF4-FFF2-40B4-BE49-F238E27FC236}">
                <a16:creationId xmlns:a16="http://schemas.microsoft.com/office/drawing/2014/main" id="{E40E39B3-B09C-D6A2-B745-DB8C7CEBB2D2}"/>
              </a:ext>
            </a:extLst>
          </p:cNvPr>
          <p:cNvSpPr>
            <a:spLocks noChangeShapeType="1"/>
          </p:cNvSpPr>
          <p:nvPr/>
        </p:nvSpPr>
        <p:spPr bwMode="auto">
          <a:xfrm>
            <a:off x="4408489" y="2473325"/>
            <a:ext cx="3614737"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2" name="Group 4">
            <a:extLst>
              <a:ext uri="{FF2B5EF4-FFF2-40B4-BE49-F238E27FC236}">
                <a16:creationId xmlns:a16="http://schemas.microsoft.com/office/drawing/2014/main" id="{D5315498-3450-EC2C-CE4A-85791DFD1EC0}"/>
              </a:ext>
            </a:extLst>
          </p:cNvPr>
          <p:cNvGrpSpPr>
            <a:grpSpLocks/>
          </p:cNvGrpSpPr>
          <p:nvPr/>
        </p:nvGrpSpPr>
        <p:grpSpPr bwMode="auto">
          <a:xfrm>
            <a:off x="4422775" y="2452689"/>
            <a:ext cx="3581400" cy="446087"/>
            <a:chOff x="2185" y="997"/>
            <a:chExt cx="2256" cy="701"/>
          </a:xfrm>
        </p:grpSpPr>
        <p:sp>
          <p:nvSpPr>
            <p:cNvPr id="16431" name="Line 5">
              <a:extLst>
                <a:ext uri="{FF2B5EF4-FFF2-40B4-BE49-F238E27FC236}">
                  <a16:creationId xmlns:a16="http://schemas.microsoft.com/office/drawing/2014/main" id="{6E97ED81-773D-273C-0F71-F0F493BEAE45}"/>
                </a:ext>
              </a:extLst>
            </p:cNvPr>
            <p:cNvSpPr>
              <a:spLocks noChangeShapeType="1"/>
            </p:cNvSpPr>
            <p:nvPr/>
          </p:nvSpPr>
          <p:spPr bwMode="auto">
            <a:xfrm>
              <a:off x="2185" y="997"/>
              <a:ext cx="0" cy="69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6432" name="Line 6">
              <a:extLst>
                <a:ext uri="{FF2B5EF4-FFF2-40B4-BE49-F238E27FC236}">
                  <a16:creationId xmlns:a16="http://schemas.microsoft.com/office/drawing/2014/main" id="{24BD5CED-D0BF-3960-473E-19FDC43CC7A4}"/>
                </a:ext>
              </a:extLst>
            </p:cNvPr>
            <p:cNvSpPr>
              <a:spLocks noChangeShapeType="1"/>
            </p:cNvSpPr>
            <p:nvPr/>
          </p:nvSpPr>
          <p:spPr bwMode="auto">
            <a:xfrm>
              <a:off x="4441" y="1003"/>
              <a:ext cx="0" cy="69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grpSp>
        <p:nvGrpSpPr>
          <p:cNvPr id="3" name="Group 7">
            <a:extLst>
              <a:ext uri="{FF2B5EF4-FFF2-40B4-BE49-F238E27FC236}">
                <a16:creationId xmlns:a16="http://schemas.microsoft.com/office/drawing/2014/main" id="{820EA10D-2825-FD58-D0CA-6079D9DD925D}"/>
              </a:ext>
            </a:extLst>
          </p:cNvPr>
          <p:cNvGrpSpPr>
            <a:grpSpLocks/>
          </p:cNvGrpSpPr>
          <p:nvPr/>
        </p:nvGrpSpPr>
        <p:grpSpPr bwMode="auto">
          <a:xfrm>
            <a:off x="3262313" y="3768725"/>
            <a:ext cx="2324100" cy="857250"/>
            <a:chOff x="1454" y="2246"/>
            <a:chExt cx="1464" cy="540"/>
          </a:xfrm>
        </p:grpSpPr>
        <p:sp>
          <p:nvSpPr>
            <p:cNvPr id="16426" name="Line 8">
              <a:extLst>
                <a:ext uri="{FF2B5EF4-FFF2-40B4-BE49-F238E27FC236}">
                  <a16:creationId xmlns:a16="http://schemas.microsoft.com/office/drawing/2014/main" id="{DADCE155-513A-AD20-2994-F8AC28EA0EDE}"/>
                </a:ext>
              </a:extLst>
            </p:cNvPr>
            <p:cNvSpPr>
              <a:spLocks noChangeShapeType="1"/>
            </p:cNvSpPr>
            <p:nvPr/>
          </p:nvSpPr>
          <p:spPr bwMode="auto">
            <a:xfrm>
              <a:off x="2185" y="2246"/>
              <a:ext cx="0" cy="54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16427" name="Group 9">
              <a:extLst>
                <a:ext uri="{FF2B5EF4-FFF2-40B4-BE49-F238E27FC236}">
                  <a16:creationId xmlns:a16="http://schemas.microsoft.com/office/drawing/2014/main" id="{090A3B82-F284-D700-3B00-A171905B8D57}"/>
                </a:ext>
              </a:extLst>
            </p:cNvPr>
            <p:cNvGrpSpPr>
              <a:grpSpLocks/>
            </p:cNvGrpSpPr>
            <p:nvPr/>
          </p:nvGrpSpPr>
          <p:grpSpPr bwMode="auto">
            <a:xfrm>
              <a:off x="1454" y="2521"/>
              <a:ext cx="1464" cy="231"/>
              <a:chOff x="1463" y="2521"/>
              <a:chExt cx="1464" cy="231"/>
            </a:xfrm>
          </p:grpSpPr>
          <p:sp>
            <p:nvSpPr>
              <p:cNvPr id="16428" name="Line 10">
                <a:extLst>
                  <a:ext uri="{FF2B5EF4-FFF2-40B4-BE49-F238E27FC236}">
                    <a16:creationId xmlns:a16="http://schemas.microsoft.com/office/drawing/2014/main" id="{1D3E15AF-29E9-BAB6-D269-5411AA1226CC}"/>
                  </a:ext>
                </a:extLst>
              </p:cNvPr>
              <p:cNvSpPr>
                <a:spLocks noChangeShapeType="1"/>
              </p:cNvSpPr>
              <p:nvPr/>
            </p:nvSpPr>
            <p:spPr bwMode="auto">
              <a:xfrm>
                <a:off x="1463" y="2533"/>
                <a:ext cx="1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6429" name="Line 11">
                <a:extLst>
                  <a:ext uri="{FF2B5EF4-FFF2-40B4-BE49-F238E27FC236}">
                    <a16:creationId xmlns:a16="http://schemas.microsoft.com/office/drawing/2014/main" id="{FC280F98-ECF2-5A06-22C3-C7AC2FEE0550}"/>
                  </a:ext>
                </a:extLst>
              </p:cNvPr>
              <p:cNvSpPr>
                <a:spLocks noChangeShapeType="1"/>
              </p:cNvSpPr>
              <p:nvPr/>
            </p:nvSpPr>
            <p:spPr bwMode="auto">
              <a:xfrm>
                <a:off x="1472" y="2524"/>
                <a:ext cx="0" cy="2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6430" name="Line 12">
                <a:extLst>
                  <a:ext uri="{FF2B5EF4-FFF2-40B4-BE49-F238E27FC236}">
                    <a16:creationId xmlns:a16="http://schemas.microsoft.com/office/drawing/2014/main" id="{9BFD2142-B675-447D-F6DA-B7388B4EA19C}"/>
                  </a:ext>
                </a:extLst>
              </p:cNvPr>
              <p:cNvSpPr>
                <a:spLocks noChangeShapeType="1"/>
              </p:cNvSpPr>
              <p:nvPr/>
            </p:nvSpPr>
            <p:spPr bwMode="auto">
              <a:xfrm>
                <a:off x="2927" y="2521"/>
                <a:ext cx="0" cy="2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grpSp>
      <p:grpSp>
        <p:nvGrpSpPr>
          <p:cNvPr id="5" name="Group 13">
            <a:extLst>
              <a:ext uri="{FF2B5EF4-FFF2-40B4-BE49-F238E27FC236}">
                <a16:creationId xmlns:a16="http://schemas.microsoft.com/office/drawing/2014/main" id="{679AAA78-0F62-946F-3ED9-6A5F52D62984}"/>
              </a:ext>
            </a:extLst>
          </p:cNvPr>
          <p:cNvGrpSpPr>
            <a:grpSpLocks/>
          </p:cNvGrpSpPr>
          <p:nvPr/>
        </p:nvGrpSpPr>
        <p:grpSpPr bwMode="auto">
          <a:xfrm>
            <a:off x="6843713" y="3768725"/>
            <a:ext cx="2324100" cy="857250"/>
            <a:chOff x="3710" y="2246"/>
            <a:chExt cx="1464" cy="540"/>
          </a:xfrm>
        </p:grpSpPr>
        <p:sp>
          <p:nvSpPr>
            <p:cNvPr id="16421" name="Line 14">
              <a:extLst>
                <a:ext uri="{FF2B5EF4-FFF2-40B4-BE49-F238E27FC236}">
                  <a16:creationId xmlns:a16="http://schemas.microsoft.com/office/drawing/2014/main" id="{E6C26C45-604E-B437-78B5-F2F25563B6A3}"/>
                </a:ext>
              </a:extLst>
            </p:cNvPr>
            <p:cNvSpPr>
              <a:spLocks noChangeShapeType="1"/>
            </p:cNvSpPr>
            <p:nvPr/>
          </p:nvSpPr>
          <p:spPr bwMode="auto">
            <a:xfrm>
              <a:off x="4441" y="2246"/>
              <a:ext cx="0" cy="54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16422" name="Group 15">
              <a:extLst>
                <a:ext uri="{FF2B5EF4-FFF2-40B4-BE49-F238E27FC236}">
                  <a16:creationId xmlns:a16="http://schemas.microsoft.com/office/drawing/2014/main" id="{6ACF5179-71BA-D524-759B-C195E475EC0B}"/>
                </a:ext>
              </a:extLst>
            </p:cNvPr>
            <p:cNvGrpSpPr>
              <a:grpSpLocks/>
            </p:cNvGrpSpPr>
            <p:nvPr/>
          </p:nvGrpSpPr>
          <p:grpSpPr bwMode="auto">
            <a:xfrm>
              <a:off x="3710" y="2527"/>
              <a:ext cx="1464" cy="231"/>
              <a:chOff x="1463" y="2521"/>
              <a:chExt cx="1464" cy="231"/>
            </a:xfrm>
          </p:grpSpPr>
          <p:sp>
            <p:nvSpPr>
              <p:cNvPr id="16423" name="Line 16">
                <a:extLst>
                  <a:ext uri="{FF2B5EF4-FFF2-40B4-BE49-F238E27FC236}">
                    <a16:creationId xmlns:a16="http://schemas.microsoft.com/office/drawing/2014/main" id="{BFD8C4D5-FA9D-081A-F855-33FDAE1D7769}"/>
                  </a:ext>
                </a:extLst>
              </p:cNvPr>
              <p:cNvSpPr>
                <a:spLocks noChangeShapeType="1"/>
              </p:cNvSpPr>
              <p:nvPr/>
            </p:nvSpPr>
            <p:spPr bwMode="auto">
              <a:xfrm>
                <a:off x="1463" y="2533"/>
                <a:ext cx="1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6424" name="Line 17">
                <a:extLst>
                  <a:ext uri="{FF2B5EF4-FFF2-40B4-BE49-F238E27FC236}">
                    <a16:creationId xmlns:a16="http://schemas.microsoft.com/office/drawing/2014/main" id="{3D6D3B9D-D5F3-7B70-A20B-E442F2B194C5}"/>
                  </a:ext>
                </a:extLst>
              </p:cNvPr>
              <p:cNvSpPr>
                <a:spLocks noChangeShapeType="1"/>
              </p:cNvSpPr>
              <p:nvPr/>
            </p:nvSpPr>
            <p:spPr bwMode="auto">
              <a:xfrm>
                <a:off x="1472" y="2524"/>
                <a:ext cx="0" cy="2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6425" name="Line 18">
                <a:extLst>
                  <a:ext uri="{FF2B5EF4-FFF2-40B4-BE49-F238E27FC236}">
                    <a16:creationId xmlns:a16="http://schemas.microsoft.com/office/drawing/2014/main" id="{605AA4A1-8E4E-EC6A-208D-1E89596599F0}"/>
                  </a:ext>
                </a:extLst>
              </p:cNvPr>
              <p:cNvSpPr>
                <a:spLocks noChangeShapeType="1"/>
              </p:cNvSpPr>
              <p:nvPr/>
            </p:nvSpPr>
            <p:spPr bwMode="auto">
              <a:xfrm>
                <a:off x="2927" y="2521"/>
                <a:ext cx="0" cy="2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grpSp>
      <p:grpSp>
        <p:nvGrpSpPr>
          <p:cNvPr id="7" name="Group 19">
            <a:extLst>
              <a:ext uri="{FF2B5EF4-FFF2-40B4-BE49-F238E27FC236}">
                <a16:creationId xmlns:a16="http://schemas.microsoft.com/office/drawing/2014/main" id="{FB135454-4651-2136-BB0D-2B4926D11808}"/>
              </a:ext>
            </a:extLst>
          </p:cNvPr>
          <p:cNvGrpSpPr>
            <a:grpSpLocks/>
          </p:cNvGrpSpPr>
          <p:nvPr/>
        </p:nvGrpSpPr>
        <p:grpSpPr bwMode="auto">
          <a:xfrm>
            <a:off x="2759076" y="4559300"/>
            <a:ext cx="3349625" cy="996950"/>
            <a:chOff x="1137" y="2753"/>
            <a:chExt cx="2110" cy="628"/>
          </a:xfrm>
        </p:grpSpPr>
        <p:sp>
          <p:nvSpPr>
            <p:cNvPr id="16418" name="Rectangle 20">
              <a:extLst>
                <a:ext uri="{FF2B5EF4-FFF2-40B4-BE49-F238E27FC236}">
                  <a16:creationId xmlns:a16="http://schemas.microsoft.com/office/drawing/2014/main" id="{F0DA79D0-F2D4-0E2F-DA7E-0E266ECAE386}"/>
                </a:ext>
              </a:extLst>
            </p:cNvPr>
            <p:cNvSpPr>
              <a:spLocks noChangeArrowheads="1"/>
            </p:cNvSpPr>
            <p:nvPr/>
          </p:nvSpPr>
          <p:spPr bwMode="auto">
            <a:xfrm>
              <a:off x="1137" y="2759"/>
              <a:ext cx="667" cy="622"/>
            </a:xfrm>
            <a:prstGeom prst="rect">
              <a:avLst/>
            </a:prstGeom>
            <a:gradFill rotWithShape="1">
              <a:gsLst>
                <a:gs pos="0">
                  <a:schemeClr val="bg1"/>
                </a:gs>
                <a:gs pos="100000">
                  <a:srgbClr val="FF7C80"/>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16419" name="Rectangle 21">
              <a:extLst>
                <a:ext uri="{FF2B5EF4-FFF2-40B4-BE49-F238E27FC236}">
                  <a16:creationId xmlns:a16="http://schemas.microsoft.com/office/drawing/2014/main" id="{CB2571E7-53B3-8BCC-96E6-A00BE4E19712}"/>
                </a:ext>
              </a:extLst>
            </p:cNvPr>
            <p:cNvSpPr>
              <a:spLocks noChangeArrowheads="1"/>
            </p:cNvSpPr>
            <p:nvPr/>
          </p:nvSpPr>
          <p:spPr bwMode="auto">
            <a:xfrm>
              <a:off x="1863" y="2756"/>
              <a:ext cx="667" cy="622"/>
            </a:xfrm>
            <a:prstGeom prst="rect">
              <a:avLst/>
            </a:prstGeom>
            <a:gradFill rotWithShape="1">
              <a:gsLst>
                <a:gs pos="0">
                  <a:schemeClr val="bg1"/>
                </a:gs>
                <a:gs pos="100000">
                  <a:srgbClr val="FF7C80"/>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16420" name="Rectangle 22">
              <a:extLst>
                <a:ext uri="{FF2B5EF4-FFF2-40B4-BE49-F238E27FC236}">
                  <a16:creationId xmlns:a16="http://schemas.microsoft.com/office/drawing/2014/main" id="{42BEAC21-FCF2-CC66-9FB8-AC831E59FAA2}"/>
                </a:ext>
              </a:extLst>
            </p:cNvPr>
            <p:cNvSpPr>
              <a:spLocks noChangeArrowheads="1"/>
            </p:cNvSpPr>
            <p:nvPr/>
          </p:nvSpPr>
          <p:spPr bwMode="auto">
            <a:xfrm>
              <a:off x="2580" y="2753"/>
              <a:ext cx="667" cy="622"/>
            </a:xfrm>
            <a:prstGeom prst="rect">
              <a:avLst/>
            </a:prstGeom>
            <a:gradFill rotWithShape="1">
              <a:gsLst>
                <a:gs pos="0">
                  <a:schemeClr val="bg1"/>
                </a:gs>
                <a:gs pos="100000">
                  <a:srgbClr val="FF7C80"/>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grpSp>
      <p:grpSp>
        <p:nvGrpSpPr>
          <p:cNvPr id="8" name="Group 23">
            <a:extLst>
              <a:ext uri="{FF2B5EF4-FFF2-40B4-BE49-F238E27FC236}">
                <a16:creationId xmlns:a16="http://schemas.microsoft.com/office/drawing/2014/main" id="{F95F6130-2E64-36BB-7D8B-42328D4746B2}"/>
              </a:ext>
            </a:extLst>
          </p:cNvPr>
          <p:cNvGrpSpPr>
            <a:grpSpLocks/>
          </p:cNvGrpSpPr>
          <p:nvPr/>
        </p:nvGrpSpPr>
        <p:grpSpPr bwMode="auto">
          <a:xfrm>
            <a:off x="6359526" y="4545013"/>
            <a:ext cx="3349625" cy="996950"/>
            <a:chOff x="3405" y="2744"/>
            <a:chExt cx="2110" cy="628"/>
          </a:xfrm>
        </p:grpSpPr>
        <p:sp>
          <p:nvSpPr>
            <p:cNvPr id="16415" name="Rectangle 24">
              <a:extLst>
                <a:ext uri="{FF2B5EF4-FFF2-40B4-BE49-F238E27FC236}">
                  <a16:creationId xmlns:a16="http://schemas.microsoft.com/office/drawing/2014/main" id="{4C98DDC4-9A4C-984E-4DC8-070624F9C547}"/>
                </a:ext>
              </a:extLst>
            </p:cNvPr>
            <p:cNvSpPr>
              <a:spLocks noChangeArrowheads="1"/>
            </p:cNvSpPr>
            <p:nvPr/>
          </p:nvSpPr>
          <p:spPr bwMode="auto">
            <a:xfrm>
              <a:off x="3405" y="2750"/>
              <a:ext cx="667" cy="622"/>
            </a:xfrm>
            <a:prstGeom prst="rect">
              <a:avLst/>
            </a:prstGeom>
            <a:gradFill rotWithShape="1">
              <a:gsLst>
                <a:gs pos="0">
                  <a:schemeClr val="bg1"/>
                </a:gs>
                <a:gs pos="100000">
                  <a:srgbClr val="B2B2B2"/>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16416" name="Rectangle 25">
              <a:extLst>
                <a:ext uri="{FF2B5EF4-FFF2-40B4-BE49-F238E27FC236}">
                  <a16:creationId xmlns:a16="http://schemas.microsoft.com/office/drawing/2014/main" id="{3CA9C68A-B5A1-EAE6-9408-438494A7A9B8}"/>
                </a:ext>
              </a:extLst>
            </p:cNvPr>
            <p:cNvSpPr>
              <a:spLocks noChangeArrowheads="1"/>
            </p:cNvSpPr>
            <p:nvPr/>
          </p:nvSpPr>
          <p:spPr bwMode="auto">
            <a:xfrm>
              <a:off x="4131" y="2747"/>
              <a:ext cx="667" cy="622"/>
            </a:xfrm>
            <a:prstGeom prst="rect">
              <a:avLst/>
            </a:prstGeom>
            <a:gradFill rotWithShape="1">
              <a:gsLst>
                <a:gs pos="0">
                  <a:schemeClr val="bg1"/>
                </a:gs>
                <a:gs pos="100000">
                  <a:srgbClr val="B2B2B2"/>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16417" name="Rectangle 26">
              <a:extLst>
                <a:ext uri="{FF2B5EF4-FFF2-40B4-BE49-F238E27FC236}">
                  <a16:creationId xmlns:a16="http://schemas.microsoft.com/office/drawing/2014/main" id="{80870979-E958-B21A-21F5-F3676D644FBE}"/>
                </a:ext>
              </a:extLst>
            </p:cNvPr>
            <p:cNvSpPr>
              <a:spLocks noChangeArrowheads="1"/>
            </p:cNvSpPr>
            <p:nvPr/>
          </p:nvSpPr>
          <p:spPr bwMode="auto">
            <a:xfrm>
              <a:off x="4848" y="2744"/>
              <a:ext cx="667" cy="622"/>
            </a:xfrm>
            <a:prstGeom prst="rect">
              <a:avLst/>
            </a:prstGeom>
            <a:gradFill rotWithShape="1">
              <a:gsLst>
                <a:gs pos="0">
                  <a:schemeClr val="bg1"/>
                </a:gs>
                <a:gs pos="100000">
                  <a:srgbClr val="B2B2B2"/>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grpSp>
      <p:sp>
        <p:nvSpPr>
          <p:cNvPr id="40987" name="Text Box 27">
            <a:extLst>
              <a:ext uri="{FF2B5EF4-FFF2-40B4-BE49-F238E27FC236}">
                <a16:creationId xmlns:a16="http://schemas.microsoft.com/office/drawing/2014/main" id="{5A8FCA44-9D4D-418E-B059-333D7014B667}"/>
              </a:ext>
            </a:extLst>
          </p:cNvPr>
          <p:cNvSpPr txBox="1">
            <a:spLocks noChangeArrowheads="1"/>
          </p:cNvSpPr>
          <p:nvPr/>
        </p:nvSpPr>
        <p:spPr bwMode="auto">
          <a:xfrm>
            <a:off x="4959350" y="4745039"/>
            <a:ext cx="1252538"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300" b="1">
                <a:latin typeface="Arial" panose="020B0604020202020204" pitchFamily="34" charset="0"/>
              </a:rPr>
              <a:t>Enterprise</a:t>
            </a:r>
          </a:p>
          <a:p>
            <a:pPr algn="ctr" eaLnBrk="1" hangingPunct="1">
              <a:spcBef>
                <a:spcPct val="0"/>
              </a:spcBef>
              <a:buFontTx/>
              <a:buNone/>
            </a:pPr>
            <a:r>
              <a:rPr lang="en-US" altLang="id-ID" sz="1300" b="1">
                <a:latin typeface="Arial" panose="020B0604020202020204" pitchFamily="34" charset="0"/>
              </a:rPr>
              <a:t>Collaboration</a:t>
            </a:r>
          </a:p>
          <a:p>
            <a:pPr algn="ctr" eaLnBrk="1" hangingPunct="1">
              <a:spcBef>
                <a:spcPct val="0"/>
              </a:spcBef>
              <a:buFontTx/>
              <a:buNone/>
            </a:pPr>
            <a:r>
              <a:rPr lang="en-US" altLang="id-ID" sz="1300" b="1">
                <a:latin typeface="Arial" panose="020B0604020202020204" pitchFamily="34" charset="0"/>
              </a:rPr>
              <a:t>Systems</a:t>
            </a:r>
          </a:p>
        </p:txBody>
      </p:sp>
      <p:sp>
        <p:nvSpPr>
          <p:cNvPr id="40988" name="Text Box 28">
            <a:extLst>
              <a:ext uri="{FF2B5EF4-FFF2-40B4-BE49-F238E27FC236}">
                <a16:creationId xmlns:a16="http://schemas.microsoft.com/office/drawing/2014/main" id="{0B52B6F0-3CCC-B8DA-9339-EBA08205AF81}"/>
              </a:ext>
            </a:extLst>
          </p:cNvPr>
          <p:cNvSpPr txBox="1">
            <a:spLocks noChangeArrowheads="1"/>
          </p:cNvSpPr>
          <p:nvPr/>
        </p:nvSpPr>
        <p:spPr bwMode="auto">
          <a:xfrm>
            <a:off x="6281739" y="4740275"/>
            <a:ext cx="1196975"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300" b="1">
                <a:latin typeface="Arial" panose="020B0604020202020204" pitchFamily="34" charset="0"/>
              </a:rPr>
              <a:t>Management</a:t>
            </a:r>
          </a:p>
          <a:p>
            <a:pPr algn="ctr" eaLnBrk="1" hangingPunct="1">
              <a:spcBef>
                <a:spcPct val="0"/>
              </a:spcBef>
              <a:buFontTx/>
              <a:buNone/>
            </a:pPr>
            <a:r>
              <a:rPr lang="en-US" altLang="id-ID" sz="1300" b="1">
                <a:latin typeface="Arial" panose="020B0604020202020204" pitchFamily="34" charset="0"/>
              </a:rPr>
              <a:t>Information</a:t>
            </a:r>
          </a:p>
          <a:p>
            <a:pPr algn="ctr" eaLnBrk="1" hangingPunct="1">
              <a:spcBef>
                <a:spcPct val="0"/>
              </a:spcBef>
              <a:buFontTx/>
              <a:buNone/>
            </a:pPr>
            <a:r>
              <a:rPr lang="en-US" altLang="id-ID" sz="1300" b="1">
                <a:latin typeface="Arial" panose="020B0604020202020204" pitchFamily="34" charset="0"/>
              </a:rPr>
              <a:t>Systems</a:t>
            </a:r>
          </a:p>
        </p:txBody>
      </p:sp>
      <p:sp>
        <p:nvSpPr>
          <p:cNvPr id="40989" name="Text Box 29">
            <a:extLst>
              <a:ext uri="{FF2B5EF4-FFF2-40B4-BE49-F238E27FC236}">
                <a16:creationId xmlns:a16="http://schemas.microsoft.com/office/drawing/2014/main" id="{F94D1876-EC97-714C-72DB-00D79407CF5B}"/>
              </a:ext>
            </a:extLst>
          </p:cNvPr>
          <p:cNvSpPr txBox="1">
            <a:spLocks noChangeArrowheads="1"/>
          </p:cNvSpPr>
          <p:nvPr/>
        </p:nvSpPr>
        <p:spPr bwMode="auto">
          <a:xfrm>
            <a:off x="4000500" y="4735514"/>
            <a:ext cx="863600"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300" b="1">
                <a:latin typeface="Arial" panose="020B0604020202020204" pitchFamily="34" charset="0"/>
              </a:rPr>
              <a:t>Process</a:t>
            </a:r>
          </a:p>
          <a:p>
            <a:pPr algn="ctr" eaLnBrk="1" hangingPunct="1">
              <a:spcBef>
                <a:spcPct val="0"/>
              </a:spcBef>
              <a:buFontTx/>
              <a:buNone/>
            </a:pPr>
            <a:r>
              <a:rPr lang="en-US" altLang="id-ID" sz="1300" b="1">
                <a:latin typeface="Arial" panose="020B0604020202020204" pitchFamily="34" charset="0"/>
              </a:rPr>
              <a:t>Control</a:t>
            </a:r>
          </a:p>
          <a:p>
            <a:pPr algn="ctr" eaLnBrk="1" hangingPunct="1">
              <a:spcBef>
                <a:spcPct val="0"/>
              </a:spcBef>
              <a:buFontTx/>
              <a:buNone/>
            </a:pPr>
            <a:r>
              <a:rPr lang="en-US" altLang="id-ID" sz="1300" b="1">
                <a:latin typeface="Arial" panose="020B0604020202020204" pitchFamily="34" charset="0"/>
              </a:rPr>
              <a:t>Systems</a:t>
            </a:r>
          </a:p>
        </p:txBody>
      </p:sp>
      <p:sp>
        <p:nvSpPr>
          <p:cNvPr id="40990" name="Text Box 30">
            <a:extLst>
              <a:ext uri="{FF2B5EF4-FFF2-40B4-BE49-F238E27FC236}">
                <a16:creationId xmlns:a16="http://schemas.microsoft.com/office/drawing/2014/main" id="{DEE2AC4E-4593-9A2B-296E-3EA1827B323C}"/>
              </a:ext>
            </a:extLst>
          </p:cNvPr>
          <p:cNvSpPr txBox="1">
            <a:spLocks noChangeArrowheads="1"/>
          </p:cNvSpPr>
          <p:nvPr/>
        </p:nvSpPr>
        <p:spPr bwMode="auto">
          <a:xfrm>
            <a:off x="2736850" y="4730750"/>
            <a:ext cx="112395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300" b="1">
                <a:latin typeface="Arial" panose="020B0604020202020204" pitchFamily="34" charset="0"/>
              </a:rPr>
              <a:t>Transaction</a:t>
            </a:r>
          </a:p>
          <a:p>
            <a:pPr algn="ctr" eaLnBrk="1" hangingPunct="1">
              <a:spcBef>
                <a:spcPct val="0"/>
              </a:spcBef>
              <a:buFontTx/>
              <a:buNone/>
            </a:pPr>
            <a:r>
              <a:rPr lang="en-US" altLang="id-ID" sz="1300" b="1">
                <a:latin typeface="Arial" panose="020B0604020202020204" pitchFamily="34" charset="0"/>
              </a:rPr>
              <a:t>Processing</a:t>
            </a:r>
          </a:p>
          <a:p>
            <a:pPr algn="ctr" eaLnBrk="1" hangingPunct="1">
              <a:spcBef>
                <a:spcPct val="0"/>
              </a:spcBef>
              <a:buFontTx/>
              <a:buNone/>
            </a:pPr>
            <a:r>
              <a:rPr lang="en-US" altLang="id-ID" sz="1300" b="1">
                <a:latin typeface="Arial" panose="020B0604020202020204" pitchFamily="34" charset="0"/>
              </a:rPr>
              <a:t>Systems</a:t>
            </a:r>
          </a:p>
        </p:txBody>
      </p:sp>
      <p:sp>
        <p:nvSpPr>
          <p:cNvPr id="40991" name="Text Box 31">
            <a:extLst>
              <a:ext uri="{FF2B5EF4-FFF2-40B4-BE49-F238E27FC236}">
                <a16:creationId xmlns:a16="http://schemas.microsoft.com/office/drawing/2014/main" id="{639C566B-B556-326E-FAE8-0E83797534B6}"/>
              </a:ext>
            </a:extLst>
          </p:cNvPr>
          <p:cNvSpPr txBox="1">
            <a:spLocks noChangeArrowheads="1"/>
          </p:cNvSpPr>
          <p:nvPr/>
        </p:nvSpPr>
        <p:spPr bwMode="auto">
          <a:xfrm>
            <a:off x="7581901" y="4735514"/>
            <a:ext cx="874713"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300" b="1">
                <a:latin typeface="Arial" panose="020B0604020202020204" pitchFamily="34" charset="0"/>
              </a:rPr>
              <a:t>Decision</a:t>
            </a:r>
          </a:p>
          <a:p>
            <a:pPr algn="ctr" eaLnBrk="1" hangingPunct="1">
              <a:spcBef>
                <a:spcPct val="0"/>
              </a:spcBef>
              <a:buFontTx/>
              <a:buNone/>
            </a:pPr>
            <a:r>
              <a:rPr lang="en-US" altLang="id-ID" sz="1300" b="1">
                <a:latin typeface="Arial" panose="020B0604020202020204" pitchFamily="34" charset="0"/>
              </a:rPr>
              <a:t>Support</a:t>
            </a:r>
          </a:p>
          <a:p>
            <a:pPr algn="ctr" eaLnBrk="1" hangingPunct="1">
              <a:spcBef>
                <a:spcPct val="0"/>
              </a:spcBef>
              <a:buFontTx/>
              <a:buNone/>
            </a:pPr>
            <a:r>
              <a:rPr lang="en-US" altLang="id-ID" sz="1300" b="1">
                <a:latin typeface="Arial" panose="020B0604020202020204" pitchFamily="34" charset="0"/>
              </a:rPr>
              <a:t>Systems</a:t>
            </a:r>
          </a:p>
        </p:txBody>
      </p:sp>
      <p:sp>
        <p:nvSpPr>
          <p:cNvPr id="40992" name="Text Box 32">
            <a:extLst>
              <a:ext uri="{FF2B5EF4-FFF2-40B4-BE49-F238E27FC236}">
                <a16:creationId xmlns:a16="http://schemas.microsoft.com/office/drawing/2014/main" id="{9DE173E3-8475-4BE2-FFE6-14052AFB33FB}"/>
              </a:ext>
            </a:extLst>
          </p:cNvPr>
          <p:cNvSpPr txBox="1">
            <a:spLocks noChangeArrowheads="1"/>
          </p:cNvSpPr>
          <p:nvPr/>
        </p:nvSpPr>
        <p:spPr bwMode="auto">
          <a:xfrm>
            <a:off x="8639176" y="4730750"/>
            <a:ext cx="1095375"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300" b="1">
                <a:latin typeface="Arial" panose="020B0604020202020204" pitchFamily="34" charset="0"/>
              </a:rPr>
              <a:t>Executive</a:t>
            </a:r>
          </a:p>
          <a:p>
            <a:pPr algn="ctr" eaLnBrk="1" hangingPunct="1">
              <a:spcBef>
                <a:spcPct val="0"/>
              </a:spcBef>
              <a:buFontTx/>
              <a:buNone/>
            </a:pPr>
            <a:r>
              <a:rPr lang="en-US" altLang="id-ID" sz="1300" b="1">
                <a:latin typeface="Arial" panose="020B0604020202020204" pitchFamily="34" charset="0"/>
              </a:rPr>
              <a:t>Information</a:t>
            </a:r>
          </a:p>
          <a:p>
            <a:pPr algn="ctr" eaLnBrk="1" hangingPunct="1">
              <a:spcBef>
                <a:spcPct val="0"/>
              </a:spcBef>
              <a:buFontTx/>
              <a:buNone/>
            </a:pPr>
            <a:r>
              <a:rPr lang="en-US" altLang="id-ID" sz="1300" b="1">
                <a:latin typeface="Arial" panose="020B0604020202020204" pitchFamily="34" charset="0"/>
              </a:rPr>
              <a:t>Systems</a:t>
            </a:r>
          </a:p>
        </p:txBody>
      </p:sp>
      <p:sp>
        <p:nvSpPr>
          <p:cNvPr id="40993" name="Rectangle 33">
            <a:extLst>
              <a:ext uri="{FF2B5EF4-FFF2-40B4-BE49-F238E27FC236}">
                <a16:creationId xmlns:a16="http://schemas.microsoft.com/office/drawing/2014/main" id="{6D918644-6373-8446-7A98-C2D5192B783C}"/>
              </a:ext>
            </a:extLst>
          </p:cNvPr>
          <p:cNvSpPr>
            <a:spLocks noChangeArrowheads="1"/>
          </p:cNvSpPr>
          <p:nvPr/>
        </p:nvSpPr>
        <p:spPr bwMode="auto">
          <a:xfrm>
            <a:off x="3706814" y="2830514"/>
            <a:ext cx="1493837" cy="987425"/>
          </a:xfrm>
          <a:prstGeom prst="rect">
            <a:avLst/>
          </a:prstGeom>
          <a:gradFill rotWithShape="1">
            <a:gsLst>
              <a:gs pos="0">
                <a:schemeClr val="bg1"/>
              </a:gs>
              <a:gs pos="100000">
                <a:srgbClr val="FF7C80"/>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40994" name="Text Box 34">
            <a:extLst>
              <a:ext uri="{FF2B5EF4-FFF2-40B4-BE49-F238E27FC236}">
                <a16:creationId xmlns:a16="http://schemas.microsoft.com/office/drawing/2014/main" id="{12F41ACE-06D9-12EC-BAB4-DF3E024E3FF7}"/>
              </a:ext>
            </a:extLst>
          </p:cNvPr>
          <p:cNvSpPr txBox="1">
            <a:spLocks noChangeArrowheads="1"/>
          </p:cNvSpPr>
          <p:nvPr/>
        </p:nvSpPr>
        <p:spPr bwMode="auto">
          <a:xfrm>
            <a:off x="3746500" y="2882900"/>
            <a:ext cx="13906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800" b="1">
                <a:latin typeface="Arial" panose="020B0604020202020204" pitchFamily="34" charset="0"/>
              </a:rPr>
              <a:t>Operations</a:t>
            </a:r>
          </a:p>
          <a:p>
            <a:pPr algn="ctr" eaLnBrk="1" hangingPunct="1">
              <a:spcBef>
                <a:spcPct val="0"/>
              </a:spcBef>
              <a:buFontTx/>
              <a:buNone/>
            </a:pPr>
            <a:r>
              <a:rPr lang="en-US" altLang="id-ID" sz="1800" b="1">
                <a:latin typeface="Arial" panose="020B0604020202020204" pitchFamily="34" charset="0"/>
              </a:rPr>
              <a:t>Support</a:t>
            </a:r>
          </a:p>
          <a:p>
            <a:pPr algn="ctr" eaLnBrk="1" hangingPunct="1">
              <a:spcBef>
                <a:spcPct val="0"/>
              </a:spcBef>
              <a:buFontTx/>
              <a:buNone/>
            </a:pPr>
            <a:r>
              <a:rPr lang="en-US" altLang="id-ID" sz="1800" b="1">
                <a:latin typeface="Arial" panose="020B0604020202020204" pitchFamily="34" charset="0"/>
              </a:rPr>
              <a:t>Systems</a:t>
            </a:r>
          </a:p>
        </p:txBody>
      </p:sp>
      <p:sp>
        <p:nvSpPr>
          <p:cNvPr id="40995" name="Rectangle 35">
            <a:extLst>
              <a:ext uri="{FF2B5EF4-FFF2-40B4-BE49-F238E27FC236}">
                <a16:creationId xmlns:a16="http://schemas.microsoft.com/office/drawing/2014/main" id="{A22277E8-5C12-CAE3-EAB0-9FF26C7FB455}"/>
              </a:ext>
            </a:extLst>
          </p:cNvPr>
          <p:cNvSpPr>
            <a:spLocks noChangeArrowheads="1"/>
          </p:cNvSpPr>
          <p:nvPr/>
        </p:nvSpPr>
        <p:spPr bwMode="auto">
          <a:xfrm>
            <a:off x="7273925" y="2840039"/>
            <a:ext cx="1493838" cy="987425"/>
          </a:xfrm>
          <a:prstGeom prst="rect">
            <a:avLst/>
          </a:prstGeom>
          <a:gradFill rotWithShape="1">
            <a:gsLst>
              <a:gs pos="0">
                <a:schemeClr val="bg1"/>
              </a:gs>
              <a:gs pos="100000">
                <a:srgbClr val="B2B2B2"/>
              </a:gs>
            </a:gsLst>
            <a:lin ang="5400000" scaled="1"/>
          </a:gradFill>
          <a:ln w="9525" algn="ctr">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40996" name="Text Box 36">
            <a:extLst>
              <a:ext uri="{FF2B5EF4-FFF2-40B4-BE49-F238E27FC236}">
                <a16:creationId xmlns:a16="http://schemas.microsoft.com/office/drawing/2014/main" id="{A26A64D0-A88D-25D9-388E-8F8DC8FCE500}"/>
              </a:ext>
            </a:extLst>
          </p:cNvPr>
          <p:cNvSpPr txBox="1">
            <a:spLocks noChangeArrowheads="1"/>
          </p:cNvSpPr>
          <p:nvPr/>
        </p:nvSpPr>
        <p:spPr bwMode="auto">
          <a:xfrm>
            <a:off x="7213600" y="2887664"/>
            <a:ext cx="15811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1800" b="1">
                <a:latin typeface="Arial" panose="020B0604020202020204" pitchFamily="34" charset="0"/>
              </a:rPr>
              <a:t>Management</a:t>
            </a:r>
          </a:p>
          <a:p>
            <a:pPr algn="ctr" eaLnBrk="1" hangingPunct="1">
              <a:spcBef>
                <a:spcPct val="0"/>
              </a:spcBef>
              <a:buFontTx/>
              <a:buNone/>
            </a:pPr>
            <a:r>
              <a:rPr lang="en-US" altLang="id-ID" sz="1800" b="1">
                <a:latin typeface="Arial" panose="020B0604020202020204" pitchFamily="34" charset="0"/>
              </a:rPr>
              <a:t>Support</a:t>
            </a:r>
          </a:p>
          <a:p>
            <a:pPr algn="ctr" eaLnBrk="1" hangingPunct="1">
              <a:spcBef>
                <a:spcPct val="0"/>
              </a:spcBef>
              <a:buFontTx/>
              <a:buNone/>
            </a:pPr>
            <a:r>
              <a:rPr lang="en-US" altLang="id-ID" sz="1800" b="1">
                <a:latin typeface="Arial" panose="020B0604020202020204" pitchFamily="34" charset="0"/>
              </a:rPr>
              <a:t>Systems</a:t>
            </a:r>
          </a:p>
        </p:txBody>
      </p:sp>
      <p:sp>
        <p:nvSpPr>
          <p:cNvPr id="40997" name="Line 37">
            <a:extLst>
              <a:ext uri="{FF2B5EF4-FFF2-40B4-BE49-F238E27FC236}">
                <a16:creationId xmlns:a16="http://schemas.microsoft.com/office/drawing/2014/main" id="{70C2555A-E925-E1B3-66C1-C471FC5E6B8F}"/>
              </a:ext>
            </a:extLst>
          </p:cNvPr>
          <p:cNvSpPr>
            <a:spLocks noChangeShapeType="1"/>
          </p:cNvSpPr>
          <p:nvPr/>
        </p:nvSpPr>
        <p:spPr bwMode="auto">
          <a:xfrm>
            <a:off x="6149975" y="2017713"/>
            <a:ext cx="0" cy="4492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40998" name="Rectangle 38">
            <a:extLst>
              <a:ext uri="{FF2B5EF4-FFF2-40B4-BE49-F238E27FC236}">
                <a16:creationId xmlns:a16="http://schemas.microsoft.com/office/drawing/2014/main" id="{54F0D2D0-47C1-75C7-7B02-18230E02C23F}"/>
              </a:ext>
            </a:extLst>
          </p:cNvPr>
          <p:cNvSpPr>
            <a:spLocks noChangeArrowheads="1"/>
          </p:cNvSpPr>
          <p:nvPr/>
        </p:nvSpPr>
        <p:spPr bwMode="auto">
          <a:xfrm>
            <a:off x="5411789" y="1063626"/>
            <a:ext cx="1493837" cy="987425"/>
          </a:xfrm>
          <a:prstGeom prst="rect">
            <a:avLst/>
          </a:prstGeom>
          <a:gradFill rotWithShape="1">
            <a:gsLst>
              <a:gs pos="0">
                <a:schemeClr val="bg1"/>
              </a:gs>
              <a:gs pos="100000">
                <a:srgbClr val="9999FF"/>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id-ID" altLang="id-ID" sz="1800">
              <a:latin typeface="Arial" panose="020B0604020202020204" pitchFamily="34" charset="0"/>
            </a:endParaRPr>
          </a:p>
        </p:txBody>
      </p:sp>
      <p:sp>
        <p:nvSpPr>
          <p:cNvPr id="40999" name="Text Box 39">
            <a:extLst>
              <a:ext uri="{FF2B5EF4-FFF2-40B4-BE49-F238E27FC236}">
                <a16:creationId xmlns:a16="http://schemas.microsoft.com/office/drawing/2014/main" id="{7E2608F7-8080-1AB5-1273-BC3CCC482733}"/>
              </a:ext>
            </a:extLst>
          </p:cNvPr>
          <p:cNvSpPr txBox="1">
            <a:spLocks noChangeArrowheads="1"/>
          </p:cNvSpPr>
          <p:nvPr/>
        </p:nvSpPr>
        <p:spPr bwMode="auto">
          <a:xfrm>
            <a:off x="5367338" y="1214439"/>
            <a:ext cx="15795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id-ID" sz="2000" b="1">
                <a:latin typeface="Arial" panose="020B0604020202020204" pitchFamily="34" charset="0"/>
              </a:rPr>
              <a:t>Information</a:t>
            </a:r>
          </a:p>
          <a:p>
            <a:pPr algn="ctr" eaLnBrk="1" hangingPunct="1">
              <a:spcBef>
                <a:spcPct val="0"/>
              </a:spcBef>
              <a:buFontTx/>
              <a:buNone/>
            </a:pPr>
            <a:r>
              <a:rPr lang="en-US" altLang="id-ID" sz="2000" b="1">
                <a:latin typeface="Arial" panose="020B0604020202020204" pitchFamily="34" charset="0"/>
              </a:rPr>
              <a:t>Systems</a:t>
            </a:r>
          </a:p>
        </p:txBody>
      </p:sp>
      <p:sp>
        <p:nvSpPr>
          <p:cNvPr id="41000" name="Text Box 40">
            <a:extLst>
              <a:ext uri="{FF2B5EF4-FFF2-40B4-BE49-F238E27FC236}">
                <a16:creationId xmlns:a16="http://schemas.microsoft.com/office/drawing/2014/main" id="{B08C4ABF-E304-1866-86D4-E9CB63764046}"/>
              </a:ext>
            </a:extLst>
          </p:cNvPr>
          <p:cNvSpPr txBox="1">
            <a:spLocks noChangeArrowheads="1"/>
          </p:cNvSpPr>
          <p:nvPr/>
        </p:nvSpPr>
        <p:spPr bwMode="auto">
          <a:xfrm>
            <a:off x="2639314" y="5618163"/>
            <a:ext cx="1287275" cy="738664"/>
          </a:xfrm>
          <a:prstGeom prst="rect">
            <a:avLst/>
          </a:prstGeom>
          <a:noFill/>
          <a:ln w="9525">
            <a:noFill/>
            <a:miter lim="800000"/>
            <a:headEnd/>
            <a:tailEnd/>
          </a:ln>
          <a:effectLst/>
        </p:spPr>
        <p:txBody>
          <a:bodyPr wrap="none">
            <a:spAutoFit/>
          </a:bodyPr>
          <a:lstStyle/>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Processing</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Business</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Transactions</a:t>
            </a:r>
          </a:p>
        </p:txBody>
      </p:sp>
      <p:sp>
        <p:nvSpPr>
          <p:cNvPr id="41001" name="Text Box 41">
            <a:extLst>
              <a:ext uri="{FF2B5EF4-FFF2-40B4-BE49-F238E27FC236}">
                <a16:creationId xmlns:a16="http://schemas.microsoft.com/office/drawing/2014/main" id="{628FDB1C-F127-136E-5A9A-B0602643DC02}"/>
              </a:ext>
            </a:extLst>
          </p:cNvPr>
          <p:cNvSpPr txBox="1">
            <a:spLocks noChangeArrowheads="1"/>
          </p:cNvSpPr>
          <p:nvPr/>
        </p:nvSpPr>
        <p:spPr bwMode="auto">
          <a:xfrm>
            <a:off x="3801622" y="5613400"/>
            <a:ext cx="1207382" cy="738664"/>
          </a:xfrm>
          <a:prstGeom prst="rect">
            <a:avLst/>
          </a:prstGeom>
          <a:noFill/>
          <a:ln w="9525">
            <a:noFill/>
            <a:miter lim="800000"/>
            <a:headEnd/>
            <a:tailEnd/>
          </a:ln>
          <a:effectLst/>
        </p:spPr>
        <p:txBody>
          <a:bodyPr wrap="none">
            <a:spAutoFit/>
          </a:bodyPr>
          <a:lstStyle/>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Control</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of Industrial</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Processes</a:t>
            </a:r>
          </a:p>
        </p:txBody>
      </p:sp>
      <p:sp>
        <p:nvSpPr>
          <p:cNvPr id="41002" name="Text Box 42">
            <a:extLst>
              <a:ext uri="{FF2B5EF4-FFF2-40B4-BE49-F238E27FC236}">
                <a16:creationId xmlns:a16="http://schemas.microsoft.com/office/drawing/2014/main" id="{9264DA5B-15EB-33E6-7269-3E856890DFEF}"/>
              </a:ext>
            </a:extLst>
          </p:cNvPr>
          <p:cNvSpPr txBox="1">
            <a:spLocks noChangeArrowheads="1"/>
          </p:cNvSpPr>
          <p:nvPr/>
        </p:nvSpPr>
        <p:spPr bwMode="auto">
          <a:xfrm>
            <a:off x="4902719" y="5622925"/>
            <a:ext cx="1337226" cy="738664"/>
          </a:xfrm>
          <a:prstGeom prst="rect">
            <a:avLst/>
          </a:prstGeom>
          <a:noFill/>
          <a:ln w="9525">
            <a:noFill/>
            <a:miter lim="800000"/>
            <a:headEnd/>
            <a:tailEnd/>
          </a:ln>
          <a:effectLst/>
        </p:spPr>
        <p:txBody>
          <a:bodyPr wrap="none">
            <a:spAutoFit/>
          </a:bodyPr>
          <a:lstStyle/>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Team and</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Workgroup</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Collaboration</a:t>
            </a:r>
          </a:p>
        </p:txBody>
      </p:sp>
      <p:sp>
        <p:nvSpPr>
          <p:cNvPr id="41003" name="Text Box 43">
            <a:extLst>
              <a:ext uri="{FF2B5EF4-FFF2-40B4-BE49-F238E27FC236}">
                <a16:creationId xmlns:a16="http://schemas.microsoft.com/office/drawing/2014/main" id="{6DA235C3-3A60-AC92-A7EA-4D5BA3AEB1EE}"/>
              </a:ext>
            </a:extLst>
          </p:cNvPr>
          <p:cNvSpPr txBox="1">
            <a:spLocks noChangeArrowheads="1"/>
          </p:cNvSpPr>
          <p:nvPr/>
        </p:nvSpPr>
        <p:spPr bwMode="auto">
          <a:xfrm>
            <a:off x="6215722" y="5632450"/>
            <a:ext cx="1308371" cy="738664"/>
          </a:xfrm>
          <a:prstGeom prst="rect">
            <a:avLst/>
          </a:prstGeom>
          <a:noFill/>
          <a:ln w="9525">
            <a:noFill/>
            <a:miter lim="800000"/>
            <a:headEnd/>
            <a:tailEnd/>
          </a:ln>
          <a:effectLst/>
        </p:spPr>
        <p:txBody>
          <a:bodyPr wrap="none">
            <a:spAutoFit/>
          </a:bodyPr>
          <a:lstStyle/>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Prespecified</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Reporting</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for Managers</a:t>
            </a:r>
          </a:p>
        </p:txBody>
      </p:sp>
      <p:sp>
        <p:nvSpPr>
          <p:cNvPr id="41004" name="Text Box 44">
            <a:extLst>
              <a:ext uri="{FF2B5EF4-FFF2-40B4-BE49-F238E27FC236}">
                <a16:creationId xmlns:a16="http://schemas.microsoft.com/office/drawing/2014/main" id="{338CB591-C158-607D-F9D2-BEACF03CEF91}"/>
              </a:ext>
            </a:extLst>
          </p:cNvPr>
          <p:cNvSpPr txBox="1">
            <a:spLocks noChangeArrowheads="1"/>
          </p:cNvSpPr>
          <p:nvPr/>
        </p:nvSpPr>
        <p:spPr bwMode="auto">
          <a:xfrm>
            <a:off x="7496355" y="5641975"/>
            <a:ext cx="1079142" cy="738664"/>
          </a:xfrm>
          <a:prstGeom prst="rect">
            <a:avLst/>
          </a:prstGeom>
          <a:noFill/>
          <a:ln w="9525">
            <a:noFill/>
            <a:miter lim="800000"/>
            <a:headEnd/>
            <a:tailEnd/>
          </a:ln>
          <a:effectLst/>
        </p:spPr>
        <p:txBody>
          <a:bodyPr wrap="none">
            <a:spAutoFit/>
          </a:bodyPr>
          <a:lstStyle/>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Interactive</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Decision</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Support</a:t>
            </a:r>
          </a:p>
        </p:txBody>
      </p:sp>
      <p:sp>
        <p:nvSpPr>
          <p:cNvPr id="41005" name="Text Box 45">
            <a:extLst>
              <a:ext uri="{FF2B5EF4-FFF2-40B4-BE49-F238E27FC236}">
                <a16:creationId xmlns:a16="http://schemas.microsoft.com/office/drawing/2014/main" id="{2415AB6C-3705-06AD-C0F3-7F729637D349}"/>
              </a:ext>
            </a:extLst>
          </p:cNvPr>
          <p:cNvSpPr txBox="1">
            <a:spLocks noChangeArrowheads="1"/>
          </p:cNvSpPr>
          <p:nvPr/>
        </p:nvSpPr>
        <p:spPr bwMode="auto">
          <a:xfrm>
            <a:off x="8603996" y="5651500"/>
            <a:ext cx="1168910" cy="738664"/>
          </a:xfrm>
          <a:prstGeom prst="rect">
            <a:avLst/>
          </a:prstGeom>
          <a:noFill/>
          <a:ln w="9525">
            <a:noFill/>
            <a:miter lim="800000"/>
            <a:headEnd/>
            <a:tailEnd/>
          </a:ln>
          <a:effectLst/>
        </p:spPr>
        <p:txBody>
          <a:bodyPr wrap="none">
            <a:spAutoFit/>
          </a:bodyPr>
          <a:lstStyle/>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Information</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Tailored for</a:t>
            </a:r>
          </a:p>
          <a:p>
            <a:pPr algn="ctr" eaLnBrk="1" hangingPunct="1">
              <a:defRPr/>
            </a:pPr>
            <a:r>
              <a:rPr lang="en-US" sz="1400" b="1">
                <a:solidFill>
                  <a:srgbClr val="CC0000"/>
                </a:solidFill>
                <a:effectLst>
                  <a:outerShdw blurRad="38100" dist="38100" dir="2700000" algn="tl">
                    <a:srgbClr val="C0C0C0"/>
                  </a:outerShdw>
                </a:effectLst>
                <a:latin typeface="Arial" charset="0"/>
                <a:cs typeface="Arial" charset="0"/>
              </a:rPr>
              <a:t>Executives</a:t>
            </a:r>
          </a:p>
        </p:txBody>
      </p:sp>
      <p:sp>
        <p:nvSpPr>
          <p:cNvPr id="41006" name="Text Box 46">
            <a:extLst>
              <a:ext uri="{FF2B5EF4-FFF2-40B4-BE49-F238E27FC236}">
                <a16:creationId xmlns:a16="http://schemas.microsoft.com/office/drawing/2014/main" id="{6E9A2211-CF8F-4040-2B62-983B5563F8E6}"/>
              </a:ext>
            </a:extLst>
          </p:cNvPr>
          <p:cNvSpPr txBox="1">
            <a:spLocks noChangeArrowheads="1"/>
          </p:cNvSpPr>
          <p:nvPr/>
        </p:nvSpPr>
        <p:spPr bwMode="auto">
          <a:xfrm rot="18900000">
            <a:off x="2867025" y="1716089"/>
            <a:ext cx="1524000" cy="1006475"/>
          </a:xfrm>
          <a:prstGeom prst="rect">
            <a:avLst/>
          </a:prstGeom>
          <a:noFill/>
          <a:ln w="9525">
            <a:noFill/>
            <a:miter lim="800000"/>
            <a:headEnd/>
            <a:tailEnd/>
          </a:ln>
          <a:effectLst/>
        </p:spPr>
        <p:txBody>
          <a:bodyPr wrap="none">
            <a:spAutoFit/>
          </a:bodyPr>
          <a:lstStyle/>
          <a:p>
            <a:pPr algn="ctr" eaLnBrk="1" hangingPunct="1">
              <a:defRPr/>
            </a:pPr>
            <a:r>
              <a:rPr lang="en-US" sz="2000" b="1" i="1">
                <a:solidFill>
                  <a:srgbClr val="CC0000"/>
                </a:solidFill>
                <a:effectLst>
                  <a:outerShdw blurRad="38100" dist="38100" dir="2700000" algn="tl">
                    <a:srgbClr val="C0C0C0"/>
                  </a:outerShdw>
                </a:effectLst>
                <a:latin typeface="Arial" charset="0"/>
                <a:cs typeface="Arial" charset="0"/>
              </a:rPr>
              <a:t>Support of</a:t>
            </a:r>
          </a:p>
          <a:p>
            <a:pPr algn="ctr" eaLnBrk="1" hangingPunct="1">
              <a:defRPr/>
            </a:pPr>
            <a:r>
              <a:rPr lang="en-US" sz="2000" b="1" i="1">
                <a:solidFill>
                  <a:srgbClr val="CC0000"/>
                </a:solidFill>
                <a:effectLst>
                  <a:outerShdw blurRad="38100" dist="38100" dir="2700000" algn="tl">
                    <a:srgbClr val="C0C0C0"/>
                  </a:outerShdw>
                </a:effectLst>
                <a:latin typeface="Arial" charset="0"/>
                <a:cs typeface="Arial" charset="0"/>
              </a:rPr>
              <a:t>Business</a:t>
            </a:r>
          </a:p>
          <a:p>
            <a:pPr algn="ctr" eaLnBrk="1" hangingPunct="1">
              <a:defRPr/>
            </a:pPr>
            <a:r>
              <a:rPr lang="en-US" sz="2000" b="1" i="1">
                <a:solidFill>
                  <a:srgbClr val="CC0000"/>
                </a:solidFill>
                <a:effectLst>
                  <a:outerShdw blurRad="38100" dist="38100" dir="2700000" algn="tl">
                    <a:srgbClr val="C0C0C0"/>
                  </a:outerShdw>
                </a:effectLst>
                <a:latin typeface="Arial" charset="0"/>
                <a:cs typeface="Arial" charset="0"/>
              </a:rPr>
              <a:t>Operations</a:t>
            </a:r>
          </a:p>
        </p:txBody>
      </p:sp>
      <p:sp>
        <p:nvSpPr>
          <p:cNvPr id="41007" name="Text Box 47">
            <a:extLst>
              <a:ext uri="{FF2B5EF4-FFF2-40B4-BE49-F238E27FC236}">
                <a16:creationId xmlns:a16="http://schemas.microsoft.com/office/drawing/2014/main" id="{76D0B00A-E773-1423-1471-FAE0B05AEB86}"/>
              </a:ext>
            </a:extLst>
          </p:cNvPr>
          <p:cNvSpPr txBox="1">
            <a:spLocks noChangeArrowheads="1"/>
          </p:cNvSpPr>
          <p:nvPr/>
        </p:nvSpPr>
        <p:spPr bwMode="auto">
          <a:xfrm rot="1800000">
            <a:off x="7418389" y="1654176"/>
            <a:ext cx="2187575" cy="1006475"/>
          </a:xfrm>
          <a:prstGeom prst="rect">
            <a:avLst/>
          </a:prstGeom>
          <a:noFill/>
          <a:ln w="9525">
            <a:noFill/>
            <a:miter lim="800000"/>
            <a:headEnd/>
            <a:tailEnd/>
          </a:ln>
          <a:effectLst/>
        </p:spPr>
        <p:txBody>
          <a:bodyPr wrap="none">
            <a:spAutoFit/>
          </a:bodyPr>
          <a:lstStyle/>
          <a:p>
            <a:pPr algn="ctr" eaLnBrk="1" hangingPunct="1">
              <a:defRPr/>
            </a:pPr>
            <a:r>
              <a:rPr lang="en-US" sz="2000" b="1" i="1">
                <a:solidFill>
                  <a:srgbClr val="CC0000"/>
                </a:solidFill>
                <a:effectLst>
                  <a:outerShdw blurRad="38100" dist="38100" dir="2700000" algn="tl">
                    <a:srgbClr val="C0C0C0"/>
                  </a:outerShdw>
                </a:effectLst>
                <a:latin typeface="Arial" charset="0"/>
                <a:cs typeface="Arial" charset="0"/>
              </a:rPr>
              <a:t>Support of</a:t>
            </a:r>
          </a:p>
          <a:p>
            <a:pPr algn="ctr" eaLnBrk="1" hangingPunct="1">
              <a:defRPr/>
            </a:pPr>
            <a:r>
              <a:rPr lang="en-US" sz="2000" b="1" i="1">
                <a:solidFill>
                  <a:srgbClr val="CC0000"/>
                </a:solidFill>
                <a:effectLst>
                  <a:outerShdw blurRad="38100" dist="38100" dir="2700000" algn="tl">
                    <a:srgbClr val="C0C0C0"/>
                  </a:outerShdw>
                </a:effectLst>
                <a:latin typeface="Arial" charset="0"/>
                <a:cs typeface="Arial" charset="0"/>
              </a:rPr>
              <a:t>Managerial</a:t>
            </a:r>
          </a:p>
          <a:p>
            <a:pPr algn="ctr" eaLnBrk="1" hangingPunct="1">
              <a:defRPr/>
            </a:pPr>
            <a:r>
              <a:rPr lang="en-US" sz="2000" b="1" i="1">
                <a:solidFill>
                  <a:srgbClr val="CC0000"/>
                </a:solidFill>
                <a:effectLst>
                  <a:outerShdw blurRad="38100" dist="38100" dir="2700000" algn="tl">
                    <a:srgbClr val="C0C0C0"/>
                  </a:outerShdw>
                </a:effectLst>
                <a:latin typeface="Arial" charset="0"/>
                <a:cs typeface="Arial" charset="0"/>
              </a:rPr>
              <a:t>Decision Making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wipe(up)">
                                      <p:cBhvr>
                                        <p:cTn id="7" dur="1000"/>
                                        <p:tgtEl>
                                          <p:spTgt spid="40962"/>
                                        </p:tgtEl>
                                      </p:cBhvr>
                                    </p:animEffect>
                                  </p:childTnLst>
                                </p:cTn>
                              </p:par>
                            </p:childTnLst>
                          </p:cTn>
                        </p:par>
                        <p:par>
                          <p:cTn id="8" fill="hold" nodeType="afterGroup">
                            <p:stCondLst>
                              <p:cond delay="1000"/>
                            </p:stCondLst>
                            <p:childTnLst>
                              <p:par>
                                <p:cTn id="9" presetID="23" presetClass="entr" presetSubtype="16" fill="hold" nodeType="afterEffect">
                                  <p:stCondLst>
                                    <p:cond delay="0"/>
                                  </p:stCondLst>
                                  <p:childTnLst>
                                    <p:set>
                                      <p:cBhvr>
                                        <p:cTn id="10" dur="1" fill="hold">
                                          <p:stCondLst>
                                            <p:cond delay="0"/>
                                          </p:stCondLst>
                                        </p:cTn>
                                        <p:tgtEl>
                                          <p:spTgt spid="40998"/>
                                        </p:tgtEl>
                                        <p:attrNameLst>
                                          <p:attrName>style.visibility</p:attrName>
                                        </p:attrNameLst>
                                      </p:cBhvr>
                                      <p:to>
                                        <p:strVal val="visible"/>
                                      </p:to>
                                    </p:set>
                                    <p:anim calcmode="lin" valueType="num">
                                      <p:cBhvr>
                                        <p:cTn id="11" dur="1000" fill="hold"/>
                                        <p:tgtEl>
                                          <p:spTgt spid="40998"/>
                                        </p:tgtEl>
                                        <p:attrNameLst>
                                          <p:attrName>ppt_w</p:attrName>
                                        </p:attrNameLst>
                                      </p:cBhvr>
                                      <p:tavLst>
                                        <p:tav tm="0">
                                          <p:val>
                                            <p:fltVal val="0"/>
                                          </p:val>
                                        </p:tav>
                                        <p:tav tm="100000">
                                          <p:val>
                                            <p:strVal val="#ppt_w"/>
                                          </p:val>
                                        </p:tav>
                                      </p:tavLst>
                                    </p:anim>
                                    <p:anim calcmode="lin" valueType="num">
                                      <p:cBhvr>
                                        <p:cTn id="12" dur="1000" fill="hold"/>
                                        <p:tgtEl>
                                          <p:spTgt spid="40998"/>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000"/>
                            </p:stCondLst>
                            <p:childTnLst>
                              <p:par>
                                <p:cTn id="14" presetID="22" presetClass="entr" presetSubtype="1" fill="hold" nodeType="afterEffect">
                                  <p:stCondLst>
                                    <p:cond delay="0"/>
                                  </p:stCondLst>
                                  <p:childTnLst>
                                    <p:set>
                                      <p:cBhvr>
                                        <p:cTn id="15" dur="1" fill="hold">
                                          <p:stCondLst>
                                            <p:cond delay="0"/>
                                          </p:stCondLst>
                                        </p:cTn>
                                        <p:tgtEl>
                                          <p:spTgt spid="40999"/>
                                        </p:tgtEl>
                                        <p:attrNameLst>
                                          <p:attrName>style.visibility</p:attrName>
                                        </p:attrNameLst>
                                      </p:cBhvr>
                                      <p:to>
                                        <p:strVal val="visible"/>
                                      </p:to>
                                    </p:set>
                                    <p:animEffect transition="in" filter="wipe(up)">
                                      <p:cBhvr>
                                        <p:cTn id="16" dur="1000"/>
                                        <p:tgtEl>
                                          <p:spTgt spid="40999"/>
                                        </p:tgtEl>
                                      </p:cBhvr>
                                    </p:animEffect>
                                  </p:childTnLst>
                                </p:cTn>
                              </p:par>
                            </p:childTnLst>
                          </p:cTn>
                        </p:par>
                        <p:par>
                          <p:cTn id="17" fill="hold" nodeType="afterGroup">
                            <p:stCondLst>
                              <p:cond delay="3000"/>
                            </p:stCondLst>
                            <p:childTnLst>
                              <p:par>
                                <p:cTn id="18" presetID="22" presetClass="entr" presetSubtype="1" fill="hold" nodeType="afterEffect">
                                  <p:stCondLst>
                                    <p:cond delay="0"/>
                                  </p:stCondLst>
                                  <p:childTnLst>
                                    <p:set>
                                      <p:cBhvr>
                                        <p:cTn id="19" dur="1" fill="hold">
                                          <p:stCondLst>
                                            <p:cond delay="0"/>
                                          </p:stCondLst>
                                        </p:cTn>
                                        <p:tgtEl>
                                          <p:spTgt spid="40997"/>
                                        </p:tgtEl>
                                        <p:attrNameLst>
                                          <p:attrName>style.visibility</p:attrName>
                                        </p:attrNameLst>
                                      </p:cBhvr>
                                      <p:to>
                                        <p:strVal val="visible"/>
                                      </p:to>
                                    </p:set>
                                    <p:animEffect transition="in" filter="wipe(up)">
                                      <p:cBhvr>
                                        <p:cTn id="20" dur="500"/>
                                        <p:tgtEl>
                                          <p:spTgt spid="40997"/>
                                        </p:tgtEl>
                                      </p:cBhvr>
                                    </p:animEffect>
                                  </p:childTnLst>
                                </p:cTn>
                              </p:par>
                            </p:childTnLst>
                          </p:cTn>
                        </p:par>
                        <p:par>
                          <p:cTn id="21" fill="hold" nodeType="afterGroup">
                            <p:stCondLst>
                              <p:cond delay="3500"/>
                            </p:stCondLst>
                            <p:childTnLst>
                              <p:par>
                                <p:cTn id="22" presetID="17" presetClass="entr" presetSubtype="10" fill="hold" nodeType="afterEffect">
                                  <p:stCondLst>
                                    <p:cond delay="0"/>
                                  </p:stCondLst>
                                  <p:childTnLst>
                                    <p:set>
                                      <p:cBhvr>
                                        <p:cTn id="23" dur="1" fill="hold">
                                          <p:stCondLst>
                                            <p:cond delay="0"/>
                                          </p:stCondLst>
                                        </p:cTn>
                                        <p:tgtEl>
                                          <p:spTgt spid="40963"/>
                                        </p:tgtEl>
                                        <p:attrNameLst>
                                          <p:attrName>style.visibility</p:attrName>
                                        </p:attrNameLst>
                                      </p:cBhvr>
                                      <p:to>
                                        <p:strVal val="visible"/>
                                      </p:to>
                                    </p:set>
                                    <p:anim calcmode="lin" valueType="num">
                                      <p:cBhvr>
                                        <p:cTn id="24" dur="1000" fill="hold"/>
                                        <p:tgtEl>
                                          <p:spTgt spid="40963"/>
                                        </p:tgtEl>
                                        <p:attrNameLst>
                                          <p:attrName>ppt_w</p:attrName>
                                        </p:attrNameLst>
                                      </p:cBhvr>
                                      <p:tavLst>
                                        <p:tav tm="0">
                                          <p:val>
                                            <p:fltVal val="0"/>
                                          </p:val>
                                        </p:tav>
                                        <p:tav tm="100000">
                                          <p:val>
                                            <p:strVal val="#ppt_w"/>
                                          </p:val>
                                        </p:tav>
                                      </p:tavLst>
                                    </p:anim>
                                    <p:anim calcmode="lin" valueType="num">
                                      <p:cBhvr>
                                        <p:cTn id="25" dur="1000" fill="hold"/>
                                        <p:tgtEl>
                                          <p:spTgt spid="40963"/>
                                        </p:tgtEl>
                                        <p:attrNameLst>
                                          <p:attrName>ppt_h</p:attrName>
                                        </p:attrNameLst>
                                      </p:cBhvr>
                                      <p:tavLst>
                                        <p:tav tm="0">
                                          <p:val>
                                            <p:strVal val="#ppt_h"/>
                                          </p:val>
                                        </p:tav>
                                        <p:tav tm="100000">
                                          <p:val>
                                            <p:strVal val="#ppt_h"/>
                                          </p:val>
                                        </p:tav>
                                      </p:tavLst>
                                    </p:anim>
                                  </p:childTnLst>
                                </p:cTn>
                              </p:par>
                            </p:childTnLst>
                          </p:cTn>
                        </p:par>
                        <p:par>
                          <p:cTn id="26" fill="hold" nodeType="afterGroup">
                            <p:stCondLst>
                              <p:cond delay="4500"/>
                            </p:stCondLst>
                            <p:childTnLst>
                              <p:par>
                                <p:cTn id="27" presetID="22" presetClass="entr" presetSubtype="1"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up)">
                                      <p:cBhvr>
                                        <p:cTn id="29" dur="10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3" presetClass="entr" presetSubtype="16" fill="hold" nodeType="clickEffect">
                                  <p:stCondLst>
                                    <p:cond delay="0"/>
                                  </p:stCondLst>
                                  <p:childTnLst>
                                    <p:set>
                                      <p:cBhvr>
                                        <p:cTn id="33" dur="1" fill="hold">
                                          <p:stCondLst>
                                            <p:cond delay="0"/>
                                          </p:stCondLst>
                                        </p:cTn>
                                        <p:tgtEl>
                                          <p:spTgt spid="40993"/>
                                        </p:tgtEl>
                                        <p:attrNameLst>
                                          <p:attrName>style.visibility</p:attrName>
                                        </p:attrNameLst>
                                      </p:cBhvr>
                                      <p:to>
                                        <p:strVal val="visible"/>
                                      </p:to>
                                    </p:set>
                                    <p:anim calcmode="lin" valueType="num">
                                      <p:cBhvr>
                                        <p:cTn id="34" dur="1000" fill="hold"/>
                                        <p:tgtEl>
                                          <p:spTgt spid="40993"/>
                                        </p:tgtEl>
                                        <p:attrNameLst>
                                          <p:attrName>ppt_w</p:attrName>
                                        </p:attrNameLst>
                                      </p:cBhvr>
                                      <p:tavLst>
                                        <p:tav tm="0">
                                          <p:val>
                                            <p:fltVal val="0"/>
                                          </p:val>
                                        </p:tav>
                                        <p:tav tm="100000">
                                          <p:val>
                                            <p:strVal val="#ppt_w"/>
                                          </p:val>
                                        </p:tav>
                                      </p:tavLst>
                                    </p:anim>
                                    <p:anim calcmode="lin" valueType="num">
                                      <p:cBhvr>
                                        <p:cTn id="35" dur="1000" fill="hold"/>
                                        <p:tgtEl>
                                          <p:spTgt spid="40993"/>
                                        </p:tgtEl>
                                        <p:attrNameLst>
                                          <p:attrName>ppt_h</p:attrName>
                                        </p:attrNameLst>
                                      </p:cBhvr>
                                      <p:tavLst>
                                        <p:tav tm="0">
                                          <p:val>
                                            <p:fltVal val="0"/>
                                          </p:val>
                                        </p:tav>
                                        <p:tav tm="100000">
                                          <p:val>
                                            <p:strVal val="#ppt_h"/>
                                          </p:val>
                                        </p:tav>
                                      </p:tavLst>
                                    </p:anim>
                                  </p:childTnLst>
                                </p:cTn>
                              </p:par>
                            </p:childTnLst>
                          </p:cTn>
                        </p:par>
                        <p:par>
                          <p:cTn id="36" fill="hold" nodeType="afterGroup">
                            <p:stCondLst>
                              <p:cond delay="1000"/>
                            </p:stCondLst>
                            <p:childTnLst>
                              <p:par>
                                <p:cTn id="37" presetID="22" presetClass="entr" presetSubtype="1" fill="hold" nodeType="afterEffect">
                                  <p:stCondLst>
                                    <p:cond delay="0"/>
                                  </p:stCondLst>
                                  <p:childTnLst>
                                    <p:set>
                                      <p:cBhvr>
                                        <p:cTn id="38" dur="1" fill="hold">
                                          <p:stCondLst>
                                            <p:cond delay="0"/>
                                          </p:stCondLst>
                                        </p:cTn>
                                        <p:tgtEl>
                                          <p:spTgt spid="40994"/>
                                        </p:tgtEl>
                                        <p:attrNameLst>
                                          <p:attrName>style.visibility</p:attrName>
                                        </p:attrNameLst>
                                      </p:cBhvr>
                                      <p:to>
                                        <p:strVal val="visible"/>
                                      </p:to>
                                    </p:set>
                                    <p:animEffect transition="in" filter="wipe(up)">
                                      <p:cBhvr>
                                        <p:cTn id="39" dur="1000"/>
                                        <p:tgtEl>
                                          <p:spTgt spid="40994"/>
                                        </p:tgtEl>
                                      </p:cBhvr>
                                    </p:animEffect>
                                  </p:childTnLst>
                                </p:cTn>
                              </p:par>
                            </p:childTnLst>
                          </p:cTn>
                        </p:par>
                        <p:par>
                          <p:cTn id="40" fill="hold" nodeType="afterGroup">
                            <p:stCondLst>
                              <p:cond delay="2000"/>
                            </p:stCondLst>
                            <p:childTnLst>
                              <p:par>
                                <p:cTn id="41" presetID="23" presetClass="entr" presetSubtype="16" fill="hold" nodeType="afterEffect">
                                  <p:stCondLst>
                                    <p:cond delay="0"/>
                                  </p:stCondLst>
                                  <p:childTnLst>
                                    <p:set>
                                      <p:cBhvr>
                                        <p:cTn id="42" dur="1" fill="hold">
                                          <p:stCondLst>
                                            <p:cond delay="0"/>
                                          </p:stCondLst>
                                        </p:cTn>
                                        <p:tgtEl>
                                          <p:spTgt spid="41006"/>
                                        </p:tgtEl>
                                        <p:attrNameLst>
                                          <p:attrName>style.visibility</p:attrName>
                                        </p:attrNameLst>
                                      </p:cBhvr>
                                      <p:to>
                                        <p:strVal val="visible"/>
                                      </p:to>
                                    </p:set>
                                    <p:anim calcmode="lin" valueType="num">
                                      <p:cBhvr>
                                        <p:cTn id="43" dur="1000" fill="hold"/>
                                        <p:tgtEl>
                                          <p:spTgt spid="41006"/>
                                        </p:tgtEl>
                                        <p:attrNameLst>
                                          <p:attrName>ppt_w</p:attrName>
                                        </p:attrNameLst>
                                      </p:cBhvr>
                                      <p:tavLst>
                                        <p:tav tm="0">
                                          <p:val>
                                            <p:fltVal val="0"/>
                                          </p:val>
                                        </p:tav>
                                        <p:tav tm="100000">
                                          <p:val>
                                            <p:strVal val="#ppt_w"/>
                                          </p:val>
                                        </p:tav>
                                      </p:tavLst>
                                    </p:anim>
                                    <p:anim calcmode="lin" valueType="num">
                                      <p:cBhvr>
                                        <p:cTn id="44" dur="1000" fill="hold"/>
                                        <p:tgtEl>
                                          <p:spTgt spid="41006"/>
                                        </p:tgtEl>
                                        <p:attrNameLst>
                                          <p:attrName>ppt_h</p:attrName>
                                        </p:attrNameLst>
                                      </p:cBhvr>
                                      <p:tavLst>
                                        <p:tav tm="0">
                                          <p:val>
                                            <p:fltVal val="0"/>
                                          </p:val>
                                        </p:tav>
                                        <p:tav tm="100000">
                                          <p:val>
                                            <p:strVal val="#ppt_h"/>
                                          </p:val>
                                        </p:tav>
                                      </p:tavLst>
                                    </p:anim>
                                  </p:childTnLst>
                                </p:cTn>
                              </p:par>
                            </p:childTnLst>
                          </p:cTn>
                        </p:par>
                        <p:par>
                          <p:cTn id="45" fill="hold" nodeType="afterGroup">
                            <p:stCondLst>
                              <p:cond delay="3000"/>
                            </p:stCondLst>
                            <p:childTnLst>
                              <p:par>
                                <p:cTn id="46" presetID="22" presetClass="entr" presetSubtype="1" fill="hold" nodeType="after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wipe(up)">
                                      <p:cBhvr>
                                        <p:cTn id="48" dur="1000"/>
                                        <p:tgtEl>
                                          <p:spTgt spid="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3" presetClass="entr" presetSubtype="16"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anim calcmode="lin" valueType="num">
                                      <p:cBhvr>
                                        <p:cTn id="53" dur="1000" fill="hold"/>
                                        <p:tgtEl>
                                          <p:spTgt spid="7"/>
                                        </p:tgtEl>
                                        <p:attrNameLst>
                                          <p:attrName>ppt_w</p:attrName>
                                        </p:attrNameLst>
                                      </p:cBhvr>
                                      <p:tavLst>
                                        <p:tav tm="0">
                                          <p:val>
                                            <p:fltVal val="0"/>
                                          </p:val>
                                        </p:tav>
                                        <p:tav tm="100000">
                                          <p:val>
                                            <p:strVal val="#ppt_w"/>
                                          </p:val>
                                        </p:tav>
                                      </p:tavLst>
                                    </p:anim>
                                    <p:anim calcmode="lin" valueType="num">
                                      <p:cBhvr>
                                        <p:cTn id="54" dur="1000" fill="hold"/>
                                        <p:tgtEl>
                                          <p:spTgt spid="7"/>
                                        </p:tgtEl>
                                        <p:attrNameLst>
                                          <p:attrName>ppt_h</p:attrName>
                                        </p:attrNameLst>
                                      </p:cBhvr>
                                      <p:tavLst>
                                        <p:tav tm="0">
                                          <p:val>
                                            <p:fltVal val="0"/>
                                          </p:val>
                                        </p:tav>
                                        <p:tav tm="100000">
                                          <p:val>
                                            <p:strVal val="#ppt_h"/>
                                          </p:val>
                                        </p:tav>
                                      </p:tavLst>
                                    </p:anim>
                                  </p:childTnLst>
                                </p:cTn>
                              </p:par>
                            </p:childTnLst>
                          </p:cTn>
                        </p:par>
                        <p:par>
                          <p:cTn id="55" fill="hold" nodeType="afterGroup">
                            <p:stCondLst>
                              <p:cond delay="1000"/>
                            </p:stCondLst>
                            <p:childTnLst>
                              <p:par>
                                <p:cTn id="56" presetID="22" presetClass="entr" presetSubtype="1" fill="hold" nodeType="afterEffect">
                                  <p:stCondLst>
                                    <p:cond delay="0"/>
                                  </p:stCondLst>
                                  <p:childTnLst>
                                    <p:set>
                                      <p:cBhvr>
                                        <p:cTn id="57" dur="1" fill="hold">
                                          <p:stCondLst>
                                            <p:cond delay="0"/>
                                          </p:stCondLst>
                                        </p:cTn>
                                        <p:tgtEl>
                                          <p:spTgt spid="40990"/>
                                        </p:tgtEl>
                                        <p:attrNameLst>
                                          <p:attrName>style.visibility</p:attrName>
                                        </p:attrNameLst>
                                      </p:cBhvr>
                                      <p:to>
                                        <p:strVal val="visible"/>
                                      </p:to>
                                    </p:set>
                                    <p:animEffect transition="in" filter="wipe(up)">
                                      <p:cBhvr>
                                        <p:cTn id="58" dur="1000"/>
                                        <p:tgtEl>
                                          <p:spTgt spid="40990"/>
                                        </p:tgtEl>
                                      </p:cBhvr>
                                    </p:animEffect>
                                  </p:childTnLst>
                                </p:cTn>
                              </p:par>
                            </p:childTnLst>
                          </p:cTn>
                        </p:par>
                        <p:par>
                          <p:cTn id="59" fill="hold" nodeType="afterGroup">
                            <p:stCondLst>
                              <p:cond delay="2000"/>
                            </p:stCondLst>
                            <p:childTnLst>
                              <p:par>
                                <p:cTn id="60" presetID="22" presetClass="entr" presetSubtype="1" fill="hold" nodeType="afterEffect">
                                  <p:stCondLst>
                                    <p:cond delay="0"/>
                                  </p:stCondLst>
                                  <p:childTnLst>
                                    <p:set>
                                      <p:cBhvr>
                                        <p:cTn id="61" dur="1" fill="hold">
                                          <p:stCondLst>
                                            <p:cond delay="0"/>
                                          </p:stCondLst>
                                        </p:cTn>
                                        <p:tgtEl>
                                          <p:spTgt spid="41000"/>
                                        </p:tgtEl>
                                        <p:attrNameLst>
                                          <p:attrName>style.visibility</p:attrName>
                                        </p:attrNameLst>
                                      </p:cBhvr>
                                      <p:to>
                                        <p:strVal val="visible"/>
                                      </p:to>
                                    </p:set>
                                    <p:animEffect transition="in" filter="wipe(up)">
                                      <p:cBhvr>
                                        <p:cTn id="62" dur="1000"/>
                                        <p:tgtEl>
                                          <p:spTgt spid="41000"/>
                                        </p:tgtEl>
                                      </p:cBhvr>
                                    </p:animEffect>
                                  </p:childTnLst>
                                  <p:subTnLst>
                                    <p:animClr clrSpc="rgb" dir="cw">
                                      <p:cBhvr override="childStyle">
                                        <p:cTn dur="1" fill="hold" display="0" masterRel="nextClick" afterEffect="1"/>
                                        <p:tgtEl>
                                          <p:spTgt spid="41000"/>
                                        </p:tgtEl>
                                        <p:attrNameLst>
                                          <p:attrName>ppt_c</p:attrName>
                                        </p:attrNameLst>
                                      </p:cBhvr>
                                      <p:to>
                                        <a:schemeClr val="tx1"/>
                                      </p:to>
                                    </p:animClr>
                                  </p:sub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nodeType="clickEffect">
                                  <p:stCondLst>
                                    <p:cond delay="0"/>
                                  </p:stCondLst>
                                  <p:childTnLst>
                                    <p:set>
                                      <p:cBhvr>
                                        <p:cTn id="66" dur="1" fill="hold">
                                          <p:stCondLst>
                                            <p:cond delay="0"/>
                                          </p:stCondLst>
                                        </p:cTn>
                                        <p:tgtEl>
                                          <p:spTgt spid="40989"/>
                                        </p:tgtEl>
                                        <p:attrNameLst>
                                          <p:attrName>style.visibility</p:attrName>
                                        </p:attrNameLst>
                                      </p:cBhvr>
                                      <p:to>
                                        <p:strVal val="visible"/>
                                      </p:to>
                                    </p:set>
                                    <p:animEffect transition="in" filter="wipe(up)">
                                      <p:cBhvr>
                                        <p:cTn id="67" dur="1000"/>
                                        <p:tgtEl>
                                          <p:spTgt spid="40989"/>
                                        </p:tgtEl>
                                      </p:cBhvr>
                                    </p:animEffect>
                                  </p:childTnLst>
                                </p:cTn>
                              </p:par>
                            </p:childTnLst>
                          </p:cTn>
                        </p:par>
                        <p:par>
                          <p:cTn id="68" fill="hold" nodeType="afterGroup">
                            <p:stCondLst>
                              <p:cond delay="1000"/>
                            </p:stCondLst>
                            <p:childTnLst>
                              <p:par>
                                <p:cTn id="69" presetID="22" presetClass="entr" presetSubtype="1" fill="hold" nodeType="afterEffect">
                                  <p:stCondLst>
                                    <p:cond delay="0"/>
                                  </p:stCondLst>
                                  <p:childTnLst>
                                    <p:set>
                                      <p:cBhvr>
                                        <p:cTn id="70" dur="1" fill="hold">
                                          <p:stCondLst>
                                            <p:cond delay="0"/>
                                          </p:stCondLst>
                                        </p:cTn>
                                        <p:tgtEl>
                                          <p:spTgt spid="41001"/>
                                        </p:tgtEl>
                                        <p:attrNameLst>
                                          <p:attrName>style.visibility</p:attrName>
                                        </p:attrNameLst>
                                      </p:cBhvr>
                                      <p:to>
                                        <p:strVal val="visible"/>
                                      </p:to>
                                    </p:set>
                                    <p:animEffect transition="in" filter="wipe(up)">
                                      <p:cBhvr>
                                        <p:cTn id="71" dur="1000"/>
                                        <p:tgtEl>
                                          <p:spTgt spid="41001"/>
                                        </p:tgtEl>
                                      </p:cBhvr>
                                    </p:animEffect>
                                  </p:childTnLst>
                                  <p:subTnLst>
                                    <p:animClr clrSpc="rgb" dir="cw">
                                      <p:cBhvr override="childStyle">
                                        <p:cTn dur="1" fill="hold" display="0" masterRel="nextClick" afterEffect="1"/>
                                        <p:tgtEl>
                                          <p:spTgt spid="41001"/>
                                        </p:tgtEl>
                                        <p:attrNameLst>
                                          <p:attrName>ppt_c</p:attrName>
                                        </p:attrNameLst>
                                      </p:cBhvr>
                                      <p:to>
                                        <a:schemeClr val="tx1"/>
                                      </p:to>
                                    </p:animClr>
                                  </p:sub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nodeType="clickEffect">
                                  <p:stCondLst>
                                    <p:cond delay="0"/>
                                  </p:stCondLst>
                                  <p:childTnLst>
                                    <p:set>
                                      <p:cBhvr>
                                        <p:cTn id="75" dur="1" fill="hold">
                                          <p:stCondLst>
                                            <p:cond delay="0"/>
                                          </p:stCondLst>
                                        </p:cTn>
                                        <p:tgtEl>
                                          <p:spTgt spid="40987"/>
                                        </p:tgtEl>
                                        <p:attrNameLst>
                                          <p:attrName>style.visibility</p:attrName>
                                        </p:attrNameLst>
                                      </p:cBhvr>
                                      <p:to>
                                        <p:strVal val="visible"/>
                                      </p:to>
                                    </p:set>
                                    <p:animEffect transition="in" filter="wipe(up)">
                                      <p:cBhvr>
                                        <p:cTn id="76" dur="1000"/>
                                        <p:tgtEl>
                                          <p:spTgt spid="40987"/>
                                        </p:tgtEl>
                                      </p:cBhvr>
                                    </p:animEffect>
                                  </p:childTnLst>
                                </p:cTn>
                              </p:par>
                            </p:childTnLst>
                          </p:cTn>
                        </p:par>
                        <p:par>
                          <p:cTn id="77" fill="hold" nodeType="afterGroup">
                            <p:stCondLst>
                              <p:cond delay="1000"/>
                            </p:stCondLst>
                            <p:childTnLst>
                              <p:par>
                                <p:cTn id="78" presetID="22" presetClass="entr" presetSubtype="1" fill="hold" nodeType="afterEffect">
                                  <p:stCondLst>
                                    <p:cond delay="0"/>
                                  </p:stCondLst>
                                  <p:childTnLst>
                                    <p:set>
                                      <p:cBhvr>
                                        <p:cTn id="79" dur="1" fill="hold">
                                          <p:stCondLst>
                                            <p:cond delay="0"/>
                                          </p:stCondLst>
                                        </p:cTn>
                                        <p:tgtEl>
                                          <p:spTgt spid="41002"/>
                                        </p:tgtEl>
                                        <p:attrNameLst>
                                          <p:attrName>style.visibility</p:attrName>
                                        </p:attrNameLst>
                                      </p:cBhvr>
                                      <p:to>
                                        <p:strVal val="visible"/>
                                      </p:to>
                                    </p:set>
                                    <p:animEffect transition="in" filter="wipe(up)">
                                      <p:cBhvr>
                                        <p:cTn id="80" dur="1000"/>
                                        <p:tgtEl>
                                          <p:spTgt spid="41002"/>
                                        </p:tgtEl>
                                      </p:cBhvr>
                                    </p:animEffect>
                                  </p:childTnLst>
                                  <p:subTnLst>
                                    <p:animClr clrSpc="rgb" dir="cw">
                                      <p:cBhvr override="childStyle">
                                        <p:cTn dur="1" fill="hold" display="0" masterRel="nextClick" afterEffect="1"/>
                                        <p:tgtEl>
                                          <p:spTgt spid="41002"/>
                                        </p:tgtEl>
                                        <p:attrNameLst>
                                          <p:attrName>ppt_c</p:attrName>
                                        </p:attrNameLst>
                                      </p:cBhvr>
                                      <p:to>
                                        <a:schemeClr val="tx1"/>
                                      </p:to>
                                    </p:animClr>
                                  </p:subTnLst>
                                </p:cTn>
                              </p:par>
                            </p:childTnLst>
                          </p:cTn>
                        </p:par>
                      </p:childTnLst>
                    </p:cTn>
                  </p:par>
                  <p:par>
                    <p:cTn id="81" fill="hold" nodeType="clickPar">
                      <p:stCondLst>
                        <p:cond delay="indefinite"/>
                      </p:stCondLst>
                      <p:childTnLst>
                        <p:par>
                          <p:cTn id="82" fill="hold" nodeType="withGroup">
                            <p:stCondLst>
                              <p:cond delay="0"/>
                            </p:stCondLst>
                            <p:childTnLst>
                              <p:par>
                                <p:cTn id="83" presetID="23" presetClass="entr" presetSubtype="16" fill="hold" nodeType="clickEffect">
                                  <p:stCondLst>
                                    <p:cond delay="0"/>
                                  </p:stCondLst>
                                  <p:childTnLst>
                                    <p:set>
                                      <p:cBhvr>
                                        <p:cTn id="84" dur="1" fill="hold">
                                          <p:stCondLst>
                                            <p:cond delay="0"/>
                                          </p:stCondLst>
                                        </p:cTn>
                                        <p:tgtEl>
                                          <p:spTgt spid="40995"/>
                                        </p:tgtEl>
                                        <p:attrNameLst>
                                          <p:attrName>style.visibility</p:attrName>
                                        </p:attrNameLst>
                                      </p:cBhvr>
                                      <p:to>
                                        <p:strVal val="visible"/>
                                      </p:to>
                                    </p:set>
                                    <p:anim calcmode="lin" valueType="num">
                                      <p:cBhvr>
                                        <p:cTn id="85" dur="1000" fill="hold"/>
                                        <p:tgtEl>
                                          <p:spTgt spid="40995"/>
                                        </p:tgtEl>
                                        <p:attrNameLst>
                                          <p:attrName>ppt_w</p:attrName>
                                        </p:attrNameLst>
                                      </p:cBhvr>
                                      <p:tavLst>
                                        <p:tav tm="0">
                                          <p:val>
                                            <p:fltVal val="0"/>
                                          </p:val>
                                        </p:tav>
                                        <p:tav tm="100000">
                                          <p:val>
                                            <p:strVal val="#ppt_w"/>
                                          </p:val>
                                        </p:tav>
                                      </p:tavLst>
                                    </p:anim>
                                    <p:anim calcmode="lin" valueType="num">
                                      <p:cBhvr>
                                        <p:cTn id="86" dur="1000" fill="hold"/>
                                        <p:tgtEl>
                                          <p:spTgt spid="40995"/>
                                        </p:tgtEl>
                                        <p:attrNameLst>
                                          <p:attrName>ppt_h</p:attrName>
                                        </p:attrNameLst>
                                      </p:cBhvr>
                                      <p:tavLst>
                                        <p:tav tm="0">
                                          <p:val>
                                            <p:fltVal val="0"/>
                                          </p:val>
                                        </p:tav>
                                        <p:tav tm="100000">
                                          <p:val>
                                            <p:strVal val="#ppt_h"/>
                                          </p:val>
                                        </p:tav>
                                      </p:tavLst>
                                    </p:anim>
                                  </p:childTnLst>
                                </p:cTn>
                              </p:par>
                            </p:childTnLst>
                          </p:cTn>
                        </p:par>
                        <p:par>
                          <p:cTn id="87" fill="hold" nodeType="afterGroup">
                            <p:stCondLst>
                              <p:cond delay="1000"/>
                            </p:stCondLst>
                            <p:childTnLst>
                              <p:par>
                                <p:cTn id="88" presetID="22" presetClass="entr" presetSubtype="1" fill="hold" nodeType="afterEffect">
                                  <p:stCondLst>
                                    <p:cond delay="0"/>
                                  </p:stCondLst>
                                  <p:childTnLst>
                                    <p:set>
                                      <p:cBhvr>
                                        <p:cTn id="89" dur="1" fill="hold">
                                          <p:stCondLst>
                                            <p:cond delay="0"/>
                                          </p:stCondLst>
                                        </p:cTn>
                                        <p:tgtEl>
                                          <p:spTgt spid="40996"/>
                                        </p:tgtEl>
                                        <p:attrNameLst>
                                          <p:attrName>style.visibility</p:attrName>
                                        </p:attrNameLst>
                                      </p:cBhvr>
                                      <p:to>
                                        <p:strVal val="visible"/>
                                      </p:to>
                                    </p:set>
                                    <p:animEffect transition="in" filter="wipe(up)">
                                      <p:cBhvr>
                                        <p:cTn id="90" dur="1000"/>
                                        <p:tgtEl>
                                          <p:spTgt spid="40996"/>
                                        </p:tgtEl>
                                      </p:cBhvr>
                                    </p:animEffect>
                                  </p:childTnLst>
                                </p:cTn>
                              </p:par>
                            </p:childTnLst>
                          </p:cTn>
                        </p:par>
                        <p:par>
                          <p:cTn id="91" fill="hold" nodeType="afterGroup">
                            <p:stCondLst>
                              <p:cond delay="2000"/>
                            </p:stCondLst>
                            <p:childTnLst>
                              <p:par>
                                <p:cTn id="92" presetID="23" presetClass="entr" presetSubtype="16" fill="hold" nodeType="afterEffect">
                                  <p:stCondLst>
                                    <p:cond delay="0"/>
                                  </p:stCondLst>
                                  <p:childTnLst>
                                    <p:set>
                                      <p:cBhvr>
                                        <p:cTn id="93" dur="1" fill="hold">
                                          <p:stCondLst>
                                            <p:cond delay="0"/>
                                          </p:stCondLst>
                                        </p:cTn>
                                        <p:tgtEl>
                                          <p:spTgt spid="41007"/>
                                        </p:tgtEl>
                                        <p:attrNameLst>
                                          <p:attrName>style.visibility</p:attrName>
                                        </p:attrNameLst>
                                      </p:cBhvr>
                                      <p:to>
                                        <p:strVal val="visible"/>
                                      </p:to>
                                    </p:set>
                                    <p:anim calcmode="lin" valueType="num">
                                      <p:cBhvr>
                                        <p:cTn id="94" dur="1000" fill="hold"/>
                                        <p:tgtEl>
                                          <p:spTgt spid="41007"/>
                                        </p:tgtEl>
                                        <p:attrNameLst>
                                          <p:attrName>ppt_w</p:attrName>
                                        </p:attrNameLst>
                                      </p:cBhvr>
                                      <p:tavLst>
                                        <p:tav tm="0">
                                          <p:val>
                                            <p:fltVal val="0"/>
                                          </p:val>
                                        </p:tav>
                                        <p:tav tm="100000">
                                          <p:val>
                                            <p:strVal val="#ppt_w"/>
                                          </p:val>
                                        </p:tav>
                                      </p:tavLst>
                                    </p:anim>
                                    <p:anim calcmode="lin" valueType="num">
                                      <p:cBhvr>
                                        <p:cTn id="95" dur="1000" fill="hold"/>
                                        <p:tgtEl>
                                          <p:spTgt spid="41007"/>
                                        </p:tgtEl>
                                        <p:attrNameLst>
                                          <p:attrName>ppt_h</p:attrName>
                                        </p:attrNameLst>
                                      </p:cBhvr>
                                      <p:tavLst>
                                        <p:tav tm="0">
                                          <p:val>
                                            <p:fltVal val="0"/>
                                          </p:val>
                                        </p:tav>
                                        <p:tav tm="100000">
                                          <p:val>
                                            <p:strVal val="#ppt_h"/>
                                          </p:val>
                                        </p:tav>
                                      </p:tavLst>
                                    </p:anim>
                                  </p:childTnLst>
                                </p:cTn>
                              </p:par>
                            </p:childTnLst>
                          </p:cTn>
                        </p:par>
                        <p:par>
                          <p:cTn id="96" fill="hold" nodeType="afterGroup">
                            <p:stCondLst>
                              <p:cond delay="3000"/>
                            </p:stCondLst>
                            <p:childTnLst>
                              <p:par>
                                <p:cTn id="97" presetID="22" presetClass="entr" presetSubtype="1" fill="hold" nodeType="afterEffect">
                                  <p:stCondLst>
                                    <p:cond delay="0"/>
                                  </p:stCondLst>
                                  <p:childTnLst>
                                    <p:set>
                                      <p:cBhvr>
                                        <p:cTn id="98" dur="1" fill="hold">
                                          <p:stCondLst>
                                            <p:cond delay="0"/>
                                          </p:stCondLst>
                                        </p:cTn>
                                        <p:tgtEl>
                                          <p:spTgt spid="5"/>
                                        </p:tgtEl>
                                        <p:attrNameLst>
                                          <p:attrName>style.visibility</p:attrName>
                                        </p:attrNameLst>
                                      </p:cBhvr>
                                      <p:to>
                                        <p:strVal val="visible"/>
                                      </p:to>
                                    </p:set>
                                    <p:animEffect transition="in" filter="wipe(up)">
                                      <p:cBhvr>
                                        <p:cTn id="99" dur="1000"/>
                                        <p:tgtEl>
                                          <p:spTgt spid="5"/>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3" presetClass="entr" presetSubtype="16" fill="hold" nodeType="clickEffect">
                                  <p:stCondLst>
                                    <p:cond delay="0"/>
                                  </p:stCondLst>
                                  <p:childTnLst>
                                    <p:set>
                                      <p:cBhvr>
                                        <p:cTn id="103" dur="1" fill="hold">
                                          <p:stCondLst>
                                            <p:cond delay="0"/>
                                          </p:stCondLst>
                                        </p:cTn>
                                        <p:tgtEl>
                                          <p:spTgt spid="8"/>
                                        </p:tgtEl>
                                        <p:attrNameLst>
                                          <p:attrName>style.visibility</p:attrName>
                                        </p:attrNameLst>
                                      </p:cBhvr>
                                      <p:to>
                                        <p:strVal val="visible"/>
                                      </p:to>
                                    </p:set>
                                    <p:anim calcmode="lin" valueType="num">
                                      <p:cBhvr>
                                        <p:cTn id="104" dur="1000" fill="hold"/>
                                        <p:tgtEl>
                                          <p:spTgt spid="8"/>
                                        </p:tgtEl>
                                        <p:attrNameLst>
                                          <p:attrName>ppt_w</p:attrName>
                                        </p:attrNameLst>
                                      </p:cBhvr>
                                      <p:tavLst>
                                        <p:tav tm="0">
                                          <p:val>
                                            <p:fltVal val="0"/>
                                          </p:val>
                                        </p:tav>
                                        <p:tav tm="100000">
                                          <p:val>
                                            <p:strVal val="#ppt_w"/>
                                          </p:val>
                                        </p:tav>
                                      </p:tavLst>
                                    </p:anim>
                                    <p:anim calcmode="lin" valueType="num">
                                      <p:cBhvr>
                                        <p:cTn id="105" dur="1000" fill="hold"/>
                                        <p:tgtEl>
                                          <p:spTgt spid="8"/>
                                        </p:tgtEl>
                                        <p:attrNameLst>
                                          <p:attrName>ppt_h</p:attrName>
                                        </p:attrNameLst>
                                      </p:cBhvr>
                                      <p:tavLst>
                                        <p:tav tm="0">
                                          <p:val>
                                            <p:fltVal val="0"/>
                                          </p:val>
                                        </p:tav>
                                        <p:tav tm="100000">
                                          <p:val>
                                            <p:strVal val="#ppt_h"/>
                                          </p:val>
                                        </p:tav>
                                      </p:tavLst>
                                    </p:anim>
                                  </p:childTnLst>
                                </p:cTn>
                              </p:par>
                            </p:childTnLst>
                          </p:cTn>
                        </p:par>
                        <p:par>
                          <p:cTn id="106" fill="hold" nodeType="afterGroup">
                            <p:stCondLst>
                              <p:cond delay="1000"/>
                            </p:stCondLst>
                            <p:childTnLst>
                              <p:par>
                                <p:cTn id="107" presetID="22" presetClass="entr" presetSubtype="1" fill="hold" nodeType="afterEffect">
                                  <p:stCondLst>
                                    <p:cond delay="0"/>
                                  </p:stCondLst>
                                  <p:childTnLst>
                                    <p:set>
                                      <p:cBhvr>
                                        <p:cTn id="108" dur="1" fill="hold">
                                          <p:stCondLst>
                                            <p:cond delay="0"/>
                                          </p:stCondLst>
                                        </p:cTn>
                                        <p:tgtEl>
                                          <p:spTgt spid="40988"/>
                                        </p:tgtEl>
                                        <p:attrNameLst>
                                          <p:attrName>style.visibility</p:attrName>
                                        </p:attrNameLst>
                                      </p:cBhvr>
                                      <p:to>
                                        <p:strVal val="visible"/>
                                      </p:to>
                                    </p:set>
                                    <p:animEffect transition="in" filter="wipe(up)">
                                      <p:cBhvr>
                                        <p:cTn id="109" dur="1000"/>
                                        <p:tgtEl>
                                          <p:spTgt spid="40988"/>
                                        </p:tgtEl>
                                      </p:cBhvr>
                                    </p:animEffect>
                                  </p:childTnLst>
                                </p:cTn>
                              </p:par>
                            </p:childTnLst>
                          </p:cTn>
                        </p:par>
                        <p:par>
                          <p:cTn id="110" fill="hold" nodeType="afterGroup">
                            <p:stCondLst>
                              <p:cond delay="2000"/>
                            </p:stCondLst>
                            <p:childTnLst>
                              <p:par>
                                <p:cTn id="111" presetID="22" presetClass="entr" presetSubtype="1" fill="hold" nodeType="afterEffect">
                                  <p:stCondLst>
                                    <p:cond delay="0"/>
                                  </p:stCondLst>
                                  <p:childTnLst>
                                    <p:set>
                                      <p:cBhvr>
                                        <p:cTn id="112" dur="1" fill="hold">
                                          <p:stCondLst>
                                            <p:cond delay="0"/>
                                          </p:stCondLst>
                                        </p:cTn>
                                        <p:tgtEl>
                                          <p:spTgt spid="41003"/>
                                        </p:tgtEl>
                                        <p:attrNameLst>
                                          <p:attrName>style.visibility</p:attrName>
                                        </p:attrNameLst>
                                      </p:cBhvr>
                                      <p:to>
                                        <p:strVal val="visible"/>
                                      </p:to>
                                    </p:set>
                                    <p:animEffect transition="in" filter="wipe(up)">
                                      <p:cBhvr>
                                        <p:cTn id="113" dur="1000"/>
                                        <p:tgtEl>
                                          <p:spTgt spid="41003"/>
                                        </p:tgtEl>
                                      </p:cBhvr>
                                    </p:animEffect>
                                  </p:childTnLst>
                                  <p:subTnLst>
                                    <p:animClr clrSpc="rgb" dir="cw">
                                      <p:cBhvr override="childStyle">
                                        <p:cTn dur="1" fill="hold" display="0" masterRel="nextClick" afterEffect="1"/>
                                        <p:tgtEl>
                                          <p:spTgt spid="41003"/>
                                        </p:tgtEl>
                                        <p:attrNameLst>
                                          <p:attrName>ppt_c</p:attrName>
                                        </p:attrNameLst>
                                      </p:cBhvr>
                                      <p:to>
                                        <a:schemeClr val="tx1"/>
                                      </p:to>
                                    </p:animClr>
                                  </p:sub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1" fill="hold" nodeType="clickEffect">
                                  <p:stCondLst>
                                    <p:cond delay="0"/>
                                  </p:stCondLst>
                                  <p:childTnLst>
                                    <p:set>
                                      <p:cBhvr>
                                        <p:cTn id="117" dur="1" fill="hold">
                                          <p:stCondLst>
                                            <p:cond delay="0"/>
                                          </p:stCondLst>
                                        </p:cTn>
                                        <p:tgtEl>
                                          <p:spTgt spid="40991"/>
                                        </p:tgtEl>
                                        <p:attrNameLst>
                                          <p:attrName>style.visibility</p:attrName>
                                        </p:attrNameLst>
                                      </p:cBhvr>
                                      <p:to>
                                        <p:strVal val="visible"/>
                                      </p:to>
                                    </p:set>
                                    <p:animEffect transition="in" filter="wipe(up)">
                                      <p:cBhvr>
                                        <p:cTn id="118" dur="1000"/>
                                        <p:tgtEl>
                                          <p:spTgt spid="40991"/>
                                        </p:tgtEl>
                                      </p:cBhvr>
                                    </p:animEffect>
                                  </p:childTnLst>
                                </p:cTn>
                              </p:par>
                            </p:childTnLst>
                          </p:cTn>
                        </p:par>
                        <p:par>
                          <p:cTn id="119" fill="hold" nodeType="afterGroup">
                            <p:stCondLst>
                              <p:cond delay="1000"/>
                            </p:stCondLst>
                            <p:childTnLst>
                              <p:par>
                                <p:cTn id="120" presetID="22" presetClass="entr" presetSubtype="1" fill="hold" nodeType="afterEffect">
                                  <p:stCondLst>
                                    <p:cond delay="0"/>
                                  </p:stCondLst>
                                  <p:childTnLst>
                                    <p:set>
                                      <p:cBhvr>
                                        <p:cTn id="121" dur="1" fill="hold">
                                          <p:stCondLst>
                                            <p:cond delay="0"/>
                                          </p:stCondLst>
                                        </p:cTn>
                                        <p:tgtEl>
                                          <p:spTgt spid="41004"/>
                                        </p:tgtEl>
                                        <p:attrNameLst>
                                          <p:attrName>style.visibility</p:attrName>
                                        </p:attrNameLst>
                                      </p:cBhvr>
                                      <p:to>
                                        <p:strVal val="visible"/>
                                      </p:to>
                                    </p:set>
                                    <p:animEffect transition="in" filter="wipe(up)">
                                      <p:cBhvr>
                                        <p:cTn id="122" dur="1000"/>
                                        <p:tgtEl>
                                          <p:spTgt spid="41004"/>
                                        </p:tgtEl>
                                      </p:cBhvr>
                                    </p:animEffect>
                                  </p:childTnLst>
                                  <p:subTnLst>
                                    <p:animClr clrSpc="rgb" dir="cw">
                                      <p:cBhvr override="childStyle">
                                        <p:cTn dur="1" fill="hold" display="0" masterRel="nextClick" afterEffect="1"/>
                                        <p:tgtEl>
                                          <p:spTgt spid="41004"/>
                                        </p:tgtEl>
                                        <p:attrNameLst>
                                          <p:attrName>ppt_c</p:attrName>
                                        </p:attrNameLst>
                                      </p:cBhvr>
                                      <p:to>
                                        <a:schemeClr val="tx1"/>
                                      </p:to>
                                    </p:animClr>
                                  </p:subTnLst>
                                </p:cTn>
                              </p:par>
                            </p:childTnLst>
                          </p:cTn>
                        </p:par>
                      </p:childTnLst>
                    </p:cTn>
                  </p:par>
                  <p:par>
                    <p:cTn id="123" fill="hold" nodeType="clickPar">
                      <p:stCondLst>
                        <p:cond delay="indefinite"/>
                      </p:stCondLst>
                      <p:childTnLst>
                        <p:par>
                          <p:cTn id="124" fill="hold" nodeType="withGroup">
                            <p:stCondLst>
                              <p:cond delay="0"/>
                            </p:stCondLst>
                            <p:childTnLst>
                              <p:par>
                                <p:cTn id="125" presetID="22" presetClass="entr" presetSubtype="1" fill="hold" nodeType="clickEffect">
                                  <p:stCondLst>
                                    <p:cond delay="0"/>
                                  </p:stCondLst>
                                  <p:childTnLst>
                                    <p:set>
                                      <p:cBhvr>
                                        <p:cTn id="126" dur="1" fill="hold">
                                          <p:stCondLst>
                                            <p:cond delay="0"/>
                                          </p:stCondLst>
                                        </p:cTn>
                                        <p:tgtEl>
                                          <p:spTgt spid="40992"/>
                                        </p:tgtEl>
                                        <p:attrNameLst>
                                          <p:attrName>style.visibility</p:attrName>
                                        </p:attrNameLst>
                                      </p:cBhvr>
                                      <p:to>
                                        <p:strVal val="visible"/>
                                      </p:to>
                                    </p:set>
                                    <p:animEffect transition="in" filter="wipe(up)">
                                      <p:cBhvr>
                                        <p:cTn id="127" dur="1000"/>
                                        <p:tgtEl>
                                          <p:spTgt spid="40992"/>
                                        </p:tgtEl>
                                      </p:cBhvr>
                                    </p:animEffect>
                                  </p:childTnLst>
                                </p:cTn>
                              </p:par>
                            </p:childTnLst>
                          </p:cTn>
                        </p:par>
                        <p:par>
                          <p:cTn id="128" fill="hold" nodeType="afterGroup">
                            <p:stCondLst>
                              <p:cond delay="1000"/>
                            </p:stCondLst>
                            <p:childTnLst>
                              <p:par>
                                <p:cTn id="129" presetID="22" presetClass="entr" presetSubtype="1" fill="hold" nodeType="afterEffect">
                                  <p:stCondLst>
                                    <p:cond delay="0"/>
                                  </p:stCondLst>
                                  <p:childTnLst>
                                    <p:set>
                                      <p:cBhvr>
                                        <p:cTn id="130" dur="1" fill="hold">
                                          <p:stCondLst>
                                            <p:cond delay="0"/>
                                          </p:stCondLst>
                                        </p:cTn>
                                        <p:tgtEl>
                                          <p:spTgt spid="41005"/>
                                        </p:tgtEl>
                                        <p:attrNameLst>
                                          <p:attrName>style.visibility</p:attrName>
                                        </p:attrNameLst>
                                      </p:cBhvr>
                                      <p:to>
                                        <p:strVal val="visible"/>
                                      </p:to>
                                    </p:set>
                                    <p:animEffect transition="in" filter="wipe(up)">
                                      <p:cBhvr>
                                        <p:cTn id="131" dur="1000"/>
                                        <p:tgtEl>
                                          <p:spTgt spid="410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87" grpId="0"/>
      <p:bldP spid="40988" grpId="0"/>
      <p:bldP spid="40989" grpId="0"/>
      <p:bldP spid="40990" grpId="0"/>
      <p:bldP spid="40991" grpId="0"/>
      <p:bldP spid="40992" grpId="0"/>
      <p:bldP spid="40993" grpId="0" animBg="1"/>
      <p:bldP spid="40994" grpId="0"/>
      <p:bldP spid="40995" grpId="0" animBg="1"/>
      <p:bldP spid="40996" grpId="0"/>
      <p:bldP spid="40998" grpId="0" animBg="1"/>
      <p:bldP spid="40999" grpId="0"/>
      <p:bldP spid="41000" grpId="0"/>
      <p:bldP spid="41001" grpId="0"/>
      <p:bldP spid="41002" grpId="0"/>
      <p:bldP spid="41003" grpId="0"/>
      <p:bldP spid="41004" grpId="0"/>
      <p:bldP spid="41005" grpId="0"/>
      <p:bldP spid="41006" grpId="0"/>
      <p:bldP spid="4100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20DAE8CE-A314-F7A0-0A18-7A3AA485E225}"/>
              </a:ext>
            </a:extLst>
          </p:cNvPr>
          <p:cNvSpPr>
            <a:spLocks noChangeArrowheads="1"/>
          </p:cNvSpPr>
          <p:nvPr/>
        </p:nvSpPr>
        <p:spPr bwMode="auto">
          <a:xfrm>
            <a:off x="2208213" y="1052513"/>
            <a:ext cx="8064500" cy="525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80000"/>
              </a:lnSpc>
              <a:spcBef>
                <a:spcPct val="50000"/>
              </a:spcBef>
              <a:buFontTx/>
              <a:buNone/>
            </a:pPr>
            <a:r>
              <a:rPr lang="en-US" altLang="id-ID" sz="2800" b="1">
                <a:solidFill>
                  <a:schemeClr val="accent1"/>
                </a:solidFill>
                <a:latin typeface="Times New Roman" panose="02020603050405020304" pitchFamily="18" charset="0"/>
              </a:rPr>
              <a:t>Sistem informasi dapat diklasifikasikan</a:t>
            </a:r>
            <a:r>
              <a:rPr lang="id-ID" altLang="id-ID" sz="2800" b="1">
                <a:solidFill>
                  <a:schemeClr val="accent1"/>
                </a:solidFill>
                <a:latin typeface="Times New Roman" panose="02020603050405020304" pitchFamily="18" charset="0"/>
              </a:rPr>
              <a:t> pada </a:t>
            </a:r>
            <a:r>
              <a:rPr lang="en-US" altLang="id-ID" sz="2800" b="1">
                <a:solidFill>
                  <a:schemeClr val="accent1"/>
                </a:solidFill>
                <a:latin typeface="Times New Roman" panose="02020603050405020304" pitchFamily="18" charset="0"/>
              </a:rPr>
              <a:t>jenis dukungan yang </a:t>
            </a:r>
            <a:r>
              <a:rPr lang="id-ID" altLang="id-ID" sz="2800" b="1">
                <a:solidFill>
                  <a:schemeClr val="accent1"/>
                </a:solidFill>
                <a:latin typeface="Times New Roman" panose="02020603050405020304" pitchFamily="18" charset="0"/>
              </a:rPr>
              <a:t>di</a:t>
            </a:r>
            <a:r>
              <a:rPr lang="en-US" altLang="id-ID" sz="2800" b="1">
                <a:solidFill>
                  <a:schemeClr val="accent1"/>
                </a:solidFill>
                <a:latin typeface="Times New Roman" panose="02020603050405020304" pitchFamily="18" charset="0"/>
              </a:rPr>
              <a:t>berikan </a:t>
            </a:r>
            <a:r>
              <a:rPr lang="id-ID" altLang="id-ID" sz="2800" b="1">
                <a:solidFill>
                  <a:schemeClr val="accent1"/>
                </a:solidFill>
                <a:latin typeface="Times New Roman" panose="02020603050405020304" pitchFamily="18" charset="0"/>
              </a:rPr>
              <a:t>pada </a:t>
            </a:r>
            <a:r>
              <a:rPr lang="en-US" altLang="id-ID" sz="2800" b="1">
                <a:solidFill>
                  <a:schemeClr val="accent1"/>
                </a:solidFill>
                <a:latin typeface="Times New Roman" panose="02020603050405020304" pitchFamily="18" charset="0"/>
              </a:rPr>
              <a:t>sebuah organisasi.</a:t>
            </a:r>
            <a:endParaRPr lang="id-ID" altLang="id-ID" sz="2800" b="1">
              <a:solidFill>
                <a:schemeClr val="accent1"/>
              </a:solidFill>
              <a:latin typeface="Times New Roman" panose="02020603050405020304" pitchFamily="18" charset="0"/>
            </a:endParaRPr>
          </a:p>
          <a:p>
            <a:pPr eaLnBrk="1" hangingPunct="1">
              <a:lnSpc>
                <a:spcPct val="80000"/>
              </a:lnSpc>
              <a:spcBef>
                <a:spcPct val="50000"/>
              </a:spcBef>
              <a:buFontTx/>
              <a:buNone/>
            </a:pPr>
            <a:endParaRPr lang="id-ID" altLang="id-ID" sz="2400" b="1" u="sng">
              <a:solidFill>
                <a:srgbClr val="000000"/>
              </a:solidFill>
              <a:latin typeface="Times New Roman" panose="02020603050405020304" pitchFamily="18" charset="0"/>
            </a:endParaRPr>
          </a:p>
          <a:p>
            <a:pPr eaLnBrk="1" hangingPunct="1">
              <a:lnSpc>
                <a:spcPct val="80000"/>
              </a:lnSpc>
              <a:spcBef>
                <a:spcPct val="50000"/>
              </a:spcBef>
              <a:buFontTx/>
              <a:buNone/>
            </a:pPr>
            <a:r>
              <a:rPr lang="en-US" altLang="id-ID" sz="2400" b="1" u="sng">
                <a:solidFill>
                  <a:srgbClr val="000000"/>
                </a:solidFill>
                <a:latin typeface="Times New Roman" panose="02020603050405020304" pitchFamily="18" charset="0"/>
              </a:rPr>
              <a:t>Operations support systems</a:t>
            </a:r>
            <a:r>
              <a:rPr lang="id-ID" altLang="id-ID" sz="2400" b="1" u="sng">
                <a:solidFill>
                  <a:srgbClr val="000000"/>
                </a:solidFill>
                <a:latin typeface="Times New Roman" panose="02020603050405020304" pitchFamily="18" charset="0"/>
              </a:rPr>
              <a:t>,</a:t>
            </a:r>
            <a:r>
              <a:rPr lang="en-US" altLang="id-ID" sz="2400">
                <a:solidFill>
                  <a:srgbClr val="000000"/>
                </a:solidFill>
                <a:latin typeface="Times New Roman" panose="02020603050405020304" pitchFamily="18" charset="0"/>
              </a:rPr>
              <a:t> Data yang dihasilkan oleh proses dan digunakan dalam operasi bisnis. Mereka menghasilkan berbagai produk informasi untuk penggunaan internal dan eksternal. Sistem pendukung operasi tidak menekankan memproduksi produk informasi spesifik yang terbaik </a:t>
            </a:r>
            <a:r>
              <a:rPr lang="id-ID" altLang="id-ID" sz="2400">
                <a:solidFill>
                  <a:srgbClr val="000000"/>
                </a:solidFill>
                <a:latin typeface="Times New Roman" panose="02020603050405020304" pitchFamily="18" charset="0"/>
              </a:rPr>
              <a:t>yang </a:t>
            </a:r>
            <a:r>
              <a:rPr lang="en-US" altLang="id-ID" sz="2400">
                <a:solidFill>
                  <a:srgbClr val="000000"/>
                </a:solidFill>
                <a:latin typeface="Times New Roman" panose="02020603050405020304" pitchFamily="18" charset="0"/>
              </a:rPr>
              <a:t>dapat digunakan oleh para manajer. </a:t>
            </a:r>
            <a:r>
              <a:rPr lang="id-ID" altLang="id-ID" sz="2400">
                <a:solidFill>
                  <a:srgbClr val="000000"/>
                </a:solidFill>
                <a:latin typeface="Times New Roman" panose="02020603050405020304" pitchFamily="18" charset="0"/>
              </a:rPr>
              <a:t>Pada </a:t>
            </a:r>
            <a:r>
              <a:rPr lang="en-US" altLang="id-ID" sz="2400">
                <a:solidFill>
                  <a:srgbClr val="000000"/>
                </a:solidFill>
                <a:latin typeface="Times New Roman" panose="02020603050405020304" pitchFamily="18" charset="0"/>
              </a:rPr>
              <a:t>proses lebih lanjut sistem informasi manajemen biasanya dibutuhkan. Peran sistem pendukung operasi </a:t>
            </a:r>
            <a:r>
              <a:rPr lang="id-ID" altLang="id-ID" sz="2400">
                <a:solidFill>
                  <a:srgbClr val="000000"/>
                </a:solidFill>
                <a:latin typeface="Times New Roman" panose="02020603050405020304" pitchFamily="18" charset="0"/>
              </a:rPr>
              <a:t>ini adalah </a:t>
            </a:r>
            <a:r>
              <a:rPr lang="en-US" altLang="id-ID" sz="2400">
                <a:solidFill>
                  <a:srgbClr val="000000"/>
                </a:solidFill>
                <a:latin typeface="Times New Roman" panose="02020603050405020304" pitchFamily="18" charset="0"/>
              </a:rPr>
              <a:t>untuk</a:t>
            </a:r>
            <a:r>
              <a:rPr lang="id-ID" altLang="id-ID" sz="2400">
                <a:solidFill>
                  <a:srgbClr val="000000"/>
                </a:solidFill>
                <a:latin typeface="Times New Roman" panose="02020603050405020304" pitchFamily="18" charset="0"/>
              </a:rPr>
              <a:t> :</a:t>
            </a:r>
          </a:p>
          <a:p>
            <a:pPr eaLnBrk="1" hangingPunct="1">
              <a:lnSpc>
                <a:spcPct val="80000"/>
              </a:lnSpc>
              <a:spcBef>
                <a:spcPct val="50000"/>
              </a:spcBef>
              <a:buFontTx/>
              <a:buNone/>
            </a:pPr>
            <a:r>
              <a:rPr lang="en-US" altLang="id-ID" sz="2400">
                <a:solidFill>
                  <a:srgbClr val="000000"/>
                </a:solidFill>
                <a:latin typeface="Times New Roman" panose="02020603050405020304" pitchFamily="18" charset="0"/>
              </a:rPr>
              <a:t>1.  Effectively process business transactions (TPS)</a:t>
            </a:r>
          </a:p>
          <a:p>
            <a:pPr eaLnBrk="1" hangingPunct="1">
              <a:lnSpc>
                <a:spcPct val="80000"/>
              </a:lnSpc>
              <a:spcBef>
                <a:spcPct val="50000"/>
              </a:spcBef>
              <a:buFontTx/>
              <a:buNone/>
            </a:pPr>
            <a:r>
              <a:rPr lang="en-US" altLang="id-ID" sz="2400">
                <a:solidFill>
                  <a:srgbClr val="000000"/>
                </a:solidFill>
                <a:latin typeface="Times New Roman" panose="02020603050405020304" pitchFamily="18" charset="0"/>
              </a:rPr>
              <a:t>2.  Control industrial processes </a:t>
            </a:r>
          </a:p>
          <a:p>
            <a:pPr eaLnBrk="1" hangingPunct="1">
              <a:lnSpc>
                <a:spcPct val="80000"/>
              </a:lnSpc>
              <a:spcBef>
                <a:spcPct val="50000"/>
              </a:spcBef>
              <a:buFontTx/>
              <a:buNone/>
            </a:pPr>
            <a:r>
              <a:rPr lang="en-US" altLang="id-ID" sz="2400">
                <a:solidFill>
                  <a:srgbClr val="000000"/>
                </a:solidFill>
                <a:latin typeface="Times New Roman" panose="02020603050405020304" pitchFamily="18" charset="0"/>
              </a:rPr>
              <a:t>3.  Support team and workgroup collaboration </a:t>
            </a:r>
          </a:p>
        </p:txBody>
      </p:sp>
    </p:spTree>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2171</Words>
  <Application>Microsoft Macintosh PowerPoint</Application>
  <PresentationFormat>Layar Lebar</PresentationFormat>
  <Paragraphs>240</Paragraphs>
  <Slides>16</Slides>
  <Notes>11</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16</vt:i4>
      </vt:variant>
    </vt:vector>
  </HeadingPairs>
  <TitlesOfParts>
    <vt:vector size="21" baseType="lpstr">
      <vt:lpstr>Arial</vt:lpstr>
      <vt:lpstr>Calibri</vt:lpstr>
      <vt:lpstr>Calibri Light</vt:lpstr>
      <vt:lpstr>Times New Roman</vt:lpstr>
      <vt:lpstr>Tema Office</vt:lpstr>
      <vt:lpstr>ERP (enterprise resource planning)</vt:lpstr>
      <vt:lpstr>Roles of IS in Business</vt:lpstr>
      <vt:lpstr>Presentasi PowerPoint</vt:lpstr>
      <vt:lpstr>Roles of e-Business in Business</vt:lpstr>
      <vt:lpstr>Presentasi PowerPoint</vt:lpstr>
      <vt:lpstr>Trends in Information Systems</vt:lpstr>
      <vt:lpstr>Presentasi PowerPoint</vt:lpstr>
      <vt:lpstr>Types of Information Systems</vt:lpstr>
      <vt:lpstr>Presentasi PowerPoint</vt:lpstr>
      <vt:lpstr>Presentasi PowerPoint</vt:lpstr>
      <vt:lpstr>PERENCANAAN</vt:lpstr>
      <vt:lpstr>TAHAPAN PERENCANAAN</vt:lpstr>
      <vt:lpstr>TAHAPAN PERENCANAAN</vt:lpstr>
      <vt:lpstr>Perkembangan perencanaan</vt:lpstr>
      <vt:lpstr>TAHAPAN PERENCANAAN</vt:lpstr>
      <vt:lpstr>TAHAPAN PERENCANAAN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ERP (enterprise resource planning)</dc:title>
  <dc:creator>febins_22@yahoo.co.id</dc:creator>
  <cp:lastModifiedBy>budi0809</cp:lastModifiedBy>
  <cp:revision>2</cp:revision>
  <dcterms:created xsi:type="dcterms:W3CDTF">2023-05-08T02:39:37Z</dcterms:created>
  <dcterms:modified xsi:type="dcterms:W3CDTF">2024-01-24T06:17:35Z</dcterms:modified>
</cp:coreProperties>
</file>