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notesMasterIdLst>
    <p:notesMasterId r:id="rId40"/>
  </p:notesMasterIdLst>
  <p:handoutMasterIdLst>
    <p:handoutMasterId r:id="rId41"/>
  </p:handoutMasterIdLst>
  <p:sldIdLst>
    <p:sldId id="25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ED2B67-675A-483F-8A97-59C9358C3283}" type="datetimeFigureOut">
              <a:rPr lang="id-ID" smtClean="0"/>
              <a:pPr/>
              <a:t>14/04/2021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DD59B-2176-4B07-A823-7FB80772DED3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84601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04FD0-F067-44C0-BCB7-63B8B7149632}" type="datetimeFigureOut">
              <a:rPr lang="id-ID" smtClean="0"/>
              <a:pPr/>
              <a:t>14/04/2021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89D6F-5042-47A8-86FD-A95BA5753234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59483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89D6F-5042-47A8-86FD-A95BA5753234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4866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89D6F-5042-47A8-86FD-A95BA5753234}" type="slidenum">
              <a:rPr lang="id-ID" smtClean="0"/>
              <a:pPr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26024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89D6F-5042-47A8-86FD-A95BA5753234}" type="slidenum">
              <a:rPr lang="id-ID" smtClean="0"/>
              <a:pPr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9847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78780D-91B7-FD48-B117-474036A49C1D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379A0-B6F0-1B45-A747-DFDC1C8512F8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270A6-2F4A-244A-B8F3-4396654FB442}" type="datetime1">
              <a:rPr lang="en-US" smtClean="0"/>
              <a:t>4/14/2021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DC94-050C-9345-8079-942BA24063D2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FC0D4-7A44-3249-8471-034110EFBD12}" type="datetime1">
              <a:rPr lang="en-US" smtClean="0"/>
              <a:t>4/14/2021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43A4-465E-9B47-AF3D-41494E0B49E4}" type="datetime1">
              <a:rPr lang="en-US" smtClean="0"/>
              <a:t>4/14/2021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8328F-4A16-1746-B4AE-A742E14F5389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0EA61-C665-A14B-B5A4-FC398A5FC061}" type="datetime1">
              <a:rPr lang="en-US" smtClean="0"/>
              <a:t>4/14/2021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6515B-5B0D-5343-99AB-0B0081565317}" type="datetime1">
              <a:rPr lang="en-US" smtClean="0"/>
              <a:t>4/14/2021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A1FFB-2779-6044-B3DA-81501CB62044}" type="datetime1">
              <a:rPr lang="en-US" smtClean="0"/>
              <a:t>4/14/2021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4C7CE-A6B9-8E4E-92BE-05202E71434E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0AC97-99D5-D743-B3F7-43BCB4FFADF9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F27A-875E-814D-9BAA-E615083F2454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450223-D03A-AC4A-91D2-EB153F585CAE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BAA20B-3CDA-4E91-854F-D4E1EB5A10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CC930-B78C-4A4E-986A-FA23D429DA8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E4A0E-9AB8-41A7-A9F7-D18A10CCA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FA0D6B-F309-4344-9FA5-C5F6FD9CE094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51165-22E7-421F-AF1F-A32C4E0C66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833C35-27A6-3247-8F75-D73BD394C904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C0DED-DFE1-4406-9343-88252CA678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E4164E-4FF3-4C4B-947C-BA92E7234499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58C60-F740-4731-96CB-AF0A8AF21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BFB361-10F0-9F4F-A57C-65B29C511D3A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70D96-F11A-45C5-811F-998727F38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ED911D-2A6B-014D-86F9-8A4D5359A547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BE65D-1C33-47C9-A176-588B686CE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05CDFC-EF41-2B4A-ADD4-F048C40C1BEF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BAC5F-76B0-409C-B3CC-D604AD7A6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178458-E31E-6847-8408-76788D556164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04DE3A-8CBA-D248-8837-0D099AF920D3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26704-D538-4C67-B440-C303268C8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2FF8DB-F8E9-FA41-9FCD-739EC3163B0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0BD01-7826-4B0F-A298-9E4E6C729D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CECE77-6CBC-4C41-820A-65BFA1B946E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71A42-106B-4104-B65A-7B40FCC3B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4C5AAB-6597-8B49-AC40-E3A7586BA8A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F671E-0E60-4D20-886B-D6F1719263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D11A60-B308-FA4E-9B7B-506BE531185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18C82-6120-43E7-AED6-AEA7DE9A6D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3F8176-9030-7B49-A646-3F7A01010EB7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AA28AF-B0E8-4EA3-854F-C36118D24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1E2CC-9D6B-1740-80B3-B139E889913D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A71BD-2D2B-4B68-A758-8EA1124E2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4F96AD-34DC-984D-B2C3-3AAF926DA82E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F6F3A-4BB6-4ABC-922C-635765717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C9F4F2-03D9-0A41-BA2C-0D6AD858B277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D4B64-A089-4C0E-9E86-421FC26A97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C44CD0-B7D9-2D42-A756-E3369A1E2C48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2027C-1C12-4EF0-A9E1-13CF2EA06E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821061-181E-5443-A87C-5C4E906B96B3}" type="datetime1">
              <a:rPr lang="en-US" smtClean="0"/>
              <a:t>4/14/2021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A4F581-031F-5F4C-ACDB-313F092AC014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6D456-C74A-4090-A422-0B73D116D5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EDB732-A873-A64A-8804-19709ED7765B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09E32-6714-499A-A707-EEC1A52F22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3FBDFE-8CB7-3243-93B4-B7015EBC52F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7492E-ACD0-4266-8AB6-5C8A33E9D4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D42FE-0649-0C4D-90AA-20786238963A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E6EA7-C81D-4D0A-8899-87CE085CC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D99693-F353-E148-ADC8-757AFD29215A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FE01-786A-490C-938F-1874F012A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A82542-DA30-E643-94D1-FCF8E30B15F3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EADE2-F0E4-411E-974A-C84C299377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D2EC7F-F9F5-5F41-AA6F-E44B16B3ABC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A85B6-954E-4D5C-AD17-D7D4BE952B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49698-B0DA-814A-B24D-0EA65B9218A5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68C88-6E8C-4075-8B69-F6C028F52D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475293-6C33-824A-9B43-5D2B94D82D46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44899-50E8-4897-8B3F-29AE7261A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0AFF27-FB72-F64F-87F9-638308C3D847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ACB99-2A03-4C73-B2F4-AC70B7646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F9C3ED-0A23-DD4E-9370-32544BF65BD5}" type="datetime1">
              <a:rPr lang="en-US" smtClean="0"/>
              <a:t>4/14/2021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9F6481-5045-A641-B1AB-1EFC0C229B70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CF54E-84FD-4C0C-B8F2-C33466D040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06681-6AC0-9247-9F84-DDE102F4B137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266358-054F-46D2-92D2-6D5CE23FE7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9DA10-8DBB-9A43-B0CB-545FF09879F0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C0390-03B9-4AF1-ADED-64AD533E1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8078FB-1C3E-DF48-BB48-D9AF455CF76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29889-D6E6-4F06-AD83-421637060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E60FEB-14D9-3543-8914-1DCF5AA06E1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853E-0513-45E2-977F-B3F2371C2F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2A7E5F-4D1C-B344-AAFD-78523F92CC0D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66B7F-A11C-4D5D-A57E-4F3E0D9302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3CC17-B13D-554E-AE91-FEB29B61D1C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EB738-DCCA-4EE1-9CEE-A4FAD216C9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389430-9762-1148-BE6E-9BE32658ABBA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931B2-8C5D-4649-9C9A-E8EE2DBC7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711777-A3E5-774B-B5DA-53A18D46FCCA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737F4-BFB7-4694-B1AB-BD00DCB61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5B801C-FF2A-4042-8BC2-1E54706F42D1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B16BA-5666-4376-8DB6-314DFF3752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6E1957-9530-334A-AE4C-0DE754D685B5}" type="datetime1">
              <a:rPr lang="en-US" smtClean="0"/>
              <a:t>4/14/2021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64D44C-D563-5648-BF86-A4A4D7E1F287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D5115-91D0-40D5-B19A-5A4D71A18D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7E360-2DC5-2B4A-9E11-0657A563B188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EDDE2-AE0D-4278-B77D-B0148E6E4A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6CA3C-F412-3D47-93BD-B1D32A8408BE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68D6E-2408-4BC5-A6C6-38264C5777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0C8F58-8F5F-A448-8268-6593D3423515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0A49E-BB6B-41F5-961C-9F26462B3C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5BCA32-B15C-1145-AD96-B694EE08FB8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1754A-F5F5-451A-B5DF-23E7DAE3A5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E0C947-76A7-944D-805E-DA2E6C6D32CA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1A36E-50ED-4CA9-BAB1-B4EFA1CF3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848D68-3715-2C47-85BD-33F02D8A45E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54C1A-E54B-4289-B4F0-AED1BAF622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37F742-2947-A447-9559-FE360F81D89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28B2-A8AE-4638-A543-3921CFB9D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9C336F-03CA-2B46-8345-984CD11BE62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141CD-21D5-49B5-A465-A1D0E9932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EE286-81A5-5C4C-AD42-B48D6FD418DD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0D97D5-247C-403B-B9A7-A8A5E9B016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27909C-EC5A-1A41-BD4C-9E999C8A5A96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217C24-6714-A14C-8793-6B6378D3B9EC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6AB88-4CB2-4558-8BE4-828B8E8AB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D81BD-0206-414B-AE67-012F91D7AC9E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6E5EA-DCBD-4CB1-A9BD-66E4AAC614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8D201A-DBD4-4846-8D35-D75626570733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74D85-E937-47C2-BB85-3D115E362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E878C5-9CA8-8546-B9AA-85B7A908BFB3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66CB1-A34C-46B9-B28D-63475FD761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B3516F-6387-8B47-A5E4-6A50318F713B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CF43B-30F3-417A-8F98-8761B168A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EDC0F-A5A4-704F-B3E0-A84CA9AADD9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15507-E5B7-4EFA-8BB7-7B5B94202D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8387C5-A7DC-EA4B-B6B2-135AFEF5939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9BA42-83CC-4144-9E00-1F96757BD6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EF3FA7-808F-0C47-A1D0-CC799B1CB041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E4F50-9F60-479A-8937-BD011A6B9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E0FBA4-783E-764C-B622-EFD7DFA3B2C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C6BA5-46F9-40BA-9776-73F0FE7E5E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7561F3-D500-F244-AFC8-928009AB4E2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184742-8507-41B6-951D-031C515815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954094-829E-FE48-BDF7-E8377CA57CE6}" type="datetime1">
              <a:rPr lang="en-US" smtClean="0"/>
              <a:t>4/14/2021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64412A-F4D6-064A-A861-F2D07CD9085B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C60B6-7A9F-4520-B1E4-FDA611433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9EC1B-D0F9-EB46-B435-489B1AA25A5D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743FB-27AA-4869-BB2C-DC3A1B550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6CDEE-B93B-254C-8525-613C898F408B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5DF32-C6C5-465E-8F9C-819CC875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B6EE31-1A2A-A644-A4F8-7680B9AF4401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61220-604C-4920-9B2D-45BEF729DE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FB0538-D7E4-AD4D-B6D7-2D03A57C0F2F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69003-1F54-4C52-9B2A-D8EED154FA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6D06A2-CCE3-3541-B68D-E63506A8C423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F0F1E-E38E-43A8-B11D-28B897E75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3631D-2B5B-2E4F-8C5C-1BF4256B6D45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26FAC-7964-4D53-8C49-32214C6E3D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362104-B796-D749-A4D4-97348C952A5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6F5A6-DC2F-4841-893C-98DDB4EB5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BA29DF-70D3-3F4D-90CC-C9D5F9E06CBB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C3492-9757-483C-9A54-8D31332C99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CE587D-FA11-AC4E-ACD7-6ED9D953B7D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9F799-159E-4509-87F9-DF8CE003E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90EBB-532A-DC42-AC9E-AAF32CB0CE14}" type="datetime1">
              <a:rPr lang="en-US" smtClean="0"/>
              <a:t>4/14/2021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8B2E4-F3AC-AD42-ADC6-3180250A9F16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1ED6-CA2A-4BDD-B693-68409A5B8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E9F630-006C-B446-872F-202B69B12029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51468-E1CB-4E34-8577-3C701C294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FB99CE-80D5-6249-89C9-6A1D910E0691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D7826-296C-4214-AB33-196DED4962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8C4BD-2CDE-7249-BFCB-5598DAFED888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3C2DB-AFF9-4D83-AEAC-0E94CFB5BA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E5224A-259C-DE4C-8FE9-74A012846652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B8B24-435F-4F9F-8FCA-F464E39E74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B929C4-FF6F-0C4F-96DE-B3EDA3A88A50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5CC6-5AEC-455C-A6DD-02D023692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DED520-9FB5-5C4F-B064-9E9DE1BAFD0D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C7FE1-7D0F-4881-B6A7-6196F5A57E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38568D-EDD7-154A-AF94-80A205BDF709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B0141-CEC1-432C-8632-D2F6AF58FC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35DC82-F357-6A4C-98C3-4FDA12FCCAF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D610ED-45C8-4CCD-A162-D6CC3D7E5C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298D8E-4752-B241-95F2-DEAAB48CF14D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B4D13-7A4C-47C7-8221-C78A1E4E4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C9CA38-A7B5-2B40-9F5B-C75CAAC2DC3C}" type="datetime1">
              <a:rPr lang="en-US" smtClean="0"/>
              <a:t>4/14/2021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2971E5-E4F2-B442-8780-CE00E2EE3752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F81CE-0FA4-49B0-8B54-5ED8A4BE4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139B9-F031-8349-B286-728EA3D0B138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896DA-CA9D-4F09-8AE6-55F9B85BD5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F8BBD9-90D8-184E-9092-DA47D75E44A0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0D196-B7AC-498C-ABF3-E014A405E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1E87E4-A9CF-0E4F-B1F8-17E1B0071421}" type="datetime1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65180-1432-41A2-BB70-A00C4258E3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59739E-E6C8-5D4D-9311-D3A32E3AC2D6}" type="datetime1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257F2-B763-465B-BF5F-A2CFF33FB6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0FA42-0726-154D-85DF-5353255A7142}" type="datetime1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FD81D-CBBD-4F79-88C0-42BA0D405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E11D7-36DE-B545-8C24-9E64C966B627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BCD99-3A5B-4122-AE88-6B98E0FC64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6E61A7-1033-4C47-B795-6D34140CA2F5}" type="datetime1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46421-154E-49DC-8A1F-D516BE0150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7783AF-88EC-A941-A18F-2E3DF8E740E0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4AD6E-F4D5-4E38-94F8-6D04EF44F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A2C69C-BA2B-D743-9650-B6118E33E4DC}" type="datetime1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68999-B807-4A18-A0DC-A64B67678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9DEE08-1DEA-1F4E-BAB1-BE12C76C12F6}" type="datetime1">
              <a:rPr lang="en-US" smtClean="0"/>
              <a:t>4/14/2021</a:t>
            </a:fld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6E80EC4-22CF-204A-8651-3C8525F7C903}" type="datetime1">
              <a:rPr lang="en-US" smtClean="0"/>
              <a:t>4/14/2021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8F74BCF-3774-4BF8-80E8-6AB7427A97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B6AC02-0353-D742-92BA-86F1EB50A8D7}" type="datetime1">
              <a:rPr lang="en-US" smtClean="0"/>
              <a:t>4/14/2021</a:t>
            </a:fld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AF0888-0CD5-43D4-8F41-DFE9FFE9E7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03E76CD-90AC-A246-BFD7-FE824FD8B8D8}" type="datetime1">
              <a:rPr lang="en-US" smtClean="0"/>
              <a:t>4/14/2021</a:t>
            </a:fld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6E3B22-A2C2-4012-935A-6EBA29B749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ACB7830-999A-CE41-B5C0-3D861B6B15E3}" type="datetime1">
              <a:rPr lang="en-US" smtClean="0"/>
              <a:t>4/14/2021</a:t>
            </a:fld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D60F0C-FD4D-4F48-80A6-DEFCCDC647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0457443-4717-B343-9190-53D152DDCD89}" type="datetime1">
              <a:rPr lang="en-US" smtClean="0"/>
              <a:t>4/14/2021</a:t>
            </a:fld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4B435F4-379C-4D0F-8B6F-C5A93B31A0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71071E2-5B9E-5844-9536-D7EBC5774808}" type="datetime1">
              <a:rPr lang="en-US" smtClean="0"/>
              <a:t>4/14/2021</a:t>
            </a:fld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850225-D9B3-405D-B8C1-3312F981C48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60C11D-7390-0B42-9C62-D6C03E518E61}" type="datetime1">
              <a:rPr lang="en-US" smtClean="0"/>
              <a:t>4/14/2021</a:t>
            </a:fld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D4E52A-41E6-4A13-A54F-C4DB6DC385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87B4E41-2433-2248-B60A-564256828832}" type="datetime1">
              <a:rPr lang="en-US" smtClean="0"/>
              <a:t>4/14/2021</a:t>
            </a:fld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326944-7D05-4B55-A8B5-D3FF6160FD9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DDE3882-8C72-FC48-B506-0344F7BC0052}" type="datetime1">
              <a:rPr lang="en-US" smtClean="0"/>
              <a:t>4/14/2021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516D50-6668-4890-A2BB-387675DBCC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0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smtClean="0"/>
              <a:t>Architectural Design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Perancangan Arsitektur Perangkat Lunak</a:t>
            </a:r>
            <a:endParaRPr lang="id-ID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Model </a:t>
            </a:r>
            <a:r>
              <a:rPr lang="en-US" dirty="0" err="1" smtClean="0"/>
              <a:t>Arsitektural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10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memfasilitasi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terlalu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pemangku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mendokumentasikan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yang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didesain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Memproduksi</a:t>
            </a:r>
            <a:r>
              <a:rPr lang="en-US" dirty="0" smtClean="0"/>
              <a:t> model </a:t>
            </a:r>
            <a:r>
              <a:rPr lang="en-US" dirty="0" err="1" smtClean="0"/>
              <a:t>lengkap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, </a:t>
            </a:r>
            <a:r>
              <a:rPr lang="en-US" dirty="0" err="1" smtClean="0"/>
              <a:t>antarmuka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hubungannya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60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Keputusan dalam Desain Arsitektur PL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8020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Keputusan dalam desain arsitektural PL</a:t>
            </a:r>
          </a:p>
          <a:p>
            <a:r>
              <a:rPr lang="id-ID" dirty="0" smtClean="0"/>
              <a:t>Karakteristik Arsitektur dan Sistem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Keputusan dalam Desain Arsitektur PL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EEE51-D888-4C4A-AFE8-8DEC5835DB84}" type="datetime1">
              <a:rPr lang="en-US" smtClean="0"/>
              <a:t>4/14/2021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84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3C57-4780-664A-AE38-81AD03295DAB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Keputusan dalam Desain Arsitektur PL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14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proses </a:t>
            </a:r>
            <a:r>
              <a:rPr lang="en-US" dirty="0" err="1" smtClean="0"/>
              <a:t>kreatif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proses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yang </a:t>
            </a:r>
            <a:r>
              <a:rPr lang="en-US" dirty="0" err="1" smtClean="0"/>
              <a:t>umum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proses </a:t>
            </a:r>
            <a:r>
              <a:rPr lang="en-US" dirty="0" err="1" smtClean="0"/>
              <a:t>desain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mempengaruhi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non-</a:t>
            </a:r>
            <a:r>
              <a:rPr lang="en-US" dirty="0" err="1" smtClean="0"/>
              <a:t>fungsional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28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Keputusan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Arsitektural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3C57-4780-664A-AE38-81AD03295DAB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Keputusan dalam Desain Arsitektur PL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15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terdistribusi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yang </a:t>
            </a:r>
            <a:r>
              <a:rPr lang="en-US" dirty="0" err="1" smtClean="0"/>
              <a:t>sesuai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dipecah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modul-modul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yang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mengevaluasi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mendokumentasikan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59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3C57-4780-664A-AE38-81AD03295DAB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Keputusan dalam Desain Arsitektur PL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16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Sistem-sistem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domain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Membangun</a:t>
            </a:r>
            <a:r>
              <a:rPr lang="en-US" dirty="0" smtClean="0"/>
              <a:t> “</a:t>
            </a:r>
            <a:r>
              <a:rPr lang="en-US" i="1" dirty="0" smtClean="0"/>
              <a:t>application product lines</a:t>
            </a:r>
            <a:r>
              <a:rPr lang="en-US" dirty="0" smtClean="0"/>
              <a:t>”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PL.</a:t>
            </a:r>
          </a:p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diaplikasikan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94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33C57-4780-664A-AE38-81AD03295DAB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Keputusan dalam Desain Arsitektur PL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17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Performa (</a:t>
            </a:r>
            <a:r>
              <a:rPr lang="en-US" i="1" dirty="0" smtClean="0"/>
              <a:t>performance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Melokalikasi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meminimalisir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Keamanan</a:t>
            </a:r>
            <a:r>
              <a:rPr lang="en-US" dirty="0" smtClean="0"/>
              <a:t> (</a:t>
            </a:r>
            <a:r>
              <a:rPr lang="en-US" i="1" dirty="0" smtClean="0"/>
              <a:t>security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berlapis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aset-aset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di </a:t>
            </a:r>
            <a:r>
              <a:rPr lang="en-US" dirty="0" err="1" smtClean="0"/>
              <a:t>lapisan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Keselamatan</a:t>
            </a:r>
            <a:r>
              <a:rPr lang="en-US" dirty="0" smtClean="0"/>
              <a:t> (</a:t>
            </a:r>
            <a:r>
              <a:rPr lang="en-US" i="1" dirty="0" smtClean="0"/>
              <a:t>safety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Melokalisasi</a:t>
            </a:r>
            <a:r>
              <a:rPr lang="en-US" dirty="0" smtClean="0"/>
              <a:t> </a:t>
            </a:r>
            <a:r>
              <a:rPr lang="en-US" dirty="0" err="1" smtClean="0"/>
              <a:t>fitur</a:t>
            </a:r>
            <a:r>
              <a:rPr lang="en-US" dirty="0" smtClean="0"/>
              <a:t> </a:t>
            </a:r>
            <a:r>
              <a:rPr lang="en-US" dirty="0" err="1" smtClean="0"/>
              <a:t>rawan</a:t>
            </a:r>
            <a:r>
              <a:rPr lang="en-US" dirty="0" smtClean="0"/>
              <a:t> </a:t>
            </a:r>
            <a:r>
              <a:rPr lang="en-US" dirty="0" err="1" smtClean="0"/>
              <a:t>keselamatan</a:t>
            </a:r>
            <a:r>
              <a:rPr lang="en-US" dirty="0" smtClean="0"/>
              <a:t> di </a:t>
            </a:r>
            <a:r>
              <a:rPr lang="en-US" dirty="0" err="1" smtClean="0"/>
              <a:t>dalam</a:t>
            </a:r>
            <a:r>
              <a:rPr lang="en-US" dirty="0" smtClean="0"/>
              <a:t> sub-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Ketersediaan</a:t>
            </a:r>
            <a:r>
              <a:rPr lang="en-US" dirty="0" smtClean="0"/>
              <a:t> (</a:t>
            </a:r>
            <a:r>
              <a:rPr lang="en-US" i="1" dirty="0" smtClean="0"/>
              <a:t>availability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ganda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menangani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kegagalan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Keterawatan</a:t>
            </a:r>
            <a:r>
              <a:rPr lang="en-US" dirty="0" smtClean="0"/>
              <a:t> (</a:t>
            </a:r>
            <a:r>
              <a:rPr lang="en-US" i="1" dirty="0" smtClean="0"/>
              <a:t>maintainability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diganti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810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Application Architectures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Arsitektur Aplikasi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2567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 smtClean="0"/>
          </a:p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Arsitektur Aplikasi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1F51C-576D-DA49-B788-B0E22D2435EA}" type="datetime1">
              <a:rPr lang="en-US" smtClean="0"/>
              <a:t>4/14/2021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291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Topik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Arsitektur P</a:t>
            </a:r>
            <a:r>
              <a:rPr lang="en-US" dirty="0" smtClean="0"/>
              <a:t>e</a:t>
            </a:r>
            <a:r>
              <a:rPr lang="id-ID" dirty="0" smtClean="0"/>
              <a:t>rangkat Lunak</a:t>
            </a:r>
          </a:p>
          <a:p>
            <a:r>
              <a:rPr lang="id-ID" dirty="0" smtClean="0"/>
              <a:t>Representasi Arsitektur Perangkat Lunak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70CE-84E9-D04C-9B15-10C693AA0F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Perancangan Arsitektur Perangkat Lunak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82E8-1061-6747-B515-9AEA35A65E1C}" type="datetime1">
              <a:rPr lang="en-US" smtClean="0"/>
              <a:t>4/14/2021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20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Sistem-sistem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Bisnis-bisnis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kesamaan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yang </a:t>
            </a:r>
            <a:r>
              <a:rPr lang="en-US" dirty="0" err="1" smtClean="0"/>
              <a:t>merefleksikan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generik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PL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dikonfigurasi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diadaptasi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spesifik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194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21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mengatur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menentukan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kosakata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berdiskusi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955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22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pemroses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data (data processing)</a:t>
            </a:r>
          </a:p>
          <a:p>
            <a:pPr lvl="1"/>
            <a:r>
              <a:rPr lang="en-US" dirty="0" err="1" smtClean="0"/>
              <a:t>Memproses</a:t>
            </a:r>
            <a:r>
              <a:rPr lang="en-US" dirty="0" smtClean="0"/>
              <a:t> data </a:t>
            </a:r>
            <a:r>
              <a:rPr lang="en-US" dirty="0" err="1" smtClean="0"/>
              <a:t>dalam</a:t>
            </a:r>
            <a:r>
              <a:rPr lang="en-US" dirty="0" smtClean="0"/>
              <a:t> batch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intervensi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eksplisit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pemroses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(transaction processing)</a:t>
            </a:r>
          </a:p>
          <a:p>
            <a:pPr lvl="1"/>
            <a:r>
              <a:rPr lang="en-US" dirty="0" err="1" smtClean="0"/>
              <a:t>Memproses</a:t>
            </a:r>
            <a:r>
              <a:rPr lang="en-US" dirty="0" smtClean="0"/>
              <a:t> </a:t>
            </a:r>
            <a:r>
              <a:rPr lang="en-US" dirty="0" err="1" smtClean="0"/>
              <a:t>permintaan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pengguna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memutakhirkan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di basis data.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pemroses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event (event processing)</a:t>
            </a:r>
          </a:p>
          <a:p>
            <a:pPr lvl="1"/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event yang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lingkungan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pemroses</a:t>
            </a:r>
            <a:r>
              <a:rPr lang="en-US" dirty="0" smtClean="0"/>
              <a:t> </a:t>
            </a:r>
            <a:r>
              <a:rPr lang="en-US" dirty="0" err="1" smtClean="0"/>
              <a:t>berbasis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/>
              <a:t> </a:t>
            </a:r>
            <a:r>
              <a:rPr lang="en-US" dirty="0" smtClean="0"/>
              <a:t>(language processing)</a:t>
            </a:r>
          </a:p>
          <a:p>
            <a:pPr lvl="1"/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user </a:t>
            </a:r>
            <a:r>
              <a:rPr lang="en-US" dirty="0" err="1" smtClean="0"/>
              <a:t>dispesifikasikan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formal yang </a:t>
            </a:r>
            <a:r>
              <a:rPr lang="en-US" dirty="0" err="1" smtClean="0"/>
              <a:t>diproses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diinterpretasikan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2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Tipe-tipe</a:t>
            </a:r>
            <a:r>
              <a:rPr lang="en-US" dirty="0"/>
              <a:t> </a:t>
            </a:r>
            <a:r>
              <a:rPr lang="en-US" dirty="0" err="1"/>
              <a:t>Aplikasi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pemroses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 smtClean="0"/>
              <a:t>transaksi</a:t>
            </a:r>
            <a:endParaRPr lang="en-US" dirty="0" smtClean="0"/>
          </a:p>
          <a:p>
            <a:pPr lvl="1"/>
            <a:r>
              <a:rPr lang="en-US" dirty="0" err="1" smtClean="0"/>
              <a:t>Sistem</a:t>
            </a:r>
            <a:r>
              <a:rPr lang="en-US" dirty="0" smtClean="0"/>
              <a:t> e-commerce</a:t>
            </a:r>
          </a:p>
          <a:p>
            <a:pPr lvl="1"/>
            <a:r>
              <a:rPr lang="en-US" dirty="0" err="1" smtClean="0"/>
              <a:t>Sisten</a:t>
            </a:r>
            <a:r>
              <a:rPr lang="en-US" dirty="0" smtClean="0"/>
              <a:t> </a:t>
            </a:r>
            <a:r>
              <a:rPr lang="en-US" dirty="0" err="1" smtClean="0"/>
              <a:t>reservasi</a:t>
            </a:r>
            <a:endParaRPr lang="en-US" dirty="0"/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/>
              <a:t>pemroses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 smtClean="0"/>
              <a:t>bahasa</a:t>
            </a:r>
            <a:endParaRPr lang="en-US" dirty="0"/>
          </a:p>
          <a:p>
            <a:pPr lvl="1"/>
            <a:r>
              <a:rPr lang="en-US" dirty="0" err="1" smtClean="0"/>
              <a:t>Kompiler</a:t>
            </a:r>
            <a:endParaRPr lang="en-US" dirty="0" smtClean="0"/>
          </a:p>
          <a:p>
            <a:pPr lvl="1"/>
            <a:r>
              <a:rPr lang="en-US" dirty="0" smtClean="0"/>
              <a:t>Interpreter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2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Pemroses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24</a:t>
            </a:fld>
            <a:endParaRPr lang="id-ID"/>
          </a:p>
        </p:txBody>
      </p:sp>
      <p:pic>
        <p:nvPicPr>
          <p:cNvPr id="7" name="Content Placeholder 3" descr="6.14 TransactionProcSys.eps"/>
          <p:cNvPicPr>
            <a:picLocks noGrp="1" noChangeAspect="1"/>
          </p:cNvPicPr>
          <p:nvPr>
            <p:ph idx="1"/>
          </p:nvPr>
        </p:nvPicPr>
        <p:blipFill>
          <a:blip r:embed="rId2"/>
          <a:srcRect t="-253395" b="-253395"/>
          <a:stretch>
            <a:fillRect/>
          </a:stretch>
        </p:blipFill>
        <p:spPr>
          <a:xfrm>
            <a:off x="659875" y="1600200"/>
            <a:ext cx="7649782" cy="4207085"/>
          </a:xfrm>
        </p:spPr>
      </p:pic>
    </p:spTree>
    <p:extLst>
      <p:ext uri="{BB962C8B-B14F-4D97-AF65-F5344CB8AC3E}">
        <p14:creationId xmlns:p14="http://schemas.microsoft.com/office/powerpoint/2010/main" val="2840390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PL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ATM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25</a:t>
            </a:fld>
            <a:endParaRPr lang="id-ID"/>
          </a:p>
        </p:txBody>
      </p:sp>
      <p:pic>
        <p:nvPicPr>
          <p:cNvPr id="7" name="Content Placeholder 3" descr="6.15 ATMSystemArch.eps"/>
          <p:cNvPicPr>
            <a:picLocks noGrp="1" noChangeAspect="1"/>
          </p:cNvPicPr>
          <p:nvPr>
            <p:ph idx="1"/>
          </p:nvPr>
        </p:nvPicPr>
        <p:blipFill>
          <a:blip r:embed="rId2"/>
          <a:srcRect t="-13074" b="-13074"/>
          <a:stretch>
            <a:fillRect/>
          </a:stretch>
        </p:blipFill>
        <p:spPr>
          <a:xfrm>
            <a:off x="1011177" y="1600201"/>
            <a:ext cx="7082293" cy="3894988"/>
          </a:xfrm>
        </p:spPr>
      </p:pic>
    </p:spTree>
    <p:extLst>
      <p:ext uri="{BB962C8B-B14F-4D97-AF65-F5344CB8AC3E}">
        <p14:creationId xmlns:p14="http://schemas.microsoft.com/office/powerpoint/2010/main" val="4026091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generik</a:t>
            </a:r>
            <a:r>
              <a:rPr lang="en-US" dirty="0" smtClean="0"/>
              <a:t> yang </a:t>
            </a:r>
            <a:r>
              <a:rPr lang="en-US" dirty="0" err="1" smtClean="0"/>
              <a:t>diorganisasikan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berlapis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transaksi</a:t>
            </a:r>
            <a:r>
              <a:rPr lang="en-US" dirty="0" smtClean="0"/>
              <a:t> basis</a:t>
            </a:r>
            <a:r>
              <a:rPr lang="en-US" dirty="0"/>
              <a:t> </a:t>
            </a:r>
            <a:r>
              <a:rPr lang="en-US" dirty="0" smtClean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714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Berlapis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27</a:t>
            </a:fld>
            <a:endParaRPr lang="id-ID"/>
          </a:p>
        </p:txBody>
      </p:sp>
      <p:pic>
        <p:nvPicPr>
          <p:cNvPr id="7" name="Content Placeholder 3" descr="6.16 InfoSysArch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5661" r="-15661"/>
          <a:stretch>
            <a:fillRect/>
          </a:stretch>
        </p:blipFill>
        <p:spPr>
          <a:xfrm>
            <a:off x="727433" y="1600201"/>
            <a:ext cx="7325503" cy="4028744"/>
          </a:xfrm>
        </p:spPr>
      </p:pic>
    </p:spTree>
    <p:extLst>
      <p:ext uri="{BB962C8B-B14F-4D97-AF65-F5344CB8AC3E}">
        <p14:creationId xmlns:p14="http://schemas.microsoft.com/office/powerpoint/2010/main" val="1752599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Arsitektur</a:t>
            </a:r>
            <a:r>
              <a:rPr lang="en-US" dirty="0" smtClean="0"/>
              <a:t> MHC-PMS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BBE5E-A3ED-F744-98E2-D3CBC4F31D21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Arsitektur Aplikasi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28</a:t>
            </a:fld>
            <a:endParaRPr lang="id-ID"/>
          </a:p>
        </p:txBody>
      </p:sp>
      <p:pic>
        <p:nvPicPr>
          <p:cNvPr id="7" name="Content Placeholder 4" descr="6.17 MHC-PMSArch.eps"/>
          <p:cNvPicPr>
            <a:picLocks noGrp="1" noChangeAspect="1"/>
          </p:cNvPicPr>
          <p:nvPr>
            <p:ph idx="1"/>
          </p:nvPr>
        </p:nvPicPr>
        <p:blipFill>
          <a:blip r:embed="rId2"/>
          <a:srcRect l="-14940" r="-14940"/>
          <a:stretch>
            <a:fillRect/>
          </a:stretch>
        </p:blipFill>
        <p:spPr>
          <a:xfrm>
            <a:off x="794991" y="1600200"/>
            <a:ext cx="7137553" cy="3925379"/>
          </a:xfrm>
        </p:spPr>
      </p:pic>
    </p:spTree>
    <p:extLst>
      <p:ext uri="{BB962C8B-B14F-4D97-AF65-F5344CB8AC3E}">
        <p14:creationId xmlns:p14="http://schemas.microsoft.com/office/powerpoint/2010/main" val="217111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29</a:t>
            </a:fld>
            <a:endParaRPr lang="id-ID"/>
          </a:p>
        </p:txBody>
      </p:sp>
      <p:pic>
        <p:nvPicPr>
          <p:cNvPr id="1026" name="Picture 2" descr="Detail gambar Gambar Animasi Sekian Dan Terima Kasih Untuk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93" y="1219200"/>
            <a:ext cx="612321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640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Lunak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3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PL </a:t>
            </a:r>
            <a:r>
              <a:rPr lang="en-US" dirty="0" err="1" smtClean="0"/>
              <a:t>adalah</a:t>
            </a:r>
            <a:r>
              <a:rPr lang="en-US" dirty="0" smtClean="0"/>
              <a:t> proses </a:t>
            </a:r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sub-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membentuk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, </a:t>
            </a:r>
            <a:r>
              <a:rPr lang="en-US" dirty="0" err="1" smtClean="0"/>
              <a:t>kontrol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sub-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Keluaran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proses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arsitektur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perangkat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lunak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88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Arsitektural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4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proses </a:t>
            </a:r>
            <a:r>
              <a:rPr lang="en-US" dirty="0" err="1" smtClean="0"/>
              <a:t>perancangan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Menjembatani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proses </a:t>
            </a:r>
            <a:r>
              <a:rPr lang="en-US" dirty="0" err="1" smtClean="0"/>
              <a:t>spesifikasi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proses </a:t>
            </a:r>
            <a:r>
              <a:rPr lang="en-US" dirty="0" err="1" smtClean="0"/>
              <a:t>desain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dilakukan</a:t>
            </a:r>
            <a:r>
              <a:rPr lang="en-US" dirty="0" smtClean="0"/>
              <a:t> </a:t>
            </a:r>
            <a:r>
              <a:rPr lang="en-US" dirty="0" err="1" smtClean="0"/>
              <a:t>berbarengan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aktivitas</a:t>
            </a:r>
            <a:r>
              <a:rPr lang="en-US" dirty="0" smtClean="0"/>
              <a:t> </a:t>
            </a:r>
            <a:r>
              <a:rPr lang="en-US" dirty="0" err="1" smtClean="0"/>
              <a:t>spesifikasi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yang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3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Robot </a:t>
            </a:r>
            <a:r>
              <a:rPr lang="en-US" dirty="0" err="1" smtClean="0"/>
              <a:t>Pengepakan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5</a:t>
            </a:fld>
            <a:endParaRPr lang="id-ID"/>
          </a:p>
        </p:txBody>
      </p:sp>
      <p:pic>
        <p:nvPicPr>
          <p:cNvPr id="7" name="Picture 2" descr="6"/>
          <p:cNvPicPr>
            <a:picLocks noChangeAspect="1" noChangeArrowheads="1"/>
          </p:cNvPicPr>
          <p:nvPr/>
        </p:nvPicPr>
        <p:blipFill>
          <a:blip r:embed="rId2"/>
          <a:srcRect b="-8765"/>
          <a:stretch>
            <a:fillRect/>
          </a:stretch>
        </p:blipFill>
        <p:spPr bwMode="auto">
          <a:xfrm>
            <a:off x="2197959" y="1667101"/>
            <a:ext cx="4397375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989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Abstraksi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6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Arsitektur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cakupan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kecil</a:t>
            </a:r>
            <a:r>
              <a:rPr lang="en-US" dirty="0" smtClean="0"/>
              <a:t>,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program.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mendeskripsikan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program </a:t>
            </a:r>
            <a:r>
              <a:rPr lang="en-US" dirty="0" err="1" smtClean="0"/>
              <a:t>dipecah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Arsitektur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dalam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cakupan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besar</a:t>
            </a:r>
            <a:r>
              <a:rPr lang="en-US" dirty="0" smtClean="0"/>
              <a:t>, </a:t>
            </a:r>
            <a:r>
              <a:rPr lang="en-US" dirty="0" err="1" smtClean="0"/>
              <a:t>berkaitan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aplikasi</a:t>
            </a:r>
            <a:r>
              <a:rPr lang="en-US" dirty="0" smtClean="0"/>
              <a:t> enterprise yang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kompleks</a:t>
            </a:r>
            <a:r>
              <a:rPr lang="en-US" dirty="0" smtClean="0"/>
              <a:t>.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sistem-sistem</a:t>
            </a:r>
            <a:r>
              <a:rPr lang="en-US" dirty="0" smtClean="0"/>
              <a:t> lain, program,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komponen-komponen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7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pemangku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endParaRPr lang="en-US" dirty="0" smtClean="0"/>
          </a:p>
          <a:p>
            <a:pPr lvl="1"/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fokus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diskusi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pemangku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endParaRPr lang="en-US" dirty="0" smtClean="0"/>
          </a:p>
          <a:p>
            <a:pPr lvl="1"/>
            <a:r>
              <a:rPr lang="en-US" dirty="0" err="1" smtClean="0"/>
              <a:t>Memungkinkan</a:t>
            </a:r>
            <a:r>
              <a:rPr lang="en-US" dirty="0" smtClean="0"/>
              <a:t> </a:t>
            </a:r>
            <a:r>
              <a:rPr lang="en-US" dirty="0" err="1" smtClean="0"/>
              <a:t>dilakukannya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non-</a:t>
            </a:r>
            <a:r>
              <a:rPr lang="en-US" dirty="0" err="1" smtClean="0"/>
              <a:t>fungsional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lvl="1"/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macam-macam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51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PL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Diagram </a:t>
            </a:r>
            <a:r>
              <a:rPr lang="en-US" dirty="0" err="1" smtClean="0"/>
              <a:t>blok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sering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mendokumentasikan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PL.</a:t>
            </a:r>
          </a:p>
          <a:p>
            <a:r>
              <a:rPr lang="en-US" dirty="0" smtClean="0"/>
              <a:t>Akan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yang </a:t>
            </a:r>
            <a:r>
              <a:rPr lang="en-US" dirty="0" err="1" smtClean="0"/>
              <a:t>memadai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Tipe-tipe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entitas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Makna</a:t>
            </a:r>
            <a:r>
              <a:rPr lang="en-US" dirty="0"/>
              <a:t> </a:t>
            </a:r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model </a:t>
            </a:r>
            <a:r>
              <a:rPr lang="en-US" dirty="0" err="1" smtClean="0"/>
              <a:t>arsitektur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6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Diagram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8AFE6-94A1-6A40-B35B-26ABC1253155}" type="datetime1">
              <a:rPr lang="en-US" smtClean="0"/>
              <a:t>4/14/2021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Perancangan Arsitektur Perangkat Lunak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74BCF-3774-4BF8-80E8-6AB7427A9733}" type="slidenum">
              <a:rPr lang="id-ID" smtClean="0"/>
              <a:pPr/>
              <a:t>9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Penggunaan</a:t>
            </a:r>
            <a:r>
              <a:rPr lang="en-US" dirty="0" smtClean="0"/>
              <a:t> </a:t>
            </a:r>
            <a:r>
              <a:rPr lang="en-US" dirty="0" err="1" smtClean="0"/>
              <a:t>persegi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 smtClean="0"/>
              <a:t>didalam</a:t>
            </a:r>
            <a:r>
              <a:rPr lang="en-US" dirty="0" smtClean="0"/>
              <a:t> </a:t>
            </a:r>
            <a:r>
              <a:rPr lang="en-US" dirty="0" err="1" smtClean="0"/>
              <a:t>arsitektur</a:t>
            </a:r>
            <a:r>
              <a:rPr lang="en-US" dirty="0" smtClean="0"/>
              <a:t> PL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menunjukan</a:t>
            </a:r>
            <a:r>
              <a:rPr lang="en-US" dirty="0" smtClean="0"/>
              <a:t> </a:t>
            </a:r>
            <a:r>
              <a:rPr lang="en-US" dirty="0" err="1" smtClean="0"/>
              <a:t>relasi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komponen</a:t>
            </a:r>
            <a:r>
              <a:rPr lang="en-US" dirty="0" smtClean="0"/>
              <a:t>. </a:t>
            </a:r>
            <a:r>
              <a:rPr lang="en-US" dirty="0" err="1" smtClean="0"/>
              <a:t>Atribut-atribut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sub-</a:t>
            </a:r>
            <a:r>
              <a:rPr lang="en-US" dirty="0" err="1" smtClean="0"/>
              <a:t>sistem</a:t>
            </a:r>
            <a:r>
              <a:rPr lang="en-US" dirty="0" smtClean="0"/>
              <a:t> pun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tampak</a:t>
            </a:r>
            <a:r>
              <a:rPr lang="en-US" dirty="0" smtClean="0"/>
              <a:t>.</a:t>
            </a:r>
          </a:p>
          <a:p>
            <a:r>
              <a:rPr lang="en-US" dirty="0" smtClean="0"/>
              <a:t>Akan </a:t>
            </a:r>
            <a:r>
              <a:rPr lang="en-US" dirty="0" err="1" smtClean="0"/>
              <a:t>tetapi</a:t>
            </a:r>
            <a:r>
              <a:rPr lang="en-US" dirty="0"/>
              <a:t> </a:t>
            </a:r>
            <a:r>
              <a:rPr lang="en-US" dirty="0" smtClean="0"/>
              <a:t>diagram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berguna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pemangku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proyek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46581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1. Rekayasa Kebutuhan PL">
  <a:themeElements>
    <a:clrScheme name="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Rekayasa Kebutuhan PL.potx</Template>
  <TotalTime>4226</TotalTime>
  <Words>951</Words>
  <Application>Microsoft Office PowerPoint</Application>
  <PresentationFormat>On-screen Show (4:3)</PresentationFormat>
  <Paragraphs>192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</vt:lpstr>
      <vt:lpstr>Calibri</vt:lpstr>
      <vt:lpstr>Cambria</vt:lpstr>
      <vt:lpstr>Wingdings 2</vt:lpstr>
      <vt:lpstr>1. Rekayasa Kebutuhan PL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Equity</vt:lpstr>
      <vt:lpstr>Perancangan Arsitektur Perangkat Lunak</vt:lpstr>
      <vt:lpstr>Topik</vt:lpstr>
      <vt:lpstr>Arsitektur Perangkat Lunak</vt:lpstr>
      <vt:lpstr>Perancangan Arsitektural</vt:lpstr>
      <vt:lpstr>Contoh: Arsitektur Sistem Kontrol Robot Pengepakan</vt:lpstr>
      <vt:lpstr>Abstraksi dalam Arsitektur</vt:lpstr>
      <vt:lpstr>Keuntungan dari Arsitektur</vt:lpstr>
      <vt:lpstr>Representasi Arsitektur PL</vt:lpstr>
      <vt:lpstr>Diagram Persegi dan Garis</vt:lpstr>
      <vt:lpstr>Penggunaan Model Arsitektural</vt:lpstr>
      <vt:lpstr>PowerPoint Presentation</vt:lpstr>
      <vt:lpstr>Keputusan dalam Desain Arsitektur PL</vt:lpstr>
      <vt:lpstr>Topik</vt:lpstr>
      <vt:lpstr>Keputusan dalam Desain Arsitektural</vt:lpstr>
      <vt:lpstr>Keputusan dalam Desain Arsitektural</vt:lpstr>
      <vt:lpstr>Penggunaan Kembali Arsitektur</vt:lpstr>
      <vt:lpstr>Karakteristik Arsitektur dan Sistem</vt:lpstr>
      <vt:lpstr>Arsitektur Aplikasi</vt:lpstr>
      <vt:lpstr>Topik</vt:lpstr>
      <vt:lpstr>Arsitektur Aplikasi</vt:lpstr>
      <vt:lpstr>Penggunaan Arsitektur Aplikasi</vt:lpstr>
      <vt:lpstr>Tipe-tipe Aplikasi</vt:lpstr>
      <vt:lpstr>Contoh Tipe-tipe Aplikasi</vt:lpstr>
      <vt:lpstr>Struktur Aplikasi Pemroses Berdasarkan Transaksi</vt:lpstr>
      <vt:lpstr>Arsitektur PL untuk Sistem ATM</vt:lpstr>
      <vt:lpstr>Arsitektur Sistem Informasi</vt:lpstr>
      <vt:lpstr>Arsitektur Berlapis untuk Sistem Informasi</vt:lpstr>
      <vt:lpstr>Contoh: Arsitektur MHC-PMS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 Data Lanjut</dc:title>
  <dc:creator>rnea</dc:creator>
  <cp:lastModifiedBy>ASUS</cp:lastModifiedBy>
  <cp:revision>276</cp:revision>
  <dcterms:created xsi:type="dcterms:W3CDTF">2012-09-02T13:27:45Z</dcterms:created>
  <dcterms:modified xsi:type="dcterms:W3CDTF">2021-04-14T02:05:54Z</dcterms:modified>
</cp:coreProperties>
</file>