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63" r:id="rId4"/>
    <p:sldId id="264" r:id="rId5"/>
    <p:sldId id="265" r:id="rId6"/>
    <p:sldId id="267" r:id="rId7"/>
    <p:sldId id="257" r:id="rId8"/>
    <p:sldId id="287" r:id="rId9"/>
    <p:sldId id="288" r:id="rId10"/>
    <p:sldId id="289" r:id="rId11"/>
    <p:sldId id="259" r:id="rId12"/>
    <p:sldId id="290" r:id="rId13"/>
    <p:sldId id="291" r:id="rId14"/>
    <p:sldId id="292" r:id="rId15"/>
    <p:sldId id="293" r:id="rId16"/>
    <p:sldId id="294" r:id="rId17"/>
    <p:sldId id="631" r:id="rId18"/>
    <p:sldId id="260" r:id="rId19"/>
    <p:sldId id="261" r:id="rId20"/>
    <p:sldId id="268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D8875-D52A-4D34-AD8C-A305E77C88FD}" type="doc">
      <dgm:prSet loTypeId="urn:microsoft.com/office/officeart/2005/8/layout/radial5" loCatId="cycle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C3C9D9B7-4D26-4F56-9F13-5DDEB93B3168}">
      <dgm:prSet phldrT="[Text]" custT="1"/>
      <dgm:spPr>
        <a:solidFill>
          <a:srgbClr val="FF6600">
            <a:alpha val="80000"/>
          </a:srgb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BP</a:t>
          </a:r>
          <a:r>
            <a:rPr lang="id-ID" sz="2000" b="1" noProof="0" dirty="0">
              <a:solidFill>
                <a:schemeClr val="tx1"/>
              </a:solidFill>
            </a:rPr>
            <a:t>JPH </a:t>
          </a:r>
          <a:r>
            <a:rPr lang="id-ID" sz="1600" b="1" noProof="0" dirty="0">
              <a:solidFill>
                <a:schemeClr val="tx1"/>
              </a:solidFill>
            </a:rPr>
            <a:t>Kemen</a:t>
          </a:r>
          <a:r>
            <a:rPr lang="en-US" sz="1600" b="1" noProof="0" dirty="0">
              <a:solidFill>
                <a:schemeClr val="tx1"/>
              </a:solidFill>
            </a:rPr>
            <a:t>a</a:t>
          </a:r>
          <a:r>
            <a:rPr lang="id-ID" sz="1600" b="1" noProof="0" dirty="0">
              <a:solidFill>
                <a:schemeClr val="tx1"/>
              </a:solidFill>
            </a:rPr>
            <a:t>g</a:t>
          </a:r>
        </a:p>
      </dgm:t>
    </dgm:pt>
    <dgm:pt modelId="{59068798-24C9-40BD-ACDA-6CD5681F1101}" type="parTrans" cxnId="{85C905F5-9D1B-40C8-9C26-517A51C3E421}">
      <dgm:prSet/>
      <dgm:spPr/>
      <dgm:t>
        <a:bodyPr/>
        <a:lstStyle/>
        <a:p>
          <a:endParaRPr lang="en-US" sz="1200"/>
        </a:p>
      </dgm:t>
    </dgm:pt>
    <dgm:pt modelId="{C0B76F09-3259-4482-9C49-E80608F44BE8}" type="sibTrans" cxnId="{85C905F5-9D1B-40C8-9C26-517A51C3E421}">
      <dgm:prSet/>
      <dgm:spPr/>
      <dgm:t>
        <a:bodyPr/>
        <a:lstStyle/>
        <a:p>
          <a:endParaRPr lang="en-US" sz="1200"/>
        </a:p>
      </dgm:t>
    </dgm:pt>
    <dgm:pt modelId="{2A38FE0D-D65B-4A3C-B098-12B8DF6F4845}">
      <dgm:prSet phldrT="[Text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id-ID" sz="1200" b="1" noProof="0" dirty="0">
              <a:solidFill>
                <a:schemeClr val="tx1"/>
              </a:solidFill>
            </a:rPr>
            <a:t>Kemendag: </a:t>
          </a:r>
          <a:r>
            <a:rPr lang="id-ID" sz="1200" noProof="0" dirty="0">
              <a:solidFill>
                <a:schemeClr val="accent1"/>
              </a:solidFill>
            </a:rPr>
            <a:t>Peredaran Barang dan Jasa</a:t>
          </a:r>
        </a:p>
      </dgm:t>
    </dgm:pt>
    <dgm:pt modelId="{1B428AD9-8A3B-4313-BEE3-89165ADA60F0}" type="parTrans" cxnId="{355F5686-C945-4E9D-9F05-26554A72564D}">
      <dgm:prSet custT="1"/>
      <dgm:spPr>
        <a:solidFill>
          <a:srgbClr val="7030A0"/>
        </a:solidFill>
      </dgm:spPr>
      <dgm:t>
        <a:bodyPr/>
        <a:lstStyle/>
        <a:p>
          <a:endParaRPr lang="en-US" sz="1200"/>
        </a:p>
      </dgm:t>
    </dgm:pt>
    <dgm:pt modelId="{36A71113-D6F3-4180-9F49-693D7758F090}" type="sibTrans" cxnId="{355F5686-C945-4E9D-9F05-26554A72564D}">
      <dgm:prSet/>
      <dgm:spPr/>
      <dgm:t>
        <a:bodyPr/>
        <a:lstStyle/>
        <a:p>
          <a:endParaRPr lang="en-US" sz="1200"/>
        </a:p>
      </dgm:t>
    </dgm:pt>
    <dgm:pt modelId="{4B965879-FFEE-444C-9A60-1D75F3C20262}">
      <dgm:prSet phldrT="[Text]" custT="1"/>
      <dgm:spPr>
        <a:solidFill>
          <a:srgbClr val="00B0F0">
            <a:alpha val="83333"/>
          </a:srgbClr>
        </a:solidFill>
      </dgm:spPr>
      <dgm:t>
        <a:bodyPr/>
        <a:lstStyle/>
        <a:p>
          <a:r>
            <a:rPr lang="id-ID" sz="1200" b="1" noProof="0" dirty="0">
              <a:solidFill>
                <a:schemeClr val="tx1"/>
              </a:solidFill>
            </a:rPr>
            <a:t>Badan POM: </a:t>
          </a:r>
          <a:r>
            <a:rPr lang="en-US" sz="1200" noProof="0" dirty="0" err="1">
              <a:solidFill>
                <a:schemeClr val="accent1"/>
              </a:solidFill>
            </a:rPr>
            <a:t>Pemeriksaan</a:t>
          </a:r>
          <a:r>
            <a:rPr lang="en-US" sz="1200" noProof="0" dirty="0">
              <a:solidFill>
                <a:schemeClr val="accent1"/>
              </a:solidFill>
            </a:rPr>
            <a:t> </a:t>
          </a:r>
          <a:r>
            <a:rPr lang="en-US" sz="1200" noProof="0" dirty="0" err="1">
              <a:solidFill>
                <a:schemeClr val="accent1"/>
              </a:solidFill>
            </a:rPr>
            <a:t>dan</a:t>
          </a:r>
          <a:r>
            <a:rPr lang="en-US" sz="1200" noProof="0" dirty="0">
              <a:solidFill>
                <a:schemeClr val="accent1"/>
              </a:solidFill>
            </a:rPr>
            <a:t> </a:t>
          </a:r>
          <a:r>
            <a:rPr lang="en-US" sz="1200" noProof="0" dirty="0" err="1">
              <a:solidFill>
                <a:schemeClr val="accent1"/>
              </a:solidFill>
            </a:rPr>
            <a:t>Pengujian</a:t>
          </a:r>
          <a:r>
            <a:rPr lang="en-US" sz="1200" noProof="0" dirty="0">
              <a:solidFill>
                <a:schemeClr val="accent1"/>
              </a:solidFill>
            </a:rPr>
            <a:t> </a:t>
          </a:r>
          <a:r>
            <a:rPr lang="en-US" sz="1200" noProof="0" dirty="0" err="1">
              <a:solidFill>
                <a:schemeClr val="accent1"/>
              </a:solidFill>
            </a:rPr>
            <a:t>Produk</a:t>
          </a:r>
          <a:r>
            <a:rPr lang="en-US" sz="1200" noProof="0" dirty="0">
              <a:solidFill>
                <a:schemeClr val="accent1"/>
              </a:solidFill>
            </a:rPr>
            <a:t> Halal</a:t>
          </a:r>
          <a:endParaRPr lang="id-ID" sz="1200" noProof="0" dirty="0">
            <a:solidFill>
              <a:schemeClr val="accent1"/>
            </a:solidFill>
          </a:endParaRPr>
        </a:p>
      </dgm:t>
    </dgm:pt>
    <dgm:pt modelId="{5980D327-574A-4EE9-864B-3EDC3A0EB606}" type="parTrans" cxnId="{3763A3EE-9FF9-4617-8FEA-20EF2C2D9531}">
      <dgm:prSet custT="1"/>
      <dgm:spPr>
        <a:solidFill>
          <a:srgbClr val="00B0F0"/>
        </a:solidFill>
      </dgm:spPr>
      <dgm:t>
        <a:bodyPr/>
        <a:lstStyle/>
        <a:p>
          <a:endParaRPr lang="en-US" sz="1200"/>
        </a:p>
      </dgm:t>
    </dgm:pt>
    <dgm:pt modelId="{0D992D8F-429B-4F3B-A580-DAE559459C12}" type="sibTrans" cxnId="{3763A3EE-9FF9-4617-8FEA-20EF2C2D9531}">
      <dgm:prSet/>
      <dgm:spPr/>
      <dgm:t>
        <a:bodyPr/>
        <a:lstStyle/>
        <a:p>
          <a:endParaRPr lang="en-US" sz="1200"/>
        </a:p>
      </dgm:t>
    </dgm:pt>
    <dgm:pt modelId="{3910B80A-E1CD-4749-ABB7-431F790A53C2}">
      <dgm:prSet phldrT="[Text]" custT="1"/>
      <dgm:spPr>
        <a:solidFill>
          <a:srgbClr val="99FF66">
            <a:alpha val="76667"/>
          </a:srgbClr>
        </a:solidFill>
      </dgm:spPr>
      <dgm:t>
        <a:bodyPr/>
        <a:lstStyle/>
        <a:p>
          <a:r>
            <a:rPr lang="id-ID" sz="1200" b="1" noProof="0" dirty="0">
              <a:solidFill>
                <a:schemeClr val="tx1"/>
              </a:solidFill>
            </a:rPr>
            <a:t>Kemenperin:</a:t>
          </a:r>
          <a:r>
            <a:rPr lang="id-ID" sz="1200" b="1" noProof="0" dirty="0"/>
            <a:t> </a:t>
          </a:r>
          <a:r>
            <a:rPr lang="id-ID" sz="1200" noProof="0" dirty="0">
              <a:solidFill>
                <a:schemeClr val="accent1"/>
              </a:solidFill>
            </a:rPr>
            <a:t>Pembinaan Pelaku Usaha</a:t>
          </a:r>
        </a:p>
      </dgm:t>
    </dgm:pt>
    <dgm:pt modelId="{84293982-A2CD-4BE1-9193-9B80FB840AAA}" type="parTrans" cxnId="{3505E42F-E2DD-42E5-BDA5-F3690AF685EB}">
      <dgm:prSet custT="1"/>
      <dgm:spPr>
        <a:solidFill>
          <a:srgbClr val="99FF66"/>
        </a:solidFill>
      </dgm:spPr>
      <dgm:t>
        <a:bodyPr/>
        <a:lstStyle/>
        <a:p>
          <a:endParaRPr lang="en-US" sz="1200"/>
        </a:p>
      </dgm:t>
    </dgm:pt>
    <dgm:pt modelId="{1CFF1CC2-75BC-47A9-8D58-0DD2FCD27441}" type="sibTrans" cxnId="{3505E42F-E2DD-42E5-BDA5-F3690AF685EB}">
      <dgm:prSet/>
      <dgm:spPr/>
      <dgm:t>
        <a:bodyPr/>
        <a:lstStyle/>
        <a:p>
          <a:endParaRPr lang="en-US" sz="1200"/>
        </a:p>
      </dgm:t>
    </dgm:pt>
    <dgm:pt modelId="{8C8A4AEE-C02E-4071-AB37-B3CD264A3F95}">
      <dgm:prSet phldrT="[Text]" custT="1"/>
      <dgm:spPr>
        <a:solidFill>
          <a:srgbClr val="FF0000">
            <a:alpha val="70000"/>
          </a:srgbClr>
        </a:solidFill>
      </dgm:spPr>
      <dgm:t>
        <a:bodyPr/>
        <a:lstStyle/>
        <a:p>
          <a:r>
            <a:rPr lang="id-ID" sz="1200" b="1" noProof="0" dirty="0">
              <a:solidFill>
                <a:schemeClr val="accent1"/>
              </a:solidFill>
            </a:rPr>
            <a:t>Kemenkeu: </a:t>
          </a:r>
          <a:r>
            <a:rPr lang="id-ID" sz="1200" noProof="0" dirty="0">
              <a:solidFill>
                <a:schemeClr val="accent1"/>
              </a:solidFill>
            </a:rPr>
            <a:t>Tarif dan </a:t>
          </a:r>
          <a:r>
            <a:rPr lang="en-US" sz="1200" noProof="0" dirty="0" err="1">
              <a:solidFill>
                <a:schemeClr val="accent1"/>
              </a:solidFill>
            </a:rPr>
            <a:t>Pengelolaan</a:t>
          </a:r>
          <a:r>
            <a:rPr lang="en-US" sz="1200" noProof="0" dirty="0">
              <a:solidFill>
                <a:schemeClr val="accent1"/>
              </a:solidFill>
            </a:rPr>
            <a:t> </a:t>
          </a:r>
          <a:r>
            <a:rPr lang="en-US" sz="1200" noProof="0" dirty="0" err="1">
              <a:solidFill>
                <a:schemeClr val="accent1"/>
              </a:solidFill>
            </a:rPr>
            <a:t>Keuangan</a:t>
          </a:r>
          <a:r>
            <a:rPr lang="en-US" sz="1200" noProof="0" dirty="0">
              <a:solidFill>
                <a:schemeClr val="accent1"/>
              </a:solidFill>
            </a:rPr>
            <a:t> BLU</a:t>
          </a:r>
          <a:endParaRPr lang="id-ID" sz="1200" noProof="0" dirty="0">
            <a:solidFill>
              <a:schemeClr val="accent1"/>
            </a:solidFill>
          </a:endParaRPr>
        </a:p>
      </dgm:t>
    </dgm:pt>
    <dgm:pt modelId="{27E66116-3C8E-4FBC-8780-88DA191D750A}" type="parTrans" cxnId="{61945DF1-A07C-4126-AA32-B62E26C8D328}">
      <dgm:prSet custT="1"/>
      <dgm:spPr>
        <a:solidFill>
          <a:srgbClr val="FF0000"/>
        </a:solidFill>
      </dgm:spPr>
      <dgm:t>
        <a:bodyPr/>
        <a:lstStyle/>
        <a:p>
          <a:endParaRPr lang="en-US" sz="1200"/>
        </a:p>
      </dgm:t>
    </dgm:pt>
    <dgm:pt modelId="{462D90BA-B4BF-4F02-AA6C-383D1C0173EF}" type="sibTrans" cxnId="{61945DF1-A07C-4126-AA32-B62E26C8D328}">
      <dgm:prSet/>
      <dgm:spPr/>
      <dgm:t>
        <a:bodyPr/>
        <a:lstStyle/>
        <a:p>
          <a:endParaRPr lang="en-US" sz="1200"/>
        </a:p>
      </dgm:t>
    </dgm:pt>
    <dgm:pt modelId="{A2DF5837-F6FD-4EA4-AF8A-5AB918D95424}">
      <dgm:prSet phldrT="[Text]" custT="1"/>
      <dgm:spPr>
        <a:solidFill>
          <a:srgbClr val="33CC33">
            <a:alpha val="63333"/>
          </a:srgbClr>
        </a:solidFill>
      </dgm:spPr>
      <dgm:t>
        <a:bodyPr/>
        <a:lstStyle/>
        <a:p>
          <a:r>
            <a:rPr lang="id-ID" sz="1200" b="1" noProof="0" dirty="0">
              <a:solidFill>
                <a:schemeClr val="tx1"/>
              </a:solidFill>
            </a:rPr>
            <a:t>Kementan: </a:t>
          </a:r>
          <a:r>
            <a:rPr lang="id-ID" sz="1200" noProof="0" dirty="0">
              <a:solidFill>
                <a:schemeClr val="accent1"/>
              </a:solidFill>
            </a:rPr>
            <a:t>Pengendalian Bahan Pangan dan Hewan</a:t>
          </a:r>
        </a:p>
      </dgm:t>
    </dgm:pt>
    <dgm:pt modelId="{C66F09F4-5954-4713-B3EE-3A91D9B348E9}" type="parTrans" cxnId="{0FD9FA44-918E-4C95-83F2-BC3C3E88BB53}">
      <dgm:prSet custT="1"/>
      <dgm:spPr>
        <a:solidFill>
          <a:srgbClr val="33CC33"/>
        </a:solidFill>
      </dgm:spPr>
      <dgm:t>
        <a:bodyPr/>
        <a:lstStyle/>
        <a:p>
          <a:endParaRPr lang="en-US" sz="1200"/>
        </a:p>
      </dgm:t>
    </dgm:pt>
    <dgm:pt modelId="{7799E029-AE48-4CEB-A9A8-9412F6F253C0}" type="sibTrans" cxnId="{0FD9FA44-918E-4C95-83F2-BC3C3E88BB53}">
      <dgm:prSet/>
      <dgm:spPr/>
      <dgm:t>
        <a:bodyPr/>
        <a:lstStyle/>
        <a:p>
          <a:endParaRPr lang="en-US" sz="1200"/>
        </a:p>
      </dgm:t>
    </dgm:pt>
    <dgm:pt modelId="{811DF594-58D6-4787-BC78-AA3CED139BCC}">
      <dgm:prSet phldrT="[Text]" custT="1"/>
      <dgm:spPr>
        <a:solidFill>
          <a:schemeClr val="accent4">
            <a:lumMod val="75000"/>
            <a:alpha val="56667"/>
          </a:schemeClr>
        </a:solidFill>
      </dgm:spPr>
      <dgm:t>
        <a:bodyPr/>
        <a:lstStyle/>
        <a:p>
          <a:r>
            <a:rPr lang="id-ID" sz="1200" b="1" noProof="0" dirty="0">
              <a:solidFill>
                <a:schemeClr val="tx1"/>
              </a:solidFill>
            </a:rPr>
            <a:t>KAN</a:t>
          </a:r>
          <a:r>
            <a:rPr lang="en-US" sz="1200" b="1" noProof="0" dirty="0">
              <a:solidFill>
                <a:schemeClr val="tx1"/>
              </a:solidFill>
            </a:rPr>
            <a:t> &amp;BSN</a:t>
          </a:r>
          <a:r>
            <a:rPr lang="id-ID" sz="1200" b="1" noProof="0" dirty="0">
              <a:solidFill>
                <a:schemeClr val="tx1"/>
              </a:solidFill>
            </a:rPr>
            <a:t>: </a:t>
          </a:r>
          <a:r>
            <a:rPr lang="id-ID" sz="1200" noProof="0" dirty="0">
              <a:solidFill>
                <a:schemeClr val="accent1"/>
              </a:solidFill>
            </a:rPr>
            <a:t>Standar akreditasi dan sertifikasi</a:t>
          </a:r>
        </a:p>
      </dgm:t>
    </dgm:pt>
    <dgm:pt modelId="{DE268B4D-B082-4A90-B815-B25577423D74}" type="parTrans" cxnId="{D9A083E5-E8C4-48D0-9635-1EAEF530D47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46D22C69-5001-4B5C-B6E6-0E3E9A95CF6B}" type="sibTrans" cxnId="{D9A083E5-E8C4-48D0-9635-1EAEF530D47B}">
      <dgm:prSet/>
      <dgm:spPr/>
      <dgm:t>
        <a:bodyPr/>
        <a:lstStyle/>
        <a:p>
          <a:endParaRPr lang="en-US" sz="1200"/>
        </a:p>
      </dgm:t>
    </dgm:pt>
    <dgm:pt modelId="{5649CACF-017A-42BD-B10F-46EDC1123F5D}">
      <dgm:prSet phldrT="[Text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id-ID" sz="1200" b="1" noProof="0" dirty="0">
              <a:solidFill>
                <a:schemeClr val="tx1"/>
              </a:solidFill>
            </a:rPr>
            <a:t>Kementerian Koperasi dan UMKM: </a:t>
          </a:r>
          <a:r>
            <a:rPr lang="id-ID" sz="1200" noProof="0" dirty="0">
              <a:solidFill>
                <a:schemeClr val="accent1"/>
              </a:solidFill>
            </a:rPr>
            <a:t>Pembinaan dan Pengembangan UMKM</a:t>
          </a:r>
        </a:p>
      </dgm:t>
    </dgm:pt>
    <dgm:pt modelId="{C8D4E6FC-2AA4-4768-8168-40E070E27FF4}" type="parTrans" cxnId="{B5B273BF-2AE6-43A5-B554-1A1727DE76D1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id-ID" sz="1200"/>
        </a:p>
      </dgm:t>
    </dgm:pt>
    <dgm:pt modelId="{FE8A32F9-4FA1-4536-821A-405CD6F1F651}" type="sibTrans" cxnId="{B5B273BF-2AE6-43A5-B554-1A1727DE76D1}">
      <dgm:prSet/>
      <dgm:spPr/>
      <dgm:t>
        <a:bodyPr/>
        <a:lstStyle/>
        <a:p>
          <a:endParaRPr lang="id-ID" sz="1200"/>
        </a:p>
      </dgm:t>
    </dgm:pt>
    <dgm:pt modelId="{F057C721-242A-4F70-A5E0-240970DCEFDC}" type="pres">
      <dgm:prSet presAssocID="{ECDD8875-D52A-4D34-AD8C-A305E77C88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564E4-A3EE-42A7-9861-D47FD674CC28}" type="pres">
      <dgm:prSet presAssocID="{C3C9D9B7-4D26-4F56-9F13-5DDEB93B3168}" presName="centerShape" presStyleLbl="node0" presStyleIdx="0" presStyleCnt="1" custScaleX="112819"/>
      <dgm:spPr/>
      <dgm:t>
        <a:bodyPr/>
        <a:lstStyle/>
        <a:p>
          <a:endParaRPr lang="en-US"/>
        </a:p>
      </dgm:t>
    </dgm:pt>
    <dgm:pt modelId="{DF599839-7688-4C33-A414-F79BD2A987D9}" type="pres">
      <dgm:prSet presAssocID="{1B428AD9-8A3B-4313-BEE3-89165ADA60F0}" presName="parTrans" presStyleLbl="sibTrans2D1" presStyleIdx="0" presStyleCnt="7"/>
      <dgm:spPr/>
      <dgm:t>
        <a:bodyPr/>
        <a:lstStyle/>
        <a:p>
          <a:endParaRPr lang="en-US"/>
        </a:p>
      </dgm:t>
    </dgm:pt>
    <dgm:pt modelId="{B492B757-DB70-4F83-B259-D19F6966EE79}" type="pres">
      <dgm:prSet presAssocID="{1B428AD9-8A3B-4313-BEE3-89165ADA60F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22C79136-89C3-4443-9D7E-138A3346AAD5}" type="pres">
      <dgm:prSet presAssocID="{2A38FE0D-D65B-4A3C-B098-12B8DF6F484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DED9B-0317-4880-93DE-778445D030E9}" type="pres">
      <dgm:prSet presAssocID="{5980D327-574A-4EE9-864B-3EDC3A0EB606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0CDBC75-762A-4E66-8FE3-211A8B7E175D}" type="pres">
      <dgm:prSet presAssocID="{5980D327-574A-4EE9-864B-3EDC3A0EB60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8B539DB-2746-4AA3-AFC1-ABCEC2F61CF8}" type="pres">
      <dgm:prSet presAssocID="{4B965879-FFEE-444C-9A60-1D75F3C2026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750FB-59E5-4747-AF7E-25F41EE6D76E}" type="pres">
      <dgm:prSet presAssocID="{84293982-A2CD-4BE1-9193-9B80FB840AAA}" presName="parTrans" presStyleLbl="sibTrans2D1" presStyleIdx="2" presStyleCnt="7"/>
      <dgm:spPr/>
      <dgm:t>
        <a:bodyPr/>
        <a:lstStyle/>
        <a:p>
          <a:endParaRPr lang="en-US"/>
        </a:p>
      </dgm:t>
    </dgm:pt>
    <dgm:pt modelId="{3BE60F06-9A18-46F9-A4E3-5ADCEF821CCB}" type="pres">
      <dgm:prSet presAssocID="{84293982-A2CD-4BE1-9193-9B80FB840AA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7C9061FD-0035-4D59-BEC5-75DD55EA4844}" type="pres">
      <dgm:prSet presAssocID="{3910B80A-E1CD-4749-ABB7-431F790A53C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4D13C-CDFF-46DA-BEE7-57896C998E2E}" type="pres">
      <dgm:prSet presAssocID="{27E66116-3C8E-4FBC-8780-88DA191D750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02830393-6E5E-4B83-90DE-28F36A8B6D6C}" type="pres">
      <dgm:prSet presAssocID="{27E66116-3C8E-4FBC-8780-88DA191D750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93F3DD17-02C1-4580-A6E5-B542937E2EA5}" type="pres">
      <dgm:prSet presAssocID="{8C8A4AEE-C02E-4071-AB37-B3CD264A3F9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F192F-6343-40F6-8B14-73AA46A2AE5E}" type="pres">
      <dgm:prSet presAssocID="{C66F09F4-5954-4713-B3EE-3A91D9B348E9}" presName="parTrans" presStyleLbl="sibTrans2D1" presStyleIdx="4" presStyleCnt="7"/>
      <dgm:spPr/>
      <dgm:t>
        <a:bodyPr/>
        <a:lstStyle/>
        <a:p>
          <a:endParaRPr lang="en-US"/>
        </a:p>
      </dgm:t>
    </dgm:pt>
    <dgm:pt modelId="{BD31708A-C31E-490A-AD3A-3621523DD5BA}" type="pres">
      <dgm:prSet presAssocID="{C66F09F4-5954-4713-B3EE-3A91D9B348E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6A652EF0-A80A-4AF4-AAA1-BF331621B132}" type="pres">
      <dgm:prSet presAssocID="{A2DF5837-F6FD-4EA4-AF8A-5AB918D9542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0A050-6C3C-4F7D-9175-14A6FF9174DF}" type="pres">
      <dgm:prSet presAssocID="{DE268B4D-B082-4A90-B815-B25577423D74}" presName="parTrans" presStyleLbl="sibTrans2D1" presStyleIdx="5" presStyleCnt="7"/>
      <dgm:spPr/>
      <dgm:t>
        <a:bodyPr/>
        <a:lstStyle/>
        <a:p>
          <a:endParaRPr lang="en-US"/>
        </a:p>
      </dgm:t>
    </dgm:pt>
    <dgm:pt modelId="{BFD869DB-C702-4DE1-987B-ABBE2F2ED280}" type="pres">
      <dgm:prSet presAssocID="{DE268B4D-B082-4A90-B815-B25577423D74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A24147DD-5ADC-4A5A-8153-6F2D5C664613}" type="pres">
      <dgm:prSet presAssocID="{811DF594-58D6-4787-BC78-AA3CED139BC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8F161-BC78-4C59-A292-CE5CC3F49220}" type="pres">
      <dgm:prSet presAssocID="{C8D4E6FC-2AA4-4768-8168-40E070E27FF4}" presName="parTrans" presStyleLbl="sibTrans2D1" presStyleIdx="6" presStyleCnt="7"/>
      <dgm:spPr/>
      <dgm:t>
        <a:bodyPr/>
        <a:lstStyle/>
        <a:p>
          <a:endParaRPr lang="en-US"/>
        </a:p>
      </dgm:t>
    </dgm:pt>
    <dgm:pt modelId="{207F743A-BB7F-4A2A-8A3B-C2A343728FC3}" type="pres">
      <dgm:prSet presAssocID="{C8D4E6FC-2AA4-4768-8168-40E070E27FF4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E6E8D8F1-62BE-4F80-9607-9776B923B502}" type="pres">
      <dgm:prSet presAssocID="{5649CACF-017A-42BD-B10F-46EDC1123F5D}" presName="node" presStyleLbl="node1" presStyleIdx="6" presStyleCnt="7" custScaleX="108743" custScaleY="110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624634-4850-47E2-BB57-7E9006EBD9A3}" type="presOf" srcId="{1B428AD9-8A3B-4313-BEE3-89165ADA60F0}" destId="{DF599839-7688-4C33-A414-F79BD2A987D9}" srcOrd="0" destOrd="0" presId="urn:microsoft.com/office/officeart/2005/8/layout/radial5"/>
    <dgm:cxn modelId="{EAC97236-4924-4189-A47A-4B602708D1FB}" type="presOf" srcId="{27E66116-3C8E-4FBC-8780-88DA191D750A}" destId="{02830393-6E5E-4B83-90DE-28F36A8B6D6C}" srcOrd="1" destOrd="0" presId="urn:microsoft.com/office/officeart/2005/8/layout/radial5"/>
    <dgm:cxn modelId="{3763A3EE-9FF9-4617-8FEA-20EF2C2D9531}" srcId="{C3C9D9B7-4D26-4F56-9F13-5DDEB93B3168}" destId="{4B965879-FFEE-444C-9A60-1D75F3C20262}" srcOrd="1" destOrd="0" parTransId="{5980D327-574A-4EE9-864B-3EDC3A0EB606}" sibTransId="{0D992D8F-429B-4F3B-A580-DAE559459C12}"/>
    <dgm:cxn modelId="{B1F88BD8-F3AB-4B61-B59A-0FDF9C3AFC6A}" type="presOf" srcId="{ECDD8875-D52A-4D34-AD8C-A305E77C88FD}" destId="{F057C721-242A-4F70-A5E0-240970DCEFDC}" srcOrd="0" destOrd="0" presId="urn:microsoft.com/office/officeart/2005/8/layout/radial5"/>
    <dgm:cxn modelId="{6D2C3A1E-71FF-487E-AA2F-9D582CF4F655}" type="presOf" srcId="{DE268B4D-B082-4A90-B815-B25577423D74}" destId="{BFD869DB-C702-4DE1-987B-ABBE2F2ED280}" srcOrd="1" destOrd="0" presId="urn:microsoft.com/office/officeart/2005/8/layout/radial5"/>
    <dgm:cxn modelId="{7CD53435-CFC4-452D-A719-B69BA1BBE837}" type="presOf" srcId="{27E66116-3C8E-4FBC-8780-88DA191D750A}" destId="{3F34D13C-CDFF-46DA-BEE7-57896C998E2E}" srcOrd="0" destOrd="0" presId="urn:microsoft.com/office/officeart/2005/8/layout/radial5"/>
    <dgm:cxn modelId="{B1B7872C-615B-427F-816E-B2F9513C8BAA}" type="presOf" srcId="{C66F09F4-5954-4713-B3EE-3A91D9B348E9}" destId="{4E9F192F-6343-40F6-8B14-73AA46A2AE5E}" srcOrd="0" destOrd="0" presId="urn:microsoft.com/office/officeart/2005/8/layout/radial5"/>
    <dgm:cxn modelId="{F869C5CB-C084-4C1A-A038-4959D62575EC}" type="presOf" srcId="{5980D327-574A-4EE9-864B-3EDC3A0EB606}" destId="{61BDED9B-0317-4880-93DE-778445D030E9}" srcOrd="0" destOrd="0" presId="urn:microsoft.com/office/officeart/2005/8/layout/radial5"/>
    <dgm:cxn modelId="{7178FB96-005E-4983-87AC-9FA26D150D7B}" type="presOf" srcId="{811DF594-58D6-4787-BC78-AA3CED139BCC}" destId="{A24147DD-5ADC-4A5A-8153-6F2D5C664613}" srcOrd="0" destOrd="0" presId="urn:microsoft.com/office/officeart/2005/8/layout/radial5"/>
    <dgm:cxn modelId="{4712BB29-285A-40AA-9F19-4911C1995C9F}" type="presOf" srcId="{84293982-A2CD-4BE1-9193-9B80FB840AAA}" destId="{2A8750FB-59E5-4747-AF7E-25F41EE6D76E}" srcOrd="0" destOrd="0" presId="urn:microsoft.com/office/officeart/2005/8/layout/radial5"/>
    <dgm:cxn modelId="{1687E9B0-53B6-466E-B42B-5E997D0BB118}" type="presOf" srcId="{84293982-A2CD-4BE1-9193-9B80FB840AAA}" destId="{3BE60F06-9A18-46F9-A4E3-5ADCEF821CCB}" srcOrd="1" destOrd="0" presId="urn:microsoft.com/office/officeart/2005/8/layout/radial5"/>
    <dgm:cxn modelId="{B5B273BF-2AE6-43A5-B554-1A1727DE76D1}" srcId="{C3C9D9B7-4D26-4F56-9F13-5DDEB93B3168}" destId="{5649CACF-017A-42BD-B10F-46EDC1123F5D}" srcOrd="6" destOrd="0" parTransId="{C8D4E6FC-2AA4-4768-8168-40E070E27FF4}" sibTransId="{FE8A32F9-4FA1-4536-821A-405CD6F1F651}"/>
    <dgm:cxn modelId="{38A8811C-39C6-4CEF-8F32-51AC6384B5C7}" type="presOf" srcId="{2A38FE0D-D65B-4A3C-B098-12B8DF6F4845}" destId="{22C79136-89C3-4443-9D7E-138A3346AAD5}" srcOrd="0" destOrd="0" presId="urn:microsoft.com/office/officeart/2005/8/layout/radial5"/>
    <dgm:cxn modelId="{3505E42F-E2DD-42E5-BDA5-F3690AF685EB}" srcId="{C3C9D9B7-4D26-4F56-9F13-5DDEB93B3168}" destId="{3910B80A-E1CD-4749-ABB7-431F790A53C2}" srcOrd="2" destOrd="0" parTransId="{84293982-A2CD-4BE1-9193-9B80FB840AAA}" sibTransId="{1CFF1CC2-75BC-47A9-8D58-0DD2FCD27441}"/>
    <dgm:cxn modelId="{85C905F5-9D1B-40C8-9C26-517A51C3E421}" srcId="{ECDD8875-D52A-4D34-AD8C-A305E77C88FD}" destId="{C3C9D9B7-4D26-4F56-9F13-5DDEB93B3168}" srcOrd="0" destOrd="0" parTransId="{59068798-24C9-40BD-ACDA-6CD5681F1101}" sibTransId="{C0B76F09-3259-4482-9C49-E80608F44BE8}"/>
    <dgm:cxn modelId="{18CA8A73-4F53-4D2E-9E14-1D7283E027DA}" type="presOf" srcId="{1B428AD9-8A3B-4313-BEE3-89165ADA60F0}" destId="{B492B757-DB70-4F83-B259-D19F6966EE79}" srcOrd="1" destOrd="0" presId="urn:microsoft.com/office/officeart/2005/8/layout/radial5"/>
    <dgm:cxn modelId="{3BC30D03-E714-4ADF-B0F2-A6828D2DC8E6}" type="presOf" srcId="{C3C9D9B7-4D26-4F56-9F13-5DDEB93B3168}" destId="{3AA564E4-A3EE-42A7-9861-D47FD674CC28}" srcOrd="0" destOrd="0" presId="urn:microsoft.com/office/officeart/2005/8/layout/radial5"/>
    <dgm:cxn modelId="{5485CA5A-88F3-41DC-9582-A260F1C87F59}" type="presOf" srcId="{C8D4E6FC-2AA4-4768-8168-40E070E27FF4}" destId="{207F743A-BB7F-4A2A-8A3B-C2A343728FC3}" srcOrd="1" destOrd="0" presId="urn:microsoft.com/office/officeart/2005/8/layout/radial5"/>
    <dgm:cxn modelId="{B8F1C1B5-B84D-47C8-BCE5-3A563EF9FE2D}" type="presOf" srcId="{5649CACF-017A-42BD-B10F-46EDC1123F5D}" destId="{E6E8D8F1-62BE-4F80-9607-9776B923B502}" srcOrd="0" destOrd="0" presId="urn:microsoft.com/office/officeart/2005/8/layout/radial5"/>
    <dgm:cxn modelId="{95FEFB78-4B4A-4EF3-BE5E-1EFA0D35A972}" type="presOf" srcId="{C66F09F4-5954-4713-B3EE-3A91D9B348E9}" destId="{BD31708A-C31E-490A-AD3A-3621523DD5BA}" srcOrd="1" destOrd="0" presId="urn:microsoft.com/office/officeart/2005/8/layout/radial5"/>
    <dgm:cxn modelId="{61945DF1-A07C-4126-AA32-B62E26C8D328}" srcId="{C3C9D9B7-4D26-4F56-9F13-5DDEB93B3168}" destId="{8C8A4AEE-C02E-4071-AB37-B3CD264A3F95}" srcOrd="3" destOrd="0" parTransId="{27E66116-3C8E-4FBC-8780-88DA191D750A}" sibTransId="{462D90BA-B4BF-4F02-AA6C-383D1C0173EF}"/>
    <dgm:cxn modelId="{A0322BFC-3D61-4A4B-B9D5-40C92CC98D77}" type="presOf" srcId="{A2DF5837-F6FD-4EA4-AF8A-5AB918D95424}" destId="{6A652EF0-A80A-4AF4-AAA1-BF331621B132}" srcOrd="0" destOrd="0" presId="urn:microsoft.com/office/officeart/2005/8/layout/radial5"/>
    <dgm:cxn modelId="{D9A083E5-E8C4-48D0-9635-1EAEF530D47B}" srcId="{C3C9D9B7-4D26-4F56-9F13-5DDEB93B3168}" destId="{811DF594-58D6-4787-BC78-AA3CED139BCC}" srcOrd="5" destOrd="0" parTransId="{DE268B4D-B082-4A90-B815-B25577423D74}" sibTransId="{46D22C69-5001-4B5C-B6E6-0E3E9A95CF6B}"/>
    <dgm:cxn modelId="{83BE3413-7B46-4DA5-89A0-11ECC29113A5}" type="presOf" srcId="{4B965879-FFEE-444C-9A60-1D75F3C20262}" destId="{08B539DB-2746-4AA3-AFC1-ABCEC2F61CF8}" srcOrd="0" destOrd="0" presId="urn:microsoft.com/office/officeart/2005/8/layout/radial5"/>
    <dgm:cxn modelId="{F8278B0D-2CCB-4B44-9D51-1AA1E23ACE0C}" type="presOf" srcId="{C8D4E6FC-2AA4-4768-8168-40E070E27FF4}" destId="{F4F8F161-BC78-4C59-A292-CE5CC3F49220}" srcOrd="0" destOrd="0" presId="urn:microsoft.com/office/officeart/2005/8/layout/radial5"/>
    <dgm:cxn modelId="{AD724787-D87C-4F29-A383-B828A7EA0CB2}" type="presOf" srcId="{5980D327-574A-4EE9-864B-3EDC3A0EB606}" destId="{50CDBC75-762A-4E66-8FE3-211A8B7E175D}" srcOrd="1" destOrd="0" presId="urn:microsoft.com/office/officeart/2005/8/layout/radial5"/>
    <dgm:cxn modelId="{E01F82A4-C9E9-473B-9EF4-AAE9D124DDE8}" type="presOf" srcId="{DE268B4D-B082-4A90-B815-B25577423D74}" destId="{DD30A050-6C3C-4F7D-9175-14A6FF9174DF}" srcOrd="0" destOrd="0" presId="urn:microsoft.com/office/officeart/2005/8/layout/radial5"/>
    <dgm:cxn modelId="{32A8C294-8E2B-45FB-83A2-33B16D511AB0}" type="presOf" srcId="{3910B80A-E1CD-4749-ABB7-431F790A53C2}" destId="{7C9061FD-0035-4D59-BEC5-75DD55EA4844}" srcOrd="0" destOrd="0" presId="urn:microsoft.com/office/officeart/2005/8/layout/radial5"/>
    <dgm:cxn modelId="{355F5686-C945-4E9D-9F05-26554A72564D}" srcId="{C3C9D9B7-4D26-4F56-9F13-5DDEB93B3168}" destId="{2A38FE0D-D65B-4A3C-B098-12B8DF6F4845}" srcOrd="0" destOrd="0" parTransId="{1B428AD9-8A3B-4313-BEE3-89165ADA60F0}" sibTransId="{36A71113-D6F3-4180-9F49-693D7758F090}"/>
    <dgm:cxn modelId="{45A648F9-9E72-4E1F-87F1-77E1DA663BBC}" type="presOf" srcId="{8C8A4AEE-C02E-4071-AB37-B3CD264A3F95}" destId="{93F3DD17-02C1-4580-A6E5-B542937E2EA5}" srcOrd="0" destOrd="0" presId="urn:microsoft.com/office/officeart/2005/8/layout/radial5"/>
    <dgm:cxn modelId="{0FD9FA44-918E-4C95-83F2-BC3C3E88BB53}" srcId="{C3C9D9B7-4D26-4F56-9F13-5DDEB93B3168}" destId="{A2DF5837-F6FD-4EA4-AF8A-5AB918D95424}" srcOrd="4" destOrd="0" parTransId="{C66F09F4-5954-4713-B3EE-3A91D9B348E9}" sibTransId="{7799E029-AE48-4CEB-A9A8-9412F6F253C0}"/>
    <dgm:cxn modelId="{A3D4DD4A-C332-4372-929D-940A84D3CE18}" type="presParOf" srcId="{F057C721-242A-4F70-A5E0-240970DCEFDC}" destId="{3AA564E4-A3EE-42A7-9861-D47FD674CC28}" srcOrd="0" destOrd="0" presId="urn:microsoft.com/office/officeart/2005/8/layout/radial5"/>
    <dgm:cxn modelId="{79401C02-FA58-440B-BF59-35C851664E5E}" type="presParOf" srcId="{F057C721-242A-4F70-A5E0-240970DCEFDC}" destId="{DF599839-7688-4C33-A414-F79BD2A987D9}" srcOrd="1" destOrd="0" presId="urn:microsoft.com/office/officeart/2005/8/layout/radial5"/>
    <dgm:cxn modelId="{4D3B7D3C-4711-4B42-A0F2-182FDA05AD05}" type="presParOf" srcId="{DF599839-7688-4C33-A414-F79BD2A987D9}" destId="{B492B757-DB70-4F83-B259-D19F6966EE79}" srcOrd="0" destOrd="0" presId="urn:microsoft.com/office/officeart/2005/8/layout/radial5"/>
    <dgm:cxn modelId="{418D9340-A0F5-4069-911B-8FAC1BF6BAEE}" type="presParOf" srcId="{F057C721-242A-4F70-A5E0-240970DCEFDC}" destId="{22C79136-89C3-4443-9D7E-138A3346AAD5}" srcOrd="2" destOrd="0" presId="urn:microsoft.com/office/officeart/2005/8/layout/radial5"/>
    <dgm:cxn modelId="{896950FB-1DC9-4F9A-9AF8-B8D943332B52}" type="presParOf" srcId="{F057C721-242A-4F70-A5E0-240970DCEFDC}" destId="{61BDED9B-0317-4880-93DE-778445D030E9}" srcOrd="3" destOrd="0" presId="urn:microsoft.com/office/officeart/2005/8/layout/radial5"/>
    <dgm:cxn modelId="{0DEFC28C-2DEB-4A73-9E03-741F9399F3A5}" type="presParOf" srcId="{61BDED9B-0317-4880-93DE-778445D030E9}" destId="{50CDBC75-762A-4E66-8FE3-211A8B7E175D}" srcOrd="0" destOrd="0" presId="urn:microsoft.com/office/officeart/2005/8/layout/radial5"/>
    <dgm:cxn modelId="{522122EB-C2ED-4525-A83E-518EA80D0E7D}" type="presParOf" srcId="{F057C721-242A-4F70-A5E0-240970DCEFDC}" destId="{08B539DB-2746-4AA3-AFC1-ABCEC2F61CF8}" srcOrd="4" destOrd="0" presId="urn:microsoft.com/office/officeart/2005/8/layout/radial5"/>
    <dgm:cxn modelId="{8249E66E-11F0-46CC-89D0-C414E33DE745}" type="presParOf" srcId="{F057C721-242A-4F70-A5E0-240970DCEFDC}" destId="{2A8750FB-59E5-4747-AF7E-25F41EE6D76E}" srcOrd="5" destOrd="0" presId="urn:microsoft.com/office/officeart/2005/8/layout/radial5"/>
    <dgm:cxn modelId="{A476CA5A-8B86-47A3-815F-D493B09EE357}" type="presParOf" srcId="{2A8750FB-59E5-4747-AF7E-25F41EE6D76E}" destId="{3BE60F06-9A18-46F9-A4E3-5ADCEF821CCB}" srcOrd="0" destOrd="0" presId="urn:microsoft.com/office/officeart/2005/8/layout/radial5"/>
    <dgm:cxn modelId="{885F0908-610B-44AD-B7D1-CB417EA5F840}" type="presParOf" srcId="{F057C721-242A-4F70-A5E0-240970DCEFDC}" destId="{7C9061FD-0035-4D59-BEC5-75DD55EA4844}" srcOrd="6" destOrd="0" presId="urn:microsoft.com/office/officeart/2005/8/layout/radial5"/>
    <dgm:cxn modelId="{49E1993B-EEB8-415C-8A82-79E0F4D74788}" type="presParOf" srcId="{F057C721-242A-4F70-A5E0-240970DCEFDC}" destId="{3F34D13C-CDFF-46DA-BEE7-57896C998E2E}" srcOrd="7" destOrd="0" presId="urn:microsoft.com/office/officeart/2005/8/layout/radial5"/>
    <dgm:cxn modelId="{D881C671-B2DA-4BBE-B1C8-5C8E1C13C4A3}" type="presParOf" srcId="{3F34D13C-CDFF-46DA-BEE7-57896C998E2E}" destId="{02830393-6E5E-4B83-90DE-28F36A8B6D6C}" srcOrd="0" destOrd="0" presId="urn:microsoft.com/office/officeart/2005/8/layout/radial5"/>
    <dgm:cxn modelId="{5BB70C2B-A2F5-4CBF-92A7-2A861753F58E}" type="presParOf" srcId="{F057C721-242A-4F70-A5E0-240970DCEFDC}" destId="{93F3DD17-02C1-4580-A6E5-B542937E2EA5}" srcOrd="8" destOrd="0" presId="urn:microsoft.com/office/officeart/2005/8/layout/radial5"/>
    <dgm:cxn modelId="{33AB7486-4B8B-4246-B10D-502C670F061C}" type="presParOf" srcId="{F057C721-242A-4F70-A5E0-240970DCEFDC}" destId="{4E9F192F-6343-40F6-8B14-73AA46A2AE5E}" srcOrd="9" destOrd="0" presId="urn:microsoft.com/office/officeart/2005/8/layout/radial5"/>
    <dgm:cxn modelId="{827C3E10-4FD4-4D04-BB1D-444123B7BC7F}" type="presParOf" srcId="{4E9F192F-6343-40F6-8B14-73AA46A2AE5E}" destId="{BD31708A-C31E-490A-AD3A-3621523DD5BA}" srcOrd="0" destOrd="0" presId="urn:microsoft.com/office/officeart/2005/8/layout/radial5"/>
    <dgm:cxn modelId="{0CD05A60-6248-43B0-A474-8E2356F20D68}" type="presParOf" srcId="{F057C721-242A-4F70-A5E0-240970DCEFDC}" destId="{6A652EF0-A80A-4AF4-AAA1-BF331621B132}" srcOrd="10" destOrd="0" presId="urn:microsoft.com/office/officeart/2005/8/layout/radial5"/>
    <dgm:cxn modelId="{28A7E92E-BFFC-4C0E-9116-B2E6659D28A2}" type="presParOf" srcId="{F057C721-242A-4F70-A5E0-240970DCEFDC}" destId="{DD30A050-6C3C-4F7D-9175-14A6FF9174DF}" srcOrd="11" destOrd="0" presId="urn:microsoft.com/office/officeart/2005/8/layout/radial5"/>
    <dgm:cxn modelId="{1A5F8634-3B00-46D1-B35B-BA7382255AC8}" type="presParOf" srcId="{DD30A050-6C3C-4F7D-9175-14A6FF9174DF}" destId="{BFD869DB-C702-4DE1-987B-ABBE2F2ED280}" srcOrd="0" destOrd="0" presId="urn:microsoft.com/office/officeart/2005/8/layout/radial5"/>
    <dgm:cxn modelId="{A46D2B96-6B87-4876-9272-F51E04CA59BC}" type="presParOf" srcId="{F057C721-242A-4F70-A5E0-240970DCEFDC}" destId="{A24147DD-5ADC-4A5A-8153-6F2D5C664613}" srcOrd="12" destOrd="0" presId="urn:microsoft.com/office/officeart/2005/8/layout/radial5"/>
    <dgm:cxn modelId="{0DDBC41A-BFF7-4766-94C6-35140741E1E4}" type="presParOf" srcId="{F057C721-242A-4F70-A5E0-240970DCEFDC}" destId="{F4F8F161-BC78-4C59-A292-CE5CC3F49220}" srcOrd="13" destOrd="0" presId="urn:microsoft.com/office/officeart/2005/8/layout/radial5"/>
    <dgm:cxn modelId="{479E5DCD-2D6D-412B-B5B0-CC443A005EA9}" type="presParOf" srcId="{F4F8F161-BC78-4C59-A292-CE5CC3F49220}" destId="{207F743A-BB7F-4A2A-8A3B-C2A343728FC3}" srcOrd="0" destOrd="0" presId="urn:microsoft.com/office/officeart/2005/8/layout/radial5"/>
    <dgm:cxn modelId="{7C742461-B541-4D22-A609-7775121FF41D}" type="presParOf" srcId="{F057C721-242A-4F70-A5E0-240970DCEFDC}" destId="{E6E8D8F1-62BE-4F80-9607-9776B923B50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A564E4-A3EE-42A7-9861-D47FD674CC28}">
      <dsp:nvSpPr>
        <dsp:cNvPr id="0" name=""/>
        <dsp:cNvSpPr/>
      </dsp:nvSpPr>
      <dsp:spPr>
        <a:xfrm>
          <a:off x="3456387" y="2301826"/>
          <a:ext cx="1441260" cy="1277497"/>
        </a:xfrm>
        <a:prstGeom prst="ellipse">
          <a:avLst/>
        </a:prstGeom>
        <a:solidFill>
          <a:srgbClr val="FF6600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>
              <a:solidFill>
                <a:schemeClr val="tx1"/>
              </a:solidFill>
            </a:rPr>
            <a:t>BP</a:t>
          </a:r>
          <a:r>
            <a:rPr lang="id-ID" sz="2000" b="1" kern="1200" noProof="0" dirty="0">
              <a:solidFill>
                <a:schemeClr val="tx1"/>
              </a:solidFill>
            </a:rPr>
            <a:t>JPH </a:t>
          </a:r>
          <a:r>
            <a:rPr lang="id-ID" sz="1600" b="1" kern="1200" noProof="0" dirty="0">
              <a:solidFill>
                <a:schemeClr val="tx1"/>
              </a:solidFill>
            </a:rPr>
            <a:t>Kemen</a:t>
          </a:r>
          <a:r>
            <a:rPr lang="en-US" sz="1600" b="1" kern="1200" noProof="0" dirty="0">
              <a:solidFill>
                <a:schemeClr val="tx1"/>
              </a:solidFill>
            </a:rPr>
            <a:t>a</a:t>
          </a:r>
          <a:r>
            <a:rPr lang="id-ID" sz="1600" b="1" kern="1200" noProof="0" dirty="0">
              <a:solidFill>
                <a:schemeClr val="tx1"/>
              </a:solidFill>
            </a:rPr>
            <a:t>g</a:t>
          </a:r>
        </a:p>
      </dsp:txBody>
      <dsp:txXfrm>
        <a:off x="3456387" y="2301826"/>
        <a:ext cx="1441260" cy="1277497"/>
      </dsp:txXfrm>
    </dsp:sp>
    <dsp:sp modelId="{DF599839-7688-4C33-A414-F79BD2A987D9}">
      <dsp:nvSpPr>
        <dsp:cNvPr id="0" name=""/>
        <dsp:cNvSpPr/>
      </dsp:nvSpPr>
      <dsp:spPr>
        <a:xfrm rot="16200000">
          <a:off x="3957058" y="1621878"/>
          <a:ext cx="439918" cy="554760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6200000">
        <a:off x="3957058" y="1621878"/>
        <a:ext cx="439918" cy="554760"/>
      </dsp:txXfrm>
    </dsp:sp>
    <dsp:sp modelId="{22C79136-89C3-4443-9D7E-138A3346AAD5}">
      <dsp:nvSpPr>
        <dsp:cNvPr id="0" name=""/>
        <dsp:cNvSpPr/>
      </dsp:nvSpPr>
      <dsp:spPr>
        <a:xfrm>
          <a:off x="3442776" y="3307"/>
          <a:ext cx="1468482" cy="1468482"/>
        </a:xfrm>
        <a:prstGeom prst="ellipse">
          <a:avLst/>
        </a:prstGeom>
        <a:solidFill>
          <a:srgbClr val="7030A0">
            <a:alpha val="9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noProof="0" dirty="0">
              <a:solidFill>
                <a:schemeClr val="tx1"/>
              </a:solidFill>
            </a:rPr>
            <a:t>Kemendag: </a:t>
          </a:r>
          <a:r>
            <a:rPr lang="id-ID" sz="1200" kern="1200" noProof="0" dirty="0">
              <a:solidFill>
                <a:schemeClr val="accent1"/>
              </a:solidFill>
            </a:rPr>
            <a:t>Peredaran Barang dan Jasa</a:t>
          </a:r>
        </a:p>
      </dsp:txBody>
      <dsp:txXfrm>
        <a:off x="3442776" y="3307"/>
        <a:ext cx="1468482" cy="1468482"/>
      </dsp:txXfrm>
    </dsp:sp>
    <dsp:sp modelId="{61BDED9B-0317-4880-93DE-778445D030E9}">
      <dsp:nvSpPr>
        <dsp:cNvPr id="0" name=""/>
        <dsp:cNvSpPr/>
      </dsp:nvSpPr>
      <dsp:spPr>
        <a:xfrm rot="19285714">
          <a:off x="4802212" y="1999026"/>
          <a:ext cx="415293" cy="55476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9285714">
        <a:off x="4802212" y="1999026"/>
        <a:ext cx="415293" cy="554760"/>
      </dsp:txXfrm>
    </dsp:sp>
    <dsp:sp modelId="{08B539DB-2746-4AA3-AFC1-ABCEC2F61CF8}">
      <dsp:nvSpPr>
        <dsp:cNvPr id="0" name=""/>
        <dsp:cNvSpPr/>
      </dsp:nvSpPr>
      <dsp:spPr>
        <a:xfrm>
          <a:off x="5165171" y="832769"/>
          <a:ext cx="1468482" cy="1468482"/>
        </a:xfrm>
        <a:prstGeom prst="ellipse">
          <a:avLst/>
        </a:prstGeom>
        <a:solidFill>
          <a:srgbClr val="00B0F0">
            <a:alpha val="83333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noProof="0" dirty="0">
              <a:solidFill>
                <a:schemeClr val="tx1"/>
              </a:solidFill>
            </a:rPr>
            <a:t>Badan POM: </a:t>
          </a:r>
          <a:r>
            <a:rPr lang="en-US" sz="1200" kern="1200" noProof="0" dirty="0" err="1">
              <a:solidFill>
                <a:schemeClr val="accent1"/>
              </a:solidFill>
            </a:rPr>
            <a:t>Pemeriksaan</a:t>
          </a:r>
          <a:r>
            <a:rPr lang="en-US" sz="1200" kern="1200" noProof="0" dirty="0">
              <a:solidFill>
                <a:schemeClr val="accent1"/>
              </a:solidFill>
            </a:rPr>
            <a:t> </a:t>
          </a:r>
          <a:r>
            <a:rPr lang="en-US" sz="1200" kern="1200" noProof="0" dirty="0" err="1">
              <a:solidFill>
                <a:schemeClr val="accent1"/>
              </a:solidFill>
            </a:rPr>
            <a:t>dan</a:t>
          </a:r>
          <a:r>
            <a:rPr lang="en-US" sz="1200" kern="1200" noProof="0" dirty="0">
              <a:solidFill>
                <a:schemeClr val="accent1"/>
              </a:solidFill>
            </a:rPr>
            <a:t> </a:t>
          </a:r>
          <a:r>
            <a:rPr lang="en-US" sz="1200" kern="1200" noProof="0" dirty="0" err="1">
              <a:solidFill>
                <a:schemeClr val="accent1"/>
              </a:solidFill>
            </a:rPr>
            <a:t>Pengujian</a:t>
          </a:r>
          <a:r>
            <a:rPr lang="en-US" sz="1200" kern="1200" noProof="0" dirty="0">
              <a:solidFill>
                <a:schemeClr val="accent1"/>
              </a:solidFill>
            </a:rPr>
            <a:t> </a:t>
          </a:r>
          <a:r>
            <a:rPr lang="en-US" sz="1200" kern="1200" noProof="0" dirty="0" err="1">
              <a:solidFill>
                <a:schemeClr val="accent1"/>
              </a:solidFill>
            </a:rPr>
            <a:t>Produk</a:t>
          </a:r>
          <a:r>
            <a:rPr lang="en-US" sz="1200" kern="1200" noProof="0" dirty="0">
              <a:solidFill>
                <a:schemeClr val="accent1"/>
              </a:solidFill>
            </a:rPr>
            <a:t> Halal</a:t>
          </a:r>
          <a:endParaRPr lang="id-ID" sz="1200" kern="1200" noProof="0" dirty="0">
            <a:solidFill>
              <a:schemeClr val="accent1"/>
            </a:solidFill>
          </a:endParaRPr>
        </a:p>
      </dsp:txBody>
      <dsp:txXfrm>
        <a:off x="5165171" y="832769"/>
        <a:ext cx="1468482" cy="1468482"/>
      </dsp:txXfrm>
    </dsp:sp>
    <dsp:sp modelId="{2A8750FB-59E5-4747-AF7E-25F41EE6D76E}">
      <dsp:nvSpPr>
        <dsp:cNvPr id="0" name=""/>
        <dsp:cNvSpPr/>
      </dsp:nvSpPr>
      <dsp:spPr>
        <a:xfrm rot="771429">
          <a:off x="5031380" y="2903740"/>
          <a:ext cx="399075" cy="554760"/>
        </a:xfrm>
        <a:prstGeom prst="rightArrow">
          <a:avLst>
            <a:gd name="adj1" fmla="val 60000"/>
            <a:gd name="adj2" fmla="val 50000"/>
          </a:avLst>
        </a:prstGeom>
        <a:solidFill>
          <a:srgbClr val="99FF66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771429">
        <a:off x="5031380" y="2903740"/>
        <a:ext cx="399075" cy="554760"/>
      </dsp:txXfrm>
    </dsp:sp>
    <dsp:sp modelId="{7C9061FD-0035-4D59-BEC5-75DD55EA4844}">
      <dsp:nvSpPr>
        <dsp:cNvPr id="0" name=""/>
        <dsp:cNvSpPr/>
      </dsp:nvSpPr>
      <dsp:spPr>
        <a:xfrm>
          <a:off x="5590568" y="2696553"/>
          <a:ext cx="1468482" cy="1468482"/>
        </a:xfrm>
        <a:prstGeom prst="ellipse">
          <a:avLst/>
        </a:prstGeom>
        <a:solidFill>
          <a:srgbClr val="99FF66">
            <a:alpha val="76667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noProof="0" dirty="0">
              <a:solidFill>
                <a:schemeClr val="tx1"/>
              </a:solidFill>
            </a:rPr>
            <a:t>Kemenperin:</a:t>
          </a:r>
          <a:r>
            <a:rPr lang="id-ID" sz="1200" b="1" kern="1200" noProof="0" dirty="0"/>
            <a:t> </a:t>
          </a:r>
          <a:r>
            <a:rPr lang="id-ID" sz="1200" kern="1200" noProof="0" dirty="0">
              <a:solidFill>
                <a:schemeClr val="accent1"/>
              </a:solidFill>
            </a:rPr>
            <a:t>Pembinaan Pelaku Usaha</a:t>
          </a:r>
        </a:p>
      </dsp:txBody>
      <dsp:txXfrm>
        <a:off x="5590568" y="2696553"/>
        <a:ext cx="1468482" cy="1468482"/>
      </dsp:txXfrm>
    </dsp:sp>
    <dsp:sp modelId="{3F34D13C-CDFF-46DA-BEE7-57896C998E2E}">
      <dsp:nvSpPr>
        <dsp:cNvPr id="0" name=""/>
        <dsp:cNvSpPr/>
      </dsp:nvSpPr>
      <dsp:spPr>
        <a:xfrm rot="3857143">
          <a:off x="4415360" y="3607555"/>
          <a:ext cx="432874" cy="55476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3857143">
        <a:off x="4415360" y="3607555"/>
        <a:ext cx="432874" cy="554760"/>
      </dsp:txXfrm>
    </dsp:sp>
    <dsp:sp modelId="{93F3DD17-02C1-4580-A6E5-B542937E2EA5}">
      <dsp:nvSpPr>
        <dsp:cNvPr id="0" name=""/>
        <dsp:cNvSpPr/>
      </dsp:nvSpPr>
      <dsp:spPr>
        <a:xfrm>
          <a:off x="4398633" y="4191191"/>
          <a:ext cx="1468482" cy="1468482"/>
        </a:xfrm>
        <a:prstGeom prst="ellipse">
          <a:avLst/>
        </a:prstGeom>
        <a:solidFill>
          <a:srgbClr val="FF0000">
            <a:alpha val="7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noProof="0" dirty="0">
              <a:solidFill>
                <a:schemeClr val="accent1"/>
              </a:solidFill>
            </a:rPr>
            <a:t>Kemenkeu: </a:t>
          </a:r>
          <a:r>
            <a:rPr lang="id-ID" sz="1200" kern="1200" noProof="0" dirty="0">
              <a:solidFill>
                <a:schemeClr val="accent1"/>
              </a:solidFill>
            </a:rPr>
            <a:t>Tarif dan </a:t>
          </a:r>
          <a:r>
            <a:rPr lang="en-US" sz="1200" kern="1200" noProof="0" dirty="0" err="1">
              <a:solidFill>
                <a:schemeClr val="accent1"/>
              </a:solidFill>
            </a:rPr>
            <a:t>Pengelolaan</a:t>
          </a:r>
          <a:r>
            <a:rPr lang="en-US" sz="1200" kern="1200" noProof="0" dirty="0">
              <a:solidFill>
                <a:schemeClr val="accent1"/>
              </a:solidFill>
            </a:rPr>
            <a:t> </a:t>
          </a:r>
          <a:r>
            <a:rPr lang="en-US" sz="1200" kern="1200" noProof="0" dirty="0" err="1">
              <a:solidFill>
                <a:schemeClr val="accent1"/>
              </a:solidFill>
            </a:rPr>
            <a:t>Keuangan</a:t>
          </a:r>
          <a:r>
            <a:rPr lang="en-US" sz="1200" kern="1200" noProof="0" dirty="0">
              <a:solidFill>
                <a:schemeClr val="accent1"/>
              </a:solidFill>
            </a:rPr>
            <a:t> BLU</a:t>
          </a:r>
          <a:endParaRPr lang="id-ID" sz="1200" kern="1200" noProof="0" dirty="0">
            <a:solidFill>
              <a:schemeClr val="accent1"/>
            </a:solidFill>
          </a:endParaRPr>
        </a:p>
      </dsp:txBody>
      <dsp:txXfrm>
        <a:off x="4398633" y="4191191"/>
        <a:ext cx="1468482" cy="1468482"/>
      </dsp:txXfrm>
    </dsp:sp>
    <dsp:sp modelId="{4E9F192F-6343-40F6-8B14-73AA46A2AE5E}">
      <dsp:nvSpPr>
        <dsp:cNvPr id="0" name=""/>
        <dsp:cNvSpPr/>
      </dsp:nvSpPr>
      <dsp:spPr>
        <a:xfrm rot="6942857">
          <a:off x="3505800" y="3607555"/>
          <a:ext cx="432874" cy="554760"/>
        </a:xfrm>
        <a:prstGeom prst="rightArrow">
          <a:avLst>
            <a:gd name="adj1" fmla="val 60000"/>
            <a:gd name="adj2" fmla="val 50000"/>
          </a:avLst>
        </a:prstGeom>
        <a:solidFill>
          <a:srgbClr val="33CC33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6942857">
        <a:off x="3505800" y="3607555"/>
        <a:ext cx="432874" cy="554760"/>
      </dsp:txXfrm>
    </dsp:sp>
    <dsp:sp modelId="{6A652EF0-A80A-4AF4-AAA1-BF331621B132}">
      <dsp:nvSpPr>
        <dsp:cNvPr id="0" name=""/>
        <dsp:cNvSpPr/>
      </dsp:nvSpPr>
      <dsp:spPr>
        <a:xfrm>
          <a:off x="2486919" y="4191191"/>
          <a:ext cx="1468482" cy="1468482"/>
        </a:xfrm>
        <a:prstGeom prst="ellipse">
          <a:avLst/>
        </a:prstGeom>
        <a:solidFill>
          <a:srgbClr val="33CC33">
            <a:alpha val="63333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noProof="0" dirty="0">
              <a:solidFill>
                <a:schemeClr val="tx1"/>
              </a:solidFill>
            </a:rPr>
            <a:t>Kementan: </a:t>
          </a:r>
          <a:r>
            <a:rPr lang="id-ID" sz="1200" kern="1200" noProof="0" dirty="0">
              <a:solidFill>
                <a:schemeClr val="accent1"/>
              </a:solidFill>
            </a:rPr>
            <a:t>Pengendalian Bahan Pangan dan Hewan</a:t>
          </a:r>
        </a:p>
      </dsp:txBody>
      <dsp:txXfrm>
        <a:off x="2486919" y="4191191"/>
        <a:ext cx="1468482" cy="1468482"/>
      </dsp:txXfrm>
    </dsp:sp>
    <dsp:sp modelId="{DD30A050-6C3C-4F7D-9175-14A6FF9174DF}">
      <dsp:nvSpPr>
        <dsp:cNvPr id="0" name=""/>
        <dsp:cNvSpPr/>
      </dsp:nvSpPr>
      <dsp:spPr>
        <a:xfrm rot="10028571">
          <a:off x="2923579" y="2903740"/>
          <a:ext cx="399075" cy="554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028571">
        <a:off x="2923579" y="2903740"/>
        <a:ext cx="399075" cy="554760"/>
      </dsp:txXfrm>
    </dsp:sp>
    <dsp:sp modelId="{A24147DD-5ADC-4A5A-8153-6F2D5C664613}">
      <dsp:nvSpPr>
        <dsp:cNvPr id="0" name=""/>
        <dsp:cNvSpPr/>
      </dsp:nvSpPr>
      <dsp:spPr>
        <a:xfrm>
          <a:off x="1294985" y="2696553"/>
          <a:ext cx="1468482" cy="1468482"/>
        </a:xfrm>
        <a:prstGeom prst="ellipse">
          <a:avLst/>
        </a:prstGeom>
        <a:solidFill>
          <a:schemeClr val="accent4">
            <a:lumMod val="75000"/>
            <a:alpha val="5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noProof="0" dirty="0">
              <a:solidFill>
                <a:schemeClr val="tx1"/>
              </a:solidFill>
            </a:rPr>
            <a:t>KAN</a:t>
          </a:r>
          <a:r>
            <a:rPr lang="en-US" sz="1200" b="1" kern="1200" noProof="0" dirty="0">
              <a:solidFill>
                <a:schemeClr val="tx1"/>
              </a:solidFill>
            </a:rPr>
            <a:t> &amp;BSN</a:t>
          </a:r>
          <a:r>
            <a:rPr lang="id-ID" sz="1200" b="1" kern="1200" noProof="0" dirty="0">
              <a:solidFill>
                <a:schemeClr val="tx1"/>
              </a:solidFill>
            </a:rPr>
            <a:t>: </a:t>
          </a:r>
          <a:r>
            <a:rPr lang="id-ID" sz="1200" kern="1200" noProof="0" dirty="0">
              <a:solidFill>
                <a:schemeClr val="accent1"/>
              </a:solidFill>
            </a:rPr>
            <a:t>Standar akreditasi dan sertifikasi</a:t>
          </a:r>
        </a:p>
      </dsp:txBody>
      <dsp:txXfrm>
        <a:off x="1294985" y="2696553"/>
        <a:ext cx="1468482" cy="1468482"/>
      </dsp:txXfrm>
    </dsp:sp>
    <dsp:sp modelId="{F4F8F161-BC78-4C59-A292-CE5CC3F49220}">
      <dsp:nvSpPr>
        <dsp:cNvPr id="0" name=""/>
        <dsp:cNvSpPr/>
      </dsp:nvSpPr>
      <dsp:spPr>
        <a:xfrm rot="13114286">
          <a:off x="3180558" y="2019693"/>
          <a:ext cx="379069" cy="55476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/>
        </a:p>
      </dsp:txBody>
      <dsp:txXfrm rot="13114286">
        <a:off x="3180558" y="2019693"/>
        <a:ext cx="379069" cy="554760"/>
      </dsp:txXfrm>
    </dsp:sp>
    <dsp:sp modelId="{E6E8D8F1-62BE-4F80-9607-9776B923B502}">
      <dsp:nvSpPr>
        <dsp:cNvPr id="0" name=""/>
        <dsp:cNvSpPr/>
      </dsp:nvSpPr>
      <dsp:spPr>
        <a:xfrm>
          <a:off x="1656186" y="757759"/>
          <a:ext cx="1596872" cy="1618503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noProof="0" dirty="0">
              <a:solidFill>
                <a:schemeClr val="tx1"/>
              </a:solidFill>
            </a:rPr>
            <a:t>Kementerian Koperasi dan UMKM: </a:t>
          </a:r>
          <a:r>
            <a:rPr lang="id-ID" sz="1200" kern="1200" noProof="0" dirty="0">
              <a:solidFill>
                <a:schemeClr val="accent1"/>
              </a:solidFill>
            </a:rPr>
            <a:t>Pembinaan dan Pengembangan UMKM</a:t>
          </a:r>
        </a:p>
      </dsp:txBody>
      <dsp:txXfrm>
        <a:off x="1656186" y="757759"/>
        <a:ext cx="1596872" cy="1618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442"/>
            <a:ext cx="9144000" cy="1106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99930"/>
            <a:ext cx="7315200" cy="2528571"/>
          </a:xfrm>
          <a:solidFill>
            <a:srgbClr val="161616">
              <a:alpha val="50196"/>
            </a:srgbClr>
          </a:solidFill>
        </p:spPr>
        <p:txBody>
          <a:bodyPr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>
              <a:defRPr sz="6000" b="1" cap="none" spc="0">
                <a:ln/>
                <a:solidFill>
                  <a:schemeClr val="accent4"/>
                </a:solidFill>
                <a:effectLst/>
                <a:latin typeface="Balle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49036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037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042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294458"/>
            <a:ext cx="7955280" cy="5093089"/>
          </a:xfrm>
        </p:spPr>
        <p:txBody>
          <a:bodyPr/>
          <a:lstStyle>
            <a:lvl1pPr marL="357188" indent="-357188">
              <a:buSzPct val="100000"/>
              <a:buFont typeface="+mj-lt"/>
              <a:buAutoNum type="arabicPeriod"/>
              <a:defRPr/>
            </a:lvl1pPr>
            <a:lvl2pPr marL="715963" indent="-358775">
              <a:buFont typeface="+mj-lt"/>
              <a:buAutoNum type="alphaLcPeriod"/>
              <a:defRPr/>
            </a:lvl2pPr>
            <a:lvl3pPr marL="1073150" indent="-357188">
              <a:buFont typeface="+mj-lt"/>
              <a:buAutoNum type="arabicParenR"/>
              <a:defRPr/>
            </a:lvl3pPr>
            <a:lvl4pPr marL="1431925" indent="-358775">
              <a:buFont typeface="+mj-lt"/>
              <a:buAutoNum type="alphaLcParenR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485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439186"/>
            <a:ext cx="3910579" cy="4948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1439186"/>
            <a:ext cx="3907540" cy="4948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483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34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7051"/>
            <a:ext cx="7955280" cy="640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294458"/>
            <a:ext cx="7955280" cy="50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6484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baseline="0">
          <a:solidFill>
            <a:schemeClr val="accent3"/>
          </a:solidFill>
          <a:latin typeface="Bernard MT Condensed" panose="02050806060905020404" pitchFamily="18" charset="0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q"/>
        <a:defRPr sz="2600" b="1" kern="1200" cap="none" spc="0">
          <a:ln/>
          <a:solidFill>
            <a:schemeClr val="tx1">
              <a:lumMod val="95000"/>
            </a:schemeClr>
          </a:solidFill>
          <a:effectLst/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b="1" kern="1200" cap="none" spc="0">
          <a:ln/>
          <a:solidFill>
            <a:schemeClr val="tx1">
              <a:lumMod val="95000"/>
            </a:schemeClr>
          </a:solidFill>
          <a:effectLst/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b="1" kern="1200" cap="none" spc="0">
          <a:ln/>
          <a:solidFill>
            <a:schemeClr val="tx1">
              <a:lumMod val="95000"/>
            </a:schemeClr>
          </a:solidFill>
          <a:effectLst/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Courier New" panose="02070309020205020404" pitchFamily="49" charset="0"/>
        <a:buChar char="o"/>
        <a:defRPr sz="2600" b="1" kern="1200" cap="none" spc="0">
          <a:ln/>
          <a:solidFill>
            <a:schemeClr val="tx1">
              <a:lumMod val="95000"/>
            </a:schemeClr>
          </a:solidFill>
          <a:effectLst/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b="1" kern="1200" cap="none" spc="0">
          <a:ln/>
          <a:solidFill>
            <a:schemeClr val="tx1">
              <a:lumMod val="95000"/>
            </a:schemeClr>
          </a:solidFill>
          <a:effectLst/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pmptsp.magelangkab.go.id/home/detail/spp-irt--sertifikat-produksi-pangan-industri-rumah-tangga--sebagai-pelengkap-izin-berusaha-oleh-pelaku-usaha-produk-pangan/22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cofindo.co.id/artikel-1/umum/sertifikasi-13/prosedur-manfaat-dan-implementasi-sertifikasi-haccp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cofindo.co.id/artikel-1/umum/sertifikasi-13/ketahui-prosedur-serta-klasifikasi-dari-sertifikasi-sn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39" y="2279375"/>
            <a:ext cx="7315200" cy="201978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STANDARISASI &amp; SERTIFIKASI PRODUK &amp; PROFESI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6644" y="5072269"/>
            <a:ext cx="3220278" cy="685800"/>
          </a:xfrm>
        </p:spPr>
        <p:txBody>
          <a:bodyPr/>
          <a:lstStyle/>
          <a:p>
            <a:r>
              <a:rPr lang="en-US" dirty="0"/>
              <a:t>Mona </a:t>
            </a:r>
            <a:r>
              <a:rPr lang="en-US" dirty="0" err="1"/>
              <a:t>Fronita</a:t>
            </a:r>
            <a:r>
              <a:rPr lang="en-US" dirty="0"/>
              <a:t>, </a:t>
            </a:r>
            <a:r>
              <a:rPr lang="en-US" dirty="0" err="1"/>
              <a:t>M.Kom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45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DBCF7D-88B5-4ADA-9E4E-26E1F14C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20" y="1294458"/>
            <a:ext cx="8191831" cy="5563542"/>
          </a:xfrm>
        </p:spPr>
        <p:txBody>
          <a:bodyPr/>
          <a:lstStyle/>
          <a:p>
            <a:pPr marL="0" indent="0" algn="l">
              <a:buNone/>
            </a:pPr>
            <a:r>
              <a:rPr lang="en-ID" b="1" i="0" dirty="0">
                <a:solidFill>
                  <a:schemeClr val="tx1"/>
                </a:solidFill>
                <a:effectLst/>
                <a:latin typeface="-apple-system"/>
              </a:rPr>
              <a:t>3. KAN</a:t>
            </a:r>
          </a:p>
          <a:p>
            <a:pPr algn="l"/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LSPro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harus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sudah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berstatus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terakreditasi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oleh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Komite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Akreditasi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Nasional (KAN).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Tugas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KAN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adalah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mengakreditasi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lembaga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inspeksi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lembaga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sertifikasi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,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laboratorium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kompeten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dalam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penilaian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kesesuaian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telah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diakui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internasional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Selain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itu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, KAN juga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bertugas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memberi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pertimbangan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dan saran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kepada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BSN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dalam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penetapan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sistem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sertifikasi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akreditasi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140484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C4E30C-C02D-435C-AD6B-262563F6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03" y="882455"/>
            <a:ext cx="8629153" cy="5624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b="1" i="0" dirty="0">
                <a:solidFill>
                  <a:schemeClr val="accent1"/>
                </a:solidFill>
                <a:effectLst/>
                <a:latin typeface="var(--font-h3)"/>
              </a:rPr>
              <a:t>2. </a:t>
            </a:r>
            <a:r>
              <a:rPr lang="en-ID" sz="3200" b="1" i="0" dirty="0" err="1">
                <a:solidFill>
                  <a:schemeClr val="accent1"/>
                </a:solidFill>
                <a:effectLst/>
                <a:latin typeface="var(--font-h3)"/>
              </a:rPr>
              <a:t>Sertifikasi</a:t>
            </a:r>
            <a:r>
              <a:rPr lang="en-ID" sz="3200" b="1" i="0" dirty="0">
                <a:solidFill>
                  <a:schemeClr val="accent1"/>
                </a:solidFill>
                <a:effectLst/>
                <a:latin typeface="var(--font-h3)"/>
              </a:rPr>
              <a:t> Halal</a:t>
            </a:r>
          </a:p>
          <a:p>
            <a:pPr algn="l"/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Halal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umumnya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diberlakukan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pada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produk-produk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seperti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makanan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/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minuman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kosmetik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hingga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obat-obatan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pPr algn="l"/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sudah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tersertifikasi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halal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berarti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telah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memiliki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jaminan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tertulis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bahwa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dipasarkan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terbukti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diproduksi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dengan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cara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halal.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Halal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berlaku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sejak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diterbitkan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oleh BPJPH (Badan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Penyelenggara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Jaminan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Halal) dan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tetap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berlaku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sepanjang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tidak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terdapat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perubahan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komposisi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Bahan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dan/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Proses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Halal. </a:t>
            </a:r>
          </a:p>
          <a:p>
            <a:pPr algn="l"/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Jika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terdapat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perubahan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komposisi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bahan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dan/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proses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telah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mendapatkan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Halal, Anda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wajib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memperbarui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tersebut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pPr marL="0" indent="0">
              <a:buNone/>
            </a:pPr>
            <a:endParaRPr lang="en-ID" b="1" i="0" dirty="0">
              <a:effectLst/>
              <a:latin typeface="var(--font-h3)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230629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65C46-569B-4516-A84E-33E53A67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50D7F5-5FEE-43DA-8158-34F5333D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69" y="1294458"/>
            <a:ext cx="7955280" cy="5093089"/>
          </a:xfrm>
        </p:spPr>
        <p:txBody>
          <a:bodyPr>
            <a:normAutofit lnSpcReduction="10000"/>
          </a:bodyPr>
          <a:lstStyle/>
          <a:p>
            <a:pPr algn="l"/>
            <a:r>
              <a:rPr lang="en-ID" b="1" i="0" dirty="0">
                <a:solidFill>
                  <a:schemeClr val="tx1"/>
                </a:solidFill>
                <a:effectLst/>
                <a:latin typeface="ff0"/>
              </a:rPr>
              <a:t>Halal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Sesuatu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dibolehkan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menurut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ketentuanSyariat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Islam.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ID" b="1" i="0" dirty="0" err="1">
                <a:solidFill>
                  <a:schemeClr val="tx1"/>
                </a:solidFill>
                <a:effectLst/>
                <a:latin typeface="ff0"/>
              </a:rPr>
              <a:t>Thayib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Sesuatu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baik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suci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/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bersih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lezat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.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ID" b="1" i="0" dirty="0" err="1">
                <a:solidFill>
                  <a:schemeClr val="tx1"/>
                </a:solidFill>
                <a:effectLst/>
                <a:latin typeface="ff0"/>
              </a:rPr>
              <a:t>Najis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Sesuatu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kotor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menurut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ketentuan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syariat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Islam.</a:t>
            </a:r>
          </a:p>
          <a:p>
            <a:pPr marL="0" indent="0" algn="l">
              <a:buNone/>
            </a:pPr>
            <a:r>
              <a:rPr lang="en-ID" b="1" i="0" dirty="0" err="1">
                <a:solidFill>
                  <a:srgbClr val="C00000"/>
                </a:solidFill>
                <a:effectLst/>
                <a:latin typeface="ff0"/>
              </a:rPr>
              <a:t>Mengkonsumsi</a:t>
            </a:r>
            <a:r>
              <a:rPr lang="en-ID" b="1" i="0" dirty="0">
                <a:solidFill>
                  <a:srgbClr val="C00000"/>
                </a:solidFill>
                <a:effectLst/>
                <a:latin typeface="ff0"/>
              </a:rPr>
              <a:t> yang Halal : (</a:t>
            </a:r>
            <a:r>
              <a:rPr lang="en-ID" b="1" i="0" dirty="0" err="1">
                <a:solidFill>
                  <a:srgbClr val="C00000"/>
                </a:solidFill>
                <a:effectLst/>
                <a:latin typeface="ff0"/>
              </a:rPr>
              <a:t>Albaqaroh</a:t>
            </a:r>
            <a:r>
              <a:rPr lang="en-ID" b="1" i="0" dirty="0">
                <a:solidFill>
                  <a:srgbClr val="C00000"/>
                </a:solidFill>
                <a:effectLst/>
                <a:latin typeface="ff0"/>
              </a:rPr>
              <a:t> </a:t>
            </a:r>
            <a:r>
              <a:rPr lang="en-ID" b="1" i="0" dirty="0" err="1">
                <a:solidFill>
                  <a:srgbClr val="C00000"/>
                </a:solidFill>
                <a:effectLst/>
                <a:latin typeface="ff0"/>
              </a:rPr>
              <a:t>ayat</a:t>
            </a:r>
            <a:r>
              <a:rPr lang="en-ID" b="1" i="0" dirty="0">
                <a:solidFill>
                  <a:srgbClr val="C00000"/>
                </a:solidFill>
                <a:effectLst/>
                <a:latin typeface="ff0"/>
              </a:rPr>
              <a:t> 168 dan 172) </a:t>
            </a:r>
            <a:endParaRPr lang="en-ID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Perintah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 Allah SWT</a:t>
            </a:r>
          </a:p>
          <a:p>
            <a:pPr algn="l"/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Menjauhkan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diri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bujukan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Syetan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(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maksiat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)</a:t>
            </a:r>
          </a:p>
          <a:p>
            <a:pPr algn="l"/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Ciri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Muslim (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beribadah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5"/>
              </a:rPr>
              <a:t>kepada</a:t>
            </a:r>
            <a:r>
              <a:rPr lang="en-ID" b="0" i="0" dirty="0">
                <a:solidFill>
                  <a:schemeClr val="tx1"/>
                </a:solidFill>
                <a:effectLst/>
                <a:latin typeface="ff5"/>
              </a:rPr>
              <a:t> Allah SWT)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428510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F48EA8-99B6-4795-B079-4F7C576C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848140"/>
            <a:ext cx="7955280" cy="5539408"/>
          </a:xfrm>
        </p:spPr>
        <p:txBody>
          <a:bodyPr>
            <a:normAutofit lnSpcReduction="10000"/>
          </a:bodyPr>
          <a:lstStyle/>
          <a:p>
            <a:r>
              <a:rPr lang="en-AU" dirty="0" err="1">
                <a:latin typeface="Segoe UI" pitchFamily="34" charset="0"/>
                <a:cs typeface="Segoe UI" pitchFamily="34" charset="0"/>
              </a:rPr>
              <a:t>Populasi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muslim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dunia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diperkirakan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meningkat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dari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1,7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milyar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di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tahun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2014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menjadi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2,2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milyar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di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tahun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2030.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Sesuai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dengan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hasil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riset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i="1" dirty="0">
                <a:latin typeface="Segoe UI" pitchFamily="34" charset="0"/>
                <a:cs typeface="Segoe UI" pitchFamily="34" charset="0"/>
              </a:rPr>
              <a:t>Pew Research </a:t>
            </a:r>
            <a:r>
              <a:rPr lang="en-AU" i="1" dirty="0" err="1">
                <a:latin typeface="Segoe UI" pitchFamily="34" charset="0"/>
                <a:cs typeface="Segoe UI" pitchFamily="34" charset="0"/>
              </a:rPr>
              <a:t>Center</a:t>
            </a:r>
            <a:r>
              <a:rPr lang="en-AU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yang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menyatakan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bahwa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populasi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muslim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dunia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tumbuh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dua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kali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lipat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dari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populasi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non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muslim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dunia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lebih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dari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2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dekade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ke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depan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,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dengan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perbandingan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tingkat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pertumbuhan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rata-rata 1,5%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muslim</a:t>
            </a:r>
            <a:r>
              <a:rPr lang="en-AU" dirty="0">
                <a:latin typeface="Segoe UI" pitchFamily="34" charset="0"/>
                <a:cs typeface="Segoe UI" pitchFamily="34" charset="0"/>
              </a:rPr>
              <a:t> : 0,7% non </a:t>
            </a:r>
            <a:r>
              <a:rPr lang="en-AU" dirty="0" err="1">
                <a:latin typeface="Segoe UI" pitchFamily="34" charset="0"/>
                <a:cs typeface="Segoe UI" pitchFamily="34" charset="0"/>
              </a:rPr>
              <a:t>muslim</a:t>
            </a:r>
            <a:endParaRPr lang="id-ID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>
                <a:latin typeface="Segoe UI" pitchFamily="34" charset="0"/>
                <a:cs typeface="Segoe UI" pitchFamily="34" charset="0"/>
              </a:rPr>
              <a:t>D</a:t>
            </a:r>
            <a:r>
              <a:rPr lang="id-ID" dirty="0">
                <a:latin typeface="Segoe UI" pitchFamily="34" charset="0"/>
                <a:cs typeface="Segoe UI" pitchFamily="34" charset="0"/>
              </a:rPr>
              <a:t>i era globalisasi perdagangan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saat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ini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dimana</a:t>
            </a:r>
            <a:r>
              <a:rPr lang="id-ID" dirty="0">
                <a:latin typeface="Segoe UI" pitchFamily="34" charset="0"/>
                <a:cs typeface="Segoe UI" pitchFamily="34" charset="0"/>
              </a:rPr>
              <a:t> berbagai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produk</a:t>
            </a:r>
            <a:r>
              <a:rPr lang="id-ID" dirty="0">
                <a:latin typeface="Segoe UI" pitchFamily="34" charset="0"/>
                <a:cs typeface="Segoe UI" pitchFamily="34" charset="0"/>
              </a:rPr>
              <a:t> olahan dari luar negeri begitu mudah masuk ke Indonesia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,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maka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adanya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jaminan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kehalalan</a:t>
            </a:r>
            <a:r>
              <a:rPr lang="id-ID" dirty="0">
                <a:latin typeface="Segoe UI" pitchFamily="34" charset="0"/>
                <a:cs typeface="Segoe UI" pitchFamily="34" charset="0"/>
              </a:rPr>
              <a:t> </a:t>
            </a:r>
            <a:r>
              <a:rPr lang="fi-FI" dirty="0">
                <a:latin typeface="Segoe UI" pitchFamily="34" charset="0"/>
                <a:cs typeface="Segoe UI" pitchFamily="34" charset="0"/>
              </a:rPr>
              <a:t>produk makanan, minuman, obat-obatan, kosmetika, maupun barang gunaan lainnya menjadi sangat penting bagi umat Islam</a:t>
            </a:r>
            <a:r>
              <a:rPr lang="en-US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295060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568A09-DA63-4DAB-A771-8C6CBC27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6E17F-641B-4406-9506-45150F21F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b="1" dirty="0"/>
              <a:t>UNDANG-UNDANG NOMOR 33 TAHUN 2014 TENTANG JAMINAN PRODUK HALAL</a:t>
            </a:r>
          </a:p>
          <a:p>
            <a:pPr marL="265113" indent="-265113" algn="just">
              <a:buFont typeface="Wingdings" pitchFamily="2" charset="2"/>
              <a:buChar char="ü"/>
              <a:defRPr/>
            </a:pPr>
            <a:r>
              <a:rPr lang="en-AU" sz="2000" dirty="0" err="1"/>
              <a:t>Rapat</a:t>
            </a:r>
            <a:r>
              <a:rPr lang="en-AU" sz="2000" dirty="0"/>
              <a:t> </a:t>
            </a:r>
            <a:r>
              <a:rPr lang="en-AU" sz="2000" dirty="0" err="1"/>
              <a:t>Paripurna</a:t>
            </a:r>
            <a:r>
              <a:rPr lang="en-AU" sz="2000" dirty="0"/>
              <a:t> DPR RI pada </a:t>
            </a:r>
            <a:r>
              <a:rPr lang="en-AU" sz="2000" dirty="0" err="1"/>
              <a:t>tanggal</a:t>
            </a:r>
            <a:r>
              <a:rPr lang="en-AU" sz="2000" dirty="0"/>
              <a:t> 25 September 2014 </a:t>
            </a:r>
            <a:r>
              <a:rPr lang="en-AU" sz="2000" dirty="0" err="1"/>
              <a:t>menyetujui</a:t>
            </a:r>
            <a:r>
              <a:rPr lang="en-AU" sz="2000" dirty="0"/>
              <a:t> </a:t>
            </a:r>
            <a:r>
              <a:rPr lang="en-AU" sz="2000" dirty="0" err="1"/>
              <a:t>Rancangan</a:t>
            </a:r>
            <a:r>
              <a:rPr lang="en-AU" sz="2000" dirty="0"/>
              <a:t> </a:t>
            </a:r>
            <a:r>
              <a:rPr lang="en-AU" sz="2000" dirty="0" err="1"/>
              <a:t>Undang-Undang</a:t>
            </a:r>
            <a:r>
              <a:rPr lang="en-AU" sz="2000" dirty="0"/>
              <a:t> </a:t>
            </a:r>
            <a:r>
              <a:rPr lang="en-AU" sz="2000" dirty="0" err="1"/>
              <a:t>Jaminan</a:t>
            </a:r>
            <a:r>
              <a:rPr lang="en-AU" sz="2000" dirty="0"/>
              <a:t> </a:t>
            </a:r>
            <a:r>
              <a:rPr lang="en-AU" sz="2000" dirty="0" err="1"/>
              <a:t>Produk</a:t>
            </a:r>
            <a:r>
              <a:rPr lang="en-AU" sz="2000" dirty="0"/>
              <a:t> Halal (RUU JPH) </a:t>
            </a:r>
            <a:r>
              <a:rPr lang="en-AU" sz="2000" dirty="0" err="1"/>
              <a:t>menjadi</a:t>
            </a:r>
            <a:r>
              <a:rPr lang="en-AU" sz="2000" dirty="0"/>
              <a:t> </a:t>
            </a:r>
            <a:r>
              <a:rPr lang="en-AU" sz="2000" dirty="0" err="1"/>
              <a:t>Undang-Undang</a:t>
            </a:r>
            <a:r>
              <a:rPr lang="en-AU" sz="2000" dirty="0"/>
              <a:t>.</a:t>
            </a:r>
          </a:p>
          <a:p>
            <a:pPr marL="265113" indent="-265113" algn="just">
              <a:buFont typeface="Wingdings" pitchFamily="2" charset="2"/>
              <a:buChar char="ü"/>
              <a:defRPr/>
            </a:pPr>
            <a:r>
              <a:rPr lang="en-AU" sz="2000" dirty="0"/>
              <a:t>Pada </a:t>
            </a:r>
            <a:r>
              <a:rPr lang="en-AU" sz="2000" dirty="0" err="1"/>
              <a:t>tanggal</a:t>
            </a:r>
            <a:r>
              <a:rPr lang="en-AU" sz="2000" dirty="0"/>
              <a:t> 17 </a:t>
            </a:r>
            <a:r>
              <a:rPr lang="en-AU" sz="2000" dirty="0" err="1"/>
              <a:t>Oktober</a:t>
            </a:r>
            <a:r>
              <a:rPr lang="en-AU" sz="2000" dirty="0"/>
              <a:t> 2014, </a:t>
            </a:r>
            <a:r>
              <a:rPr lang="en-AU" sz="2000" dirty="0" err="1"/>
              <a:t>Presiden</a:t>
            </a:r>
            <a:r>
              <a:rPr lang="en-AU" sz="2000" dirty="0"/>
              <a:t> RI Ke-6 </a:t>
            </a:r>
            <a:r>
              <a:rPr lang="en-AU" sz="2000" dirty="0" err="1"/>
              <a:t>Soesilo</a:t>
            </a:r>
            <a:r>
              <a:rPr lang="en-AU" sz="2000" dirty="0"/>
              <a:t> Bambang Yudhoyono </a:t>
            </a:r>
            <a:r>
              <a:rPr lang="en-AU" sz="2000" dirty="0" err="1"/>
              <a:t>mengesahkan</a:t>
            </a:r>
            <a:r>
              <a:rPr lang="en-AU" sz="2000" dirty="0"/>
              <a:t> RUU JPH yang </a:t>
            </a:r>
            <a:r>
              <a:rPr lang="en-AU" sz="2000" dirty="0" err="1"/>
              <a:t>telah</a:t>
            </a:r>
            <a:r>
              <a:rPr lang="en-AU" sz="2000" dirty="0"/>
              <a:t> </a:t>
            </a:r>
            <a:r>
              <a:rPr lang="en-AU" sz="2000" dirty="0" err="1"/>
              <a:t>disetujui</a:t>
            </a:r>
            <a:r>
              <a:rPr lang="en-AU" sz="2000" dirty="0"/>
              <a:t> DPR RI </a:t>
            </a:r>
            <a:r>
              <a:rPr lang="en-AU" sz="2000" dirty="0" err="1"/>
              <a:t>tersebut</a:t>
            </a:r>
            <a:r>
              <a:rPr lang="en-AU" sz="2000" dirty="0"/>
              <a:t> </a:t>
            </a:r>
            <a:r>
              <a:rPr lang="en-AU" sz="2000" dirty="0" err="1"/>
              <a:t>menjadi</a:t>
            </a:r>
            <a:r>
              <a:rPr lang="en-AU" sz="2000" dirty="0"/>
              <a:t> </a:t>
            </a:r>
            <a:r>
              <a:rPr lang="en-AU" sz="2000" dirty="0" err="1"/>
              <a:t>Undang-Undang</a:t>
            </a:r>
            <a:r>
              <a:rPr lang="en-AU" sz="2000" dirty="0"/>
              <a:t>.</a:t>
            </a:r>
          </a:p>
          <a:p>
            <a:pPr marL="265113" indent="-265113" algn="just">
              <a:buFont typeface="Wingdings" pitchFamily="2" charset="2"/>
              <a:buChar char="ü"/>
              <a:defRPr/>
            </a:pPr>
            <a:r>
              <a:rPr lang="en-AU" sz="2000" dirty="0"/>
              <a:t>Pada </a:t>
            </a:r>
            <a:r>
              <a:rPr lang="en-AU" sz="2000" dirty="0" err="1"/>
              <a:t>hari</a:t>
            </a:r>
            <a:r>
              <a:rPr lang="en-AU" sz="2000" dirty="0"/>
              <a:t> yang </a:t>
            </a:r>
            <a:r>
              <a:rPr lang="en-AU" sz="2000" dirty="0" err="1"/>
              <a:t>sama</a:t>
            </a:r>
            <a:r>
              <a:rPr lang="en-AU" sz="2000" dirty="0"/>
              <a:t> Menteri Hukum dan </a:t>
            </a:r>
            <a:r>
              <a:rPr lang="en-AU" sz="2000" dirty="0" err="1"/>
              <a:t>Hak</a:t>
            </a:r>
            <a:r>
              <a:rPr lang="en-AU" sz="2000" dirty="0"/>
              <a:t> </a:t>
            </a:r>
            <a:r>
              <a:rPr lang="en-AU" sz="2000" dirty="0" err="1"/>
              <a:t>Asasi</a:t>
            </a:r>
            <a:r>
              <a:rPr lang="en-AU" sz="2000" dirty="0"/>
              <a:t> </a:t>
            </a:r>
            <a:r>
              <a:rPr lang="en-AU" sz="2000" dirty="0" err="1"/>
              <a:t>Manusia</a:t>
            </a:r>
            <a:r>
              <a:rPr lang="en-AU" sz="2000" dirty="0"/>
              <a:t> (HAM) </a:t>
            </a:r>
            <a:r>
              <a:rPr lang="en-AU" sz="2000" dirty="0" err="1"/>
              <a:t>Kabinet</a:t>
            </a:r>
            <a:r>
              <a:rPr lang="en-AU" sz="2000" dirty="0"/>
              <a:t> Indonesia Bersatu II, Amir </a:t>
            </a:r>
            <a:r>
              <a:rPr lang="en-AU" sz="2000" dirty="0" err="1"/>
              <a:t>Syamsudin</a:t>
            </a:r>
            <a:r>
              <a:rPr lang="en-AU" sz="2000" dirty="0"/>
              <a:t> </a:t>
            </a:r>
            <a:r>
              <a:rPr lang="en-AU" sz="2000" dirty="0" err="1"/>
              <a:t>mengundangkannya</a:t>
            </a:r>
            <a:r>
              <a:rPr lang="en-AU" sz="2000" dirty="0"/>
              <a:t> </a:t>
            </a:r>
            <a:r>
              <a:rPr lang="en-AU" sz="2000" dirty="0" err="1"/>
              <a:t>menjadi</a:t>
            </a:r>
            <a:r>
              <a:rPr lang="en-AU" sz="2000" dirty="0"/>
              <a:t> </a:t>
            </a:r>
            <a:r>
              <a:rPr lang="en-AU" sz="2000" dirty="0" err="1"/>
              <a:t>Undang-Undang</a:t>
            </a:r>
            <a:r>
              <a:rPr lang="en-AU" sz="2000" dirty="0"/>
              <a:t> </a:t>
            </a:r>
            <a:r>
              <a:rPr lang="en-AU" sz="2000" dirty="0" err="1"/>
              <a:t>Nomor</a:t>
            </a:r>
            <a:r>
              <a:rPr lang="en-AU" sz="2000" dirty="0"/>
              <a:t> 33 </a:t>
            </a:r>
            <a:r>
              <a:rPr lang="en-AU" sz="2000" dirty="0" err="1"/>
              <a:t>Tahun</a:t>
            </a:r>
            <a:r>
              <a:rPr lang="en-AU" sz="2000" dirty="0"/>
              <a:t> 2014 </a:t>
            </a:r>
            <a:r>
              <a:rPr lang="en-AU" sz="2000" dirty="0" err="1"/>
              <a:t>tentang</a:t>
            </a:r>
            <a:r>
              <a:rPr lang="en-AU" sz="2000" dirty="0"/>
              <a:t> </a:t>
            </a:r>
            <a:r>
              <a:rPr lang="en-AU" sz="2000" dirty="0" err="1"/>
              <a:t>Jaminan</a:t>
            </a:r>
            <a:r>
              <a:rPr lang="en-AU" sz="2000" dirty="0"/>
              <a:t> </a:t>
            </a:r>
            <a:r>
              <a:rPr lang="en-AU" sz="2000" dirty="0" err="1"/>
              <a:t>Produk</a:t>
            </a:r>
            <a:r>
              <a:rPr lang="en-AU" sz="2000" dirty="0"/>
              <a:t> Halal.</a:t>
            </a:r>
            <a:endParaRPr lang="id-ID" sz="2000" dirty="0"/>
          </a:p>
          <a:p>
            <a:pPr marL="0" lvl="0" indent="0" rtl="0">
              <a:lnSpc>
                <a:spcPct val="100000"/>
              </a:lnSpc>
              <a:spcAft>
                <a:spcPts val="0"/>
              </a:spcAft>
              <a:buNone/>
            </a:pPr>
            <a:endParaRPr lang="nn-NO" sz="2800" b="1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2360510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121C2B-2C3A-4FFB-9EF1-FD3C3A61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7" y="960784"/>
            <a:ext cx="7955280" cy="640357"/>
          </a:xfrm>
        </p:spPr>
        <p:txBody>
          <a:bodyPr>
            <a:noAutofit/>
          </a:bodyPr>
          <a:lstStyle/>
          <a:p>
            <a:r>
              <a:rPr lang="fi-FI" altLang="en-US" sz="3200" dirty="0">
                <a:solidFill>
                  <a:schemeClr val="accent1"/>
                </a:solidFill>
              </a:rPr>
              <a:t>Urgensi Undang-Undang Nomor 33 Tahun 2014</a:t>
            </a:r>
            <a:br>
              <a:rPr lang="fi-FI" altLang="en-US" sz="3200" dirty="0">
                <a:solidFill>
                  <a:schemeClr val="accent1"/>
                </a:solidFill>
              </a:rPr>
            </a:br>
            <a:r>
              <a:rPr lang="fi-FI" altLang="en-US" sz="3200" dirty="0">
                <a:solidFill>
                  <a:schemeClr val="accent1"/>
                </a:solidFill>
              </a:rPr>
              <a:t>tentang Jaminan Produk Halal (JPH)</a:t>
            </a:r>
            <a:endParaRPr lang="en-ID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A73165-12EC-47FE-9205-296CBD5A1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64302"/>
            <a:ext cx="7955280" cy="5093089"/>
          </a:xfrm>
        </p:spPr>
        <p:txBody>
          <a:bodyPr/>
          <a:lstStyle/>
          <a:p>
            <a:r>
              <a:rPr lang="en-AU" sz="2800" dirty="0" err="1">
                <a:latin typeface="+mn-lt"/>
              </a:rPr>
              <a:t>Adanya</a:t>
            </a:r>
            <a:r>
              <a:rPr lang="en-AU" sz="2800" dirty="0">
                <a:latin typeface="+mn-lt"/>
              </a:rPr>
              <a:t> </a:t>
            </a:r>
            <a:r>
              <a:rPr lang="en-AU" sz="2800" dirty="0" err="1">
                <a:latin typeface="+mn-lt"/>
              </a:rPr>
              <a:t>kepastian</a:t>
            </a:r>
            <a:r>
              <a:rPr lang="en-AU" sz="2800" dirty="0">
                <a:latin typeface="+mn-lt"/>
              </a:rPr>
              <a:t> </a:t>
            </a:r>
            <a:r>
              <a:rPr lang="en-AU" sz="2800" dirty="0" err="1">
                <a:latin typeface="+mn-lt"/>
              </a:rPr>
              <a:t>hukum</a:t>
            </a:r>
            <a:r>
              <a:rPr lang="en-AU" sz="2800" dirty="0">
                <a:latin typeface="+mn-lt"/>
              </a:rPr>
              <a:t> dan </a:t>
            </a:r>
            <a:r>
              <a:rPr lang="en-AU" sz="2800" dirty="0" err="1">
                <a:latin typeface="+mn-lt"/>
              </a:rPr>
              <a:t>jaminan</a:t>
            </a:r>
            <a:r>
              <a:rPr lang="en-AU" sz="2800" dirty="0">
                <a:latin typeface="+mn-lt"/>
              </a:rPr>
              <a:t> </a:t>
            </a:r>
            <a:r>
              <a:rPr lang="en-AU" sz="2800" dirty="0" err="1">
                <a:latin typeface="+mn-lt"/>
              </a:rPr>
              <a:t>kehalalan</a:t>
            </a:r>
            <a:r>
              <a:rPr lang="en-AU" sz="2800" dirty="0">
                <a:latin typeface="+mn-lt"/>
              </a:rPr>
              <a:t> </a:t>
            </a:r>
            <a:r>
              <a:rPr lang="en-AU" sz="2800" dirty="0" err="1">
                <a:latin typeface="+mn-lt"/>
              </a:rPr>
              <a:t>produk</a:t>
            </a:r>
            <a:r>
              <a:rPr lang="en-AU" sz="2800" dirty="0">
                <a:latin typeface="+mn-lt"/>
              </a:rPr>
              <a:t> </a:t>
            </a:r>
            <a:r>
              <a:rPr lang="en-AU" sz="2800" dirty="0" err="1">
                <a:latin typeface="+mn-lt"/>
              </a:rPr>
              <a:t>beredar</a:t>
            </a:r>
            <a:r>
              <a:rPr lang="en-AU" sz="2800" dirty="0">
                <a:latin typeface="+mn-lt"/>
              </a:rPr>
              <a:t> (sangat </a:t>
            </a:r>
            <a:r>
              <a:rPr lang="en-AU" sz="2800" dirty="0" err="1">
                <a:latin typeface="+mn-lt"/>
              </a:rPr>
              <a:t>penting</a:t>
            </a:r>
            <a:r>
              <a:rPr lang="en-AU" sz="2800" dirty="0">
                <a:latin typeface="+mn-lt"/>
              </a:rPr>
              <a:t> </a:t>
            </a:r>
            <a:r>
              <a:rPr lang="en-AU" sz="2800" dirty="0" err="1">
                <a:latin typeface="+mn-lt"/>
              </a:rPr>
              <a:t>dalam</a:t>
            </a:r>
            <a:r>
              <a:rPr lang="en-AU" sz="2800" dirty="0">
                <a:latin typeface="+mn-lt"/>
              </a:rPr>
              <a:t> </a:t>
            </a:r>
            <a:r>
              <a:rPr lang="en-AU" sz="2800" dirty="0" err="1">
                <a:latin typeface="+mn-lt"/>
              </a:rPr>
              <a:t>konteks</a:t>
            </a:r>
            <a:r>
              <a:rPr lang="en-AU" sz="2800" dirty="0">
                <a:latin typeface="+mn-lt"/>
              </a:rPr>
              <a:t> </a:t>
            </a:r>
            <a:r>
              <a:rPr lang="en-AU" sz="2800" dirty="0" err="1">
                <a:latin typeface="+mn-lt"/>
              </a:rPr>
              <a:t>perlindungan</a:t>
            </a:r>
            <a:r>
              <a:rPr lang="en-AU" sz="2800" dirty="0">
                <a:latin typeface="+mn-lt"/>
              </a:rPr>
              <a:t> </a:t>
            </a:r>
            <a:r>
              <a:rPr lang="en-AU" sz="2800" dirty="0" err="1">
                <a:latin typeface="+mn-lt"/>
              </a:rPr>
              <a:t>konsumen</a:t>
            </a:r>
            <a:r>
              <a:rPr lang="en-AU" sz="2800" dirty="0">
                <a:latin typeface="+mn-lt"/>
              </a:rPr>
              <a:t>)</a:t>
            </a:r>
          </a:p>
          <a:p>
            <a:r>
              <a:rPr lang="en-AU" sz="2800" dirty="0" err="1">
                <a:latin typeface="+mj-lt"/>
              </a:rPr>
              <a:t>Menjadi</a:t>
            </a:r>
            <a:r>
              <a:rPr lang="en-AU" sz="2800" dirty="0">
                <a:latin typeface="+mj-lt"/>
              </a:rPr>
              <a:t> </a:t>
            </a:r>
            <a:r>
              <a:rPr lang="en-AU" sz="2800" dirty="0" err="1">
                <a:latin typeface="+mj-lt"/>
              </a:rPr>
              <a:t>nilai</a:t>
            </a:r>
            <a:r>
              <a:rPr lang="en-AU" sz="2800" dirty="0">
                <a:latin typeface="+mj-lt"/>
              </a:rPr>
              <a:t> </a:t>
            </a:r>
            <a:r>
              <a:rPr lang="en-AU" sz="2800" dirty="0" err="1">
                <a:latin typeface="+mj-lt"/>
              </a:rPr>
              <a:t>tambah</a:t>
            </a:r>
            <a:r>
              <a:rPr lang="en-AU" sz="2800" dirty="0">
                <a:latin typeface="+mj-lt"/>
              </a:rPr>
              <a:t> </a:t>
            </a:r>
            <a:r>
              <a:rPr lang="en-AU" sz="2800" dirty="0" err="1">
                <a:latin typeface="+mj-lt"/>
              </a:rPr>
              <a:t>bagi</a:t>
            </a:r>
            <a:r>
              <a:rPr lang="en-AU" sz="2800" dirty="0">
                <a:latin typeface="+mj-lt"/>
              </a:rPr>
              <a:t> </a:t>
            </a:r>
            <a:r>
              <a:rPr lang="en-AU" sz="2800" dirty="0" err="1">
                <a:latin typeface="+mj-lt"/>
              </a:rPr>
              <a:t>pelaku</a:t>
            </a:r>
            <a:r>
              <a:rPr lang="en-AU" sz="2800" dirty="0">
                <a:latin typeface="+mj-lt"/>
              </a:rPr>
              <a:t> </a:t>
            </a:r>
            <a:r>
              <a:rPr lang="en-AU" sz="2800" dirty="0" err="1">
                <a:latin typeface="+mj-lt"/>
              </a:rPr>
              <a:t>usaha</a:t>
            </a:r>
            <a:r>
              <a:rPr lang="en-AU" sz="2800" dirty="0">
                <a:latin typeface="+mj-lt"/>
              </a:rPr>
              <a:t> </a:t>
            </a:r>
            <a:r>
              <a:rPr lang="en-AU" sz="2800" dirty="0" err="1">
                <a:latin typeface="+mj-lt"/>
              </a:rPr>
              <a:t>untuk</a:t>
            </a:r>
            <a:r>
              <a:rPr lang="en-AU" sz="2800" dirty="0">
                <a:latin typeface="+mj-lt"/>
              </a:rPr>
              <a:t> </a:t>
            </a:r>
            <a:r>
              <a:rPr lang="en-AU" sz="2800" dirty="0" err="1">
                <a:latin typeface="+mj-lt"/>
              </a:rPr>
              <a:t>memproduksi</a:t>
            </a:r>
            <a:r>
              <a:rPr lang="en-AU" sz="2800" dirty="0">
                <a:latin typeface="+mj-lt"/>
              </a:rPr>
              <a:t> dan </a:t>
            </a:r>
            <a:r>
              <a:rPr lang="en-AU" sz="2800" dirty="0" err="1">
                <a:latin typeface="+mj-lt"/>
              </a:rPr>
              <a:t>mendistribusikan</a:t>
            </a:r>
            <a:r>
              <a:rPr lang="en-AU" sz="2800" dirty="0">
                <a:latin typeface="+mj-lt"/>
              </a:rPr>
              <a:t> </a:t>
            </a:r>
            <a:r>
              <a:rPr lang="en-AU" sz="2800" dirty="0" err="1">
                <a:latin typeface="+mj-lt"/>
              </a:rPr>
              <a:t>produk-produk</a:t>
            </a:r>
            <a:r>
              <a:rPr lang="en-AU" sz="2800" dirty="0">
                <a:latin typeface="+mj-lt"/>
              </a:rPr>
              <a:t> halal</a:t>
            </a:r>
            <a:endParaRPr lang="en-AU" sz="3200" dirty="0">
              <a:latin typeface="+mj-lt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305847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9906C7-26E0-4D18-88EE-165A7CF2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949903"/>
            <a:ext cx="7955280" cy="640357"/>
          </a:xfrm>
        </p:spPr>
        <p:txBody>
          <a:bodyPr/>
          <a:lstStyle/>
          <a:p>
            <a:r>
              <a:rPr lang="en-AU" altLang="id-ID" sz="4000" dirty="0" err="1"/>
              <a:t>Kelembagaan</a:t>
            </a:r>
            <a:r>
              <a:rPr lang="en-AU" altLang="id-ID" sz="4000" dirty="0"/>
              <a:t> </a:t>
            </a:r>
            <a:r>
              <a:rPr lang="en-AU" altLang="id-ID" sz="4000" dirty="0" err="1"/>
              <a:t>Penyelenggara</a:t>
            </a:r>
            <a:r>
              <a:rPr lang="en-AU" altLang="id-ID" sz="4000" dirty="0"/>
              <a:t> </a:t>
            </a:r>
            <a:r>
              <a:rPr lang="id-ID" altLang="id-ID" sz="4000" dirty="0"/>
              <a:t>JPH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D03553-C8ED-48F9-BC2E-2FCEBEAB9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25" y="2010075"/>
            <a:ext cx="7955280" cy="5093089"/>
          </a:xfrm>
        </p:spPr>
        <p:txBody>
          <a:bodyPr/>
          <a:lstStyle/>
          <a:p>
            <a:r>
              <a:rPr lang="en-US" dirty="0"/>
              <a:t>Badan </a:t>
            </a:r>
            <a:r>
              <a:rPr lang="id-ID" dirty="0"/>
              <a:t>Penyelenggara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Halal (BPJPH) </a:t>
            </a:r>
            <a:r>
              <a:rPr lang="en-US" dirty="0" err="1"/>
              <a:t>adalah</a:t>
            </a:r>
            <a:r>
              <a:rPr lang="en-US" dirty="0"/>
              <a:t> Badan yang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menyelenggarakan</a:t>
            </a:r>
            <a:r>
              <a:rPr lang="en-US" dirty="0"/>
              <a:t> JPH</a:t>
            </a:r>
            <a:endParaRPr lang="id-ID" dirty="0"/>
          </a:p>
          <a:p>
            <a:r>
              <a:rPr lang="en-US" dirty="0"/>
              <a:t>BPJPH </a:t>
            </a:r>
            <a:r>
              <a:rPr lang="en-US" dirty="0" err="1"/>
              <a:t>berkedudukan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dan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Menteri Agama (</a:t>
            </a:r>
            <a:r>
              <a:rPr lang="en-AU" dirty="0" err="1"/>
              <a:t>Pasal</a:t>
            </a:r>
            <a:r>
              <a:rPr lang="en-AU" dirty="0"/>
              <a:t> 5 </a:t>
            </a:r>
            <a:r>
              <a:rPr lang="en-AU" dirty="0" err="1"/>
              <a:t>ayat</a:t>
            </a:r>
            <a:r>
              <a:rPr lang="en-AU" dirty="0"/>
              <a:t> (3) </a:t>
            </a:r>
            <a:r>
              <a:rPr lang="en-AU" dirty="0" err="1"/>
              <a:t>Undang-Undang</a:t>
            </a:r>
            <a:r>
              <a:rPr lang="en-AU" dirty="0"/>
              <a:t> JPH)        </a:t>
            </a:r>
            <a:r>
              <a:rPr lang="id-ID" dirty="0"/>
              <a:t>Pasal 11 UU No. 39 Tahun 2008 tentang Kementerian Negara</a:t>
            </a:r>
            <a:endParaRPr lang="id-ID" dirty="0">
              <a:solidFill>
                <a:schemeClr val="tx1"/>
              </a:solidFill>
            </a:endParaRPr>
          </a:p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, </a:t>
            </a:r>
            <a:r>
              <a:rPr lang="en-US" dirty="0" err="1"/>
              <a:t>fungsi</a:t>
            </a:r>
            <a:r>
              <a:rPr lang="en-US" dirty="0"/>
              <a:t>, dan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BPJPH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Presiden</a:t>
            </a:r>
            <a:endParaRPr lang="id-ID" dirty="0"/>
          </a:p>
          <a:p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367053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DD910D9-03A1-4778-9A0E-409FBC6CA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93293340"/>
              </p:ext>
            </p:extLst>
          </p:nvPr>
        </p:nvGraphicFramePr>
        <p:xfrm>
          <a:off x="467544" y="1195018"/>
          <a:ext cx="8354036" cy="566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Title 1">
            <a:extLst>
              <a:ext uri="{FF2B5EF4-FFF2-40B4-BE49-F238E27FC236}">
                <a16:creationId xmlns="" xmlns:a16="http://schemas.microsoft.com/office/drawing/2014/main" id="{3BFC201A-CA5D-4619-ACAB-52CECF1E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-26988"/>
            <a:ext cx="9144000" cy="900113"/>
          </a:xfrm>
          <a:solidFill>
            <a:srgbClr val="00B0F0"/>
          </a:solidFill>
        </p:spPr>
        <p:txBody>
          <a:bodyPr/>
          <a:lstStyle/>
          <a:p>
            <a:r>
              <a:rPr lang="id-ID" altLang="en-US" sz="3200" dirty="0">
                <a:latin typeface="Arial Rounded MT Bold" panose="020B0604020202020204" pitchFamily="34" charset="0"/>
              </a:rPr>
              <a:t>HUBUNGAN KOORDINASI ANTAR K/L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="" xmlns:a16="http://schemas.microsoft.com/office/drawing/2014/main" id="{63B5B852-2577-4A08-82BE-784E01632F42}"/>
              </a:ext>
            </a:extLst>
          </p:cNvPr>
          <p:cNvSpPr txBox="1"/>
          <p:nvPr/>
        </p:nvSpPr>
        <p:spPr>
          <a:xfrm>
            <a:off x="8651875" y="6492875"/>
            <a:ext cx="49212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287175C-D4F4-4CBF-9D78-847CCE1F8048}" type="slidenum">
              <a:rPr lang="en-US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/>
              <a:t>17</a:t>
            </a:fld>
            <a:endParaRPr lang="id-ID" altLang="en-US" sz="11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8D214B-5842-43EF-96F7-E2C3C9C6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25" y="723429"/>
            <a:ext cx="8523136" cy="58894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sz="3200" b="1" i="0" dirty="0">
                <a:solidFill>
                  <a:schemeClr val="accent1"/>
                </a:solidFill>
                <a:effectLst/>
                <a:latin typeface="var(--font-h3)"/>
              </a:rPr>
              <a:t>3. </a:t>
            </a:r>
            <a:r>
              <a:rPr lang="en-ID" sz="3200" b="1" i="0" dirty="0" err="1">
                <a:solidFill>
                  <a:schemeClr val="accent1"/>
                </a:solidFill>
                <a:effectLst/>
                <a:latin typeface="var(--font-h3)"/>
              </a:rPr>
              <a:t>Sertifikasi</a:t>
            </a:r>
            <a:r>
              <a:rPr lang="en-ID" sz="3200" b="1" i="0" dirty="0">
                <a:solidFill>
                  <a:schemeClr val="accent1"/>
                </a:solidFill>
                <a:effectLst/>
                <a:latin typeface="var(--font-h3)"/>
              </a:rPr>
              <a:t> </a:t>
            </a:r>
            <a:r>
              <a:rPr lang="en-ID" sz="3200" b="1" i="0" dirty="0" err="1">
                <a:solidFill>
                  <a:schemeClr val="accent1"/>
                </a:solidFill>
                <a:effectLst/>
                <a:latin typeface="var(--font-h3)"/>
              </a:rPr>
              <a:t>Produk</a:t>
            </a:r>
            <a:r>
              <a:rPr lang="en-ID" sz="3200" b="1" i="0" dirty="0">
                <a:solidFill>
                  <a:schemeClr val="accent1"/>
                </a:solidFill>
                <a:effectLst/>
                <a:latin typeface="var(--font-h3)"/>
              </a:rPr>
              <a:t> </a:t>
            </a:r>
            <a:r>
              <a:rPr lang="en-ID" sz="3200" b="1" i="0" dirty="0" err="1">
                <a:solidFill>
                  <a:schemeClr val="accent1"/>
                </a:solidFill>
                <a:effectLst/>
                <a:latin typeface="var(--font-h3)"/>
              </a:rPr>
              <a:t>Pangan</a:t>
            </a:r>
            <a:r>
              <a:rPr lang="en-ID" sz="3200" b="1" i="0" dirty="0">
                <a:solidFill>
                  <a:schemeClr val="accent1"/>
                </a:solidFill>
                <a:effectLst/>
                <a:latin typeface="var(--font-h3)"/>
              </a:rPr>
              <a:t> </a:t>
            </a:r>
            <a:r>
              <a:rPr lang="en-ID" sz="3200" b="1" i="0" dirty="0" err="1">
                <a:solidFill>
                  <a:schemeClr val="accent1"/>
                </a:solidFill>
                <a:effectLst/>
                <a:latin typeface="var(--font-h3)"/>
              </a:rPr>
              <a:t>Industri</a:t>
            </a:r>
            <a:r>
              <a:rPr lang="en-ID" sz="3200" b="1" i="0" dirty="0">
                <a:solidFill>
                  <a:schemeClr val="accent1"/>
                </a:solidFill>
                <a:effectLst/>
                <a:latin typeface="var(--font-h3)"/>
              </a:rPr>
              <a:t> </a:t>
            </a:r>
            <a:r>
              <a:rPr lang="en-ID" sz="3200" b="1" i="0" dirty="0" err="1">
                <a:solidFill>
                  <a:schemeClr val="accent1"/>
                </a:solidFill>
                <a:effectLst/>
                <a:latin typeface="var(--font-h3)"/>
              </a:rPr>
              <a:t>Rumah</a:t>
            </a:r>
            <a:r>
              <a:rPr lang="en-ID" sz="3200" b="1" i="0" dirty="0">
                <a:solidFill>
                  <a:schemeClr val="accent1"/>
                </a:solidFill>
                <a:effectLst/>
                <a:latin typeface="var(--font-h3)"/>
              </a:rPr>
              <a:t> </a:t>
            </a:r>
            <a:r>
              <a:rPr lang="en-ID" sz="3200" b="1" i="0" dirty="0" err="1">
                <a:solidFill>
                  <a:schemeClr val="accent1"/>
                </a:solidFill>
                <a:effectLst/>
                <a:latin typeface="var(--font-h3)"/>
              </a:rPr>
              <a:t>Tangga</a:t>
            </a:r>
            <a:r>
              <a:rPr lang="en-ID" sz="3200" b="1" i="0" dirty="0">
                <a:solidFill>
                  <a:schemeClr val="accent1"/>
                </a:solidFill>
                <a:effectLst/>
                <a:latin typeface="var(--font-h3)"/>
              </a:rPr>
              <a:t> (SPP-IRT)</a:t>
            </a:r>
          </a:p>
          <a:p>
            <a:pPr algn="l"/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SPP-IRT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diberlakukan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makanan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maupun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minuman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industri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rumah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tangga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dijual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dalam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bentuk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eceran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. </a:t>
            </a:r>
            <a:r>
              <a:rPr lang="en-ID" b="0" i="0" u="none" strike="noStrike" dirty="0">
                <a:solidFill>
                  <a:srgbClr val="636363"/>
                </a:solidFill>
                <a:effectLst/>
                <a:latin typeface="Poppins" panose="00000500000000000000" pitchFamily="2" charset="0"/>
                <a:hlinkClick r:id="rId2"/>
              </a:rPr>
              <a:t>SPP-IRT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ini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diberikan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oleh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wali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kota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bupati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setempat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jika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industri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rumah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tangga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tersebut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sudah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sesuai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dengan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diberlakukan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pPr algn="l"/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mendapatkan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ini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, Anda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harus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memenuhi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beberapa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kualifikasi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dasar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sebagai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berikut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Tempat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usaha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diperbolehkan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menyatu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dengan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tempat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tinggal</a:t>
            </a:r>
            <a:endParaRPr lang="en-ID" b="0" i="0" dirty="0">
              <a:solidFill>
                <a:srgbClr val="636363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Pangan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olahan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diproduksi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manual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hingga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semi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otomatis</a:t>
            </a:r>
            <a:endParaRPr lang="en-ID" b="0" i="0" dirty="0">
              <a:solidFill>
                <a:srgbClr val="636363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Jenis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pangan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PIRT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mengacu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pada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lampiran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Peraturan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Badan POM No 22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Tahun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2018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Tentang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Pedoman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Pemberian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PIRT</a:t>
            </a:r>
          </a:p>
          <a:p>
            <a:pPr algn="l"/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Pangan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Olahan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dapat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didaftarkan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sebagai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PIRT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tercantum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dalam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Lampiran II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Peraturan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Badan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Pengawas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Obat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Makanan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Nomor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22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Tahun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2018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Tentang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Pedoman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Pemberian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Pangan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Industri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Rumah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Tangga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).</a:t>
            </a:r>
          </a:p>
          <a:p>
            <a:pPr algn="l"/>
            <a:endParaRPr lang="en-ID" b="0" i="0" dirty="0">
              <a:solidFill>
                <a:srgbClr val="636363"/>
              </a:solidFill>
              <a:effectLst/>
              <a:latin typeface="Poppins" panose="00000500000000000000" pitchFamily="2" charset="0"/>
            </a:endParaRPr>
          </a:p>
          <a:p>
            <a:pPr marL="0" indent="0">
              <a:buNone/>
            </a:pPr>
            <a:endParaRPr lang="en-ID" b="1" i="0" dirty="0">
              <a:effectLst/>
              <a:latin typeface="var(--font-h3)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5041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CB44F5-8746-4ADD-8345-CB5AC819A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6" y="870390"/>
            <a:ext cx="7955280" cy="640357"/>
          </a:xfrm>
        </p:spPr>
        <p:txBody>
          <a:bodyPr>
            <a:normAutofit fontScale="90000"/>
          </a:bodyPr>
          <a:lstStyle/>
          <a:p>
            <a:r>
              <a:rPr lang="en-US" b="1" i="0" dirty="0" err="1">
                <a:effectLst/>
                <a:latin typeface="var(--font-h3)"/>
              </a:rPr>
              <a:t>Sertifikasi</a:t>
            </a:r>
            <a:r>
              <a:rPr lang="en-US" b="1" i="0" dirty="0">
                <a:effectLst/>
                <a:latin typeface="var(--font-h3)"/>
              </a:rPr>
              <a:t> HACCP (Hazard Analysis and Critical Control Points)</a:t>
            </a:r>
            <a:br>
              <a:rPr lang="en-US" b="1" i="0" dirty="0">
                <a:effectLst/>
                <a:latin typeface="var(--font-h3)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09EF91-1476-4E66-BC6B-6136E332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20" y="1764911"/>
            <a:ext cx="8788179" cy="524548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Sertifikat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HACCP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merupakan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salah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satu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sertifikat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wajib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dimiliki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oleh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produsen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di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sektor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industri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pangan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HACCP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merupakan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salah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satu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pendekatan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sistematis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mendeterminasi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bahaya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keamanan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pangan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menerapkan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kendali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memastikan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aman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dikonsumsi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 </a:t>
            </a:r>
          </a:p>
          <a:p>
            <a:pPr algn="l"/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Kriteria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audit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ID" sz="2900" b="0" i="0" u="none" strike="noStrike" dirty="0" err="1">
                <a:solidFill>
                  <a:schemeClr val="tx1"/>
                </a:solidFill>
                <a:effectLst/>
                <a:latin typeface="Poppins" panose="00000500000000000000" pitchFamily="2" charset="0"/>
                <a:hlinkClick r:id="rId2"/>
              </a:rPr>
              <a:t>sertifikasi</a:t>
            </a:r>
            <a:r>
              <a:rPr lang="en-ID" sz="2900" b="0" i="0" u="none" strike="noStrike" dirty="0">
                <a:solidFill>
                  <a:schemeClr val="tx1"/>
                </a:solidFill>
                <a:effectLst/>
                <a:latin typeface="Poppins" panose="00000500000000000000" pitchFamily="2" charset="0"/>
                <a:hlinkClick r:id="rId2"/>
              </a:rPr>
              <a:t> HACCP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sesuai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persyaratan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khusus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KAN.K-07.03,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yaitu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SNI CAC/RCP 1:2011 yang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identik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dengan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General Principle of Food Hygiene (CAC/RCP 1-1969 Rev.04-2003).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tersebut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mengatur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tentang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rangkaian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rantai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pangan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produksi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primer (on farm)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hingga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konsumsi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akhir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dengan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menekankan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pengendalian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9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prinsip-prinsip</a:t>
            </a:r>
            <a:r>
              <a:rPr lang="en-ID" sz="29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Good Manufacturing Practices (GMP).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9725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5D8FB-FE8D-4B69-9903-6C77CCFA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238" y="642731"/>
            <a:ext cx="7955280" cy="640357"/>
          </a:xfrm>
        </p:spPr>
        <p:txBody>
          <a:bodyPr/>
          <a:lstStyle/>
          <a:p>
            <a:r>
              <a:rPr lang="en-ID" b="0" i="0" dirty="0" err="1">
                <a:effectLst/>
                <a:latin typeface="ff7"/>
              </a:rPr>
              <a:t>Sertifikasi</a:t>
            </a:r>
            <a:r>
              <a:rPr lang="en-ID" b="0" i="0" dirty="0">
                <a:effectLst/>
                <a:latin typeface="ff7"/>
              </a:rPr>
              <a:t> </a:t>
            </a:r>
            <a:r>
              <a:rPr lang="en-ID" b="0" i="0" dirty="0" err="1">
                <a:effectLst/>
                <a:latin typeface="ff7"/>
              </a:rPr>
              <a:t>produk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A98C5D-7453-4F80-AC7B-881133455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64911"/>
            <a:ext cx="7955280" cy="5093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Sertifikasi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produk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adalah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kegiatan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dimana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suatupihak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ketiga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memberikan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jaminan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tertulis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yangmenyatakan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bahwa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suatu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produk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(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termasuk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prosesdan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jasa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)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telah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memenuhi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persyaratan</a:t>
            </a:r>
            <a:r>
              <a:rPr lang="en-ID" sz="36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600" b="0" i="0" dirty="0" err="1">
                <a:solidFill>
                  <a:schemeClr val="tx1"/>
                </a:solidFill>
                <a:effectLst/>
                <a:latin typeface="ff7"/>
              </a:rPr>
              <a:t>standar</a:t>
            </a:r>
            <a:endParaRPr lang="en-ID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4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id-ID" dirty="0"/>
              <a:t>-jenis</a:t>
            </a:r>
            <a:r>
              <a:rPr lang="en-US" dirty="0"/>
              <a:t> </a:t>
            </a:r>
            <a:r>
              <a:rPr lang="en-US" dirty="0" err="1"/>
              <a:t>Sertifikasi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 </a:t>
            </a:r>
            <a:r>
              <a:rPr lang="en-US" dirty="0" err="1"/>
              <a:t>jenis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 err="1"/>
              <a:t>Adapula</a:t>
            </a:r>
            <a:r>
              <a:rPr lang="en-US" dirty="0"/>
              <a:t> yang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Akademik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Profesi</a:t>
            </a: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3 model,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lvl="0"/>
            <a:r>
              <a:rPr lang="en-US" b="1" dirty="0" err="1"/>
              <a:t>Dikembangkan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Profesional</a:t>
            </a:r>
            <a:r>
              <a:rPr lang="en-US" b="1" dirty="0"/>
              <a:t> Society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British Computer Society</a:t>
            </a:r>
            <a:r>
              <a:rPr lang="en-US" dirty="0"/>
              <a:t> (BCS), </a:t>
            </a:r>
            <a:r>
              <a:rPr lang="en-US" i="1" dirty="0"/>
              <a:t>Australian Computer </a:t>
            </a:r>
            <a:r>
              <a:rPr lang="en-US" i="1" dirty="0" err="1"/>
              <a:t>SocIety</a:t>
            </a:r>
            <a:r>
              <a:rPr lang="en-US" dirty="0"/>
              <a:t> (ACS), </a:t>
            </a:r>
            <a:r>
              <a:rPr lang="en-US" i="1" dirty="0"/>
              <a:t>South East Asian Regional Computer Confederation</a:t>
            </a:r>
            <a:r>
              <a:rPr lang="en-US" dirty="0"/>
              <a:t> (SEARCC) etc</a:t>
            </a:r>
          </a:p>
          <a:p>
            <a:pPr lvl="0"/>
            <a:r>
              <a:rPr lang="en-US" b="1" dirty="0" err="1"/>
              <a:t>Dikeluarkan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Komunitas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profesi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Linux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, SAGE (</a:t>
            </a:r>
            <a:r>
              <a:rPr lang="en-US" sz="2400" i="1" dirty="0"/>
              <a:t>System</a:t>
            </a:r>
            <a:r>
              <a:rPr lang="en-US" i="1" dirty="0"/>
              <a:t> Administration Guild</a:t>
            </a:r>
            <a:r>
              <a:rPr lang="en-US" dirty="0"/>
              <a:t>), CISA (IS Auditing) [http://www.isaca.org/]</a:t>
            </a:r>
          </a:p>
          <a:p>
            <a:pPr lvl="0"/>
            <a:r>
              <a:rPr lang="en-US" b="1" dirty="0" err="1"/>
              <a:t>Dikeluarkan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vendor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MCSE (by Microsoft), CCNA (Cisco), CNE (Netware), RHCE (Red Hat) etc. </a:t>
            </a:r>
            <a:r>
              <a:rPr lang="en-US" dirty="0" err="1"/>
              <a:t>Biasanya</a:t>
            </a:r>
            <a:r>
              <a:rPr lang="en-US" dirty="0"/>
              <a:t> skill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vendor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</a:t>
            </a:r>
            <a:r>
              <a:rPr lang="en-US" dirty="0"/>
              <a:t> </a:t>
            </a:r>
            <a:r>
              <a:rPr lang="en-US" b="1" dirty="0" err="1"/>
              <a:t>Sertifikasi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d-ID" sz="2400" b="1" dirty="0"/>
          </a:p>
          <a:p>
            <a:pPr marL="0" indent="0">
              <a:buNone/>
            </a:pPr>
            <a:r>
              <a:rPr lang="en-US" sz="2400" b="1" dirty="0" err="1"/>
              <a:t>Sertifikasi</a:t>
            </a:r>
            <a:r>
              <a:rPr lang="en-US" sz="2400" b="1" dirty="0"/>
              <a:t> </a:t>
            </a:r>
            <a:r>
              <a:rPr lang="en-US" sz="2400" b="1" dirty="0" err="1"/>
              <a:t>Nasional</a:t>
            </a:r>
            <a:r>
              <a:rPr lang="en-US" sz="2400" b="1" dirty="0"/>
              <a:t> </a:t>
            </a:r>
            <a:r>
              <a:rPr lang="id-ID" sz="2400" b="1" dirty="0"/>
              <a:t> </a:t>
            </a:r>
          </a:p>
          <a:p>
            <a:pPr marL="0" indent="0">
              <a:buNone/>
            </a:pPr>
            <a:r>
              <a:rPr lang="id-ID" sz="2400" dirty="0"/>
              <a:t>J</a:t>
            </a:r>
            <a:r>
              <a:rPr lang="en-US" sz="2400" dirty="0" err="1"/>
              <a:t>enis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yang </a:t>
            </a:r>
            <a:r>
              <a:rPr lang="en-US" sz="2400" dirty="0" err="1"/>
              <a:t>diterbitkan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LSP </a:t>
            </a:r>
            <a:r>
              <a:rPr lang="en-US" sz="2400" dirty="0" err="1"/>
              <a:t>Telematika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</a:t>
            </a:r>
            <a:r>
              <a:rPr lang="en-US" dirty="0"/>
              <a:t> </a:t>
            </a:r>
            <a:r>
              <a:rPr lang="en-US" b="1" dirty="0" err="1"/>
              <a:t>Sertifikasi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yang </a:t>
            </a:r>
            <a:r>
              <a:rPr lang="en-US" sz="2400" dirty="0" err="1"/>
              <a:t>diterbitkan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LSP </a:t>
            </a:r>
            <a:r>
              <a:rPr lang="en-US" sz="2400" dirty="0" err="1"/>
              <a:t>Telematika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Certificate of Competence </a:t>
            </a:r>
            <a:r>
              <a:rPr lang="en-US" sz="2400" dirty="0" err="1"/>
              <a:t>dan</a:t>
            </a:r>
            <a:r>
              <a:rPr lang="en-US" sz="2400" dirty="0"/>
              <a:t> Certificate of Attainment.</a:t>
            </a:r>
          </a:p>
          <a:p>
            <a:pPr>
              <a:buNone/>
            </a:pPr>
            <a:r>
              <a:rPr lang="en-US" sz="2400" b="1" dirty="0"/>
              <a:t>a.</a:t>
            </a:r>
            <a:r>
              <a:rPr lang="en-US" sz="2400" dirty="0"/>
              <a:t> </a:t>
            </a:r>
            <a:r>
              <a:rPr lang="en-US" sz="2400" b="1" dirty="0"/>
              <a:t>Certificate of Competence.</a:t>
            </a:r>
            <a:r>
              <a:rPr lang="en-US" sz="2400" dirty="0"/>
              <a:t> 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sertifikasi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level </a:t>
            </a:r>
            <a:r>
              <a:rPr lang="en-US" sz="2400" dirty="0" err="1"/>
              <a:t>kualifikasi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jenjang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yang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Kerangka</a:t>
            </a:r>
            <a:r>
              <a:rPr lang="en-US" sz="2400" dirty="0"/>
              <a:t> </a:t>
            </a:r>
            <a:r>
              <a:rPr lang="en-US" sz="2400" dirty="0" err="1"/>
              <a:t>Kualifikasi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Indonesia (KKNI). Certificate of Competence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pengakuan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keahlian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b="1" dirty="0"/>
              <a:t>b</a:t>
            </a:r>
            <a:r>
              <a:rPr lang="en-US" sz="2400" dirty="0"/>
              <a:t>. </a:t>
            </a:r>
            <a:r>
              <a:rPr lang="en-US" sz="2400" b="1" dirty="0"/>
              <a:t>Certificate of Attainment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sertifikasi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unit </a:t>
            </a:r>
            <a:r>
              <a:rPr lang="en-US" sz="2400" dirty="0" err="1"/>
              <a:t>kompetensi</a:t>
            </a:r>
            <a:r>
              <a:rPr lang="en-US" sz="2400" dirty="0"/>
              <a:t> yang </a:t>
            </a:r>
            <a:r>
              <a:rPr lang="en-US" sz="2400" dirty="0" err="1"/>
              <a:t>jenjang</a:t>
            </a:r>
            <a:r>
              <a:rPr lang="en-US" sz="2400" dirty="0"/>
              <a:t> </a:t>
            </a:r>
            <a:r>
              <a:rPr lang="en-US" sz="2400" dirty="0" err="1"/>
              <a:t>jabatannya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</a:t>
            </a:r>
            <a:r>
              <a:rPr lang="en-US" dirty="0"/>
              <a:t> </a:t>
            </a:r>
            <a:r>
              <a:rPr lang="en-US" b="1" dirty="0" err="1"/>
              <a:t>Sertifikasi</a:t>
            </a:r>
            <a:r>
              <a:rPr lang="en-US" b="1" dirty="0"/>
              <a:t> </a:t>
            </a:r>
            <a:r>
              <a:rPr lang="en-US" b="1" dirty="0" err="1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221163"/>
          </a:xfrm>
        </p:spPr>
        <p:txBody>
          <a:bodyPr>
            <a:noAutofit/>
          </a:bodyPr>
          <a:lstStyle/>
          <a:p>
            <a:pPr>
              <a:buNone/>
            </a:pPr>
            <a:endParaRPr lang="id-ID" sz="2600" b="1" dirty="0"/>
          </a:p>
          <a:p>
            <a:pPr>
              <a:buNone/>
            </a:pPr>
            <a:r>
              <a:rPr lang="en-US" sz="2600" b="1" dirty="0"/>
              <a:t>a.</a:t>
            </a:r>
            <a:r>
              <a:rPr lang="en-US" sz="2600" dirty="0"/>
              <a:t> </a:t>
            </a:r>
            <a:r>
              <a:rPr lang="en-US" sz="2600" dirty="0" err="1"/>
              <a:t>Sertifikasi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Pemrograman</a:t>
            </a:r>
            <a:endParaRPr lang="en-US" sz="2600" dirty="0"/>
          </a:p>
          <a:p>
            <a:pPr>
              <a:buNone/>
            </a:pPr>
            <a:r>
              <a:rPr lang="en-US" sz="2600" b="1" dirty="0"/>
              <a:t>b</a:t>
            </a:r>
            <a:r>
              <a:rPr lang="en-US" sz="2600" dirty="0"/>
              <a:t>. </a:t>
            </a:r>
            <a:r>
              <a:rPr lang="en-US" sz="2600" dirty="0" err="1"/>
              <a:t>Sertifikasi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Database</a:t>
            </a:r>
          </a:p>
          <a:p>
            <a:pPr>
              <a:buNone/>
            </a:pPr>
            <a:r>
              <a:rPr lang="en-US" sz="2600" b="1" dirty="0"/>
              <a:t>c.</a:t>
            </a:r>
            <a:r>
              <a:rPr lang="en-US" sz="2600" dirty="0"/>
              <a:t> </a:t>
            </a:r>
            <a:r>
              <a:rPr lang="en-US" sz="2600" dirty="0" err="1"/>
              <a:t>Sertifikasi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Jaringan</a:t>
            </a:r>
            <a:endParaRPr lang="en-US" sz="2600" dirty="0"/>
          </a:p>
          <a:p>
            <a:pPr>
              <a:buNone/>
            </a:pPr>
            <a:endParaRPr lang="en-US" sz="2600" dirty="0"/>
          </a:p>
          <a:p>
            <a:pPr>
              <a:buNone/>
            </a:pPr>
            <a:endParaRPr lang="en-US" sz="2600" dirty="0"/>
          </a:p>
          <a:p>
            <a:endParaRPr lang="en-US" sz="2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33" r="19422"/>
          <a:stretch/>
        </p:blipFill>
        <p:spPr>
          <a:xfrm>
            <a:off x="7410449" y="1447800"/>
            <a:ext cx="1295401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JAVA</a:t>
            </a:r>
          </a:p>
          <a:p>
            <a:r>
              <a:rPr lang="id-ID" dirty="0"/>
              <a:t>Oracle</a:t>
            </a:r>
            <a:r>
              <a:rPr lang="en-US" sz="3200" dirty="0"/>
              <a:t> </a:t>
            </a:r>
            <a:r>
              <a:rPr lang="en-US" sz="3200" dirty="0" err="1"/>
              <a:t>menawarkan</a:t>
            </a:r>
            <a:r>
              <a:rPr lang="id-ID" sz="3200" dirty="0"/>
              <a:t> sertifikasi untuk Java SE Certification dan Java EE Certification</a:t>
            </a:r>
            <a:r>
              <a:rPr lang="en-US" sz="3200" dirty="0"/>
              <a:t>. </a:t>
            </a:r>
            <a:endParaRPr lang="id-ID" sz="3200" dirty="0"/>
          </a:p>
          <a:p>
            <a:r>
              <a:rPr lang="id-ID" sz="3200" dirty="0"/>
              <a:t>Java SE Certification terdiri dari level </a:t>
            </a:r>
            <a:r>
              <a:rPr lang="id-ID" dirty="0"/>
              <a:t>Associate, Professional </a:t>
            </a:r>
            <a:r>
              <a:rPr lang="en-US" dirty="0"/>
              <a:t> </a:t>
            </a:r>
            <a:r>
              <a:rPr lang="id-ID" dirty="0"/>
              <a:t>dan Master</a:t>
            </a:r>
            <a:endParaRPr lang="en-US" dirty="0"/>
          </a:p>
          <a:p>
            <a:r>
              <a:rPr lang="id-ID" sz="3200" dirty="0"/>
              <a:t>Java EE </a:t>
            </a:r>
            <a:r>
              <a:rPr lang="id-ID" dirty="0"/>
              <a:t>Certification terdiri dari level Master dan Oracle Certified Expert certification  yang mengenali kompetensi dalam teknologi spesifik</a:t>
            </a:r>
            <a:endParaRPr lang="id-ID" sz="3200" dirty="0"/>
          </a:p>
          <a:p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jenjang</a:t>
            </a:r>
            <a:r>
              <a:rPr lang="en-US" sz="3200" dirty="0"/>
              <a:t> </a:t>
            </a:r>
            <a:r>
              <a:rPr lang="en-US" sz="3200" dirty="0" err="1"/>
              <a:t>sertifikasi</a:t>
            </a:r>
            <a:r>
              <a:rPr lang="en-US" sz="3200" dirty="0"/>
              <a:t> </a:t>
            </a:r>
            <a:r>
              <a:rPr lang="en-US" sz="3200" dirty="0" err="1"/>
              <a:t>membutuhkan</a:t>
            </a:r>
            <a:r>
              <a:rPr lang="en-US" sz="3200" dirty="0"/>
              <a:t> </a:t>
            </a:r>
            <a:r>
              <a:rPr lang="en-US" sz="3200" dirty="0" err="1"/>
              <a:t>jenjang</a:t>
            </a:r>
            <a:r>
              <a:rPr lang="en-US" sz="3200" dirty="0"/>
              <a:t> </a:t>
            </a:r>
            <a:r>
              <a:rPr lang="en-US" sz="3200" dirty="0" err="1"/>
              <a:t>sebelumnya</a:t>
            </a:r>
            <a:r>
              <a:rPr lang="en-US" sz="3200" dirty="0"/>
              <a:t>. </a:t>
            </a:r>
            <a:endParaRPr lang="id-ID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dirty="0"/>
          </a:p>
          <a:p>
            <a:pPr>
              <a:buNone/>
            </a:pPr>
            <a:r>
              <a:rPr lang="en-US" sz="3200" b="1" dirty="0" err="1"/>
              <a:t>Microsoft.Net</a:t>
            </a:r>
            <a:endParaRPr lang="en-US" sz="3200" b="1" dirty="0"/>
          </a:p>
          <a:p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sertifikat</a:t>
            </a:r>
            <a:r>
              <a:rPr lang="en-US" sz="3200" dirty="0"/>
              <a:t> yang </a:t>
            </a:r>
            <a:r>
              <a:rPr lang="en-US" sz="3200" dirty="0" err="1"/>
              <a:t>ditawarkan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Microsoft: </a:t>
            </a:r>
          </a:p>
          <a:p>
            <a:pPr lvl="1"/>
            <a:r>
              <a:rPr lang="en-US" sz="2200" i="1" dirty="0"/>
              <a:t>Microsoft Certification Application Developer </a:t>
            </a:r>
            <a:r>
              <a:rPr lang="en-US" sz="2200" dirty="0"/>
              <a:t>(MCAD) </a:t>
            </a:r>
            <a:r>
              <a:rPr lang="en-US" sz="2200" dirty="0" err="1"/>
              <a:t>dan</a:t>
            </a:r>
            <a:r>
              <a:rPr lang="en-US" dirty="0"/>
              <a:t> </a:t>
            </a:r>
          </a:p>
          <a:p>
            <a:pPr lvl="1"/>
            <a:r>
              <a:rPr lang="en-US" sz="2200" i="1" dirty="0"/>
              <a:t>Microsoft Certified Solution Developer </a:t>
            </a:r>
            <a:r>
              <a:rPr lang="en-US" sz="2200" dirty="0"/>
              <a:t>(MCSD) </a:t>
            </a:r>
            <a:endParaRPr lang="en-US" dirty="0"/>
          </a:p>
          <a:p>
            <a:endParaRPr lang="en-US" sz="2800" dirty="0"/>
          </a:p>
          <a:p>
            <a:r>
              <a:rPr lang="en-US" sz="2200" dirty="0"/>
              <a:t>MCAD </a:t>
            </a:r>
            <a:r>
              <a:rPr lang="en-US" sz="2200" dirty="0" err="1"/>
              <a:t>berskala</a:t>
            </a:r>
            <a:r>
              <a:rPr lang="en-US" sz="2200" dirty="0"/>
              <a:t> </a:t>
            </a:r>
            <a:r>
              <a:rPr lang="en-US" sz="2200" dirty="0" err="1"/>
              <a:t>kecil</a:t>
            </a:r>
            <a:r>
              <a:rPr lang="en-US" sz="2200" dirty="0"/>
              <a:t> </a:t>
            </a:r>
            <a:r>
              <a:rPr lang="en-US" sz="2200" dirty="0" err="1"/>
              <a:t>sampai</a:t>
            </a:r>
            <a:r>
              <a:rPr lang="en-US" sz="2200" dirty="0"/>
              <a:t> </a:t>
            </a:r>
            <a:r>
              <a:rPr lang="en-US" sz="2200" dirty="0" err="1"/>
              <a:t>menengah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platform Windows,  </a:t>
            </a:r>
            <a:r>
              <a:rPr lang="en-US" sz="2200" dirty="0" err="1">
                <a:solidFill>
                  <a:srgbClr val="FF0000"/>
                </a:solidFill>
              </a:rPr>
              <a:t>Lingkup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profesi</a:t>
            </a:r>
            <a:r>
              <a:rPr lang="en-US" sz="2200" dirty="0">
                <a:solidFill>
                  <a:srgbClr val="FF0000"/>
                </a:solidFill>
              </a:rPr>
              <a:t>: programmer, </a:t>
            </a:r>
            <a:r>
              <a:rPr lang="en-US" sz="2200" dirty="0" err="1">
                <a:solidFill>
                  <a:srgbClr val="FF0000"/>
                </a:solidFill>
              </a:rPr>
              <a:t>analis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dan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i="1" dirty="0">
                <a:solidFill>
                  <a:srgbClr val="FF0000"/>
                </a:solidFill>
              </a:rPr>
              <a:t>software developer</a:t>
            </a:r>
          </a:p>
          <a:p>
            <a:r>
              <a:rPr lang="en-US" sz="2200" dirty="0"/>
              <a:t>MCSD, </a:t>
            </a:r>
            <a:r>
              <a:rPr lang="en-US" sz="2200" dirty="0" err="1"/>
              <a:t>skala</a:t>
            </a:r>
            <a:r>
              <a:rPr lang="en-US" sz="2200" dirty="0"/>
              <a:t> enterprise. </a:t>
            </a:r>
            <a:r>
              <a:rPr lang="en-US" sz="2200" dirty="0" err="1">
                <a:solidFill>
                  <a:srgbClr val="FF0000"/>
                </a:solidFill>
              </a:rPr>
              <a:t>Jenis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profesi</a:t>
            </a:r>
            <a:r>
              <a:rPr lang="en-US" sz="2200" dirty="0">
                <a:solidFill>
                  <a:srgbClr val="FF0000"/>
                </a:solidFill>
              </a:rPr>
              <a:t> software engineer, software development engineer, software architect, and </a:t>
            </a:r>
            <a:r>
              <a:rPr lang="en-US" sz="2200" dirty="0" err="1">
                <a:solidFill>
                  <a:srgbClr val="FF0000"/>
                </a:solidFill>
              </a:rPr>
              <a:t>konsultan</a:t>
            </a:r>
            <a:r>
              <a:rPr lang="en-US" sz="22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157"/>
          <a:stretch/>
        </p:blipFill>
        <p:spPr>
          <a:xfrm>
            <a:off x="7395206" y="1447800"/>
            <a:ext cx="155309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Sertifikasi</a:t>
            </a:r>
            <a:r>
              <a:rPr lang="en-US" dirty="0"/>
              <a:t>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Oracle</a:t>
            </a:r>
          </a:p>
          <a:p>
            <a:r>
              <a:rPr lang="en-US" sz="2800" dirty="0"/>
              <a:t>Oracle Certified DBA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sertifikasi</a:t>
            </a:r>
            <a:r>
              <a:rPr lang="en-US" sz="2800" dirty="0"/>
              <a:t> yang </a:t>
            </a:r>
            <a:r>
              <a:rPr lang="en-US" sz="2800" dirty="0" err="1"/>
              <a:t>menguji</a:t>
            </a:r>
            <a:r>
              <a:rPr lang="en-US" sz="2800" dirty="0"/>
              <a:t> </a:t>
            </a:r>
            <a:r>
              <a:rPr lang="en-US" sz="2800" dirty="0" err="1"/>
              <a:t>penguasaan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solusi</a:t>
            </a:r>
            <a:r>
              <a:rPr lang="en-US" sz="2800" dirty="0"/>
              <a:t> Oracle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menjalankan</a:t>
            </a:r>
            <a:r>
              <a:rPr lang="en-US" sz="2800" dirty="0"/>
              <a:t> </a:t>
            </a:r>
            <a:r>
              <a:rPr lang="en-US" sz="2800" dirty="0" err="1"/>
              <a:t>peran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administrator database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Jenis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profesi</a:t>
            </a:r>
            <a:r>
              <a:rPr lang="en-US" sz="2800" dirty="0">
                <a:solidFill>
                  <a:srgbClr val="FF0000"/>
                </a:solidFill>
              </a:rPr>
              <a:t>: developer, administrator, </a:t>
            </a:r>
            <a:r>
              <a:rPr lang="en-US" sz="2800" dirty="0" err="1">
                <a:solidFill>
                  <a:srgbClr val="FF0000"/>
                </a:solidFill>
              </a:rPr>
              <a:t>atau</a:t>
            </a:r>
            <a:r>
              <a:rPr lang="en-US" sz="2800" dirty="0">
                <a:solidFill>
                  <a:srgbClr val="FF0000"/>
                </a:solidFill>
              </a:rPr>
              <a:t> Web server administrator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Jenjang</a:t>
            </a:r>
            <a:r>
              <a:rPr lang="en-US" sz="2800" dirty="0"/>
              <a:t> </a:t>
            </a:r>
            <a:r>
              <a:rPr lang="en-US" sz="2800" dirty="0" err="1"/>
              <a:t>sertifikasi</a:t>
            </a:r>
            <a:r>
              <a:rPr lang="en-US" sz="2800" dirty="0"/>
              <a:t> Oracle:</a:t>
            </a:r>
          </a:p>
          <a:p>
            <a:pPr lvl="1"/>
            <a:r>
              <a:rPr lang="en-US" sz="2800" i="1" dirty="0"/>
              <a:t>Oracle Certified DBA Associate</a:t>
            </a:r>
          </a:p>
          <a:p>
            <a:pPr lvl="1"/>
            <a:r>
              <a:rPr lang="en-US" sz="2800" i="1" dirty="0"/>
              <a:t>Oracle Certified DBA Professional</a:t>
            </a:r>
          </a:p>
          <a:p>
            <a:pPr lvl="1"/>
            <a:r>
              <a:rPr lang="en-US" sz="2800" i="1" dirty="0"/>
              <a:t>Oracle Certified DBA Master</a:t>
            </a:r>
            <a:r>
              <a:rPr lang="en-US" sz="2800" dirty="0"/>
              <a:t> (</a:t>
            </a:r>
            <a:r>
              <a:rPr lang="en-US" sz="2800" dirty="0" err="1"/>
              <a:t>Hongkong</a:t>
            </a:r>
            <a:r>
              <a:rPr lang="en-US" sz="2800" dirty="0"/>
              <a:t> &amp; </a:t>
            </a:r>
            <a:r>
              <a:rPr lang="en-US" sz="2800" dirty="0" err="1"/>
              <a:t>Seol</a:t>
            </a:r>
            <a:r>
              <a:rPr lang="en-US" sz="2800" dirty="0"/>
              <a:t>)</a:t>
            </a:r>
            <a:endParaRPr lang="en-US" sz="2500" dirty="0"/>
          </a:p>
          <a:p>
            <a:endParaRPr lang="en-US" sz="2800" dirty="0"/>
          </a:p>
          <a:p>
            <a:endParaRPr lang="en-US" sz="2800" b="1" dirty="0"/>
          </a:p>
          <a:p>
            <a:pPr lvl="1">
              <a:buNone/>
            </a:pPr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13" t="19378" r="9711" b="19378"/>
          <a:stretch/>
        </p:blipFill>
        <p:spPr>
          <a:xfrm>
            <a:off x="6394174" y="815486"/>
            <a:ext cx="2514600" cy="95794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Sertifikasi</a:t>
            </a:r>
            <a:r>
              <a:rPr lang="en-US" dirty="0"/>
              <a:t>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2987"/>
            <a:ext cx="8229600" cy="41192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Microsoft </a:t>
            </a:r>
            <a:r>
              <a:rPr lang="en-US" sz="2800" b="1" dirty="0" err="1"/>
              <a:t>SQl</a:t>
            </a:r>
            <a:r>
              <a:rPr lang="en-US" sz="2800" b="1" dirty="0"/>
              <a:t> Server</a:t>
            </a:r>
          </a:p>
          <a:p>
            <a:r>
              <a:rPr lang="en-US" sz="2400" dirty="0"/>
              <a:t>Microsoft Certified DBA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sertifikasi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pengakuan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merancang</a:t>
            </a:r>
            <a:r>
              <a:rPr lang="en-US" sz="2400" dirty="0"/>
              <a:t>, </a:t>
            </a:r>
            <a:r>
              <a:rPr lang="en-US" sz="2400" dirty="0" err="1"/>
              <a:t>mengimplementasi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database Microsoft </a:t>
            </a:r>
            <a:r>
              <a:rPr lang="en-US" sz="2400" dirty="0" err="1"/>
              <a:t>SQl</a:t>
            </a:r>
            <a:r>
              <a:rPr lang="en-US" sz="2400" dirty="0"/>
              <a:t> Server</a:t>
            </a:r>
          </a:p>
          <a:p>
            <a:r>
              <a:rPr lang="en-US" sz="2400" dirty="0" err="1"/>
              <a:t>Ujian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ujian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SQL Server,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ujian</a:t>
            </a:r>
            <a:r>
              <a:rPr lang="en-US" sz="2400" dirty="0"/>
              <a:t> </a:t>
            </a:r>
            <a:r>
              <a:rPr lang="en-US" sz="2400" dirty="0" err="1"/>
              <a:t>perancangan</a:t>
            </a:r>
            <a:r>
              <a:rPr lang="en-US" sz="2400" dirty="0"/>
              <a:t> database SQL Server,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ujian</a:t>
            </a:r>
            <a:r>
              <a:rPr lang="en-US" sz="2400" dirty="0"/>
              <a:t> Windows 2000 Sever </a:t>
            </a:r>
            <a:r>
              <a:rPr lang="en-US" sz="2400" dirty="0" err="1"/>
              <a:t>atau</a:t>
            </a:r>
            <a:r>
              <a:rPr lang="en-US" sz="2400" dirty="0"/>
              <a:t> Windows Server 2003. </a:t>
            </a:r>
          </a:p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ujian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, </a:t>
            </a:r>
            <a:r>
              <a:rPr lang="en-US" sz="2400" dirty="0" err="1"/>
              <a:t>kandidat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lulus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ujian</a:t>
            </a:r>
            <a:r>
              <a:rPr lang="en-US" sz="2400" dirty="0"/>
              <a:t> </a:t>
            </a:r>
            <a:r>
              <a:rPr lang="en-US" sz="2400" dirty="0" err="1"/>
              <a:t>pilihan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keahlian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Microsoft.</a:t>
            </a:r>
          </a:p>
          <a:p>
            <a:pPr lvl="1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3438525" cy="8756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Serifikasi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Cisco</a:t>
            </a:r>
          </a:p>
          <a:p>
            <a:r>
              <a:rPr lang="en-US" sz="2400" dirty="0"/>
              <a:t>Cisco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jenjang</a:t>
            </a:r>
            <a:r>
              <a:rPr lang="en-US" sz="2400" dirty="0"/>
              <a:t> </a:t>
            </a:r>
            <a:r>
              <a:rPr lang="en-US" sz="2400" dirty="0" err="1"/>
              <a:t>sertifikasi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  Associate, Professional, </a:t>
            </a:r>
            <a:r>
              <a:rPr lang="en-US" sz="2400" dirty="0" err="1"/>
              <a:t>dan</a:t>
            </a:r>
            <a:r>
              <a:rPr lang="en-US" sz="2400" dirty="0"/>
              <a:t> Expert. </a:t>
            </a:r>
          </a:p>
          <a:p>
            <a:r>
              <a:rPr lang="en-US" sz="2400" dirty="0" err="1"/>
              <a:t>Jenjang</a:t>
            </a:r>
            <a:r>
              <a:rPr lang="en-US" sz="2400" dirty="0"/>
              <a:t> </a:t>
            </a:r>
            <a:r>
              <a:rPr lang="en-US" sz="2400" dirty="0" err="1"/>
              <a:t>sertifikasi</a:t>
            </a:r>
            <a:r>
              <a:rPr lang="en-US" sz="2400" dirty="0"/>
              <a:t> Cisco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</a:p>
          <a:p>
            <a:pPr lvl="1"/>
            <a:r>
              <a:rPr lang="en-US" sz="1800" i="1" dirty="0"/>
              <a:t>Cisco Certified Network Associate (CCNA)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Open Sans" panose="020B0604020202020204" pitchFamily="34" charset="0"/>
              </a:rPr>
              <a:t>Routing &amp; Switching, Security, Data Center, Service Provider, Wireless, Collaboration, Industrial, Cyber Ops</a:t>
            </a:r>
            <a:endParaRPr lang="en-US" sz="1800" i="1" dirty="0">
              <a:solidFill>
                <a:srgbClr val="FF0000"/>
              </a:solidFill>
            </a:endParaRPr>
          </a:p>
          <a:p>
            <a:pPr lvl="1"/>
            <a:r>
              <a:rPr lang="en-US" sz="1800" i="1" dirty="0"/>
              <a:t>Cisco Certified Network Professional (CCNP)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desain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jaringan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konfigurasi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jaringan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lebih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kompleks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, dan troubleshooting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jaringan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lebih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maju</a:t>
            </a:r>
            <a:endParaRPr lang="en-US" sz="1800" i="1" dirty="0">
              <a:solidFill>
                <a:srgbClr val="FF0000"/>
              </a:solidFill>
            </a:endParaRPr>
          </a:p>
          <a:p>
            <a:pPr lvl="1"/>
            <a:r>
              <a:rPr lang="en-US" sz="1800" i="1" dirty="0"/>
              <a:t>Cisco Certified Internetworking Expert.(CCIE)</a:t>
            </a:r>
            <a:r>
              <a:rPr lang="en-ID" sz="1200" b="0" i="0" dirty="0">
                <a:solidFill>
                  <a:srgbClr val="2A2F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desain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jaringan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yang sangat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kompleks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implementasi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jaringan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, dan troubleshooting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jaringan</a:t>
            </a:r>
            <a:r>
              <a:rPr lang="en-ID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yang sangat </a:t>
            </a:r>
            <a:r>
              <a:rPr lang="en-ID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maju</a:t>
            </a:r>
            <a:endParaRPr lang="en-US" sz="18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20" b="16080"/>
          <a:stretch/>
        </p:blipFill>
        <p:spPr>
          <a:xfrm>
            <a:off x="6644640" y="750404"/>
            <a:ext cx="19050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0A596E-67B9-4359-8F63-65BBB466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78" y="654101"/>
            <a:ext cx="7955280" cy="640357"/>
          </a:xfrm>
        </p:spPr>
        <p:txBody>
          <a:bodyPr>
            <a:normAutofit fontScale="90000"/>
          </a:bodyPr>
          <a:lstStyle/>
          <a:p>
            <a:r>
              <a:rPr lang="en-ID" b="1" i="0" dirty="0" err="1">
                <a:effectLst/>
                <a:latin typeface="var(--font-h2)"/>
              </a:rPr>
              <a:t>Pentingnya</a:t>
            </a:r>
            <a:r>
              <a:rPr lang="en-ID" b="1" i="0" dirty="0">
                <a:effectLst/>
                <a:latin typeface="var(--font-h2)"/>
              </a:rPr>
              <a:t> </a:t>
            </a:r>
            <a:r>
              <a:rPr lang="en-ID" b="1" i="0" dirty="0" err="1">
                <a:effectLst/>
                <a:latin typeface="var(--font-h2)"/>
              </a:rPr>
              <a:t>Sertifikasi</a:t>
            </a:r>
            <a:r>
              <a:rPr lang="en-ID" b="1" i="0" dirty="0">
                <a:effectLst/>
                <a:latin typeface="var(--font-h2)"/>
              </a:rPr>
              <a:t> </a:t>
            </a:r>
            <a:r>
              <a:rPr lang="en-ID" b="1" i="0" dirty="0" err="1">
                <a:effectLst/>
                <a:latin typeface="var(--font-h2)"/>
              </a:rPr>
              <a:t>Produk</a:t>
            </a:r>
            <a:r>
              <a:rPr lang="en-ID" b="1" i="0" dirty="0">
                <a:effectLst/>
                <a:latin typeface="var(--font-h2)"/>
              </a:rPr>
              <a:t/>
            </a:r>
            <a:br>
              <a:rPr lang="en-ID" b="1" i="0" dirty="0">
                <a:effectLst/>
                <a:latin typeface="var(--font-h2)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C9A139-AE02-46D7-8CAB-B49EC0B38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ID" b="0" i="0" dirty="0" err="1" smtClean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Proses</a:t>
            </a:r>
            <a:r>
              <a:rPr lang="en-ID" b="0" i="0" dirty="0" smtClean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 smtClean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b="0" i="0" dirty="0" smtClean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terhadap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dilakukan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menilai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pemenuhan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syarat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mengacu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pada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persyaratan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International Organization for Standardization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ISO. </a:t>
            </a:r>
          </a:p>
          <a:p>
            <a:pPr algn="l"/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Bisnis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sudah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tersertifikasi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tentu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akan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memiliki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nilai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tambah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sendiri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Penting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bagi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Anda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sedang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merencanakan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bisnis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manufaktur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mengetahui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seputar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pPr algn="l"/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Berikut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ini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akan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dijelaskan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mengenai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pentingnya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terhadap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juga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manfaatnya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dilihat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kacamata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konsumen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 smtClean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dan</a:t>
            </a:r>
            <a:r>
              <a:rPr lang="en-ID" b="0" i="0" dirty="0" smtClean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juga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perusahaan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industri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1137850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5A9602-D3C4-42B1-A7CA-8673B8B6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E8D77-7B8F-4BD5-A7A8-45EB8A531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Selain</a:t>
            </a:r>
            <a:r>
              <a:rPr lang="en-US" sz="2800" dirty="0"/>
              <a:t> </a:t>
            </a:r>
            <a:r>
              <a:rPr lang="en-US" sz="2800" dirty="0" err="1"/>
              <a:t>jalur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, Cisco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jalur</a:t>
            </a:r>
            <a:r>
              <a:rPr lang="en-US" sz="2800" dirty="0"/>
              <a:t> </a:t>
            </a:r>
            <a:r>
              <a:rPr lang="en-US" sz="2800" dirty="0" err="1"/>
              <a:t>spesialisasi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: </a:t>
            </a:r>
            <a:r>
              <a:rPr lang="en-US" sz="2800" i="1" dirty="0"/>
              <a:t>Cisco Certified Designing Associate (CCDA), Cisco Certified Designing Professional (CCDP), </a:t>
            </a:r>
            <a:r>
              <a:rPr lang="en-US" sz="2800" dirty="0"/>
              <a:t>dan</a:t>
            </a:r>
            <a:r>
              <a:rPr lang="en-US" sz="2800" i="1" dirty="0"/>
              <a:t> Cisco Security Specialist 1 (CSS1)</a:t>
            </a:r>
            <a:r>
              <a:rPr lang="en-US" sz="2800" dirty="0"/>
              <a:t>, dan lain </a:t>
            </a:r>
            <a:r>
              <a:rPr lang="en-US" sz="2800" dirty="0" err="1"/>
              <a:t>sebagainya</a:t>
            </a:r>
            <a:endParaRPr lang="en-US" sz="2800" dirty="0"/>
          </a:p>
          <a:p>
            <a:r>
              <a:rPr lang="en-US" sz="2800" dirty="0" err="1">
                <a:solidFill>
                  <a:srgbClr val="FF0000"/>
                </a:solidFill>
              </a:rPr>
              <a:t>Profesi</a:t>
            </a:r>
            <a:r>
              <a:rPr lang="en-US" sz="2800" dirty="0">
                <a:solidFill>
                  <a:srgbClr val="FF0000"/>
                </a:solidFill>
              </a:rPr>
              <a:t>: network administrator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347193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B86097-56FE-44DF-862E-71ABF326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30" y="972153"/>
            <a:ext cx="7955280" cy="640357"/>
          </a:xfrm>
        </p:spPr>
        <p:txBody>
          <a:bodyPr>
            <a:normAutofit fontScale="90000"/>
          </a:bodyPr>
          <a:lstStyle/>
          <a:p>
            <a:r>
              <a:rPr lang="en-ID" b="1" i="0" dirty="0">
                <a:effectLst/>
                <a:latin typeface="var(--font-h3)"/>
              </a:rPr>
              <a:t>1. </a:t>
            </a:r>
            <a:r>
              <a:rPr lang="en-ID" b="1" i="0" dirty="0" err="1">
                <a:effectLst/>
                <a:latin typeface="var(--font-h3)"/>
              </a:rPr>
              <a:t>Bagi</a:t>
            </a:r>
            <a:r>
              <a:rPr lang="en-ID" b="1" i="0" dirty="0">
                <a:effectLst/>
                <a:latin typeface="var(--font-h3)"/>
              </a:rPr>
              <a:t> </a:t>
            </a:r>
            <a:r>
              <a:rPr lang="en-ID" b="1" i="0" dirty="0" err="1">
                <a:effectLst/>
                <a:latin typeface="var(--font-h3)"/>
              </a:rPr>
              <a:t>Konsumen</a:t>
            </a:r>
            <a:r>
              <a:rPr lang="en-ID" b="1" i="0" dirty="0">
                <a:effectLst/>
                <a:latin typeface="var(--font-h3)"/>
              </a:rPr>
              <a:t/>
            </a:r>
            <a:br>
              <a:rPr lang="en-ID" b="1" i="0" dirty="0">
                <a:effectLst/>
                <a:latin typeface="var(--font-h3)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B13CF1-9C15-498B-A3D1-0DCC2EC07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612510"/>
            <a:ext cx="7955280" cy="5093089"/>
          </a:xfrm>
        </p:spPr>
        <p:txBody>
          <a:bodyPr/>
          <a:lstStyle/>
          <a:p>
            <a:pPr algn="l"/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Bagi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konsumen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memiliki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nilai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keamanan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terjamin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Pasalnya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sudah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memiliki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ini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berarti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sudah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melewati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penilaian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demi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mendapatkan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label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resmi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pPr algn="l"/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demikian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kemungkinan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kerugian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oleh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konsumen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juga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bisa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menjadi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minim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karena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produknya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sudah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lolos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pengujian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terbukti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kualitasnya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 Sebagian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besar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konsumen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juga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cenderung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akan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memilih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sudah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memiliki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sertifikat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dibandingkan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belum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memilikinya</a:t>
            </a:r>
            <a:r>
              <a:rPr lang="en-ID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424630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A8924-112C-41A4-ACD0-CDC22AA0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925" y="790877"/>
            <a:ext cx="7955280" cy="640357"/>
          </a:xfrm>
        </p:spPr>
        <p:txBody>
          <a:bodyPr>
            <a:normAutofit fontScale="90000"/>
          </a:bodyPr>
          <a:lstStyle/>
          <a:p>
            <a:r>
              <a:rPr lang="nl-NL" b="1" i="0" dirty="0">
                <a:effectLst/>
                <a:latin typeface="var(--font-h3)"/>
              </a:rPr>
              <a:t>2. Bagi Perusahaan dan Industri</a:t>
            </a:r>
            <a:br>
              <a:rPr lang="nl-NL" b="1" i="0" dirty="0">
                <a:effectLst/>
                <a:latin typeface="var(--font-h3)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00062C-1153-4D7D-B3DA-74691762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764911"/>
            <a:ext cx="8629153" cy="509308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Selain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penting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bagi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konsumen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kepemilikan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 juga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tentunya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menyediakan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manfaat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bagi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perusahaan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industri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.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Kepemilikan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pada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ditawarkan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oleh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perusahaan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menjadi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penanda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dan juga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bukti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tertulis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mengenai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jaminan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mutu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dan juga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kualitasnya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.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bisa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mendapatkan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manfaat-manfaat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tersebut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, Anda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perlu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memilih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jenis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paling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sesuai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dengan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kebutuhan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perusahaan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Anda.</a:t>
            </a:r>
          </a:p>
          <a:p>
            <a:pPr algn="l"/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Sebagai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contoh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yaitu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memiliki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SNI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jika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ingin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Anda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pasarkan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telah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berhasil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memenuhi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persyaratan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dan juga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menyesuaikan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jaminan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kualitas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ditetapkan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oleh Indonesia.</a:t>
            </a:r>
          </a:p>
          <a:p>
            <a:pPr algn="l"/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mendapatkan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terhadap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maupun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layanan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jasa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bisnis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dijalankan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, Anda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perlu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melakukannya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dengan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pihak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penguji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telah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terbukti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menawarkan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layanan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objektif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profesional</a:t>
            </a:r>
            <a:r>
              <a:rPr lang="en-ID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263947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35B241-2DC8-4EB1-8ED5-22A4A760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90" y="470453"/>
            <a:ext cx="7955280" cy="640357"/>
          </a:xfrm>
        </p:spPr>
        <p:txBody>
          <a:bodyPr/>
          <a:lstStyle/>
          <a:p>
            <a:r>
              <a:rPr lang="it-IT" b="0" i="0" dirty="0">
                <a:effectLst/>
                <a:latin typeface="ff7"/>
              </a:rPr>
              <a:t>manfaat dari sertifikasi produk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3D05BB-B82C-4758-B583-0CA9E1717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1" y="1453484"/>
            <a:ext cx="8746434" cy="509308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sertifikasi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 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produk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diperlukan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untuk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mengatasi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kekhawatiran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konsumen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,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pengguna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dan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semua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pihak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yang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berkepentingan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,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melalui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pembentukan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kepercayaan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yang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terkait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dengan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pemenuhan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persyaratan</a:t>
            </a:r>
            <a:r>
              <a:rPr lang="en-ID" sz="3200" b="0" dirty="0">
                <a:solidFill>
                  <a:schemeClr val="tx1"/>
                </a:solidFill>
                <a:latin typeface="ff7"/>
              </a:rPr>
              <a:t>.</a:t>
            </a:r>
            <a:endParaRPr lang="en-ID" sz="3200" b="0" i="0" dirty="0">
              <a:solidFill>
                <a:schemeClr val="tx1"/>
              </a:solidFill>
              <a:effectLst/>
              <a:latin typeface="ff7"/>
            </a:endParaRPr>
          </a:p>
          <a:p>
            <a:pPr algn="l"/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sertifikasi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 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produk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dapat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 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dipergunakan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oleh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pemasok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untuk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menunjukkan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keterlibatan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pihak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ketiga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kepada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pasar.</a:t>
            </a:r>
          </a:p>
          <a:p>
            <a:pPr algn="l"/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sertifikasi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 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produk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tidak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harus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 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memerlukan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sumber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daya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yang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berlebihan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dan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mengakibatkan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harga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produk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menjadi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ff7"/>
              </a:rPr>
              <a:t>lebih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ff7"/>
              </a:rPr>
              <a:t> mahal.</a:t>
            </a:r>
            <a:endParaRPr lang="en-ID" sz="32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ID" dirty="0">
                <a:solidFill>
                  <a:schemeClr val="tx1"/>
                </a:solidFill>
              </a:rPr>
              <a:t/>
            </a:r>
            <a:br>
              <a:rPr lang="en-ID" dirty="0">
                <a:solidFill>
                  <a:schemeClr val="tx1"/>
                </a:solidFill>
              </a:rPr>
            </a:b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30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86012"/>
            <a:ext cx="7955280" cy="640357"/>
          </a:xfrm>
        </p:spPr>
        <p:txBody>
          <a:bodyPr>
            <a:normAutofit fontScale="90000"/>
          </a:bodyPr>
          <a:lstStyle/>
          <a:p>
            <a:pPr algn="ctr"/>
            <a:r>
              <a:rPr lang="en-ID" b="1" i="0" dirty="0">
                <a:effectLst/>
                <a:latin typeface="var(--font-h2)"/>
              </a:rPr>
              <a:t>4 </a:t>
            </a:r>
            <a:r>
              <a:rPr lang="en-ID" b="1" i="0" dirty="0" err="1">
                <a:effectLst/>
                <a:latin typeface="var(--font-h2)"/>
              </a:rPr>
              <a:t>Jenis</a:t>
            </a:r>
            <a:r>
              <a:rPr lang="en-ID" b="1" i="0" dirty="0">
                <a:effectLst/>
                <a:latin typeface="var(--font-h2)"/>
              </a:rPr>
              <a:t> </a:t>
            </a:r>
            <a:r>
              <a:rPr lang="en-ID" b="1" i="0" dirty="0" err="1">
                <a:effectLst/>
                <a:latin typeface="var(--font-h2)"/>
              </a:rPr>
              <a:t>Sertifikasi</a:t>
            </a:r>
            <a:r>
              <a:rPr lang="en-ID" b="1" i="0" dirty="0">
                <a:effectLst/>
                <a:latin typeface="var(--font-h2)"/>
              </a:rPr>
              <a:t> </a:t>
            </a:r>
            <a:r>
              <a:rPr lang="en-ID" b="1" i="0" dirty="0" err="1">
                <a:effectLst/>
                <a:latin typeface="var(--font-h2)"/>
              </a:rPr>
              <a:t>Produk</a:t>
            </a:r>
            <a:r>
              <a:rPr lang="en-ID" b="1" i="0" dirty="0">
                <a:effectLst/>
                <a:latin typeface="var(--font-h2)"/>
              </a:rPr>
              <a:t> dan </a:t>
            </a:r>
            <a:r>
              <a:rPr lang="en-ID" b="1" i="0" dirty="0" err="1">
                <a:effectLst/>
                <a:latin typeface="var(--font-h2)"/>
              </a:rPr>
              <a:t>Fungsinya</a:t>
            </a:r>
            <a:endParaRPr lang="en-ID" b="1" i="0" dirty="0">
              <a:effectLst/>
              <a:latin typeface="var(--font-h2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3" y="1497496"/>
            <a:ext cx="9024730" cy="496956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it-IT" sz="3500" b="1" i="0" dirty="0">
                <a:solidFill>
                  <a:schemeClr val="accent1"/>
                </a:solidFill>
                <a:effectLst/>
                <a:latin typeface="var(--font-h3)"/>
              </a:rPr>
              <a:t>1. Sertifikasi Standar Nasional Indonesia (SNI)</a:t>
            </a:r>
          </a:p>
          <a:p>
            <a:pPr marL="0" indent="0" algn="l">
              <a:buNone/>
            </a:pP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SNI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dikenal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juga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sebagai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Nasional Indonesia. </a:t>
            </a:r>
            <a:r>
              <a:rPr lang="en-ID" sz="3000" b="0" i="0" u="none" strike="noStrike" dirty="0" err="1">
                <a:solidFill>
                  <a:srgbClr val="636363"/>
                </a:solidFill>
                <a:effectLst/>
                <a:latin typeface="Poppins" panose="00000500000000000000" pitchFamily="2" charset="0"/>
                <a:hlinkClick r:id="rId2"/>
              </a:rPr>
              <a:t>Sertifikasi</a:t>
            </a:r>
            <a:r>
              <a:rPr lang="en-ID" sz="3000" b="0" i="0" u="none" strike="noStrike" dirty="0">
                <a:solidFill>
                  <a:srgbClr val="636363"/>
                </a:solidFill>
                <a:effectLst/>
                <a:latin typeface="Poppins" panose="00000500000000000000" pitchFamily="2" charset="0"/>
                <a:hlinkClick r:id="rId2"/>
              </a:rPr>
              <a:t> </a:t>
            </a:r>
            <a:r>
              <a:rPr lang="en-ID" sz="3000" b="0" i="0" u="none" strike="noStrike" dirty="0" err="1">
                <a:solidFill>
                  <a:srgbClr val="636363"/>
                </a:solidFill>
                <a:effectLst/>
                <a:latin typeface="Poppins" panose="00000500000000000000" pitchFamily="2" charset="0"/>
                <a:hlinkClick r:id="rId2"/>
              </a:rPr>
              <a:t>Standar</a:t>
            </a:r>
            <a:r>
              <a:rPr lang="en-ID" sz="3000" b="0" i="0" u="none" strike="noStrike" dirty="0">
                <a:solidFill>
                  <a:srgbClr val="636363"/>
                </a:solidFill>
                <a:effectLst/>
                <a:latin typeface="Poppins" panose="00000500000000000000" pitchFamily="2" charset="0"/>
                <a:hlinkClick r:id="rId2"/>
              </a:rPr>
              <a:t> Nasional Indonesia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merupakan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sertifikasi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memberikan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penilaian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mengakui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bahwa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kualitas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resmi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telah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sesuai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dengan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persyaratan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ditentukan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di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dalam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nasional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di Indonesia. </a:t>
            </a:r>
          </a:p>
          <a:p>
            <a:pPr marL="0" indent="0" algn="l">
              <a:buNone/>
            </a:pP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SNI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merupakan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satu-satunya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berlaku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nasional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di Indonesia.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in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dirumuskan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oleh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Panitia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Teknis dan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ditetapkan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oleh Badan </a:t>
            </a:r>
            <a:r>
              <a:rPr lang="en-ID" sz="3000" b="0" i="0" dirty="0" err="1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Standardisasi</a:t>
            </a:r>
            <a:r>
              <a:rPr lang="en-ID" sz="30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</a:rPr>
              <a:t> Nasional (BSN).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14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3ABB54-8A53-48F2-8A3F-2DA3C5431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186070"/>
            <a:ext cx="8719929" cy="56719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b="1" i="0" dirty="0">
                <a:solidFill>
                  <a:srgbClr val="504E4A"/>
                </a:solidFill>
                <a:effectLst/>
                <a:latin typeface="-apple-system"/>
              </a:rPr>
              <a:t>SNI </a:t>
            </a:r>
            <a:r>
              <a:rPr lang="en-ID" b="1" i="0" dirty="0" err="1">
                <a:solidFill>
                  <a:srgbClr val="504E4A"/>
                </a:solidFill>
                <a:effectLst/>
                <a:latin typeface="-apple-system"/>
              </a:rPr>
              <a:t>memiliki</a:t>
            </a:r>
            <a:r>
              <a:rPr lang="en-ID" b="1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504E4A"/>
                </a:solidFill>
                <a:effectLst/>
                <a:latin typeface="-apple-system"/>
              </a:rPr>
              <a:t>payung</a:t>
            </a:r>
            <a:r>
              <a:rPr lang="en-ID" b="1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504E4A"/>
                </a:solidFill>
                <a:effectLst/>
                <a:latin typeface="-apple-system"/>
              </a:rPr>
              <a:t>hukum</a:t>
            </a:r>
            <a:r>
              <a:rPr lang="en-ID" b="1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1" i="0" dirty="0">
                <a:solidFill>
                  <a:schemeClr val="accent1"/>
                </a:solidFill>
                <a:effectLst/>
                <a:latin typeface="-apple-system"/>
              </a:rPr>
              <a:t>PP 102/ 2000 </a:t>
            </a:r>
            <a:r>
              <a:rPr lang="en-ID" b="1" i="0" dirty="0" err="1">
                <a:solidFill>
                  <a:srgbClr val="504E4A"/>
                </a:solidFill>
                <a:effectLst/>
                <a:latin typeface="-apple-system"/>
              </a:rPr>
              <a:t>tentang</a:t>
            </a:r>
            <a:r>
              <a:rPr lang="en-ID" b="1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chemeClr val="accent1"/>
                </a:solidFill>
                <a:effectLst/>
                <a:latin typeface="-apple-system"/>
              </a:rPr>
              <a:t>Standardisasi</a:t>
            </a:r>
            <a:r>
              <a:rPr lang="en-ID" b="1" i="0" dirty="0">
                <a:solidFill>
                  <a:schemeClr val="accent1"/>
                </a:solidFill>
                <a:effectLst/>
                <a:latin typeface="-apple-system"/>
              </a:rPr>
              <a:t> Nasional </a:t>
            </a:r>
            <a:r>
              <a:rPr lang="en-ID" b="1" i="0" dirty="0">
                <a:solidFill>
                  <a:srgbClr val="504E4A"/>
                </a:solidFill>
                <a:effectLst/>
                <a:latin typeface="-apple-system"/>
              </a:rPr>
              <a:t>dan </a:t>
            </a:r>
            <a:r>
              <a:rPr lang="en-ID" b="1" i="0" dirty="0">
                <a:solidFill>
                  <a:schemeClr val="accent1"/>
                </a:solidFill>
                <a:effectLst/>
                <a:latin typeface="-apple-system"/>
              </a:rPr>
              <a:t>UU No. 20/ 2014 </a:t>
            </a:r>
            <a:r>
              <a:rPr lang="en-ID" b="1" i="0" dirty="0" err="1">
                <a:solidFill>
                  <a:srgbClr val="504E4A"/>
                </a:solidFill>
                <a:effectLst/>
                <a:latin typeface="-apple-system"/>
              </a:rPr>
              <a:t>tentang</a:t>
            </a:r>
            <a:r>
              <a:rPr lang="en-ID" b="1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chemeClr val="accent1"/>
                </a:solidFill>
                <a:effectLst/>
                <a:latin typeface="-apple-system"/>
              </a:rPr>
              <a:t>Standardisasi</a:t>
            </a:r>
            <a:r>
              <a:rPr lang="en-ID" b="1" i="0" dirty="0">
                <a:solidFill>
                  <a:schemeClr val="accent1"/>
                </a:solidFill>
                <a:effectLst/>
                <a:latin typeface="-apple-system"/>
              </a:rPr>
              <a:t> dan </a:t>
            </a:r>
            <a:r>
              <a:rPr lang="en-ID" b="1" i="0" dirty="0" err="1">
                <a:solidFill>
                  <a:schemeClr val="accent1"/>
                </a:solidFill>
                <a:effectLst/>
                <a:latin typeface="-apple-system"/>
              </a:rPr>
              <a:t>Penilaian</a:t>
            </a:r>
            <a:r>
              <a:rPr lang="en-ID" b="1" i="0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chemeClr val="accent1"/>
                </a:solidFill>
                <a:effectLst/>
                <a:latin typeface="-apple-system"/>
              </a:rPr>
              <a:t>Kesesuaian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.</a:t>
            </a:r>
            <a:endParaRPr lang="en-ID" dirty="0">
              <a:solidFill>
                <a:schemeClr val="accent1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ID" dirty="0">
                <a:solidFill>
                  <a:schemeClr val="accent1"/>
                </a:solidFill>
                <a:effectLst/>
                <a:latin typeface="-apple-system"/>
              </a:rPr>
              <a:t>BSN</a:t>
            </a:r>
            <a:r>
              <a:rPr lang="en-ID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-apple-system"/>
              </a:rPr>
              <a:t>merupakan</a:t>
            </a:r>
            <a:r>
              <a:rPr lang="en-ID" dirty="0">
                <a:solidFill>
                  <a:schemeClr val="tx1"/>
                </a:solidFill>
                <a:effectLst/>
                <a:latin typeface="-apple-system"/>
              </a:rPr>
              <a:t> Lembaga </a:t>
            </a:r>
            <a:r>
              <a:rPr lang="en-ID" dirty="0" err="1">
                <a:solidFill>
                  <a:schemeClr val="tx1"/>
                </a:solidFill>
                <a:effectLst/>
                <a:latin typeface="-apple-system"/>
              </a:rPr>
              <a:t>Sertifikasi</a:t>
            </a:r>
            <a:r>
              <a:rPr lang="en-ID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-apple-system"/>
              </a:rPr>
              <a:t>Produk</a:t>
            </a:r>
            <a:r>
              <a:rPr lang="en-ID" dirty="0">
                <a:solidFill>
                  <a:schemeClr val="tx1"/>
                </a:solidFill>
                <a:effectLst/>
                <a:latin typeface="-apple-system"/>
              </a:rPr>
              <a:t> SNI yang </a:t>
            </a:r>
            <a:r>
              <a:rPr lang="en-ID" dirty="0" err="1">
                <a:solidFill>
                  <a:schemeClr val="tx1"/>
                </a:solidFill>
                <a:effectLst/>
                <a:latin typeface="-apple-system"/>
              </a:rPr>
              <a:t>berhak</a:t>
            </a:r>
            <a:r>
              <a:rPr lang="en-ID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-apple-system"/>
              </a:rPr>
              <a:t>mengeluarkan</a:t>
            </a:r>
            <a:r>
              <a:rPr lang="en-ID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-apple-system"/>
              </a:rPr>
              <a:t>keputusan</a:t>
            </a:r>
            <a:r>
              <a:rPr lang="en-ID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dirty="0">
                <a:solidFill>
                  <a:schemeClr val="accent1"/>
                </a:solidFill>
                <a:effectLst/>
                <a:latin typeface="-apple-system"/>
              </a:rPr>
              <a:t>SNI</a:t>
            </a:r>
            <a:r>
              <a:rPr lang="en-ID" dirty="0">
                <a:solidFill>
                  <a:schemeClr val="tx1"/>
                </a:solidFill>
                <a:effectLst/>
                <a:latin typeface="-apple-system"/>
              </a:rPr>
              <a:t>. </a:t>
            </a:r>
            <a:r>
              <a:rPr lang="en-ID" dirty="0" err="1">
                <a:solidFill>
                  <a:schemeClr val="tx1"/>
                </a:solidFill>
                <a:effectLst/>
                <a:latin typeface="-apple-system"/>
              </a:rPr>
              <a:t>Dalam</a:t>
            </a:r>
            <a:r>
              <a:rPr lang="en-ID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-apple-system"/>
              </a:rPr>
              <a:t>menjalankan</a:t>
            </a:r>
            <a:r>
              <a:rPr lang="en-ID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-apple-system"/>
              </a:rPr>
              <a:t>fungsinya</a:t>
            </a:r>
            <a:r>
              <a:rPr lang="en-ID" dirty="0">
                <a:solidFill>
                  <a:schemeClr val="tx1"/>
                </a:solidFill>
                <a:effectLst/>
                <a:latin typeface="-apple-system"/>
              </a:rPr>
              <a:t>, BSN </a:t>
            </a:r>
            <a:r>
              <a:rPr lang="en-ID" dirty="0" err="1">
                <a:solidFill>
                  <a:schemeClr val="tx1"/>
                </a:solidFill>
                <a:effectLst/>
                <a:latin typeface="-apple-system"/>
              </a:rPr>
              <a:t>dibantu</a:t>
            </a:r>
            <a:r>
              <a:rPr lang="en-ID" dirty="0">
                <a:solidFill>
                  <a:schemeClr val="tx1"/>
                </a:solidFill>
                <a:effectLst/>
                <a:latin typeface="-apple-system"/>
              </a:rPr>
              <a:t> oleh </a:t>
            </a:r>
            <a:r>
              <a:rPr lang="en-ID" dirty="0">
                <a:solidFill>
                  <a:schemeClr val="accent1"/>
                </a:solidFill>
                <a:effectLst/>
                <a:latin typeface="-apple-system"/>
              </a:rPr>
              <a:t>KAN dan </a:t>
            </a:r>
            <a:r>
              <a:rPr lang="en-ID" dirty="0" err="1">
                <a:solidFill>
                  <a:schemeClr val="accent1"/>
                </a:solidFill>
                <a:effectLst/>
                <a:latin typeface="-apple-system"/>
              </a:rPr>
              <a:t>LSPro</a:t>
            </a:r>
            <a:endParaRPr lang="en-ID" dirty="0">
              <a:solidFill>
                <a:schemeClr val="accent1"/>
              </a:solidFill>
              <a:effectLst/>
              <a:latin typeface="-apple-system"/>
            </a:endParaRPr>
          </a:p>
          <a:p>
            <a:pPr marL="514350" indent="-514350">
              <a:buAutoNum type="arabicPeriod"/>
            </a:pPr>
            <a:r>
              <a:rPr lang="en-ID" dirty="0">
                <a:solidFill>
                  <a:schemeClr val="tx1"/>
                </a:solidFill>
                <a:latin typeface="-apple-system"/>
              </a:rPr>
              <a:t>BSN</a:t>
            </a:r>
          </a:p>
          <a:p>
            <a:pPr algn="l"/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Fungsi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BSN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antara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lain: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Memfasilitasi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dan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membina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instansi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pemerintah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dalam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kegiatan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relevan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dengan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bidang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standardisasi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nasional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Menyelenggarakan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kegiatan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kerjasama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internasional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dan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dalam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negeri di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bidang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standardisasi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Menyelenggarakan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pembinaan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serta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pelayanan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administrasi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umum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di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bidang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ketatausahaan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perencanaan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umum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kearsipan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organisasi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dan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tatalaksana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keuangan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hukum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persandian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kepegawaian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, dan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rumah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504E4A"/>
                </a:solidFill>
                <a:effectLst/>
                <a:latin typeface="-apple-system"/>
              </a:rPr>
              <a:t>tangga</a:t>
            </a:r>
            <a:r>
              <a:rPr lang="en-ID" b="0" i="0" dirty="0">
                <a:solidFill>
                  <a:srgbClr val="504E4A"/>
                </a:solidFill>
                <a:effectLst/>
                <a:latin typeface="-apple-system"/>
              </a:rPr>
              <a:t>.</a:t>
            </a:r>
          </a:p>
          <a:p>
            <a:pPr marL="0" indent="0">
              <a:buNone/>
            </a:pP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45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B3CE01-D6F3-4BA6-9F3A-55CB5C121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294458"/>
            <a:ext cx="8350857" cy="5563542"/>
          </a:xfrm>
        </p:spPr>
        <p:txBody>
          <a:bodyPr/>
          <a:lstStyle/>
          <a:p>
            <a:pPr marL="0" indent="0" algn="l">
              <a:buNone/>
            </a:pPr>
            <a:r>
              <a:rPr lang="en-ID" b="1" i="0" dirty="0">
                <a:solidFill>
                  <a:schemeClr val="tx1"/>
                </a:solidFill>
                <a:effectLst/>
                <a:latin typeface="-apple-system"/>
              </a:rPr>
              <a:t>2.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-apple-system"/>
              </a:rPr>
              <a:t>LSPro</a:t>
            </a:r>
            <a:endParaRPr lang="en-ID" b="1" i="0" dirty="0">
              <a:solidFill>
                <a:schemeClr val="tx1"/>
              </a:solidFill>
              <a:effectLst/>
              <a:latin typeface="-apple-system"/>
            </a:endParaRPr>
          </a:p>
          <a:p>
            <a:pPr algn="l"/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BSN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akan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menunjuk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 </a:t>
            </a:r>
            <a:r>
              <a:rPr lang="en-ID" b="1" i="0" dirty="0" err="1">
                <a:solidFill>
                  <a:schemeClr val="tx1"/>
                </a:solidFill>
                <a:effectLst/>
                <a:latin typeface="-apple-system"/>
              </a:rPr>
              <a:t>lembaga</a:t>
            </a:r>
            <a:r>
              <a:rPr lang="en-ID" b="1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-apple-system"/>
              </a:rPr>
              <a:t>sertifikasi</a:t>
            </a:r>
            <a:r>
              <a:rPr lang="en-ID" b="1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-apple-system"/>
              </a:rPr>
              <a:t>produk</a:t>
            </a:r>
            <a:r>
              <a:rPr lang="en-ID" b="1" i="0" dirty="0">
                <a:solidFill>
                  <a:schemeClr val="tx1"/>
                </a:solidFill>
                <a:effectLst/>
                <a:latin typeface="-apple-system"/>
              </a:rPr>
              <a:t> SNI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 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terkait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atau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disebut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Lembaga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Sertifikasi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Produk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(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LSPro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)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untuk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membantu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di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lapangan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. Ada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banyak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LSPro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beroperasi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resmi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di Indonesia.</a:t>
            </a:r>
          </a:p>
          <a:p>
            <a:pPr algn="l"/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Berikut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ini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tugas-tugas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LSPro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Menguji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produk</a:t>
            </a:r>
            <a:endParaRPr lang="en-ID" b="0" i="0" dirty="0">
              <a:solidFill>
                <a:schemeClr val="tx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Menentukan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kelayakan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produk</a:t>
            </a:r>
            <a:endParaRPr lang="en-ID" b="0" i="0" dirty="0">
              <a:solidFill>
                <a:schemeClr val="tx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Memberi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sertifikat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produk</a:t>
            </a:r>
            <a:endParaRPr lang="en-ID" b="0" i="0" dirty="0">
              <a:solidFill>
                <a:schemeClr val="tx1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241932030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317</TotalTime>
  <Words>1424</Words>
  <Application>Microsoft Office PowerPoint</Application>
  <PresentationFormat>On-screen Show (4:3)</PresentationFormat>
  <Paragraphs>152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Vapor Trail</vt:lpstr>
      <vt:lpstr>STANDARISASI &amp; SERTIFIKASI PRODUK &amp; PROFESI </vt:lpstr>
      <vt:lpstr>Sertifikasi produk</vt:lpstr>
      <vt:lpstr>Pentingnya Sertifikasi Produk </vt:lpstr>
      <vt:lpstr>1. Bagi Konsumen </vt:lpstr>
      <vt:lpstr>2. Bagi Perusahaan dan Industri </vt:lpstr>
      <vt:lpstr>manfaat dari sertifikasi produk</vt:lpstr>
      <vt:lpstr>4 Jenis Sertifikasi Produk dan Fungsinya</vt:lpstr>
      <vt:lpstr>Slide 8</vt:lpstr>
      <vt:lpstr>Slide 9</vt:lpstr>
      <vt:lpstr>Slide 10</vt:lpstr>
      <vt:lpstr>Slide 11</vt:lpstr>
      <vt:lpstr>Halal</vt:lpstr>
      <vt:lpstr>Slide 13</vt:lpstr>
      <vt:lpstr>Slide 14</vt:lpstr>
      <vt:lpstr>Urgensi Undang-Undang Nomor 33 Tahun 2014 tentang Jaminan Produk Halal (JPH)</vt:lpstr>
      <vt:lpstr>Kelembagaan Penyelenggara JPH</vt:lpstr>
      <vt:lpstr>HUBUNGAN KOORDINASI ANTAR K/L</vt:lpstr>
      <vt:lpstr>Slide 18</vt:lpstr>
      <vt:lpstr>Sertifikasi HACCP (Hazard Analysis and Critical Control Points) </vt:lpstr>
      <vt:lpstr>Jenis-jenis Sertifikasi</vt:lpstr>
      <vt:lpstr>Slide 21</vt:lpstr>
      <vt:lpstr>1. Sertifikasi Nasional</vt:lpstr>
      <vt:lpstr>1. Sertifikasi Nasional</vt:lpstr>
      <vt:lpstr>2. Sertifikasi Internasional</vt:lpstr>
      <vt:lpstr>Sertifikasi Bahasa Pemrograman</vt:lpstr>
      <vt:lpstr>Sertifikasi Bahasa Pemrograman</vt:lpstr>
      <vt:lpstr>Sertifikasi Database</vt:lpstr>
      <vt:lpstr>Sertifikasi Database</vt:lpstr>
      <vt:lpstr>Serifikasi Jaringan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Siswanto Ir MT</dc:creator>
  <cp:lastModifiedBy>HP</cp:lastModifiedBy>
  <cp:revision>40</cp:revision>
  <dcterms:created xsi:type="dcterms:W3CDTF">2014-05-06T07:16:20Z</dcterms:created>
  <dcterms:modified xsi:type="dcterms:W3CDTF">2023-12-28T02:09:02Z</dcterms:modified>
</cp:coreProperties>
</file>