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428" r:id="rId2"/>
    <p:sldId id="388" r:id="rId3"/>
    <p:sldId id="389" r:id="rId4"/>
    <p:sldId id="403" r:id="rId5"/>
    <p:sldId id="437" r:id="rId6"/>
    <p:sldId id="436" r:id="rId7"/>
    <p:sldId id="469" r:id="rId8"/>
    <p:sldId id="470" r:id="rId9"/>
    <p:sldId id="471" r:id="rId10"/>
    <p:sldId id="472" r:id="rId11"/>
    <p:sldId id="474" r:id="rId12"/>
    <p:sldId id="475" r:id="rId13"/>
    <p:sldId id="476" r:id="rId14"/>
    <p:sldId id="477" r:id="rId15"/>
    <p:sldId id="478" r:id="rId16"/>
    <p:sldId id="479" r:id="rId17"/>
    <p:sldId id="480" r:id="rId18"/>
    <p:sldId id="481" r:id="rId19"/>
    <p:sldId id="482" r:id="rId20"/>
    <p:sldId id="483" r:id="rId21"/>
    <p:sldId id="484" r:id="rId22"/>
    <p:sldId id="485" r:id="rId23"/>
    <p:sldId id="486" r:id="rId24"/>
    <p:sldId id="489" r:id="rId25"/>
    <p:sldId id="490" r:id="rId26"/>
    <p:sldId id="491" r:id="rId27"/>
    <p:sldId id="492" r:id="rId28"/>
    <p:sldId id="493" r:id="rId29"/>
    <p:sldId id="494" r:id="rId30"/>
    <p:sldId id="495" r:id="rId31"/>
    <p:sldId id="496" r:id="rId32"/>
    <p:sldId id="497" r:id="rId33"/>
    <p:sldId id="498" r:id="rId34"/>
    <p:sldId id="499" r:id="rId35"/>
    <p:sldId id="500" r:id="rId36"/>
    <p:sldId id="501" r:id="rId37"/>
    <p:sldId id="502" r:id="rId38"/>
    <p:sldId id="503" r:id="rId39"/>
    <p:sldId id="504" r:id="rId40"/>
    <p:sldId id="505" r:id="rId41"/>
    <p:sldId id="506" r:id="rId42"/>
    <p:sldId id="507" r:id="rId43"/>
    <p:sldId id="508" r:id="rId44"/>
    <p:sldId id="509" r:id="rId45"/>
    <p:sldId id="510" r:id="rId46"/>
    <p:sldId id="511" r:id="rId47"/>
    <p:sldId id="512" r:id="rId48"/>
    <p:sldId id="513" r:id="rId49"/>
    <p:sldId id="516" r:id="rId50"/>
    <p:sldId id="514" r:id="rId51"/>
  </p:sldIdLst>
  <p:sldSz cx="12192000" cy="6858000"/>
  <p:notesSz cx="6858000" cy="9144000"/>
  <p:embeddedFontLst>
    <p:embeddedFont>
      <p:font typeface="맑은 고딕" panose="020B0503020000020004" pitchFamily="34" charset="-127"/>
      <p:regular r:id="rId54"/>
      <p:bold r:id="rId55"/>
    </p:embeddedFont>
    <p:embeddedFont>
      <p:font typeface="Aharoni" panose="02010803020104030203" pitchFamily="2" charset="-79"/>
      <p:bold r:id="rId56"/>
    </p:embeddedFont>
    <p:embeddedFont>
      <p:font typeface="Monotype Corsiva" panose="03010101010201010101" pitchFamily="66" charset="0"/>
      <p:italic r:id="rId57"/>
    </p:embeddedFont>
    <p:embeddedFont>
      <p:font typeface="Poppins Light" panose="00000400000000000000" pitchFamily="2" charset="0"/>
      <p:regular r:id="rId58"/>
      <p:italic r:id="rId59"/>
    </p:embeddedFont>
    <p:embeddedFont>
      <p:font typeface="Poppins SemiBold" panose="00000700000000000000" pitchFamily="2" charset="0"/>
      <p:bold r:id="rId60"/>
      <p:boldItalic r:id="rId61"/>
    </p:embeddedFont>
    <p:embeddedFont>
      <p:font typeface="Tahoma" panose="020B0604030504040204" pitchFamily="34" charset="0"/>
      <p:regular r:id="rId62"/>
      <p:bold r:id="rId63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2345C6"/>
    <a:srgbClr val="020E50"/>
    <a:srgbClr val="3275CE"/>
    <a:srgbClr val="BCD2EF"/>
    <a:srgbClr val="CAE4F6"/>
    <a:srgbClr val="E25F1D"/>
    <a:srgbClr val="FAEC8D"/>
    <a:srgbClr val="903C12"/>
    <a:srgbClr val="E47A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2" autoAdjust="0"/>
    <p:restoredTop sz="94660"/>
  </p:normalViewPr>
  <p:slideViewPr>
    <p:cSldViewPr snapToGrid="0">
      <p:cViewPr varScale="1">
        <p:scale>
          <a:sx n="59" d="100"/>
          <a:sy n="59" d="100"/>
        </p:scale>
        <p:origin x="93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3066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2.fntdata"/><Relationship Id="rId63" Type="http://schemas.openxmlformats.org/officeDocument/2006/relationships/font" Target="fonts/font10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8" Type="http://schemas.openxmlformats.org/officeDocument/2006/relationships/font" Target="fonts/font5.fntdata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font" Target="fonts/font8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3.fntdata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6.fntdata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.fntdata"/><Relationship Id="rId62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4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60" Type="http://schemas.openxmlformats.org/officeDocument/2006/relationships/font" Target="fonts/font7.fntdata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59230B0E-39ED-45EA-AD95-669D0616B3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A82B798-201A-4B14-B1F0-6A660C5C72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E2F5857-B39B-4284-A086-C6DE2719C9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3EF34-7656-4396-AEBE-2B554E5E93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8782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49F08-9100-4AF5-BC0A-FC6A093BE3CC}" type="datetimeFigureOut">
              <a:rPr lang="ko-KR" altLang="en-US" smtClean="0"/>
              <a:t>2023-11-27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FC7D2-309F-4B1D-AF63-DB3D4B5448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7933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CE1CB5BD-E682-4FBF-9700-46BF57839A2A}" type="slidenum">
              <a:rPr lang="en-US" sz="1200"/>
              <a:pPr eaLnBrk="1" hangingPunct="1"/>
              <a:t>12</a:t>
            </a:fld>
            <a:endParaRPr 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CA2A1A0F-ECA6-4D2E-9EA4-4075801730DD}" type="slidenum">
              <a:rPr lang="en-GB" sz="1200"/>
              <a:pPr eaLnBrk="1" hangingPunct="1"/>
              <a:t>25</a:t>
            </a:fld>
            <a:endParaRPr lang="en-GB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BDBC79EA-A16F-44C9-AAB1-373558970DC6}" type="slidenum">
              <a:rPr lang="en-US" sz="1200"/>
              <a:pPr eaLnBrk="1" hangingPunct="1"/>
              <a:t>28</a:t>
            </a:fld>
            <a:endParaRPr 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F9B6A720-0858-442E-BC9D-8831E9F8F76D}" type="slidenum">
              <a:rPr lang="en-US" sz="1200"/>
              <a:pPr eaLnBrk="1" hangingPunct="1"/>
              <a:t>29</a:t>
            </a:fld>
            <a:endParaRPr 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70777575-9FAE-4D1B-BE93-8B7A9E831DCE}" type="slidenum">
              <a:rPr lang="en-US" sz="1200"/>
              <a:pPr eaLnBrk="1" hangingPunct="1"/>
              <a:t>30</a:t>
            </a:fld>
            <a:endParaRPr 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82AAF4DA-CB20-435C-BCAF-101444CFF5F6}" type="slidenum">
              <a:rPr lang="en-US" sz="1200"/>
              <a:pPr eaLnBrk="1" hangingPunct="1"/>
              <a:t>31</a:t>
            </a:fld>
            <a:endParaRPr 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9869888B-A85A-4760-ABC4-9363BDF057B7}" type="slidenum">
              <a:rPr lang="en-US" sz="1200"/>
              <a:pPr eaLnBrk="1" hangingPunct="1"/>
              <a:t>32</a:t>
            </a:fld>
            <a:endParaRPr lang="en-US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32B08A35-BDB5-4561-BB54-2B0848FA3D87}" type="slidenum">
              <a:rPr lang="en-US" sz="1200"/>
              <a:pPr eaLnBrk="1" hangingPunct="1"/>
              <a:t>33</a:t>
            </a:fld>
            <a:endParaRPr lang="en-US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DDD1FF71-5F0B-4DD6-B03F-113BD8104865}" type="slidenum">
              <a:rPr lang="en-US" sz="1200"/>
              <a:pPr eaLnBrk="1" hangingPunct="1"/>
              <a:t>34</a:t>
            </a:fld>
            <a:endParaRPr lang="en-US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B0120F12-00F9-4A51-A652-59C12F7473A9}" type="slidenum">
              <a:rPr lang="en-US" sz="1200"/>
              <a:pPr eaLnBrk="1" hangingPunct="1"/>
              <a:t>35</a:t>
            </a:fld>
            <a:endParaRPr lang="en-US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7421CAAB-6402-4975-A5BF-2A3A278DDB5B}" type="slidenum">
              <a:rPr lang="en-US" sz="1200"/>
              <a:pPr eaLnBrk="1" hangingPunct="1"/>
              <a:t>36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81F0AEA8-F9DD-4A02-90D5-D249D5EAFBFD}" type="slidenum">
              <a:rPr lang="en-US" sz="1200"/>
              <a:pPr eaLnBrk="1" hangingPunct="1"/>
              <a:t>13</a:t>
            </a:fld>
            <a:endParaRPr lang="en-US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7F3BB7B6-5D0D-4D1F-B0E1-CD678D647D91}" type="slidenum">
              <a:rPr lang="en-US" sz="1200"/>
              <a:pPr eaLnBrk="1" hangingPunct="1"/>
              <a:t>37</a:t>
            </a:fld>
            <a:endParaRPr lang="en-US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956BECF8-E971-406A-BEBA-45E6645BA2C6}" type="slidenum">
              <a:rPr lang="en-US" sz="1200"/>
              <a:pPr eaLnBrk="1" hangingPunct="1"/>
              <a:t>38</a:t>
            </a:fld>
            <a:endParaRPr lang="en-US"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7FA56193-ABB7-47AA-968D-B0DB0A4EA4BC}" type="slidenum">
              <a:rPr lang="en-US" sz="1200"/>
              <a:pPr eaLnBrk="1" hangingPunct="1"/>
              <a:t>39</a:t>
            </a:fld>
            <a:endParaRPr lang="en-US" sz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F1E5D977-E9CC-4CED-BA96-A1506D3504C4}" type="slidenum">
              <a:rPr lang="en-US" sz="1200"/>
              <a:pPr eaLnBrk="1" hangingPunct="1"/>
              <a:t>40</a:t>
            </a:fld>
            <a:endParaRPr lang="en-US" sz="12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8E01E78D-E1B7-45F7-8401-F17FD5729357}" type="slidenum">
              <a:rPr lang="en-US" sz="1200"/>
              <a:pPr eaLnBrk="1" hangingPunct="1"/>
              <a:t>41</a:t>
            </a:fld>
            <a:endParaRPr lang="en-US" sz="12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E4E47CB8-99DB-4FBB-AC1A-A8CAF7154287}" type="slidenum">
              <a:rPr lang="en-US" sz="1200"/>
              <a:pPr eaLnBrk="1" hangingPunct="1"/>
              <a:t>42</a:t>
            </a:fld>
            <a:endParaRPr lang="en-US" sz="12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9F8A7E91-2050-4F91-9FA3-DED44D1F3D8C}" type="slidenum">
              <a:rPr lang="en-US" sz="1200"/>
              <a:pPr eaLnBrk="1" hangingPunct="1"/>
              <a:t>43</a:t>
            </a:fld>
            <a:endParaRPr lang="en-US" sz="12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71E4BABB-8426-4806-A0A5-BA861AF155F3}" type="slidenum">
              <a:rPr lang="en-GB" sz="1200"/>
              <a:pPr eaLnBrk="1" hangingPunct="1"/>
              <a:t>44</a:t>
            </a:fld>
            <a:endParaRPr lang="en-GB" sz="12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22CAC713-C38A-4532-ADC3-7E3A0B324CA4}" type="slidenum">
              <a:rPr lang="en-US" sz="1200"/>
              <a:pPr eaLnBrk="1" hangingPunct="1"/>
              <a:t>45</a:t>
            </a:fld>
            <a:endParaRPr lang="en-US" sz="12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57C07D0C-5391-427E-A5C1-52BA41C8953D}" type="slidenum">
              <a:rPr lang="en-US" sz="1200"/>
              <a:pPr eaLnBrk="1" hangingPunct="1"/>
              <a:t>46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EAF8E099-DECB-4A24-B26F-4887406B69DF}" type="slidenum">
              <a:rPr lang="en-US" sz="1200"/>
              <a:pPr eaLnBrk="1" hangingPunct="1"/>
              <a:t>14</a:t>
            </a:fld>
            <a:endParaRPr lang="en-US" sz="12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754070CB-4E91-4BE2-A7F2-9CAB011A3270}" type="slidenum">
              <a:rPr lang="en-US" sz="1200"/>
              <a:pPr eaLnBrk="1" hangingPunct="1"/>
              <a:t>47</a:t>
            </a:fld>
            <a:endParaRPr lang="en-US" sz="120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28EE569F-AC3C-43D8-A024-4A0BC2951DE7}" type="slidenum">
              <a:rPr lang="en-US" sz="1200"/>
              <a:pPr eaLnBrk="1" hangingPunct="1"/>
              <a:t>48</a:t>
            </a:fld>
            <a:endParaRPr lang="en-US" sz="120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28EE569F-AC3C-43D8-A024-4A0BC2951DE7}" type="slidenum">
              <a:rPr lang="en-US" sz="1200"/>
              <a:pPr eaLnBrk="1" hangingPunct="1"/>
              <a:t>49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936E2AF7-057E-4EC5-9980-C0C98A979A74}" type="slidenum">
              <a:rPr lang="en-US" sz="1200"/>
              <a:pPr eaLnBrk="1" hangingPunct="1"/>
              <a:t>15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B7F44A32-6B00-4611-B028-6CC392EB0F13}" type="slidenum">
              <a:rPr lang="en-US" sz="1200"/>
              <a:pPr eaLnBrk="1" hangingPunct="1"/>
              <a:t>16</a:t>
            </a:fld>
            <a:endParaRPr 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DE7EF31F-6D52-4959-99F4-30E3C8F66385}" type="slidenum">
              <a:rPr lang="en-US" sz="1200"/>
              <a:pPr eaLnBrk="1" hangingPunct="1"/>
              <a:t>18</a:t>
            </a:fld>
            <a:endParaRPr 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3FD29A87-FF9A-4506-84EB-5A1E79A64BFD}" type="slidenum">
              <a:rPr lang="en-US" sz="1200"/>
              <a:pPr eaLnBrk="1" hangingPunct="1"/>
              <a:t>20</a:t>
            </a:fld>
            <a:endParaRPr 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05BA2F3F-4A40-4FB4-B12E-7FB409D0E72C}" type="slidenum">
              <a:rPr lang="en-US" sz="1200"/>
              <a:pPr eaLnBrk="1" hangingPunct="1"/>
              <a:t>21</a:t>
            </a:fld>
            <a:endParaRPr 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C886507C-936D-46CB-B877-5DCF356AF931}" type="slidenum">
              <a:rPr lang="en-US" sz="1200"/>
              <a:pPr eaLnBrk="1" hangingPunct="1"/>
              <a:t>22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ptmon.com/" TargetMode="External"/><Relationship Id="rId3" Type="http://schemas.openxmlformats.org/officeDocument/2006/relationships/image" Target="../media/image2.svg"/><Relationship Id="rId7" Type="http://schemas.openxmlformats.org/officeDocument/2006/relationships/hyperlink" Target="https://pptmon.com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hyperlink" Target="http://pptmon.com/" TargetMode="External"/><Relationship Id="rId9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4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4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4.sv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4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4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4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4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4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4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4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4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래픽 11">
            <a:extLst>
              <a:ext uri="{FF2B5EF4-FFF2-40B4-BE49-F238E27FC236}">
                <a16:creationId xmlns:a16="http://schemas.microsoft.com/office/drawing/2014/main" id="{3E1D4035-76E5-4B5B-BD19-144A9A4140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"/>
            <a:ext cx="5829300" cy="2421510"/>
          </a:xfrm>
          <a:prstGeom prst="rect">
            <a:avLst/>
          </a:prstGeom>
        </p:spPr>
      </p:pic>
      <p:pic>
        <p:nvPicPr>
          <p:cNvPr id="38" name="그래픽 37">
            <a:extLst>
              <a:ext uri="{FF2B5EF4-FFF2-40B4-BE49-F238E27FC236}">
                <a16:creationId xmlns:a16="http://schemas.microsoft.com/office/drawing/2014/main" id="{78EBD20B-6A24-42C7-9B02-4293BC0BB0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 flipV="1">
            <a:off x="6362700" y="4436490"/>
            <a:ext cx="5829300" cy="2421510"/>
          </a:xfrm>
          <a:prstGeom prst="rect">
            <a:avLst/>
          </a:prstGeom>
        </p:spPr>
      </p:pic>
      <p:pic>
        <p:nvPicPr>
          <p:cNvPr id="8" name="Graphic 3">
            <a:hlinkClick r:id="rId4"/>
            <a:extLst>
              <a:ext uri="{FF2B5EF4-FFF2-40B4-BE49-F238E27FC236}">
                <a16:creationId xmlns:a16="http://schemas.microsoft.com/office/drawing/2014/main" id="{C88076D1-7ACC-479D-AFFC-3093FED4D2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9" name="TextBox 8">
            <a:hlinkClick r:id="rId7"/>
            <a:extLst>
              <a:ext uri="{FF2B5EF4-FFF2-40B4-BE49-F238E27FC236}">
                <a16:creationId xmlns:a16="http://schemas.microsoft.com/office/drawing/2014/main" id="{220C3731-3674-4B4E-B0DB-663B19142138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261375AA-5667-416A-AE4D-42F91A8A21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" r="1" b="8"/>
          <a:stretch/>
        </p:blipFill>
        <p:spPr>
          <a:xfrm>
            <a:off x="7767014" y="89223"/>
            <a:ext cx="4424986" cy="3792354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C8A2706E-EEFD-4DA8-8333-88D61BC7CB8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164" y="2573489"/>
            <a:ext cx="2364888" cy="3793005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E64DF835-F277-4242-AE9A-7A9CE68525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" t="8" r="10" b="8"/>
          <a:stretch/>
        </p:blipFill>
        <p:spPr>
          <a:xfrm>
            <a:off x="8361826" y="2976423"/>
            <a:ext cx="3830174" cy="379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487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그림 개체 틀 8">
            <a:extLst>
              <a:ext uri="{FF2B5EF4-FFF2-40B4-BE49-F238E27FC236}">
                <a16:creationId xmlns:a16="http://schemas.microsoft.com/office/drawing/2014/main" id="{715AF43E-6063-4F68-80C9-7D828906085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96206" y="1325444"/>
            <a:ext cx="5209432" cy="3222744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>
              <a:defRPr lang="ko-KR" altLang="en-US" sz="16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id="{39D14053-AD03-46F2-BB01-BBDF709C93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6878E8C8-604D-40C4-A5DF-150602AC7295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0249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id="{A4C854C2-1409-4AEE-AE71-B2A438DAEC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id="{2C61DFBC-502D-4503-9524-0B7396A3A2FC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165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PTMON cus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id="{9B1630D6-BFF2-40F8-914B-23F9B90DC2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B28CA327-58F8-48C6-9DDC-62DDDB5BD27B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2780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103632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4A549-4570-4D4E-BB15-8F0C9FE93B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0687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9644A-1F68-456D-BB03-20E57EE47F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9918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057360-49FA-4FA6-9187-98C1DB63EF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535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id="{3787FB4B-3DF8-419F-BAC5-105A550110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id="{BCB872EF-7CA5-479F-9869-31E25F5B1DDB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2975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D8FC675E-99BE-4D0B-8D44-790D9C49E3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581900" y="1110600"/>
            <a:ext cx="3488400" cy="4636800"/>
          </a:xfrm>
          <a:prstGeom prst="roundRect">
            <a:avLst>
              <a:gd name="adj" fmla="val 841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6800" anchor="b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id="{E5A7EC9F-6298-4745-B71B-CB6A630AC5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0192D2C4-1EFB-457C-9348-2BA103681D5C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6485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EBE7C74E-789C-4791-983E-E2FC0284A28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08357" y="1933576"/>
            <a:ext cx="4857162" cy="2247122"/>
          </a:xfrm>
          <a:prstGeom prst="roundRect">
            <a:avLst>
              <a:gd name="adj" fmla="val 7624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32000" anchor="b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6" name="그림 개체 틀 4">
            <a:extLst>
              <a:ext uri="{FF2B5EF4-FFF2-40B4-BE49-F238E27FC236}">
                <a16:creationId xmlns:a16="http://schemas.microsoft.com/office/drawing/2014/main" id="{6E143581-9427-4E7D-ADB1-83D12519888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26481" y="1933576"/>
            <a:ext cx="4857162" cy="2247122"/>
          </a:xfrm>
          <a:prstGeom prst="roundRect">
            <a:avLst>
              <a:gd name="adj" fmla="val 7624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32000" anchor="b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7" name="Graphic 3">
            <a:hlinkClick r:id="rId2"/>
            <a:extLst>
              <a:ext uri="{FF2B5EF4-FFF2-40B4-BE49-F238E27FC236}">
                <a16:creationId xmlns:a16="http://schemas.microsoft.com/office/drawing/2014/main" id="{76DB1473-C88B-4330-B50F-D0CA54EB2E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8" name="TextBox 7">
            <a:hlinkClick r:id="rId5"/>
            <a:extLst>
              <a:ext uri="{FF2B5EF4-FFF2-40B4-BE49-F238E27FC236}">
                <a16:creationId xmlns:a16="http://schemas.microsoft.com/office/drawing/2014/main" id="{C7ACE85B-DED0-4F38-B62D-544A933663AE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6871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E0F54785-A4C9-434E-86C7-44F1C295C8B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735528" y="1906692"/>
            <a:ext cx="2193515" cy="219476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D97B67BD-677B-4E6C-8491-A8EA308FFDB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62958" y="1906692"/>
            <a:ext cx="2193515" cy="219476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D8548AF9-960E-4622-B63A-2F78929D95D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790387" y="1906692"/>
            <a:ext cx="2193515" cy="219476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3229A546-D232-4204-A547-C36E3BAEDBF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208098" y="1906692"/>
            <a:ext cx="2193515" cy="219476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9" name="Graphic 3">
            <a:hlinkClick r:id="rId2"/>
            <a:extLst>
              <a:ext uri="{FF2B5EF4-FFF2-40B4-BE49-F238E27FC236}">
                <a16:creationId xmlns:a16="http://schemas.microsoft.com/office/drawing/2014/main" id="{788DF8C5-ADA8-4369-A643-59A6B09794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0" name="TextBox 9">
            <a:hlinkClick r:id="rId5"/>
            <a:extLst>
              <a:ext uri="{FF2B5EF4-FFF2-40B4-BE49-F238E27FC236}">
                <a16:creationId xmlns:a16="http://schemas.microsoft.com/office/drawing/2014/main" id="{BB6C69C5-B479-4FE6-9F4B-F7469134021D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1552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D6928834-802E-45E2-B6A2-DFA5BF6C95F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906531" y="2007008"/>
            <a:ext cx="4542519" cy="2843984"/>
          </a:xfrm>
          <a:prstGeom prst="roundRect">
            <a:avLst>
              <a:gd name="adj" fmla="val 461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id="{BA9681D2-F059-4FCB-BD07-CE83FAC59A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D7531283-639C-4313-968A-4CB18BCAF002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5378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9B77D731-801E-4CAC-BDA6-C8C16113425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9400" y="3320862"/>
            <a:ext cx="10753200" cy="2817138"/>
          </a:xfrm>
          <a:prstGeom prst="roundRect">
            <a:avLst>
              <a:gd name="adj" fmla="val 720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id="{B859BAEC-F807-4778-88F4-1B2B15AEC4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F392B974-5071-4010-9ECD-C38F9AC50B1B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1838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그림 개체 틀 11">
            <a:extLst>
              <a:ext uri="{FF2B5EF4-FFF2-40B4-BE49-F238E27FC236}">
                <a16:creationId xmlns:a16="http://schemas.microsoft.com/office/drawing/2014/main" id="{004AA469-AACC-4651-B587-7E2A26281B3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162028" y="1059419"/>
            <a:ext cx="2194694" cy="4761846"/>
          </a:xfrm>
          <a:prstGeom prst="roundRect">
            <a:avLst>
              <a:gd name="adj" fmla="val 1413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 marL="228600" marR="0" indent="-22860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id="{AF59BA20-DC85-466D-9C75-7B07E5C2B6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3A2F38C3-1541-443D-B0E5-4AF803D6E9A0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2436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그림 개체 틀 5">
            <a:extLst>
              <a:ext uri="{FF2B5EF4-FFF2-40B4-BE49-F238E27FC236}">
                <a16:creationId xmlns:a16="http://schemas.microsoft.com/office/drawing/2014/main" id="{1628A500-E7FF-4439-8FD1-40F56EF8BB5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33479" y="947752"/>
            <a:ext cx="3720526" cy="4962496"/>
          </a:xfrm>
          <a:prstGeom prst="roundRect">
            <a:avLst>
              <a:gd name="adj" fmla="val 137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>
              <a:defRPr lang="ko-KR" altLang="en-US" sz="16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id="{ED8F962E-0637-4D45-B71E-6AAE988496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132337F2-5EAC-4FD7-85A8-A5ACBAE25888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2897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D2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그래픽 36">
            <a:extLst>
              <a:ext uri="{FF2B5EF4-FFF2-40B4-BE49-F238E27FC236}">
                <a16:creationId xmlns:a16="http://schemas.microsoft.com/office/drawing/2014/main" id="{37B77F28-5549-402A-AE85-0463D19625F4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-1" y="1"/>
            <a:ext cx="3424141" cy="1422399"/>
          </a:xfrm>
          <a:prstGeom prst="rect">
            <a:avLst/>
          </a:prstGeom>
        </p:spPr>
      </p:pic>
      <p:pic>
        <p:nvPicPr>
          <p:cNvPr id="38" name="그래픽 37">
            <a:extLst>
              <a:ext uri="{FF2B5EF4-FFF2-40B4-BE49-F238E27FC236}">
                <a16:creationId xmlns:a16="http://schemas.microsoft.com/office/drawing/2014/main" id="{EEA75BA8-1078-4420-9E6F-2A1F2FD3722D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flipH="1" flipV="1">
            <a:off x="8767859" y="5435601"/>
            <a:ext cx="3424141" cy="142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1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87" r:id="rId11"/>
    <p:sldLayoutId id="2147483664" r:id="rId12"/>
    <p:sldLayoutId id="2147483697" r:id="rId13"/>
    <p:sldLayoutId id="2147483698" r:id="rId14"/>
    <p:sldLayoutId id="2147483700" r:id="rId15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iagahoster.co.id/blog/cms-toko-online/#6_AbanteCart" TargetMode="External"/><Relationship Id="rId3" Type="http://schemas.openxmlformats.org/officeDocument/2006/relationships/hyperlink" Target="https://www.niagahoster.co.id/blog/cms-toko-online/#1_WooCommerce" TargetMode="External"/><Relationship Id="rId7" Type="http://schemas.openxmlformats.org/officeDocument/2006/relationships/hyperlink" Target="https://www.niagahoster.co.id/blog/cms-toko-online/#5_OpenCart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niagahoster.co.id/blog/cms-toko-online/#4_Magento" TargetMode="External"/><Relationship Id="rId11" Type="http://schemas.openxmlformats.org/officeDocument/2006/relationships/hyperlink" Target="https://www.niagahoster.co.id/blog/cms-toko-online/#9_Open_Real_Estate" TargetMode="External"/><Relationship Id="rId5" Type="http://schemas.openxmlformats.org/officeDocument/2006/relationships/hyperlink" Target="https://www.niagahoster.co.id/blog/cms-toko-online/#3_PrestaShop" TargetMode="External"/><Relationship Id="rId10" Type="http://schemas.openxmlformats.org/officeDocument/2006/relationships/hyperlink" Target="https://www.niagahoster.co.id/blog/cms-toko-online/#8_Cubecart" TargetMode="External"/><Relationship Id="rId4" Type="http://schemas.openxmlformats.org/officeDocument/2006/relationships/hyperlink" Target="https://www.niagahoster.co.id/blog/cms-toko-online/#2_Shopify" TargetMode="External"/><Relationship Id="rId9" Type="http://schemas.openxmlformats.org/officeDocument/2006/relationships/hyperlink" Target="https://www.niagahoster.co.id/blog/cms-toko-online/#7_osCommerc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8C13D9B-ABD9-4D08-8638-C0405C9EBECC}"/>
              </a:ext>
            </a:extLst>
          </p:cNvPr>
          <p:cNvSpPr txBox="1"/>
          <p:nvPr/>
        </p:nvSpPr>
        <p:spPr>
          <a:xfrm>
            <a:off x="-1077686" y="456929"/>
            <a:ext cx="82295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haroni" panose="02010803020104030203" pitchFamily="2" charset="-79"/>
                <a:ea typeface="ＭＳ Ｐゴシック" charset="-128"/>
                <a:cs typeface="Aharoni" panose="02010803020104030203" pitchFamily="2" charset="-79"/>
              </a:rPr>
              <a:t>E-Business </a:t>
            </a:r>
            <a:r>
              <a:rPr lang="en-US" sz="6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haroni" panose="02010803020104030203" pitchFamily="2" charset="-79"/>
                <a:ea typeface="ＭＳ Ｐゴシック" charset="-128"/>
                <a:cs typeface="Aharoni" panose="02010803020104030203" pitchFamily="2" charset="-79"/>
              </a:rPr>
              <a:t>&amp;</a:t>
            </a:r>
            <a:r>
              <a:rPr lang="en-US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haroni" panose="02010803020104030203" pitchFamily="2" charset="-79"/>
                <a:ea typeface="ＭＳ Ｐゴシック" charset="-128"/>
                <a:cs typeface="Aharoni" panose="02010803020104030203" pitchFamily="2" charset="-79"/>
              </a:rPr>
              <a:t> </a:t>
            </a:r>
            <a:endParaRPr lang="id-ID" sz="60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haroni" panose="02010803020104030203" pitchFamily="2" charset="-79"/>
              <a:ea typeface="ＭＳ Ｐゴシック" charset="-128"/>
              <a:cs typeface="Aharoni" panose="02010803020104030203" pitchFamily="2" charset="-79"/>
            </a:endParaRPr>
          </a:p>
          <a:p>
            <a:pPr algn="ctr"/>
            <a:r>
              <a:rPr lang="en-US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haroni" panose="02010803020104030203" pitchFamily="2" charset="-79"/>
                <a:ea typeface="ＭＳ Ｐゴシック" charset="-128"/>
                <a:cs typeface="Aharoni" panose="02010803020104030203" pitchFamily="2" charset="-79"/>
              </a:rPr>
              <a:t>E-Commerce</a:t>
            </a:r>
            <a:endParaRPr lang="ko-KR" altLang="en-US" sz="3600" dirty="0">
              <a:solidFill>
                <a:srgbClr val="020E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3D11CE-07B6-4C7B-BE6D-1988264FF5E8}"/>
              </a:ext>
            </a:extLst>
          </p:cNvPr>
          <p:cNvSpPr txBox="1"/>
          <p:nvPr/>
        </p:nvSpPr>
        <p:spPr>
          <a:xfrm>
            <a:off x="550427" y="5541100"/>
            <a:ext cx="38691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020E50"/>
                </a:solidFill>
                <a:cs typeface="Arial" panose="020B0604020202020204" pitchFamily="34" charset="0"/>
              </a:rPr>
              <a:t>M. Afdal, ST., </a:t>
            </a:r>
            <a:r>
              <a:rPr lang="en-US" altLang="ko-KR" sz="2000" b="1" dirty="0" err="1">
                <a:solidFill>
                  <a:srgbClr val="020E50"/>
                </a:solidFill>
                <a:cs typeface="Arial" panose="020B0604020202020204" pitchFamily="34" charset="0"/>
              </a:rPr>
              <a:t>M.Kom</a:t>
            </a:r>
            <a:br>
              <a:rPr lang="en-US" altLang="ko-KR" sz="2000" b="1" dirty="0">
                <a:solidFill>
                  <a:srgbClr val="020E50"/>
                </a:solidFill>
                <a:cs typeface="Arial" panose="020B0604020202020204" pitchFamily="34" charset="0"/>
              </a:rPr>
            </a:br>
            <a:r>
              <a:rPr lang="en-US" altLang="ko-KR" sz="2000" b="1" dirty="0" err="1">
                <a:solidFill>
                  <a:srgbClr val="020E50"/>
                </a:solidFill>
                <a:cs typeface="Arial" panose="020B0604020202020204" pitchFamily="34" charset="0"/>
              </a:rPr>
              <a:t>Sistem</a:t>
            </a:r>
            <a:r>
              <a:rPr lang="en-US" altLang="ko-KR" sz="2000" b="1" dirty="0">
                <a:solidFill>
                  <a:srgbClr val="020E50"/>
                </a:solidFill>
                <a:cs typeface="Arial" panose="020B0604020202020204" pitchFamily="34" charset="0"/>
              </a:rPr>
              <a:t> </a:t>
            </a:r>
            <a:r>
              <a:rPr lang="en-US" altLang="ko-KR" sz="2000" b="1" dirty="0" err="1">
                <a:solidFill>
                  <a:srgbClr val="020E50"/>
                </a:solidFill>
                <a:cs typeface="Arial" panose="020B0604020202020204" pitchFamily="34" charset="0"/>
              </a:rPr>
              <a:t>Informasi</a:t>
            </a:r>
            <a:endParaRPr lang="en-US" altLang="ko-KR" sz="2000" b="1" dirty="0">
              <a:solidFill>
                <a:srgbClr val="020E50"/>
              </a:solidFill>
              <a:cs typeface="Arial" panose="020B0604020202020204" pitchFamily="34" charset="0"/>
            </a:endParaRPr>
          </a:p>
          <a:p>
            <a:r>
              <a:rPr lang="en-US" altLang="ko-KR" sz="2000" b="1" dirty="0">
                <a:solidFill>
                  <a:srgbClr val="020E50"/>
                </a:solidFill>
                <a:cs typeface="Arial" panose="020B0604020202020204" pitchFamily="34" charset="0"/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65532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1884" y="1823405"/>
            <a:ext cx="11103429" cy="3527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Ø"/>
            </a:pPr>
            <a:r>
              <a:rPr lang="en-GB" sz="3600" dirty="0">
                <a:solidFill>
                  <a:srgbClr val="800000"/>
                </a:solidFill>
                <a:latin typeface="Arial" charset="0"/>
                <a:cs typeface="Arial" charset="0"/>
              </a:rPr>
              <a:t>Virtual organization</a:t>
            </a:r>
            <a:r>
              <a:rPr lang="en-GB" sz="3600" dirty="0">
                <a:solidFill>
                  <a:srgbClr val="0000FF"/>
                </a:solidFill>
                <a:latin typeface="Arial" charset="0"/>
                <a:cs typeface="Arial" charset="0"/>
              </a:rPr>
              <a:t>. </a:t>
            </a:r>
            <a:r>
              <a:rPr lang="en-GB" sz="3600" dirty="0">
                <a:latin typeface="Arial" charset="0"/>
                <a:cs typeface="Arial" charset="0"/>
              </a:rPr>
              <a:t>Perusahaan yang </a:t>
            </a:r>
            <a:r>
              <a:rPr lang="en-GB" sz="3600" dirty="0" err="1">
                <a:latin typeface="Arial" charset="0"/>
                <a:cs typeface="Arial" charset="0"/>
              </a:rPr>
              <a:t>produk</a:t>
            </a:r>
            <a:r>
              <a:rPr lang="en-GB" sz="3600" dirty="0">
                <a:latin typeface="Arial" charset="0"/>
                <a:cs typeface="Arial" charset="0"/>
              </a:rPr>
              <a:t>, </a:t>
            </a:r>
            <a:r>
              <a:rPr lang="id-ID" sz="3600" dirty="0">
                <a:latin typeface="Arial" charset="0"/>
                <a:cs typeface="Arial" charset="0"/>
              </a:rPr>
              <a:t>       </a:t>
            </a:r>
            <a:r>
              <a:rPr lang="en-GB" sz="3600" dirty="0">
                <a:latin typeface="Arial" charset="0"/>
                <a:cs typeface="Arial" charset="0"/>
              </a:rPr>
              <a:t>proses </a:t>
            </a:r>
            <a:r>
              <a:rPr lang="en-GB" sz="3600" dirty="0" err="1">
                <a:latin typeface="Arial" charset="0"/>
                <a:cs typeface="Arial" charset="0"/>
              </a:rPr>
              <a:t>dan</a:t>
            </a:r>
            <a:r>
              <a:rPr lang="en-GB" sz="3600" dirty="0">
                <a:latin typeface="Arial" charset="0"/>
                <a:cs typeface="Arial" charset="0"/>
              </a:rPr>
              <a:t> </a:t>
            </a:r>
            <a:r>
              <a:rPr lang="en-GB" sz="3600" dirty="0" err="1">
                <a:latin typeface="Arial" charset="0"/>
                <a:cs typeface="Arial" charset="0"/>
              </a:rPr>
              <a:t>pelaku</a:t>
            </a:r>
            <a:r>
              <a:rPr lang="en-GB" sz="3600" dirty="0">
                <a:latin typeface="Arial" charset="0"/>
                <a:cs typeface="Arial" charset="0"/>
              </a:rPr>
              <a:t> </a:t>
            </a:r>
            <a:r>
              <a:rPr lang="en-GB" sz="3600" dirty="0" err="1">
                <a:latin typeface="Arial" charset="0"/>
                <a:cs typeface="Arial" charset="0"/>
              </a:rPr>
              <a:t>pengirimannya</a:t>
            </a:r>
            <a:r>
              <a:rPr lang="en-GB" sz="3600" dirty="0">
                <a:latin typeface="Arial" charset="0"/>
                <a:cs typeface="Arial" charset="0"/>
              </a:rPr>
              <a:t>  </a:t>
            </a:r>
            <a:r>
              <a:rPr lang="en-GB" sz="3600" dirty="0" err="1">
                <a:latin typeface="Arial" charset="0"/>
                <a:cs typeface="Arial" charset="0"/>
              </a:rPr>
              <a:t>semua</a:t>
            </a:r>
            <a:r>
              <a:rPr lang="en-GB" sz="3600" dirty="0">
                <a:latin typeface="Arial" charset="0"/>
                <a:cs typeface="Arial" charset="0"/>
              </a:rPr>
              <a:t> </a:t>
            </a:r>
            <a:r>
              <a:rPr lang="en-GB" sz="3600" dirty="0" err="1">
                <a:latin typeface="Arial" charset="0"/>
                <a:cs typeface="Arial" charset="0"/>
              </a:rPr>
              <a:t>bersifat</a:t>
            </a:r>
            <a:r>
              <a:rPr lang="en-GB" sz="3600" dirty="0">
                <a:latin typeface="Arial" charset="0"/>
                <a:cs typeface="Arial" charset="0"/>
              </a:rPr>
              <a:t> </a:t>
            </a:r>
            <a:r>
              <a:rPr lang="id-ID" sz="3600" dirty="0">
                <a:latin typeface="Arial" charset="0"/>
                <a:cs typeface="Arial" charset="0"/>
              </a:rPr>
              <a:t>    </a:t>
            </a:r>
            <a:r>
              <a:rPr lang="en-GB" sz="3600" dirty="0">
                <a:latin typeface="Arial" charset="0"/>
                <a:cs typeface="Arial" charset="0"/>
              </a:rPr>
              <a:t>digital; </a:t>
            </a:r>
            <a:r>
              <a:rPr lang="en-GB" sz="3600" dirty="0" err="1">
                <a:latin typeface="Arial" charset="0"/>
                <a:cs typeface="Arial" charset="0"/>
              </a:rPr>
              <a:t>juga</a:t>
            </a:r>
            <a:r>
              <a:rPr lang="en-GB" sz="3600" dirty="0">
                <a:latin typeface="Arial" charset="0"/>
                <a:cs typeface="Arial" charset="0"/>
              </a:rPr>
              <a:t> </a:t>
            </a:r>
            <a:r>
              <a:rPr lang="en-GB" sz="3600" dirty="0" err="1">
                <a:latin typeface="Arial" charset="0"/>
                <a:cs typeface="Arial" charset="0"/>
              </a:rPr>
              <a:t>disebut</a:t>
            </a:r>
            <a:r>
              <a:rPr lang="en-GB" sz="3600" dirty="0">
                <a:latin typeface="Arial" charset="0"/>
                <a:cs typeface="Arial" charset="0"/>
              </a:rPr>
              <a:t> </a:t>
            </a:r>
            <a:r>
              <a:rPr lang="en-GB" sz="3600" dirty="0" err="1">
                <a:latin typeface="Arial" charset="0"/>
                <a:cs typeface="Arial" charset="0"/>
              </a:rPr>
              <a:t>sebagai</a:t>
            </a:r>
            <a:r>
              <a:rPr lang="en-GB" sz="3600" dirty="0">
                <a:latin typeface="Arial" charset="0"/>
                <a:cs typeface="Arial" charset="0"/>
              </a:rPr>
              <a:t> </a:t>
            </a:r>
            <a:r>
              <a:rPr lang="en-GB" sz="3600" dirty="0" err="1">
                <a:latin typeface="Arial" charset="0"/>
                <a:cs typeface="Arial" charset="0"/>
              </a:rPr>
              <a:t>perusahaan</a:t>
            </a:r>
            <a:r>
              <a:rPr lang="en-GB" sz="3600" dirty="0">
                <a:latin typeface="Arial" charset="0"/>
                <a:cs typeface="Arial" charset="0"/>
              </a:rPr>
              <a:t> </a:t>
            </a:r>
            <a:r>
              <a:rPr lang="en-GB" sz="3600" dirty="0" err="1">
                <a:latin typeface="Arial" charset="0"/>
                <a:cs typeface="Arial" charset="0"/>
              </a:rPr>
              <a:t>pemain</a:t>
            </a:r>
            <a:r>
              <a:rPr lang="en-GB" sz="3600" dirty="0">
                <a:latin typeface="Arial" charset="0"/>
                <a:cs typeface="Arial" charset="0"/>
              </a:rPr>
              <a:t> </a:t>
            </a:r>
            <a:r>
              <a:rPr lang="id-ID" sz="3600" dirty="0">
                <a:latin typeface="Arial" charset="0"/>
                <a:cs typeface="Arial" charset="0"/>
              </a:rPr>
              <a:t>     </a:t>
            </a:r>
            <a:r>
              <a:rPr lang="en-GB" sz="3600" dirty="0" err="1">
                <a:latin typeface="Arial" charset="0"/>
                <a:cs typeface="Arial" charset="0"/>
              </a:rPr>
              <a:t>murni</a:t>
            </a:r>
            <a:r>
              <a:rPr lang="en-GB" sz="3600" dirty="0">
                <a:latin typeface="Arial" charset="0"/>
                <a:cs typeface="Arial" charset="0"/>
              </a:rPr>
              <a:t> – </a:t>
            </a:r>
            <a:r>
              <a:rPr lang="en-GB" sz="3600" i="1" dirty="0">
                <a:latin typeface="Arial" charset="0"/>
                <a:cs typeface="Arial" charset="0"/>
              </a:rPr>
              <a:t>pure play organization</a:t>
            </a:r>
            <a:endParaRPr lang="id-ID" sz="3600" i="1" dirty="0">
              <a:latin typeface="Arial" charset="0"/>
              <a:cs typeface="Arial" charset="0"/>
            </a:endParaRPr>
          </a:p>
          <a:p>
            <a:pPr marL="571500" indent="-5715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Ø"/>
            </a:pPr>
            <a:r>
              <a:rPr lang="en-GB" sz="3600" dirty="0">
                <a:solidFill>
                  <a:srgbClr val="800000"/>
                </a:solidFill>
                <a:latin typeface="Arial" charset="0"/>
                <a:cs typeface="Arial" charset="0"/>
              </a:rPr>
              <a:t>Click-and– mortar</a:t>
            </a:r>
            <a:r>
              <a:rPr lang="en-GB" sz="3600" dirty="0">
                <a:solidFill>
                  <a:srgbClr val="0000FF"/>
                </a:solidFill>
                <a:latin typeface="Arial" charset="0"/>
                <a:cs typeface="Arial" charset="0"/>
              </a:rPr>
              <a:t>. </a:t>
            </a:r>
            <a:r>
              <a:rPr lang="en-GB" sz="3600" dirty="0">
                <a:latin typeface="Arial" charset="0"/>
                <a:cs typeface="Arial" charset="0"/>
              </a:rPr>
              <a:t>Perusahaan yang </a:t>
            </a:r>
            <a:r>
              <a:rPr lang="en-GB" sz="3600" dirty="0" err="1">
                <a:latin typeface="Arial" charset="0"/>
                <a:cs typeface="Arial" charset="0"/>
              </a:rPr>
              <a:t>menjalankan</a:t>
            </a:r>
            <a:r>
              <a:rPr lang="en-GB" sz="3600" dirty="0">
                <a:latin typeface="Arial" charset="0"/>
                <a:cs typeface="Arial" charset="0"/>
              </a:rPr>
              <a:t> </a:t>
            </a:r>
            <a:r>
              <a:rPr lang="id-ID" sz="3600" dirty="0">
                <a:latin typeface="Arial" charset="0"/>
                <a:cs typeface="Arial" charset="0"/>
              </a:rPr>
              <a:t> </a:t>
            </a:r>
            <a:r>
              <a:rPr lang="en-GB" sz="3600" dirty="0" err="1">
                <a:latin typeface="Arial" charset="0"/>
                <a:cs typeface="Arial" charset="0"/>
              </a:rPr>
              <a:t>bisnis</a:t>
            </a:r>
            <a:r>
              <a:rPr lang="en-GB" sz="3600" dirty="0">
                <a:latin typeface="Arial" charset="0"/>
                <a:cs typeface="Arial" charset="0"/>
              </a:rPr>
              <a:t> </a:t>
            </a:r>
            <a:r>
              <a:rPr lang="en-GB" sz="3600" dirty="0" err="1">
                <a:latin typeface="Arial" charset="0"/>
                <a:cs typeface="Arial" charset="0"/>
              </a:rPr>
              <a:t>baik</a:t>
            </a:r>
            <a:r>
              <a:rPr lang="en-GB" sz="3600" dirty="0">
                <a:latin typeface="Arial" charset="0"/>
                <a:cs typeface="Arial" charset="0"/>
              </a:rPr>
              <a:t> </a:t>
            </a:r>
            <a:r>
              <a:rPr lang="en-GB" sz="3600" dirty="0" err="1">
                <a:latin typeface="Arial" charset="0"/>
                <a:cs typeface="Arial" charset="0"/>
              </a:rPr>
              <a:t>didalam</a:t>
            </a:r>
            <a:r>
              <a:rPr lang="en-GB" sz="3600" dirty="0">
                <a:latin typeface="Arial" charset="0"/>
                <a:cs typeface="Arial" charset="0"/>
              </a:rPr>
              <a:t> </a:t>
            </a:r>
            <a:r>
              <a:rPr lang="en-GB" sz="3600" dirty="0" err="1">
                <a:latin typeface="Arial" charset="0"/>
                <a:cs typeface="Arial" charset="0"/>
              </a:rPr>
              <a:t>dimensi</a:t>
            </a:r>
            <a:r>
              <a:rPr lang="en-GB" sz="3600" dirty="0">
                <a:latin typeface="Arial" charset="0"/>
                <a:cs typeface="Arial" charset="0"/>
              </a:rPr>
              <a:t> </a:t>
            </a:r>
            <a:r>
              <a:rPr lang="en-GB" sz="3600" dirty="0" err="1">
                <a:latin typeface="Arial" charset="0"/>
                <a:cs typeface="Arial" charset="0"/>
              </a:rPr>
              <a:t>fisik</a:t>
            </a:r>
            <a:r>
              <a:rPr lang="en-GB" sz="3600" dirty="0">
                <a:latin typeface="Arial" charset="0"/>
                <a:cs typeface="Arial" charset="0"/>
              </a:rPr>
              <a:t>  </a:t>
            </a:r>
            <a:r>
              <a:rPr lang="en-GB" sz="3600" dirty="0" err="1">
                <a:latin typeface="Arial" charset="0"/>
                <a:cs typeface="Arial" charset="0"/>
              </a:rPr>
              <a:t>maupun</a:t>
            </a:r>
            <a:r>
              <a:rPr lang="en-GB" sz="3600" dirty="0">
                <a:latin typeface="Arial" charset="0"/>
                <a:cs typeface="Arial" charset="0"/>
              </a:rPr>
              <a:t> digital</a:t>
            </a:r>
            <a:endParaRPr lang="fa-IR" sz="3600" dirty="0">
              <a:latin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47801" y="428563"/>
            <a:ext cx="55915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4800" dirty="0">
                <a:solidFill>
                  <a:srgbClr val="FF0000"/>
                </a:solidFill>
                <a:latin typeface="Arial" charset="0"/>
                <a:cs typeface="Arial" charset="0"/>
              </a:rPr>
              <a:t>EC </a:t>
            </a:r>
            <a:r>
              <a:rPr lang="en-GB" sz="4800" dirty="0" err="1">
                <a:solidFill>
                  <a:srgbClr val="FF0000"/>
                </a:solidFill>
                <a:latin typeface="Arial" charset="0"/>
                <a:cs typeface="Arial" charset="0"/>
              </a:rPr>
              <a:t>Murni</a:t>
            </a:r>
            <a:r>
              <a:rPr lang="en-GB" sz="480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GB" sz="4800" dirty="0" err="1">
                <a:solidFill>
                  <a:srgbClr val="FF0000"/>
                </a:solidFill>
                <a:latin typeface="Arial" charset="0"/>
                <a:cs typeface="Arial" charset="0"/>
              </a:rPr>
              <a:t>vs</a:t>
            </a:r>
            <a:r>
              <a:rPr lang="en-GB" sz="480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GB" sz="4800" dirty="0" err="1">
                <a:solidFill>
                  <a:srgbClr val="FF0000"/>
                </a:solidFill>
                <a:latin typeface="Arial" charset="0"/>
                <a:cs typeface="Arial" charset="0"/>
              </a:rPr>
              <a:t>Parsial</a:t>
            </a:r>
            <a:endParaRPr 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969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4"/>
          <p:cNvGrpSpPr>
            <a:grpSpLocks/>
          </p:cNvGrpSpPr>
          <p:nvPr/>
        </p:nvGrpSpPr>
        <p:grpSpPr bwMode="auto">
          <a:xfrm>
            <a:off x="406401" y="265113"/>
            <a:ext cx="11425767" cy="6364287"/>
            <a:chOff x="204" y="147"/>
            <a:chExt cx="5398" cy="4009"/>
          </a:xfrm>
        </p:grpSpPr>
        <p:sp>
          <p:nvSpPr>
            <p:cNvPr id="14382" name="Line 5"/>
            <p:cNvSpPr>
              <a:spLocks noChangeShapeType="1"/>
            </p:cNvSpPr>
            <p:nvPr/>
          </p:nvSpPr>
          <p:spPr bwMode="auto">
            <a:xfrm>
              <a:off x="204" y="164"/>
              <a:ext cx="0" cy="3992"/>
            </a:xfrm>
            <a:prstGeom prst="line">
              <a:avLst/>
            </a:prstGeom>
            <a:noFill/>
            <a:ln w="76200" cmpd="tri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383" name="Group 6"/>
            <p:cNvGrpSpPr>
              <a:grpSpLocks/>
            </p:cNvGrpSpPr>
            <p:nvPr/>
          </p:nvGrpSpPr>
          <p:grpSpPr bwMode="auto">
            <a:xfrm>
              <a:off x="204" y="147"/>
              <a:ext cx="5398" cy="4009"/>
              <a:chOff x="204" y="147"/>
              <a:chExt cx="5398" cy="4009"/>
            </a:xfrm>
          </p:grpSpPr>
          <p:sp>
            <p:nvSpPr>
              <p:cNvPr id="14384" name="Line 7"/>
              <p:cNvSpPr>
                <a:spLocks noChangeShapeType="1"/>
              </p:cNvSpPr>
              <p:nvPr/>
            </p:nvSpPr>
            <p:spPr bwMode="auto">
              <a:xfrm>
                <a:off x="204" y="147"/>
                <a:ext cx="5398" cy="0"/>
              </a:xfrm>
              <a:prstGeom prst="line">
                <a:avLst/>
              </a:prstGeom>
              <a:noFill/>
              <a:ln w="76200" cmpd="tri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5" name="Line 8"/>
              <p:cNvSpPr>
                <a:spLocks noChangeShapeType="1"/>
              </p:cNvSpPr>
              <p:nvPr/>
            </p:nvSpPr>
            <p:spPr bwMode="auto">
              <a:xfrm>
                <a:off x="204" y="4156"/>
                <a:ext cx="5398" cy="0"/>
              </a:xfrm>
              <a:prstGeom prst="line">
                <a:avLst/>
              </a:prstGeom>
              <a:noFill/>
              <a:ln w="76200" cmpd="tri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6" name="Line 9"/>
              <p:cNvSpPr>
                <a:spLocks noChangeShapeType="1"/>
              </p:cNvSpPr>
              <p:nvPr/>
            </p:nvSpPr>
            <p:spPr bwMode="auto">
              <a:xfrm>
                <a:off x="5602" y="164"/>
                <a:ext cx="0" cy="3992"/>
              </a:xfrm>
              <a:prstGeom prst="line">
                <a:avLst/>
              </a:prstGeom>
              <a:noFill/>
              <a:ln w="76200" cmpd="tri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4339" name="Group 45"/>
          <p:cNvGrpSpPr>
            <a:grpSpLocks/>
          </p:cNvGrpSpPr>
          <p:nvPr/>
        </p:nvGrpSpPr>
        <p:grpSpPr bwMode="auto">
          <a:xfrm>
            <a:off x="406401" y="1524000"/>
            <a:ext cx="11434233" cy="4478338"/>
            <a:chOff x="376238" y="1703388"/>
            <a:chExt cx="8575678" cy="4478337"/>
          </a:xfrm>
        </p:grpSpPr>
        <p:grpSp>
          <p:nvGrpSpPr>
            <p:cNvPr id="14348" name="Group 38"/>
            <p:cNvGrpSpPr>
              <a:grpSpLocks/>
            </p:cNvGrpSpPr>
            <p:nvPr/>
          </p:nvGrpSpPr>
          <p:grpSpPr bwMode="auto">
            <a:xfrm>
              <a:off x="376238" y="1703388"/>
              <a:ext cx="8575678" cy="4478337"/>
              <a:chOff x="376238" y="1703388"/>
              <a:chExt cx="8575678" cy="4478337"/>
            </a:xfrm>
          </p:grpSpPr>
          <p:sp>
            <p:nvSpPr>
              <p:cNvPr id="14355" name="Rectangle 56"/>
              <p:cNvSpPr>
                <a:spLocks noChangeArrowheads="1"/>
              </p:cNvSpPr>
              <p:nvPr/>
            </p:nvSpPr>
            <p:spPr bwMode="auto">
              <a:xfrm>
                <a:off x="376238" y="1703388"/>
                <a:ext cx="8566150" cy="4478337"/>
              </a:xfrm>
              <a:prstGeom prst="rect">
                <a:avLst/>
              </a:prstGeom>
              <a:solidFill>
                <a:srgbClr val="EAEAEA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356" name="Group 59"/>
              <p:cNvGrpSpPr>
                <a:grpSpLocks/>
              </p:cNvGrpSpPr>
              <p:nvPr/>
            </p:nvGrpSpPr>
            <p:grpSpPr bwMode="auto">
              <a:xfrm>
                <a:off x="552450" y="2184401"/>
                <a:ext cx="1681163" cy="3524252"/>
                <a:chOff x="348" y="984"/>
                <a:chExt cx="1059" cy="2220"/>
              </a:xfrm>
            </p:grpSpPr>
            <p:sp>
              <p:nvSpPr>
                <p:cNvPr id="14376" name="Rectangle 24"/>
                <p:cNvSpPr>
                  <a:spLocks noChangeArrowheads="1"/>
                </p:cNvSpPr>
                <p:nvPr/>
              </p:nvSpPr>
              <p:spPr bwMode="auto">
                <a:xfrm>
                  <a:off x="348" y="984"/>
                  <a:ext cx="1059" cy="559"/>
                </a:xfrm>
                <a:prstGeom prst="rect">
                  <a:avLst/>
                </a:prstGeom>
                <a:solidFill>
                  <a:srgbClr val="CCEC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77" name="Rectangle 25"/>
                <p:cNvSpPr>
                  <a:spLocks noChangeArrowheads="1"/>
                </p:cNvSpPr>
                <p:nvPr/>
              </p:nvSpPr>
              <p:spPr bwMode="auto">
                <a:xfrm>
                  <a:off x="348" y="1816"/>
                  <a:ext cx="1059" cy="559"/>
                </a:xfrm>
                <a:prstGeom prst="rect">
                  <a:avLst/>
                </a:prstGeom>
                <a:solidFill>
                  <a:srgbClr val="CCEC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78" name="Rectangle 26"/>
                <p:cNvSpPr>
                  <a:spLocks noChangeArrowheads="1"/>
                </p:cNvSpPr>
                <p:nvPr/>
              </p:nvSpPr>
              <p:spPr bwMode="auto">
                <a:xfrm>
                  <a:off x="348" y="2645"/>
                  <a:ext cx="1059" cy="559"/>
                </a:xfrm>
                <a:prstGeom prst="rect">
                  <a:avLst/>
                </a:prstGeom>
                <a:solidFill>
                  <a:srgbClr val="CCEC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79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396" y="1109"/>
                  <a:ext cx="948" cy="3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sz="1600">
                      <a:latin typeface="Arial" charset="0"/>
                      <a:cs typeface="Arial" charset="0"/>
                    </a:rPr>
                    <a:t>Manufacturer</a:t>
                  </a:r>
                  <a:br>
                    <a:rPr lang="en-US" sz="1400">
                      <a:cs typeface="Arial" charset="0"/>
                    </a:rPr>
                  </a:br>
                  <a:endParaRPr lang="en-US" sz="1400">
                    <a:cs typeface="Arial" charset="0"/>
                  </a:endParaRPr>
                </a:p>
              </p:txBody>
            </p:sp>
            <p:sp>
              <p:nvSpPr>
                <p:cNvPr id="14380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404" y="1934"/>
                  <a:ext cx="948" cy="3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sz="1600">
                      <a:latin typeface="Arial" charset="0"/>
                      <a:cs typeface="Arial" charset="0"/>
                    </a:rPr>
                    <a:t>Manufacturer</a:t>
                  </a:r>
                  <a:br>
                    <a:rPr lang="en-US" sz="1600">
                      <a:latin typeface="Arial" charset="0"/>
                      <a:cs typeface="Arial" charset="0"/>
                    </a:rPr>
                  </a:br>
                  <a:endParaRPr lang="en-US" sz="16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4381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396" y="2776"/>
                  <a:ext cx="948" cy="3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sz="1600">
                      <a:latin typeface="Arial" charset="0"/>
                      <a:cs typeface="Arial" charset="0"/>
                    </a:rPr>
                    <a:t>Manufacturer</a:t>
                  </a:r>
                  <a:br>
                    <a:rPr lang="en-US" sz="1600">
                      <a:latin typeface="Arial" charset="0"/>
                      <a:cs typeface="Arial" charset="0"/>
                    </a:rPr>
                  </a:br>
                  <a:endParaRPr lang="en-US" sz="1600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4357" name="Group 58"/>
              <p:cNvGrpSpPr>
                <a:grpSpLocks/>
              </p:cNvGrpSpPr>
              <p:nvPr/>
            </p:nvGrpSpPr>
            <p:grpSpPr bwMode="auto">
              <a:xfrm>
                <a:off x="2259011" y="2197101"/>
                <a:ext cx="4383087" cy="3157540"/>
                <a:chOff x="1423" y="984"/>
                <a:chExt cx="2761" cy="1989"/>
              </a:xfrm>
            </p:grpSpPr>
            <p:sp>
              <p:nvSpPr>
                <p:cNvPr id="14370" name="Rectangle 28"/>
                <p:cNvSpPr>
                  <a:spLocks noChangeArrowheads="1"/>
                </p:cNvSpPr>
                <p:nvPr/>
              </p:nvSpPr>
              <p:spPr bwMode="auto">
                <a:xfrm>
                  <a:off x="1657" y="984"/>
                  <a:ext cx="1059" cy="559"/>
                </a:xfrm>
                <a:prstGeom prst="rect">
                  <a:avLst/>
                </a:prstGeom>
                <a:solidFill>
                  <a:srgbClr val="CCEC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71" name="Line 29"/>
                <p:cNvSpPr>
                  <a:spLocks noChangeShapeType="1"/>
                </p:cNvSpPr>
                <p:nvPr/>
              </p:nvSpPr>
              <p:spPr bwMode="auto">
                <a:xfrm>
                  <a:off x="2760" y="1262"/>
                  <a:ext cx="18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72" name="Line 32"/>
                <p:cNvSpPr>
                  <a:spLocks noChangeShapeType="1"/>
                </p:cNvSpPr>
                <p:nvPr/>
              </p:nvSpPr>
              <p:spPr bwMode="auto">
                <a:xfrm>
                  <a:off x="1447" y="1262"/>
                  <a:ext cx="17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73" name="Line 34"/>
                <p:cNvSpPr>
                  <a:spLocks noChangeShapeType="1"/>
                </p:cNvSpPr>
                <p:nvPr/>
              </p:nvSpPr>
              <p:spPr bwMode="auto">
                <a:xfrm>
                  <a:off x="1448" y="2109"/>
                  <a:ext cx="144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74" name="Line 36"/>
                <p:cNvSpPr>
                  <a:spLocks noChangeShapeType="1"/>
                </p:cNvSpPr>
                <p:nvPr/>
              </p:nvSpPr>
              <p:spPr bwMode="auto">
                <a:xfrm>
                  <a:off x="1423" y="2973"/>
                  <a:ext cx="2761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75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1712" y="1103"/>
                  <a:ext cx="948" cy="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sz="1800">
                      <a:latin typeface="Arial" charset="0"/>
                      <a:cs typeface="Arial" charset="0"/>
                    </a:rPr>
                    <a:t>Distributor</a:t>
                  </a:r>
                  <a:br>
                    <a:rPr lang="en-US" sz="1800">
                      <a:latin typeface="Arial" charset="0"/>
                      <a:cs typeface="Arial" charset="0"/>
                    </a:rPr>
                  </a:br>
                  <a:endParaRPr lang="en-US" sz="1800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4358" name="Group 63"/>
              <p:cNvGrpSpPr>
                <a:grpSpLocks/>
              </p:cNvGrpSpPr>
              <p:nvPr/>
            </p:nvGrpSpPr>
            <p:grpSpPr bwMode="auto">
              <a:xfrm>
                <a:off x="6810381" y="2146301"/>
                <a:ext cx="1247776" cy="3584576"/>
                <a:chOff x="4290" y="984"/>
                <a:chExt cx="786" cy="2258"/>
              </a:xfrm>
            </p:grpSpPr>
            <p:sp>
              <p:nvSpPr>
                <p:cNvPr id="14364" name="Oval 37"/>
                <p:cNvSpPr>
                  <a:spLocks noChangeArrowheads="1"/>
                </p:cNvSpPr>
                <p:nvPr/>
              </p:nvSpPr>
              <p:spPr bwMode="auto">
                <a:xfrm>
                  <a:off x="4362" y="984"/>
                  <a:ext cx="617" cy="617"/>
                </a:xfrm>
                <a:prstGeom prst="ellipse">
                  <a:avLst/>
                </a:prstGeom>
                <a:solidFill>
                  <a:srgbClr val="FF9933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65" name="Oval 38"/>
                <p:cNvSpPr>
                  <a:spLocks noChangeArrowheads="1"/>
                </p:cNvSpPr>
                <p:nvPr/>
              </p:nvSpPr>
              <p:spPr bwMode="auto">
                <a:xfrm>
                  <a:off x="4364" y="1792"/>
                  <a:ext cx="617" cy="617"/>
                </a:xfrm>
                <a:prstGeom prst="ellipse">
                  <a:avLst/>
                </a:prstGeom>
                <a:solidFill>
                  <a:srgbClr val="FF9933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66" name="Oval 39"/>
                <p:cNvSpPr>
                  <a:spLocks noChangeArrowheads="1"/>
                </p:cNvSpPr>
                <p:nvPr/>
              </p:nvSpPr>
              <p:spPr bwMode="auto">
                <a:xfrm>
                  <a:off x="4336" y="2625"/>
                  <a:ext cx="617" cy="617"/>
                </a:xfrm>
                <a:prstGeom prst="ellipse">
                  <a:avLst/>
                </a:prstGeom>
                <a:solidFill>
                  <a:srgbClr val="FF9933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67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4322" y="1135"/>
                  <a:ext cx="754" cy="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1600">
                      <a:latin typeface="Arial" charset="0"/>
                      <a:cs typeface="Arial" charset="0"/>
                    </a:rPr>
                    <a:t>Customer</a:t>
                  </a:r>
                </a:p>
              </p:txBody>
            </p:sp>
            <p:sp>
              <p:nvSpPr>
                <p:cNvPr id="14368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4314" y="1951"/>
                  <a:ext cx="754" cy="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1600" dirty="0">
                      <a:latin typeface="Arial" charset="0"/>
                      <a:cs typeface="Arial" charset="0"/>
                    </a:rPr>
                    <a:t>Customer</a:t>
                  </a:r>
                </a:p>
              </p:txBody>
            </p:sp>
            <p:sp>
              <p:nvSpPr>
                <p:cNvPr id="14369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4290" y="2799"/>
                  <a:ext cx="754" cy="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1600">
                      <a:latin typeface="Arial" charset="0"/>
                      <a:cs typeface="Arial" charset="0"/>
                    </a:rPr>
                    <a:t>Customer</a:t>
                  </a:r>
                </a:p>
              </p:txBody>
            </p:sp>
          </p:grpSp>
          <p:grpSp>
            <p:nvGrpSpPr>
              <p:cNvPr id="14359" name="Group 62"/>
              <p:cNvGrpSpPr>
                <a:grpSpLocks/>
              </p:cNvGrpSpPr>
              <p:nvPr/>
            </p:nvGrpSpPr>
            <p:grpSpPr bwMode="auto">
              <a:xfrm>
                <a:off x="8001003" y="1749425"/>
                <a:ext cx="950913" cy="3925888"/>
                <a:chOff x="5040" y="702"/>
                <a:chExt cx="599" cy="2473"/>
              </a:xfrm>
            </p:grpSpPr>
            <p:sp>
              <p:nvSpPr>
                <p:cNvPr id="14360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5124" y="702"/>
                  <a:ext cx="515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r>
                    <a:rPr lang="en-US" sz="1200" dirty="0">
                      <a:latin typeface="Arial" charset="0"/>
                      <a:cs typeface="Arial" charset="0"/>
                    </a:rPr>
                    <a:t>Cost/</a:t>
                  </a:r>
                </a:p>
                <a:p>
                  <a:pPr eaLnBrk="1" hangingPunct="1"/>
                  <a:r>
                    <a:rPr lang="en-US" sz="1200" dirty="0">
                      <a:latin typeface="Arial" charset="0"/>
                      <a:cs typeface="Arial" charset="0"/>
                    </a:rPr>
                    <a:t>Sweater</a:t>
                  </a:r>
                </a:p>
              </p:txBody>
            </p:sp>
            <p:sp>
              <p:nvSpPr>
                <p:cNvPr id="14361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5055" y="1040"/>
                  <a:ext cx="420" cy="4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r>
                    <a:rPr lang="en-US" sz="1800" dirty="0">
                      <a:latin typeface="Arial" charset="0"/>
                      <a:cs typeface="Arial" charset="0"/>
                    </a:rPr>
                    <a:t>$48.50</a:t>
                  </a:r>
                  <a:br>
                    <a:rPr lang="en-US" dirty="0">
                      <a:cs typeface="Arial" charset="0"/>
                    </a:rPr>
                  </a:br>
                  <a:endParaRPr lang="en-US" dirty="0">
                    <a:cs typeface="Arial" charset="0"/>
                  </a:endParaRPr>
                </a:p>
              </p:txBody>
            </p:sp>
            <p:sp>
              <p:nvSpPr>
                <p:cNvPr id="14362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5040" y="1908"/>
                  <a:ext cx="420" cy="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r>
                    <a:rPr lang="en-US" sz="1800">
                      <a:latin typeface="Arial" charset="0"/>
                      <a:cs typeface="Arial" charset="0"/>
                    </a:rPr>
                    <a:t>$40.34</a:t>
                  </a:r>
                  <a:br>
                    <a:rPr lang="en-US" sz="1800">
                      <a:latin typeface="Arial" charset="0"/>
                      <a:cs typeface="Arial" charset="0"/>
                    </a:rPr>
                  </a:br>
                  <a:endParaRPr lang="en-US" sz="18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4363" name="Text Box 54"/>
                <p:cNvSpPr txBox="1">
                  <a:spLocks noChangeArrowheads="1"/>
                </p:cNvSpPr>
                <p:nvPr/>
              </p:nvSpPr>
              <p:spPr bwMode="auto">
                <a:xfrm>
                  <a:off x="5040" y="2748"/>
                  <a:ext cx="420" cy="4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r>
                    <a:rPr lang="en-US" sz="1800">
                      <a:latin typeface="Arial" charset="0"/>
                      <a:cs typeface="Arial" charset="0"/>
                    </a:rPr>
                    <a:t>$20.45</a:t>
                  </a:r>
                  <a:br>
                    <a:rPr lang="en-US">
                      <a:cs typeface="Arial" charset="0"/>
                    </a:rPr>
                  </a:br>
                  <a:endParaRPr lang="en-US">
                    <a:cs typeface="Arial" charset="0"/>
                  </a:endParaRPr>
                </a:p>
              </p:txBody>
            </p:sp>
          </p:grpSp>
        </p:grpSp>
        <p:grpSp>
          <p:nvGrpSpPr>
            <p:cNvPr id="14349" name="Group 60"/>
            <p:cNvGrpSpPr>
              <a:grpSpLocks/>
            </p:cNvGrpSpPr>
            <p:nvPr/>
          </p:nvGrpSpPr>
          <p:grpSpPr bwMode="auto">
            <a:xfrm>
              <a:off x="4711705" y="2235201"/>
              <a:ext cx="2093915" cy="2249489"/>
              <a:chOff x="2968" y="984"/>
              <a:chExt cx="1319" cy="1417"/>
            </a:xfrm>
          </p:grpSpPr>
          <p:sp>
            <p:nvSpPr>
              <p:cNvPr id="14350" name="Rectangle 30"/>
              <p:cNvSpPr>
                <a:spLocks noChangeArrowheads="1"/>
              </p:cNvSpPr>
              <p:nvPr/>
            </p:nvSpPr>
            <p:spPr bwMode="auto">
              <a:xfrm>
                <a:off x="2987" y="984"/>
                <a:ext cx="1059" cy="559"/>
              </a:xfrm>
              <a:prstGeom prst="rect">
                <a:avLst/>
              </a:prstGeom>
              <a:solidFill>
                <a:srgbClr val="CCEC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1" name="Line 33"/>
              <p:cNvSpPr>
                <a:spLocks noChangeShapeType="1"/>
              </p:cNvSpPr>
              <p:nvPr/>
            </p:nvSpPr>
            <p:spPr bwMode="auto">
              <a:xfrm>
                <a:off x="4101" y="1280"/>
                <a:ext cx="18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2" name="Rectangle 35"/>
              <p:cNvSpPr>
                <a:spLocks noChangeArrowheads="1"/>
              </p:cNvSpPr>
              <p:nvPr/>
            </p:nvSpPr>
            <p:spPr bwMode="auto">
              <a:xfrm>
                <a:off x="2968" y="1827"/>
                <a:ext cx="1059" cy="559"/>
              </a:xfrm>
              <a:prstGeom prst="rect">
                <a:avLst/>
              </a:prstGeom>
              <a:solidFill>
                <a:srgbClr val="CCEC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3" name="Text Box 46"/>
              <p:cNvSpPr txBox="1">
                <a:spLocks noChangeArrowheads="1"/>
              </p:cNvSpPr>
              <p:nvPr/>
            </p:nvSpPr>
            <p:spPr bwMode="auto">
              <a:xfrm>
                <a:off x="3072" y="1103"/>
                <a:ext cx="864" cy="4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800" dirty="0">
                    <a:latin typeface="Arial" charset="0"/>
                    <a:cs typeface="Arial" charset="0"/>
                  </a:rPr>
                  <a:t>Retailer</a:t>
                </a:r>
                <a:br>
                  <a:rPr lang="en-US" sz="2400" dirty="0">
                    <a:cs typeface="Arial" charset="0"/>
                  </a:rPr>
                </a:br>
                <a:endParaRPr lang="en-US" sz="2400" dirty="0">
                  <a:cs typeface="Arial" charset="0"/>
                </a:endParaRPr>
              </a:p>
            </p:txBody>
          </p:sp>
          <p:sp>
            <p:nvSpPr>
              <p:cNvPr id="14354" name="Text Box 47"/>
              <p:cNvSpPr txBox="1">
                <a:spLocks noChangeArrowheads="1"/>
              </p:cNvSpPr>
              <p:nvPr/>
            </p:nvSpPr>
            <p:spPr bwMode="auto">
              <a:xfrm>
                <a:off x="3036" y="1936"/>
                <a:ext cx="948" cy="4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800" dirty="0">
                    <a:latin typeface="Arial" charset="0"/>
                    <a:cs typeface="Arial" charset="0"/>
                  </a:rPr>
                  <a:t>Retailer</a:t>
                </a:r>
                <a:br>
                  <a:rPr lang="en-US" sz="2400" dirty="0">
                    <a:cs typeface="Arial" charset="0"/>
                  </a:rPr>
                </a:br>
                <a:endParaRPr lang="en-US" sz="2400" dirty="0">
                  <a:cs typeface="Arial" charset="0"/>
                </a:endParaRPr>
              </a:p>
            </p:txBody>
          </p:sp>
        </p:grpSp>
      </p:grpSp>
      <p:sp>
        <p:nvSpPr>
          <p:cNvPr id="81" name="Text Box 2"/>
          <p:cNvSpPr txBox="1">
            <a:spLocks noChangeArrowheads="1"/>
          </p:cNvSpPr>
          <p:nvPr/>
        </p:nvSpPr>
        <p:spPr bwMode="auto">
          <a:xfrm>
            <a:off x="431801" y="304800"/>
            <a:ext cx="11425767" cy="584200"/>
          </a:xfrm>
          <a:prstGeom prst="rect">
            <a:avLst/>
          </a:prstGeom>
          <a:solidFill>
            <a:schemeClr val="accent2"/>
          </a:solidFill>
          <a:ln w="76200" cmpd="tri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GB" sz="3200" dirty="0" err="1">
                <a:solidFill>
                  <a:schemeClr val="bg1"/>
                </a:solidFill>
                <a:latin typeface="Arial" charset="0"/>
                <a:cs typeface="Arial" charset="0"/>
              </a:rPr>
              <a:t>Jenis</a:t>
            </a:r>
            <a:r>
              <a:rPr lang="en-GB" sz="3200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Arial" charset="0"/>
                <a:cs typeface="Arial" charset="0"/>
              </a:rPr>
              <a:t>Transaksi</a:t>
            </a:r>
            <a:r>
              <a:rPr lang="en-GB" sz="3200" dirty="0">
                <a:solidFill>
                  <a:schemeClr val="bg1"/>
                </a:solidFill>
                <a:latin typeface="Arial" charset="0"/>
                <a:cs typeface="Arial" charset="0"/>
              </a:rPr>
              <a:t> E-Commerce 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4341" name="Line 33"/>
          <p:cNvSpPr>
            <a:spLocks noChangeShapeType="1"/>
          </p:cNvSpPr>
          <p:nvPr/>
        </p:nvSpPr>
        <p:spPr bwMode="auto">
          <a:xfrm>
            <a:off x="8534401" y="3810000"/>
            <a:ext cx="393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2" name="Rectangle 82"/>
          <p:cNvSpPr>
            <a:spLocks noChangeArrowheads="1"/>
          </p:cNvSpPr>
          <p:nvPr/>
        </p:nvSpPr>
        <p:spPr bwMode="auto">
          <a:xfrm>
            <a:off x="5486401" y="1600200"/>
            <a:ext cx="6206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>
                <a:solidFill>
                  <a:srgbClr val="6600FF"/>
                </a:solidFill>
                <a:latin typeface="Arial" charset="0"/>
                <a:cs typeface="Arial" charset="0"/>
              </a:rPr>
              <a:t>B2B</a:t>
            </a:r>
            <a:endParaRPr lang="en-US">
              <a:cs typeface="Arial" charset="0"/>
            </a:endParaRPr>
          </a:p>
        </p:txBody>
      </p:sp>
      <p:sp>
        <p:nvSpPr>
          <p:cNvPr id="14343" name="Rectangle 83"/>
          <p:cNvSpPr>
            <a:spLocks noChangeArrowheads="1"/>
          </p:cNvSpPr>
          <p:nvPr/>
        </p:nvSpPr>
        <p:spPr bwMode="auto">
          <a:xfrm>
            <a:off x="2641601" y="1600200"/>
            <a:ext cx="6206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>
                <a:solidFill>
                  <a:srgbClr val="6600FF"/>
                </a:solidFill>
                <a:latin typeface="Arial" charset="0"/>
                <a:cs typeface="Arial" charset="0"/>
              </a:rPr>
              <a:t>B2B</a:t>
            </a:r>
            <a:endParaRPr lang="en-US">
              <a:cs typeface="Arial" charset="0"/>
            </a:endParaRPr>
          </a:p>
        </p:txBody>
      </p:sp>
      <p:sp>
        <p:nvSpPr>
          <p:cNvPr id="14344" name="Rectangle 84"/>
          <p:cNvSpPr>
            <a:spLocks noChangeArrowheads="1"/>
          </p:cNvSpPr>
          <p:nvPr/>
        </p:nvSpPr>
        <p:spPr bwMode="auto">
          <a:xfrm>
            <a:off x="3962401" y="3352800"/>
            <a:ext cx="6206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>
                <a:solidFill>
                  <a:srgbClr val="6600FF"/>
                </a:solidFill>
                <a:latin typeface="Arial" charset="0"/>
                <a:cs typeface="Arial" charset="0"/>
              </a:rPr>
              <a:t>B2B</a:t>
            </a:r>
            <a:endParaRPr lang="en-US">
              <a:cs typeface="Arial" charset="0"/>
            </a:endParaRPr>
          </a:p>
        </p:txBody>
      </p:sp>
      <p:sp>
        <p:nvSpPr>
          <p:cNvPr id="14345" name="Rectangle 85"/>
          <p:cNvSpPr>
            <a:spLocks noChangeArrowheads="1"/>
          </p:cNvSpPr>
          <p:nvPr/>
        </p:nvSpPr>
        <p:spPr bwMode="auto">
          <a:xfrm>
            <a:off x="5486401" y="4724400"/>
            <a:ext cx="6335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>
                <a:solidFill>
                  <a:srgbClr val="6600FF"/>
                </a:solidFill>
                <a:latin typeface="Arial" charset="0"/>
                <a:cs typeface="Arial" charset="0"/>
              </a:rPr>
              <a:t>B2C</a:t>
            </a:r>
            <a:endParaRPr lang="en-US">
              <a:cs typeface="Arial" charset="0"/>
            </a:endParaRPr>
          </a:p>
        </p:txBody>
      </p:sp>
      <p:sp>
        <p:nvSpPr>
          <p:cNvPr id="14346" name="Rectangle 86"/>
          <p:cNvSpPr>
            <a:spLocks noChangeArrowheads="1"/>
          </p:cNvSpPr>
          <p:nvPr/>
        </p:nvSpPr>
        <p:spPr bwMode="auto">
          <a:xfrm>
            <a:off x="8331201" y="1600200"/>
            <a:ext cx="6335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>
                <a:solidFill>
                  <a:srgbClr val="6600FF"/>
                </a:solidFill>
                <a:latin typeface="Arial" charset="0"/>
                <a:cs typeface="Arial" charset="0"/>
              </a:rPr>
              <a:t>B2C</a:t>
            </a:r>
            <a:endParaRPr lang="en-US">
              <a:cs typeface="Arial" charset="0"/>
            </a:endParaRPr>
          </a:p>
        </p:txBody>
      </p:sp>
      <p:sp>
        <p:nvSpPr>
          <p:cNvPr id="14347" name="Rectangle 87"/>
          <p:cNvSpPr>
            <a:spLocks noChangeArrowheads="1"/>
          </p:cNvSpPr>
          <p:nvPr/>
        </p:nvSpPr>
        <p:spPr bwMode="auto">
          <a:xfrm>
            <a:off x="8333317" y="3352800"/>
            <a:ext cx="6335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>
                <a:solidFill>
                  <a:srgbClr val="6600FF"/>
                </a:solidFill>
                <a:latin typeface="Arial" charset="0"/>
                <a:cs typeface="Arial" charset="0"/>
              </a:rPr>
              <a:t>B2C</a:t>
            </a:r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594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588434" y="2089151"/>
            <a:ext cx="225636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en-GB" sz="1800">
              <a:latin typeface="Tahoma" charset="0"/>
            </a:endParaRPr>
          </a:p>
        </p:txBody>
      </p:sp>
      <p:grpSp>
        <p:nvGrpSpPr>
          <p:cNvPr id="15364" name="Group 42"/>
          <p:cNvGrpSpPr>
            <a:grpSpLocks/>
          </p:cNvGrpSpPr>
          <p:nvPr/>
        </p:nvGrpSpPr>
        <p:grpSpPr bwMode="auto">
          <a:xfrm>
            <a:off x="0" y="260350"/>
            <a:ext cx="11887200" cy="6381750"/>
            <a:chOff x="204" y="260350"/>
            <a:chExt cx="8915196" cy="6381750"/>
          </a:xfrm>
        </p:grpSpPr>
        <p:sp>
          <p:nvSpPr>
            <p:cNvPr id="15388" name="Line 9"/>
            <p:cNvSpPr>
              <a:spLocks noChangeShapeType="1"/>
            </p:cNvSpPr>
            <p:nvPr/>
          </p:nvSpPr>
          <p:spPr bwMode="auto">
            <a:xfrm>
              <a:off x="323850" y="6624638"/>
              <a:ext cx="8569325" cy="0"/>
            </a:xfrm>
            <a:prstGeom prst="line">
              <a:avLst/>
            </a:prstGeom>
            <a:noFill/>
            <a:ln w="76200" cmpd="tri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5389" name="Group 41"/>
            <p:cNvGrpSpPr>
              <a:grpSpLocks/>
            </p:cNvGrpSpPr>
            <p:nvPr/>
          </p:nvGrpSpPr>
          <p:grpSpPr bwMode="auto">
            <a:xfrm>
              <a:off x="204" y="260350"/>
              <a:ext cx="8915196" cy="6381750"/>
              <a:chOff x="204" y="260350"/>
              <a:chExt cx="8915196" cy="6381750"/>
            </a:xfrm>
          </p:grpSpPr>
          <p:grpSp>
            <p:nvGrpSpPr>
              <p:cNvPr id="15390" name="Group 28"/>
              <p:cNvGrpSpPr>
                <a:grpSpLocks/>
              </p:cNvGrpSpPr>
              <p:nvPr/>
            </p:nvGrpSpPr>
            <p:grpSpPr bwMode="auto">
              <a:xfrm>
                <a:off x="204" y="260350"/>
                <a:ext cx="8915196" cy="6381750"/>
                <a:chOff x="204" y="260350"/>
                <a:chExt cx="8915196" cy="6381750"/>
              </a:xfrm>
            </p:grpSpPr>
            <p:grpSp>
              <p:nvGrpSpPr>
                <p:cNvPr id="15392" name="Group 34"/>
                <p:cNvGrpSpPr>
                  <a:grpSpLocks/>
                </p:cNvGrpSpPr>
                <p:nvPr/>
              </p:nvGrpSpPr>
              <p:grpSpPr bwMode="auto">
                <a:xfrm>
                  <a:off x="204" y="260350"/>
                  <a:ext cx="8915196" cy="6381750"/>
                  <a:chOff x="204" y="260350"/>
                  <a:chExt cx="8915196" cy="6381750"/>
                </a:xfrm>
              </p:grpSpPr>
              <p:grpSp>
                <p:nvGrpSpPr>
                  <p:cNvPr id="15394" name="Group 32"/>
                  <p:cNvGrpSpPr>
                    <a:grpSpLocks/>
                  </p:cNvGrpSpPr>
                  <p:nvPr/>
                </p:nvGrpSpPr>
                <p:grpSpPr bwMode="auto">
                  <a:xfrm>
                    <a:off x="204" y="260350"/>
                    <a:ext cx="304596" cy="6364288"/>
                    <a:chOff x="204" y="147"/>
                    <a:chExt cx="304596" cy="4009"/>
                  </a:xfrm>
                </p:grpSpPr>
                <p:sp>
                  <p:nvSpPr>
                    <p:cNvPr id="15396" name="Line 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4800" y="164"/>
                      <a:ext cx="0" cy="3992"/>
                    </a:xfrm>
                    <a:prstGeom prst="line">
                      <a:avLst/>
                    </a:prstGeom>
                    <a:noFill/>
                    <a:ln w="76200" cmpd="tri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15397" name="Group 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04" y="147"/>
                      <a:ext cx="5398" cy="4009"/>
                      <a:chOff x="204" y="147"/>
                      <a:chExt cx="5398" cy="4009"/>
                    </a:xfrm>
                  </p:grpSpPr>
                  <p:sp>
                    <p:nvSpPr>
                      <p:cNvPr id="15398" name="Line 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04" y="147"/>
                        <a:ext cx="5398" cy="0"/>
                      </a:xfrm>
                      <a:prstGeom prst="line">
                        <a:avLst/>
                      </a:prstGeom>
                      <a:noFill/>
                      <a:ln w="76200" cmpd="tri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399" name="Line 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04" y="4156"/>
                        <a:ext cx="5398" cy="0"/>
                      </a:xfrm>
                      <a:prstGeom prst="line">
                        <a:avLst/>
                      </a:prstGeom>
                      <a:noFill/>
                      <a:ln w="76200" cmpd="tri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15395" name="Line 6"/>
                  <p:cNvSpPr>
                    <a:spLocks noChangeShapeType="1"/>
                  </p:cNvSpPr>
                  <p:nvPr/>
                </p:nvSpPr>
                <p:spPr bwMode="auto">
                  <a:xfrm>
                    <a:off x="8915400" y="304800"/>
                    <a:ext cx="0" cy="6337300"/>
                  </a:xfrm>
                  <a:prstGeom prst="line">
                    <a:avLst/>
                  </a:prstGeom>
                  <a:noFill/>
                  <a:ln w="76200" cmpd="tri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0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324047" y="304800"/>
                  <a:ext cx="8569129" cy="584200"/>
                </a:xfrm>
                <a:prstGeom prst="rect">
                  <a:avLst/>
                </a:prstGeom>
                <a:solidFill>
                  <a:schemeClr val="accent2"/>
                </a:solidFill>
                <a:ln w="76200" cmpd="tri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defRPr/>
                  </a:pPr>
                  <a:r>
                    <a:rPr lang="en-GB" sz="3200">
                      <a:solidFill>
                        <a:schemeClr val="bg1"/>
                      </a:solidFill>
                      <a:latin typeface="Arial" charset="0"/>
                      <a:cs typeface="Arial" charset="0"/>
                    </a:rPr>
                    <a:t>Jenis Transaksi E-Commerce </a:t>
                  </a:r>
                  <a:endParaRPr lang="en-US" sz="28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5391" name="Line 9"/>
              <p:cNvSpPr>
                <a:spLocks noChangeShapeType="1"/>
              </p:cNvSpPr>
              <p:nvPr/>
            </p:nvSpPr>
            <p:spPr bwMode="auto">
              <a:xfrm>
                <a:off x="304800" y="304800"/>
                <a:ext cx="8569325" cy="0"/>
              </a:xfrm>
              <a:prstGeom prst="line">
                <a:avLst/>
              </a:prstGeom>
              <a:noFill/>
              <a:ln w="76200" cmpd="tri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aphicFrame>
        <p:nvGraphicFramePr>
          <p:cNvPr id="18" name="Group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1623389"/>
              </p:ext>
            </p:extLst>
          </p:nvPr>
        </p:nvGraphicFramePr>
        <p:xfrm>
          <a:off x="1096424" y="1182571"/>
          <a:ext cx="10348384" cy="5075239"/>
        </p:xfrm>
        <a:graphic>
          <a:graphicData uri="http://schemas.openxmlformats.org/drawingml/2006/table">
            <a:tbl>
              <a:tblPr/>
              <a:tblGrid>
                <a:gridCol w="16954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529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60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Model </a:t>
                      </a:r>
                      <a:endParaRPr kumimoji="0" lang="en-GB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121920" marR="121920"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Keterangan</a:t>
                      </a:r>
                      <a:endParaRPr kumimoji="0" lang="en-GB" sz="17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121920" marR="121920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83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B2C</a:t>
                      </a:r>
                      <a:endParaRPr kumimoji="0" lang="en-GB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121920" marR="121920"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en-GB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Business-to-Consumers: Perusahaan </a:t>
                      </a:r>
                      <a:r>
                        <a:rPr kumimoji="0" lang="en-GB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menjual</a:t>
                      </a:r>
                      <a:r>
                        <a:rPr kumimoji="0" lang="en-GB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 </a:t>
                      </a:r>
                      <a:r>
                        <a:rPr kumimoji="0" lang="en-GB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produk</a:t>
                      </a:r>
                      <a:r>
                        <a:rPr kumimoji="0" lang="en-GB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 </a:t>
                      </a:r>
                      <a:r>
                        <a:rPr kumimoji="0" lang="en-GB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atau</a:t>
                      </a:r>
                      <a:r>
                        <a:rPr kumimoji="0" lang="en-GB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 </a:t>
                      </a:r>
                      <a:r>
                        <a:rPr kumimoji="0" lang="en-GB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jasa</a:t>
                      </a:r>
                      <a:r>
                        <a:rPr kumimoji="0" lang="en-GB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 </a:t>
                      </a:r>
                      <a:r>
                        <a:rPr kumimoji="0" lang="en-GB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secara</a:t>
                      </a:r>
                      <a:r>
                        <a:rPr kumimoji="0" lang="en-GB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 </a:t>
                      </a:r>
                      <a:r>
                        <a:rPr kumimoji="0" lang="en-GB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langsung</a:t>
                      </a:r>
                      <a:r>
                        <a:rPr kumimoji="0" lang="en-GB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 </a:t>
                      </a:r>
                      <a:r>
                        <a:rPr kumimoji="0" lang="en-GB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kepada</a:t>
                      </a:r>
                      <a:r>
                        <a:rPr kumimoji="0" lang="en-GB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 </a:t>
                      </a:r>
                      <a:r>
                        <a:rPr kumimoji="0" lang="en-GB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pembeli</a:t>
                      </a:r>
                      <a:r>
                        <a:rPr kumimoji="0" lang="en-GB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.</a:t>
                      </a:r>
                    </a:p>
                  </a:txBody>
                  <a:tcPr marL="121920" marR="121920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83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B2B</a:t>
                      </a:r>
                      <a:endParaRPr kumimoji="0" lang="en-GB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121920" marR="121920"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en-GB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Business-to-Business</a:t>
                      </a:r>
                      <a:r>
                        <a:rPr kumimoji="0" lang="en-GB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: </a:t>
                      </a:r>
                      <a:r>
                        <a:rPr kumimoji="0" lang="en-GB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Dalam</a:t>
                      </a:r>
                      <a:r>
                        <a:rPr kumimoji="0" lang="en-GB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 </a:t>
                      </a:r>
                      <a:r>
                        <a:rPr kumimoji="0" lang="en-GB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transaksi</a:t>
                      </a:r>
                      <a:r>
                        <a:rPr kumimoji="0" lang="en-GB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  B2B, </a:t>
                      </a:r>
                      <a:r>
                        <a:rPr kumimoji="0" lang="en-GB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baik</a:t>
                      </a:r>
                      <a:r>
                        <a:rPr kumimoji="0" lang="en-GB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 </a:t>
                      </a:r>
                      <a:r>
                        <a:rPr kumimoji="0" lang="en-GB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penjual</a:t>
                      </a:r>
                      <a:r>
                        <a:rPr kumimoji="0" lang="en-GB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 </a:t>
                      </a:r>
                      <a:r>
                        <a:rPr kumimoji="0" lang="en-GB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maupun</a:t>
                      </a:r>
                      <a:r>
                        <a:rPr kumimoji="0" lang="en-GB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 </a:t>
                      </a:r>
                      <a:r>
                        <a:rPr kumimoji="0" lang="en-GB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pembeli</a:t>
                      </a:r>
                      <a:r>
                        <a:rPr kumimoji="0" lang="en-GB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  </a:t>
                      </a:r>
                      <a:r>
                        <a:rPr kumimoji="0" lang="en-GB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adalah</a:t>
                      </a:r>
                      <a:r>
                        <a:rPr kumimoji="0" lang="en-GB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 </a:t>
                      </a:r>
                      <a:r>
                        <a:rPr kumimoji="0" lang="en-GB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organisasi</a:t>
                      </a:r>
                      <a:r>
                        <a:rPr kumimoji="0" lang="en-GB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 </a:t>
                      </a:r>
                      <a:r>
                        <a:rPr kumimoji="0" lang="en-GB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bisnis</a:t>
                      </a:r>
                      <a:r>
                        <a:rPr kumimoji="0" lang="en-GB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. </a:t>
                      </a:r>
                    </a:p>
                  </a:txBody>
                  <a:tcPr marL="121920" marR="121920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86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G2B</a:t>
                      </a:r>
                      <a:endParaRPr kumimoji="0" lang="en-GB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121920" marR="121920"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en-GB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Government-to–business</a:t>
                      </a:r>
                      <a:r>
                        <a:rPr kumimoji="0" lang="en-GB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:</a:t>
                      </a:r>
                      <a:r>
                        <a:rPr kumimoji="0" lang="en-GB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 Unit-unit </a:t>
                      </a:r>
                      <a:r>
                        <a:rPr kumimoji="0" lang="en-GB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pemerintah</a:t>
                      </a:r>
                      <a:r>
                        <a:rPr kumimoji="0" lang="en-GB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 </a:t>
                      </a:r>
                      <a:r>
                        <a:rPr kumimoji="0" lang="en-GB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dapat</a:t>
                      </a:r>
                      <a:r>
                        <a:rPr kumimoji="0" lang="en-GB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 </a:t>
                      </a:r>
                      <a:r>
                        <a:rPr kumimoji="0" lang="en-GB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melakukan</a:t>
                      </a:r>
                      <a:r>
                        <a:rPr kumimoji="0" lang="en-GB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 </a:t>
                      </a:r>
                      <a:r>
                        <a:rPr kumimoji="0" lang="en-GB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bisnis</a:t>
                      </a:r>
                      <a:r>
                        <a:rPr kumimoji="0" lang="en-GB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 </a:t>
                      </a:r>
                      <a:r>
                        <a:rPr kumimoji="0" lang="en-GB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dengan</a:t>
                      </a:r>
                      <a:r>
                        <a:rPr kumimoji="0" lang="en-GB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 </a:t>
                      </a:r>
                      <a:r>
                        <a:rPr kumimoji="0" lang="en-GB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berbagai</a:t>
                      </a:r>
                      <a:r>
                        <a:rPr kumimoji="0" lang="en-GB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 unit </a:t>
                      </a:r>
                      <a:r>
                        <a:rPr kumimoji="0" lang="en-GB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pemerintah</a:t>
                      </a:r>
                      <a:r>
                        <a:rPr kumimoji="0" lang="en-GB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 </a:t>
                      </a:r>
                      <a:r>
                        <a:rPr kumimoji="0" lang="en-GB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lainnya</a:t>
                      </a:r>
                      <a:r>
                        <a:rPr kumimoji="0" lang="en-GB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 </a:t>
                      </a:r>
                      <a:r>
                        <a:rPr kumimoji="0" lang="en-GB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serta</a:t>
                      </a:r>
                      <a:r>
                        <a:rPr kumimoji="0" lang="en-GB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 </a:t>
                      </a:r>
                      <a:r>
                        <a:rPr kumimoji="0" lang="en-GB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dengan</a:t>
                      </a:r>
                      <a:r>
                        <a:rPr kumimoji="0" lang="en-GB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 </a:t>
                      </a:r>
                      <a:r>
                        <a:rPr kumimoji="0" lang="en-GB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berbagai</a:t>
                      </a:r>
                      <a:r>
                        <a:rPr kumimoji="0" lang="en-GB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 </a:t>
                      </a:r>
                      <a:r>
                        <a:rPr kumimoji="0" lang="en-GB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perusahaan</a:t>
                      </a:r>
                      <a:r>
                        <a:rPr kumimoji="0" lang="en-GB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.</a:t>
                      </a:r>
                    </a:p>
                  </a:txBody>
                  <a:tcPr marL="121920" marR="121920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6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C2C</a:t>
                      </a:r>
                      <a:endParaRPr kumimoji="0" lang="en-GB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121920" marR="121920"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en-GB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Consumer-to-Consumer</a:t>
                      </a:r>
                      <a:r>
                        <a:rPr kumimoji="0" lang="en-GB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.</a:t>
                      </a:r>
                      <a:r>
                        <a:rPr kumimoji="0" lang="en-GB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:</a:t>
                      </a:r>
                      <a:r>
                        <a:rPr kumimoji="0" lang="en-GB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Dalam</a:t>
                      </a:r>
                      <a:r>
                        <a:rPr kumimoji="0" lang="en-GB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 hl </a:t>
                      </a:r>
                      <a:r>
                        <a:rPr kumimoji="0" lang="en-GB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ini</a:t>
                      </a:r>
                      <a:r>
                        <a:rPr kumimoji="0" lang="en-GB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, </a:t>
                      </a:r>
                      <a:r>
                        <a:rPr kumimoji="0" lang="en-GB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seseorang</a:t>
                      </a:r>
                      <a:r>
                        <a:rPr kumimoji="0" lang="en-GB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 </a:t>
                      </a:r>
                      <a:r>
                        <a:rPr kumimoji="0" lang="en-GB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menjual</a:t>
                      </a:r>
                      <a:r>
                        <a:rPr kumimoji="0" lang="en-GB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 </a:t>
                      </a:r>
                      <a:r>
                        <a:rPr kumimoji="0" lang="en-GB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produk</a:t>
                      </a:r>
                      <a:r>
                        <a:rPr kumimoji="0" lang="en-GB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 </a:t>
                      </a:r>
                      <a:r>
                        <a:rPr kumimoji="0" lang="en-GB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atau</a:t>
                      </a:r>
                      <a:r>
                        <a:rPr kumimoji="0" lang="en-GB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 </a:t>
                      </a:r>
                      <a:r>
                        <a:rPr kumimoji="0" lang="en-GB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jasa</a:t>
                      </a:r>
                      <a:r>
                        <a:rPr kumimoji="0" lang="en-GB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 </a:t>
                      </a:r>
                      <a:r>
                        <a:rPr kumimoji="0" lang="en-GB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secara</a:t>
                      </a:r>
                      <a:r>
                        <a:rPr kumimoji="0" lang="en-GB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 </a:t>
                      </a:r>
                      <a:r>
                        <a:rPr kumimoji="0" lang="en-GB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langsung</a:t>
                      </a:r>
                      <a:r>
                        <a:rPr kumimoji="0" lang="en-GB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 </a:t>
                      </a:r>
                      <a:r>
                        <a:rPr kumimoji="0" lang="en-GB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kepada</a:t>
                      </a:r>
                      <a:r>
                        <a:rPr kumimoji="0" lang="en-GB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  orang lain (</a:t>
                      </a:r>
                      <a:r>
                        <a:rPr kumimoji="0" lang="en-GB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pelanggan</a:t>
                      </a:r>
                      <a:r>
                        <a:rPr kumimoji="0" lang="en-GB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 </a:t>
                      </a:r>
                      <a:r>
                        <a:rPr kumimoji="0" lang="en-GB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ke</a:t>
                      </a:r>
                      <a:r>
                        <a:rPr kumimoji="0" lang="en-GB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 </a:t>
                      </a:r>
                      <a:r>
                        <a:rPr kumimoji="0" lang="en-GB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pelanggan</a:t>
                      </a:r>
                      <a:r>
                        <a:rPr kumimoji="0" lang="en-GB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).</a:t>
                      </a:r>
                    </a:p>
                  </a:txBody>
                  <a:tcPr marL="121920" marR="121920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270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C2B</a:t>
                      </a:r>
                      <a:endParaRPr kumimoji="0" lang="en-GB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121920" marR="121920"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en-GB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Customer</a:t>
                      </a:r>
                      <a:r>
                        <a:rPr kumimoji="0" lang="en-GB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 -</a:t>
                      </a:r>
                      <a:r>
                        <a:rPr kumimoji="0" lang="en-GB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to-Business</a:t>
                      </a:r>
                      <a:r>
                        <a:rPr kumimoji="0" lang="en-GB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. </a:t>
                      </a:r>
                      <a:r>
                        <a:rPr kumimoji="0" lang="en-GB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Konsumen</a:t>
                      </a:r>
                      <a:r>
                        <a:rPr kumimoji="0" lang="en-GB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 </a:t>
                      </a:r>
                      <a:r>
                        <a:rPr kumimoji="0" lang="en-GB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memberi</a:t>
                      </a:r>
                      <a:r>
                        <a:rPr kumimoji="0" lang="en-GB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 </a:t>
                      </a:r>
                      <a:r>
                        <a:rPr kumimoji="0" lang="en-GB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tahukan</a:t>
                      </a:r>
                      <a:r>
                        <a:rPr kumimoji="0" lang="en-GB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  </a:t>
                      </a:r>
                      <a:r>
                        <a:rPr kumimoji="0" lang="en-GB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kebutuhan</a:t>
                      </a:r>
                      <a:r>
                        <a:rPr kumimoji="0" lang="en-GB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 </a:t>
                      </a:r>
                      <a:r>
                        <a:rPr kumimoji="0" lang="en-GB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atas</a:t>
                      </a:r>
                      <a:r>
                        <a:rPr kumimoji="0" lang="en-GB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 </a:t>
                      </a:r>
                      <a:r>
                        <a:rPr kumimoji="0" lang="en-GB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suatu</a:t>
                      </a:r>
                      <a:r>
                        <a:rPr kumimoji="0" lang="en-GB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 </a:t>
                      </a:r>
                      <a:r>
                        <a:rPr kumimoji="0" lang="en-GB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produk</a:t>
                      </a:r>
                      <a:r>
                        <a:rPr kumimoji="0" lang="en-GB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 </a:t>
                      </a:r>
                      <a:r>
                        <a:rPr kumimoji="0" lang="en-GB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atau</a:t>
                      </a:r>
                      <a:r>
                        <a:rPr kumimoji="0" lang="en-GB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 </a:t>
                      </a:r>
                      <a:r>
                        <a:rPr kumimoji="0" lang="en-GB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jasa</a:t>
                      </a:r>
                      <a:r>
                        <a:rPr kumimoji="0" lang="en-GB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 </a:t>
                      </a:r>
                      <a:r>
                        <a:rPr kumimoji="0" lang="en-GB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tertentu</a:t>
                      </a:r>
                      <a:r>
                        <a:rPr kumimoji="0" lang="en-GB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, </a:t>
                      </a:r>
                      <a:r>
                        <a:rPr kumimoji="0" lang="en-GB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dan</a:t>
                      </a:r>
                      <a:r>
                        <a:rPr kumimoji="0" lang="en-GB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 </a:t>
                      </a:r>
                      <a:r>
                        <a:rPr kumimoji="0" lang="en-GB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para</a:t>
                      </a:r>
                      <a:r>
                        <a:rPr kumimoji="0" lang="en-GB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 </a:t>
                      </a:r>
                      <a:r>
                        <a:rPr kumimoji="0" lang="en-GB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pemasok</a:t>
                      </a:r>
                      <a:r>
                        <a:rPr kumimoji="0" lang="en-GB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 </a:t>
                      </a:r>
                      <a:r>
                        <a:rPr kumimoji="0" lang="en-GB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bersaing</a:t>
                      </a:r>
                      <a:r>
                        <a:rPr kumimoji="0" lang="en-GB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 </a:t>
                      </a:r>
                      <a:r>
                        <a:rPr kumimoji="0" lang="en-GB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untuk</a:t>
                      </a:r>
                      <a:r>
                        <a:rPr kumimoji="0" lang="en-GB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 </a:t>
                      </a:r>
                      <a:r>
                        <a:rPr kumimoji="0" lang="en-GB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menyediakan</a:t>
                      </a:r>
                      <a:r>
                        <a:rPr kumimoji="0" lang="en-GB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 </a:t>
                      </a:r>
                      <a:r>
                        <a:rPr kumimoji="0" lang="en-GB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produk</a:t>
                      </a:r>
                      <a:r>
                        <a:rPr kumimoji="0" lang="en-GB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 </a:t>
                      </a:r>
                      <a:r>
                        <a:rPr kumimoji="0" lang="en-GB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atau</a:t>
                      </a:r>
                      <a:r>
                        <a:rPr kumimoji="0" lang="en-GB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 </a:t>
                      </a:r>
                      <a:r>
                        <a:rPr kumimoji="0" lang="en-GB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jasa</a:t>
                      </a:r>
                      <a:r>
                        <a:rPr kumimoji="0" lang="en-GB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 </a:t>
                      </a:r>
                      <a:r>
                        <a:rPr kumimoji="0" lang="en-GB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tersebut</a:t>
                      </a:r>
                      <a:r>
                        <a:rPr kumimoji="0" lang="en-GB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 </a:t>
                      </a:r>
                      <a:r>
                        <a:rPr kumimoji="0" lang="en-GB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ke</a:t>
                      </a:r>
                      <a:r>
                        <a:rPr kumimoji="0" lang="en-GB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 </a:t>
                      </a:r>
                      <a:r>
                        <a:rPr kumimoji="0" lang="en-GB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konsumen</a:t>
                      </a:r>
                      <a:r>
                        <a:rPr kumimoji="0" lang="en-GB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. </a:t>
                      </a:r>
                    </a:p>
                  </a:txBody>
                  <a:tcPr marL="121920" marR="121920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6720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588434" y="2089151"/>
            <a:ext cx="225636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en-GB" sz="1800">
              <a:latin typeface="Tahoma" charset="0"/>
            </a:endParaRPr>
          </a:p>
        </p:txBody>
      </p:sp>
      <p:grpSp>
        <p:nvGrpSpPr>
          <p:cNvPr id="16388" name="Group 42"/>
          <p:cNvGrpSpPr>
            <a:grpSpLocks/>
          </p:cNvGrpSpPr>
          <p:nvPr/>
        </p:nvGrpSpPr>
        <p:grpSpPr bwMode="auto">
          <a:xfrm>
            <a:off x="7197" y="476250"/>
            <a:ext cx="11887200" cy="6381750"/>
            <a:chOff x="204" y="260350"/>
            <a:chExt cx="8915196" cy="6381750"/>
          </a:xfrm>
        </p:grpSpPr>
        <p:sp>
          <p:nvSpPr>
            <p:cNvPr id="16390" name="Line 9"/>
            <p:cNvSpPr>
              <a:spLocks noChangeShapeType="1"/>
            </p:cNvSpPr>
            <p:nvPr/>
          </p:nvSpPr>
          <p:spPr bwMode="auto">
            <a:xfrm>
              <a:off x="323850" y="6624638"/>
              <a:ext cx="8569325" cy="0"/>
            </a:xfrm>
            <a:prstGeom prst="line">
              <a:avLst/>
            </a:prstGeom>
            <a:noFill/>
            <a:ln w="76200" cmpd="tri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391" name="Group 41"/>
            <p:cNvGrpSpPr>
              <a:grpSpLocks/>
            </p:cNvGrpSpPr>
            <p:nvPr/>
          </p:nvGrpSpPr>
          <p:grpSpPr bwMode="auto">
            <a:xfrm>
              <a:off x="204" y="260350"/>
              <a:ext cx="8915196" cy="6381750"/>
              <a:chOff x="204" y="260350"/>
              <a:chExt cx="8915196" cy="6381750"/>
            </a:xfrm>
          </p:grpSpPr>
          <p:grpSp>
            <p:nvGrpSpPr>
              <p:cNvPr id="16392" name="Group 28"/>
              <p:cNvGrpSpPr>
                <a:grpSpLocks/>
              </p:cNvGrpSpPr>
              <p:nvPr/>
            </p:nvGrpSpPr>
            <p:grpSpPr bwMode="auto">
              <a:xfrm>
                <a:off x="204" y="260350"/>
                <a:ext cx="8915196" cy="6381750"/>
                <a:chOff x="204" y="260350"/>
                <a:chExt cx="8915196" cy="6381750"/>
              </a:xfrm>
            </p:grpSpPr>
            <p:grpSp>
              <p:nvGrpSpPr>
                <p:cNvPr id="16394" name="Group 34"/>
                <p:cNvGrpSpPr>
                  <a:grpSpLocks/>
                </p:cNvGrpSpPr>
                <p:nvPr/>
              </p:nvGrpSpPr>
              <p:grpSpPr bwMode="auto">
                <a:xfrm>
                  <a:off x="204" y="260350"/>
                  <a:ext cx="8915196" cy="6381750"/>
                  <a:chOff x="204" y="260350"/>
                  <a:chExt cx="8915196" cy="6381750"/>
                </a:xfrm>
              </p:grpSpPr>
              <p:grpSp>
                <p:nvGrpSpPr>
                  <p:cNvPr id="16396" name="Group 32"/>
                  <p:cNvGrpSpPr>
                    <a:grpSpLocks/>
                  </p:cNvGrpSpPr>
                  <p:nvPr/>
                </p:nvGrpSpPr>
                <p:grpSpPr bwMode="auto">
                  <a:xfrm>
                    <a:off x="204" y="260350"/>
                    <a:ext cx="304596" cy="6364288"/>
                    <a:chOff x="204" y="147"/>
                    <a:chExt cx="304596" cy="4009"/>
                  </a:xfrm>
                </p:grpSpPr>
                <p:sp>
                  <p:nvSpPr>
                    <p:cNvPr id="16398" name="Line 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4800" y="164"/>
                      <a:ext cx="0" cy="3992"/>
                    </a:xfrm>
                    <a:prstGeom prst="line">
                      <a:avLst/>
                    </a:prstGeom>
                    <a:noFill/>
                    <a:ln w="76200" cmpd="tri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16399" name="Group 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04" y="147"/>
                      <a:ext cx="5398" cy="4009"/>
                      <a:chOff x="204" y="147"/>
                      <a:chExt cx="5398" cy="4009"/>
                    </a:xfrm>
                  </p:grpSpPr>
                  <p:sp>
                    <p:nvSpPr>
                      <p:cNvPr id="16400" name="Line 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04" y="147"/>
                        <a:ext cx="5398" cy="0"/>
                      </a:xfrm>
                      <a:prstGeom prst="line">
                        <a:avLst/>
                      </a:prstGeom>
                      <a:noFill/>
                      <a:ln w="76200" cmpd="tri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401" name="Line 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04" y="4156"/>
                        <a:ext cx="5398" cy="0"/>
                      </a:xfrm>
                      <a:prstGeom prst="line">
                        <a:avLst/>
                      </a:prstGeom>
                      <a:noFill/>
                      <a:ln w="76200" cmpd="tri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16397" name="Line 6"/>
                  <p:cNvSpPr>
                    <a:spLocks noChangeShapeType="1"/>
                  </p:cNvSpPr>
                  <p:nvPr/>
                </p:nvSpPr>
                <p:spPr bwMode="auto">
                  <a:xfrm>
                    <a:off x="8915400" y="304800"/>
                    <a:ext cx="0" cy="6337300"/>
                  </a:xfrm>
                  <a:prstGeom prst="line">
                    <a:avLst/>
                  </a:prstGeom>
                  <a:noFill/>
                  <a:ln w="76200" cmpd="tri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0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324047" y="304800"/>
                  <a:ext cx="8569129" cy="584200"/>
                </a:xfrm>
                <a:prstGeom prst="rect">
                  <a:avLst/>
                </a:prstGeom>
                <a:solidFill>
                  <a:schemeClr val="accent2"/>
                </a:solidFill>
                <a:ln w="76200" cmpd="tri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defRPr/>
                  </a:pPr>
                  <a:r>
                    <a:rPr lang="en-GB" sz="3200">
                      <a:solidFill>
                        <a:schemeClr val="bg1"/>
                      </a:solidFill>
                      <a:latin typeface="Arial" charset="0"/>
                      <a:cs typeface="Arial" charset="0"/>
                    </a:rPr>
                    <a:t>Ruang lingkup E-Commerce </a:t>
                  </a:r>
                  <a:endParaRPr lang="en-US" sz="28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6393" name="Line 9"/>
              <p:cNvSpPr>
                <a:spLocks noChangeShapeType="1"/>
              </p:cNvSpPr>
              <p:nvPr/>
            </p:nvSpPr>
            <p:spPr bwMode="auto">
              <a:xfrm>
                <a:off x="304800" y="304800"/>
                <a:ext cx="8569325" cy="0"/>
              </a:xfrm>
              <a:prstGeom prst="line">
                <a:avLst/>
              </a:prstGeom>
              <a:noFill/>
              <a:ln w="76200" cmpd="tri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6389" name="Rectangle 16"/>
          <p:cNvSpPr>
            <a:spLocks noChangeArrowheads="1"/>
          </p:cNvSpPr>
          <p:nvPr/>
        </p:nvSpPr>
        <p:spPr bwMode="auto">
          <a:xfrm>
            <a:off x="868680" y="1919635"/>
            <a:ext cx="10891519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3200" dirty="0" err="1">
                <a:latin typeface="Arial" charset="0"/>
                <a:cs typeface="Arial" charset="0"/>
              </a:rPr>
              <a:t>Aplikasi</a:t>
            </a:r>
            <a:r>
              <a:rPr lang="en-US" sz="3200" dirty="0">
                <a:latin typeface="Arial" charset="0"/>
                <a:cs typeface="Arial" charset="0"/>
              </a:rPr>
              <a:t> EC yang </a:t>
            </a:r>
            <a:r>
              <a:rPr lang="en-US" sz="3200" dirty="0" err="1">
                <a:latin typeface="Arial" charset="0"/>
                <a:cs typeface="Arial" charset="0"/>
              </a:rPr>
              <a:t>didukung</a:t>
            </a:r>
            <a:r>
              <a:rPr lang="en-US" sz="3200" dirty="0"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latin typeface="Arial" charset="0"/>
                <a:cs typeface="Arial" charset="0"/>
              </a:rPr>
              <a:t>oleh</a:t>
            </a:r>
            <a:r>
              <a:rPr lang="en-US" sz="3200" dirty="0"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latin typeface="Arial" charset="0"/>
                <a:cs typeface="Arial" charset="0"/>
              </a:rPr>
              <a:t>infrastruktur</a:t>
            </a:r>
            <a:r>
              <a:rPr lang="en-US" sz="3200" dirty="0">
                <a:latin typeface="Arial" charset="0"/>
                <a:cs typeface="Arial" charset="0"/>
              </a:rPr>
              <a:t> yang </a:t>
            </a:r>
            <a:r>
              <a:rPr lang="en-US" sz="3200" dirty="0" err="1">
                <a:latin typeface="Arial" charset="0"/>
                <a:cs typeface="Arial" charset="0"/>
              </a:rPr>
              <a:t>mencakup</a:t>
            </a:r>
            <a:r>
              <a:rPr lang="en-US" sz="3200" dirty="0"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latin typeface="Arial" charset="0"/>
                <a:cs typeface="Arial" charset="0"/>
              </a:rPr>
              <a:t>perangkat</a:t>
            </a:r>
            <a:r>
              <a:rPr lang="en-US" sz="3200" dirty="0"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latin typeface="Arial" charset="0"/>
                <a:cs typeface="Arial" charset="0"/>
              </a:rPr>
              <a:t>keras</a:t>
            </a:r>
            <a:r>
              <a:rPr lang="en-US" sz="3200" dirty="0">
                <a:latin typeface="Arial" charset="0"/>
                <a:cs typeface="Arial" charset="0"/>
              </a:rPr>
              <a:t>, </a:t>
            </a:r>
            <a:r>
              <a:rPr lang="en-US" sz="3200" dirty="0" err="1">
                <a:latin typeface="Arial" charset="0"/>
                <a:cs typeface="Arial" charset="0"/>
              </a:rPr>
              <a:t>perangkat</a:t>
            </a:r>
            <a:r>
              <a:rPr lang="en-US" sz="3200" dirty="0"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latin typeface="Arial" charset="0"/>
                <a:cs typeface="Arial" charset="0"/>
              </a:rPr>
              <a:t>lunak</a:t>
            </a:r>
            <a:r>
              <a:rPr lang="en-US" sz="3200" dirty="0">
                <a:latin typeface="Arial" charset="0"/>
                <a:cs typeface="Arial" charset="0"/>
              </a:rPr>
              <a:t>, </a:t>
            </a:r>
            <a:r>
              <a:rPr lang="en-US" sz="3200" dirty="0" err="1">
                <a:latin typeface="Arial" charset="0"/>
                <a:cs typeface="Arial" charset="0"/>
              </a:rPr>
              <a:t>dan</a:t>
            </a:r>
            <a:r>
              <a:rPr lang="en-US" sz="3200" dirty="0"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latin typeface="Arial" charset="0"/>
                <a:cs typeface="Arial" charset="0"/>
              </a:rPr>
              <a:t>jaringan</a:t>
            </a:r>
            <a:r>
              <a:rPr lang="en-US" sz="3200" dirty="0">
                <a:latin typeface="Arial" charset="0"/>
                <a:cs typeface="Arial" charset="0"/>
              </a:rPr>
              <a:t>, </a:t>
            </a:r>
            <a:r>
              <a:rPr lang="en-US" sz="3200" dirty="0" err="1">
                <a:latin typeface="Arial" charset="0"/>
                <a:cs typeface="Arial" charset="0"/>
              </a:rPr>
              <a:t>mulai</a:t>
            </a:r>
            <a:r>
              <a:rPr lang="en-US" sz="3200" dirty="0"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latin typeface="Arial" charset="0"/>
                <a:cs typeface="Arial" charset="0"/>
              </a:rPr>
              <a:t>dari</a:t>
            </a:r>
            <a:r>
              <a:rPr lang="en-US" sz="3200" dirty="0">
                <a:latin typeface="Arial" charset="0"/>
                <a:cs typeface="Arial" charset="0"/>
              </a:rPr>
              <a:t> browser </a:t>
            </a:r>
            <a:r>
              <a:rPr lang="en-US" sz="3200" dirty="0" err="1">
                <a:latin typeface="Arial" charset="0"/>
                <a:cs typeface="Arial" charset="0"/>
              </a:rPr>
              <a:t>untuk</a:t>
            </a:r>
            <a:r>
              <a:rPr lang="en-US" sz="3200" dirty="0">
                <a:latin typeface="Arial" charset="0"/>
                <a:cs typeface="Arial" charset="0"/>
              </a:rPr>
              <a:t> multimedia, </a:t>
            </a:r>
            <a:r>
              <a:rPr lang="en-US" sz="3200" dirty="0" err="1">
                <a:latin typeface="Arial" charset="0"/>
                <a:cs typeface="Arial" charset="0"/>
              </a:rPr>
              <a:t>dan</a:t>
            </a:r>
            <a:r>
              <a:rPr lang="en-US" sz="3200" dirty="0"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latin typeface="Arial" charset="0"/>
                <a:cs typeface="Arial" charset="0"/>
              </a:rPr>
              <a:t>juga</a:t>
            </a:r>
            <a:r>
              <a:rPr lang="en-US" sz="3200" dirty="0"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latin typeface="Arial" charset="0"/>
                <a:cs typeface="Arial" charset="0"/>
              </a:rPr>
              <a:t>oleh</a:t>
            </a:r>
            <a:r>
              <a:rPr lang="en-US" sz="3200" dirty="0">
                <a:latin typeface="Arial" charset="0"/>
                <a:cs typeface="Arial" charset="0"/>
              </a:rPr>
              <a:t> lima </a:t>
            </a:r>
            <a:r>
              <a:rPr lang="en-US" sz="3200" dirty="0" err="1">
                <a:latin typeface="Arial" charset="0"/>
                <a:cs typeface="Arial" charset="0"/>
              </a:rPr>
              <a:t>wilayah</a:t>
            </a:r>
            <a:r>
              <a:rPr lang="en-US" sz="3200" dirty="0"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latin typeface="Arial" charset="0"/>
                <a:cs typeface="Arial" charset="0"/>
              </a:rPr>
              <a:t>dukungan</a:t>
            </a:r>
            <a:r>
              <a:rPr lang="en-US" sz="3200" dirty="0">
                <a:latin typeface="Arial" charset="0"/>
                <a:cs typeface="Arial" charset="0"/>
              </a:rPr>
              <a:t>:</a:t>
            </a:r>
          </a:p>
          <a:p>
            <a:r>
              <a:rPr lang="en-US" sz="3200" dirty="0">
                <a:latin typeface="Arial" charset="0"/>
                <a:cs typeface="Arial" charset="0"/>
              </a:rPr>
              <a:t>Orang</a:t>
            </a:r>
          </a:p>
          <a:p>
            <a:r>
              <a:rPr lang="en-US" sz="3200" dirty="0" err="1">
                <a:latin typeface="Arial" charset="0"/>
                <a:cs typeface="Arial" charset="0"/>
              </a:rPr>
              <a:t>Kebijakan</a:t>
            </a:r>
            <a:r>
              <a:rPr lang="en-US" sz="3200" dirty="0"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latin typeface="Arial" charset="0"/>
                <a:cs typeface="Arial" charset="0"/>
              </a:rPr>
              <a:t>Publik</a:t>
            </a:r>
            <a:endParaRPr lang="en-US" sz="3200" dirty="0">
              <a:latin typeface="Arial" charset="0"/>
              <a:cs typeface="Arial" charset="0"/>
            </a:endParaRPr>
          </a:p>
          <a:p>
            <a:r>
              <a:rPr lang="en-US" sz="3200" dirty="0" err="1">
                <a:latin typeface="Arial" charset="0"/>
                <a:cs typeface="Arial" charset="0"/>
              </a:rPr>
              <a:t>Pemasaran</a:t>
            </a:r>
            <a:r>
              <a:rPr lang="en-US" sz="3200" dirty="0"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latin typeface="Arial" charset="0"/>
                <a:cs typeface="Arial" charset="0"/>
              </a:rPr>
              <a:t>dan</a:t>
            </a:r>
            <a:r>
              <a:rPr lang="en-US" sz="3200" dirty="0"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latin typeface="Arial" charset="0"/>
                <a:cs typeface="Arial" charset="0"/>
              </a:rPr>
              <a:t>iklan</a:t>
            </a:r>
            <a:endParaRPr lang="en-US" sz="3200" dirty="0">
              <a:latin typeface="Arial" charset="0"/>
              <a:cs typeface="Arial" charset="0"/>
            </a:endParaRPr>
          </a:p>
          <a:p>
            <a:r>
              <a:rPr lang="en-US" sz="3200" dirty="0" err="1">
                <a:latin typeface="Arial" charset="0"/>
                <a:cs typeface="Arial" charset="0"/>
              </a:rPr>
              <a:t>Layanan-layanan</a:t>
            </a:r>
            <a:r>
              <a:rPr lang="en-US" sz="3200" dirty="0"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latin typeface="Arial" charset="0"/>
                <a:cs typeface="Arial" charset="0"/>
              </a:rPr>
              <a:t>penunjang</a:t>
            </a:r>
            <a:endParaRPr lang="en-US" sz="3200" dirty="0">
              <a:latin typeface="Arial" charset="0"/>
              <a:cs typeface="Arial" charset="0"/>
            </a:endParaRPr>
          </a:p>
          <a:p>
            <a:r>
              <a:rPr lang="en-US" sz="3200" dirty="0" err="1">
                <a:latin typeface="Arial" charset="0"/>
                <a:cs typeface="Arial" charset="0"/>
              </a:rPr>
              <a:t>Bisnis</a:t>
            </a:r>
            <a:r>
              <a:rPr lang="en-US" sz="3200" dirty="0"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latin typeface="Arial" charset="0"/>
                <a:cs typeface="Arial" charset="0"/>
              </a:rPr>
              <a:t>Kemitraan</a:t>
            </a:r>
            <a:endParaRPr lang="en-US" sz="32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5762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588434" y="2089151"/>
            <a:ext cx="225636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en-GB" sz="1800">
              <a:latin typeface="Tahoma" charset="0"/>
            </a:endParaRPr>
          </a:p>
        </p:txBody>
      </p:sp>
      <p:grpSp>
        <p:nvGrpSpPr>
          <p:cNvPr id="17412" name="Group 42"/>
          <p:cNvGrpSpPr>
            <a:grpSpLocks/>
          </p:cNvGrpSpPr>
          <p:nvPr/>
        </p:nvGrpSpPr>
        <p:grpSpPr bwMode="auto">
          <a:xfrm>
            <a:off x="83312" y="287789"/>
            <a:ext cx="12191999" cy="6488793"/>
            <a:chOff x="204" y="260350"/>
            <a:chExt cx="8915196" cy="6381750"/>
          </a:xfrm>
        </p:grpSpPr>
        <p:sp>
          <p:nvSpPr>
            <p:cNvPr id="17486" name="Line 9"/>
            <p:cNvSpPr>
              <a:spLocks noChangeShapeType="1"/>
            </p:cNvSpPr>
            <p:nvPr/>
          </p:nvSpPr>
          <p:spPr bwMode="auto">
            <a:xfrm>
              <a:off x="323850" y="6624638"/>
              <a:ext cx="8569325" cy="0"/>
            </a:xfrm>
            <a:prstGeom prst="line">
              <a:avLst/>
            </a:prstGeom>
            <a:noFill/>
            <a:ln w="76200" cmpd="tri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487" name="Group 41"/>
            <p:cNvGrpSpPr>
              <a:grpSpLocks/>
            </p:cNvGrpSpPr>
            <p:nvPr/>
          </p:nvGrpSpPr>
          <p:grpSpPr bwMode="auto">
            <a:xfrm>
              <a:off x="204" y="260350"/>
              <a:ext cx="8915196" cy="6381750"/>
              <a:chOff x="204" y="260350"/>
              <a:chExt cx="8915196" cy="6381750"/>
            </a:xfrm>
          </p:grpSpPr>
          <p:grpSp>
            <p:nvGrpSpPr>
              <p:cNvPr id="17488" name="Group 28"/>
              <p:cNvGrpSpPr>
                <a:grpSpLocks/>
              </p:cNvGrpSpPr>
              <p:nvPr/>
            </p:nvGrpSpPr>
            <p:grpSpPr bwMode="auto">
              <a:xfrm>
                <a:off x="204" y="260350"/>
                <a:ext cx="8915196" cy="6381750"/>
                <a:chOff x="204" y="260350"/>
                <a:chExt cx="8915196" cy="6381750"/>
              </a:xfrm>
            </p:grpSpPr>
            <p:grpSp>
              <p:nvGrpSpPr>
                <p:cNvPr id="17490" name="Group 34"/>
                <p:cNvGrpSpPr>
                  <a:grpSpLocks/>
                </p:cNvGrpSpPr>
                <p:nvPr/>
              </p:nvGrpSpPr>
              <p:grpSpPr bwMode="auto">
                <a:xfrm>
                  <a:off x="204" y="260350"/>
                  <a:ext cx="8915196" cy="6381750"/>
                  <a:chOff x="204" y="260350"/>
                  <a:chExt cx="8915196" cy="6381750"/>
                </a:xfrm>
              </p:grpSpPr>
              <p:grpSp>
                <p:nvGrpSpPr>
                  <p:cNvPr id="17492" name="Group 32"/>
                  <p:cNvGrpSpPr>
                    <a:grpSpLocks/>
                  </p:cNvGrpSpPr>
                  <p:nvPr/>
                </p:nvGrpSpPr>
                <p:grpSpPr bwMode="auto">
                  <a:xfrm>
                    <a:off x="204" y="260350"/>
                    <a:ext cx="304596" cy="6364288"/>
                    <a:chOff x="204" y="147"/>
                    <a:chExt cx="304596" cy="4009"/>
                  </a:xfrm>
                </p:grpSpPr>
                <p:sp>
                  <p:nvSpPr>
                    <p:cNvPr id="17494" name="Line 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4800" y="164"/>
                      <a:ext cx="0" cy="3992"/>
                    </a:xfrm>
                    <a:prstGeom prst="line">
                      <a:avLst/>
                    </a:prstGeom>
                    <a:noFill/>
                    <a:ln w="76200" cmpd="tri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17495" name="Group 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04" y="147"/>
                      <a:ext cx="5398" cy="4009"/>
                      <a:chOff x="204" y="147"/>
                      <a:chExt cx="5398" cy="4009"/>
                    </a:xfrm>
                  </p:grpSpPr>
                  <p:sp>
                    <p:nvSpPr>
                      <p:cNvPr id="17496" name="Line 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04" y="147"/>
                        <a:ext cx="5398" cy="0"/>
                      </a:xfrm>
                      <a:prstGeom prst="line">
                        <a:avLst/>
                      </a:prstGeom>
                      <a:noFill/>
                      <a:ln w="76200" cmpd="tri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497" name="Line 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04" y="4156"/>
                        <a:ext cx="5398" cy="0"/>
                      </a:xfrm>
                      <a:prstGeom prst="line">
                        <a:avLst/>
                      </a:prstGeom>
                      <a:noFill/>
                      <a:ln w="76200" cmpd="tri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17493" name="Line 6"/>
                  <p:cNvSpPr>
                    <a:spLocks noChangeShapeType="1"/>
                  </p:cNvSpPr>
                  <p:nvPr/>
                </p:nvSpPr>
                <p:spPr bwMode="auto">
                  <a:xfrm>
                    <a:off x="8915400" y="304800"/>
                    <a:ext cx="0" cy="6337300"/>
                  </a:xfrm>
                  <a:prstGeom prst="line">
                    <a:avLst/>
                  </a:prstGeom>
                  <a:noFill/>
                  <a:ln w="76200" cmpd="tri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0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324047" y="304800"/>
                  <a:ext cx="8569129" cy="584200"/>
                </a:xfrm>
                <a:prstGeom prst="rect">
                  <a:avLst/>
                </a:prstGeom>
                <a:solidFill>
                  <a:schemeClr val="accent2"/>
                </a:solidFill>
                <a:ln w="76200" cmpd="tri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defRPr/>
                  </a:pPr>
                  <a:r>
                    <a:rPr lang="en-GB" sz="3200">
                      <a:solidFill>
                        <a:schemeClr val="bg1"/>
                      </a:solidFill>
                      <a:latin typeface="Arial" charset="0"/>
                      <a:cs typeface="Arial" charset="0"/>
                    </a:rPr>
                    <a:t>Framework e-Commerce</a:t>
                  </a:r>
                  <a:endParaRPr lang="en-US" sz="28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7489" name="Line 9"/>
              <p:cNvSpPr>
                <a:spLocks noChangeShapeType="1"/>
              </p:cNvSpPr>
              <p:nvPr/>
            </p:nvSpPr>
            <p:spPr bwMode="auto">
              <a:xfrm>
                <a:off x="304800" y="304800"/>
                <a:ext cx="8569325" cy="0"/>
              </a:xfrm>
              <a:prstGeom prst="line">
                <a:avLst/>
              </a:prstGeom>
              <a:noFill/>
              <a:ln w="76200" cmpd="tri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7413" name="TextBox 81"/>
          <p:cNvSpPr txBox="1">
            <a:spLocks noChangeArrowheads="1"/>
          </p:cNvSpPr>
          <p:nvPr/>
        </p:nvSpPr>
        <p:spPr bwMode="auto">
          <a:xfrm>
            <a:off x="5283200" y="4419601"/>
            <a:ext cx="2372784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1200" b="1">
                <a:latin typeface="Arial" charset="0"/>
                <a:cs typeface="Arial" charset="0"/>
              </a:rPr>
              <a:t>Infrastruktur</a:t>
            </a:r>
          </a:p>
        </p:txBody>
      </p:sp>
      <p:grpSp>
        <p:nvGrpSpPr>
          <p:cNvPr id="17414" name="Group 108"/>
          <p:cNvGrpSpPr>
            <a:grpSpLocks/>
          </p:cNvGrpSpPr>
          <p:nvPr/>
        </p:nvGrpSpPr>
        <p:grpSpPr bwMode="auto">
          <a:xfrm>
            <a:off x="446545" y="1088572"/>
            <a:ext cx="11745454" cy="5536066"/>
            <a:chOff x="457535" y="1292423"/>
            <a:chExt cx="8305465" cy="5108365"/>
          </a:xfrm>
        </p:grpSpPr>
        <p:grpSp>
          <p:nvGrpSpPr>
            <p:cNvPr id="17415" name="Group 105"/>
            <p:cNvGrpSpPr>
              <a:grpSpLocks/>
            </p:cNvGrpSpPr>
            <p:nvPr/>
          </p:nvGrpSpPr>
          <p:grpSpPr bwMode="auto">
            <a:xfrm>
              <a:off x="457535" y="1292423"/>
              <a:ext cx="8305465" cy="5108365"/>
              <a:chOff x="457535" y="1219200"/>
              <a:chExt cx="8305465" cy="5108365"/>
            </a:xfrm>
          </p:grpSpPr>
          <p:grpSp>
            <p:nvGrpSpPr>
              <p:cNvPr id="17417" name="Group 101"/>
              <p:cNvGrpSpPr>
                <a:grpSpLocks/>
              </p:cNvGrpSpPr>
              <p:nvPr/>
            </p:nvGrpSpPr>
            <p:grpSpPr bwMode="auto">
              <a:xfrm>
                <a:off x="459750" y="1219200"/>
                <a:ext cx="8303250" cy="4800414"/>
                <a:chOff x="411789" y="1371600"/>
                <a:chExt cx="8303250" cy="4800414"/>
              </a:xfrm>
            </p:grpSpPr>
            <p:grpSp>
              <p:nvGrpSpPr>
                <p:cNvPr id="17421" name="Group 78"/>
                <p:cNvGrpSpPr>
                  <a:grpSpLocks/>
                </p:cNvGrpSpPr>
                <p:nvPr/>
              </p:nvGrpSpPr>
              <p:grpSpPr bwMode="auto">
                <a:xfrm>
                  <a:off x="411789" y="1371600"/>
                  <a:ext cx="8303250" cy="2590702"/>
                  <a:chOff x="411789" y="1371600"/>
                  <a:chExt cx="8303250" cy="2590702"/>
                </a:xfrm>
              </p:grpSpPr>
              <p:grpSp>
                <p:nvGrpSpPr>
                  <p:cNvPr id="17438" name="Group 22"/>
                  <p:cNvGrpSpPr>
                    <a:grpSpLocks/>
                  </p:cNvGrpSpPr>
                  <p:nvPr/>
                </p:nvGrpSpPr>
                <p:grpSpPr bwMode="auto">
                  <a:xfrm>
                    <a:off x="2133529" y="1371600"/>
                    <a:ext cx="4953071" cy="874931"/>
                    <a:chOff x="2133529" y="1371600"/>
                    <a:chExt cx="4953071" cy="874931"/>
                  </a:xfrm>
                </p:grpSpPr>
                <p:sp>
                  <p:nvSpPr>
                    <p:cNvPr id="19" name="Rectangle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33529" y="1371600"/>
                      <a:ext cx="4952800" cy="838167"/>
                    </a:xfrm>
                    <a:prstGeom prst="rect">
                      <a:avLst/>
                    </a:prstGeom>
                    <a:solidFill>
                      <a:srgbClr val="96CD0C"/>
                    </a:solidFill>
                    <a:ln w="3175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>
                      <a:outerShdw blurRad="40000" dist="23000" dir="5400000" rotWithShape="0">
                        <a:srgbClr val="808080">
                          <a:alpha val="34999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 sz="1200"/>
                    </a:p>
                  </p:txBody>
                </p:sp>
                <p:sp>
                  <p:nvSpPr>
                    <p:cNvPr id="17484" name="TextBox 2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886200" y="1371600"/>
                      <a:ext cx="1322665" cy="2769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eaLnBrk="1" hangingPunct="1"/>
                      <a:r>
                        <a:rPr lang="en-US" sz="1200" b="1">
                          <a:latin typeface="Arial" charset="0"/>
                          <a:cs typeface="Arial" charset="0"/>
                        </a:rPr>
                        <a:t>Aplikasi E-Commerce</a:t>
                      </a:r>
                    </a:p>
                  </p:txBody>
                </p:sp>
                <p:sp>
                  <p:nvSpPr>
                    <p:cNvPr id="17485" name="TextBox 2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133600" y="1600200"/>
                      <a:ext cx="4953000" cy="64633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algn="ctr" eaLnBrk="1" hangingPunct="1"/>
                      <a:r>
                        <a:rPr lang="en-US" sz="1200" b="1" dirty="0">
                          <a:latin typeface="Wingdings" charset="2"/>
                        </a:rPr>
                        <a:t> </a:t>
                      </a:r>
                      <a:r>
                        <a:rPr lang="en-US" sz="1200" dirty="0" err="1">
                          <a:latin typeface="Arial" charset="0"/>
                          <a:cs typeface="Arial" charset="0"/>
                        </a:rPr>
                        <a:t>Pemasaran</a:t>
                      </a:r>
                      <a:r>
                        <a:rPr lang="en-US" sz="1200" dirty="0"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lang="en-US" sz="1200" dirty="0" err="1">
                          <a:latin typeface="Arial" charset="0"/>
                          <a:cs typeface="Arial" charset="0"/>
                        </a:rPr>
                        <a:t>langsung</a:t>
                      </a:r>
                      <a:r>
                        <a:rPr lang="en-US" sz="1200" dirty="0"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lang="en-US" sz="1200" dirty="0">
                          <a:latin typeface="Wingdings" charset="2"/>
                        </a:rPr>
                        <a:t></a:t>
                      </a:r>
                      <a:r>
                        <a:rPr lang="en-US" sz="1200" dirty="0"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lang="en-US" sz="1200" dirty="0" err="1">
                          <a:latin typeface="Arial" charset="0"/>
                          <a:cs typeface="Arial" charset="0"/>
                        </a:rPr>
                        <a:t>Saham</a:t>
                      </a:r>
                      <a:r>
                        <a:rPr lang="en-US" sz="1200" dirty="0">
                          <a:latin typeface="Arial" charset="0"/>
                          <a:cs typeface="Arial" charset="0"/>
                        </a:rPr>
                        <a:t>  </a:t>
                      </a:r>
                      <a:r>
                        <a:rPr lang="en-US" sz="1200" dirty="0" err="1">
                          <a:latin typeface="Arial" charset="0"/>
                          <a:cs typeface="Arial" charset="0"/>
                        </a:rPr>
                        <a:t>Pekerjaan</a:t>
                      </a:r>
                      <a:r>
                        <a:rPr lang="en-US" sz="1200" dirty="0"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lang="en-US" sz="1200" dirty="0">
                          <a:latin typeface="Wingdings" charset="2"/>
                        </a:rPr>
                        <a:t> </a:t>
                      </a:r>
                      <a:r>
                        <a:rPr lang="en-US" sz="1200" dirty="0" err="1">
                          <a:latin typeface="Arial" charset="0"/>
                          <a:cs typeface="Arial" charset="0"/>
                        </a:rPr>
                        <a:t>Perbankkan</a:t>
                      </a:r>
                      <a:r>
                        <a:rPr lang="en-US" sz="1200" dirty="0">
                          <a:latin typeface="Arial" charset="0"/>
                          <a:cs typeface="Arial" charset="0"/>
                        </a:rPr>
                        <a:t> Online </a:t>
                      </a:r>
                      <a:r>
                        <a:rPr lang="en-US" sz="1200" dirty="0">
                          <a:latin typeface="Wingdings" charset="2"/>
                        </a:rPr>
                        <a:t> </a:t>
                      </a:r>
                      <a:r>
                        <a:rPr lang="en-US" sz="1200" dirty="0" err="1">
                          <a:latin typeface="Arial" charset="0"/>
                          <a:cs typeface="Arial" charset="0"/>
                        </a:rPr>
                        <a:t>Perolehan</a:t>
                      </a:r>
                      <a:r>
                        <a:rPr lang="en-US" sz="1200" dirty="0"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lang="en-US" sz="1200" dirty="0" err="1">
                          <a:latin typeface="Arial" charset="0"/>
                          <a:cs typeface="Arial" charset="0"/>
                        </a:rPr>
                        <a:t>dan</a:t>
                      </a:r>
                      <a:r>
                        <a:rPr lang="en-US" sz="1200" dirty="0"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lang="en-US" sz="1200" dirty="0" err="1">
                          <a:latin typeface="Arial" charset="0"/>
                          <a:cs typeface="Arial" charset="0"/>
                        </a:rPr>
                        <a:t>pembelian</a:t>
                      </a:r>
                      <a:r>
                        <a:rPr lang="en-US" sz="1200" dirty="0"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lang="en-US" sz="1200" dirty="0">
                          <a:latin typeface="Wingdings" charset="2"/>
                        </a:rPr>
                        <a:t> </a:t>
                      </a:r>
                      <a:r>
                        <a:rPr lang="en-US" sz="1200" dirty="0">
                          <a:latin typeface="Arial" charset="0"/>
                          <a:cs typeface="Arial" charset="0"/>
                        </a:rPr>
                        <a:t>Mal </a:t>
                      </a:r>
                      <a:r>
                        <a:rPr lang="en-US" sz="1200" dirty="0">
                          <a:latin typeface="Wingdings" charset="2"/>
                        </a:rPr>
                        <a:t></a:t>
                      </a:r>
                      <a:r>
                        <a:rPr lang="en-US" sz="1200" dirty="0"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lang="en-US" sz="1200" dirty="0" err="1">
                          <a:latin typeface="Arial" charset="0"/>
                          <a:cs typeface="Arial" charset="0"/>
                        </a:rPr>
                        <a:t>Lelang</a:t>
                      </a:r>
                      <a:r>
                        <a:rPr lang="en-US" sz="1200" dirty="0"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lang="en-US" sz="1200" dirty="0">
                          <a:latin typeface="Wingdings" charset="2"/>
                        </a:rPr>
                        <a:t></a:t>
                      </a:r>
                      <a:r>
                        <a:rPr lang="en-US" sz="1200" dirty="0"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lang="en-US" sz="1200" dirty="0" err="1">
                          <a:latin typeface="Arial" charset="0"/>
                          <a:cs typeface="Arial" charset="0"/>
                        </a:rPr>
                        <a:t>Perjalanan</a:t>
                      </a:r>
                      <a:r>
                        <a:rPr lang="en-US" sz="1200" dirty="0"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lang="en-US" sz="1200" dirty="0">
                          <a:latin typeface="Wingdings" charset="2"/>
                        </a:rPr>
                        <a:t> </a:t>
                      </a:r>
                      <a:r>
                        <a:rPr lang="en-US" sz="1200" dirty="0" err="1">
                          <a:latin typeface="Arial" charset="0"/>
                          <a:cs typeface="Arial" charset="0"/>
                        </a:rPr>
                        <a:t>Publikasi</a:t>
                      </a:r>
                      <a:r>
                        <a:rPr lang="en-US" sz="1200" dirty="0">
                          <a:latin typeface="Arial" charset="0"/>
                          <a:cs typeface="Arial" charset="0"/>
                        </a:rPr>
                        <a:t> Online </a:t>
                      </a:r>
                      <a:r>
                        <a:rPr lang="en-US" sz="1200" dirty="0">
                          <a:latin typeface="Wingdings" charset="2"/>
                        </a:rPr>
                        <a:t></a:t>
                      </a:r>
                      <a:r>
                        <a:rPr lang="en-US" sz="1200" dirty="0"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lang="en-US" sz="1200" dirty="0" err="1">
                          <a:latin typeface="Arial" charset="0"/>
                          <a:cs typeface="Arial" charset="0"/>
                        </a:rPr>
                        <a:t>Layanan</a:t>
                      </a:r>
                      <a:r>
                        <a:rPr lang="en-US" sz="1200" dirty="0"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lang="en-US" sz="1200" dirty="0" err="1">
                          <a:latin typeface="Arial" charset="0"/>
                          <a:cs typeface="Arial" charset="0"/>
                        </a:rPr>
                        <a:t>Pelanggan</a:t>
                      </a:r>
                      <a:r>
                        <a:rPr lang="en-US" sz="1200" dirty="0">
                          <a:latin typeface="Arial" charset="0"/>
                          <a:cs typeface="Arial" charset="0"/>
                        </a:rPr>
                        <a:t>  </a:t>
                      </a:r>
                      <a:r>
                        <a:rPr lang="en-US" sz="1200" dirty="0">
                          <a:latin typeface="Wingdings" charset="2"/>
                        </a:rPr>
                        <a:t> </a:t>
                      </a:r>
                      <a:r>
                        <a:rPr lang="en-US" sz="1200" dirty="0" err="1">
                          <a:latin typeface="Arial" charset="0"/>
                          <a:cs typeface="Arial" charset="0"/>
                        </a:rPr>
                        <a:t>Transaksi</a:t>
                      </a:r>
                      <a:r>
                        <a:rPr lang="en-US" sz="1200" dirty="0">
                          <a:latin typeface="Arial" charset="0"/>
                          <a:cs typeface="Arial" charset="0"/>
                        </a:rPr>
                        <a:t> Intra </a:t>
                      </a:r>
                      <a:r>
                        <a:rPr lang="en-US" sz="1200" dirty="0" err="1">
                          <a:latin typeface="Arial" charset="0"/>
                          <a:cs typeface="Arial" charset="0"/>
                        </a:rPr>
                        <a:t>Bisnis</a:t>
                      </a:r>
                      <a:r>
                        <a:rPr lang="en-US" sz="1200" dirty="0">
                          <a:latin typeface="Arial" charset="0"/>
                          <a:cs typeface="Arial" charset="0"/>
                        </a:rPr>
                        <a:t> </a:t>
                      </a:r>
                    </a:p>
                  </p:txBody>
                </p:sp>
              </p:grpSp>
              <p:grpSp>
                <p:nvGrpSpPr>
                  <p:cNvPr id="17439" name="Group 70"/>
                  <p:cNvGrpSpPr>
                    <a:grpSpLocks/>
                  </p:cNvGrpSpPr>
                  <p:nvPr/>
                </p:nvGrpSpPr>
                <p:grpSpPr bwMode="auto">
                  <a:xfrm>
                    <a:off x="411789" y="2438359"/>
                    <a:ext cx="8303250" cy="1523943"/>
                    <a:chOff x="411789" y="2438359"/>
                    <a:chExt cx="8303250" cy="1523943"/>
                  </a:xfrm>
                </p:grpSpPr>
                <p:grpSp>
                  <p:nvGrpSpPr>
                    <p:cNvPr id="17441" name="Group 6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11789" y="2514556"/>
                      <a:ext cx="8303250" cy="1447746"/>
                      <a:chOff x="411789" y="2514556"/>
                      <a:chExt cx="8303250" cy="1447746"/>
                    </a:xfrm>
                  </p:grpSpPr>
                  <p:grpSp>
                    <p:nvGrpSpPr>
                      <p:cNvPr id="17443" name="Group 5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11789" y="2514556"/>
                        <a:ext cx="1476040" cy="1447746"/>
                        <a:chOff x="411789" y="2514556"/>
                        <a:chExt cx="1476040" cy="1447746"/>
                      </a:xfrm>
                    </p:grpSpPr>
                    <p:cxnSp>
                      <p:nvCxnSpPr>
                        <p:cNvPr id="50" name="Straight Connector 49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 rot="-5400000">
                          <a:off x="1027880" y="2628058"/>
                          <a:ext cx="228591" cy="1587"/>
                        </a:xfrm>
                        <a:prstGeom prst="line">
                          <a:avLst/>
                        </a:prstGeom>
                        <a:noFill/>
                        <a:ln w="76200">
                          <a:solidFill>
                            <a:schemeClr val="accent1"/>
                          </a:solidFill>
                          <a:round/>
                          <a:headEnd/>
                          <a:tailEnd type="triangle" w="med" len="med"/>
                        </a:ln>
                        <a:effectLst>
                          <a:outerShdw blurRad="40000" dist="20000" dir="5400000" rotWithShape="0">
                            <a:srgbClr val="808080">
                              <a:alpha val="37999"/>
                            </a:srgbClr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</p:cxnSp>
                    <p:grpSp>
                      <p:nvGrpSpPr>
                        <p:cNvPr id="17477" name="Group 2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11789" y="2666951"/>
                          <a:ext cx="1476040" cy="1295351"/>
                          <a:chOff x="2136149" y="2666951"/>
                          <a:chExt cx="1476040" cy="1295351"/>
                        </a:xfrm>
                      </p:grpSpPr>
                      <p:grpSp>
                        <p:nvGrpSpPr>
                          <p:cNvPr id="17478" name="Group 23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209800" y="2666951"/>
                            <a:ext cx="1371599" cy="1295351"/>
                            <a:chOff x="2133600" y="1371568"/>
                            <a:chExt cx="5244349" cy="838168"/>
                          </a:xfrm>
                        </p:grpSpPr>
                        <p:sp>
                          <p:nvSpPr>
                            <p:cNvPr id="25" name="Rectangle 24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34863" y="1371568"/>
                              <a:ext cx="5243086" cy="838168"/>
                            </a:xfrm>
                            <a:prstGeom prst="rect">
                              <a:avLst/>
                            </a:prstGeom>
                            <a:solidFill>
                              <a:srgbClr val="96CD0C"/>
                            </a:solidFill>
                            <a:ln w="3175">
                              <a:solidFill>
                                <a:srgbClr val="008000"/>
                              </a:solidFill>
                              <a:round/>
                              <a:headEnd/>
                              <a:tailEnd/>
                            </a:ln>
                            <a:effectLst>
                              <a:outerShdw blurRad="40000" dist="23000" dir="5400000" rotWithShape="0">
                                <a:srgbClr val="808080">
                                  <a:alpha val="34999"/>
                                </a:srgbClr>
                              </a:outerShdw>
                            </a:effectLst>
                          </p:spPr>
                          <p:txBody>
                            <a:bodyPr anchor="ctr"/>
                            <a:lstStyle/>
                            <a:p>
                              <a:pPr algn="ctr">
                                <a:defRPr/>
                              </a:pPr>
                              <a:endParaRPr lang="en-US" sz="1200"/>
                            </a:p>
                          </p:txBody>
                        </p:sp>
                        <p:sp>
                          <p:nvSpPr>
                            <p:cNvPr id="17481" name="TextBox 25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299011" y="1371600"/>
                              <a:ext cx="1830392" cy="17922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wrap="none">
                              <a:spAutoFit/>
                            </a:bodyPr>
                            <a:lstStyle>
                              <a:lvl1pPr eaLnBrk="0" hangingPunct="0"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charset="0"/>
                                  <a:ea typeface="ＭＳ Ｐゴシック" charset="-128"/>
                                </a:defRPr>
                              </a:lvl1pPr>
                              <a:lvl2pPr marL="742950" indent="-285750" eaLnBrk="0" hangingPunct="0"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charset="0"/>
                                  <a:ea typeface="ＭＳ Ｐゴシック" charset="-128"/>
                                </a:defRPr>
                              </a:lvl2pPr>
                              <a:lvl3pPr marL="1143000" indent="-228600" eaLnBrk="0" hangingPunct="0"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charset="0"/>
                                  <a:ea typeface="ＭＳ Ｐゴシック" charset="-128"/>
                                </a:defRPr>
                              </a:lvl3pPr>
                              <a:lvl4pPr marL="1600200" indent="-228600" eaLnBrk="0" hangingPunct="0"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charset="0"/>
                                  <a:ea typeface="ＭＳ Ｐゴシック" charset="-128"/>
                                </a:defRPr>
                              </a:lvl4pPr>
                              <a:lvl5pPr marL="2057400" indent="-228600" eaLnBrk="0" hangingPunct="0"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charset="0"/>
                                  <a:ea typeface="ＭＳ Ｐゴシック" charset="-128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charset="0"/>
                                  <a:ea typeface="ＭＳ Ｐゴシック" charset="-128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charset="0"/>
                                  <a:ea typeface="ＭＳ Ｐゴシック" charset="-128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charset="0"/>
                                  <a:ea typeface="ＭＳ Ｐゴシック" charset="-128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charset="0"/>
                                  <a:ea typeface="ＭＳ Ｐゴシック" charset="-128"/>
                                </a:defRPr>
                              </a:lvl9pPr>
                            </a:lstStyle>
                            <a:p>
                              <a:pPr eaLnBrk="1" hangingPunct="1"/>
                              <a:r>
                                <a:rPr lang="en-US" sz="1200" b="1">
                                  <a:latin typeface="Arial" charset="0"/>
                                  <a:cs typeface="Arial" charset="0"/>
                                </a:rPr>
                                <a:t>Orang</a:t>
                              </a:r>
                            </a:p>
                          </p:txBody>
                        </p:sp>
                        <p:sp>
                          <p:nvSpPr>
                            <p:cNvPr id="17482" name="TextBox 26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33600" y="1600200"/>
                              <a:ext cx="4952999" cy="17922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>
                              <a:spAutoFit/>
                            </a:bodyPr>
                            <a:lstStyle>
                              <a:lvl1pPr eaLnBrk="0" hangingPunct="0"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charset="0"/>
                                  <a:ea typeface="ＭＳ Ｐゴシック" charset="-128"/>
                                </a:defRPr>
                              </a:lvl1pPr>
                              <a:lvl2pPr marL="742950" indent="-285750" eaLnBrk="0" hangingPunct="0"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charset="0"/>
                                  <a:ea typeface="ＭＳ Ｐゴシック" charset="-128"/>
                                </a:defRPr>
                              </a:lvl2pPr>
                              <a:lvl3pPr marL="1143000" indent="-228600" eaLnBrk="0" hangingPunct="0"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charset="0"/>
                                  <a:ea typeface="ＭＳ Ｐゴシック" charset="-128"/>
                                </a:defRPr>
                              </a:lvl3pPr>
                              <a:lvl4pPr marL="1600200" indent="-228600" eaLnBrk="0" hangingPunct="0"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charset="0"/>
                                  <a:ea typeface="ＭＳ Ｐゴシック" charset="-128"/>
                                </a:defRPr>
                              </a:lvl4pPr>
                              <a:lvl5pPr marL="2057400" indent="-228600" eaLnBrk="0" hangingPunct="0"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charset="0"/>
                                  <a:ea typeface="ＭＳ Ｐゴシック" charset="-128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charset="0"/>
                                  <a:ea typeface="ＭＳ Ｐゴシック" charset="-128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charset="0"/>
                                  <a:ea typeface="ＭＳ Ｐゴシック" charset="-128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charset="0"/>
                                  <a:ea typeface="ＭＳ Ｐゴシック" charset="-128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charset="0"/>
                                  <a:ea typeface="ＭＳ Ｐゴシック" charset="-128"/>
                                </a:defRPr>
                              </a:lvl9pPr>
                            </a:lstStyle>
                            <a:p>
                              <a:pPr algn="ctr" eaLnBrk="1" hangingPunct="1"/>
                              <a:endParaRPr lang="en-US" sz="1200">
                                <a:latin typeface="Arial" charset="0"/>
                                <a:cs typeface="Arial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17479" name="TextBox 27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36149" y="2971800"/>
                            <a:ext cx="1476040" cy="59639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>
                            <a:spAutoFit/>
                          </a:bodyPr>
                          <a:lstStyle>
                            <a:lvl1pPr eaLnBrk="0" hangingPunct="0">
                              <a:defRPr sz="2000">
                                <a:solidFill>
                                  <a:schemeClr val="tx1"/>
                                </a:solidFill>
                                <a:latin typeface="Times New Roman" charset="0"/>
                                <a:ea typeface="ＭＳ Ｐゴシック" charset="-128"/>
                              </a:defRPr>
                            </a:lvl1pPr>
                            <a:lvl2pPr marL="742950" indent="-285750" eaLnBrk="0" hangingPunct="0">
                              <a:defRPr sz="2000">
                                <a:solidFill>
                                  <a:schemeClr val="tx1"/>
                                </a:solidFill>
                                <a:latin typeface="Times New Roman" charset="0"/>
                                <a:ea typeface="ＭＳ Ｐゴシック" charset="-128"/>
                              </a:defRPr>
                            </a:lvl2pPr>
                            <a:lvl3pPr marL="1143000" indent="-228600" eaLnBrk="0" hangingPunct="0">
                              <a:defRPr sz="2000">
                                <a:solidFill>
                                  <a:schemeClr val="tx1"/>
                                </a:solidFill>
                                <a:latin typeface="Times New Roman" charset="0"/>
                                <a:ea typeface="ＭＳ Ｐゴシック" charset="-128"/>
                              </a:defRPr>
                            </a:lvl3pPr>
                            <a:lvl4pPr marL="1600200" indent="-228600" eaLnBrk="0" hangingPunct="0">
                              <a:defRPr sz="2000">
                                <a:solidFill>
                                  <a:schemeClr val="tx1"/>
                                </a:solidFill>
                                <a:latin typeface="Times New Roman" charset="0"/>
                                <a:ea typeface="ＭＳ Ｐゴシック" charset="-128"/>
                              </a:defRPr>
                            </a:lvl4pPr>
                            <a:lvl5pPr marL="2057400" indent="-228600" eaLnBrk="0" hangingPunct="0">
                              <a:defRPr sz="2000">
                                <a:solidFill>
                                  <a:schemeClr val="tx1"/>
                                </a:solidFill>
                                <a:latin typeface="Times New Roman" charset="0"/>
                                <a:ea typeface="ＭＳ Ｐゴシック" charset="-128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>
                                <a:solidFill>
                                  <a:schemeClr val="tx1"/>
                                </a:solidFill>
                                <a:latin typeface="Times New Roman" charset="0"/>
                                <a:ea typeface="ＭＳ Ｐゴシック" charset="-128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>
                                <a:solidFill>
                                  <a:schemeClr val="tx1"/>
                                </a:solidFill>
                                <a:latin typeface="Times New Roman" charset="0"/>
                                <a:ea typeface="ＭＳ Ｐゴシック" charset="-128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>
                                <a:solidFill>
                                  <a:schemeClr val="tx1"/>
                                </a:solidFill>
                                <a:latin typeface="Times New Roman" charset="0"/>
                                <a:ea typeface="ＭＳ Ｐゴシック" charset="-128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>
                                <a:solidFill>
                                  <a:schemeClr val="tx1"/>
                                </a:solidFill>
                                <a:latin typeface="Times New Roman" charset="0"/>
                                <a:ea typeface="ＭＳ Ｐゴシック" charset="-128"/>
                              </a:defRPr>
                            </a:lvl9pPr>
                          </a:lstStyle>
                          <a:p>
                            <a:pPr algn="ctr" eaLnBrk="1" hangingPunct="1"/>
                            <a:r>
                              <a:rPr lang="en-US" sz="1200" dirty="0" err="1">
                                <a:latin typeface="Arial" charset="0"/>
                                <a:cs typeface="Arial" charset="0"/>
                              </a:rPr>
                              <a:t>Penjual</a:t>
                            </a:r>
                            <a:r>
                              <a:rPr lang="en-US" sz="1200" dirty="0">
                                <a:latin typeface="Arial" charset="0"/>
                                <a:cs typeface="Arial" charset="0"/>
                              </a:rPr>
                              <a:t>, </a:t>
                            </a:r>
                            <a:r>
                              <a:rPr lang="en-US" sz="1200" dirty="0" err="1">
                                <a:latin typeface="Arial" charset="0"/>
                                <a:cs typeface="Arial" charset="0"/>
                              </a:rPr>
                              <a:t>Pembeli</a:t>
                            </a:r>
                            <a:r>
                              <a:rPr lang="en-US" sz="1200" dirty="0">
                                <a:latin typeface="Arial" charset="0"/>
                                <a:cs typeface="Arial" charset="0"/>
                              </a:rPr>
                              <a:t>,</a:t>
                            </a:r>
                            <a:endParaRPr lang="id-ID" sz="1200" dirty="0">
                              <a:latin typeface="Arial" charset="0"/>
                              <a:cs typeface="Arial" charset="0"/>
                            </a:endParaRPr>
                          </a:p>
                          <a:p>
                            <a:pPr algn="ctr" eaLnBrk="1" hangingPunct="1"/>
                            <a:r>
                              <a:rPr lang="en-US" sz="1200" dirty="0">
                                <a:latin typeface="Arial" charset="0"/>
                                <a:cs typeface="Arial" charset="0"/>
                              </a:rPr>
                              <a:t> </a:t>
                            </a:r>
                            <a:r>
                              <a:rPr lang="en-US" sz="1200" dirty="0" err="1">
                                <a:latin typeface="Arial" charset="0"/>
                                <a:cs typeface="Arial" charset="0"/>
                              </a:rPr>
                              <a:t>Perantara</a:t>
                            </a:r>
                            <a:r>
                              <a:rPr lang="en-US" sz="1200" dirty="0">
                                <a:latin typeface="Arial" charset="0"/>
                                <a:cs typeface="Arial" charset="0"/>
                              </a:rPr>
                              <a:t>, </a:t>
                            </a:r>
                            <a:r>
                              <a:rPr lang="en-US" sz="1200" dirty="0" err="1">
                                <a:latin typeface="Arial" charset="0"/>
                                <a:cs typeface="Arial" charset="0"/>
                              </a:rPr>
                              <a:t>layanan</a:t>
                            </a:r>
                            <a:r>
                              <a:rPr lang="en-US" sz="1200" dirty="0">
                                <a:latin typeface="Arial" charset="0"/>
                                <a:cs typeface="Arial" charset="0"/>
                              </a:rPr>
                              <a:t>,</a:t>
                            </a:r>
                            <a:endParaRPr lang="id-ID" sz="1200" dirty="0">
                              <a:latin typeface="Arial" charset="0"/>
                              <a:cs typeface="Arial" charset="0"/>
                            </a:endParaRPr>
                          </a:p>
                          <a:p>
                            <a:pPr algn="ctr" eaLnBrk="1" hangingPunct="1"/>
                            <a:r>
                              <a:rPr lang="en-US" sz="1200" dirty="0">
                                <a:latin typeface="Arial" charset="0"/>
                                <a:cs typeface="Arial" charset="0"/>
                              </a:rPr>
                              <a:t> Orang2 SI. </a:t>
                            </a:r>
                            <a:r>
                              <a:rPr lang="en-US" sz="1200" dirty="0" err="1">
                                <a:latin typeface="Arial" charset="0"/>
                                <a:cs typeface="Arial" charset="0"/>
                              </a:rPr>
                              <a:t>Manajemen</a:t>
                            </a:r>
                            <a:endParaRPr lang="en-US" sz="1200" dirty="0">
                              <a:latin typeface="Arial" charset="0"/>
                              <a:cs typeface="Arial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17444" name="Group 5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057400" y="2514556"/>
                        <a:ext cx="1476039" cy="1447746"/>
                        <a:chOff x="2057400" y="2514556"/>
                        <a:chExt cx="1476039" cy="1447746"/>
                      </a:xfrm>
                    </p:grpSpPr>
                    <p:cxnSp>
                      <p:nvCxnSpPr>
                        <p:cNvPr id="52" name="Straight Connector 51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 rot="-5400000">
                          <a:off x="2780409" y="2628058"/>
                          <a:ext cx="228591" cy="1587"/>
                        </a:xfrm>
                        <a:prstGeom prst="line">
                          <a:avLst/>
                        </a:prstGeom>
                        <a:noFill/>
                        <a:ln w="76200">
                          <a:solidFill>
                            <a:schemeClr val="accent1"/>
                          </a:solidFill>
                          <a:round/>
                          <a:headEnd/>
                          <a:tailEnd type="triangle" w="med" len="med"/>
                        </a:ln>
                        <a:effectLst>
                          <a:outerShdw blurRad="40000" dist="20000" dir="5400000" rotWithShape="0">
                            <a:srgbClr val="808080">
                              <a:alpha val="37999"/>
                            </a:srgbClr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</p:cxnSp>
                    <p:grpSp>
                      <p:nvGrpSpPr>
                        <p:cNvPr id="17470" name="Group 3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057400" y="2666951"/>
                          <a:ext cx="1476039" cy="1295351"/>
                          <a:chOff x="2105360" y="2666951"/>
                          <a:chExt cx="1476039" cy="1295351"/>
                        </a:xfrm>
                      </p:grpSpPr>
                      <p:grpSp>
                        <p:nvGrpSpPr>
                          <p:cNvPr id="17471" name="Group 23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137012" y="2666951"/>
                            <a:ext cx="1368398" cy="1295351"/>
                            <a:chOff x="1855293" y="1371568"/>
                            <a:chExt cx="5232108" cy="838168"/>
                          </a:xfrm>
                        </p:grpSpPr>
                        <p:sp>
                          <p:nvSpPr>
                            <p:cNvPr id="34" name="Rectangle 33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34607" y="1371568"/>
                              <a:ext cx="4952794" cy="838168"/>
                            </a:xfrm>
                            <a:prstGeom prst="rect">
                              <a:avLst/>
                            </a:prstGeom>
                            <a:solidFill>
                              <a:srgbClr val="96CD0C"/>
                            </a:solidFill>
                            <a:ln w="3175">
                              <a:solidFill>
                                <a:srgbClr val="008000"/>
                              </a:solidFill>
                              <a:round/>
                              <a:headEnd/>
                              <a:tailEnd/>
                            </a:ln>
                            <a:effectLst>
                              <a:outerShdw blurRad="40000" dist="23000" dir="5400000" rotWithShape="0">
                                <a:srgbClr val="808080">
                                  <a:alpha val="34999"/>
                                </a:srgbClr>
                              </a:outerShdw>
                            </a:effectLst>
                          </p:spPr>
                          <p:txBody>
                            <a:bodyPr anchor="ctr"/>
                            <a:lstStyle/>
                            <a:p>
                              <a:pPr algn="ctr">
                                <a:defRPr/>
                              </a:pPr>
                              <a:endParaRPr lang="en-US" sz="1200"/>
                            </a:p>
                          </p:txBody>
                        </p:sp>
                        <p:sp>
                          <p:nvSpPr>
                            <p:cNvPr id="17474" name="TextBox 34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855293" y="1371600"/>
                              <a:ext cx="4064372" cy="17922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wrap="none">
                              <a:spAutoFit/>
                            </a:bodyPr>
                            <a:lstStyle>
                              <a:lvl1pPr eaLnBrk="0" hangingPunct="0"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charset="0"/>
                                  <a:ea typeface="ＭＳ Ｐゴシック" charset="-128"/>
                                </a:defRPr>
                              </a:lvl1pPr>
                              <a:lvl2pPr marL="742950" indent="-285750" eaLnBrk="0" hangingPunct="0"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charset="0"/>
                                  <a:ea typeface="ＭＳ Ｐゴシック" charset="-128"/>
                                </a:defRPr>
                              </a:lvl2pPr>
                              <a:lvl3pPr marL="1143000" indent="-228600" eaLnBrk="0" hangingPunct="0"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charset="0"/>
                                  <a:ea typeface="ＭＳ Ｐゴシック" charset="-128"/>
                                </a:defRPr>
                              </a:lvl3pPr>
                              <a:lvl4pPr marL="1600200" indent="-228600" eaLnBrk="0" hangingPunct="0"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charset="0"/>
                                  <a:ea typeface="ＭＳ Ｐゴシック" charset="-128"/>
                                </a:defRPr>
                              </a:lvl4pPr>
                              <a:lvl5pPr marL="2057400" indent="-228600" eaLnBrk="0" hangingPunct="0"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charset="0"/>
                                  <a:ea typeface="ＭＳ Ｐゴシック" charset="-128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charset="0"/>
                                  <a:ea typeface="ＭＳ Ｐゴシック" charset="-128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charset="0"/>
                                  <a:ea typeface="ＭＳ Ｐゴシック" charset="-128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charset="0"/>
                                  <a:ea typeface="ＭＳ Ｐゴシック" charset="-128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charset="0"/>
                                  <a:ea typeface="ＭＳ Ｐゴシック" charset="-128"/>
                                </a:defRPr>
                              </a:lvl9pPr>
                            </a:lstStyle>
                            <a:p>
                              <a:pPr eaLnBrk="1" hangingPunct="1"/>
                              <a:r>
                                <a:rPr lang="en-US" sz="1200" b="1">
                                  <a:latin typeface="Arial" charset="0"/>
                                  <a:cs typeface="Arial" charset="0"/>
                                </a:rPr>
                                <a:t>Kebijakan Publik</a:t>
                              </a:r>
                            </a:p>
                          </p:txBody>
                        </p:sp>
                        <p:sp>
                          <p:nvSpPr>
                            <p:cNvPr id="17475" name="TextBox 35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33601" y="1600200"/>
                              <a:ext cx="4953000" cy="17922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>
                              <a:spAutoFit/>
                            </a:bodyPr>
                            <a:lstStyle>
                              <a:lvl1pPr eaLnBrk="0" hangingPunct="0"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charset="0"/>
                                  <a:ea typeface="ＭＳ Ｐゴシック" charset="-128"/>
                                </a:defRPr>
                              </a:lvl1pPr>
                              <a:lvl2pPr marL="742950" indent="-285750" eaLnBrk="0" hangingPunct="0"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charset="0"/>
                                  <a:ea typeface="ＭＳ Ｐゴシック" charset="-128"/>
                                </a:defRPr>
                              </a:lvl2pPr>
                              <a:lvl3pPr marL="1143000" indent="-228600" eaLnBrk="0" hangingPunct="0"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charset="0"/>
                                  <a:ea typeface="ＭＳ Ｐゴシック" charset="-128"/>
                                </a:defRPr>
                              </a:lvl3pPr>
                              <a:lvl4pPr marL="1600200" indent="-228600" eaLnBrk="0" hangingPunct="0"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charset="0"/>
                                  <a:ea typeface="ＭＳ Ｐゴシック" charset="-128"/>
                                </a:defRPr>
                              </a:lvl4pPr>
                              <a:lvl5pPr marL="2057400" indent="-228600" eaLnBrk="0" hangingPunct="0"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charset="0"/>
                                  <a:ea typeface="ＭＳ Ｐゴシック" charset="-128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charset="0"/>
                                  <a:ea typeface="ＭＳ Ｐゴシック" charset="-128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charset="0"/>
                                  <a:ea typeface="ＭＳ Ｐゴシック" charset="-128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charset="0"/>
                                  <a:ea typeface="ＭＳ Ｐゴシック" charset="-128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charset="0"/>
                                  <a:ea typeface="ＭＳ Ｐゴシック" charset="-128"/>
                                </a:defRPr>
                              </a:lvl9pPr>
                            </a:lstStyle>
                            <a:p>
                              <a:pPr algn="ctr" eaLnBrk="1" hangingPunct="1"/>
                              <a:endParaRPr lang="en-US" sz="1200">
                                <a:latin typeface="Arial" charset="0"/>
                                <a:cs typeface="Arial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17472" name="TextBox 32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05360" y="2971800"/>
                            <a:ext cx="1476039" cy="59639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>
                            <a:spAutoFit/>
                          </a:bodyPr>
                          <a:lstStyle>
                            <a:lvl1pPr eaLnBrk="0" hangingPunct="0">
                              <a:defRPr sz="2000">
                                <a:solidFill>
                                  <a:schemeClr val="tx1"/>
                                </a:solidFill>
                                <a:latin typeface="Times New Roman" charset="0"/>
                                <a:ea typeface="ＭＳ Ｐゴシック" charset="-128"/>
                              </a:defRPr>
                            </a:lvl1pPr>
                            <a:lvl2pPr marL="742950" indent="-285750" eaLnBrk="0" hangingPunct="0">
                              <a:defRPr sz="2000">
                                <a:solidFill>
                                  <a:schemeClr val="tx1"/>
                                </a:solidFill>
                                <a:latin typeface="Times New Roman" charset="0"/>
                                <a:ea typeface="ＭＳ Ｐゴシック" charset="-128"/>
                              </a:defRPr>
                            </a:lvl2pPr>
                            <a:lvl3pPr marL="1143000" indent="-228600" eaLnBrk="0" hangingPunct="0">
                              <a:defRPr sz="2000">
                                <a:solidFill>
                                  <a:schemeClr val="tx1"/>
                                </a:solidFill>
                                <a:latin typeface="Times New Roman" charset="0"/>
                                <a:ea typeface="ＭＳ Ｐゴシック" charset="-128"/>
                              </a:defRPr>
                            </a:lvl3pPr>
                            <a:lvl4pPr marL="1600200" indent="-228600" eaLnBrk="0" hangingPunct="0">
                              <a:defRPr sz="2000">
                                <a:solidFill>
                                  <a:schemeClr val="tx1"/>
                                </a:solidFill>
                                <a:latin typeface="Times New Roman" charset="0"/>
                                <a:ea typeface="ＭＳ Ｐゴシック" charset="-128"/>
                              </a:defRPr>
                            </a:lvl4pPr>
                            <a:lvl5pPr marL="2057400" indent="-228600" eaLnBrk="0" hangingPunct="0">
                              <a:defRPr sz="2000">
                                <a:solidFill>
                                  <a:schemeClr val="tx1"/>
                                </a:solidFill>
                                <a:latin typeface="Times New Roman" charset="0"/>
                                <a:ea typeface="ＭＳ Ｐゴシック" charset="-128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>
                                <a:solidFill>
                                  <a:schemeClr val="tx1"/>
                                </a:solidFill>
                                <a:latin typeface="Times New Roman" charset="0"/>
                                <a:ea typeface="ＭＳ Ｐゴシック" charset="-128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>
                                <a:solidFill>
                                  <a:schemeClr val="tx1"/>
                                </a:solidFill>
                                <a:latin typeface="Times New Roman" charset="0"/>
                                <a:ea typeface="ＭＳ Ｐゴシック" charset="-128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>
                                <a:solidFill>
                                  <a:schemeClr val="tx1"/>
                                </a:solidFill>
                                <a:latin typeface="Times New Roman" charset="0"/>
                                <a:ea typeface="ＭＳ Ｐゴシック" charset="-128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>
                                <a:solidFill>
                                  <a:schemeClr val="tx1"/>
                                </a:solidFill>
                                <a:latin typeface="Times New Roman" charset="0"/>
                                <a:ea typeface="ＭＳ Ｐゴシック" charset="-128"/>
                              </a:defRPr>
                            </a:lvl9pPr>
                          </a:lstStyle>
                          <a:p>
                            <a:pPr algn="ctr" eaLnBrk="1" hangingPunct="1"/>
                            <a:r>
                              <a:rPr lang="en-US" sz="1200" dirty="0" err="1">
                                <a:latin typeface="Arial" charset="0"/>
                                <a:cs typeface="Arial" charset="0"/>
                              </a:rPr>
                              <a:t>Pajak</a:t>
                            </a:r>
                            <a:r>
                              <a:rPr lang="en-US" sz="1200" dirty="0">
                                <a:latin typeface="Arial" charset="0"/>
                                <a:cs typeface="Arial" charset="0"/>
                              </a:rPr>
                              <a:t>, </a:t>
                            </a:r>
                            <a:r>
                              <a:rPr lang="en-US" sz="1200" dirty="0" err="1">
                                <a:latin typeface="Arial" charset="0"/>
                                <a:cs typeface="Arial" charset="0"/>
                              </a:rPr>
                              <a:t>Hukum</a:t>
                            </a:r>
                            <a:r>
                              <a:rPr lang="en-US" sz="1200" dirty="0">
                                <a:latin typeface="Arial" charset="0"/>
                                <a:cs typeface="Arial" charset="0"/>
                              </a:rPr>
                              <a:t>, </a:t>
                            </a:r>
                            <a:r>
                              <a:rPr lang="en-US" sz="1200" dirty="0" err="1">
                                <a:latin typeface="Arial" charset="0"/>
                                <a:cs typeface="Arial" charset="0"/>
                              </a:rPr>
                              <a:t>Isu</a:t>
                            </a:r>
                            <a:r>
                              <a:rPr lang="en-US" sz="1200" dirty="0">
                                <a:latin typeface="Arial" charset="0"/>
                                <a:cs typeface="Arial" charset="0"/>
                              </a:rPr>
                              <a:t>, </a:t>
                            </a:r>
                            <a:endParaRPr lang="id-ID" sz="1200" dirty="0">
                              <a:latin typeface="Arial" charset="0"/>
                              <a:cs typeface="Arial" charset="0"/>
                            </a:endParaRPr>
                          </a:p>
                          <a:p>
                            <a:pPr algn="ctr" eaLnBrk="1" hangingPunct="1"/>
                            <a:r>
                              <a:rPr lang="en-US" sz="1200" dirty="0" err="1">
                                <a:latin typeface="Arial" charset="0"/>
                                <a:cs typeface="Arial" charset="0"/>
                              </a:rPr>
                              <a:t>Privasi</a:t>
                            </a:r>
                            <a:r>
                              <a:rPr lang="en-US" sz="1200" dirty="0">
                                <a:latin typeface="Arial" charset="0"/>
                                <a:cs typeface="Arial" charset="0"/>
                              </a:rPr>
                              <a:t>, </a:t>
                            </a:r>
                            <a:r>
                              <a:rPr lang="en-US" sz="1200" dirty="0" err="1">
                                <a:latin typeface="Arial" charset="0"/>
                                <a:cs typeface="Arial" charset="0"/>
                              </a:rPr>
                              <a:t>Peraturan</a:t>
                            </a:r>
                            <a:r>
                              <a:rPr lang="en-US" sz="1200" dirty="0">
                                <a:latin typeface="Arial" charset="0"/>
                                <a:cs typeface="Arial" charset="0"/>
                              </a:rPr>
                              <a:t> </a:t>
                            </a:r>
                            <a:r>
                              <a:rPr lang="en-US" sz="1200" dirty="0" err="1">
                                <a:latin typeface="Arial" charset="0"/>
                                <a:cs typeface="Arial" charset="0"/>
                              </a:rPr>
                              <a:t>dan</a:t>
                            </a:r>
                            <a:r>
                              <a:rPr lang="en-US" sz="1200" dirty="0">
                                <a:latin typeface="Arial" charset="0"/>
                                <a:cs typeface="Arial" charset="0"/>
                              </a:rPr>
                              <a:t> </a:t>
                            </a:r>
                            <a:endParaRPr lang="id-ID" sz="1200" dirty="0">
                              <a:latin typeface="Arial" charset="0"/>
                              <a:cs typeface="Arial" charset="0"/>
                            </a:endParaRPr>
                          </a:p>
                          <a:p>
                            <a:pPr algn="ctr" eaLnBrk="1" hangingPunct="1"/>
                            <a:r>
                              <a:rPr lang="en-US" sz="1200" dirty="0" err="1">
                                <a:latin typeface="Arial" charset="0"/>
                                <a:cs typeface="Arial" charset="0"/>
                              </a:rPr>
                              <a:t>Standar</a:t>
                            </a:r>
                            <a:r>
                              <a:rPr lang="en-US" sz="1200" dirty="0">
                                <a:latin typeface="Arial" charset="0"/>
                                <a:cs typeface="Arial" charset="0"/>
                              </a:rPr>
                              <a:t> </a:t>
                            </a:r>
                            <a:r>
                              <a:rPr lang="en-US" sz="1200" dirty="0" err="1">
                                <a:latin typeface="Arial" charset="0"/>
                                <a:cs typeface="Arial" charset="0"/>
                              </a:rPr>
                              <a:t>Teknis</a:t>
                            </a:r>
                            <a:endParaRPr lang="en-US" sz="1200" dirty="0">
                              <a:latin typeface="Arial" charset="0"/>
                              <a:cs typeface="Arial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17445" name="Group 5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810000" y="2514556"/>
                        <a:ext cx="1476039" cy="1447746"/>
                        <a:chOff x="3810000" y="2514556"/>
                        <a:chExt cx="1476039" cy="1447746"/>
                      </a:xfrm>
                    </p:grpSpPr>
                    <p:cxnSp>
                      <p:nvCxnSpPr>
                        <p:cNvPr id="53" name="Straight Connector 52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 rot="-5400000">
                          <a:off x="4458329" y="2628058"/>
                          <a:ext cx="228591" cy="1588"/>
                        </a:xfrm>
                        <a:prstGeom prst="line">
                          <a:avLst/>
                        </a:prstGeom>
                        <a:noFill/>
                        <a:ln w="76200">
                          <a:solidFill>
                            <a:schemeClr val="accent1"/>
                          </a:solidFill>
                          <a:round/>
                          <a:headEnd/>
                          <a:tailEnd type="triangle" w="med" len="med"/>
                        </a:ln>
                        <a:effectLst>
                          <a:outerShdw blurRad="40000" dist="20000" dir="5400000" rotWithShape="0">
                            <a:srgbClr val="808080">
                              <a:alpha val="37999"/>
                            </a:srgbClr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</p:cxnSp>
                    <p:grpSp>
                      <p:nvGrpSpPr>
                        <p:cNvPr id="17463" name="Group 3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810000" y="2666951"/>
                          <a:ext cx="1476039" cy="1295351"/>
                          <a:chOff x="2105360" y="2666951"/>
                          <a:chExt cx="1476039" cy="1295351"/>
                        </a:xfrm>
                      </p:grpSpPr>
                      <p:grpSp>
                        <p:nvGrpSpPr>
                          <p:cNvPr id="17464" name="Group 23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209800" y="2666951"/>
                            <a:ext cx="1295540" cy="1295351"/>
                            <a:chOff x="2133600" y="1371568"/>
                            <a:chExt cx="4953539" cy="838168"/>
                          </a:xfrm>
                        </p:grpSpPr>
                        <p:sp>
                          <p:nvSpPr>
                            <p:cNvPr id="40" name="Rectangle 39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34338" y="1371568"/>
                              <a:ext cx="4952801" cy="838168"/>
                            </a:xfrm>
                            <a:prstGeom prst="rect">
                              <a:avLst/>
                            </a:prstGeom>
                            <a:solidFill>
                              <a:srgbClr val="96CD0C"/>
                            </a:solidFill>
                            <a:ln w="3175">
                              <a:solidFill>
                                <a:srgbClr val="008000"/>
                              </a:solidFill>
                              <a:round/>
                              <a:headEnd/>
                              <a:tailEnd/>
                            </a:ln>
                            <a:effectLst>
                              <a:outerShdw blurRad="40000" dist="23000" dir="5400000" rotWithShape="0">
                                <a:srgbClr val="808080">
                                  <a:alpha val="34999"/>
                                </a:srgbClr>
                              </a:outerShdw>
                            </a:effectLst>
                          </p:spPr>
                          <p:txBody>
                            <a:bodyPr anchor="ctr"/>
                            <a:lstStyle/>
                            <a:p>
                              <a:pPr algn="ctr">
                                <a:defRPr/>
                              </a:pPr>
                              <a:endParaRPr lang="en-US" sz="1200"/>
                            </a:p>
                          </p:txBody>
                        </p:sp>
                        <p:sp>
                          <p:nvSpPr>
                            <p:cNvPr id="17467" name="TextBox 40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316980" y="1371600"/>
                              <a:ext cx="4661651" cy="298724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>
                              <a:spAutoFit/>
                            </a:bodyPr>
                            <a:lstStyle>
                              <a:lvl1pPr eaLnBrk="0" hangingPunct="0"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charset="0"/>
                                  <a:ea typeface="ＭＳ Ｐゴシック" charset="-128"/>
                                </a:defRPr>
                              </a:lvl1pPr>
                              <a:lvl2pPr marL="742950" indent="-285750" eaLnBrk="0" hangingPunct="0"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charset="0"/>
                                  <a:ea typeface="ＭＳ Ｐゴシック" charset="-128"/>
                                </a:defRPr>
                              </a:lvl2pPr>
                              <a:lvl3pPr marL="1143000" indent="-228600" eaLnBrk="0" hangingPunct="0"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charset="0"/>
                                  <a:ea typeface="ＭＳ Ｐゴシック" charset="-128"/>
                                </a:defRPr>
                              </a:lvl3pPr>
                              <a:lvl4pPr marL="1600200" indent="-228600" eaLnBrk="0" hangingPunct="0"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charset="0"/>
                                  <a:ea typeface="ＭＳ Ｐゴシック" charset="-128"/>
                                </a:defRPr>
                              </a:lvl4pPr>
                              <a:lvl5pPr marL="2057400" indent="-228600" eaLnBrk="0" hangingPunct="0"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charset="0"/>
                                  <a:ea typeface="ＭＳ Ｐゴシック" charset="-128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charset="0"/>
                                  <a:ea typeface="ＭＳ Ｐゴシック" charset="-128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charset="0"/>
                                  <a:ea typeface="ＭＳ Ｐゴシック" charset="-128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charset="0"/>
                                  <a:ea typeface="ＭＳ Ｐゴシック" charset="-128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charset="0"/>
                                  <a:ea typeface="ＭＳ Ｐゴシック" charset="-128"/>
                                </a:defRPr>
                              </a:lvl9pPr>
                            </a:lstStyle>
                            <a:p>
                              <a:pPr algn="ctr" eaLnBrk="1" hangingPunct="1"/>
                              <a:r>
                                <a:rPr lang="en-US" sz="1200" b="1">
                                  <a:latin typeface="Arial" charset="0"/>
                                  <a:cs typeface="Arial" charset="0"/>
                                </a:rPr>
                                <a:t>Pemasaran &amp; Periklanan</a:t>
                              </a:r>
                            </a:p>
                          </p:txBody>
                        </p:sp>
                        <p:sp>
                          <p:nvSpPr>
                            <p:cNvPr id="17468" name="TextBox 41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33600" y="1600200"/>
                              <a:ext cx="4953000" cy="17922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>
                              <a:spAutoFit/>
                            </a:bodyPr>
                            <a:lstStyle>
                              <a:lvl1pPr eaLnBrk="0" hangingPunct="0"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charset="0"/>
                                  <a:ea typeface="ＭＳ Ｐゴシック" charset="-128"/>
                                </a:defRPr>
                              </a:lvl1pPr>
                              <a:lvl2pPr marL="742950" indent="-285750" eaLnBrk="0" hangingPunct="0"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charset="0"/>
                                  <a:ea typeface="ＭＳ Ｐゴシック" charset="-128"/>
                                </a:defRPr>
                              </a:lvl2pPr>
                              <a:lvl3pPr marL="1143000" indent="-228600" eaLnBrk="0" hangingPunct="0"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charset="0"/>
                                  <a:ea typeface="ＭＳ Ｐゴシック" charset="-128"/>
                                </a:defRPr>
                              </a:lvl3pPr>
                              <a:lvl4pPr marL="1600200" indent="-228600" eaLnBrk="0" hangingPunct="0"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charset="0"/>
                                  <a:ea typeface="ＭＳ Ｐゴシック" charset="-128"/>
                                </a:defRPr>
                              </a:lvl4pPr>
                              <a:lvl5pPr marL="2057400" indent="-228600" eaLnBrk="0" hangingPunct="0"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charset="0"/>
                                  <a:ea typeface="ＭＳ Ｐゴシック" charset="-128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charset="0"/>
                                  <a:ea typeface="ＭＳ Ｐゴシック" charset="-128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charset="0"/>
                                  <a:ea typeface="ＭＳ Ｐゴシック" charset="-128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charset="0"/>
                                  <a:ea typeface="ＭＳ Ｐゴシック" charset="-128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charset="0"/>
                                  <a:ea typeface="ＭＳ Ｐゴシック" charset="-128"/>
                                </a:defRPr>
                              </a:lvl9pPr>
                            </a:lstStyle>
                            <a:p>
                              <a:pPr algn="ctr" eaLnBrk="1" hangingPunct="1"/>
                              <a:endParaRPr lang="en-US" sz="1200">
                                <a:latin typeface="Arial" charset="0"/>
                                <a:cs typeface="Arial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17465" name="TextBox 38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05360" y="3055203"/>
                            <a:ext cx="1476039" cy="59639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>
                            <a:spAutoFit/>
                          </a:bodyPr>
                          <a:lstStyle>
                            <a:lvl1pPr eaLnBrk="0" hangingPunct="0">
                              <a:defRPr sz="2000">
                                <a:solidFill>
                                  <a:schemeClr val="tx1"/>
                                </a:solidFill>
                                <a:latin typeface="Times New Roman" charset="0"/>
                                <a:ea typeface="ＭＳ Ｐゴシック" charset="-128"/>
                              </a:defRPr>
                            </a:lvl1pPr>
                            <a:lvl2pPr marL="742950" indent="-285750" eaLnBrk="0" hangingPunct="0">
                              <a:defRPr sz="2000">
                                <a:solidFill>
                                  <a:schemeClr val="tx1"/>
                                </a:solidFill>
                                <a:latin typeface="Times New Roman" charset="0"/>
                                <a:ea typeface="ＭＳ Ｐゴシック" charset="-128"/>
                              </a:defRPr>
                            </a:lvl2pPr>
                            <a:lvl3pPr marL="1143000" indent="-228600" eaLnBrk="0" hangingPunct="0">
                              <a:defRPr sz="2000">
                                <a:solidFill>
                                  <a:schemeClr val="tx1"/>
                                </a:solidFill>
                                <a:latin typeface="Times New Roman" charset="0"/>
                                <a:ea typeface="ＭＳ Ｐゴシック" charset="-128"/>
                              </a:defRPr>
                            </a:lvl3pPr>
                            <a:lvl4pPr marL="1600200" indent="-228600" eaLnBrk="0" hangingPunct="0">
                              <a:defRPr sz="2000">
                                <a:solidFill>
                                  <a:schemeClr val="tx1"/>
                                </a:solidFill>
                                <a:latin typeface="Times New Roman" charset="0"/>
                                <a:ea typeface="ＭＳ Ｐゴシック" charset="-128"/>
                              </a:defRPr>
                            </a:lvl4pPr>
                            <a:lvl5pPr marL="2057400" indent="-228600" eaLnBrk="0" hangingPunct="0">
                              <a:defRPr sz="2000">
                                <a:solidFill>
                                  <a:schemeClr val="tx1"/>
                                </a:solidFill>
                                <a:latin typeface="Times New Roman" charset="0"/>
                                <a:ea typeface="ＭＳ Ｐゴシック" charset="-128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>
                                <a:solidFill>
                                  <a:schemeClr val="tx1"/>
                                </a:solidFill>
                                <a:latin typeface="Times New Roman" charset="0"/>
                                <a:ea typeface="ＭＳ Ｐゴシック" charset="-128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>
                                <a:solidFill>
                                  <a:schemeClr val="tx1"/>
                                </a:solidFill>
                                <a:latin typeface="Times New Roman" charset="0"/>
                                <a:ea typeface="ＭＳ Ｐゴシック" charset="-128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>
                                <a:solidFill>
                                  <a:schemeClr val="tx1"/>
                                </a:solidFill>
                                <a:latin typeface="Times New Roman" charset="0"/>
                                <a:ea typeface="ＭＳ Ｐゴシック" charset="-128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>
                                <a:solidFill>
                                  <a:schemeClr val="tx1"/>
                                </a:solidFill>
                                <a:latin typeface="Times New Roman" charset="0"/>
                                <a:ea typeface="ＭＳ Ｐゴシック" charset="-128"/>
                              </a:defRPr>
                            </a:lvl9pPr>
                          </a:lstStyle>
                          <a:p>
                            <a:pPr algn="ctr" eaLnBrk="1" hangingPunct="1"/>
                            <a:r>
                              <a:rPr lang="en-US" sz="1200" dirty="0" err="1">
                                <a:latin typeface="Arial" charset="0"/>
                                <a:cs typeface="Arial" charset="0"/>
                              </a:rPr>
                              <a:t>Penelitian</a:t>
                            </a:r>
                            <a:r>
                              <a:rPr lang="en-US" sz="1200" dirty="0">
                                <a:latin typeface="Arial" charset="0"/>
                                <a:cs typeface="Arial" charset="0"/>
                              </a:rPr>
                              <a:t> </a:t>
                            </a:r>
                            <a:r>
                              <a:rPr lang="en-US" sz="1200" dirty="0" err="1">
                                <a:latin typeface="Arial" charset="0"/>
                                <a:cs typeface="Arial" charset="0"/>
                              </a:rPr>
                              <a:t>Pasar</a:t>
                            </a:r>
                            <a:r>
                              <a:rPr lang="en-US" sz="1200" dirty="0">
                                <a:latin typeface="Arial" charset="0"/>
                                <a:cs typeface="Arial" charset="0"/>
                              </a:rPr>
                              <a:t>, </a:t>
                            </a:r>
                            <a:endParaRPr lang="id-ID" sz="1200" dirty="0">
                              <a:latin typeface="Arial" charset="0"/>
                              <a:cs typeface="Arial" charset="0"/>
                            </a:endParaRPr>
                          </a:p>
                          <a:p>
                            <a:pPr algn="ctr" eaLnBrk="1" hangingPunct="1"/>
                            <a:r>
                              <a:rPr lang="en-US" sz="1200" dirty="0" err="1">
                                <a:latin typeface="Arial" charset="0"/>
                                <a:cs typeface="Arial" charset="0"/>
                              </a:rPr>
                              <a:t>Promosi</a:t>
                            </a:r>
                            <a:r>
                              <a:rPr lang="en-US" sz="1200" dirty="0">
                                <a:latin typeface="Arial" charset="0"/>
                                <a:cs typeface="Arial" charset="0"/>
                              </a:rPr>
                              <a:t>, </a:t>
                            </a:r>
                            <a:r>
                              <a:rPr lang="en-US" sz="1200" dirty="0" err="1">
                                <a:latin typeface="Arial" charset="0"/>
                                <a:cs typeface="Arial" charset="0"/>
                              </a:rPr>
                              <a:t>dan</a:t>
                            </a:r>
                            <a:r>
                              <a:rPr lang="en-US" sz="1200" dirty="0">
                                <a:latin typeface="Arial" charset="0"/>
                                <a:cs typeface="Arial" charset="0"/>
                              </a:rPr>
                              <a:t> </a:t>
                            </a:r>
                            <a:r>
                              <a:rPr lang="en-US" sz="1200" dirty="0" err="1">
                                <a:latin typeface="Arial" charset="0"/>
                                <a:cs typeface="Arial" charset="0"/>
                              </a:rPr>
                              <a:t>Pengisian</a:t>
                            </a:r>
                            <a:endParaRPr lang="id-ID" sz="1200" dirty="0">
                              <a:latin typeface="Arial" charset="0"/>
                              <a:cs typeface="Arial" charset="0"/>
                            </a:endParaRPr>
                          </a:p>
                          <a:p>
                            <a:pPr algn="ctr" eaLnBrk="1" hangingPunct="1"/>
                            <a:r>
                              <a:rPr lang="en-US" sz="1200" dirty="0">
                                <a:latin typeface="Arial" charset="0"/>
                                <a:cs typeface="Arial" charset="0"/>
                              </a:rPr>
                              <a:t> Web</a:t>
                            </a:r>
                          </a:p>
                        </p:txBody>
                      </p:sp>
                    </p:grpSp>
                  </p:grpSp>
                  <p:grpSp>
                    <p:nvGrpSpPr>
                      <p:cNvPr id="17446" name="Group 5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534361" y="2514556"/>
                        <a:ext cx="1476039" cy="1447746"/>
                        <a:chOff x="5534361" y="2590756"/>
                        <a:chExt cx="1476039" cy="1447746"/>
                      </a:xfrm>
                    </p:grpSpPr>
                    <p:cxnSp>
                      <p:nvCxnSpPr>
                        <p:cNvPr id="58" name="Straight Connector 57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 rot="-5400000">
                          <a:off x="6134661" y="2704258"/>
                          <a:ext cx="228591" cy="1588"/>
                        </a:xfrm>
                        <a:prstGeom prst="line">
                          <a:avLst/>
                        </a:prstGeom>
                        <a:noFill/>
                        <a:ln w="76200">
                          <a:solidFill>
                            <a:schemeClr val="accent1"/>
                          </a:solidFill>
                          <a:round/>
                          <a:headEnd/>
                          <a:tailEnd type="triangle" w="med" len="med"/>
                        </a:ln>
                        <a:effectLst>
                          <a:outerShdw blurRad="40000" dist="20000" dir="5400000" rotWithShape="0">
                            <a:srgbClr val="808080">
                              <a:alpha val="37999"/>
                            </a:srgbClr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</p:cxnSp>
                    <p:grpSp>
                      <p:nvGrpSpPr>
                        <p:cNvPr id="17456" name="Group 4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5534361" y="2743151"/>
                          <a:ext cx="1476039" cy="1295351"/>
                          <a:chOff x="2105360" y="2666951"/>
                          <a:chExt cx="1476039" cy="1295351"/>
                        </a:xfrm>
                      </p:grpSpPr>
                      <p:grpSp>
                        <p:nvGrpSpPr>
                          <p:cNvPr id="17457" name="Group 23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209587" y="2666951"/>
                            <a:ext cx="1295613" cy="1295351"/>
                            <a:chOff x="2132786" y="1371568"/>
                            <a:chExt cx="4953814" cy="838168"/>
                          </a:xfrm>
                        </p:grpSpPr>
                        <p:sp>
                          <p:nvSpPr>
                            <p:cNvPr id="46" name="Rectangle 45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32786" y="1371568"/>
                              <a:ext cx="4952797" cy="838168"/>
                            </a:xfrm>
                            <a:prstGeom prst="rect">
                              <a:avLst/>
                            </a:prstGeom>
                            <a:solidFill>
                              <a:srgbClr val="96CD0C"/>
                            </a:solidFill>
                            <a:ln w="3175">
                              <a:solidFill>
                                <a:srgbClr val="008000"/>
                              </a:solidFill>
                              <a:round/>
                              <a:headEnd/>
                              <a:tailEnd/>
                            </a:ln>
                            <a:effectLst>
                              <a:outerShdw blurRad="40000" dist="23000" dir="5400000" rotWithShape="0">
                                <a:srgbClr val="808080">
                                  <a:alpha val="34999"/>
                                </a:srgbClr>
                              </a:outerShdw>
                            </a:effectLst>
                          </p:spPr>
                          <p:txBody>
                            <a:bodyPr anchor="ctr"/>
                            <a:lstStyle/>
                            <a:p>
                              <a:pPr algn="ctr">
                                <a:defRPr/>
                              </a:pPr>
                              <a:endParaRPr lang="en-US" sz="1200"/>
                            </a:p>
                          </p:txBody>
                        </p:sp>
                        <p:sp>
                          <p:nvSpPr>
                            <p:cNvPr id="17460" name="TextBox 46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33600" y="1371600"/>
                              <a:ext cx="4661647" cy="17922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>
                              <a:spAutoFit/>
                            </a:bodyPr>
                            <a:lstStyle>
                              <a:lvl1pPr eaLnBrk="0" hangingPunct="0"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charset="0"/>
                                  <a:ea typeface="ＭＳ Ｐゴシック" charset="-128"/>
                                </a:defRPr>
                              </a:lvl1pPr>
                              <a:lvl2pPr marL="742950" indent="-285750" eaLnBrk="0" hangingPunct="0"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charset="0"/>
                                  <a:ea typeface="ＭＳ Ｐゴシック" charset="-128"/>
                                </a:defRPr>
                              </a:lvl2pPr>
                              <a:lvl3pPr marL="1143000" indent="-228600" eaLnBrk="0" hangingPunct="0"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charset="0"/>
                                  <a:ea typeface="ＭＳ Ｐゴシック" charset="-128"/>
                                </a:defRPr>
                              </a:lvl3pPr>
                              <a:lvl4pPr marL="1600200" indent="-228600" eaLnBrk="0" hangingPunct="0"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charset="0"/>
                                  <a:ea typeface="ＭＳ Ｐゴシック" charset="-128"/>
                                </a:defRPr>
                              </a:lvl4pPr>
                              <a:lvl5pPr marL="2057400" indent="-228600" eaLnBrk="0" hangingPunct="0"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charset="0"/>
                                  <a:ea typeface="ＭＳ Ｐゴシック" charset="-128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charset="0"/>
                                  <a:ea typeface="ＭＳ Ｐゴシック" charset="-128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charset="0"/>
                                  <a:ea typeface="ＭＳ Ｐゴシック" charset="-128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charset="0"/>
                                  <a:ea typeface="ＭＳ Ｐゴシック" charset="-128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charset="0"/>
                                  <a:ea typeface="ＭＳ Ｐゴシック" charset="-128"/>
                                </a:defRPr>
                              </a:lvl9pPr>
                            </a:lstStyle>
                            <a:p>
                              <a:pPr algn="ctr" eaLnBrk="1" hangingPunct="1"/>
                              <a:r>
                                <a:rPr lang="en-US" sz="1200" b="1">
                                  <a:latin typeface="Arial" charset="0"/>
                                  <a:cs typeface="Arial" charset="0"/>
                                </a:rPr>
                                <a:t>Layanan Pasokan</a:t>
                              </a:r>
                            </a:p>
                          </p:txBody>
                        </p:sp>
                        <p:sp>
                          <p:nvSpPr>
                            <p:cNvPr id="17461" name="TextBox 47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33600" y="1600200"/>
                              <a:ext cx="4953000" cy="17922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>
                              <a:spAutoFit/>
                            </a:bodyPr>
                            <a:lstStyle>
                              <a:lvl1pPr eaLnBrk="0" hangingPunct="0"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charset="0"/>
                                  <a:ea typeface="ＭＳ Ｐゴシック" charset="-128"/>
                                </a:defRPr>
                              </a:lvl1pPr>
                              <a:lvl2pPr marL="742950" indent="-285750" eaLnBrk="0" hangingPunct="0"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charset="0"/>
                                  <a:ea typeface="ＭＳ Ｐゴシック" charset="-128"/>
                                </a:defRPr>
                              </a:lvl2pPr>
                              <a:lvl3pPr marL="1143000" indent="-228600" eaLnBrk="0" hangingPunct="0"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charset="0"/>
                                  <a:ea typeface="ＭＳ Ｐゴシック" charset="-128"/>
                                </a:defRPr>
                              </a:lvl3pPr>
                              <a:lvl4pPr marL="1600200" indent="-228600" eaLnBrk="0" hangingPunct="0"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charset="0"/>
                                  <a:ea typeface="ＭＳ Ｐゴシック" charset="-128"/>
                                </a:defRPr>
                              </a:lvl4pPr>
                              <a:lvl5pPr marL="2057400" indent="-228600" eaLnBrk="0" hangingPunct="0"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charset="0"/>
                                  <a:ea typeface="ＭＳ Ｐゴシック" charset="-128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charset="0"/>
                                  <a:ea typeface="ＭＳ Ｐゴシック" charset="-128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charset="0"/>
                                  <a:ea typeface="ＭＳ Ｐゴシック" charset="-128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charset="0"/>
                                  <a:ea typeface="ＭＳ Ｐゴシック" charset="-128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charset="0"/>
                                  <a:ea typeface="ＭＳ Ｐゴシック" charset="-128"/>
                                </a:defRPr>
                              </a:lvl9pPr>
                            </a:lstStyle>
                            <a:p>
                              <a:pPr algn="ctr" eaLnBrk="1" hangingPunct="1"/>
                              <a:endParaRPr lang="en-US" sz="1200">
                                <a:latin typeface="Arial" charset="0"/>
                                <a:cs typeface="Arial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17458" name="TextBox 44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05360" y="3124200"/>
                            <a:ext cx="1476039" cy="59639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>
                            <a:spAutoFit/>
                          </a:bodyPr>
                          <a:lstStyle>
                            <a:lvl1pPr eaLnBrk="0" hangingPunct="0">
                              <a:defRPr sz="2000">
                                <a:solidFill>
                                  <a:schemeClr val="tx1"/>
                                </a:solidFill>
                                <a:latin typeface="Times New Roman" charset="0"/>
                                <a:ea typeface="ＭＳ Ｐゴシック" charset="-128"/>
                              </a:defRPr>
                            </a:lvl1pPr>
                            <a:lvl2pPr marL="742950" indent="-285750" eaLnBrk="0" hangingPunct="0">
                              <a:defRPr sz="2000">
                                <a:solidFill>
                                  <a:schemeClr val="tx1"/>
                                </a:solidFill>
                                <a:latin typeface="Times New Roman" charset="0"/>
                                <a:ea typeface="ＭＳ Ｐゴシック" charset="-128"/>
                              </a:defRPr>
                            </a:lvl2pPr>
                            <a:lvl3pPr marL="1143000" indent="-228600" eaLnBrk="0" hangingPunct="0">
                              <a:defRPr sz="2000">
                                <a:solidFill>
                                  <a:schemeClr val="tx1"/>
                                </a:solidFill>
                                <a:latin typeface="Times New Roman" charset="0"/>
                                <a:ea typeface="ＭＳ Ｐゴシック" charset="-128"/>
                              </a:defRPr>
                            </a:lvl3pPr>
                            <a:lvl4pPr marL="1600200" indent="-228600" eaLnBrk="0" hangingPunct="0">
                              <a:defRPr sz="2000">
                                <a:solidFill>
                                  <a:schemeClr val="tx1"/>
                                </a:solidFill>
                                <a:latin typeface="Times New Roman" charset="0"/>
                                <a:ea typeface="ＭＳ Ｐゴシック" charset="-128"/>
                              </a:defRPr>
                            </a:lvl4pPr>
                            <a:lvl5pPr marL="2057400" indent="-228600" eaLnBrk="0" hangingPunct="0">
                              <a:defRPr sz="2000">
                                <a:solidFill>
                                  <a:schemeClr val="tx1"/>
                                </a:solidFill>
                                <a:latin typeface="Times New Roman" charset="0"/>
                                <a:ea typeface="ＭＳ Ｐゴシック" charset="-128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>
                                <a:solidFill>
                                  <a:schemeClr val="tx1"/>
                                </a:solidFill>
                                <a:latin typeface="Times New Roman" charset="0"/>
                                <a:ea typeface="ＭＳ Ｐゴシック" charset="-128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>
                                <a:solidFill>
                                  <a:schemeClr val="tx1"/>
                                </a:solidFill>
                                <a:latin typeface="Times New Roman" charset="0"/>
                                <a:ea typeface="ＭＳ Ｐゴシック" charset="-128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>
                                <a:solidFill>
                                  <a:schemeClr val="tx1"/>
                                </a:solidFill>
                                <a:latin typeface="Times New Roman" charset="0"/>
                                <a:ea typeface="ＭＳ Ｐゴシック" charset="-128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>
                                <a:solidFill>
                                  <a:schemeClr val="tx1"/>
                                </a:solidFill>
                                <a:latin typeface="Times New Roman" charset="0"/>
                                <a:ea typeface="ＭＳ Ｐゴシック" charset="-128"/>
                              </a:defRPr>
                            </a:lvl9pPr>
                          </a:lstStyle>
                          <a:p>
                            <a:pPr algn="ctr" eaLnBrk="1" hangingPunct="1"/>
                            <a:r>
                              <a:rPr lang="en-US" sz="1200" dirty="0" err="1">
                                <a:latin typeface="Arial" charset="0"/>
                                <a:cs typeface="Arial" charset="0"/>
                              </a:rPr>
                              <a:t>Logistik</a:t>
                            </a:r>
                            <a:r>
                              <a:rPr lang="en-US" sz="1200" dirty="0">
                                <a:latin typeface="Arial" charset="0"/>
                                <a:cs typeface="Arial" charset="0"/>
                              </a:rPr>
                              <a:t>, Isi, </a:t>
                            </a:r>
                            <a:endParaRPr lang="id-ID" sz="1200" dirty="0">
                              <a:latin typeface="Arial" charset="0"/>
                              <a:cs typeface="Arial" charset="0"/>
                            </a:endParaRPr>
                          </a:p>
                          <a:p>
                            <a:pPr algn="ctr" eaLnBrk="1" hangingPunct="1"/>
                            <a:r>
                              <a:rPr lang="en-US" sz="1200" dirty="0" err="1">
                                <a:latin typeface="Arial" charset="0"/>
                                <a:cs typeface="Arial" charset="0"/>
                              </a:rPr>
                              <a:t>Pengembangan</a:t>
                            </a:r>
                            <a:r>
                              <a:rPr lang="en-US" sz="1200" dirty="0">
                                <a:latin typeface="Arial" charset="0"/>
                                <a:cs typeface="Arial" charset="0"/>
                              </a:rPr>
                              <a:t>, </a:t>
                            </a:r>
                            <a:r>
                              <a:rPr lang="en-US" sz="1200" dirty="0" err="1">
                                <a:latin typeface="Arial" charset="0"/>
                                <a:cs typeface="Arial" charset="0"/>
                              </a:rPr>
                              <a:t>Sistem</a:t>
                            </a:r>
                            <a:r>
                              <a:rPr lang="en-US" sz="1200" dirty="0">
                                <a:latin typeface="Arial" charset="0"/>
                                <a:cs typeface="Arial" charset="0"/>
                              </a:rPr>
                              <a:t> </a:t>
                            </a:r>
                            <a:endParaRPr lang="id-ID" sz="1200" dirty="0">
                              <a:latin typeface="Arial" charset="0"/>
                              <a:cs typeface="Arial" charset="0"/>
                            </a:endParaRPr>
                          </a:p>
                          <a:p>
                            <a:pPr algn="ctr" eaLnBrk="1" hangingPunct="1"/>
                            <a:r>
                              <a:rPr lang="en-US" sz="1200" dirty="0" err="1">
                                <a:latin typeface="Arial" charset="0"/>
                                <a:cs typeface="Arial" charset="0"/>
                              </a:rPr>
                              <a:t>Keamanan</a:t>
                            </a:r>
                            <a:endParaRPr lang="en-US" sz="1200" dirty="0">
                              <a:latin typeface="Arial" charset="0"/>
                              <a:cs typeface="Arial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17447" name="Group 5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239000" y="2514556"/>
                        <a:ext cx="1476039" cy="1447746"/>
                        <a:chOff x="5534361" y="2590756"/>
                        <a:chExt cx="1476039" cy="1447746"/>
                      </a:xfrm>
                    </p:grpSpPr>
                    <p:cxnSp>
                      <p:nvCxnSpPr>
                        <p:cNvPr id="61" name="Straight Connector 60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 rot="-5400000">
                          <a:off x="6134929" y="2704258"/>
                          <a:ext cx="228591" cy="1588"/>
                        </a:xfrm>
                        <a:prstGeom prst="line">
                          <a:avLst/>
                        </a:prstGeom>
                        <a:noFill/>
                        <a:ln w="76200">
                          <a:solidFill>
                            <a:schemeClr val="accent1"/>
                          </a:solidFill>
                          <a:round/>
                          <a:headEnd/>
                          <a:tailEnd type="triangle" w="med" len="med"/>
                        </a:ln>
                        <a:effectLst>
                          <a:outerShdw blurRad="40000" dist="20000" dir="5400000" rotWithShape="0">
                            <a:srgbClr val="808080">
                              <a:alpha val="37999"/>
                            </a:srgbClr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</p:cxnSp>
                    <p:grpSp>
                      <p:nvGrpSpPr>
                        <p:cNvPr id="17449" name="Group 4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5534361" y="2743151"/>
                          <a:ext cx="1476039" cy="1295351"/>
                          <a:chOff x="2105360" y="2666951"/>
                          <a:chExt cx="1476039" cy="1295351"/>
                        </a:xfrm>
                      </p:grpSpPr>
                      <p:grpSp>
                        <p:nvGrpSpPr>
                          <p:cNvPr id="17450" name="Group 23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209800" y="2666951"/>
                            <a:ext cx="1295402" cy="1295351"/>
                            <a:chOff x="2133600" y="1371568"/>
                            <a:chExt cx="4953007" cy="838168"/>
                          </a:xfrm>
                        </p:grpSpPr>
                        <p:sp>
                          <p:nvSpPr>
                            <p:cNvPr id="65" name="Rectangle 64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33810" y="1371568"/>
                              <a:ext cx="4952797" cy="838168"/>
                            </a:xfrm>
                            <a:prstGeom prst="rect">
                              <a:avLst/>
                            </a:prstGeom>
                            <a:solidFill>
                              <a:srgbClr val="96CD0C"/>
                            </a:solidFill>
                            <a:ln w="3175">
                              <a:solidFill>
                                <a:srgbClr val="008000"/>
                              </a:solidFill>
                              <a:round/>
                              <a:headEnd/>
                              <a:tailEnd/>
                            </a:ln>
                            <a:effectLst>
                              <a:outerShdw blurRad="40000" dist="23000" dir="5400000" rotWithShape="0">
                                <a:srgbClr val="808080">
                                  <a:alpha val="34999"/>
                                </a:srgbClr>
                              </a:outerShdw>
                            </a:effectLst>
                          </p:spPr>
                          <p:txBody>
                            <a:bodyPr anchor="ctr"/>
                            <a:lstStyle/>
                            <a:p>
                              <a:pPr algn="ctr">
                                <a:defRPr/>
                              </a:pPr>
                              <a:endParaRPr lang="en-US" sz="1200"/>
                            </a:p>
                          </p:txBody>
                        </p:sp>
                        <p:sp>
                          <p:nvSpPr>
                            <p:cNvPr id="17453" name="TextBox 65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275385" y="1371601"/>
                              <a:ext cx="4411885" cy="17922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>
                              <a:spAutoFit/>
                            </a:bodyPr>
                            <a:lstStyle>
                              <a:lvl1pPr eaLnBrk="0" hangingPunct="0"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charset="0"/>
                                  <a:ea typeface="ＭＳ Ｐゴシック" charset="-128"/>
                                </a:defRPr>
                              </a:lvl1pPr>
                              <a:lvl2pPr marL="742950" indent="-285750" eaLnBrk="0" hangingPunct="0"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charset="0"/>
                                  <a:ea typeface="ＭＳ Ｐゴシック" charset="-128"/>
                                </a:defRPr>
                              </a:lvl2pPr>
                              <a:lvl3pPr marL="1143000" indent="-228600" eaLnBrk="0" hangingPunct="0"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charset="0"/>
                                  <a:ea typeface="ＭＳ Ｐゴシック" charset="-128"/>
                                </a:defRPr>
                              </a:lvl3pPr>
                              <a:lvl4pPr marL="1600200" indent="-228600" eaLnBrk="0" hangingPunct="0"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charset="0"/>
                                  <a:ea typeface="ＭＳ Ｐゴシック" charset="-128"/>
                                </a:defRPr>
                              </a:lvl4pPr>
                              <a:lvl5pPr marL="2057400" indent="-228600" eaLnBrk="0" hangingPunct="0"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charset="0"/>
                                  <a:ea typeface="ＭＳ Ｐゴシック" charset="-128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charset="0"/>
                                  <a:ea typeface="ＭＳ Ｐゴシック" charset="-128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charset="0"/>
                                  <a:ea typeface="ＭＳ Ｐゴシック" charset="-128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charset="0"/>
                                  <a:ea typeface="ＭＳ Ｐゴシック" charset="-128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charset="0"/>
                                  <a:ea typeface="ＭＳ Ｐゴシック" charset="-128"/>
                                </a:defRPr>
                              </a:lvl9pPr>
                            </a:lstStyle>
                            <a:p>
                              <a:pPr algn="ctr" eaLnBrk="1" hangingPunct="1"/>
                              <a:r>
                                <a:rPr lang="en-US" sz="1200" b="1">
                                  <a:latin typeface="Arial" charset="0"/>
                                  <a:cs typeface="Arial" charset="0"/>
                                </a:rPr>
                                <a:t>Kemitraan Bisnis</a:t>
                              </a:r>
                            </a:p>
                          </p:txBody>
                        </p:sp>
                        <p:sp>
                          <p:nvSpPr>
                            <p:cNvPr id="17454" name="TextBox 66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133600" y="1600200"/>
                              <a:ext cx="4953001" cy="17922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>
                              <a:spAutoFit/>
                            </a:bodyPr>
                            <a:lstStyle>
                              <a:lvl1pPr eaLnBrk="0" hangingPunct="0"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charset="0"/>
                                  <a:ea typeface="ＭＳ Ｐゴシック" charset="-128"/>
                                </a:defRPr>
                              </a:lvl1pPr>
                              <a:lvl2pPr marL="742950" indent="-285750" eaLnBrk="0" hangingPunct="0"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charset="0"/>
                                  <a:ea typeface="ＭＳ Ｐゴシック" charset="-128"/>
                                </a:defRPr>
                              </a:lvl2pPr>
                              <a:lvl3pPr marL="1143000" indent="-228600" eaLnBrk="0" hangingPunct="0"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charset="0"/>
                                  <a:ea typeface="ＭＳ Ｐゴシック" charset="-128"/>
                                </a:defRPr>
                              </a:lvl3pPr>
                              <a:lvl4pPr marL="1600200" indent="-228600" eaLnBrk="0" hangingPunct="0"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charset="0"/>
                                  <a:ea typeface="ＭＳ Ｐゴシック" charset="-128"/>
                                </a:defRPr>
                              </a:lvl4pPr>
                              <a:lvl5pPr marL="2057400" indent="-228600" eaLnBrk="0" hangingPunct="0"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charset="0"/>
                                  <a:ea typeface="ＭＳ Ｐゴシック" charset="-128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charset="0"/>
                                  <a:ea typeface="ＭＳ Ｐゴシック" charset="-128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charset="0"/>
                                  <a:ea typeface="ＭＳ Ｐゴシック" charset="-128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charset="0"/>
                                  <a:ea typeface="ＭＳ Ｐゴシック" charset="-128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charset="0"/>
                                  <a:ea typeface="ＭＳ Ｐゴシック" charset="-128"/>
                                </a:defRPr>
                              </a:lvl9pPr>
                            </a:lstStyle>
                            <a:p>
                              <a:pPr algn="ctr" eaLnBrk="1" hangingPunct="1"/>
                              <a:endParaRPr lang="en-US" sz="1200">
                                <a:latin typeface="Arial" charset="0"/>
                                <a:cs typeface="Arial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17451" name="TextBox 63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105360" y="2971800"/>
                            <a:ext cx="1476039" cy="76679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>
                            <a:spAutoFit/>
                          </a:bodyPr>
                          <a:lstStyle>
                            <a:lvl1pPr eaLnBrk="0" hangingPunct="0">
                              <a:defRPr sz="2000">
                                <a:solidFill>
                                  <a:schemeClr val="tx1"/>
                                </a:solidFill>
                                <a:latin typeface="Times New Roman" charset="0"/>
                                <a:ea typeface="ＭＳ Ｐゴシック" charset="-128"/>
                              </a:defRPr>
                            </a:lvl1pPr>
                            <a:lvl2pPr marL="742950" indent="-285750" eaLnBrk="0" hangingPunct="0">
                              <a:defRPr sz="2000">
                                <a:solidFill>
                                  <a:schemeClr val="tx1"/>
                                </a:solidFill>
                                <a:latin typeface="Times New Roman" charset="0"/>
                                <a:ea typeface="ＭＳ Ｐゴシック" charset="-128"/>
                              </a:defRPr>
                            </a:lvl2pPr>
                            <a:lvl3pPr marL="1143000" indent="-228600" eaLnBrk="0" hangingPunct="0">
                              <a:defRPr sz="2000">
                                <a:solidFill>
                                  <a:schemeClr val="tx1"/>
                                </a:solidFill>
                                <a:latin typeface="Times New Roman" charset="0"/>
                                <a:ea typeface="ＭＳ Ｐゴシック" charset="-128"/>
                              </a:defRPr>
                            </a:lvl3pPr>
                            <a:lvl4pPr marL="1600200" indent="-228600" eaLnBrk="0" hangingPunct="0">
                              <a:defRPr sz="2000">
                                <a:solidFill>
                                  <a:schemeClr val="tx1"/>
                                </a:solidFill>
                                <a:latin typeface="Times New Roman" charset="0"/>
                                <a:ea typeface="ＭＳ Ｐゴシック" charset="-128"/>
                              </a:defRPr>
                            </a:lvl4pPr>
                            <a:lvl5pPr marL="2057400" indent="-228600" eaLnBrk="0" hangingPunct="0">
                              <a:defRPr sz="2000">
                                <a:solidFill>
                                  <a:schemeClr val="tx1"/>
                                </a:solidFill>
                                <a:latin typeface="Times New Roman" charset="0"/>
                                <a:ea typeface="ＭＳ Ｐゴシック" charset="-128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>
                                <a:solidFill>
                                  <a:schemeClr val="tx1"/>
                                </a:solidFill>
                                <a:latin typeface="Times New Roman" charset="0"/>
                                <a:ea typeface="ＭＳ Ｐゴシック" charset="-128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>
                                <a:solidFill>
                                  <a:schemeClr val="tx1"/>
                                </a:solidFill>
                                <a:latin typeface="Times New Roman" charset="0"/>
                                <a:ea typeface="ＭＳ Ｐゴシック" charset="-128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>
                                <a:solidFill>
                                  <a:schemeClr val="tx1"/>
                                </a:solidFill>
                                <a:latin typeface="Times New Roman" charset="0"/>
                                <a:ea typeface="ＭＳ Ｐゴシック" charset="-128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>
                                <a:solidFill>
                                  <a:schemeClr val="tx1"/>
                                </a:solidFill>
                                <a:latin typeface="Times New Roman" charset="0"/>
                                <a:ea typeface="ＭＳ Ｐゴシック" charset="-128"/>
                              </a:defRPr>
                            </a:lvl9pPr>
                          </a:lstStyle>
                          <a:p>
                            <a:pPr algn="ctr" eaLnBrk="1" hangingPunct="1"/>
                            <a:r>
                              <a:rPr lang="en-US" sz="1200" dirty="0">
                                <a:latin typeface="Arial" charset="0"/>
                                <a:cs typeface="Arial" charset="0"/>
                              </a:rPr>
                              <a:t>Program </a:t>
                            </a:r>
                            <a:r>
                              <a:rPr lang="en-US" sz="1200" dirty="0" err="1">
                                <a:latin typeface="Arial" charset="0"/>
                                <a:cs typeface="Arial" charset="0"/>
                              </a:rPr>
                              <a:t>afiliasi</a:t>
                            </a:r>
                            <a:r>
                              <a:rPr lang="en-US" sz="1200" dirty="0">
                                <a:latin typeface="Arial" charset="0"/>
                                <a:cs typeface="Arial" charset="0"/>
                              </a:rPr>
                              <a:t>, </a:t>
                            </a:r>
                            <a:r>
                              <a:rPr lang="en-US" sz="1200" dirty="0" err="1">
                                <a:latin typeface="Arial" charset="0"/>
                                <a:cs typeface="Arial" charset="0"/>
                              </a:rPr>
                              <a:t>usaha</a:t>
                            </a:r>
                            <a:endParaRPr lang="id-ID" sz="1200" dirty="0">
                              <a:latin typeface="Arial" charset="0"/>
                              <a:cs typeface="Arial" charset="0"/>
                            </a:endParaRPr>
                          </a:p>
                          <a:p>
                            <a:pPr algn="ctr" eaLnBrk="1" hangingPunct="1"/>
                            <a:r>
                              <a:rPr lang="en-US" sz="1200" dirty="0">
                                <a:latin typeface="Arial" charset="0"/>
                                <a:cs typeface="Arial" charset="0"/>
                              </a:rPr>
                              <a:t> </a:t>
                            </a:r>
                            <a:r>
                              <a:rPr lang="en-US" sz="1200" dirty="0" err="1">
                                <a:latin typeface="Arial" charset="0"/>
                                <a:cs typeface="Arial" charset="0"/>
                              </a:rPr>
                              <a:t>bersama</a:t>
                            </a:r>
                            <a:r>
                              <a:rPr lang="en-US" sz="1200" dirty="0">
                                <a:latin typeface="Arial" charset="0"/>
                                <a:cs typeface="Arial" charset="0"/>
                              </a:rPr>
                              <a:t>, </a:t>
                            </a:r>
                            <a:r>
                              <a:rPr lang="en-US" sz="1200" dirty="0" err="1">
                                <a:latin typeface="Arial" charset="0"/>
                                <a:cs typeface="Arial" charset="0"/>
                              </a:rPr>
                              <a:t>Perdagangan</a:t>
                            </a:r>
                            <a:r>
                              <a:rPr lang="en-US" sz="1200" dirty="0">
                                <a:latin typeface="Arial" charset="0"/>
                                <a:cs typeface="Arial" charset="0"/>
                              </a:rPr>
                              <a:t> </a:t>
                            </a:r>
                            <a:endParaRPr lang="id-ID" sz="1200" dirty="0">
                              <a:latin typeface="Arial" charset="0"/>
                              <a:cs typeface="Arial" charset="0"/>
                            </a:endParaRPr>
                          </a:p>
                          <a:p>
                            <a:pPr algn="ctr" eaLnBrk="1" hangingPunct="1"/>
                            <a:r>
                              <a:rPr lang="en-US" sz="1200" dirty="0" err="1">
                                <a:latin typeface="Arial" charset="0"/>
                                <a:cs typeface="Arial" charset="0"/>
                              </a:rPr>
                              <a:t>Pasar</a:t>
                            </a:r>
                            <a:r>
                              <a:rPr lang="en-US" sz="1200" dirty="0">
                                <a:latin typeface="Arial" charset="0"/>
                                <a:cs typeface="Arial" charset="0"/>
                              </a:rPr>
                              <a:t> </a:t>
                            </a:r>
                            <a:r>
                              <a:rPr lang="en-US" sz="1200" dirty="0" err="1">
                                <a:latin typeface="Arial" charset="0"/>
                                <a:cs typeface="Arial" charset="0"/>
                              </a:rPr>
                              <a:t>elektronik</a:t>
                            </a:r>
                            <a:r>
                              <a:rPr lang="en-US" sz="1200" dirty="0">
                                <a:latin typeface="Arial" charset="0"/>
                                <a:cs typeface="Arial" charset="0"/>
                              </a:rPr>
                              <a:t>, </a:t>
                            </a:r>
                            <a:endParaRPr lang="id-ID" sz="1200" dirty="0">
                              <a:latin typeface="Arial" charset="0"/>
                              <a:cs typeface="Arial" charset="0"/>
                            </a:endParaRPr>
                          </a:p>
                          <a:p>
                            <a:pPr algn="ctr" eaLnBrk="1" hangingPunct="1"/>
                            <a:r>
                              <a:rPr lang="en-US" sz="1200" dirty="0" err="1">
                                <a:latin typeface="Arial" charset="0"/>
                                <a:cs typeface="Arial" charset="0"/>
                              </a:rPr>
                              <a:t>Konosrsium</a:t>
                            </a:r>
                            <a:endParaRPr lang="en-US" sz="1200" dirty="0">
                              <a:latin typeface="Arial" charset="0"/>
                              <a:cs typeface="Arial" charset="0"/>
                            </a:endParaRPr>
                          </a:p>
                        </p:txBody>
                      </p:sp>
                    </p:grpSp>
                  </p:grpSp>
                </p:grpSp>
                <p:cxnSp>
                  <p:nvCxnSpPr>
                    <p:cNvPr id="70" name="Straight Connector 69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1142969" y="2438359"/>
                      <a:ext cx="6781527" cy="158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accent1"/>
                      </a:solidFill>
                      <a:round/>
                      <a:headEnd/>
                      <a:tailEnd/>
                    </a:ln>
                    <a:effectLst>
                      <a:outerShdw blurRad="40000" dist="20000" dir="5400000" rotWithShape="0">
                        <a:srgbClr val="808080">
                          <a:alpha val="37999"/>
                        </a:srgbClr>
                      </a:outerShdw>
                    </a:effectLst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cxnSp>
                <p:nvCxnSpPr>
                  <p:cNvPr id="78" name="Straight Connector 77"/>
                  <p:cNvCxnSpPr>
                    <a:cxnSpLocks noChangeShapeType="1"/>
                    <a:stCxn id="17485" idx="2"/>
                  </p:cNvCxnSpPr>
                  <p:nvPr/>
                </p:nvCxnSpPr>
                <p:spPr bwMode="auto">
                  <a:xfrm rot="5400000">
                    <a:off x="4494840" y="2323270"/>
                    <a:ext cx="192080" cy="38098"/>
                  </a:xfrm>
                  <a:prstGeom prst="line">
                    <a:avLst/>
                  </a:prstGeom>
                  <a:noFill/>
                  <a:ln w="12700">
                    <a:solidFill>
                      <a:schemeClr val="accent1"/>
                    </a:solidFill>
                    <a:round/>
                    <a:headEnd/>
                    <a:tailEnd/>
                  </a:ln>
                  <a:effectLst>
                    <a:outerShdw blurRad="40000" dist="20000" dir="5400000" rotWithShape="0">
                      <a:srgbClr val="80808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17422" name="Group 95"/>
                <p:cNvGrpSpPr>
                  <a:grpSpLocks/>
                </p:cNvGrpSpPr>
                <p:nvPr/>
              </p:nvGrpSpPr>
              <p:grpSpPr bwMode="auto">
                <a:xfrm>
                  <a:off x="457197" y="4114694"/>
                  <a:ext cx="8229603" cy="2057320"/>
                  <a:chOff x="457197" y="4114694"/>
                  <a:chExt cx="8229603" cy="2057320"/>
                </a:xfrm>
              </p:grpSpPr>
              <p:sp>
                <p:nvSpPr>
                  <p:cNvPr id="81" name="Rectangle 80"/>
                  <p:cNvSpPr>
                    <a:spLocks noChangeArrowheads="1"/>
                  </p:cNvSpPr>
                  <p:nvPr/>
                </p:nvSpPr>
                <p:spPr bwMode="auto">
                  <a:xfrm>
                    <a:off x="457197" y="4419482"/>
                    <a:ext cx="8229268" cy="1752532"/>
                  </a:xfrm>
                  <a:prstGeom prst="rect">
                    <a:avLst/>
                  </a:prstGeom>
                  <a:solidFill>
                    <a:srgbClr val="96CD0C"/>
                  </a:solidFill>
                  <a:ln w="3175">
                    <a:solidFill>
                      <a:srgbClr val="008000"/>
                    </a:solidFill>
                    <a:round/>
                    <a:headEnd/>
                    <a:tailEnd/>
                  </a:ln>
                  <a:effectLst>
                    <a:outerShdw blurRad="40000" dist="23000" dir="5400000" rotWithShape="0">
                      <a:srgbClr val="808080">
                        <a:alpha val="34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200"/>
                  </a:p>
                </p:txBody>
              </p:sp>
              <p:grpSp>
                <p:nvGrpSpPr>
                  <p:cNvPr id="17427" name="Group 91"/>
                  <p:cNvGrpSpPr>
                    <a:grpSpLocks/>
                  </p:cNvGrpSpPr>
                  <p:nvPr/>
                </p:nvGrpSpPr>
                <p:grpSpPr bwMode="auto">
                  <a:xfrm>
                    <a:off x="1143001" y="4267200"/>
                    <a:ext cx="6859587" cy="228600"/>
                    <a:chOff x="1143001" y="4267200"/>
                    <a:chExt cx="6859587" cy="228600"/>
                  </a:xfrm>
                </p:grpSpPr>
                <p:cxnSp>
                  <p:nvCxnSpPr>
                    <p:cNvPr id="89" name="Straight Connector 88"/>
                    <p:cNvCxnSpPr>
                      <a:cxnSpLocks noChangeShapeType="1"/>
                    </p:cNvCxnSpPr>
                    <p:nvPr/>
                  </p:nvCxnSpPr>
                  <p:spPr bwMode="auto">
                    <a:xfrm rot="-5400000">
                      <a:off x="1029467" y="4380590"/>
                      <a:ext cx="228591" cy="1588"/>
                    </a:xfrm>
                    <a:prstGeom prst="line">
                      <a:avLst/>
                    </a:prstGeom>
                    <a:noFill/>
                    <a:ln w="76200">
                      <a:solidFill>
                        <a:schemeClr val="accent1"/>
                      </a:solidFill>
                      <a:round/>
                      <a:headEnd/>
                      <a:tailEnd type="triangle" w="med" len="med"/>
                    </a:ln>
                    <a:effectLst>
                      <a:outerShdw blurRad="40000" dist="20000" dir="5400000" rotWithShape="0">
                        <a:srgbClr val="808080">
                          <a:alpha val="37999"/>
                        </a:srgbClr>
                      </a:outerShdw>
                    </a:effectLst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90" name="Straight Connector 89"/>
                    <p:cNvCxnSpPr>
                      <a:cxnSpLocks noChangeShapeType="1"/>
                    </p:cNvCxnSpPr>
                    <p:nvPr/>
                  </p:nvCxnSpPr>
                  <p:spPr bwMode="auto">
                    <a:xfrm rot="-5400000">
                      <a:off x="4456742" y="4380590"/>
                      <a:ext cx="228591" cy="1587"/>
                    </a:xfrm>
                    <a:prstGeom prst="line">
                      <a:avLst/>
                    </a:prstGeom>
                    <a:noFill/>
                    <a:ln w="76200">
                      <a:solidFill>
                        <a:schemeClr val="accent1"/>
                      </a:solidFill>
                      <a:round/>
                      <a:headEnd/>
                      <a:tailEnd type="triangle" w="med" len="med"/>
                    </a:ln>
                    <a:effectLst>
                      <a:outerShdw blurRad="40000" dist="20000" dir="5400000" rotWithShape="0">
                        <a:srgbClr val="808080">
                          <a:alpha val="37999"/>
                        </a:srgbClr>
                      </a:outerShdw>
                    </a:effectLst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91" name="Straight Connector 90"/>
                    <p:cNvCxnSpPr>
                      <a:cxnSpLocks noChangeShapeType="1"/>
                    </p:cNvCxnSpPr>
                    <p:nvPr/>
                  </p:nvCxnSpPr>
                  <p:spPr bwMode="auto">
                    <a:xfrm rot="-5400000">
                      <a:off x="7887191" y="4380590"/>
                      <a:ext cx="228591" cy="1588"/>
                    </a:xfrm>
                    <a:prstGeom prst="line">
                      <a:avLst/>
                    </a:prstGeom>
                    <a:noFill/>
                    <a:ln w="76200">
                      <a:solidFill>
                        <a:schemeClr val="accent1"/>
                      </a:solidFill>
                      <a:round/>
                      <a:headEnd/>
                      <a:tailEnd type="triangle" w="med" len="med"/>
                    </a:ln>
                    <a:effectLst>
                      <a:outerShdw blurRad="40000" dist="20000" dir="5400000" rotWithShape="0">
                        <a:srgbClr val="808080">
                          <a:alpha val="37999"/>
                        </a:srgbClr>
                      </a:outerShdw>
                    </a:effectLst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grpSp>
                <p:nvGrpSpPr>
                  <p:cNvPr id="17428" name="Group 87"/>
                  <p:cNvGrpSpPr>
                    <a:grpSpLocks/>
                  </p:cNvGrpSpPr>
                  <p:nvPr/>
                </p:nvGrpSpPr>
                <p:grpSpPr bwMode="auto">
                  <a:xfrm>
                    <a:off x="457200" y="4558605"/>
                    <a:ext cx="8229600" cy="1120990"/>
                    <a:chOff x="457200" y="4558605"/>
                    <a:chExt cx="9525000" cy="1120990"/>
                  </a:xfrm>
                </p:grpSpPr>
                <p:sp>
                  <p:nvSpPr>
                    <p:cNvPr id="17430" name="TextBox 8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362200" y="4572000"/>
                      <a:ext cx="1905000" cy="93719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algn="ctr" eaLnBrk="1" hangingPunct="1"/>
                      <a:r>
                        <a:rPr lang="en-US" sz="1200" dirty="0">
                          <a:latin typeface="Arial" charset="0"/>
                          <a:cs typeface="Arial" charset="0"/>
                        </a:rPr>
                        <a:t>(2) </a:t>
                      </a:r>
                    </a:p>
                    <a:p>
                      <a:pPr algn="ctr" eaLnBrk="1" hangingPunct="1"/>
                      <a:r>
                        <a:rPr lang="en-US" sz="1200" dirty="0" err="1">
                          <a:latin typeface="Arial" charset="0"/>
                          <a:cs typeface="Arial" charset="0"/>
                        </a:rPr>
                        <a:t>Infrastruktur</a:t>
                      </a:r>
                      <a:r>
                        <a:rPr lang="en-US" sz="1200" dirty="0"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lang="en-US" sz="1200" dirty="0" err="1">
                          <a:latin typeface="Arial" charset="0"/>
                          <a:cs typeface="Arial" charset="0"/>
                        </a:rPr>
                        <a:t>distribusi</a:t>
                      </a:r>
                      <a:r>
                        <a:rPr lang="en-US" sz="1200" dirty="0">
                          <a:latin typeface="Arial" charset="0"/>
                          <a:cs typeface="Arial" charset="0"/>
                        </a:rPr>
                        <a:t>, </a:t>
                      </a:r>
                      <a:endParaRPr lang="id-ID" sz="1200" dirty="0">
                        <a:latin typeface="Arial" charset="0"/>
                        <a:cs typeface="Arial" charset="0"/>
                      </a:endParaRPr>
                    </a:p>
                    <a:p>
                      <a:pPr algn="ctr" eaLnBrk="1" hangingPunct="1"/>
                      <a:r>
                        <a:rPr lang="en-US" sz="1200" dirty="0" err="1">
                          <a:latin typeface="Arial" charset="0"/>
                          <a:cs typeface="Arial" charset="0"/>
                        </a:rPr>
                        <a:t>Informasi</a:t>
                      </a:r>
                      <a:r>
                        <a:rPr lang="en-US" sz="1200" dirty="0"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lang="en-US" sz="1200" dirty="0" err="1">
                          <a:latin typeface="Arial" charset="0"/>
                          <a:cs typeface="Arial" charset="0"/>
                        </a:rPr>
                        <a:t>dan</a:t>
                      </a:r>
                      <a:r>
                        <a:rPr lang="en-US" sz="1200" dirty="0"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lang="en-US" sz="1200" dirty="0" err="1">
                          <a:latin typeface="Arial" charset="0"/>
                          <a:cs typeface="Arial" charset="0"/>
                        </a:rPr>
                        <a:t>pesan</a:t>
                      </a:r>
                      <a:r>
                        <a:rPr lang="en-US" sz="1200" dirty="0">
                          <a:latin typeface="Arial" charset="0"/>
                          <a:cs typeface="Arial" charset="0"/>
                        </a:rPr>
                        <a:t> (EDI, </a:t>
                      </a:r>
                      <a:endParaRPr lang="id-ID" sz="1200" dirty="0">
                        <a:latin typeface="Arial" charset="0"/>
                        <a:cs typeface="Arial" charset="0"/>
                      </a:endParaRPr>
                    </a:p>
                    <a:p>
                      <a:pPr algn="ctr" eaLnBrk="1" hangingPunct="1"/>
                      <a:r>
                        <a:rPr lang="en-US" sz="1200" dirty="0">
                          <a:latin typeface="Arial" charset="0"/>
                          <a:cs typeface="Arial" charset="0"/>
                        </a:rPr>
                        <a:t>e-mail, </a:t>
                      </a:r>
                      <a:r>
                        <a:rPr lang="en-US" sz="1200" dirty="0" err="1">
                          <a:latin typeface="Arial" charset="0"/>
                          <a:cs typeface="Arial" charset="0"/>
                        </a:rPr>
                        <a:t>protokol</a:t>
                      </a:r>
                      <a:r>
                        <a:rPr lang="en-US" sz="1200" dirty="0">
                          <a:latin typeface="Arial" charset="0"/>
                          <a:cs typeface="Arial" charset="0"/>
                        </a:rPr>
                        <a:t>, transfer, </a:t>
                      </a:r>
                      <a:endParaRPr lang="id-ID" sz="1200" dirty="0">
                        <a:latin typeface="Arial" charset="0"/>
                        <a:cs typeface="Arial" charset="0"/>
                      </a:endParaRPr>
                    </a:p>
                    <a:p>
                      <a:pPr algn="ctr" eaLnBrk="1" hangingPunct="1"/>
                      <a:r>
                        <a:rPr lang="en-US" sz="1200" dirty="0" err="1">
                          <a:latin typeface="Arial" charset="0"/>
                          <a:cs typeface="Arial" charset="0"/>
                        </a:rPr>
                        <a:t>hiperteks</a:t>
                      </a:r>
                      <a:r>
                        <a:rPr lang="en-US" sz="1200" dirty="0">
                          <a:latin typeface="Arial" charset="0"/>
                          <a:cs typeface="Arial" charset="0"/>
                        </a:rPr>
                        <a:t>, </a:t>
                      </a:r>
                      <a:r>
                        <a:rPr lang="en-US" sz="1200" dirty="0" err="1">
                          <a:latin typeface="Arial" charset="0"/>
                          <a:cs typeface="Arial" charset="0"/>
                        </a:rPr>
                        <a:t>ruang</a:t>
                      </a:r>
                      <a:r>
                        <a:rPr lang="en-US" sz="1200" dirty="0"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lang="en-US" sz="1200" dirty="0" err="1">
                          <a:latin typeface="Arial" charset="0"/>
                          <a:cs typeface="Arial" charset="0"/>
                        </a:rPr>
                        <a:t>bincang</a:t>
                      </a:r>
                      <a:r>
                        <a:rPr lang="en-US" sz="1200" dirty="0">
                          <a:latin typeface="Arial" charset="0"/>
                          <a:cs typeface="Arial" charset="0"/>
                        </a:rPr>
                        <a:t>)</a:t>
                      </a:r>
                    </a:p>
                  </p:txBody>
                </p:sp>
                <p:sp>
                  <p:nvSpPr>
                    <p:cNvPr id="17431" name="TextBox 8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267200" y="4572000"/>
                      <a:ext cx="1905000" cy="93719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algn="ctr" eaLnBrk="1" hangingPunct="1"/>
                      <a:r>
                        <a:rPr lang="en-US" sz="1200" dirty="0">
                          <a:latin typeface="Arial" charset="0"/>
                          <a:cs typeface="Arial" charset="0"/>
                        </a:rPr>
                        <a:t>(3) </a:t>
                      </a:r>
                    </a:p>
                    <a:p>
                      <a:pPr algn="ctr" eaLnBrk="1" hangingPunct="1"/>
                      <a:r>
                        <a:rPr lang="en-US" sz="1200" dirty="0" err="1">
                          <a:latin typeface="Arial" charset="0"/>
                          <a:cs typeface="Arial" charset="0"/>
                        </a:rPr>
                        <a:t>Infrastruktur</a:t>
                      </a:r>
                      <a:r>
                        <a:rPr lang="en-US" sz="1200" dirty="0"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lang="en-US" sz="1200" dirty="0" err="1">
                          <a:latin typeface="Arial" charset="0"/>
                          <a:cs typeface="Arial" charset="0"/>
                        </a:rPr>
                        <a:t>publikasi</a:t>
                      </a:r>
                      <a:r>
                        <a:rPr lang="en-US" sz="1200" dirty="0">
                          <a:latin typeface="Arial" charset="0"/>
                          <a:cs typeface="Arial" charset="0"/>
                        </a:rPr>
                        <a:t>, </a:t>
                      </a:r>
                      <a:endParaRPr lang="id-ID" sz="1200" dirty="0">
                        <a:latin typeface="Arial" charset="0"/>
                        <a:cs typeface="Arial" charset="0"/>
                      </a:endParaRPr>
                    </a:p>
                    <a:p>
                      <a:pPr algn="ctr" eaLnBrk="1" hangingPunct="1"/>
                      <a:r>
                        <a:rPr lang="en-US" sz="1200" dirty="0" err="1">
                          <a:latin typeface="Arial" charset="0"/>
                          <a:cs typeface="Arial" charset="0"/>
                        </a:rPr>
                        <a:t>jaringan</a:t>
                      </a:r>
                      <a:r>
                        <a:rPr lang="en-US" sz="1200" dirty="0"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lang="en-US" sz="1200" dirty="0" err="1">
                          <a:latin typeface="Arial" charset="0"/>
                          <a:cs typeface="Arial" charset="0"/>
                        </a:rPr>
                        <a:t>dan</a:t>
                      </a:r>
                      <a:r>
                        <a:rPr lang="en-US" sz="1200" dirty="0"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lang="en-US" sz="1200" dirty="0" err="1">
                          <a:latin typeface="Arial" charset="0"/>
                          <a:cs typeface="Arial" charset="0"/>
                        </a:rPr>
                        <a:t>isi</a:t>
                      </a:r>
                      <a:r>
                        <a:rPr lang="en-US" sz="1200" dirty="0">
                          <a:latin typeface="Arial" charset="0"/>
                          <a:cs typeface="Arial" charset="0"/>
                        </a:rPr>
                        <a:t> multimedia</a:t>
                      </a:r>
                      <a:endParaRPr lang="id-ID" sz="1200" dirty="0">
                        <a:latin typeface="Arial" charset="0"/>
                        <a:cs typeface="Arial" charset="0"/>
                      </a:endParaRPr>
                    </a:p>
                    <a:p>
                      <a:pPr algn="ctr" eaLnBrk="1" hangingPunct="1"/>
                      <a:r>
                        <a:rPr lang="en-US" sz="1200" dirty="0">
                          <a:latin typeface="Arial" charset="0"/>
                          <a:cs typeface="Arial" charset="0"/>
                        </a:rPr>
                        <a:t> (HTML, JAVA, World Wide </a:t>
                      </a:r>
                      <a:endParaRPr lang="id-ID" sz="1200" dirty="0">
                        <a:latin typeface="Arial" charset="0"/>
                        <a:cs typeface="Arial" charset="0"/>
                      </a:endParaRPr>
                    </a:p>
                    <a:p>
                      <a:pPr algn="ctr" eaLnBrk="1" hangingPunct="1"/>
                      <a:r>
                        <a:rPr lang="en-US" sz="1200" dirty="0">
                          <a:latin typeface="Arial" charset="0"/>
                          <a:cs typeface="Arial" charset="0"/>
                        </a:rPr>
                        <a:t>Web, VRML)</a:t>
                      </a:r>
                    </a:p>
                  </p:txBody>
                </p:sp>
                <p:sp>
                  <p:nvSpPr>
                    <p:cNvPr id="17432" name="TextBox 8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172200" y="4572000"/>
                      <a:ext cx="1905000" cy="110759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algn="ctr" eaLnBrk="1" hangingPunct="1"/>
                      <a:r>
                        <a:rPr lang="en-US" sz="1200" dirty="0">
                          <a:latin typeface="Arial" charset="0"/>
                          <a:cs typeface="Arial" charset="0"/>
                        </a:rPr>
                        <a:t>(4) </a:t>
                      </a:r>
                    </a:p>
                    <a:p>
                      <a:pPr algn="ctr" eaLnBrk="1" hangingPunct="1"/>
                      <a:r>
                        <a:rPr lang="en-US" sz="1200" dirty="0" err="1">
                          <a:latin typeface="Arial" charset="0"/>
                          <a:cs typeface="Arial" charset="0"/>
                        </a:rPr>
                        <a:t>Infrastruktur</a:t>
                      </a:r>
                      <a:r>
                        <a:rPr lang="en-US" sz="1200" dirty="0"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lang="en-US" sz="1200" dirty="0" err="1">
                          <a:latin typeface="Arial" charset="0"/>
                          <a:cs typeface="Arial" charset="0"/>
                        </a:rPr>
                        <a:t>jaringan</a:t>
                      </a:r>
                      <a:endParaRPr lang="id-ID" sz="1200" dirty="0">
                        <a:latin typeface="Arial" charset="0"/>
                        <a:cs typeface="Arial" charset="0"/>
                      </a:endParaRPr>
                    </a:p>
                    <a:p>
                      <a:pPr algn="ctr" eaLnBrk="1" hangingPunct="1"/>
                      <a:r>
                        <a:rPr lang="en-US" sz="1200" dirty="0">
                          <a:latin typeface="Arial" charset="0"/>
                          <a:cs typeface="Arial" charset="0"/>
                        </a:rPr>
                        <a:t> (</a:t>
                      </a:r>
                      <a:r>
                        <a:rPr lang="en-US" sz="1200" dirty="0" err="1">
                          <a:latin typeface="Arial" charset="0"/>
                          <a:cs typeface="Arial" charset="0"/>
                        </a:rPr>
                        <a:t>telekom</a:t>
                      </a:r>
                      <a:r>
                        <a:rPr lang="en-US" sz="1200" dirty="0">
                          <a:latin typeface="Arial" charset="0"/>
                          <a:cs typeface="Arial" charset="0"/>
                        </a:rPr>
                        <a:t>, TV </a:t>
                      </a:r>
                      <a:r>
                        <a:rPr lang="en-US" sz="1200" dirty="0" err="1">
                          <a:latin typeface="Arial" charset="0"/>
                          <a:cs typeface="Arial" charset="0"/>
                        </a:rPr>
                        <a:t>Kabel</a:t>
                      </a:r>
                      <a:r>
                        <a:rPr lang="en-US" sz="1200" dirty="0">
                          <a:latin typeface="Arial" charset="0"/>
                          <a:cs typeface="Arial" charset="0"/>
                        </a:rPr>
                        <a:t>, </a:t>
                      </a:r>
                      <a:r>
                        <a:rPr lang="en-US" sz="1200" dirty="0" err="1">
                          <a:latin typeface="Arial" charset="0"/>
                          <a:cs typeface="Arial" charset="0"/>
                        </a:rPr>
                        <a:t>nirkabel</a:t>
                      </a:r>
                      <a:r>
                        <a:rPr lang="en-US" sz="1200" dirty="0">
                          <a:latin typeface="Arial" charset="0"/>
                          <a:cs typeface="Arial" charset="0"/>
                        </a:rPr>
                        <a:t>, </a:t>
                      </a:r>
                      <a:endParaRPr lang="id-ID" sz="1200" dirty="0">
                        <a:latin typeface="Arial" charset="0"/>
                        <a:cs typeface="Arial" charset="0"/>
                      </a:endParaRPr>
                    </a:p>
                    <a:p>
                      <a:pPr algn="ctr" eaLnBrk="1" hangingPunct="1"/>
                      <a:r>
                        <a:rPr lang="en-US" sz="1200" dirty="0">
                          <a:latin typeface="Arial" charset="0"/>
                          <a:cs typeface="Arial" charset="0"/>
                        </a:rPr>
                        <a:t>internet, VAN, WAN, LAN, </a:t>
                      </a:r>
                      <a:endParaRPr lang="id-ID" sz="1200" dirty="0">
                        <a:latin typeface="Arial" charset="0"/>
                        <a:cs typeface="Arial" charset="0"/>
                      </a:endParaRPr>
                    </a:p>
                    <a:p>
                      <a:pPr algn="ctr" eaLnBrk="1" hangingPunct="1"/>
                      <a:r>
                        <a:rPr lang="en-US" sz="1200" dirty="0">
                          <a:latin typeface="Arial" charset="0"/>
                          <a:cs typeface="Arial" charset="0"/>
                        </a:rPr>
                        <a:t>Internet, </a:t>
                      </a:r>
                      <a:r>
                        <a:rPr lang="en-US" sz="1200" dirty="0" err="1">
                          <a:latin typeface="Arial" charset="0"/>
                          <a:cs typeface="Arial" charset="0"/>
                        </a:rPr>
                        <a:t>Ekstranet</a:t>
                      </a:r>
                      <a:r>
                        <a:rPr lang="en-US" sz="1200" dirty="0">
                          <a:latin typeface="Arial" charset="0"/>
                          <a:cs typeface="Arial" charset="0"/>
                        </a:rPr>
                        <a:t>, </a:t>
                      </a:r>
                      <a:r>
                        <a:rPr lang="en-US" sz="1200" dirty="0" err="1">
                          <a:latin typeface="Arial" charset="0"/>
                          <a:cs typeface="Arial" charset="0"/>
                        </a:rPr>
                        <a:t>Akses</a:t>
                      </a:r>
                      <a:r>
                        <a:rPr lang="en-US" sz="1200" dirty="0">
                          <a:latin typeface="Arial" charset="0"/>
                          <a:cs typeface="Arial" charset="0"/>
                        </a:rPr>
                        <a:t>, </a:t>
                      </a:r>
                      <a:endParaRPr lang="id-ID" sz="1200" dirty="0">
                        <a:latin typeface="Arial" charset="0"/>
                        <a:cs typeface="Arial" charset="0"/>
                      </a:endParaRPr>
                    </a:p>
                    <a:p>
                      <a:pPr algn="ctr" eaLnBrk="1" hangingPunct="1"/>
                      <a:r>
                        <a:rPr lang="en-US" sz="1200" dirty="0" err="1">
                          <a:latin typeface="Arial" charset="0"/>
                          <a:cs typeface="Arial" charset="0"/>
                        </a:rPr>
                        <a:t>telepon</a:t>
                      </a:r>
                      <a:r>
                        <a:rPr lang="en-US" sz="1200" dirty="0"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lang="en-US" sz="1200" dirty="0" err="1">
                          <a:latin typeface="Arial" charset="0"/>
                          <a:cs typeface="Arial" charset="0"/>
                        </a:rPr>
                        <a:t>seluler</a:t>
                      </a:r>
                      <a:r>
                        <a:rPr lang="en-US" sz="1200" dirty="0">
                          <a:latin typeface="Arial" charset="0"/>
                          <a:cs typeface="Arial" charset="0"/>
                        </a:rPr>
                        <a:t>)</a:t>
                      </a:r>
                    </a:p>
                  </p:txBody>
                </p:sp>
                <p:sp>
                  <p:nvSpPr>
                    <p:cNvPr id="17433" name="TextBox 8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077200" y="4572000"/>
                      <a:ext cx="1905000" cy="76679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algn="ctr" eaLnBrk="1" hangingPunct="1"/>
                      <a:r>
                        <a:rPr lang="en-US" sz="1200" dirty="0">
                          <a:latin typeface="Arial" charset="0"/>
                          <a:cs typeface="Arial" charset="0"/>
                        </a:rPr>
                        <a:t>(5) </a:t>
                      </a:r>
                    </a:p>
                    <a:p>
                      <a:pPr algn="ctr" eaLnBrk="1" hangingPunct="1"/>
                      <a:r>
                        <a:rPr lang="en-US" sz="1200" dirty="0" err="1">
                          <a:latin typeface="Arial" charset="0"/>
                          <a:cs typeface="Arial" charset="0"/>
                        </a:rPr>
                        <a:t>Infrastruktur</a:t>
                      </a:r>
                      <a:r>
                        <a:rPr lang="en-US" sz="1200" dirty="0"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lang="en-US" sz="1200" dirty="0" err="1">
                          <a:latin typeface="Arial" charset="0"/>
                          <a:cs typeface="Arial" charset="0"/>
                        </a:rPr>
                        <a:t>antar</a:t>
                      </a:r>
                      <a:r>
                        <a:rPr lang="en-US" sz="1200" dirty="0"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lang="en-US" sz="1200" dirty="0" err="1">
                          <a:latin typeface="Arial" charset="0"/>
                          <a:cs typeface="Arial" charset="0"/>
                        </a:rPr>
                        <a:t>mka</a:t>
                      </a:r>
                      <a:r>
                        <a:rPr lang="en-US" sz="1200" dirty="0">
                          <a:latin typeface="Arial" charset="0"/>
                          <a:cs typeface="Arial" charset="0"/>
                        </a:rPr>
                        <a:t>,</a:t>
                      </a:r>
                      <a:endParaRPr lang="id-ID" sz="1200" dirty="0">
                        <a:latin typeface="Arial" charset="0"/>
                        <a:cs typeface="Arial" charset="0"/>
                      </a:endParaRPr>
                    </a:p>
                    <a:p>
                      <a:pPr algn="ctr" eaLnBrk="1" hangingPunct="1"/>
                      <a:r>
                        <a:rPr lang="en-US" sz="1200" dirty="0">
                          <a:latin typeface="Arial" charset="0"/>
                          <a:cs typeface="Arial" charset="0"/>
                        </a:rPr>
                        <a:t> (basis data, </a:t>
                      </a:r>
                      <a:r>
                        <a:rPr lang="en-US" sz="1200" dirty="0" err="1">
                          <a:latin typeface="Arial" charset="0"/>
                          <a:cs typeface="Arial" charset="0"/>
                        </a:rPr>
                        <a:t>logisitik</a:t>
                      </a:r>
                      <a:r>
                        <a:rPr lang="en-US" sz="1200" dirty="0">
                          <a:latin typeface="Arial" charset="0"/>
                          <a:cs typeface="Arial" charset="0"/>
                        </a:rPr>
                        <a:t>, </a:t>
                      </a:r>
                      <a:endParaRPr lang="id-ID" sz="1200" dirty="0">
                        <a:latin typeface="Arial" charset="0"/>
                        <a:cs typeface="Arial" charset="0"/>
                      </a:endParaRPr>
                    </a:p>
                    <a:p>
                      <a:pPr algn="ctr" eaLnBrk="1" hangingPunct="1"/>
                      <a:r>
                        <a:rPr lang="en-US" sz="1200" dirty="0" err="1">
                          <a:latin typeface="Arial" charset="0"/>
                          <a:cs typeface="Arial" charset="0"/>
                        </a:rPr>
                        <a:t>pelanggan</a:t>
                      </a:r>
                      <a:r>
                        <a:rPr lang="en-US" sz="1200" dirty="0"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lang="en-US" sz="1200" dirty="0" err="1">
                          <a:latin typeface="Arial" charset="0"/>
                          <a:cs typeface="Arial" charset="0"/>
                        </a:rPr>
                        <a:t>dan</a:t>
                      </a:r>
                      <a:r>
                        <a:rPr lang="en-US" sz="1200" dirty="0"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lang="en-US" sz="1200" dirty="0" err="1">
                          <a:latin typeface="Arial" charset="0"/>
                          <a:cs typeface="Arial" charset="0"/>
                        </a:rPr>
                        <a:t>aplikasi</a:t>
                      </a:r>
                      <a:r>
                        <a:rPr lang="en-US" sz="1200" dirty="0">
                          <a:latin typeface="Arial" charset="0"/>
                          <a:cs typeface="Arial" charset="0"/>
                        </a:rPr>
                        <a:t>)</a:t>
                      </a:r>
                    </a:p>
                  </p:txBody>
                </p:sp>
                <p:sp>
                  <p:nvSpPr>
                    <p:cNvPr id="17434" name="TextBox 8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57200" y="4558605"/>
                      <a:ext cx="1905000" cy="93719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algn="ctr" eaLnBrk="1" hangingPunct="1"/>
                      <a:r>
                        <a:rPr lang="en-US" sz="1200" dirty="0">
                          <a:latin typeface="Arial" charset="0"/>
                          <a:cs typeface="Arial" charset="0"/>
                        </a:rPr>
                        <a:t>(1) </a:t>
                      </a:r>
                    </a:p>
                    <a:p>
                      <a:pPr algn="ctr" eaLnBrk="1" hangingPunct="1"/>
                      <a:r>
                        <a:rPr lang="en-US" sz="1200" dirty="0" err="1">
                          <a:latin typeface="Arial" charset="0"/>
                          <a:cs typeface="Arial" charset="0"/>
                        </a:rPr>
                        <a:t>Infrastruktur</a:t>
                      </a:r>
                      <a:r>
                        <a:rPr lang="en-US" sz="1200" dirty="0"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lang="en-US" sz="1200" dirty="0" err="1">
                          <a:latin typeface="Arial" charset="0"/>
                          <a:cs typeface="Arial" charset="0"/>
                        </a:rPr>
                        <a:t>layanan</a:t>
                      </a:r>
                      <a:r>
                        <a:rPr lang="en-US" sz="1200" dirty="0">
                          <a:latin typeface="Arial" charset="0"/>
                          <a:cs typeface="Arial" charset="0"/>
                        </a:rPr>
                        <a:t>, </a:t>
                      </a:r>
                      <a:r>
                        <a:rPr lang="en-US" sz="1200" dirty="0" err="1">
                          <a:latin typeface="Arial" charset="0"/>
                          <a:cs typeface="Arial" charset="0"/>
                        </a:rPr>
                        <a:t>Bisnis</a:t>
                      </a:r>
                      <a:endParaRPr lang="id-ID" sz="1200" dirty="0">
                        <a:latin typeface="Arial" charset="0"/>
                        <a:cs typeface="Arial" charset="0"/>
                      </a:endParaRPr>
                    </a:p>
                    <a:p>
                      <a:pPr algn="ctr" eaLnBrk="1" hangingPunct="1"/>
                      <a:r>
                        <a:rPr lang="en-US" sz="1200" dirty="0"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lang="en-US" sz="1200" dirty="0" err="1">
                          <a:latin typeface="Arial" charset="0"/>
                          <a:cs typeface="Arial" charset="0"/>
                        </a:rPr>
                        <a:t>umum</a:t>
                      </a:r>
                      <a:r>
                        <a:rPr lang="en-US" sz="1200" dirty="0">
                          <a:latin typeface="Arial" charset="0"/>
                          <a:cs typeface="Arial" charset="0"/>
                        </a:rPr>
                        <a:t>, (</a:t>
                      </a:r>
                      <a:r>
                        <a:rPr lang="en-US" sz="1200" dirty="0" err="1">
                          <a:latin typeface="Arial" charset="0"/>
                          <a:cs typeface="Arial" charset="0"/>
                        </a:rPr>
                        <a:t>kartu</a:t>
                      </a:r>
                      <a:r>
                        <a:rPr lang="en-US" sz="1200" dirty="0"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lang="en-US" sz="1200" dirty="0" err="1">
                          <a:latin typeface="Arial" charset="0"/>
                          <a:cs typeface="Arial" charset="0"/>
                        </a:rPr>
                        <a:t>pintar</a:t>
                      </a:r>
                      <a:r>
                        <a:rPr lang="en-US" sz="1200" dirty="0"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lang="en-US" sz="1200" dirty="0" err="1">
                          <a:latin typeface="Arial" charset="0"/>
                          <a:cs typeface="Arial" charset="0"/>
                        </a:rPr>
                        <a:t>keamanan</a:t>
                      </a:r>
                      <a:r>
                        <a:rPr lang="en-US" sz="1200" dirty="0">
                          <a:latin typeface="Arial" charset="0"/>
                          <a:cs typeface="Arial" charset="0"/>
                        </a:rPr>
                        <a:t>/</a:t>
                      </a:r>
                      <a:r>
                        <a:rPr lang="en-US" sz="1200" dirty="0" err="1">
                          <a:latin typeface="Arial" charset="0"/>
                          <a:cs typeface="Arial" charset="0"/>
                        </a:rPr>
                        <a:t>autentikasi</a:t>
                      </a:r>
                      <a:r>
                        <a:rPr lang="en-US" sz="1200" dirty="0">
                          <a:latin typeface="Arial" charset="0"/>
                          <a:cs typeface="Arial" charset="0"/>
                        </a:rPr>
                        <a:t>, </a:t>
                      </a:r>
                      <a:r>
                        <a:rPr lang="en-US" sz="1200" dirty="0" err="1">
                          <a:latin typeface="Arial" charset="0"/>
                          <a:cs typeface="Arial" charset="0"/>
                        </a:rPr>
                        <a:t>pembayaran</a:t>
                      </a:r>
                      <a:r>
                        <a:rPr lang="en-US" sz="1200" dirty="0">
                          <a:latin typeface="Arial" charset="0"/>
                          <a:cs typeface="Arial" charset="0"/>
                        </a:rPr>
                        <a:t> </a:t>
                      </a:r>
                      <a:endParaRPr lang="id-ID" sz="1200" dirty="0">
                        <a:latin typeface="Arial" charset="0"/>
                        <a:cs typeface="Arial" charset="0"/>
                      </a:endParaRPr>
                    </a:p>
                    <a:p>
                      <a:pPr algn="ctr" eaLnBrk="1" hangingPunct="1"/>
                      <a:r>
                        <a:rPr lang="en-US" sz="1200" dirty="0" err="1">
                          <a:latin typeface="Arial" charset="0"/>
                          <a:cs typeface="Arial" charset="0"/>
                        </a:rPr>
                        <a:t>elektronik</a:t>
                      </a:r>
                      <a:r>
                        <a:rPr lang="en-US" sz="1200" dirty="0">
                          <a:latin typeface="Arial" charset="0"/>
                          <a:cs typeface="Arial" charset="0"/>
                        </a:rPr>
                        <a:t>, </a:t>
                      </a:r>
                      <a:r>
                        <a:rPr lang="en-US" sz="1200" dirty="0" err="1">
                          <a:latin typeface="Arial" charset="0"/>
                          <a:cs typeface="Arial" charset="0"/>
                        </a:rPr>
                        <a:t>direktori</a:t>
                      </a:r>
                      <a:r>
                        <a:rPr lang="en-US" sz="1200" dirty="0">
                          <a:latin typeface="Arial" charset="0"/>
                          <a:cs typeface="Arial" charset="0"/>
                        </a:rPr>
                        <a:t>, </a:t>
                      </a:r>
                      <a:r>
                        <a:rPr lang="en-US" sz="1200" dirty="0" err="1">
                          <a:latin typeface="Arial" charset="0"/>
                          <a:cs typeface="Arial" charset="0"/>
                        </a:rPr>
                        <a:t>katalog</a:t>
                      </a:r>
                      <a:r>
                        <a:rPr lang="en-US" sz="1200" dirty="0">
                          <a:latin typeface="Arial" charset="0"/>
                          <a:cs typeface="Arial" charset="0"/>
                        </a:rPr>
                        <a:t> </a:t>
                      </a:r>
                    </a:p>
                  </p:txBody>
                </p:sp>
              </p:grpSp>
              <p:cxnSp>
                <p:nvCxnSpPr>
                  <p:cNvPr id="93" name="Straight Connector 9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142969" y="4114694"/>
                    <a:ext cx="6857723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accent1"/>
                    </a:solidFill>
                    <a:round/>
                    <a:headEnd/>
                    <a:tailEnd/>
                  </a:ln>
                  <a:effectLst>
                    <a:outerShdw blurRad="40000" dist="20000" dir="5400000" rotWithShape="0">
                      <a:srgbClr val="80808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cxnSp>
              <p:nvCxnSpPr>
                <p:cNvPr id="97" name="Straight Connector 96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4494840" y="4075802"/>
                  <a:ext cx="192080" cy="38098"/>
                </a:xfrm>
                <a:prstGeom prst="line">
                  <a:avLst/>
                </a:prstGeom>
                <a:noFill/>
                <a:ln w="12700">
                  <a:solidFill>
                    <a:schemeClr val="accent1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8" name="Straight Connector 97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1027880" y="4075802"/>
                  <a:ext cx="192080" cy="38098"/>
                </a:xfrm>
                <a:prstGeom prst="line">
                  <a:avLst/>
                </a:prstGeom>
                <a:noFill/>
                <a:ln w="12700">
                  <a:solidFill>
                    <a:schemeClr val="accent1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1" name="Straight Connector 100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961800" y="4115488"/>
                  <a:ext cx="192081" cy="38098"/>
                </a:xfrm>
                <a:prstGeom prst="line">
                  <a:avLst/>
                </a:prstGeom>
                <a:noFill/>
                <a:ln w="12700">
                  <a:solidFill>
                    <a:schemeClr val="accent1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17418" name="Group 104"/>
              <p:cNvGrpSpPr>
                <a:grpSpLocks/>
              </p:cNvGrpSpPr>
              <p:nvPr/>
            </p:nvGrpSpPr>
            <p:grpSpPr bwMode="auto">
              <a:xfrm>
                <a:off x="457535" y="6019614"/>
                <a:ext cx="8305465" cy="307951"/>
                <a:chOff x="457535" y="6019614"/>
                <a:chExt cx="8305465" cy="307951"/>
              </a:xfrm>
            </p:grpSpPr>
            <p:sp>
              <p:nvSpPr>
                <p:cNvPr id="103" name="Left Bracket 102"/>
                <p:cNvSpPr>
                  <a:spLocks/>
                </p:cNvSpPr>
                <p:nvPr/>
              </p:nvSpPr>
              <p:spPr bwMode="auto">
                <a:xfrm rot="5400000" flipH="1">
                  <a:off x="4495972" y="1981177"/>
                  <a:ext cx="228591" cy="8305465"/>
                </a:xfrm>
                <a:prstGeom prst="leftBracket">
                  <a:avLst>
                    <a:gd name="adj" fmla="val 8410"/>
                  </a:avLst>
                </a:prstGeom>
                <a:noFill/>
                <a:ln w="76200">
                  <a:solidFill>
                    <a:schemeClr val="accent1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420" name="TextBox 103"/>
                <p:cNvSpPr txBox="1">
                  <a:spLocks noChangeArrowheads="1"/>
                </p:cNvSpPr>
                <p:nvPr/>
              </p:nvSpPr>
              <p:spPr bwMode="auto">
                <a:xfrm>
                  <a:off x="3886200" y="6019800"/>
                  <a:ext cx="984845" cy="3077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r>
                    <a:rPr lang="en-US" sz="1400">
                      <a:latin typeface="Arial" charset="0"/>
                      <a:cs typeface="Arial" charset="0"/>
                    </a:rPr>
                    <a:t>MANAJEMEN</a:t>
                  </a:r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</p:grpSp>
        <p:sp>
          <p:nvSpPr>
            <p:cNvPr id="17416" name="TextBox 107"/>
            <p:cNvSpPr txBox="1">
              <a:spLocks noChangeArrowheads="1"/>
            </p:cNvSpPr>
            <p:nvPr/>
          </p:nvSpPr>
          <p:spPr bwMode="auto">
            <a:xfrm>
              <a:off x="3886200" y="4267200"/>
              <a:ext cx="1112279" cy="27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sz="1200">
                  <a:latin typeface="Arial" charset="0"/>
                  <a:cs typeface="Arial" charset="0"/>
                </a:rPr>
                <a:t>INFRASTRUKTUR</a:t>
              </a:r>
              <a:endParaRPr lang="en-US" sz="1800"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54401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588434" y="2089151"/>
            <a:ext cx="225636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en-GB" sz="1800">
              <a:latin typeface="Tahoma" charset="0"/>
            </a:endParaRPr>
          </a:p>
        </p:txBody>
      </p:sp>
      <p:grpSp>
        <p:nvGrpSpPr>
          <p:cNvPr id="18436" name="Group 42"/>
          <p:cNvGrpSpPr>
            <a:grpSpLocks/>
          </p:cNvGrpSpPr>
          <p:nvPr/>
        </p:nvGrpSpPr>
        <p:grpSpPr bwMode="auto">
          <a:xfrm>
            <a:off x="0" y="260350"/>
            <a:ext cx="11887200" cy="6381750"/>
            <a:chOff x="204" y="260350"/>
            <a:chExt cx="8915196" cy="6381750"/>
          </a:xfrm>
        </p:grpSpPr>
        <p:sp>
          <p:nvSpPr>
            <p:cNvPr id="18438" name="Line 9"/>
            <p:cNvSpPr>
              <a:spLocks noChangeShapeType="1"/>
            </p:cNvSpPr>
            <p:nvPr/>
          </p:nvSpPr>
          <p:spPr bwMode="auto">
            <a:xfrm>
              <a:off x="323850" y="6624638"/>
              <a:ext cx="8569325" cy="0"/>
            </a:xfrm>
            <a:prstGeom prst="line">
              <a:avLst/>
            </a:prstGeom>
            <a:noFill/>
            <a:ln w="76200" cmpd="tri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439" name="Group 41"/>
            <p:cNvGrpSpPr>
              <a:grpSpLocks/>
            </p:cNvGrpSpPr>
            <p:nvPr/>
          </p:nvGrpSpPr>
          <p:grpSpPr bwMode="auto">
            <a:xfrm>
              <a:off x="204" y="260350"/>
              <a:ext cx="8915196" cy="6381750"/>
              <a:chOff x="204" y="260350"/>
              <a:chExt cx="8915196" cy="6381750"/>
            </a:xfrm>
          </p:grpSpPr>
          <p:grpSp>
            <p:nvGrpSpPr>
              <p:cNvPr id="18440" name="Group 28"/>
              <p:cNvGrpSpPr>
                <a:grpSpLocks/>
              </p:cNvGrpSpPr>
              <p:nvPr/>
            </p:nvGrpSpPr>
            <p:grpSpPr bwMode="auto">
              <a:xfrm>
                <a:off x="204" y="260350"/>
                <a:ext cx="8915196" cy="6381750"/>
                <a:chOff x="204" y="260350"/>
                <a:chExt cx="8915196" cy="6381750"/>
              </a:xfrm>
            </p:grpSpPr>
            <p:grpSp>
              <p:nvGrpSpPr>
                <p:cNvPr id="18442" name="Group 34"/>
                <p:cNvGrpSpPr>
                  <a:grpSpLocks/>
                </p:cNvGrpSpPr>
                <p:nvPr/>
              </p:nvGrpSpPr>
              <p:grpSpPr bwMode="auto">
                <a:xfrm>
                  <a:off x="204" y="260350"/>
                  <a:ext cx="8915196" cy="6381750"/>
                  <a:chOff x="204" y="260350"/>
                  <a:chExt cx="8915196" cy="6381750"/>
                </a:xfrm>
              </p:grpSpPr>
              <p:grpSp>
                <p:nvGrpSpPr>
                  <p:cNvPr id="18444" name="Group 32"/>
                  <p:cNvGrpSpPr>
                    <a:grpSpLocks/>
                  </p:cNvGrpSpPr>
                  <p:nvPr/>
                </p:nvGrpSpPr>
                <p:grpSpPr bwMode="auto">
                  <a:xfrm>
                    <a:off x="204" y="260350"/>
                    <a:ext cx="304596" cy="6364288"/>
                    <a:chOff x="204" y="147"/>
                    <a:chExt cx="304596" cy="4009"/>
                  </a:xfrm>
                </p:grpSpPr>
                <p:sp>
                  <p:nvSpPr>
                    <p:cNvPr id="18446" name="Line 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4800" y="164"/>
                      <a:ext cx="0" cy="3992"/>
                    </a:xfrm>
                    <a:prstGeom prst="line">
                      <a:avLst/>
                    </a:prstGeom>
                    <a:noFill/>
                    <a:ln w="76200" cmpd="tri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18447" name="Group 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04" y="147"/>
                      <a:ext cx="5398" cy="4009"/>
                      <a:chOff x="204" y="147"/>
                      <a:chExt cx="5398" cy="4009"/>
                    </a:xfrm>
                  </p:grpSpPr>
                  <p:sp>
                    <p:nvSpPr>
                      <p:cNvPr id="18448" name="Line 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04" y="147"/>
                        <a:ext cx="5398" cy="0"/>
                      </a:xfrm>
                      <a:prstGeom prst="line">
                        <a:avLst/>
                      </a:prstGeom>
                      <a:noFill/>
                      <a:ln w="76200" cmpd="tri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8449" name="Line 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04" y="4156"/>
                        <a:ext cx="5398" cy="0"/>
                      </a:xfrm>
                      <a:prstGeom prst="line">
                        <a:avLst/>
                      </a:prstGeom>
                      <a:noFill/>
                      <a:ln w="76200" cmpd="tri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18445" name="Line 6"/>
                  <p:cNvSpPr>
                    <a:spLocks noChangeShapeType="1"/>
                  </p:cNvSpPr>
                  <p:nvPr/>
                </p:nvSpPr>
                <p:spPr bwMode="auto">
                  <a:xfrm>
                    <a:off x="8915400" y="304800"/>
                    <a:ext cx="0" cy="6337300"/>
                  </a:xfrm>
                  <a:prstGeom prst="line">
                    <a:avLst/>
                  </a:prstGeom>
                  <a:noFill/>
                  <a:ln w="76200" cmpd="tri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0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324047" y="304800"/>
                  <a:ext cx="8569129" cy="584200"/>
                </a:xfrm>
                <a:prstGeom prst="rect">
                  <a:avLst/>
                </a:prstGeom>
                <a:solidFill>
                  <a:schemeClr val="accent2"/>
                </a:solidFill>
                <a:ln w="76200" cmpd="tri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defRPr/>
                  </a:pPr>
                  <a:r>
                    <a:rPr lang="en-US" sz="3200">
                      <a:solidFill>
                        <a:schemeClr val="bg1"/>
                      </a:solidFill>
                      <a:latin typeface="Arial" charset="0"/>
                      <a:cs typeface="Arial" charset="0"/>
                    </a:rPr>
                    <a:t> Sebelum anda melanjutkan ….</a:t>
                  </a:r>
                  <a:endParaRPr lang="en-US" sz="32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8441" name="Line 9"/>
              <p:cNvSpPr>
                <a:spLocks noChangeShapeType="1"/>
              </p:cNvSpPr>
              <p:nvPr/>
            </p:nvSpPr>
            <p:spPr bwMode="auto">
              <a:xfrm>
                <a:off x="304800" y="304800"/>
                <a:ext cx="8569325" cy="0"/>
              </a:xfrm>
              <a:prstGeom prst="line">
                <a:avLst/>
              </a:prstGeom>
              <a:noFill/>
              <a:ln w="76200" cmpd="tri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8437" name="Rectangle 20"/>
          <p:cNvSpPr>
            <a:spLocks noChangeArrowheads="1"/>
          </p:cNvSpPr>
          <p:nvPr/>
        </p:nvSpPr>
        <p:spPr bwMode="auto">
          <a:xfrm>
            <a:off x="609600" y="1143001"/>
            <a:ext cx="109728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n-US" sz="2800" dirty="0" err="1">
                <a:latin typeface="Arial" charset="0"/>
                <a:cs typeface="Arial" charset="0"/>
              </a:rPr>
              <a:t>Jelaskan</a:t>
            </a:r>
            <a:r>
              <a:rPr lang="en-US" sz="2800" dirty="0">
                <a:latin typeface="Arial" charset="0"/>
                <a:cs typeface="Arial" charset="0"/>
              </a:rPr>
              <a:t> e-Commerce </a:t>
            </a:r>
            <a:r>
              <a:rPr lang="en-US" sz="2800" dirty="0" err="1">
                <a:latin typeface="Arial" charset="0"/>
                <a:cs typeface="Arial" charset="0"/>
              </a:rPr>
              <a:t>dan</a:t>
            </a:r>
            <a:r>
              <a:rPr lang="en-US" sz="2800" dirty="0">
                <a:latin typeface="Arial" charset="0"/>
                <a:cs typeface="Arial" charset="0"/>
              </a:rPr>
              <a:t> </a:t>
            </a:r>
            <a:r>
              <a:rPr lang="en-US" sz="2800" dirty="0" err="1">
                <a:latin typeface="Arial" charset="0"/>
                <a:cs typeface="Arial" charset="0"/>
              </a:rPr>
              <a:t>bedakan</a:t>
            </a:r>
            <a:r>
              <a:rPr lang="en-US" sz="2800" dirty="0">
                <a:latin typeface="Arial" charset="0"/>
                <a:cs typeface="Arial" charset="0"/>
              </a:rPr>
              <a:t> </a:t>
            </a:r>
            <a:r>
              <a:rPr lang="en-US" sz="2800" dirty="0" err="1">
                <a:latin typeface="Arial" charset="0"/>
                <a:cs typeface="Arial" charset="0"/>
              </a:rPr>
              <a:t>dari</a:t>
            </a:r>
            <a:r>
              <a:rPr lang="en-US" sz="2800" dirty="0">
                <a:latin typeface="Arial" charset="0"/>
                <a:cs typeface="Arial" charset="0"/>
              </a:rPr>
              <a:t> e-business</a:t>
            </a:r>
          </a:p>
          <a:p>
            <a:pPr marL="457200" indent="-457200">
              <a:buFontTx/>
              <a:buAutoNum type="arabicPeriod"/>
            </a:pPr>
            <a:r>
              <a:rPr lang="en-US" sz="2800" dirty="0" err="1">
                <a:latin typeface="Arial" charset="0"/>
                <a:cs typeface="Arial" charset="0"/>
              </a:rPr>
              <a:t>Cantumkan</a:t>
            </a:r>
            <a:r>
              <a:rPr lang="en-US" sz="2800" dirty="0">
                <a:latin typeface="Arial" charset="0"/>
                <a:cs typeface="Arial" charset="0"/>
              </a:rPr>
              <a:t> </a:t>
            </a:r>
            <a:r>
              <a:rPr lang="en-US" sz="2800" dirty="0" err="1">
                <a:latin typeface="Arial" charset="0"/>
                <a:cs typeface="Arial" charset="0"/>
              </a:rPr>
              <a:t>berbagai</a:t>
            </a:r>
            <a:r>
              <a:rPr lang="en-US" sz="2800" dirty="0">
                <a:latin typeface="Arial" charset="0"/>
                <a:cs typeface="Arial" charset="0"/>
              </a:rPr>
              <a:t> </a:t>
            </a:r>
            <a:r>
              <a:rPr lang="en-US" sz="2800" dirty="0" err="1">
                <a:latin typeface="Arial" charset="0"/>
                <a:cs typeface="Arial" charset="0"/>
              </a:rPr>
              <a:t>jenis</a:t>
            </a:r>
            <a:r>
              <a:rPr lang="en-US" sz="2800" dirty="0">
                <a:latin typeface="Arial" charset="0"/>
                <a:cs typeface="Arial" charset="0"/>
              </a:rPr>
              <a:t> </a:t>
            </a:r>
            <a:r>
              <a:rPr lang="en-US" sz="2800" dirty="0" err="1">
                <a:latin typeface="Arial" charset="0"/>
                <a:cs typeface="Arial" charset="0"/>
              </a:rPr>
              <a:t>utama</a:t>
            </a:r>
            <a:r>
              <a:rPr lang="en-US" sz="2800" dirty="0">
                <a:latin typeface="Arial" charset="0"/>
                <a:cs typeface="Arial" charset="0"/>
              </a:rPr>
              <a:t> EC (</a:t>
            </a:r>
            <a:r>
              <a:rPr lang="en-US" sz="2800" dirty="0" err="1">
                <a:latin typeface="Arial" charset="0"/>
                <a:cs typeface="Arial" charset="0"/>
              </a:rPr>
              <a:t>berdasarkan</a:t>
            </a:r>
            <a:r>
              <a:rPr lang="en-US" sz="2800" dirty="0">
                <a:latin typeface="Arial" charset="0"/>
                <a:cs typeface="Arial" charset="0"/>
              </a:rPr>
              <a:t> </a:t>
            </a:r>
            <a:r>
              <a:rPr lang="en-US" sz="2800" dirty="0" err="1">
                <a:latin typeface="Arial" charset="0"/>
                <a:cs typeface="Arial" charset="0"/>
              </a:rPr>
              <a:t>transaksi</a:t>
            </a:r>
            <a:r>
              <a:rPr lang="en-US" sz="2800" dirty="0">
                <a:latin typeface="Arial" charset="0"/>
                <a:cs typeface="Arial" charset="0"/>
              </a:rPr>
              <a:t>)</a:t>
            </a:r>
          </a:p>
          <a:p>
            <a:pPr marL="457200" indent="-457200">
              <a:buFontTx/>
              <a:buAutoNum type="arabicPeriod"/>
            </a:pPr>
            <a:r>
              <a:rPr lang="en-US" sz="2800" dirty="0" err="1">
                <a:latin typeface="Arial" charset="0"/>
                <a:cs typeface="Arial" charset="0"/>
              </a:rPr>
              <a:t>Bedakan</a:t>
            </a:r>
            <a:r>
              <a:rPr lang="en-US" sz="2800" dirty="0">
                <a:latin typeface="Arial" charset="0"/>
                <a:cs typeface="Arial" charset="0"/>
              </a:rPr>
              <a:t> </a:t>
            </a:r>
            <a:r>
              <a:rPr lang="en-US" sz="2800" dirty="0" err="1">
                <a:latin typeface="Arial" charset="0"/>
                <a:cs typeface="Arial" charset="0"/>
              </a:rPr>
              <a:t>antara</a:t>
            </a:r>
            <a:r>
              <a:rPr lang="en-US" sz="2800" dirty="0">
                <a:latin typeface="Arial" charset="0"/>
                <a:cs typeface="Arial" charset="0"/>
              </a:rPr>
              <a:t> EC B2C, B2B, </a:t>
            </a:r>
            <a:r>
              <a:rPr lang="en-US" sz="2800" dirty="0" err="1">
                <a:latin typeface="Arial" charset="0"/>
                <a:cs typeface="Arial" charset="0"/>
              </a:rPr>
              <a:t>dan</a:t>
            </a:r>
            <a:r>
              <a:rPr lang="en-US" sz="2800" dirty="0">
                <a:latin typeface="Arial" charset="0"/>
                <a:cs typeface="Arial" charset="0"/>
              </a:rPr>
              <a:t> intra </a:t>
            </a:r>
            <a:r>
              <a:rPr lang="en-US" sz="2800" dirty="0" err="1">
                <a:latin typeface="Arial" charset="0"/>
                <a:cs typeface="Arial" charset="0"/>
              </a:rPr>
              <a:t>bisnis</a:t>
            </a:r>
            <a:endParaRPr lang="en-US" sz="28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2464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9" name="Group 21"/>
          <p:cNvGrpSpPr>
            <a:grpSpLocks/>
          </p:cNvGrpSpPr>
          <p:nvPr/>
        </p:nvGrpSpPr>
        <p:grpSpPr bwMode="auto">
          <a:xfrm>
            <a:off x="431801" y="260350"/>
            <a:ext cx="11425767" cy="6364288"/>
            <a:chOff x="323850" y="260350"/>
            <a:chExt cx="8569325" cy="6364288"/>
          </a:xfrm>
        </p:grpSpPr>
        <p:grpSp>
          <p:nvGrpSpPr>
            <p:cNvPr id="19463" name="Group 3"/>
            <p:cNvGrpSpPr>
              <a:grpSpLocks/>
            </p:cNvGrpSpPr>
            <p:nvPr/>
          </p:nvGrpSpPr>
          <p:grpSpPr bwMode="auto">
            <a:xfrm>
              <a:off x="323850" y="260350"/>
              <a:ext cx="8569325" cy="6364288"/>
              <a:chOff x="204" y="164"/>
              <a:chExt cx="5398" cy="4009"/>
            </a:xfrm>
          </p:grpSpPr>
          <p:grpSp>
            <p:nvGrpSpPr>
              <p:cNvPr id="19468" name="Group 4"/>
              <p:cNvGrpSpPr>
                <a:grpSpLocks/>
              </p:cNvGrpSpPr>
              <p:nvPr/>
            </p:nvGrpSpPr>
            <p:grpSpPr bwMode="auto">
              <a:xfrm>
                <a:off x="204" y="164"/>
                <a:ext cx="5398" cy="4009"/>
                <a:chOff x="204" y="147"/>
                <a:chExt cx="5398" cy="4009"/>
              </a:xfrm>
            </p:grpSpPr>
            <p:sp>
              <p:nvSpPr>
                <p:cNvPr id="19470" name="Line 5"/>
                <p:cNvSpPr>
                  <a:spLocks noChangeShapeType="1"/>
                </p:cNvSpPr>
                <p:nvPr/>
              </p:nvSpPr>
              <p:spPr bwMode="auto">
                <a:xfrm>
                  <a:off x="204" y="164"/>
                  <a:ext cx="0" cy="3992"/>
                </a:xfrm>
                <a:prstGeom prst="line">
                  <a:avLst/>
                </a:prstGeom>
                <a:noFill/>
                <a:ln w="76200" cmpd="tri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9471" name="Group 6"/>
                <p:cNvGrpSpPr>
                  <a:grpSpLocks/>
                </p:cNvGrpSpPr>
                <p:nvPr/>
              </p:nvGrpSpPr>
              <p:grpSpPr bwMode="auto">
                <a:xfrm>
                  <a:off x="204" y="147"/>
                  <a:ext cx="5398" cy="4009"/>
                  <a:chOff x="204" y="147"/>
                  <a:chExt cx="5398" cy="4009"/>
                </a:xfrm>
              </p:grpSpPr>
              <p:sp>
                <p:nvSpPr>
                  <p:cNvPr id="19472" name="Line 7"/>
                  <p:cNvSpPr>
                    <a:spLocks noChangeShapeType="1"/>
                  </p:cNvSpPr>
                  <p:nvPr/>
                </p:nvSpPr>
                <p:spPr bwMode="auto">
                  <a:xfrm>
                    <a:off x="204" y="147"/>
                    <a:ext cx="5398" cy="0"/>
                  </a:xfrm>
                  <a:prstGeom prst="line">
                    <a:avLst/>
                  </a:prstGeom>
                  <a:noFill/>
                  <a:ln w="76200" cmpd="tri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473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204" y="4156"/>
                    <a:ext cx="5398" cy="0"/>
                  </a:xfrm>
                  <a:prstGeom prst="line">
                    <a:avLst/>
                  </a:prstGeom>
                  <a:noFill/>
                  <a:ln w="76200" cmpd="tri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474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5602" y="164"/>
                    <a:ext cx="0" cy="3992"/>
                  </a:xfrm>
                  <a:prstGeom prst="line">
                    <a:avLst/>
                  </a:prstGeom>
                  <a:noFill/>
                  <a:ln w="76200" cmpd="tri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54314" name="Text Box 10"/>
              <p:cNvSpPr txBox="1">
                <a:spLocks noChangeArrowheads="1"/>
              </p:cNvSpPr>
              <p:nvPr/>
            </p:nvSpPr>
            <p:spPr bwMode="auto">
              <a:xfrm>
                <a:off x="240" y="192"/>
                <a:ext cx="5328" cy="388"/>
              </a:xfrm>
              <a:prstGeom prst="rect">
                <a:avLst/>
              </a:prstGeom>
              <a:solidFill>
                <a:srgbClr val="0000CC"/>
              </a:solidFill>
              <a:ln w="76200" cmpd="tri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  <a:defRPr/>
                </a:pPr>
                <a:r>
                  <a:rPr lang="en-US" sz="34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charset="0"/>
                  </a:rPr>
                  <a:t>2. </a:t>
                </a:r>
                <a:r>
                  <a:rPr lang="en-US" sz="3400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charset="0"/>
                  </a:rPr>
                  <a:t>Manfaat</a:t>
                </a:r>
                <a:r>
                  <a:rPr lang="en-US" sz="34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charset="0"/>
                  </a:rPr>
                  <a:t> </a:t>
                </a:r>
                <a:r>
                  <a:rPr lang="en-US" sz="3400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charset="0"/>
                  </a:rPr>
                  <a:t>Menjual</a:t>
                </a:r>
                <a:r>
                  <a:rPr lang="en-US" sz="34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charset="0"/>
                  </a:rPr>
                  <a:t> di Web</a:t>
                </a:r>
              </a:p>
            </p:txBody>
          </p:sp>
        </p:grpSp>
        <p:grpSp>
          <p:nvGrpSpPr>
            <p:cNvPr id="19464" name="Group 12"/>
            <p:cNvGrpSpPr>
              <a:grpSpLocks/>
            </p:cNvGrpSpPr>
            <p:nvPr/>
          </p:nvGrpSpPr>
          <p:grpSpPr bwMode="auto">
            <a:xfrm>
              <a:off x="457200" y="990600"/>
              <a:ext cx="8153400" cy="1624192"/>
              <a:chOff x="533400" y="1143000"/>
              <a:chExt cx="8153400" cy="1624442"/>
            </a:xfrm>
          </p:grpSpPr>
          <p:sp>
            <p:nvSpPr>
              <p:cNvPr id="19466" name="Rectangle 9"/>
              <p:cNvSpPr>
                <a:spLocks noChangeArrowheads="1"/>
              </p:cNvSpPr>
              <p:nvPr/>
            </p:nvSpPr>
            <p:spPr bwMode="auto">
              <a:xfrm>
                <a:off x="533400" y="1143000"/>
                <a:ext cx="5032147" cy="4617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marL="334963" indent="-334963">
                  <a:buFont typeface="Wingdings" charset="2"/>
                  <a:buChar char="Ø"/>
                </a:pPr>
                <a:r>
                  <a:rPr lang="en-US" sz="2400">
                    <a:solidFill>
                      <a:srgbClr val="800000"/>
                    </a:solidFill>
                    <a:latin typeface="Tahoma" charset="0"/>
                  </a:rPr>
                  <a:t>Peluang Meningkatkan Pendapatan dan Laba </a:t>
                </a:r>
                <a:endParaRPr lang="en-US">
                  <a:solidFill>
                    <a:srgbClr val="800000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914400" y="1566928"/>
                <a:ext cx="7772400" cy="120051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2400" dirty="0" err="1">
                    <a:latin typeface="Tahoma" charset="0"/>
                  </a:rPr>
                  <a:t>Sebuah</a:t>
                </a:r>
                <a:r>
                  <a:rPr lang="en-US" sz="2400" dirty="0">
                    <a:latin typeface="Tahoma" charset="0"/>
                  </a:rPr>
                  <a:t> survey yang </a:t>
                </a:r>
                <a:r>
                  <a:rPr lang="en-US" sz="2400" dirty="0" err="1">
                    <a:latin typeface="Tahoma" charset="0"/>
                  </a:rPr>
                  <a:t>dilakukan</a:t>
                </a:r>
                <a:r>
                  <a:rPr lang="en-US" sz="2400" dirty="0">
                    <a:latin typeface="Tahoma" charset="0"/>
                  </a:rPr>
                  <a:t>  </a:t>
                </a:r>
                <a:r>
                  <a:rPr lang="en-US" sz="2400" dirty="0" err="1">
                    <a:latin typeface="Tahoma" charset="0"/>
                  </a:rPr>
                  <a:t>oleh</a:t>
                </a:r>
                <a:r>
                  <a:rPr lang="en-US" sz="2400" dirty="0">
                    <a:latin typeface="Tahoma" charset="0"/>
                  </a:rPr>
                  <a:t> IPSOS </a:t>
                </a:r>
                <a:r>
                  <a:rPr lang="en-US" sz="2400" dirty="0" err="1">
                    <a:latin typeface="Tahoma" charset="0"/>
                  </a:rPr>
                  <a:t>dan</a:t>
                </a:r>
                <a:r>
                  <a:rPr lang="en-US" sz="2400" dirty="0">
                    <a:latin typeface="Tahoma" charset="0"/>
                  </a:rPr>
                  <a:t> PayPal </a:t>
                </a:r>
                <a:r>
                  <a:rPr lang="en-US" sz="2400" dirty="0" err="1">
                    <a:latin typeface="Tahoma" charset="0"/>
                  </a:rPr>
                  <a:t>melaporkan</a:t>
                </a:r>
                <a:r>
                  <a:rPr lang="en-US" sz="2400" dirty="0">
                    <a:latin typeface="Tahoma" charset="0"/>
                  </a:rPr>
                  <a:t> </a:t>
                </a:r>
                <a:r>
                  <a:rPr lang="en-US" sz="2400" dirty="0" err="1">
                    <a:latin typeface="Tahoma" charset="0"/>
                  </a:rPr>
                  <a:t>bahwa</a:t>
                </a:r>
                <a:r>
                  <a:rPr lang="en-US" sz="2400" dirty="0">
                    <a:latin typeface="Tahoma" charset="0"/>
                  </a:rPr>
                  <a:t> 72 </a:t>
                </a:r>
                <a:r>
                  <a:rPr lang="en-US" sz="2400" dirty="0" err="1">
                    <a:latin typeface="Tahoma" charset="0"/>
                  </a:rPr>
                  <a:t>persen</a:t>
                </a:r>
                <a:r>
                  <a:rPr lang="en-US" sz="2400" dirty="0">
                    <a:latin typeface="Tahoma" charset="0"/>
                  </a:rPr>
                  <a:t> </a:t>
                </a:r>
                <a:r>
                  <a:rPr lang="en-US" sz="2400" dirty="0" err="1">
                    <a:latin typeface="Tahoma" charset="0"/>
                  </a:rPr>
                  <a:t>dari</a:t>
                </a:r>
                <a:r>
                  <a:rPr lang="en-US" sz="2400" dirty="0">
                    <a:latin typeface="Tahoma" charset="0"/>
                  </a:rPr>
                  <a:t> </a:t>
                </a:r>
                <a:r>
                  <a:rPr lang="en-US" sz="2400" dirty="0" err="1">
                    <a:latin typeface="Tahoma" charset="0"/>
                  </a:rPr>
                  <a:t>usaha</a:t>
                </a:r>
                <a:r>
                  <a:rPr lang="en-US" sz="2400" dirty="0">
                    <a:latin typeface="Tahoma" charset="0"/>
                  </a:rPr>
                  <a:t> </a:t>
                </a:r>
                <a:r>
                  <a:rPr lang="en-US" sz="2400" dirty="0" err="1">
                    <a:latin typeface="Tahoma" charset="0"/>
                  </a:rPr>
                  <a:t>kecil</a:t>
                </a:r>
                <a:r>
                  <a:rPr lang="en-US" sz="2400" dirty="0">
                    <a:latin typeface="Tahoma" charset="0"/>
                  </a:rPr>
                  <a:t> yang </a:t>
                </a:r>
                <a:r>
                  <a:rPr lang="en-US" sz="2400" dirty="0" err="1">
                    <a:latin typeface="Tahoma" charset="0"/>
                  </a:rPr>
                  <a:t>berjualan</a:t>
                </a:r>
                <a:r>
                  <a:rPr lang="en-US" sz="2400" dirty="0">
                    <a:latin typeface="Tahoma" charset="0"/>
                  </a:rPr>
                  <a:t> </a:t>
                </a:r>
                <a:r>
                  <a:rPr lang="en-US" sz="2400" dirty="0" err="1">
                    <a:latin typeface="Tahoma" charset="0"/>
                  </a:rPr>
                  <a:t>secara</a:t>
                </a:r>
                <a:r>
                  <a:rPr lang="en-US" sz="2400" dirty="0">
                    <a:latin typeface="Tahoma" charset="0"/>
                  </a:rPr>
                  <a:t> online </a:t>
                </a:r>
                <a:r>
                  <a:rPr lang="en-US" sz="2400" dirty="0" err="1">
                    <a:latin typeface="Tahoma" charset="0"/>
                  </a:rPr>
                  <a:t>menyatakan</a:t>
                </a:r>
                <a:r>
                  <a:rPr lang="en-US" sz="2400" dirty="0">
                    <a:latin typeface="Tahoma" charset="0"/>
                  </a:rPr>
                  <a:t> </a:t>
                </a:r>
                <a:r>
                  <a:rPr lang="en-US" sz="2400" dirty="0" err="1">
                    <a:latin typeface="Tahoma" charset="0"/>
                  </a:rPr>
                  <a:t>bahwa</a:t>
                </a:r>
                <a:r>
                  <a:rPr lang="en-US" sz="2400" dirty="0">
                    <a:latin typeface="Tahoma" charset="0"/>
                  </a:rPr>
                  <a:t> Web </a:t>
                </a:r>
                <a:r>
                  <a:rPr lang="en-US" sz="2400" dirty="0" err="1">
                    <a:latin typeface="Tahoma" charset="0"/>
                  </a:rPr>
                  <a:t>telah</a:t>
                </a:r>
                <a:r>
                  <a:rPr lang="en-US" sz="2400" dirty="0">
                    <a:latin typeface="Tahoma" charset="0"/>
                  </a:rPr>
                  <a:t> </a:t>
                </a:r>
                <a:r>
                  <a:rPr lang="en-US" sz="2400" dirty="0" err="1">
                    <a:latin typeface="Tahoma" charset="0"/>
                  </a:rPr>
                  <a:t>meningkatkan</a:t>
                </a:r>
                <a:r>
                  <a:rPr lang="en-US" sz="2400" dirty="0">
                    <a:latin typeface="Tahoma" charset="0"/>
                  </a:rPr>
                  <a:t> </a:t>
                </a:r>
                <a:r>
                  <a:rPr lang="en-US" sz="2400" dirty="0" err="1">
                    <a:latin typeface="Tahoma" charset="0"/>
                  </a:rPr>
                  <a:t>nilai</a:t>
                </a:r>
                <a:r>
                  <a:rPr lang="en-US" sz="2400" dirty="0">
                    <a:latin typeface="Tahoma" charset="0"/>
                  </a:rPr>
                  <a:t> </a:t>
                </a:r>
                <a:r>
                  <a:rPr lang="en-US" sz="2400" dirty="0" err="1">
                    <a:latin typeface="Tahoma" charset="0"/>
                  </a:rPr>
                  <a:t>penjualan</a:t>
                </a:r>
                <a:r>
                  <a:rPr lang="en-US" sz="2400" dirty="0">
                    <a:latin typeface="Tahoma" charset="0"/>
                  </a:rPr>
                  <a:t>.</a:t>
                </a:r>
                <a:r>
                  <a:rPr lang="en-US" sz="24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ahoma" charset="0"/>
                  </a:rPr>
                  <a:t> </a:t>
                </a:r>
                <a:endParaRPr lang="en-US" sz="2400" dirty="0"/>
              </a:p>
            </p:txBody>
          </p:sp>
        </p:grpSp>
        <p:sp>
          <p:nvSpPr>
            <p:cNvPr id="19465" name="Rectangle 19"/>
            <p:cNvSpPr>
              <a:spLocks noChangeArrowheads="1"/>
            </p:cNvSpPr>
            <p:nvPr/>
          </p:nvSpPr>
          <p:spPr bwMode="auto">
            <a:xfrm>
              <a:off x="837855" y="5467001"/>
              <a:ext cx="777274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</p:grpSp>
      <p:grpSp>
        <p:nvGrpSpPr>
          <p:cNvPr id="19460" name="Group 32"/>
          <p:cNvGrpSpPr>
            <a:grpSpLocks/>
          </p:cNvGrpSpPr>
          <p:nvPr/>
        </p:nvGrpSpPr>
        <p:grpSpPr bwMode="auto">
          <a:xfrm>
            <a:off x="507999" y="3057526"/>
            <a:ext cx="10406743" cy="1656471"/>
            <a:chOff x="381000" y="3057525"/>
            <a:chExt cx="8153400" cy="1656471"/>
          </a:xfrm>
        </p:grpSpPr>
        <p:sp>
          <p:nvSpPr>
            <p:cNvPr id="19461" name="Rectangle 27"/>
            <p:cNvSpPr>
              <a:spLocks noChangeArrowheads="1"/>
            </p:cNvSpPr>
            <p:nvPr/>
          </p:nvSpPr>
          <p:spPr bwMode="auto">
            <a:xfrm>
              <a:off x="732454" y="3513667"/>
              <a:ext cx="7620001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2400" dirty="0">
                  <a:latin typeface="Tahoma" charset="0"/>
                </a:rPr>
                <a:t>Web </a:t>
              </a:r>
              <a:r>
                <a:rPr lang="en-US" sz="2400" dirty="0" err="1">
                  <a:latin typeface="Tahoma" charset="0"/>
                </a:rPr>
                <a:t>menjadi</a:t>
              </a:r>
              <a:r>
                <a:rPr lang="en-US" sz="2400" dirty="0">
                  <a:latin typeface="Tahoma" charset="0"/>
                </a:rPr>
                <a:t> </a:t>
              </a:r>
              <a:r>
                <a:rPr lang="en-US" sz="2400" dirty="0" err="1">
                  <a:latin typeface="Tahoma" charset="0"/>
                </a:rPr>
                <a:t>cara</a:t>
              </a:r>
              <a:r>
                <a:rPr lang="en-US" sz="2400" dirty="0">
                  <a:latin typeface="Tahoma" charset="0"/>
                </a:rPr>
                <a:t> yang paling </a:t>
              </a:r>
              <a:r>
                <a:rPr lang="en-US" sz="2400" dirty="0" err="1">
                  <a:latin typeface="Tahoma" charset="0"/>
                </a:rPr>
                <a:t>efisien</a:t>
              </a:r>
              <a:r>
                <a:rPr lang="en-US" sz="2400" dirty="0">
                  <a:latin typeface="Tahoma" charset="0"/>
                </a:rPr>
                <a:t> </a:t>
              </a:r>
              <a:r>
                <a:rPr lang="en-US" sz="2400" dirty="0" err="1">
                  <a:latin typeface="Tahoma" charset="0"/>
                </a:rPr>
                <a:t>bagi</a:t>
              </a:r>
              <a:r>
                <a:rPr lang="en-US" sz="2400" dirty="0">
                  <a:latin typeface="Tahoma" charset="0"/>
                </a:rPr>
                <a:t> </a:t>
              </a:r>
              <a:r>
                <a:rPr lang="en-US" sz="2400" dirty="0" err="1">
                  <a:latin typeface="Tahoma" charset="0"/>
                </a:rPr>
                <a:t>perusahaan</a:t>
              </a:r>
              <a:r>
                <a:rPr lang="en-US" sz="2400" dirty="0">
                  <a:latin typeface="Tahoma" charset="0"/>
                </a:rPr>
                <a:t> </a:t>
              </a:r>
              <a:r>
                <a:rPr lang="en-US" sz="2400" dirty="0" err="1">
                  <a:latin typeface="Tahoma" charset="0"/>
                </a:rPr>
                <a:t>kecil</a:t>
              </a:r>
              <a:r>
                <a:rPr lang="en-US" sz="2400" dirty="0">
                  <a:latin typeface="Tahoma" charset="0"/>
                </a:rPr>
                <a:t> </a:t>
              </a:r>
              <a:r>
                <a:rPr lang="en-US" sz="2400" dirty="0" err="1">
                  <a:latin typeface="Tahoma" charset="0"/>
                </a:rPr>
                <a:t>untuk</a:t>
              </a:r>
              <a:r>
                <a:rPr lang="en-US" sz="2400" dirty="0">
                  <a:latin typeface="Tahoma" charset="0"/>
                </a:rPr>
                <a:t> </a:t>
              </a:r>
              <a:r>
                <a:rPr lang="en-US" sz="2400" dirty="0" err="1">
                  <a:latin typeface="Tahoma" charset="0"/>
                </a:rPr>
                <a:t>menjual</a:t>
              </a:r>
              <a:r>
                <a:rPr lang="en-US" sz="2400" dirty="0">
                  <a:latin typeface="Tahoma" charset="0"/>
                </a:rPr>
                <a:t> </a:t>
              </a:r>
              <a:r>
                <a:rPr lang="en-US" sz="2400" dirty="0" err="1">
                  <a:latin typeface="Tahoma" charset="0"/>
                </a:rPr>
                <a:t>produk-produk</a:t>
              </a:r>
              <a:r>
                <a:rPr lang="en-US" sz="2400" dirty="0">
                  <a:latin typeface="Tahoma" charset="0"/>
                </a:rPr>
                <a:t> </a:t>
              </a:r>
              <a:r>
                <a:rPr lang="en-US" sz="2400" dirty="0" err="1">
                  <a:latin typeface="Tahoma" charset="0"/>
                </a:rPr>
                <a:t>mereka</a:t>
              </a:r>
              <a:r>
                <a:rPr lang="en-US" sz="2400" dirty="0">
                  <a:latin typeface="Tahoma" charset="0"/>
                </a:rPr>
                <a:t> </a:t>
              </a:r>
              <a:r>
                <a:rPr lang="en-US" sz="2400" dirty="0" err="1">
                  <a:latin typeface="Tahoma" charset="0"/>
                </a:rPr>
                <a:t>kepada</a:t>
              </a:r>
              <a:r>
                <a:rPr lang="en-US" sz="2400" dirty="0">
                  <a:latin typeface="Tahoma" charset="0"/>
                </a:rPr>
                <a:t> </a:t>
              </a:r>
              <a:r>
                <a:rPr lang="en-US" sz="2400" dirty="0" err="1">
                  <a:latin typeface="Tahoma" charset="0"/>
                </a:rPr>
                <a:t>jutaan</a:t>
              </a:r>
              <a:r>
                <a:rPr lang="en-US" sz="2400" dirty="0">
                  <a:latin typeface="Tahoma" charset="0"/>
                </a:rPr>
                <a:t> </a:t>
              </a:r>
              <a:r>
                <a:rPr lang="en-US" sz="2400" dirty="0" err="1">
                  <a:latin typeface="Tahoma" charset="0"/>
                </a:rPr>
                <a:t>pelanggan</a:t>
              </a:r>
              <a:r>
                <a:rPr lang="en-US" sz="2400" dirty="0">
                  <a:latin typeface="Tahoma" charset="0"/>
                </a:rPr>
                <a:t> yang </a:t>
              </a:r>
              <a:r>
                <a:rPr lang="en-US" sz="2400" dirty="0" err="1">
                  <a:latin typeface="Tahoma" charset="0"/>
                </a:rPr>
                <a:t>tinggal</a:t>
              </a:r>
              <a:r>
                <a:rPr lang="en-US" sz="2400" dirty="0">
                  <a:latin typeface="Tahoma" charset="0"/>
                </a:rPr>
                <a:t> </a:t>
              </a:r>
              <a:r>
                <a:rPr lang="en-US" sz="2400" dirty="0" err="1">
                  <a:latin typeface="Tahoma" charset="0"/>
                </a:rPr>
                <a:t>diluar</a:t>
              </a:r>
              <a:r>
                <a:rPr lang="en-US" sz="2400" dirty="0">
                  <a:latin typeface="Tahoma" charset="0"/>
                </a:rPr>
                <a:t> </a:t>
              </a:r>
              <a:r>
                <a:rPr lang="en-US" sz="2400" dirty="0" err="1">
                  <a:latin typeface="Tahoma" charset="0"/>
                </a:rPr>
                <a:t>batas</a:t>
              </a:r>
              <a:r>
                <a:rPr lang="en-US" sz="2400" dirty="0">
                  <a:latin typeface="Tahoma" charset="0"/>
                </a:rPr>
                <a:t> </a:t>
              </a:r>
              <a:r>
                <a:rPr lang="en-US" sz="2400" dirty="0" err="1">
                  <a:latin typeface="Tahoma" charset="0"/>
                </a:rPr>
                <a:t>geografis</a:t>
              </a:r>
              <a:endParaRPr lang="en-US" sz="2400" dirty="0"/>
            </a:p>
          </p:txBody>
        </p:sp>
        <p:sp>
          <p:nvSpPr>
            <p:cNvPr id="19462" name="Rectangle 28"/>
            <p:cNvSpPr>
              <a:spLocks noChangeArrowheads="1"/>
            </p:cNvSpPr>
            <p:nvPr/>
          </p:nvSpPr>
          <p:spPr bwMode="auto">
            <a:xfrm>
              <a:off x="381000" y="3057525"/>
              <a:ext cx="81534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457200" indent="-457200">
                <a:buFont typeface="Wingdings" charset="2"/>
                <a:buChar char="Ø"/>
              </a:pPr>
              <a:r>
                <a:rPr lang="en-US" sz="2400">
                  <a:solidFill>
                    <a:srgbClr val="800000"/>
                  </a:solidFill>
                  <a:latin typeface="Tahoma" charset="0"/>
                </a:rPr>
                <a:t>Kemampuan Untuk Memperluas Jangkauan  Global</a:t>
              </a:r>
              <a:endParaRPr lang="en-US" sz="2400">
                <a:solidFill>
                  <a:srgbClr val="8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927290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1"/>
          <p:cNvGrpSpPr>
            <a:grpSpLocks/>
          </p:cNvGrpSpPr>
          <p:nvPr/>
        </p:nvGrpSpPr>
        <p:grpSpPr bwMode="auto">
          <a:xfrm>
            <a:off x="304801" y="260350"/>
            <a:ext cx="11552767" cy="6597650"/>
            <a:chOff x="228600" y="260350"/>
            <a:chExt cx="8664575" cy="6597651"/>
          </a:xfrm>
        </p:grpSpPr>
        <p:grpSp>
          <p:nvGrpSpPr>
            <p:cNvPr id="20487" name="Group 3"/>
            <p:cNvGrpSpPr>
              <a:grpSpLocks/>
            </p:cNvGrpSpPr>
            <p:nvPr/>
          </p:nvGrpSpPr>
          <p:grpSpPr bwMode="auto">
            <a:xfrm>
              <a:off x="228600" y="260350"/>
              <a:ext cx="8664575" cy="6597651"/>
              <a:chOff x="144" y="164"/>
              <a:chExt cx="5458" cy="4156"/>
            </a:xfrm>
          </p:grpSpPr>
          <p:grpSp>
            <p:nvGrpSpPr>
              <p:cNvPr id="20492" name="Group 4"/>
              <p:cNvGrpSpPr>
                <a:grpSpLocks/>
              </p:cNvGrpSpPr>
              <p:nvPr/>
            </p:nvGrpSpPr>
            <p:grpSpPr bwMode="auto">
              <a:xfrm>
                <a:off x="144" y="164"/>
                <a:ext cx="5458" cy="4156"/>
                <a:chOff x="144" y="147"/>
                <a:chExt cx="5458" cy="4156"/>
              </a:xfrm>
            </p:grpSpPr>
            <p:sp>
              <p:nvSpPr>
                <p:cNvPr id="20494" name="Line 5"/>
                <p:cNvSpPr>
                  <a:spLocks noChangeShapeType="1"/>
                </p:cNvSpPr>
                <p:nvPr/>
              </p:nvSpPr>
              <p:spPr bwMode="auto">
                <a:xfrm>
                  <a:off x="288" y="311"/>
                  <a:ext cx="0" cy="3992"/>
                </a:xfrm>
                <a:prstGeom prst="line">
                  <a:avLst/>
                </a:prstGeom>
                <a:noFill/>
                <a:ln w="76200" cmpd="tri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0495" name="Group 6"/>
                <p:cNvGrpSpPr>
                  <a:grpSpLocks/>
                </p:cNvGrpSpPr>
                <p:nvPr/>
              </p:nvGrpSpPr>
              <p:grpSpPr bwMode="auto">
                <a:xfrm>
                  <a:off x="144" y="147"/>
                  <a:ext cx="5458" cy="4009"/>
                  <a:chOff x="144" y="147"/>
                  <a:chExt cx="5458" cy="4009"/>
                </a:xfrm>
              </p:grpSpPr>
              <p:sp>
                <p:nvSpPr>
                  <p:cNvPr id="20496" name="Line 7"/>
                  <p:cNvSpPr>
                    <a:spLocks noChangeShapeType="1"/>
                  </p:cNvSpPr>
                  <p:nvPr/>
                </p:nvSpPr>
                <p:spPr bwMode="auto">
                  <a:xfrm>
                    <a:off x="204" y="147"/>
                    <a:ext cx="5398" cy="0"/>
                  </a:xfrm>
                  <a:prstGeom prst="line">
                    <a:avLst/>
                  </a:prstGeom>
                  <a:noFill/>
                  <a:ln w="76200" cmpd="tri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497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144" y="4156"/>
                    <a:ext cx="5398" cy="0"/>
                  </a:xfrm>
                  <a:prstGeom prst="line">
                    <a:avLst/>
                  </a:prstGeom>
                  <a:noFill/>
                  <a:ln w="76200" cmpd="tri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498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5602" y="164"/>
                    <a:ext cx="0" cy="3992"/>
                  </a:xfrm>
                  <a:prstGeom prst="line">
                    <a:avLst/>
                  </a:prstGeom>
                  <a:noFill/>
                  <a:ln w="76200" cmpd="tri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54314" name="Text Box 10"/>
              <p:cNvSpPr txBox="1">
                <a:spLocks noChangeArrowheads="1"/>
              </p:cNvSpPr>
              <p:nvPr/>
            </p:nvSpPr>
            <p:spPr bwMode="auto">
              <a:xfrm>
                <a:off x="240" y="192"/>
                <a:ext cx="5328" cy="388"/>
              </a:xfrm>
              <a:prstGeom prst="rect">
                <a:avLst/>
              </a:prstGeom>
              <a:solidFill>
                <a:srgbClr val="0000CC"/>
              </a:solidFill>
              <a:ln w="76200" cmpd="tri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  <a:defRPr/>
                </a:pPr>
                <a:r>
                  <a:rPr lang="en-US" sz="3400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charset="0"/>
                  </a:rPr>
                  <a:t>Manfaat</a:t>
                </a:r>
                <a:r>
                  <a:rPr lang="en-US" sz="34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charset="0"/>
                  </a:rPr>
                  <a:t> </a:t>
                </a:r>
                <a:r>
                  <a:rPr lang="en-US" sz="3400" dirty="0" err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charset="0"/>
                  </a:rPr>
                  <a:t>Menjual</a:t>
                </a:r>
                <a:r>
                  <a:rPr lang="en-US" sz="34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charset="0"/>
                  </a:rPr>
                  <a:t> di Web</a:t>
                </a:r>
              </a:p>
            </p:txBody>
          </p:sp>
        </p:grpSp>
        <p:grpSp>
          <p:nvGrpSpPr>
            <p:cNvPr id="20488" name="Group 17"/>
            <p:cNvGrpSpPr>
              <a:grpSpLocks/>
            </p:cNvGrpSpPr>
            <p:nvPr/>
          </p:nvGrpSpPr>
          <p:grpSpPr bwMode="auto">
            <a:xfrm>
              <a:off x="457200" y="1066800"/>
              <a:ext cx="8153400" cy="4769533"/>
              <a:chOff x="533762" y="-2830817"/>
              <a:chExt cx="8153037" cy="4766090"/>
            </a:xfrm>
          </p:grpSpPr>
          <p:sp>
            <p:nvSpPr>
              <p:cNvPr id="20490" name="Rectangle 18"/>
              <p:cNvSpPr>
                <a:spLocks noChangeArrowheads="1"/>
              </p:cNvSpPr>
              <p:nvPr/>
            </p:nvSpPr>
            <p:spPr bwMode="auto">
              <a:xfrm>
                <a:off x="533762" y="-2830817"/>
                <a:ext cx="5559832" cy="461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marL="334963" indent="-334963">
                  <a:buFont typeface="Wingdings" charset="2"/>
                  <a:buChar char="Ø"/>
                </a:pPr>
                <a:r>
                  <a:rPr lang="en-US" sz="2400">
                    <a:solidFill>
                      <a:srgbClr val="800000"/>
                    </a:solidFill>
                    <a:latin typeface="Tahoma" charset="0"/>
                  </a:rPr>
                  <a:t>Kemampuan Untuk Tetap Buka Selama 7 X 24 Jam</a:t>
                </a:r>
                <a:endParaRPr lang="en-US" sz="2400">
                  <a:solidFill>
                    <a:srgbClr val="800000"/>
                  </a:solidFill>
                </a:endParaRPr>
              </a:p>
            </p:txBody>
          </p:sp>
          <p:sp>
            <p:nvSpPr>
              <p:cNvPr id="20491" name="Rectangle 19"/>
              <p:cNvSpPr>
                <a:spLocks noChangeArrowheads="1"/>
              </p:cNvSpPr>
              <p:nvPr/>
            </p:nvSpPr>
            <p:spPr bwMode="auto">
              <a:xfrm>
                <a:off x="914400" y="1566208"/>
                <a:ext cx="7772399" cy="3690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endParaRPr lang="en-US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21" name="Rectangle 20"/>
            <p:cNvSpPr/>
            <p:nvPr/>
          </p:nvSpPr>
          <p:spPr bwMode="auto">
            <a:xfrm>
              <a:off x="838200" y="1503363"/>
              <a:ext cx="7848600" cy="120032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Dengan</a:t>
              </a:r>
              <a:r>
                <a:rPr lang="en-US" sz="24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 </a:t>
              </a:r>
              <a:r>
                <a:rPr lang="en-US" sz="240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situs</a:t>
              </a:r>
              <a:r>
                <a:rPr lang="en-US" sz="24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, </a:t>
              </a:r>
              <a:r>
                <a:rPr lang="en-US" sz="240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perusahaan</a:t>
              </a:r>
              <a:r>
                <a:rPr lang="en-US" sz="24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 </a:t>
              </a:r>
              <a:r>
                <a:rPr lang="en-US" sz="240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dapat</a:t>
              </a:r>
              <a:r>
                <a:rPr lang="en-US" sz="24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 </a:t>
              </a:r>
              <a:r>
                <a:rPr lang="en-US" sz="240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menjual</a:t>
              </a:r>
              <a:r>
                <a:rPr lang="en-US" sz="24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 </a:t>
              </a:r>
              <a:r>
                <a:rPr lang="en-US" sz="240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seharian</a:t>
              </a:r>
              <a:r>
                <a:rPr lang="en-US" sz="24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 </a:t>
              </a:r>
              <a:r>
                <a:rPr lang="en-US" sz="240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penuh</a:t>
              </a:r>
              <a:r>
                <a:rPr lang="en-US" sz="24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 </a:t>
              </a:r>
              <a:r>
                <a:rPr lang="en-US" sz="240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tanpa</a:t>
              </a:r>
              <a:r>
                <a:rPr lang="en-US" sz="24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 </a:t>
              </a:r>
              <a:r>
                <a:rPr lang="en-US" sz="240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harus</a:t>
              </a:r>
              <a:r>
                <a:rPr lang="en-US" sz="24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 </a:t>
              </a:r>
              <a:r>
                <a:rPr lang="en-US" sz="240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mengeluarkan</a:t>
              </a:r>
              <a:r>
                <a:rPr lang="en-US" sz="24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 </a:t>
              </a:r>
              <a:r>
                <a:rPr lang="en-US" sz="240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biaya</a:t>
              </a:r>
              <a:r>
                <a:rPr lang="en-US" sz="24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 </a:t>
              </a:r>
              <a:r>
                <a:rPr lang="en-US" sz="240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tenaga</a:t>
              </a:r>
              <a:r>
                <a:rPr lang="en-US" sz="24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 </a:t>
              </a:r>
              <a:r>
                <a:rPr lang="en-US" sz="240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kerja</a:t>
              </a:r>
              <a:r>
                <a:rPr lang="en-US" sz="24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  </a:t>
              </a:r>
              <a:r>
                <a:rPr lang="en-US" sz="240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tambahan</a:t>
              </a:r>
              <a:r>
                <a:rPr lang="en-US" sz="24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. </a:t>
              </a:r>
              <a:r>
                <a:rPr lang="en-US" sz="240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Pelanggan</a:t>
              </a:r>
              <a:r>
                <a:rPr lang="en-US" sz="24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 </a:t>
              </a:r>
              <a:r>
                <a:rPr lang="en-US" sz="240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tidak</a:t>
              </a:r>
              <a:r>
                <a:rPr lang="en-US" sz="24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 </a:t>
              </a:r>
              <a:r>
                <a:rPr lang="en-US" sz="240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harus</a:t>
              </a:r>
              <a:r>
                <a:rPr lang="en-US" sz="24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  was-was </a:t>
              </a:r>
              <a:r>
                <a:rPr lang="id-ID" sz="24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    </a:t>
              </a:r>
              <a:r>
                <a:rPr lang="en-US" sz="240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apakah</a:t>
              </a:r>
              <a:r>
                <a:rPr lang="en-US" sz="24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 </a:t>
              </a:r>
              <a:r>
                <a:rPr lang="en-US" sz="240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toko</a:t>
              </a:r>
              <a:r>
                <a:rPr lang="en-US" sz="24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 online yang </a:t>
              </a:r>
              <a:r>
                <a:rPr lang="en-US" sz="240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dituju</a:t>
              </a:r>
              <a:r>
                <a:rPr lang="en-US" sz="24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 </a:t>
              </a:r>
              <a:r>
                <a:rPr lang="en-US" sz="240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buka</a:t>
              </a:r>
              <a:r>
                <a:rPr lang="en-US" sz="24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 </a:t>
              </a:r>
              <a:r>
                <a:rPr lang="en-US" sz="240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atau</a:t>
              </a:r>
              <a:r>
                <a:rPr lang="en-US" sz="24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 </a:t>
              </a:r>
              <a:r>
                <a:rPr lang="en-US" sz="240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tidak</a:t>
              </a:r>
              <a:endParaRPr lang="en-US" sz="2400" dirty="0"/>
            </a:p>
          </p:txBody>
        </p:sp>
      </p:grpSp>
      <p:sp>
        <p:nvSpPr>
          <p:cNvPr id="20483" name="Rectangle 16"/>
          <p:cNvSpPr>
            <a:spLocks noChangeArrowheads="1"/>
          </p:cNvSpPr>
          <p:nvPr/>
        </p:nvSpPr>
        <p:spPr bwMode="auto">
          <a:xfrm>
            <a:off x="711201" y="3124201"/>
            <a:ext cx="78801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282575" indent="-282575">
              <a:buFont typeface="Wingdings" charset="2"/>
              <a:buChar char="Ø"/>
            </a:pPr>
            <a:r>
              <a:rPr lang="en-US" sz="2400">
                <a:solidFill>
                  <a:srgbClr val="800000"/>
                </a:solidFill>
                <a:latin typeface="Tahoma" charset="0"/>
              </a:rPr>
              <a:t>Kemampuan Untuk Menggunakan Sifat Interaktif  Web</a:t>
            </a:r>
            <a:endParaRPr lang="en-US" sz="2400">
              <a:solidFill>
                <a:srgbClr val="800000"/>
              </a:solidFill>
            </a:endParaRPr>
          </a:p>
        </p:txBody>
      </p:sp>
      <p:sp>
        <p:nvSpPr>
          <p:cNvPr id="20484" name="Rectangle 17"/>
          <p:cNvSpPr>
            <a:spLocks noChangeArrowheads="1"/>
          </p:cNvSpPr>
          <p:nvPr/>
        </p:nvSpPr>
        <p:spPr bwMode="auto">
          <a:xfrm>
            <a:off x="1117600" y="3624263"/>
            <a:ext cx="65024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dirty="0" err="1">
                <a:latin typeface="Tahoma" charset="0"/>
              </a:rPr>
              <a:t>Walaupun</a:t>
            </a:r>
            <a:r>
              <a:rPr lang="en-US" sz="2400" dirty="0">
                <a:latin typeface="Tahoma" charset="0"/>
              </a:rPr>
              <a:t> </a:t>
            </a:r>
            <a:r>
              <a:rPr lang="en-US" sz="2400" dirty="0" err="1">
                <a:latin typeface="Tahoma" charset="0"/>
              </a:rPr>
              <a:t>menjual</a:t>
            </a:r>
            <a:r>
              <a:rPr lang="en-US" sz="2400" dirty="0">
                <a:latin typeface="Tahoma" charset="0"/>
              </a:rPr>
              <a:t> </a:t>
            </a:r>
            <a:r>
              <a:rPr lang="en-US" sz="2400" dirty="0" err="1">
                <a:latin typeface="Tahoma" charset="0"/>
              </a:rPr>
              <a:t>melalui</a:t>
            </a:r>
            <a:r>
              <a:rPr lang="en-US" sz="2400" dirty="0">
                <a:latin typeface="Tahoma" charset="0"/>
              </a:rPr>
              <a:t> Web </a:t>
            </a:r>
            <a:r>
              <a:rPr lang="en-US" sz="2400" dirty="0" err="1">
                <a:latin typeface="Tahoma" charset="0"/>
              </a:rPr>
              <a:t>dapat</a:t>
            </a:r>
            <a:r>
              <a:rPr lang="en-US" sz="2400" dirty="0">
                <a:latin typeface="Tahoma" charset="0"/>
              </a:rPr>
              <a:t> </a:t>
            </a:r>
            <a:r>
              <a:rPr lang="en-US" sz="2400" dirty="0" err="1">
                <a:latin typeface="Tahoma" charset="0"/>
              </a:rPr>
              <a:t>menjadi</a:t>
            </a:r>
            <a:r>
              <a:rPr lang="en-US" sz="2400" dirty="0">
                <a:latin typeface="Tahoma" charset="0"/>
              </a:rPr>
              <a:t> </a:t>
            </a:r>
            <a:r>
              <a:rPr lang="en-US" sz="2400" dirty="0" err="1">
                <a:latin typeface="Tahoma" charset="0"/>
              </a:rPr>
              <a:t>sangat</a:t>
            </a:r>
            <a:r>
              <a:rPr lang="en-US" sz="2400" dirty="0">
                <a:latin typeface="Tahoma" charset="0"/>
              </a:rPr>
              <a:t> impersonal </a:t>
            </a:r>
            <a:r>
              <a:rPr lang="en-US" sz="2400" dirty="0" err="1">
                <a:latin typeface="Tahoma" charset="0"/>
              </a:rPr>
              <a:t>karena</a:t>
            </a:r>
            <a:r>
              <a:rPr lang="en-US" sz="2400" dirty="0">
                <a:latin typeface="Tahoma" charset="0"/>
              </a:rPr>
              <a:t>  </a:t>
            </a:r>
            <a:r>
              <a:rPr lang="en-US" sz="2400" dirty="0" err="1">
                <a:latin typeface="Tahoma" charset="0"/>
              </a:rPr>
              <a:t>kurangnya</a:t>
            </a:r>
            <a:r>
              <a:rPr lang="en-US" sz="2400" dirty="0">
                <a:latin typeface="Tahoma" charset="0"/>
              </a:rPr>
              <a:t> </a:t>
            </a:r>
            <a:r>
              <a:rPr lang="en-US" sz="2400" dirty="0" err="1">
                <a:latin typeface="Tahoma" charset="0"/>
              </a:rPr>
              <a:t>interaksi</a:t>
            </a:r>
            <a:r>
              <a:rPr lang="en-US" sz="2400" dirty="0">
                <a:latin typeface="Tahoma" charset="0"/>
              </a:rPr>
              <a:t> </a:t>
            </a:r>
            <a:r>
              <a:rPr lang="en-US" sz="2400" dirty="0" err="1">
                <a:latin typeface="Tahoma" charset="0"/>
              </a:rPr>
              <a:t>antar</a:t>
            </a:r>
            <a:r>
              <a:rPr lang="en-US" sz="2400" dirty="0">
                <a:latin typeface="Tahoma" charset="0"/>
              </a:rPr>
              <a:t> </a:t>
            </a:r>
            <a:r>
              <a:rPr lang="en-US" sz="2400" dirty="0" err="1">
                <a:latin typeface="Tahoma" charset="0"/>
              </a:rPr>
              <a:t>manusia</a:t>
            </a:r>
            <a:r>
              <a:rPr lang="en-US" sz="2400" dirty="0">
                <a:latin typeface="Tahoma" charset="0"/>
              </a:rPr>
              <a:t>, </a:t>
            </a:r>
            <a:r>
              <a:rPr lang="en-US" sz="2400" dirty="0" err="1">
                <a:latin typeface="Tahoma" charset="0"/>
              </a:rPr>
              <a:t>perusahaan</a:t>
            </a:r>
            <a:r>
              <a:rPr lang="en-US" sz="2400" dirty="0">
                <a:latin typeface="Tahoma" charset="0"/>
              </a:rPr>
              <a:t> </a:t>
            </a:r>
            <a:r>
              <a:rPr lang="en-US" sz="2400" dirty="0" err="1">
                <a:latin typeface="Tahoma" charset="0"/>
              </a:rPr>
              <a:t>dapat</a:t>
            </a:r>
            <a:r>
              <a:rPr lang="en-US" sz="2400" dirty="0">
                <a:latin typeface="Tahoma" charset="0"/>
              </a:rPr>
              <a:t> </a:t>
            </a:r>
            <a:r>
              <a:rPr lang="en-US" sz="2400" dirty="0" err="1">
                <a:latin typeface="Tahoma" charset="0"/>
              </a:rPr>
              <a:t>merancang</a:t>
            </a:r>
            <a:r>
              <a:rPr lang="en-US" sz="2400" dirty="0">
                <a:latin typeface="Tahoma" charset="0"/>
              </a:rPr>
              <a:t> </a:t>
            </a:r>
            <a:r>
              <a:rPr lang="en-US" sz="2400" dirty="0" err="1">
                <a:latin typeface="Tahoma" charset="0"/>
              </a:rPr>
              <a:t>situs</a:t>
            </a:r>
            <a:r>
              <a:rPr lang="en-US" sz="2400" dirty="0">
                <a:latin typeface="Tahoma" charset="0"/>
              </a:rPr>
              <a:t> agar </a:t>
            </a:r>
            <a:r>
              <a:rPr lang="en-US" sz="2400" dirty="0" err="1">
                <a:latin typeface="Tahoma" charset="0"/>
              </a:rPr>
              <a:t>mnciptakan</a:t>
            </a:r>
            <a:r>
              <a:rPr lang="en-US" sz="2400" dirty="0">
                <a:latin typeface="Tahoma" charset="0"/>
              </a:rPr>
              <a:t> </a:t>
            </a:r>
            <a:r>
              <a:rPr lang="en-US" sz="2400" dirty="0" err="1">
                <a:latin typeface="Tahoma" charset="0"/>
              </a:rPr>
              <a:t>pengalaman</a:t>
            </a:r>
            <a:r>
              <a:rPr lang="en-US" sz="2400" dirty="0">
                <a:latin typeface="Tahoma" charset="0"/>
              </a:rPr>
              <a:t> </a:t>
            </a:r>
            <a:r>
              <a:rPr lang="en-US" sz="2400" dirty="0" err="1">
                <a:latin typeface="Tahoma" charset="0"/>
              </a:rPr>
              <a:t>interaktif</a:t>
            </a:r>
            <a:r>
              <a:rPr lang="id-ID" sz="2400" dirty="0">
                <a:latin typeface="Tahoma" charset="0"/>
              </a:rPr>
              <a:t>  </a:t>
            </a:r>
            <a:r>
              <a:rPr lang="en-US" sz="2400" dirty="0">
                <a:latin typeface="Tahoma" charset="0"/>
              </a:rPr>
              <a:t> yang </a:t>
            </a:r>
            <a:r>
              <a:rPr lang="en-US" sz="2400" dirty="0" err="1">
                <a:latin typeface="Tahoma" charset="0"/>
              </a:rPr>
              <a:t>menyenangkan</a:t>
            </a:r>
            <a:r>
              <a:rPr lang="en-US" sz="2400" dirty="0">
                <a:latin typeface="Tahoma" charset="0"/>
              </a:rPr>
              <a:t> </a:t>
            </a:r>
            <a:r>
              <a:rPr lang="en-US" sz="2400" dirty="0" err="1">
                <a:latin typeface="Tahoma" charset="0"/>
              </a:rPr>
              <a:t>bagi</a:t>
            </a:r>
            <a:r>
              <a:rPr lang="en-US" sz="2400" dirty="0">
                <a:latin typeface="Tahoma" charset="0"/>
              </a:rPr>
              <a:t> </a:t>
            </a:r>
            <a:r>
              <a:rPr lang="en-US" sz="2400" dirty="0" err="1">
                <a:latin typeface="Tahoma" charset="0"/>
              </a:rPr>
              <a:t>pengunjung</a:t>
            </a:r>
            <a:r>
              <a:rPr lang="en-US" sz="2400" dirty="0">
                <a:latin typeface="Tahoma" charset="0"/>
              </a:rPr>
              <a:t> online</a:t>
            </a:r>
            <a:endParaRPr lang="en-US" sz="2400" dirty="0"/>
          </a:p>
        </p:txBody>
      </p:sp>
      <p:pic>
        <p:nvPicPr>
          <p:cNvPr id="20485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2923257"/>
            <a:ext cx="2133600" cy="16462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1" y="4559263"/>
            <a:ext cx="2133600" cy="1671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705778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3"/>
          <p:cNvGrpSpPr>
            <a:grpSpLocks/>
          </p:cNvGrpSpPr>
          <p:nvPr/>
        </p:nvGrpSpPr>
        <p:grpSpPr bwMode="auto">
          <a:xfrm>
            <a:off x="406401" y="265113"/>
            <a:ext cx="11425767" cy="6364287"/>
            <a:chOff x="204" y="164"/>
            <a:chExt cx="5398" cy="4009"/>
          </a:xfrm>
        </p:grpSpPr>
        <p:grpSp>
          <p:nvGrpSpPr>
            <p:cNvPr id="21517" name="Group 4"/>
            <p:cNvGrpSpPr>
              <a:grpSpLocks/>
            </p:cNvGrpSpPr>
            <p:nvPr/>
          </p:nvGrpSpPr>
          <p:grpSpPr bwMode="auto">
            <a:xfrm>
              <a:off x="204" y="164"/>
              <a:ext cx="5398" cy="4009"/>
              <a:chOff x="204" y="147"/>
              <a:chExt cx="5398" cy="4009"/>
            </a:xfrm>
          </p:grpSpPr>
          <p:sp>
            <p:nvSpPr>
              <p:cNvPr id="21519" name="Line 5"/>
              <p:cNvSpPr>
                <a:spLocks noChangeShapeType="1"/>
              </p:cNvSpPr>
              <p:nvPr/>
            </p:nvSpPr>
            <p:spPr bwMode="auto">
              <a:xfrm>
                <a:off x="204" y="164"/>
                <a:ext cx="0" cy="3992"/>
              </a:xfrm>
              <a:prstGeom prst="line">
                <a:avLst/>
              </a:prstGeom>
              <a:noFill/>
              <a:ln w="76200" cmpd="tri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1520" name="Group 6"/>
              <p:cNvGrpSpPr>
                <a:grpSpLocks/>
              </p:cNvGrpSpPr>
              <p:nvPr/>
            </p:nvGrpSpPr>
            <p:grpSpPr bwMode="auto">
              <a:xfrm>
                <a:off x="204" y="147"/>
                <a:ext cx="5398" cy="4009"/>
                <a:chOff x="204" y="147"/>
                <a:chExt cx="5398" cy="4009"/>
              </a:xfrm>
            </p:grpSpPr>
            <p:sp>
              <p:nvSpPr>
                <p:cNvPr id="21521" name="Line 7"/>
                <p:cNvSpPr>
                  <a:spLocks noChangeShapeType="1"/>
                </p:cNvSpPr>
                <p:nvPr/>
              </p:nvSpPr>
              <p:spPr bwMode="auto">
                <a:xfrm>
                  <a:off x="204" y="147"/>
                  <a:ext cx="5398" cy="0"/>
                </a:xfrm>
                <a:prstGeom prst="line">
                  <a:avLst/>
                </a:prstGeom>
                <a:noFill/>
                <a:ln w="76200" cmpd="tri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22" name="Line 8"/>
                <p:cNvSpPr>
                  <a:spLocks noChangeShapeType="1"/>
                </p:cNvSpPr>
                <p:nvPr/>
              </p:nvSpPr>
              <p:spPr bwMode="auto">
                <a:xfrm>
                  <a:off x="204" y="4156"/>
                  <a:ext cx="5398" cy="0"/>
                </a:xfrm>
                <a:prstGeom prst="line">
                  <a:avLst/>
                </a:prstGeom>
                <a:noFill/>
                <a:ln w="76200" cmpd="tri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23" name="Line 9"/>
                <p:cNvSpPr>
                  <a:spLocks noChangeShapeType="1"/>
                </p:cNvSpPr>
                <p:nvPr/>
              </p:nvSpPr>
              <p:spPr bwMode="auto">
                <a:xfrm>
                  <a:off x="5602" y="164"/>
                  <a:ext cx="0" cy="3992"/>
                </a:xfrm>
                <a:prstGeom prst="line">
                  <a:avLst/>
                </a:prstGeom>
                <a:noFill/>
                <a:ln w="76200" cmpd="tri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54314" name="Text Box 10"/>
            <p:cNvSpPr txBox="1">
              <a:spLocks noChangeArrowheads="1"/>
            </p:cNvSpPr>
            <p:nvPr/>
          </p:nvSpPr>
          <p:spPr bwMode="auto">
            <a:xfrm>
              <a:off x="240" y="192"/>
              <a:ext cx="5328" cy="388"/>
            </a:xfrm>
            <a:prstGeom prst="rect">
              <a:avLst/>
            </a:prstGeom>
            <a:solidFill>
              <a:srgbClr val="0000CC"/>
            </a:solidFill>
            <a:ln w="76200" cmpd="tri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sz="3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charset="0"/>
                </a:rPr>
                <a:t>Manfaat Menjual di Web</a:t>
              </a:r>
            </a:p>
          </p:txBody>
        </p:sp>
      </p:grpSp>
      <p:grpSp>
        <p:nvGrpSpPr>
          <p:cNvPr id="21507" name="Group 24"/>
          <p:cNvGrpSpPr>
            <a:grpSpLocks/>
          </p:cNvGrpSpPr>
          <p:nvPr/>
        </p:nvGrpSpPr>
        <p:grpSpPr bwMode="auto">
          <a:xfrm>
            <a:off x="584197" y="1261724"/>
            <a:ext cx="12043231" cy="1600378"/>
            <a:chOff x="438151" y="990600"/>
            <a:chExt cx="6191250" cy="1600332"/>
          </a:xfrm>
        </p:grpSpPr>
        <p:sp>
          <p:nvSpPr>
            <p:cNvPr id="10" name="Rectangle 9"/>
            <p:cNvSpPr/>
            <p:nvPr/>
          </p:nvSpPr>
          <p:spPr bwMode="auto">
            <a:xfrm>
              <a:off x="438151" y="990600"/>
              <a:ext cx="6191250" cy="46195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282575" indent="-282575">
                <a:buFont typeface="Wingdings" charset="2"/>
                <a:buChar char="Ø"/>
                <a:defRPr/>
              </a:pPr>
              <a:r>
                <a:rPr lang="en-US" sz="2400" dirty="0" err="1">
                  <a:solidFill>
                    <a:srgbClr val="8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Kemampuan</a:t>
              </a:r>
              <a:r>
                <a:rPr lang="en-US" sz="2400" dirty="0">
                  <a:solidFill>
                    <a:srgbClr val="8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 </a:t>
              </a:r>
              <a:r>
                <a:rPr lang="en-US" sz="2400" dirty="0" err="1">
                  <a:solidFill>
                    <a:srgbClr val="8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Untuk</a:t>
              </a:r>
              <a:r>
                <a:rPr lang="en-US" sz="2400" dirty="0">
                  <a:solidFill>
                    <a:srgbClr val="8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 </a:t>
              </a:r>
              <a:r>
                <a:rPr lang="en-US" sz="2400" dirty="0" err="1">
                  <a:solidFill>
                    <a:srgbClr val="8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Mendidik</a:t>
              </a:r>
              <a:endParaRPr lang="en-US" dirty="0">
                <a:solidFill>
                  <a:srgbClr val="80000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642258" y="1390638"/>
              <a:ext cx="4648200" cy="120029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Dibanding</a:t>
              </a:r>
              <a:r>
                <a:rPr lang="en-US" sz="24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 </a:t>
              </a:r>
              <a:r>
                <a:rPr lang="en-US" sz="240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dengan</a:t>
              </a:r>
              <a:r>
                <a:rPr lang="en-US" sz="24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 media </a:t>
              </a:r>
              <a:r>
                <a:rPr lang="en-US" sz="240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lainnya</a:t>
              </a:r>
              <a:r>
                <a:rPr lang="en-US" sz="24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, Web </a:t>
              </a:r>
              <a:r>
                <a:rPr lang="en-US" sz="240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mempunyai</a:t>
              </a:r>
              <a:r>
                <a:rPr lang="en-US" sz="24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 </a:t>
              </a:r>
              <a:r>
                <a:rPr lang="en-US" sz="240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kemampuan</a:t>
              </a:r>
              <a:r>
                <a:rPr lang="en-US" sz="24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 </a:t>
              </a:r>
              <a:r>
                <a:rPr lang="id-ID" sz="24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 </a:t>
              </a:r>
              <a:r>
                <a:rPr lang="en-US" sz="240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untuk</a:t>
              </a:r>
              <a:r>
                <a:rPr lang="en-US" sz="24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 </a:t>
              </a:r>
              <a:r>
                <a:rPr lang="en-US" sz="240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menyediakan</a:t>
              </a:r>
              <a:r>
                <a:rPr lang="en-US" sz="24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 </a:t>
              </a:r>
              <a:r>
                <a:rPr lang="en-US" sz="240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informasi</a:t>
              </a:r>
              <a:r>
                <a:rPr lang="en-US" sz="24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 yang </a:t>
              </a:r>
              <a:r>
                <a:rPr lang="en-US" sz="240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lebih</a:t>
              </a:r>
              <a:r>
                <a:rPr lang="en-US" sz="24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 </a:t>
              </a:r>
              <a:r>
                <a:rPr lang="en-US" sz="240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terperinci</a:t>
              </a:r>
              <a:r>
                <a:rPr lang="en-US" sz="24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 </a:t>
              </a:r>
              <a:r>
                <a:rPr lang="en-US" sz="240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kepada</a:t>
              </a:r>
              <a:r>
                <a:rPr lang="en-US" sz="24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 </a:t>
              </a:r>
              <a:r>
                <a:rPr lang="id-ID" sz="24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        </a:t>
              </a:r>
              <a:r>
                <a:rPr lang="en-US" sz="240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pengunjung</a:t>
              </a:r>
              <a:r>
                <a:rPr lang="en-US" sz="24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 </a:t>
              </a:r>
              <a:r>
                <a:rPr lang="en-US" sz="240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daripada</a:t>
              </a:r>
              <a:r>
                <a:rPr lang="en-US" sz="24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 media </a:t>
              </a:r>
              <a:r>
                <a:rPr lang="en-US" sz="240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manapun</a:t>
              </a:r>
              <a:endParaRPr lang="en-US" sz="2400" dirty="0"/>
            </a:p>
          </p:txBody>
        </p:sp>
      </p:grpSp>
      <p:sp>
        <p:nvSpPr>
          <p:cNvPr id="21508" name="Rectangle 19"/>
          <p:cNvSpPr>
            <a:spLocks noChangeArrowheads="1"/>
          </p:cNvSpPr>
          <p:nvPr/>
        </p:nvSpPr>
        <p:spPr bwMode="auto">
          <a:xfrm>
            <a:off x="1092200" y="5472113"/>
            <a:ext cx="10363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rgbClr val="0000FF"/>
              </a:solidFill>
            </a:endParaRPr>
          </a:p>
        </p:txBody>
      </p:sp>
      <p:grpSp>
        <p:nvGrpSpPr>
          <p:cNvPr id="21512" name="Group 23"/>
          <p:cNvGrpSpPr>
            <a:grpSpLocks/>
          </p:cNvGrpSpPr>
          <p:nvPr/>
        </p:nvGrpSpPr>
        <p:grpSpPr bwMode="auto">
          <a:xfrm>
            <a:off x="584200" y="3849688"/>
            <a:ext cx="10606314" cy="1584396"/>
            <a:chOff x="438150" y="3578225"/>
            <a:chExt cx="5048250" cy="1584843"/>
          </a:xfrm>
        </p:grpSpPr>
        <p:sp>
          <p:nvSpPr>
            <p:cNvPr id="21513" name="Rectangle 19"/>
            <p:cNvSpPr>
              <a:spLocks noChangeArrowheads="1"/>
            </p:cNvSpPr>
            <p:nvPr/>
          </p:nvSpPr>
          <p:spPr bwMode="auto">
            <a:xfrm>
              <a:off x="438150" y="3578225"/>
              <a:ext cx="50482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334963" indent="-334963">
                <a:buFont typeface="Wingdings" charset="2"/>
                <a:buChar char="Ø"/>
              </a:pPr>
              <a:r>
                <a:rPr lang="en-US" sz="2400">
                  <a:solidFill>
                    <a:srgbClr val="800000"/>
                  </a:solidFill>
                  <a:latin typeface="Tahoma" charset="0"/>
                </a:rPr>
                <a:t>Kemampuan Menurunkan Biaya</a:t>
              </a:r>
              <a:endParaRPr lang="en-US" sz="2400">
                <a:solidFill>
                  <a:srgbClr val="800000"/>
                </a:solidFill>
              </a:endParaRPr>
            </a:p>
          </p:txBody>
        </p:sp>
        <p:sp>
          <p:nvSpPr>
            <p:cNvPr id="21514" name="Rectangle 22"/>
            <p:cNvSpPr>
              <a:spLocks noChangeArrowheads="1"/>
            </p:cNvSpPr>
            <p:nvPr/>
          </p:nvSpPr>
          <p:spPr bwMode="auto">
            <a:xfrm>
              <a:off x="642257" y="3962400"/>
              <a:ext cx="4572000" cy="120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2400" dirty="0" err="1">
                  <a:latin typeface="Arial" charset="0"/>
                  <a:cs typeface="Arial" charset="0"/>
                </a:rPr>
                <a:t>Situs</a:t>
              </a:r>
              <a:r>
                <a:rPr lang="en-US" sz="2400" dirty="0">
                  <a:latin typeface="Arial" charset="0"/>
                  <a:cs typeface="Arial" charset="0"/>
                </a:rPr>
                <a:t> </a:t>
              </a:r>
              <a:r>
                <a:rPr lang="en-US" sz="2400" dirty="0" err="1">
                  <a:latin typeface="Arial" charset="0"/>
                  <a:cs typeface="Arial" charset="0"/>
                </a:rPr>
                <a:t>dapat</a:t>
              </a:r>
              <a:r>
                <a:rPr lang="en-US" sz="2400" dirty="0">
                  <a:latin typeface="Arial" charset="0"/>
                  <a:cs typeface="Arial" charset="0"/>
                </a:rPr>
                <a:t> </a:t>
              </a:r>
              <a:r>
                <a:rPr lang="en-US" sz="2400" dirty="0" err="1">
                  <a:latin typeface="Arial" charset="0"/>
                  <a:cs typeface="Arial" charset="0"/>
                </a:rPr>
                <a:t>mengurangi</a:t>
              </a:r>
              <a:r>
                <a:rPr lang="en-US" sz="2400" dirty="0">
                  <a:latin typeface="Arial" charset="0"/>
                  <a:cs typeface="Arial" charset="0"/>
                </a:rPr>
                <a:t> </a:t>
              </a:r>
              <a:r>
                <a:rPr lang="en-US" sz="2400" dirty="0" err="1">
                  <a:latin typeface="Arial" charset="0"/>
                  <a:cs typeface="Arial" charset="0"/>
                </a:rPr>
                <a:t>biaya</a:t>
              </a:r>
              <a:r>
                <a:rPr lang="en-US" sz="2400" dirty="0">
                  <a:latin typeface="Arial" charset="0"/>
                  <a:cs typeface="Arial" charset="0"/>
                </a:rPr>
                <a:t> </a:t>
              </a:r>
              <a:r>
                <a:rPr lang="en-US" sz="2400" dirty="0" err="1">
                  <a:latin typeface="Arial" charset="0"/>
                  <a:cs typeface="Arial" charset="0"/>
                </a:rPr>
                <a:t>penjualan</a:t>
              </a:r>
              <a:r>
                <a:rPr lang="en-US" sz="2400" dirty="0">
                  <a:latin typeface="Arial" charset="0"/>
                  <a:cs typeface="Arial" charset="0"/>
                </a:rPr>
                <a:t>, </a:t>
              </a:r>
              <a:r>
                <a:rPr lang="id-ID" sz="2400" dirty="0">
                  <a:latin typeface="Arial" charset="0"/>
                  <a:cs typeface="Arial" charset="0"/>
                </a:rPr>
                <a:t> </a:t>
              </a:r>
              <a:r>
                <a:rPr lang="en-US" sz="2400" dirty="0" err="1">
                  <a:latin typeface="Arial" charset="0"/>
                  <a:cs typeface="Arial" charset="0"/>
                </a:rPr>
                <a:t>memberikan</a:t>
              </a:r>
              <a:r>
                <a:rPr lang="en-US" sz="2400" dirty="0">
                  <a:latin typeface="Arial" charset="0"/>
                  <a:cs typeface="Arial" charset="0"/>
                </a:rPr>
                <a:t> </a:t>
              </a:r>
              <a:r>
                <a:rPr lang="en-US" sz="2400" dirty="0" err="1">
                  <a:latin typeface="Arial" charset="0"/>
                  <a:cs typeface="Arial" charset="0"/>
                </a:rPr>
                <a:t>dukungan</a:t>
              </a:r>
              <a:r>
                <a:rPr lang="id-ID" sz="2400" dirty="0">
                  <a:latin typeface="Arial" charset="0"/>
                  <a:cs typeface="Arial" charset="0"/>
                </a:rPr>
                <a:t>     </a:t>
              </a:r>
              <a:r>
                <a:rPr lang="en-US" sz="2400" dirty="0">
                  <a:latin typeface="Arial" charset="0"/>
                  <a:cs typeface="Arial" charset="0"/>
                </a:rPr>
                <a:t> </a:t>
              </a:r>
              <a:r>
                <a:rPr lang="en-US" sz="2400" dirty="0" err="1">
                  <a:latin typeface="Arial" charset="0"/>
                  <a:cs typeface="Arial" charset="0"/>
                </a:rPr>
                <a:t>kepada</a:t>
              </a:r>
              <a:r>
                <a:rPr lang="en-US" sz="2400" dirty="0">
                  <a:latin typeface="Arial" charset="0"/>
                  <a:cs typeface="Arial" charset="0"/>
                </a:rPr>
                <a:t> </a:t>
              </a:r>
              <a:r>
                <a:rPr lang="en-US" sz="2400" dirty="0" err="1">
                  <a:latin typeface="Arial" charset="0"/>
                  <a:cs typeface="Arial" charset="0"/>
                </a:rPr>
                <a:t>pelanggan</a:t>
              </a:r>
              <a:r>
                <a:rPr lang="en-US" sz="2400" dirty="0">
                  <a:latin typeface="Arial" charset="0"/>
                  <a:cs typeface="Arial" charset="0"/>
                </a:rPr>
                <a:t> </a:t>
              </a:r>
              <a:r>
                <a:rPr lang="en-US" sz="2400" dirty="0" err="1">
                  <a:latin typeface="Arial" charset="0"/>
                  <a:cs typeface="Arial" charset="0"/>
                </a:rPr>
                <a:t>dan</a:t>
              </a:r>
              <a:r>
                <a:rPr lang="en-US" sz="2400" dirty="0">
                  <a:latin typeface="Arial" charset="0"/>
                  <a:cs typeface="Arial" charset="0"/>
                </a:rPr>
                <a:t> </a:t>
              </a:r>
              <a:r>
                <a:rPr lang="en-US" sz="2400" dirty="0" err="1">
                  <a:latin typeface="Arial" charset="0"/>
                  <a:cs typeface="Arial" charset="0"/>
                </a:rPr>
                <a:t>mendistribusikan</a:t>
              </a:r>
              <a:r>
                <a:rPr lang="en-US" sz="2400" dirty="0">
                  <a:latin typeface="Arial" charset="0"/>
                  <a:cs typeface="Arial" charset="0"/>
                </a:rPr>
                <a:t> </a:t>
              </a:r>
              <a:r>
                <a:rPr lang="en-US" sz="2400" dirty="0" err="1">
                  <a:latin typeface="Arial" charset="0"/>
                  <a:cs typeface="Arial" charset="0"/>
                </a:rPr>
                <a:t>bahan-bahan</a:t>
              </a:r>
              <a:r>
                <a:rPr lang="en-US" sz="2400" dirty="0">
                  <a:latin typeface="Arial" charset="0"/>
                  <a:cs typeface="Arial" charset="0"/>
                </a:rPr>
                <a:t> </a:t>
              </a:r>
              <a:r>
                <a:rPr lang="en-US" sz="2400" dirty="0" err="1">
                  <a:latin typeface="Arial" charset="0"/>
                  <a:cs typeface="Arial" charset="0"/>
                </a:rPr>
                <a:t>pemasaran</a:t>
              </a:r>
              <a:r>
                <a:rPr lang="en-US" sz="2400" dirty="0">
                  <a:latin typeface="Arial" charset="0"/>
                  <a:cs typeface="Arial" charset="0"/>
                </a:rPr>
                <a:t> </a:t>
              </a:r>
              <a:r>
                <a:rPr lang="id-ID" sz="2400" dirty="0">
                  <a:latin typeface="Arial" charset="0"/>
                  <a:cs typeface="Arial" charset="0"/>
                </a:rPr>
                <a:t>   </a:t>
              </a:r>
              <a:r>
                <a:rPr lang="en-US" sz="2400" dirty="0" err="1">
                  <a:latin typeface="Arial" charset="0"/>
                  <a:cs typeface="Arial" charset="0"/>
                </a:rPr>
                <a:t>perusahaan</a:t>
              </a:r>
              <a:r>
                <a:rPr lang="en-US" sz="2400" dirty="0">
                  <a:latin typeface="Arial" charset="0"/>
                  <a:cs typeface="Arial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189666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1"/>
          <p:cNvGrpSpPr>
            <a:grpSpLocks/>
          </p:cNvGrpSpPr>
          <p:nvPr/>
        </p:nvGrpSpPr>
        <p:grpSpPr bwMode="auto">
          <a:xfrm>
            <a:off x="406401" y="265113"/>
            <a:ext cx="11425767" cy="6364287"/>
            <a:chOff x="323850" y="260350"/>
            <a:chExt cx="8569325" cy="6364288"/>
          </a:xfrm>
        </p:grpSpPr>
        <p:grpSp>
          <p:nvGrpSpPr>
            <p:cNvPr id="22537" name="Group 3"/>
            <p:cNvGrpSpPr>
              <a:grpSpLocks/>
            </p:cNvGrpSpPr>
            <p:nvPr/>
          </p:nvGrpSpPr>
          <p:grpSpPr bwMode="auto">
            <a:xfrm>
              <a:off x="323850" y="260350"/>
              <a:ext cx="8569325" cy="6364288"/>
              <a:chOff x="204" y="164"/>
              <a:chExt cx="5398" cy="4009"/>
            </a:xfrm>
          </p:grpSpPr>
          <p:grpSp>
            <p:nvGrpSpPr>
              <p:cNvPr id="22542" name="Group 4"/>
              <p:cNvGrpSpPr>
                <a:grpSpLocks/>
              </p:cNvGrpSpPr>
              <p:nvPr/>
            </p:nvGrpSpPr>
            <p:grpSpPr bwMode="auto">
              <a:xfrm>
                <a:off x="204" y="164"/>
                <a:ext cx="5398" cy="4009"/>
                <a:chOff x="204" y="147"/>
                <a:chExt cx="5398" cy="4009"/>
              </a:xfrm>
            </p:grpSpPr>
            <p:sp>
              <p:nvSpPr>
                <p:cNvPr id="22544" name="Line 5"/>
                <p:cNvSpPr>
                  <a:spLocks noChangeShapeType="1"/>
                </p:cNvSpPr>
                <p:nvPr/>
              </p:nvSpPr>
              <p:spPr bwMode="auto">
                <a:xfrm>
                  <a:off x="204" y="164"/>
                  <a:ext cx="0" cy="3992"/>
                </a:xfrm>
                <a:prstGeom prst="line">
                  <a:avLst/>
                </a:prstGeom>
                <a:noFill/>
                <a:ln w="76200" cmpd="tri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2545" name="Group 6"/>
                <p:cNvGrpSpPr>
                  <a:grpSpLocks/>
                </p:cNvGrpSpPr>
                <p:nvPr/>
              </p:nvGrpSpPr>
              <p:grpSpPr bwMode="auto">
                <a:xfrm>
                  <a:off x="204" y="147"/>
                  <a:ext cx="5398" cy="4009"/>
                  <a:chOff x="204" y="147"/>
                  <a:chExt cx="5398" cy="4009"/>
                </a:xfrm>
              </p:grpSpPr>
              <p:sp>
                <p:nvSpPr>
                  <p:cNvPr id="22546" name="Line 7"/>
                  <p:cNvSpPr>
                    <a:spLocks noChangeShapeType="1"/>
                  </p:cNvSpPr>
                  <p:nvPr/>
                </p:nvSpPr>
                <p:spPr bwMode="auto">
                  <a:xfrm>
                    <a:off x="204" y="147"/>
                    <a:ext cx="5398" cy="0"/>
                  </a:xfrm>
                  <a:prstGeom prst="line">
                    <a:avLst/>
                  </a:prstGeom>
                  <a:noFill/>
                  <a:ln w="76200" cmpd="tri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547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204" y="4156"/>
                    <a:ext cx="5398" cy="0"/>
                  </a:xfrm>
                  <a:prstGeom prst="line">
                    <a:avLst/>
                  </a:prstGeom>
                  <a:noFill/>
                  <a:ln w="76200" cmpd="tri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548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5602" y="164"/>
                    <a:ext cx="0" cy="3992"/>
                  </a:xfrm>
                  <a:prstGeom prst="line">
                    <a:avLst/>
                  </a:prstGeom>
                  <a:noFill/>
                  <a:ln w="76200" cmpd="tri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54314" name="Text Box 10"/>
              <p:cNvSpPr txBox="1">
                <a:spLocks noChangeArrowheads="1"/>
              </p:cNvSpPr>
              <p:nvPr/>
            </p:nvSpPr>
            <p:spPr bwMode="auto">
              <a:xfrm>
                <a:off x="240" y="192"/>
                <a:ext cx="5328" cy="388"/>
              </a:xfrm>
              <a:prstGeom prst="rect">
                <a:avLst/>
              </a:prstGeom>
              <a:solidFill>
                <a:srgbClr val="0000CC"/>
              </a:solidFill>
              <a:ln w="76200" cmpd="tri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  <a:defRPr/>
                </a:pPr>
                <a:r>
                  <a:rPr lang="en-US" sz="34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charset="0"/>
                  </a:rPr>
                  <a:t>Manfaat Menjual di Web</a:t>
                </a:r>
              </a:p>
            </p:txBody>
          </p:sp>
        </p:grpSp>
        <p:grpSp>
          <p:nvGrpSpPr>
            <p:cNvPr id="22538" name="Group 12"/>
            <p:cNvGrpSpPr>
              <a:grpSpLocks/>
            </p:cNvGrpSpPr>
            <p:nvPr/>
          </p:nvGrpSpPr>
          <p:grpSpPr bwMode="auto">
            <a:xfrm>
              <a:off x="457200" y="1552962"/>
              <a:ext cx="8153055" cy="1661994"/>
              <a:chOff x="533400" y="1705447"/>
              <a:chExt cx="8153055" cy="1662248"/>
            </a:xfrm>
          </p:grpSpPr>
          <p:sp>
            <p:nvSpPr>
              <p:cNvPr id="22540" name="Rectangle 9"/>
              <p:cNvSpPr>
                <a:spLocks noChangeArrowheads="1"/>
              </p:cNvSpPr>
              <p:nvPr/>
            </p:nvSpPr>
            <p:spPr bwMode="auto">
              <a:xfrm>
                <a:off x="533400" y="1705447"/>
                <a:ext cx="4499117" cy="4617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marL="334963" indent="-334963">
                  <a:buFont typeface="Wingdings" charset="2"/>
                  <a:buChar char="Ø"/>
                </a:pPr>
                <a:r>
                  <a:rPr lang="en-US" sz="2400" dirty="0" err="1">
                    <a:solidFill>
                      <a:srgbClr val="800000"/>
                    </a:solidFill>
                    <a:latin typeface="Tahoma" charset="0"/>
                  </a:rPr>
                  <a:t>Kemampuan</a:t>
                </a:r>
                <a:r>
                  <a:rPr lang="en-US" sz="2400" dirty="0">
                    <a:solidFill>
                      <a:srgbClr val="800000"/>
                    </a:solidFill>
                    <a:latin typeface="Tahoma" charset="0"/>
                  </a:rPr>
                  <a:t> </a:t>
                </a:r>
                <a:r>
                  <a:rPr lang="en-US" sz="2400" dirty="0" err="1">
                    <a:solidFill>
                      <a:srgbClr val="800000"/>
                    </a:solidFill>
                    <a:latin typeface="Tahoma" charset="0"/>
                  </a:rPr>
                  <a:t>Untuk</a:t>
                </a:r>
                <a:r>
                  <a:rPr lang="en-US" sz="2400" dirty="0">
                    <a:solidFill>
                      <a:srgbClr val="800000"/>
                    </a:solidFill>
                    <a:latin typeface="Tahoma" charset="0"/>
                  </a:rPr>
                  <a:t> </a:t>
                </a:r>
                <a:r>
                  <a:rPr lang="en-US" sz="2400" dirty="0" err="1">
                    <a:solidFill>
                      <a:srgbClr val="800000"/>
                    </a:solidFill>
                    <a:latin typeface="Tahoma" charset="0"/>
                  </a:rPr>
                  <a:t>Tumbuh</a:t>
                </a:r>
                <a:r>
                  <a:rPr lang="en-US" sz="2400" dirty="0">
                    <a:solidFill>
                      <a:srgbClr val="800000"/>
                    </a:solidFill>
                    <a:latin typeface="Tahoma" charset="0"/>
                  </a:rPr>
                  <a:t> </a:t>
                </a:r>
                <a:r>
                  <a:rPr lang="en-US" sz="2400" dirty="0" err="1">
                    <a:solidFill>
                      <a:srgbClr val="800000"/>
                    </a:solidFill>
                    <a:latin typeface="Tahoma" charset="0"/>
                  </a:rPr>
                  <a:t>Lebih</a:t>
                </a:r>
                <a:r>
                  <a:rPr lang="en-US" sz="2400" dirty="0">
                    <a:solidFill>
                      <a:srgbClr val="800000"/>
                    </a:solidFill>
                    <a:latin typeface="Tahoma" charset="0"/>
                  </a:rPr>
                  <a:t> </a:t>
                </a:r>
                <a:r>
                  <a:rPr lang="en-US" sz="2400" dirty="0" err="1">
                    <a:solidFill>
                      <a:srgbClr val="800000"/>
                    </a:solidFill>
                    <a:latin typeface="Tahoma" charset="0"/>
                  </a:rPr>
                  <a:t>Cepat</a:t>
                </a:r>
                <a:endParaRPr lang="en-US" sz="2400" dirty="0">
                  <a:solidFill>
                    <a:srgbClr val="800000"/>
                  </a:solidFill>
                </a:endParaRPr>
              </a:p>
            </p:txBody>
          </p:sp>
          <p:sp>
            <p:nvSpPr>
              <p:cNvPr id="22541" name="Rectangle 11"/>
              <p:cNvSpPr>
                <a:spLocks noChangeArrowheads="1"/>
              </p:cNvSpPr>
              <p:nvPr/>
            </p:nvSpPr>
            <p:spPr bwMode="auto">
              <a:xfrm>
                <a:off x="914055" y="2167182"/>
                <a:ext cx="7772400" cy="12005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2400" dirty="0" err="1">
                    <a:solidFill>
                      <a:srgbClr val="0000FF"/>
                    </a:solidFill>
                    <a:latin typeface="Tahoma" charset="0"/>
                  </a:rPr>
                  <a:t>Sebuah</a:t>
                </a:r>
                <a:r>
                  <a:rPr lang="en-US" sz="2400" dirty="0">
                    <a:solidFill>
                      <a:srgbClr val="0000FF"/>
                    </a:solidFill>
                    <a:latin typeface="Tahoma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Tahoma" charset="0"/>
                  </a:rPr>
                  <a:t>penelitian</a:t>
                </a:r>
                <a:r>
                  <a:rPr lang="en-US" sz="2400" dirty="0">
                    <a:solidFill>
                      <a:srgbClr val="0000FF"/>
                    </a:solidFill>
                    <a:latin typeface="Tahoma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Tahoma" charset="0"/>
                  </a:rPr>
                  <a:t>dilakukan</a:t>
                </a:r>
                <a:r>
                  <a:rPr lang="en-US" sz="2400" dirty="0">
                    <a:solidFill>
                      <a:srgbClr val="0000FF"/>
                    </a:solidFill>
                    <a:latin typeface="Tahoma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Tahoma" charset="0"/>
                  </a:rPr>
                  <a:t>oleh</a:t>
                </a:r>
                <a:r>
                  <a:rPr lang="en-US" sz="2400" dirty="0">
                    <a:solidFill>
                      <a:srgbClr val="0000FF"/>
                    </a:solidFill>
                    <a:latin typeface="Tahoma" charset="0"/>
                  </a:rPr>
                  <a:t> AllBusiness.com </a:t>
                </a:r>
                <a:r>
                  <a:rPr lang="en-US" sz="2400" dirty="0" err="1">
                    <a:solidFill>
                      <a:srgbClr val="0000FF"/>
                    </a:solidFill>
                    <a:latin typeface="Tahoma" charset="0"/>
                  </a:rPr>
                  <a:t>melaporkan</a:t>
                </a:r>
                <a:r>
                  <a:rPr lang="en-US" sz="2400" dirty="0">
                    <a:solidFill>
                      <a:srgbClr val="0000FF"/>
                    </a:solidFill>
                    <a:latin typeface="Tahoma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Tahoma" charset="0"/>
                  </a:rPr>
                  <a:t>bahwa</a:t>
                </a:r>
                <a:r>
                  <a:rPr lang="en-US" sz="2400" dirty="0">
                    <a:solidFill>
                      <a:srgbClr val="0000FF"/>
                    </a:solidFill>
                    <a:latin typeface="Tahoma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Tahoma" charset="0"/>
                  </a:rPr>
                  <a:t>pemilik</a:t>
                </a:r>
                <a:r>
                  <a:rPr lang="en-US" sz="2400" dirty="0">
                    <a:solidFill>
                      <a:srgbClr val="0000FF"/>
                    </a:solidFill>
                    <a:latin typeface="Tahoma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Tahoma" charset="0"/>
                  </a:rPr>
                  <a:t>usaha</a:t>
                </a:r>
                <a:r>
                  <a:rPr lang="en-US" sz="2400" dirty="0">
                    <a:solidFill>
                      <a:srgbClr val="0000FF"/>
                    </a:solidFill>
                    <a:latin typeface="Tahoma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Tahoma" charset="0"/>
                  </a:rPr>
                  <a:t>kecil</a:t>
                </a:r>
                <a:r>
                  <a:rPr lang="en-US" sz="2400" dirty="0">
                    <a:solidFill>
                      <a:srgbClr val="0000FF"/>
                    </a:solidFill>
                    <a:latin typeface="Tahoma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Tahoma" charset="0"/>
                  </a:rPr>
                  <a:t>dan</a:t>
                </a:r>
                <a:r>
                  <a:rPr lang="en-US" sz="2400" dirty="0">
                    <a:solidFill>
                      <a:srgbClr val="0000FF"/>
                    </a:solidFill>
                    <a:latin typeface="Tahoma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Tahoma" charset="0"/>
                  </a:rPr>
                  <a:t>menengah</a:t>
                </a:r>
                <a:r>
                  <a:rPr lang="en-US" sz="2400" dirty="0">
                    <a:solidFill>
                      <a:srgbClr val="0000FF"/>
                    </a:solidFill>
                    <a:latin typeface="Tahoma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Tahoma" charset="0"/>
                  </a:rPr>
                  <a:t>mengatakan</a:t>
                </a:r>
                <a:r>
                  <a:rPr lang="en-US" sz="2400" dirty="0">
                    <a:solidFill>
                      <a:srgbClr val="0000FF"/>
                    </a:solidFill>
                    <a:latin typeface="Tahoma" charset="0"/>
                  </a:rPr>
                  <a:t>, </a:t>
                </a:r>
                <a:r>
                  <a:rPr lang="en-US" sz="2400" dirty="0" err="1">
                    <a:solidFill>
                      <a:srgbClr val="0000FF"/>
                    </a:solidFill>
                    <a:latin typeface="Tahoma" charset="0"/>
                  </a:rPr>
                  <a:t>bahwa</a:t>
                </a:r>
                <a:r>
                  <a:rPr lang="en-US" sz="2400" dirty="0">
                    <a:solidFill>
                      <a:srgbClr val="0000FF"/>
                    </a:solidFill>
                    <a:latin typeface="Tahoma" charset="0"/>
                  </a:rPr>
                  <a:t> internet </a:t>
                </a:r>
                <a:r>
                  <a:rPr lang="en-US" sz="2400" dirty="0" err="1">
                    <a:solidFill>
                      <a:srgbClr val="0000FF"/>
                    </a:solidFill>
                    <a:latin typeface="Tahoma" charset="0"/>
                  </a:rPr>
                  <a:t>merupakan</a:t>
                </a:r>
                <a:r>
                  <a:rPr lang="en-US" sz="2400" dirty="0">
                    <a:solidFill>
                      <a:srgbClr val="0000FF"/>
                    </a:solidFill>
                    <a:latin typeface="Tahoma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Tahoma" charset="0"/>
                  </a:rPr>
                  <a:t>pendorong</a:t>
                </a:r>
                <a:r>
                  <a:rPr lang="en-US" sz="2400" dirty="0">
                    <a:solidFill>
                      <a:srgbClr val="0000FF"/>
                    </a:solidFill>
                    <a:latin typeface="Tahoma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Tahoma" charset="0"/>
                  </a:rPr>
                  <a:t>pertumbuhan</a:t>
                </a:r>
                <a:r>
                  <a:rPr lang="en-US" sz="2400" dirty="0">
                    <a:solidFill>
                      <a:srgbClr val="0000FF"/>
                    </a:solidFill>
                    <a:latin typeface="Tahoma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Tahoma" charset="0"/>
                  </a:rPr>
                  <a:t>mereka</a:t>
                </a:r>
                <a:r>
                  <a:rPr lang="en-US" sz="2400" dirty="0">
                    <a:solidFill>
                      <a:srgbClr val="0000FF"/>
                    </a:solidFill>
                    <a:latin typeface="Tahoma" charset="0"/>
                  </a:rPr>
                  <a:t>.</a:t>
                </a:r>
                <a:endParaRPr lang="en-US" sz="2400" dirty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22539" name="Rectangle 19"/>
            <p:cNvSpPr>
              <a:spLocks noChangeArrowheads="1"/>
            </p:cNvSpPr>
            <p:nvPr/>
          </p:nvSpPr>
          <p:spPr bwMode="auto">
            <a:xfrm>
              <a:off x="837855" y="5467001"/>
              <a:ext cx="777274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142838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061941D-4124-4F25-94EC-2E7D830787AA}"/>
              </a:ext>
            </a:extLst>
          </p:cNvPr>
          <p:cNvSpPr txBox="1"/>
          <p:nvPr/>
        </p:nvSpPr>
        <p:spPr>
          <a:xfrm>
            <a:off x="2402113" y="397246"/>
            <a:ext cx="66693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Tujuan</a:t>
            </a:r>
            <a:r>
              <a:rPr 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Pembelajaran</a:t>
            </a:r>
            <a:endParaRPr 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1257" y="1402411"/>
            <a:ext cx="1139371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US" sz="2000" dirty="0" err="1">
                <a:latin typeface="Arial" charset="0"/>
              </a:rPr>
              <a:t>Menjelaskan</a:t>
            </a:r>
            <a:r>
              <a:rPr lang="en-US" sz="2000" dirty="0">
                <a:latin typeface="Arial" charset="0"/>
              </a:rPr>
              <a:t> e-commerce, </a:t>
            </a:r>
            <a:r>
              <a:rPr lang="en-US" sz="2000" dirty="0" err="1">
                <a:latin typeface="Arial" charset="0"/>
              </a:rPr>
              <a:t>ruang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lingkup</a:t>
            </a:r>
            <a:r>
              <a:rPr lang="en-US" sz="2000" dirty="0">
                <a:latin typeface="Arial" charset="0"/>
              </a:rPr>
              <a:t>, </a:t>
            </a:r>
            <a:r>
              <a:rPr lang="en-US" sz="2000" dirty="0" err="1">
                <a:latin typeface="Arial" charset="0"/>
              </a:rPr>
              <a:t>manfaat</a:t>
            </a:r>
            <a:r>
              <a:rPr lang="en-US" sz="2000" dirty="0">
                <a:latin typeface="Arial" charset="0"/>
              </a:rPr>
              <a:t>, </a:t>
            </a:r>
            <a:r>
              <a:rPr lang="en-US" sz="2000" dirty="0" err="1">
                <a:latin typeface="Arial" charset="0"/>
              </a:rPr>
              <a:t>keterbatasan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dan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berbagai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jenisnya</a:t>
            </a:r>
            <a:endParaRPr lang="id-ID" sz="2000" dirty="0">
              <a:latin typeface="Arial" charset="0"/>
            </a:endParaRP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US" sz="2000" dirty="0" err="1">
                <a:latin typeface="Arial" charset="0"/>
              </a:rPr>
              <a:t>Memahami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dasar-dasar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cara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kerja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lelang</a:t>
            </a:r>
            <a:r>
              <a:rPr lang="en-US" sz="2000" dirty="0">
                <a:latin typeface="Arial" charset="0"/>
              </a:rPr>
              <a:t> online </a:t>
            </a:r>
            <a:r>
              <a:rPr lang="en-US" sz="2000" dirty="0" err="1">
                <a:latin typeface="Arial" charset="0"/>
              </a:rPr>
              <a:t>dan</a:t>
            </a:r>
            <a:r>
              <a:rPr lang="en-US" sz="2000" dirty="0">
                <a:latin typeface="Arial" charset="0"/>
              </a:rPr>
              <a:t> barter online</a:t>
            </a:r>
            <a:endParaRPr lang="id-ID" sz="2000" dirty="0">
              <a:latin typeface="Arial" charset="0"/>
            </a:endParaRP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US" sz="2000" dirty="0" err="1">
                <a:latin typeface="Arial" charset="0"/>
              </a:rPr>
              <a:t>Menjelaskan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berbagai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aplikasi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utama</a:t>
            </a:r>
            <a:r>
              <a:rPr lang="en-US" sz="2000" dirty="0">
                <a:latin typeface="Arial" charset="0"/>
              </a:rPr>
              <a:t> e-Commerce B2C, </a:t>
            </a:r>
            <a:r>
              <a:rPr lang="en-US" sz="2000" dirty="0" err="1">
                <a:latin typeface="Arial" charset="0"/>
              </a:rPr>
              <a:t>termasuk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industri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jasa</a:t>
            </a:r>
            <a:r>
              <a:rPr lang="en-US" sz="2000" dirty="0">
                <a:latin typeface="Arial" charset="0"/>
              </a:rPr>
              <a:t>, </a:t>
            </a:r>
            <a:r>
              <a:rPr lang="en-US" sz="2000" dirty="0" err="1">
                <a:latin typeface="Arial" charset="0"/>
              </a:rPr>
              <a:t>serta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berbagai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isu</a:t>
            </a:r>
            <a:r>
              <a:rPr lang="en-US" sz="2000" dirty="0">
                <a:latin typeface="Arial" charset="0"/>
              </a:rPr>
              <a:t> yang </a:t>
            </a:r>
            <a:r>
              <a:rPr lang="en-US" sz="2000" dirty="0" err="1">
                <a:latin typeface="Arial" charset="0"/>
              </a:rPr>
              <a:t>dihadapi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oleh</a:t>
            </a:r>
            <a:r>
              <a:rPr lang="en-US" sz="2000" dirty="0">
                <a:latin typeface="Arial" charset="0"/>
              </a:rPr>
              <a:t> e-</a:t>
            </a:r>
            <a:r>
              <a:rPr lang="en-US" sz="2000" dirty="0" err="1">
                <a:latin typeface="Arial" charset="0"/>
              </a:rPr>
              <a:t>tailer</a:t>
            </a:r>
            <a:endParaRPr lang="id-ID" sz="2000" dirty="0">
              <a:latin typeface="Arial" charset="0"/>
            </a:endParaRP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US" sz="2000" dirty="0" err="1">
                <a:latin typeface="Arial" charset="0"/>
              </a:rPr>
              <a:t>Membahas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peran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penting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berbagai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aktivitas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iklan</a:t>
            </a:r>
            <a:r>
              <a:rPr lang="en-US" sz="2000" dirty="0">
                <a:latin typeface="Arial" charset="0"/>
              </a:rPr>
              <a:t> online</a:t>
            </a:r>
            <a:endParaRPr lang="id-ID" sz="2000" dirty="0">
              <a:latin typeface="Arial" charset="0"/>
            </a:endParaRP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US" sz="2000" dirty="0" err="1">
                <a:latin typeface="Arial" charset="0"/>
              </a:rPr>
              <a:t>Menjelaskan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aplikasi</a:t>
            </a:r>
            <a:r>
              <a:rPr lang="en-US" sz="2000" dirty="0">
                <a:latin typeface="Arial" charset="0"/>
              </a:rPr>
              <a:t> B2B</a:t>
            </a:r>
            <a:endParaRPr lang="id-ID" sz="2000" dirty="0">
              <a:latin typeface="Arial" charset="0"/>
            </a:endParaRP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US" sz="2000" dirty="0" err="1">
                <a:latin typeface="Arial" charset="0"/>
              </a:rPr>
              <a:t>Menjelaskan</a:t>
            </a:r>
            <a:r>
              <a:rPr lang="en-US" sz="2000" dirty="0">
                <a:latin typeface="Arial" charset="0"/>
              </a:rPr>
              <a:t> e-Commerce </a:t>
            </a:r>
            <a:r>
              <a:rPr lang="en-US" sz="2000" dirty="0" err="1">
                <a:latin typeface="Arial" charset="0"/>
              </a:rPr>
              <a:t>intrabisnis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dan</a:t>
            </a:r>
            <a:r>
              <a:rPr lang="en-US" sz="2000" dirty="0">
                <a:latin typeface="Arial" charset="0"/>
              </a:rPr>
              <a:t> B2E</a:t>
            </a:r>
            <a:endParaRPr lang="id-ID" sz="2000" dirty="0">
              <a:latin typeface="Arial" charset="0"/>
            </a:endParaRP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US" sz="2000" dirty="0" err="1">
                <a:latin typeface="Arial" charset="0"/>
              </a:rPr>
              <a:t>Menjelaskan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aktivitas</a:t>
            </a:r>
            <a:r>
              <a:rPr lang="en-US" sz="2000" dirty="0">
                <a:latin typeface="Arial" charset="0"/>
              </a:rPr>
              <a:t> e-Government </a:t>
            </a:r>
            <a:r>
              <a:rPr lang="en-US" sz="2000" dirty="0" err="1">
                <a:latin typeface="Arial" charset="0"/>
              </a:rPr>
              <a:t>dan</a:t>
            </a:r>
            <a:r>
              <a:rPr lang="en-US" sz="2000" dirty="0">
                <a:latin typeface="Arial" charset="0"/>
              </a:rPr>
              <a:t> e-Commerce C2C</a:t>
            </a:r>
            <a:endParaRPr lang="id-ID" sz="2000" dirty="0">
              <a:latin typeface="Arial" charset="0"/>
            </a:endParaRP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US" sz="2000" dirty="0" err="1">
                <a:latin typeface="Arial" charset="0"/>
              </a:rPr>
              <a:t>Menjelaskan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layanan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pendukung</a:t>
            </a:r>
            <a:r>
              <a:rPr lang="en-US" sz="2000" dirty="0">
                <a:latin typeface="Arial" charset="0"/>
              </a:rPr>
              <a:t> e-commerce </a:t>
            </a:r>
            <a:r>
              <a:rPr lang="en-US" sz="2000" dirty="0" err="1">
                <a:latin typeface="Arial" charset="0"/>
              </a:rPr>
              <a:t>terutama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untuk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pembayaran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dan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logistik</a:t>
            </a:r>
            <a:endParaRPr lang="id-ID" sz="2000" dirty="0">
              <a:latin typeface="Arial" charset="0"/>
            </a:endParaRP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US" sz="2000" dirty="0" err="1">
                <a:latin typeface="Arial" charset="0"/>
              </a:rPr>
              <a:t>Membahas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etika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dan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hukum</a:t>
            </a:r>
            <a:r>
              <a:rPr lang="en-US" sz="2000" dirty="0">
                <a:latin typeface="Arial" charset="0"/>
              </a:rPr>
              <a:t> yang </a:t>
            </a:r>
            <a:r>
              <a:rPr lang="en-US" sz="2000" dirty="0" err="1">
                <a:latin typeface="Arial" charset="0"/>
              </a:rPr>
              <a:t>berkaitan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dengan</a:t>
            </a:r>
            <a:r>
              <a:rPr lang="en-US" sz="2000" dirty="0">
                <a:latin typeface="Arial" charset="0"/>
              </a:rPr>
              <a:t> e-Commerce</a:t>
            </a:r>
          </a:p>
        </p:txBody>
      </p:sp>
    </p:spTree>
    <p:extLst>
      <p:ext uri="{BB962C8B-B14F-4D97-AF65-F5344CB8AC3E}">
        <p14:creationId xmlns:p14="http://schemas.microsoft.com/office/powerpoint/2010/main" val="33930935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3"/>
          <p:cNvSpPr txBox="1">
            <a:spLocks noChangeArrowheads="1"/>
          </p:cNvSpPr>
          <p:nvPr/>
        </p:nvSpPr>
        <p:spPr bwMode="auto">
          <a:xfrm>
            <a:off x="588434" y="2089151"/>
            <a:ext cx="225636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en-GB" sz="1800">
              <a:latin typeface="Tahoma" charset="0"/>
            </a:endParaRPr>
          </a:p>
        </p:txBody>
      </p:sp>
      <p:sp>
        <p:nvSpPr>
          <p:cNvPr id="23555" name="Rectangle 45"/>
          <p:cNvSpPr>
            <a:spLocks noChangeArrowheads="1"/>
          </p:cNvSpPr>
          <p:nvPr/>
        </p:nvSpPr>
        <p:spPr bwMode="auto">
          <a:xfrm>
            <a:off x="9169400" y="6165850"/>
            <a:ext cx="2590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b="1">
                <a:solidFill>
                  <a:schemeClr val="accent2"/>
                </a:solidFill>
                <a:latin typeface="Monotype Corsiva" charset="0"/>
              </a:rPr>
              <a:t>Edi Noersasongko</a:t>
            </a:r>
          </a:p>
        </p:txBody>
      </p:sp>
      <p:grpSp>
        <p:nvGrpSpPr>
          <p:cNvPr id="23556" name="Group 42"/>
          <p:cNvGrpSpPr>
            <a:grpSpLocks/>
          </p:cNvGrpSpPr>
          <p:nvPr/>
        </p:nvGrpSpPr>
        <p:grpSpPr bwMode="auto">
          <a:xfrm>
            <a:off x="0" y="260350"/>
            <a:ext cx="11887200" cy="6381750"/>
            <a:chOff x="204" y="260350"/>
            <a:chExt cx="8915196" cy="6381750"/>
          </a:xfrm>
        </p:grpSpPr>
        <p:sp>
          <p:nvSpPr>
            <p:cNvPr id="23563" name="Line 9"/>
            <p:cNvSpPr>
              <a:spLocks noChangeShapeType="1"/>
            </p:cNvSpPr>
            <p:nvPr/>
          </p:nvSpPr>
          <p:spPr bwMode="auto">
            <a:xfrm>
              <a:off x="323850" y="6624638"/>
              <a:ext cx="8569325" cy="0"/>
            </a:xfrm>
            <a:prstGeom prst="line">
              <a:avLst/>
            </a:prstGeom>
            <a:noFill/>
            <a:ln w="76200" cmpd="tri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3564" name="Group 41"/>
            <p:cNvGrpSpPr>
              <a:grpSpLocks/>
            </p:cNvGrpSpPr>
            <p:nvPr/>
          </p:nvGrpSpPr>
          <p:grpSpPr bwMode="auto">
            <a:xfrm>
              <a:off x="204" y="260350"/>
              <a:ext cx="8915196" cy="6381750"/>
              <a:chOff x="204" y="260350"/>
              <a:chExt cx="8915196" cy="6381750"/>
            </a:xfrm>
          </p:grpSpPr>
          <p:grpSp>
            <p:nvGrpSpPr>
              <p:cNvPr id="23565" name="Group 34"/>
              <p:cNvGrpSpPr>
                <a:grpSpLocks/>
              </p:cNvGrpSpPr>
              <p:nvPr/>
            </p:nvGrpSpPr>
            <p:grpSpPr bwMode="auto">
              <a:xfrm>
                <a:off x="204" y="260350"/>
                <a:ext cx="8915196" cy="6381750"/>
                <a:chOff x="204" y="260350"/>
                <a:chExt cx="8915196" cy="6381750"/>
              </a:xfrm>
            </p:grpSpPr>
            <p:grpSp>
              <p:nvGrpSpPr>
                <p:cNvPr id="23567" name="Group 32"/>
                <p:cNvGrpSpPr>
                  <a:grpSpLocks/>
                </p:cNvGrpSpPr>
                <p:nvPr/>
              </p:nvGrpSpPr>
              <p:grpSpPr bwMode="auto">
                <a:xfrm>
                  <a:off x="204" y="260350"/>
                  <a:ext cx="304596" cy="6364288"/>
                  <a:chOff x="204" y="147"/>
                  <a:chExt cx="304596" cy="4009"/>
                </a:xfrm>
              </p:grpSpPr>
              <p:sp>
                <p:nvSpPr>
                  <p:cNvPr id="23569" name="Line 6"/>
                  <p:cNvSpPr>
                    <a:spLocks noChangeShapeType="1"/>
                  </p:cNvSpPr>
                  <p:nvPr/>
                </p:nvSpPr>
                <p:spPr bwMode="auto">
                  <a:xfrm>
                    <a:off x="304800" y="164"/>
                    <a:ext cx="0" cy="3992"/>
                  </a:xfrm>
                  <a:prstGeom prst="line">
                    <a:avLst/>
                  </a:prstGeom>
                  <a:noFill/>
                  <a:ln w="76200" cmpd="tri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23570" name="Group 7"/>
                  <p:cNvGrpSpPr>
                    <a:grpSpLocks/>
                  </p:cNvGrpSpPr>
                  <p:nvPr/>
                </p:nvGrpSpPr>
                <p:grpSpPr bwMode="auto">
                  <a:xfrm>
                    <a:off x="204" y="147"/>
                    <a:ext cx="5398" cy="4009"/>
                    <a:chOff x="204" y="147"/>
                    <a:chExt cx="5398" cy="4009"/>
                  </a:xfrm>
                </p:grpSpPr>
                <p:sp>
                  <p:nvSpPr>
                    <p:cNvPr id="23571" name="Line 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4" y="147"/>
                      <a:ext cx="5398" cy="0"/>
                    </a:xfrm>
                    <a:prstGeom prst="line">
                      <a:avLst/>
                    </a:prstGeom>
                    <a:noFill/>
                    <a:ln w="76200" cmpd="tri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572" name="Line 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4" y="4156"/>
                      <a:ext cx="5398" cy="0"/>
                    </a:xfrm>
                    <a:prstGeom prst="line">
                      <a:avLst/>
                    </a:prstGeom>
                    <a:noFill/>
                    <a:ln w="76200" cmpd="tri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23568" name="Line 6"/>
                <p:cNvSpPr>
                  <a:spLocks noChangeShapeType="1"/>
                </p:cNvSpPr>
                <p:nvPr/>
              </p:nvSpPr>
              <p:spPr bwMode="auto">
                <a:xfrm>
                  <a:off x="8915400" y="304800"/>
                  <a:ext cx="0" cy="6337300"/>
                </a:xfrm>
                <a:prstGeom prst="line">
                  <a:avLst/>
                </a:prstGeom>
                <a:noFill/>
                <a:ln w="76200" cmpd="tri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3566" name="Line 9"/>
              <p:cNvSpPr>
                <a:spLocks noChangeShapeType="1"/>
              </p:cNvSpPr>
              <p:nvPr/>
            </p:nvSpPr>
            <p:spPr bwMode="auto">
              <a:xfrm>
                <a:off x="304800" y="304800"/>
                <a:ext cx="8569325" cy="0"/>
              </a:xfrm>
              <a:prstGeom prst="line">
                <a:avLst/>
              </a:prstGeom>
              <a:noFill/>
              <a:ln w="76200" cmpd="tri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431801" y="304800"/>
            <a:ext cx="11425767" cy="584200"/>
          </a:xfrm>
          <a:prstGeom prst="rect">
            <a:avLst/>
          </a:prstGeom>
          <a:solidFill>
            <a:schemeClr val="accent2"/>
          </a:solidFill>
          <a:ln w="76200" cmpd="tri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GB" sz="3200">
                <a:solidFill>
                  <a:schemeClr val="bg1"/>
                </a:solidFill>
                <a:latin typeface="Arial" charset="0"/>
                <a:cs typeface="Arial" charset="0"/>
              </a:rPr>
              <a:t>Kerugian E-Commerce </a:t>
            </a:r>
            <a:endParaRPr lang="en-US" sz="28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grpSp>
        <p:nvGrpSpPr>
          <p:cNvPr id="23558" name="Group 16"/>
          <p:cNvGrpSpPr>
            <a:grpSpLocks/>
          </p:cNvGrpSpPr>
          <p:nvPr/>
        </p:nvGrpSpPr>
        <p:grpSpPr bwMode="auto">
          <a:xfrm>
            <a:off x="1117600" y="990600"/>
            <a:ext cx="10566400" cy="5253038"/>
            <a:chOff x="1066800" y="1752600"/>
            <a:chExt cx="7924800" cy="5253465"/>
          </a:xfrm>
        </p:grpSpPr>
        <p:graphicFrame>
          <p:nvGraphicFramePr>
            <p:cNvPr id="23560" name="Object 2"/>
            <p:cNvGraphicFramePr>
              <a:graphicFrameLocks noChangeAspect="1"/>
            </p:cNvGraphicFramePr>
            <p:nvPr/>
          </p:nvGraphicFramePr>
          <p:xfrm>
            <a:off x="5867400" y="4267200"/>
            <a:ext cx="3124200" cy="2438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Image" r:id="rId3" imgW="5892063" imgH="4241270" progId="Photoshop.Image.6">
                    <p:embed/>
                  </p:oleObj>
                </mc:Choice>
                <mc:Fallback>
                  <p:oleObj name="Image" r:id="rId3" imgW="5892063" imgH="4241270" progId="Photoshop.Image.6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67400" y="4267200"/>
                          <a:ext cx="3124200" cy="2438400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3561" name="Picture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7400" y="1752600"/>
              <a:ext cx="3124200" cy="22860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62" name="Picture 2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3962400"/>
              <a:ext cx="4038600" cy="304366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559" name="Rectangle 21"/>
          <p:cNvSpPr>
            <a:spLocks noChangeArrowheads="1"/>
          </p:cNvSpPr>
          <p:nvPr/>
        </p:nvSpPr>
        <p:spPr bwMode="auto">
          <a:xfrm>
            <a:off x="609600" y="1111251"/>
            <a:ext cx="7721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92100" indent="-292100">
              <a:buFont typeface="Courier New" charset="0"/>
              <a:buChar char="o"/>
            </a:pPr>
            <a:r>
              <a:rPr lang="en-US" sz="2400" dirty="0" err="1">
                <a:latin typeface="Arial" charset="0"/>
                <a:cs typeface="Arial" charset="0"/>
              </a:rPr>
              <a:t>Tidak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adanya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standar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keamanan</a:t>
            </a:r>
            <a:r>
              <a:rPr lang="en-US" sz="2400" dirty="0">
                <a:latin typeface="Arial" charset="0"/>
                <a:cs typeface="Arial" charset="0"/>
              </a:rPr>
              <a:t> yang </a:t>
            </a:r>
            <a:r>
              <a:rPr lang="en-US" sz="2400" dirty="0" err="1">
                <a:latin typeface="Arial" charset="0"/>
                <a:cs typeface="Arial" charset="0"/>
              </a:rPr>
              <a:t>bisa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endParaRPr lang="id-ID" sz="2400" dirty="0">
              <a:latin typeface="Arial" charset="0"/>
              <a:cs typeface="Arial" charset="0"/>
            </a:endParaRPr>
          </a:p>
          <a:p>
            <a:r>
              <a:rPr lang="id-ID" sz="2400" dirty="0">
                <a:latin typeface="Arial" charset="0"/>
                <a:cs typeface="Arial" charset="0"/>
              </a:rPr>
              <a:t>    </a:t>
            </a:r>
            <a:r>
              <a:rPr lang="en-US" sz="2400" dirty="0" err="1">
                <a:latin typeface="Arial" charset="0"/>
                <a:cs typeface="Arial" charset="0"/>
              </a:rPr>
              <a:t>diterima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secara</a:t>
            </a:r>
            <a:r>
              <a:rPr lang="en-US" sz="2400" dirty="0">
                <a:latin typeface="Arial" charset="0"/>
                <a:cs typeface="Arial" charset="0"/>
              </a:rPr>
              <a:t> universal.</a:t>
            </a:r>
          </a:p>
          <a:p>
            <a:pPr marL="292100" indent="-292100">
              <a:buFont typeface="Courier New" charset="0"/>
              <a:buChar char="o"/>
            </a:pPr>
            <a:r>
              <a:rPr lang="en-US" sz="2400" dirty="0" err="1">
                <a:latin typeface="Arial" charset="0"/>
                <a:cs typeface="Arial" charset="0"/>
              </a:rPr>
              <a:t>Persepsi</a:t>
            </a:r>
            <a:r>
              <a:rPr lang="en-US" sz="2400" dirty="0">
                <a:latin typeface="Arial" charset="0"/>
                <a:cs typeface="Arial" charset="0"/>
              </a:rPr>
              <a:t> yang </a:t>
            </a:r>
            <a:r>
              <a:rPr lang="en-US" sz="2400" dirty="0" err="1">
                <a:latin typeface="Arial" charset="0"/>
                <a:cs typeface="Arial" charset="0"/>
              </a:rPr>
              <a:t>mengatakan</a:t>
            </a:r>
            <a:r>
              <a:rPr lang="en-US" sz="2400" dirty="0">
                <a:latin typeface="Arial" charset="0"/>
                <a:cs typeface="Arial" charset="0"/>
              </a:rPr>
              <a:t> EC </a:t>
            </a:r>
            <a:r>
              <a:rPr lang="en-US" sz="2400" dirty="0" err="1">
                <a:latin typeface="Arial" charset="0"/>
                <a:cs typeface="Arial" charset="0"/>
              </a:rPr>
              <a:t>tidak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aman</a:t>
            </a:r>
            <a:r>
              <a:rPr lang="en-US" sz="2400" dirty="0">
                <a:latin typeface="Arial" charset="0"/>
                <a:cs typeface="Arial" charset="0"/>
              </a:rPr>
              <a:t>.</a:t>
            </a:r>
          </a:p>
          <a:p>
            <a:pPr marL="292100" indent="-292100">
              <a:buFont typeface="Courier New" charset="0"/>
              <a:buChar char="o"/>
            </a:pPr>
            <a:r>
              <a:rPr lang="en-US" sz="2400" dirty="0" err="1">
                <a:latin typeface="Arial" charset="0"/>
                <a:cs typeface="Arial" charset="0"/>
              </a:rPr>
              <a:t>Tidak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terselesaikan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masalah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hukum</a:t>
            </a:r>
            <a:endParaRPr lang="en-US" sz="24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5426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3"/>
          <p:cNvSpPr txBox="1">
            <a:spLocks noChangeArrowheads="1"/>
          </p:cNvSpPr>
          <p:nvPr/>
        </p:nvSpPr>
        <p:spPr bwMode="auto">
          <a:xfrm>
            <a:off x="588434" y="2089151"/>
            <a:ext cx="225636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en-GB" sz="1800">
              <a:latin typeface="Tahoma" charset="0"/>
            </a:endParaRPr>
          </a:p>
        </p:txBody>
      </p:sp>
      <p:grpSp>
        <p:nvGrpSpPr>
          <p:cNvPr id="24580" name="Group 42"/>
          <p:cNvGrpSpPr>
            <a:grpSpLocks/>
          </p:cNvGrpSpPr>
          <p:nvPr/>
        </p:nvGrpSpPr>
        <p:grpSpPr bwMode="auto">
          <a:xfrm>
            <a:off x="0" y="260350"/>
            <a:ext cx="11887200" cy="6381750"/>
            <a:chOff x="204" y="260350"/>
            <a:chExt cx="8915196" cy="6381750"/>
          </a:xfrm>
        </p:grpSpPr>
        <p:sp>
          <p:nvSpPr>
            <p:cNvPr id="24583" name="Line 9"/>
            <p:cNvSpPr>
              <a:spLocks noChangeShapeType="1"/>
            </p:cNvSpPr>
            <p:nvPr/>
          </p:nvSpPr>
          <p:spPr bwMode="auto">
            <a:xfrm>
              <a:off x="323850" y="6624638"/>
              <a:ext cx="8569325" cy="0"/>
            </a:xfrm>
            <a:prstGeom prst="line">
              <a:avLst/>
            </a:prstGeom>
            <a:noFill/>
            <a:ln w="76200" cmpd="tri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4584" name="Group 41"/>
            <p:cNvGrpSpPr>
              <a:grpSpLocks/>
            </p:cNvGrpSpPr>
            <p:nvPr/>
          </p:nvGrpSpPr>
          <p:grpSpPr bwMode="auto">
            <a:xfrm>
              <a:off x="204" y="260350"/>
              <a:ext cx="8915196" cy="6381750"/>
              <a:chOff x="204" y="260350"/>
              <a:chExt cx="8915196" cy="6381750"/>
            </a:xfrm>
          </p:grpSpPr>
          <p:grpSp>
            <p:nvGrpSpPr>
              <p:cNvPr id="24585" name="Group 34"/>
              <p:cNvGrpSpPr>
                <a:grpSpLocks/>
              </p:cNvGrpSpPr>
              <p:nvPr/>
            </p:nvGrpSpPr>
            <p:grpSpPr bwMode="auto">
              <a:xfrm>
                <a:off x="204" y="260350"/>
                <a:ext cx="8915196" cy="6381750"/>
                <a:chOff x="204" y="260350"/>
                <a:chExt cx="8915196" cy="6381750"/>
              </a:xfrm>
            </p:grpSpPr>
            <p:grpSp>
              <p:nvGrpSpPr>
                <p:cNvPr id="24587" name="Group 32"/>
                <p:cNvGrpSpPr>
                  <a:grpSpLocks/>
                </p:cNvGrpSpPr>
                <p:nvPr/>
              </p:nvGrpSpPr>
              <p:grpSpPr bwMode="auto">
                <a:xfrm>
                  <a:off x="204" y="260350"/>
                  <a:ext cx="304596" cy="6364288"/>
                  <a:chOff x="204" y="147"/>
                  <a:chExt cx="304596" cy="4009"/>
                </a:xfrm>
              </p:grpSpPr>
              <p:sp>
                <p:nvSpPr>
                  <p:cNvPr id="24589" name="Line 6"/>
                  <p:cNvSpPr>
                    <a:spLocks noChangeShapeType="1"/>
                  </p:cNvSpPr>
                  <p:nvPr/>
                </p:nvSpPr>
                <p:spPr bwMode="auto">
                  <a:xfrm>
                    <a:off x="304800" y="164"/>
                    <a:ext cx="0" cy="3992"/>
                  </a:xfrm>
                  <a:prstGeom prst="line">
                    <a:avLst/>
                  </a:prstGeom>
                  <a:noFill/>
                  <a:ln w="76200" cmpd="tri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24590" name="Group 7"/>
                  <p:cNvGrpSpPr>
                    <a:grpSpLocks/>
                  </p:cNvGrpSpPr>
                  <p:nvPr/>
                </p:nvGrpSpPr>
                <p:grpSpPr bwMode="auto">
                  <a:xfrm>
                    <a:off x="204" y="147"/>
                    <a:ext cx="5398" cy="4009"/>
                    <a:chOff x="204" y="147"/>
                    <a:chExt cx="5398" cy="4009"/>
                  </a:xfrm>
                </p:grpSpPr>
                <p:sp>
                  <p:nvSpPr>
                    <p:cNvPr id="24591" name="Line 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4" y="147"/>
                      <a:ext cx="5398" cy="0"/>
                    </a:xfrm>
                    <a:prstGeom prst="line">
                      <a:avLst/>
                    </a:prstGeom>
                    <a:noFill/>
                    <a:ln w="76200" cmpd="tri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592" name="Line 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4" y="4156"/>
                      <a:ext cx="5398" cy="0"/>
                    </a:xfrm>
                    <a:prstGeom prst="line">
                      <a:avLst/>
                    </a:prstGeom>
                    <a:noFill/>
                    <a:ln w="76200" cmpd="tri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24588" name="Line 6"/>
                <p:cNvSpPr>
                  <a:spLocks noChangeShapeType="1"/>
                </p:cNvSpPr>
                <p:nvPr/>
              </p:nvSpPr>
              <p:spPr bwMode="auto">
                <a:xfrm>
                  <a:off x="8915400" y="304800"/>
                  <a:ext cx="0" cy="6337300"/>
                </a:xfrm>
                <a:prstGeom prst="line">
                  <a:avLst/>
                </a:prstGeom>
                <a:noFill/>
                <a:ln w="76200" cmpd="tri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4586" name="Line 9"/>
              <p:cNvSpPr>
                <a:spLocks noChangeShapeType="1"/>
              </p:cNvSpPr>
              <p:nvPr/>
            </p:nvSpPr>
            <p:spPr bwMode="auto">
              <a:xfrm>
                <a:off x="304800" y="304800"/>
                <a:ext cx="8569325" cy="0"/>
              </a:xfrm>
              <a:prstGeom prst="line">
                <a:avLst/>
              </a:prstGeom>
              <a:noFill/>
              <a:ln w="76200" cmpd="tri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4581" name="Rectangle 16"/>
          <p:cNvSpPr>
            <a:spLocks noChangeArrowheads="1"/>
          </p:cNvSpPr>
          <p:nvPr/>
        </p:nvSpPr>
        <p:spPr bwMode="auto">
          <a:xfrm>
            <a:off x="431801" y="1364566"/>
            <a:ext cx="105664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92100" indent="-292100">
              <a:buFont typeface="Courier New" charset="0"/>
              <a:buChar char="o"/>
            </a:pPr>
            <a:r>
              <a:rPr lang="en-US" sz="2800" dirty="0">
                <a:latin typeface="Arial" charset="0"/>
                <a:cs typeface="Arial" charset="0"/>
              </a:rPr>
              <a:t>Kurangnya bandwidth </a:t>
            </a:r>
            <a:r>
              <a:rPr lang="en-US" sz="2800" dirty="0" err="1">
                <a:latin typeface="Arial" charset="0"/>
                <a:cs typeface="Arial" charset="0"/>
              </a:rPr>
              <a:t>telekomunikasi</a:t>
            </a:r>
            <a:r>
              <a:rPr lang="en-US" sz="2800" dirty="0">
                <a:latin typeface="Arial" charset="0"/>
                <a:cs typeface="Arial" charset="0"/>
              </a:rPr>
              <a:t>.</a:t>
            </a:r>
          </a:p>
          <a:p>
            <a:pPr marL="292100" indent="-292100">
              <a:buFont typeface="Courier New" charset="0"/>
              <a:buChar char="o"/>
            </a:pPr>
            <a:r>
              <a:rPr lang="en-US" sz="2800" dirty="0" err="1">
                <a:latin typeface="Arial" charset="0"/>
                <a:cs typeface="Arial" charset="0"/>
              </a:rPr>
              <a:t>Mahal</a:t>
            </a:r>
            <a:r>
              <a:rPr lang="en-US" sz="2800" dirty="0">
                <a:latin typeface="Arial" charset="0"/>
                <a:cs typeface="Arial" charset="0"/>
              </a:rPr>
              <a:t> </a:t>
            </a:r>
            <a:r>
              <a:rPr lang="en-US" sz="2800" dirty="0" err="1">
                <a:latin typeface="Arial" charset="0"/>
                <a:cs typeface="Arial" charset="0"/>
              </a:rPr>
              <a:t>aksesibilitas</a:t>
            </a:r>
            <a:endParaRPr lang="en-US" sz="2800" dirty="0">
              <a:latin typeface="Arial" charset="0"/>
              <a:cs typeface="Arial" charset="0"/>
            </a:endParaRPr>
          </a:p>
          <a:p>
            <a:pPr marL="292100" indent="-292100">
              <a:buFont typeface="Courier New" charset="0"/>
              <a:buChar char="o"/>
            </a:pPr>
            <a:r>
              <a:rPr lang="en-US" sz="2800" dirty="0">
                <a:latin typeface="Arial" charset="0"/>
                <a:cs typeface="Arial" charset="0"/>
              </a:rPr>
              <a:t>Kurangnya </a:t>
            </a:r>
            <a:r>
              <a:rPr lang="en-US" sz="2800" dirty="0" err="1">
                <a:latin typeface="Arial" charset="0"/>
                <a:cs typeface="Arial" charset="0"/>
              </a:rPr>
              <a:t>pembeli</a:t>
            </a:r>
            <a:r>
              <a:rPr lang="en-US" sz="2800" dirty="0">
                <a:latin typeface="Arial" charset="0"/>
                <a:cs typeface="Arial" charset="0"/>
              </a:rPr>
              <a:t> </a:t>
            </a:r>
            <a:r>
              <a:rPr lang="en-US" sz="2800" dirty="0" err="1">
                <a:latin typeface="Arial" charset="0"/>
                <a:cs typeface="Arial" charset="0"/>
              </a:rPr>
              <a:t>dan</a:t>
            </a:r>
            <a:r>
              <a:rPr lang="en-US" sz="2800" dirty="0">
                <a:latin typeface="Arial" charset="0"/>
                <a:cs typeface="Arial" charset="0"/>
              </a:rPr>
              <a:t> </a:t>
            </a:r>
            <a:r>
              <a:rPr lang="en-US" sz="2800" dirty="0" err="1">
                <a:latin typeface="Arial" charset="0"/>
                <a:cs typeface="Arial" charset="0"/>
              </a:rPr>
              <a:t>penjual</a:t>
            </a:r>
            <a:r>
              <a:rPr lang="en-US" sz="2800" dirty="0">
                <a:latin typeface="Arial" charset="0"/>
                <a:cs typeface="Arial" charset="0"/>
              </a:rPr>
              <a:t> </a:t>
            </a:r>
            <a:r>
              <a:rPr lang="en-US" sz="2800" dirty="0" err="1">
                <a:latin typeface="Arial" charset="0"/>
                <a:cs typeface="Arial" charset="0"/>
              </a:rPr>
              <a:t>besar</a:t>
            </a:r>
            <a:r>
              <a:rPr lang="en-US" sz="2800" dirty="0">
                <a:latin typeface="Arial" charset="0"/>
                <a:cs typeface="Arial" charset="0"/>
              </a:rPr>
              <a:t> yang </a:t>
            </a:r>
            <a:r>
              <a:rPr lang="en-US" sz="2800" dirty="0" err="1">
                <a:latin typeface="Arial" charset="0"/>
                <a:cs typeface="Arial" charset="0"/>
              </a:rPr>
              <a:t>penting</a:t>
            </a:r>
            <a:r>
              <a:rPr lang="en-US" sz="2800" dirty="0">
                <a:latin typeface="Arial" charset="0"/>
                <a:cs typeface="Arial" charset="0"/>
              </a:rPr>
              <a:t>. </a:t>
            </a:r>
          </a:p>
          <a:p>
            <a:pPr marL="292100" indent="-292100">
              <a:buFont typeface="Courier New" charset="0"/>
              <a:buChar char="o"/>
            </a:pPr>
            <a:endParaRPr lang="en-US" sz="2800" dirty="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431801" y="304800"/>
            <a:ext cx="11425767" cy="584200"/>
          </a:xfrm>
          <a:prstGeom prst="rect">
            <a:avLst/>
          </a:prstGeom>
          <a:solidFill>
            <a:schemeClr val="accent2"/>
          </a:solidFill>
          <a:ln w="76200" cmpd="tri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GB" sz="3200">
                <a:solidFill>
                  <a:schemeClr val="bg1"/>
                </a:solidFill>
                <a:latin typeface="Arial" charset="0"/>
                <a:cs typeface="Arial" charset="0"/>
              </a:rPr>
              <a:t>Kerugian E-Commerce </a:t>
            </a:r>
            <a:endParaRPr lang="en-US" sz="28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7197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3"/>
          <p:cNvSpPr txBox="1">
            <a:spLocks noChangeArrowheads="1"/>
          </p:cNvSpPr>
          <p:nvPr/>
        </p:nvSpPr>
        <p:spPr bwMode="auto">
          <a:xfrm>
            <a:off x="588434" y="2089151"/>
            <a:ext cx="225636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en-GB" sz="1800">
              <a:latin typeface="Tahoma" charset="0"/>
            </a:endParaRPr>
          </a:p>
        </p:txBody>
      </p:sp>
      <p:grpSp>
        <p:nvGrpSpPr>
          <p:cNvPr id="25604" name="Group 42"/>
          <p:cNvGrpSpPr>
            <a:grpSpLocks/>
          </p:cNvGrpSpPr>
          <p:nvPr/>
        </p:nvGrpSpPr>
        <p:grpSpPr bwMode="auto">
          <a:xfrm>
            <a:off x="0" y="260350"/>
            <a:ext cx="11887200" cy="6381750"/>
            <a:chOff x="204" y="260350"/>
            <a:chExt cx="8915196" cy="6381750"/>
          </a:xfrm>
        </p:grpSpPr>
        <p:sp>
          <p:nvSpPr>
            <p:cNvPr id="25606" name="Line 9"/>
            <p:cNvSpPr>
              <a:spLocks noChangeShapeType="1"/>
            </p:cNvSpPr>
            <p:nvPr/>
          </p:nvSpPr>
          <p:spPr bwMode="auto">
            <a:xfrm>
              <a:off x="323850" y="6624638"/>
              <a:ext cx="8569325" cy="0"/>
            </a:xfrm>
            <a:prstGeom prst="line">
              <a:avLst/>
            </a:prstGeom>
            <a:noFill/>
            <a:ln w="76200" cmpd="tri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607" name="Group 41"/>
            <p:cNvGrpSpPr>
              <a:grpSpLocks/>
            </p:cNvGrpSpPr>
            <p:nvPr/>
          </p:nvGrpSpPr>
          <p:grpSpPr bwMode="auto">
            <a:xfrm>
              <a:off x="204" y="260350"/>
              <a:ext cx="8915196" cy="6381750"/>
              <a:chOff x="204" y="260350"/>
              <a:chExt cx="8915196" cy="6381750"/>
            </a:xfrm>
          </p:grpSpPr>
          <p:grpSp>
            <p:nvGrpSpPr>
              <p:cNvPr id="25608" name="Group 28"/>
              <p:cNvGrpSpPr>
                <a:grpSpLocks/>
              </p:cNvGrpSpPr>
              <p:nvPr/>
            </p:nvGrpSpPr>
            <p:grpSpPr bwMode="auto">
              <a:xfrm>
                <a:off x="204" y="260350"/>
                <a:ext cx="8915196" cy="6381750"/>
                <a:chOff x="204" y="260350"/>
                <a:chExt cx="8915196" cy="6381750"/>
              </a:xfrm>
            </p:grpSpPr>
            <p:grpSp>
              <p:nvGrpSpPr>
                <p:cNvPr id="25610" name="Group 34"/>
                <p:cNvGrpSpPr>
                  <a:grpSpLocks/>
                </p:cNvGrpSpPr>
                <p:nvPr/>
              </p:nvGrpSpPr>
              <p:grpSpPr bwMode="auto">
                <a:xfrm>
                  <a:off x="204" y="260350"/>
                  <a:ext cx="8915196" cy="6381750"/>
                  <a:chOff x="204" y="260350"/>
                  <a:chExt cx="8915196" cy="6381750"/>
                </a:xfrm>
              </p:grpSpPr>
              <p:grpSp>
                <p:nvGrpSpPr>
                  <p:cNvPr id="25612" name="Group 32"/>
                  <p:cNvGrpSpPr>
                    <a:grpSpLocks/>
                  </p:cNvGrpSpPr>
                  <p:nvPr/>
                </p:nvGrpSpPr>
                <p:grpSpPr bwMode="auto">
                  <a:xfrm>
                    <a:off x="204" y="260350"/>
                    <a:ext cx="304596" cy="6364288"/>
                    <a:chOff x="204" y="147"/>
                    <a:chExt cx="304596" cy="4009"/>
                  </a:xfrm>
                </p:grpSpPr>
                <p:sp>
                  <p:nvSpPr>
                    <p:cNvPr id="25614" name="Line 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4800" y="164"/>
                      <a:ext cx="0" cy="3992"/>
                    </a:xfrm>
                    <a:prstGeom prst="line">
                      <a:avLst/>
                    </a:prstGeom>
                    <a:noFill/>
                    <a:ln w="76200" cmpd="tri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25615" name="Group 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04" y="147"/>
                      <a:ext cx="5398" cy="4009"/>
                      <a:chOff x="204" y="147"/>
                      <a:chExt cx="5398" cy="4009"/>
                    </a:xfrm>
                  </p:grpSpPr>
                  <p:sp>
                    <p:nvSpPr>
                      <p:cNvPr id="25616" name="Line 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04" y="147"/>
                        <a:ext cx="5398" cy="0"/>
                      </a:xfrm>
                      <a:prstGeom prst="line">
                        <a:avLst/>
                      </a:prstGeom>
                      <a:noFill/>
                      <a:ln w="76200" cmpd="tri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5617" name="Line 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04" y="4156"/>
                        <a:ext cx="5398" cy="0"/>
                      </a:xfrm>
                      <a:prstGeom prst="line">
                        <a:avLst/>
                      </a:prstGeom>
                      <a:noFill/>
                      <a:ln w="76200" cmpd="tri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25613" name="Line 6"/>
                  <p:cNvSpPr>
                    <a:spLocks noChangeShapeType="1"/>
                  </p:cNvSpPr>
                  <p:nvPr/>
                </p:nvSpPr>
                <p:spPr bwMode="auto">
                  <a:xfrm>
                    <a:off x="8915400" y="304800"/>
                    <a:ext cx="0" cy="6337300"/>
                  </a:xfrm>
                  <a:prstGeom prst="line">
                    <a:avLst/>
                  </a:prstGeom>
                  <a:noFill/>
                  <a:ln w="76200" cmpd="tri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0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324047" y="304800"/>
                  <a:ext cx="8569129" cy="584200"/>
                </a:xfrm>
                <a:prstGeom prst="rect">
                  <a:avLst/>
                </a:prstGeom>
                <a:solidFill>
                  <a:schemeClr val="accent2"/>
                </a:solidFill>
                <a:ln w="76200" cmpd="tri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defRPr/>
                  </a:pPr>
                  <a:r>
                    <a:rPr lang="en-US" sz="3200">
                      <a:solidFill>
                        <a:schemeClr val="bg1"/>
                      </a:solidFill>
                      <a:latin typeface="Arial" charset="0"/>
                      <a:cs typeface="Arial" charset="0"/>
                    </a:rPr>
                    <a:t> Sebelum anda melanjutkan ….</a:t>
                  </a:r>
                  <a:endParaRPr lang="en-US" sz="32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25609" name="Line 9"/>
              <p:cNvSpPr>
                <a:spLocks noChangeShapeType="1"/>
              </p:cNvSpPr>
              <p:nvPr/>
            </p:nvSpPr>
            <p:spPr bwMode="auto">
              <a:xfrm>
                <a:off x="304800" y="304800"/>
                <a:ext cx="8569325" cy="0"/>
              </a:xfrm>
              <a:prstGeom prst="line">
                <a:avLst/>
              </a:prstGeom>
              <a:noFill/>
              <a:ln w="76200" cmpd="tri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5605" name="Rectangle 20"/>
          <p:cNvSpPr>
            <a:spLocks noChangeArrowheads="1"/>
          </p:cNvSpPr>
          <p:nvPr/>
        </p:nvSpPr>
        <p:spPr bwMode="auto">
          <a:xfrm>
            <a:off x="588434" y="1111941"/>
            <a:ext cx="109728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n-US" sz="2800" dirty="0" err="1">
                <a:latin typeface="Arial" charset="0"/>
                <a:cs typeface="Arial" charset="0"/>
              </a:rPr>
              <a:t>Jelaskan</a:t>
            </a:r>
            <a:r>
              <a:rPr lang="en-US" sz="2800" dirty="0">
                <a:latin typeface="Arial" charset="0"/>
                <a:cs typeface="Arial" charset="0"/>
              </a:rPr>
              <a:t> </a:t>
            </a:r>
            <a:r>
              <a:rPr lang="en-US" sz="2800" dirty="0" err="1">
                <a:latin typeface="Arial" charset="0"/>
                <a:cs typeface="Arial" charset="0"/>
              </a:rPr>
              <a:t>keuntungan</a:t>
            </a:r>
            <a:r>
              <a:rPr lang="en-US" sz="2800" dirty="0">
                <a:latin typeface="Arial" charset="0"/>
                <a:cs typeface="Arial" charset="0"/>
              </a:rPr>
              <a:t> </a:t>
            </a:r>
            <a:r>
              <a:rPr lang="en-US" sz="2800" dirty="0" err="1">
                <a:latin typeface="Arial" charset="0"/>
                <a:cs typeface="Arial" charset="0"/>
              </a:rPr>
              <a:t>keuntungan</a:t>
            </a:r>
            <a:r>
              <a:rPr lang="en-US" sz="2800" dirty="0">
                <a:latin typeface="Arial" charset="0"/>
                <a:cs typeface="Arial" charset="0"/>
              </a:rPr>
              <a:t> yang </a:t>
            </a:r>
            <a:r>
              <a:rPr lang="en-US" sz="2800" dirty="0" err="1">
                <a:latin typeface="Arial" charset="0"/>
                <a:cs typeface="Arial" charset="0"/>
              </a:rPr>
              <a:t>bisa</a:t>
            </a:r>
            <a:r>
              <a:rPr lang="en-US" sz="2800" dirty="0">
                <a:latin typeface="Arial" charset="0"/>
                <a:cs typeface="Arial" charset="0"/>
              </a:rPr>
              <a:t> </a:t>
            </a:r>
            <a:r>
              <a:rPr lang="en-US" sz="2800" dirty="0" err="1">
                <a:latin typeface="Arial" charset="0"/>
                <a:cs typeface="Arial" charset="0"/>
              </a:rPr>
              <a:t>dicapai</a:t>
            </a:r>
            <a:r>
              <a:rPr lang="en-US" sz="2800" dirty="0">
                <a:latin typeface="Arial" charset="0"/>
                <a:cs typeface="Arial" charset="0"/>
              </a:rPr>
              <a:t> </a:t>
            </a:r>
            <a:r>
              <a:rPr lang="en-US" sz="2800" dirty="0" err="1">
                <a:latin typeface="Arial" charset="0"/>
                <a:cs typeface="Arial" charset="0"/>
              </a:rPr>
              <a:t>dalam</a:t>
            </a:r>
            <a:r>
              <a:rPr lang="en-US" sz="2800" dirty="0">
                <a:latin typeface="Arial" charset="0"/>
                <a:cs typeface="Arial" charset="0"/>
              </a:rPr>
              <a:t> </a:t>
            </a:r>
            <a:r>
              <a:rPr lang="id-ID" sz="2800" dirty="0">
                <a:latin typeface="Arial" charset="0"/>
                <a:cs typeface="Arial" charset="0"/>
              </a:rPr>
              <a:t>       </a:t>
            </a:r>
            <a:r>
              <a:rPr lang="en-US" sz="2800" dirty="0" err="1">
                <a:latin typeface="Arial" charset="0"/>
                <a:cs typeface="Arial" charset="0"/>
              </a:rPr>
              <a:t>menjual</a:t>
            </a:r>
            <a:r>
              <a:rPr lang="en-US" sz="2800" dirty="0">
                <a:latin typeface="Arial" charset="0"/>
                <a:cs typeface="Arial" charset="0"/>
              </a:rPr>
              <a:t> di Web, </a:t>
            </a:r>
            <a:r>
              <a:rPr lang="en-US" sz="2800" dirty="0" err="1">
                <a:latin typeface="Arial" charset="0"/>
                <a:cs typeface="Arial" charset="0"/>
              </a:rPr>
              <a:t>dan</a:t>
            </a:r>
            <a:r>
              <a:rPr lang="en-US" sz="2800" dirty="0">
                <a:latin typeface="Arial" charset="0"/>
                <a:cs typeface="Arial" charset="0"/>
              </a:rPr>
              <a:t> </a:t>
            </a:r>
            <a:r>
              <a:rPr lang="en-US" sz="2800" dirty="0" err="1">
                <a:latin typeface="Arial" charset="0"/>
                <a:cs typeface="Arial" charset="0"/>
              </a:rPr>
              <a:t>setelah</a:t>
            </a:r>
            <a:r>
              <a:rPr lang="en-US" sz="2800" dirty="0">
                <a:latin typeface="Arial" charset="0"/>
                <a:cs typeface="Arial" charset="0"/>
              </a:rPr>
              <a:t> </a:t>
            </a:r>
            <a:r>
              <a:rPr lang="en-US" sz="2800" dirty="0" err="1">
                <a:latin typeface="Arial" charset="0"/>
                <a:cs typeface="Arial" charset="0"/>
              </a:rPr>
              <a:t>itu</a:t>
            </a:r>
            <a:r>
              <a:rPr lang="en-US" sz="2800" dirty="0">
                <a:latin typeface="Arial" charset="0"/>
                <a:cs typeface="Arial" charset="0"/>
              </a:rPr>
              <a:t> </a:t>
            </a:r>
            <a:r>
              <a:rPr lang="en-US" sz="2800" dirty="0" err="1">
                <a:latin typeface="Arial" charset="0"/>
                <a:cs typeface="Arial" charset="0"/>
              </a:rPr>
              <a:t>kerugian-kerugiannya</a:t>
            </a:r>
            <a:r>
              <a:rPr lang="en-US" sz="2800" dirty="0">
                <a:latin typeface="Arial" charset="0"/>
                <a:cs typeface="Arial" charset="0"/>
              </a:rPr>
              <a:t>.</a:t>
            </a:r>
          </a:p>
          <a:p>
            <a:pPr marL="457200" indent="-457200">
              <a:buFontTx/>
              <a:buAutoNum type="arabicPeriod"/>
            </a:pPr>
            <a:r>
              <a:rPr lang="en-US" sz="2800" dirty="0" err="1">
                <a:latin typeface="Arial" charset="0"/>
                <a:cs typeface="Arial" charset="0"/>
              </a:rPr>
              <a:t>Kenapa</a:t>
            </a:r>
            <a:r>
              <a:rPr lang="en-US" sz="2800" dirty="0">
                <a:latin typeface="Arial" charset="0"/>
                <a:cs typeface="Arial" charset="0"/>
              </a:rPr>
              <a:t> </a:t>
            </a:r>
            <a:r>
              <a:rPr lang="en-US" sz="2800" dirty="0" err="1">
                <a:latin typeface="Arial" charset="0"/>
                <a:cs typeface="Arial" charset="0"/>
              </a:rPr>
              <a:t>kasus-kasus</a:t>
            </a:r>
            <a:r>
              <a:rPr lang="en-US" sz="2800" dirty="0">
                <a:latin typeface="Arial" charset="0"/>
                <a:cs typeface="Arial" charset="0"/>
              </a:rPr>
              <a:t> di e-commerce </a:t>
            </a:r>
            <a:r>
              <a:rPr lang="en-US" sz="2800" dirty="0" err="1">
                <a:latin typeface="Arial" charset="0"/>
                <a:cs typeface="Arial" charset="0"/>
              </a:rPr>
              <a:t>sulit</a:t>
            </a:r>
            <a:r>
              <a:rPr lang="en-US" sz="2800" dirty="0">
                <a:latin typeface="Arial" charset="0"/>
                <a:cs typeface="Arial" charset="0"/>
              </a:rPr>
              <a:t> </a:t>
            </a:r>
            <a:r>
              <a:rPr lang="en-US" sz="2800" dirty="0" err="1">
                <a:latin typeface="Arial" charset="0"/>
                <a:cs typeface="Arial" charset="0"/>
              </a:rPr>
              <a:t>diselesaikan</a:t>
            </a:r>
            <a:r>
              <a:rPr lang="en-US" sz="2800" dirty="0">
                <a:latin typeface="Arial" charset="0"/>
                <a:cs typeface="Arial" charset="0"/>
              </a:rPr>
              <a:t> </a:t>
            </a:r>
            <a:r>
              <a:rPr lang="en-US" sz="2800" dirty="0" err="1">
                <a:latin typeface="Arial" charset="0"/>
                <a:cs typeface="Arial" charset="0"/>
              </a:rPr>
              <a:t>secara</a:t>
            </a:r>
            <a:r>
              <a:rPr lang="en-US" sz="2800" dirty="0">
                <a:latin typeface="Arial" charset="0"/>
                <a:cs typeface="Arial" charset="0"/>
              </a:rPr>
              <a:t> </a:t>
            </a:r>
            <a:r>
              <a:rPr lang="id-ID" sz="2800" dirty="0">
                <a:latin typeface="Arial" charset="0"/>
                <a:cs typeface="Arial" charset="0"/>
              </a:rPr>
              <a:t>     </a:t>
            </a:r>
            <a:r>
              <a:rPr lang="en-US" sz="2800" dirty="0" err="1">
                <a:latin typeface="Arial" charset="0"/>
                <a:cs typeface="Arial" charset="0"/>
              </a:rPr>
              <a:t>hukum</a:t>
            </a:r>
            <a:r>
              <a:rPr lang="en-US" sz="2800" dirty="0">
                <a:latin typeface="Arial" charset="0"/>
                <a:cs typeface="Arial" charset="0"/>
              </a:rPr>
              <a:t>?</a:t>
            </a:r>
            <a:endParaRPr lang="en-US" sz="28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491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4"/>
          <p:cNvGrpSpPr>
            <a:grpSpLocks/>
          </p:cNvGrpSpPr>
          <p:nvPr/>
        </p:nvGrpSpPr>
        <p:grpSpPr bwMode="auto">
          <a:xfrm>
            <a:off x="431801" y="260350"/>
            <a:ext cx="11425767" cy="6364288"/>
            <a:chOff x="204" y="147"/>
            <a:chExt cx="5398" cy="4009"/>
          </a:xfrm>
        </p:grpSpPr>
        <p:sp>
          <p:nvSpPr>
            <p:cNvPr id="26632" name="Line 5"/>
            <p:cNvSpPr>
              <a:spLocks noChangeShapeType="1"/>
            </p:cNvSpPr>
            <p:nvPr/>
          </p:nvSpPr>
          <p:spPr bwMode="auto">
            <a:xfrm>
              <a:off x="204" y="164"/>
              <a:ext cx="0" cy="3992"/>
            </a:xfrm>
            <a:prstGeom prst="line">
              <a:avLst/>
            </a:prstGeom>
            <a:noFill/>
            <a:ln w="76200" cmpd="tri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633" name="Group 6"/>
            <p:cNvGrpSpPr>
              <a:grpSpLocks/>
            </p:cNvGrpSpPr>
            <p:nvPr/>
          </p:nvGrpSpPr>
          <p:grpSpPr bwMode="auto">
            <a:xfrm>
              <a:off x="204" y="147"/>
              <a:ext cx="5398" cy="4009"/>
              <a:chOff x="204" y="147"/>
              <a:chExt cx="5398" cy="4009"/>
            </a:xfrm>
          </p:grpSpPr>
          <p:sp>
            <p:nvSpPr>
              <p:cNvPr id="26634" name="Line 7"/>
              <p:cNvSpPr>
                <a:spLocks noChangeShapeType="1"/>
              </p:cNvSpPr>
              <p:nvPr/>
            </p:nvSpPr>
            <p:spPr bwMode="auto">
              <a:xfrm>
                <a:off x="204" y="147"/>
                <a:ext cx="5398" cy="0"/>
              </a:xfrm>
              <a:prstGeom prst="line">
                <a:avLst/>
              </a:prstGeom>
              <a:noFill/>
              <a:ln w="76200" cmpd="tri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35" name="Line 8"/>
              <p:cNvSpPr>
                <a:spLocks noChangeShapeType="1"/>
              </p:cNvSpPr>
              <p:nvPr/>
            </p:nvSpPr>
            <p:spPr bwMode="auto">
              <a:xfrm>
                <a:off x="204" y="4156"/>
                <a:ext cx="5398" cy="0"/>
              </a:xfrm>
              <a:prstGeom prst="line">
                <a:avLst/>
              </a:prstGeom>
              <a:noFill/>
              <a:ln w="76200" cmpd="tri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36" name="Line 9"/>
              <p:cNvSpPr>
                <a:spLocks noChangeShapeType="1"/>
              </p:cNvSpPr>
              <p:nvPr/>
            </p:nvSpPr>
            <p:spPr bwMode="auto">
              <a:xfrm>
                <a:off x="5602" y="164"/>
                <a:ext cx="0" cy="3992"/>
              </a:xfrm>
              <a:prstGeom prst="line">
                <a:avLst/>
              </a:prstGeom>
              <a:noFill/>
              <a:ln w="76200" cmpd="tri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6627" name="Rectangle 10"/>
          <p:cNvSpPr>
            <a:spLocks noChangeArrowheads="1"/>
          </p:cNvSpPr>
          <p:nvPr/>
        </p:nvSpPr>
        <p:spPr bwMode="auto">
          <a:xfrm>
            <a:off x="711200" y="1066800"/>
            <a:ext cx="10871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50838" indent="-350838">
              <a:spcAft>
                <a:spcPct val="50000"/>
              </a:spcAft>
              <a:buFont typeface="Wingdings" charset="2"/>
              <a:buChar char="Ø"/>
              <a:tabLst>
                <a:tab pos="542925" algn="l"/>
              </a:tabLst>
            </a:pPr>
            <a:r>
              <a:rPr lang="en-US" sz="2400">
                <a:solidFill>
                  <a:srgbClr val="800000"/>
                </a:solidFill>
                <a:latin typeface="Arial" charset="0"/>
              </a:rPr>
              <a:t>Membuat Situs adalah Mudah dan Murah</a:t>
            </a:r>
          </a:p>
          <a:p>
            <a:pPr marL="350838" indent="-350838">
              <a:spcAft>
                <a:spcPct val="50000"/>
              </a:spcAft>
              <a:buFont typeface="Wingdings" charset="2"/>
              <a:buChar char="q"/>
              <a:tabLst>
                <a:tab pos="542925" algn="l"/>
              </a:tabLst>
            </a:pPr>
            <a:endParaRPr lang="en-US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26628" name="Rectangle 14"/>
          <p:cNvSpPr>
            <a:spLocks noChangeArrowheads="1"/>
          </p:cNvSpPr>
          <p:nvPr/>
        </p:nvSpPr>
        <p:spPr bwMode="auto">
          <a:xfrm>
            <a:off x="711200" y="1470026"/>
            <a:ext cx="97536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50838" indent="-350838">
              <a:spcAft>
                <a:spcPct val="50000"/>
              </a:spcAft>
              <a:tabLst>
                <a:tab pos="542925" algn="l"/>
              </a:tabLst>
            </a:pPr>
            <a:r>
              <a:rPr lang="en-US" dirty="0">
                <a:solidFill>
                  <a:srgbClr val="0000FF"/>
                </a:solidFill>
                <a:latin typeface="Arial" charset="0"/>
              </a:rPr>
              <a:t>	</a:t>
            </a:r>
            <a:r>
              <a:rPr lang="en-US" sz="2400" dirty="0" err="1">
                <a:latin typeface="Arial" charset="0"/>
              </a:rPr>
              <a:t>Penelitian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mengungkapkan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bahwa</a:t>
            </a:r>
            <a:r>
              <a:rPr lang="en-US" sz="2400" dirty="0">
                <a:latin typeface="Arial" charset="0"/>
              </a:rPr>
              <a:t>, </a:t>
            </a:r>
            <a:r>
              <a:rPr lang="en-US" sz="2400" dirty="0" err="1">
                <a:latin typeface="Arial" charset="0"/>
              </a:rPr>
              <a:t>situs</a:t>
            </a:r>
            <a:r>
              <a:rPr lang="en-US" sz="2400" dirty="0">
                <a:latin typeface="Arial" charset="0"/>
              </a:rPr>
              <a:t> yang </a:t>
            </a:r>
            <a:r>
              <a:rPr lang="en-US" sz="2400" dirty="0" err="1">
                <a:latin typeface="Arial" charset="0"/>
              </a:rPr>
              <a:t>dibuat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merupakan</a:t>
            </a:r>
            <a:r>
              <a:rPr lang="en-US" sz="2400" dirty="0">
                <a:latin typeface="Arial" charset="0"/>
              </a:rPr>
              <a:t>  </a:t>
            </a:r>
            <a:r>
              <a:rPr lang="id-ID" sz="2400" dirty="0">
                <a:latin typeface="Arial" charset="0"/>
              </a:rPr>
              <a:t>   </a:t>
            </a:r>
            <a:r>
              <a:rPr lang="en-US" sz="2400" dirty="0" err="1">
                <a:latin typeface="Arial" charset="0"/>
              </a:rPr>
              <a:t>investasi</a:t>
            </a:r>
            <a:r>
              <a:rPr lang="en-US" sz="2400" dirty="0">
                <a:latin typeface="Arial" charset="0"/>
              </a:rPr>
              <a:t> yang </a:t>
            </a:r>
            <a:r>
              <a:rPr lang="en-US" sz="2400" dirty="0" err="1">
                <a:latin typeface="Arial" charset="0"/>
              </a:rPr>
              <a:t>pertama</a:t>
            </a:r>
            <a:r>
              <a:rPr lang="en-US" sz="2400" dirty="0">
                <a:latin typeface="Arial" charset="0"/>
              </a:rPr>
              <a:t>, </a:t>
            </a:r>
            <a:r>
              <a:rPr lang="en-US" sz="2400" dirty="0" err="1">
                <a:latin typeface="Arial" charset="0"/>
              </a:rPr>
              <a:t>selanjutnya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diperlukan</a:t>
            </a:r>
            <a:r>
              <a:rPr lang="en-US" sz="2400" dirty="0">
                <a:latin typeface="Arial" charset="0"/>
              </a:rPr>
              <a:t>: (1) </a:t>
            </a:r>
            <a:r>
              <a:rPr lang="en-US" sz="2400" dirty="0" err="1">
                <a:latin typeface="Arial" charset="0"/>
              </a:rPr>
              <a:t>merancang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situs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ulang</a:t>
            </a:r>
            <a:r>
              <a:rPr lang="en-US" sz="2400" dirty="0">
                <a:latin typeface="Arial" charset="0"/>
              </a:rPr>
              <a:t> (2) </a:t>
            </a:r>
            <a:r>
              <a:rPr lang="en-US" sz="2400" dirty="0" err="1">
                <a:latin typeface="Arial" charset="0"/>
              </a:rPr>
              <a:t>Membeli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lebih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banyak</a:t>
            </a:r>
            <a:r>
              <a:rPr lang="en-US" sz="2400" dirty="0">
                <a:latin typeface="Arial" charset="0"/>
              </a:rPr>
              <a:t> H/W (3)  </a:t>
            </a:r>
            <a:r>
              <a:rPr lang="en-US" sz="2400" dirty="0" err="1">
                <a:latin typeface="Arial" charset="0"/>
              </a:rPr>
              <a:t>meningkatkan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kapasitas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pusat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pelayanan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pelanggan</a:t>
            </a:r>
            <a:endParaRPr lang="en-US" sz="2400" dirty="0">
              <a:latin typeface="Arial" charset="0"/>
            </a:endParaRPr>
          </a:p>
          <a:p>
            <a:pPr marL="350838" indent="-350838">
              <a:spcAft>
                <a:spcPct val="50000"/>
              </a:spcAft>
              <a:buFont typeface="Wingdings" charset="2"/>
              <a:buChar char="q"/>
              <a:tabLst>
                <a:tab pos="542925" algn="l"/>
              </a:tabLst>
            </a:pPr>
            <a:endParaRPr lang="en-US" sz="2400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508000" y="304800"/>
            <a:ext cx="11277600" cy="615950"/>
          </a:xfrm>
          <a:prstGeom prst="rect">
            <a:avLst/>
          </a:prstGeom>
          <a:solidFill>
            <a:srgbClr val="0000CC"/>
          </a:solidFill>
          <a:ln w="76200" cmpd="tri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3. Mitos E-Commerce</a:t>
            </a:r>
          </a:p>
        </p:txBody>
      </p:sp>
      <p:sp>
        <p:nvSpPr>
          <p:cNvPr id="26630" name="Rectangle 10"/>
          <p:cNvSpPr>
            <a:spLocks noChangeArrowheads="1"/>
          </p:cNvSpPr>
          <p:nvPr/>
        </p:nvSpPr>
        <p:spPr bwMode="auto">
          <a:xfrm>
            <a:off x="609600" y="3505200"/>
            <a:ext cx="108712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50838" indent="-350838">
              <a:spcAft>
                <a:spcPct val="50000"/>
              </a:spcAft>
              <a:buFont typeface="Wingdings" charset="2"/>
              <a:buChar char="Ø"/>
              <a:tabLst>
                <a:tab pos="542925" algn="l"/>
              </a:tabLst>
            </a:pPr>
            <a:r>
              <a:rPr lang="en-US" sz="2400">
                <a:solidFill>
                  <a:srgbClr val="800000"/>
                </a:solidFill>
                <a:latin typeface="Arial" charset="0"/>
              </a:rPr>
              <a:t>Apabila saya meluncurkan situs, maka pelanggan akan datang berbondong-bondong</a:t>
            </a:r>
          </a:p>
          <a:p>
            <a:pPr marL="350838" indent="-350838">
              <a:spcAft>
                <a:spcPct val="50000"/>
              </a:spcAft>
              <a:buFont typeface="Wingdings" charset="2"/>
              <a:buChar char="q"/>
              <a:tabLst>
                <a:tab pos="542925" algn="l"/>
              </a:tabLst>
            </a:pPr>
            <a:endParaRPr lang="en-US" sz="240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26631" name="Rectangle 12"/>
          <p:cNvSpPr>
            <a:spLocks noChangeArrowheads="1"/>
          </p:cNvSpPr>
          <p:nvPr/>
        </p:nvSpPr>
        <p:spPr bwMode="auto">
          <a:xfrm>
            <a:off x="609600" y="4244976"/>
            <a:ext cx="11176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50838" indent="-350838">
              <a:spcAft>
                <a:spcPct val="50000"/>
              </a:spcAft>
              <a:tabLst>
                <a:tab pos="542925" algn="l"/>
              </a:tabLst>
            </a:pPr>
            <a:r>
              <a:rPr lang="en-US" dirty="0">
                <a:solidFill>
                  <a:srgbClr val="0000FF"/>
                </a:solidFill>
                <a:latin typeface="Arial" charset="0"/>
              </a:rPr>
              <a:t>	</a:t>
            </a:r>
            <a:r>
              <a:rPr lang="en-US" sz="2400" dirty="0" err="1">
                <a:latin typeface="Arial" charset="0"/>
              </a:rPr>
              <a:t>Tanpa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dukungan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promosi</a:t>
            </a:r>
            <a:r>
              <a:rPr lang="en-US" sz="2400" dirty="0">
                <a:latin typeface="Arial" charset="0"/>
              </a:rPr>
              <a:t>, </a:t>
            </a:r>
            <a:r>
              <a:rPr lang="en-US" sz="2400" dirty="0" err="1">
                <a:latin typeface="Arial" charset="0"/>
              </a:rPr>
              <a:t>tidak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ada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situs</a:t>
            </a:r>
            <a:r>
              <a:rPr lang="en-US" sz="2400" dirty="0">
                <a:latin typeface="Arial" charset="0"/>
              </a:rPr>
              <a:t> web yang </a:t>
            </a:r>
            <a:r>
              <a:rPr lang="en-US" sz="2400" dirty="0" err="1">
                <a:latin typeface="Arial" charset="0"/>
              </a:rPr>
              <a:t>akan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menarik</a:t>
            </a:r>
            <a:r>
              <a:rPr lang="en-US" sz="2400" dirty="0">
                <a:latin typeface="Arial" charset="0"/>
              </a:rPr>
              <a:t>  </a:t>
            </a:r>
            <a:r>
              <a:rPr lang="en-US" sz="2400" dirty="0" err="1">
                <a:latin typeface="Arial" charset="0"/>
              </a:rPr>
              <a:t>cukup</a:t>
            </a:r>
            <a:r>
              <a:rPr lang="en-US" sz="2400" dirty="0">
                <a:latin typeface="Arial" charset="0"/>
              </a:rPr>
              <a:t> </a:t>
            </a:r>
            <a:r>
              <a:rPr lang="id-ID" sz="2400" dirty="0">
                <a:latin typeface="Arial" charset="0"/>
              </a:rPr>
              <a:t>       </a:t>
            </a:r>
            <a:r>
              <a:rPr lang="en-US" sz="2400" dirty="0" err="1">
                <a:latin typeface="Arial" charset="0"/>
              </a:rPr>
              <a:t>banyak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lalu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lintas</a:t>
            </a:r>
            <a:r>
              <a:rPr lang="en-US" sz="2400" dirty="0">
                <a:latin typeface="Arial" charset="0"/>
              </a:rPr>
              <a:t>  </a:t>
            </a:r>
            <a:r>
              <a:rPr lang="en-US" sz="2400" dirty="0" err="1">
                <a:latin typeface="Arial" charset="0"/>
              </a:rPr>
              <a:t>untuk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mendukung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bisnis</a:t>
            </a:r>
            <a:r>
              <a:rPr lang="en-US" sz="2400" dirty="0">
                <a:latin typeface="Arial" charset="0"/>
              </a:rPr>
              <a:t>. </a:t>
            </a:r>
            <a:r>
              <a:rPr lang="en-US" sz="2400" dirty="0" err="1">
                <a:latin typeface="Arial" charset="0"/>
              </a:rPr>
              <a:t>Dengan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lebih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dari</a:t>
            </a:r>
            <a:r>
              <a:rPr lang="en-US" sz="2400" dirty="0">
                <a:latin typeface="Arial" charset="0"/>
              </a:rPr>
              <a:t> 3 </a:t>
            </a:r>
            <a:r>
              <a:rPr lang="en-US" sz="2400" dirty="0" err="1">
                <a:latin typeface="Arial" charset="0"/>
              </a:rPr>
              <a:t>milyard</a:t>
            </a:r>
            <a:r>
              <a:rPr lang="id-ID" sz="2400" dirty="0">
                <a:latin typeface="Arial" charset="0"/>
              </a:rPr>
              <a:t>     </a:t>
            </a:r>
            <a:r>
              <a:rPr lang="en-US" sz="2400" dirty="0">
                <a:latin typeface="Arial" charset="0"/>
              </a:rPr>
              <a:t> </a:t>
            </a:r>
            <a:r>
              <a:rPr lang="id-ID" sz="2400" dirty="0">
                <a:latin typeface="Arial" charset="0"/>
              </a:rPr>
              <a:t>    </a:t>
            </a:r>
            <a:r>
              <a:rPr lang="en-US" sz="2400" dirty="0" err="1">
                <a:latin typeface="Arial" charset="0"/>
              </a:rPr>
              <a:t>halaman</a:t>
            </a:r>
            <a:r>
              <a:rPr lang="en-US" sz="2400" dirty="0">
                <a:latin typeface="Arial" charset="0"/>
              </a:rPr>
              <a:t> Web yang </a:t>
            </a:r>
            <a:r>
              <a:rPr lang="en-US" sz="2400" dirty="0" err="1">
                <a:latin typeface="Arial" charset="0"/>
              </a:rPr>
              <a:t>ada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dan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jumlahnya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terus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bertambah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setiap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hari</a:t>
            </a:r>
            <a:r>
              <a:rPr lang="en-US" sz="2400" dirty="0">
                <a:latin typeface="Arial" charset="0"/>
              </a:rPr>
              <a:t>, </a:t>
            </a:r>
            <a:r>
              <a:rPr lang="en-US" sz="2400" dirty="0" err="1">
                <a:latin typeface="Arial" charset="0"/>
              </a:rPr>
              <a:t>menarik</a:t>
            </a:r>
            <a:r>
              <a:rPr lang="en-US" sz="2400" dirty="0">
                <a:latin typeface="Arial" charset="0"/>
              </a:rPr>
              <a:t> </a:t>
            </a:r>
            <a:r>
              <a:rPr lang="id-ID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perhatian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banyak</a:t>
            </a:r>
            <a:r>
              <a:rPr lang="en-US" sz="2400" dirty="0">
                <a:latin typeface="Arial" charset="0"/>
              </a:rPr>
              <a:t> orang </a:t>
            </a:r>
            <a:r>
              <a:rPr lang="en-US" sz="2400" dirty="0" err="1">
                <a:latin typeface="Arial" charset="0"/>
              </a:rPr>
              <a:t>kedlam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situs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semakin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sukar</a:t>
            </a:r>
            <a:r>
              <a:rPr lang="en-US" sz="2400" dirty="0">
                <a:latin typeface="Arial" charset="0"/>
              </a:rPr>
              <a:t>. 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600012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4"/>
          <p:cNvGrpSpPr>
            <a:grpSpLocks/>
          </p:cNvGrpSpPr>
          <p:nvPr/>
        </p:nvGrpSpPr>
        <p:grpSpPr bwMode="auto">
          <a:xfrm>
            <a:off x="431801" y="260350"/>
            <a:ext cx="11425767" cy="6364288"/>
            <a:chOff x="204" y="147"/>
            <a:chExt cx="5398" cy="4009"/>
          </a:xfrm>
        </p:grpSpPr>
        <p:sp>
          <p:nvSpPr>
            <p:cNvPr id="29707" name="Line 5"/>
            <p:cNvSpPr>
              <a:spLocks noChangeShapeType="1"/>
            </p:cNvSpPr>
            <p:nvPr/>
          </p:nvSpPr>
          <p:spPr bwMode="auto">
            <a:xfrm>
              <a:off x="204" y="164"/>
              <a:ext cx="0" cy="3992"/>
            </a:xfrm>
            <a:prstGeom prst="line">
              <a:avLst/>
            </a:prstGeom>
            <a:noFill/>
            <a:ln w="76200" cmpd="tri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9708" name="Group 6"/>
            <p:cNvGrpSpPr>
              <a:grpSpLocks/>
            </p:cNvGrpSpPr>
            <p:nvPr/>
          </p:nvGrpSpPr>
          <p:grpSpPr bwMode="auto">
            <a:xfrm>
              <a:off x="204" y="147"/>
              <a:ext cx="5398" cy="4009"/>
              <a:chOff x="204" y="147"/>
              <a:chExt cx="5398" cy="4009"/>
            </a:xfrm>
          </p:grpSpPr>
          <p:sp>
            <p:nvSpPr>
              <p:cNvPr id="29709" name="Line 7"/>
              <p:cNvSpPr>
                <a:spLocks noChangeShapeType="1"/>
              </p:cNvSpPr>
              <p:nvPr/>
            </p:nvSpPr>
            <p:spPr bwMode="auto">
              <a:xfrm>
                <a:off x="204" y="147"/>
                <a:ext cx="5398" cy="0"/>
              </a:xfrm>
              <a:prstGeom prst="line">
                <a:avLst/>
              </a:prstGeom>
              <a:noFill/>
              <a:ln w="76200" cmpd="tri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10" name="Line 8"/>
              <p:cNvSpPr>
                <a:spLocks noChangeShapeType="1"/>
              </p:cNvSpPr>
              <p:nvPr/>
            </p:nvSpPr>
            <p:spPr bwMode="auto">
              <a:xfrm>
                <a:off x="204" y="4156"/>
                <a:ext cx="5398" cy="0"/>
              </a:xfrm>
              <a:prstGeom prst="line">
                <a:avLst/>
              </a:prstGeom>
              <a:noFill/>
              <a:ln w="76200" cmpd="tri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11" name="Line 9"/>
              <p:cNvSpPr>
                <a:spLocks noChangeShapeType="1"/>
              </p:cNvSpPr>
              <p:nvPr/>
            </p:nvSpPr>
            <p:spPr bwMode="auto">
              <a:xfrm>
                <a:off x="5602" y="164"/>
                <a:ext cx="0" cy="3992"/>
              </a:xfrm>
              <a:prstGeom prst="line">
                <a:avLst/>
              </a:prstGeom>
              <a:noFill/>
              <a:ln w="76200" cmpd="tri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9699" name="Rectangle 10"/>
          <p:cNvSpPr>
            <a:spLocks noChangeArrowheads="1"/>
          </p:cNvSpPr>
          <p:nvPr/>
        </p:nvSpPr>
        <p:spPr bwMode="auto">
          <a:xfrm>
            <a:off x="711200" y="1066800"/>
            <a:ext cx="10871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50838" indent="-350838">
              <a:spcAft>
                <a:spcPct val="50000"/>
              </a:spcAft>
              <a:buFont typeface="Wingdings" charset="2"/>
              <a:buChar char="Ø"/>
              <a:tabLst>
                <a:tab pos="542925" algn="l"/>
              </a:tabLst>
            </a:pPr>
            <a:r>
              <a:rPr lang="en-US" sz="2400">
                <a:solidFill>
                  <a:srgbClr val="800000"/>
                </a:solidFill>
                <a:latin typeface="Arial" charset="0"/>
              </a:rPr>
              <a:t>Mencari uang dalam Web adalah mudah</a:t>
            </a:r>
          </a:p>
          <a:p>
            <a:pPr marL="350838" indent="-350838">
              <a:spcAft>
                <a:spcPct val="50000"/>
              </a:spcAft>
              <a:buFont typeface="Wingdings" charset="2"/>
              <a:buChar char="q"/>
              <a:tabLst>
                <a:tab pos="542925" algn="l"/>
              </a:tabLst>
            </a:pPr>
            <a:endParaRPr lang="en-US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29700" name="Rectangle 12"/>
          <p:cNvSpPr>
            <a:spLocks noChangeArrowheads="1"/>
          </p:cNvSpPr>
          <p:nvPr/>
        </p:nvSpPr>
        <p:spPr bwMode="auto">
          <a:xfrm>
            <a:off x="609600" y="1524001"/>
            <a:ext cx="107696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50838" indent="-350838">
              <a:spcAft>
                <a:spcPct val="50000"/>
              </a:spcAft>
              <a:tabLst>
                <a:tab pos="542925" algn="l"/>
              </a:tabLst>
            </a:pPr>
            <a:r>
              <a:rPr lang="en-US" sz="2400" dirty="0">
                <a:latin typeface="Arial" charset="0"/>
              </a:rPr>
              <a:t>	Agar </a:t>
            </a:r>
            <a:r>
              <a:rPr lang="en-US" sz="2400" dirty="0" err="1">
                <a:latin typeface="Arial" charset="0"/>
              </a:rPr>
              <a:t>situs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Anda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menarik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perhatian</a:t>
            </a:r>
            <a:r>
              <a:rPr lang="en-US" sz="2400" dirty="0">
                <a:latin typeface="Arial" charset="0"/>
              </a:rPr>
              <a:t>, </a:t>
            </a:r>
            <a:r>
              <a:rPr lang="en-US" sz="2400" dirty="0" err="1">
                <a:latin typeface="Arial" charset="0"/>
              </a:rPr>
              <a:t>dibutuhkan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adanya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banyak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usaha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urat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pemasaran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daripada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sebelumnya</a:t>
            </a:r>
            <a:r>
              <a:rPr lang="en-US" sz="2400" dirty="0">
                <a:latin typeface="Arial" charset="0"/>
              </a:rPr>
              <a:t>. </a:t>
            </a:r>
            <a:r>
              <a:rPr lang="en-US" sz="2400" dirty="0" err="1">
                <a:latin typeface="Arial" charset="0"/>
              </a:rPr>
              <a:t>Menarik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para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pelanggan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kesuatu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situs</a:t>
            </a:r>
            <a:r>
              <a:rPr lang="en-US" sz="2400" dirty="0">
                <a:latin typeface="Arial" charset="0"/>
              </a:rPr>
              <a:t>,</a:t>
            </a:r>
            <a:r>
              <a:rPr lang="id-ID" sz="2400" dirty="0">
                <a:latin typeface="Arial" charset="0"/>
              </a:rPr>
              <a:t> 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benar-benar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tidak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ada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bedanya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dengan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menarik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pelanggan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kesebuah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toko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fisik</a:t>
            </a:r>
            <a:r>
              <a:rPr lang="en-US" sz="2400" dirty="0">
                <a:latin typeface="Arial" charset="0"/>
              </a:rPr>
              <a:t>.</a:t>
            </a:r>
          </a:p>
          <a:p>
            <a:pPr marL="350838" indent="-350838">
              <a:spcAft>
                <a:spcPct val="50000"/>
              </a:spcAft>
              <a:tabLst>
                <a:tab pos="542925" algn="l"/>
              </a:tabLst>
            </a:pPr>
            <a:r>
              <a:rPr lang="en-US" sz="2400" dirty="0">
                <a:solidFill>
                  <a:srgbClr val="0000FF"/>
                </a:solidFill>
                <a:latin typeface="Arial" charset="0"/>
              </a:rPr>
              <a:t>	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508000" y="304800"/>
            <a:ext cx="11277600" cy="615950"/>
          </a:xfrm>
          <a:prstGeom prst="rect">
            <a:avLst/>
          </a:prstGeom>
          <a:solidFill>
            <a:srgbClr val="0000CC"/>
          </a:solidFill>
          <a:ln w="76200" cmpd="tri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Mitos E-Commerce</a:t>
            </a:r>
          </a:p>
        </p:txBody>
      </p:sp>
      <p:grpSp>
        <p:nvGrpSpPr>
          <p:cNvPr id="29702" name="Group 10"/>
          <p:cNvGrpSpPr>
            <a:grpSpLocks/>
          </p:cNvGrpSpPr>
          <p:nvPr/>
        </p:nvGrpSpPr>
        <p:grpSpPr bwMode="auto">
          <a:xfrm>
            <a:off x="508000" y="3605214"/>
            <a:ext cx="12903200" cy="1992803"/>
            <a:chOff x="533400" y="719792"/>
            <a:chExt cx="8153400" cy="1993109"/>
          </a:xfrm>
        </p:grpSpPr>
        <p:sp>
          <p:nvSpPr>
            <p:cNvPr id="29705" name="Rectangle 10"/>
            <p:cNvSpPr>
              <a:spLocks noChangeArrowheads="1"/>
            </p:cNvSpPr>
            <p:nvPr/>
          </p:nvSpPr>
          <p:spPr bwMode="auto">
            <a:xfrm>
              <a:off x="533400" y="719792"/>
              <a:ext cx="8153400" cy="954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350838" indent="-350838">
                <a:spcAft>
                  <a:spcPct val="50000"/>
                </a:spcAft>
                <a:buFont typeface="Wingdings" charset="2"/>
                <a:buChar char="Ø"/>
                <a:tabLst>
                  <a:tab pos="542925" algn="l"/>
                </a:tabLst>
              </a:pPr>
              <a:r>
                <a:rPr lang="en-US" sz="2400">
                  <a:solidFill>
                    <a:srgbClr val="800000"/>
                  </a:solidFill>
                  <a:latin typeface="Arial" charset="0"/>
                </a:rPr>
                <a:t>Privasi Bukan Isu Penting Dalam Web</a:t>
              </a:r>
            </a:p>
            <a:p>
              <a:pPr marL="350838" indent="-350838">
                <a:spcAft>
                  <a:spcPct val="50000"/>
                </a:spcAft>
                <a:buFont typeface="Wingdings" charset="2"/>
                <a:buChar char="q"/>
                <a:tabLst>
                  <a:tab pos="542925" algn="l"/>
                </a:tabLst>
              </a:pPr>
              <a:endParaRPr lang="en-US">
                <a:solidFill>
                  <a:srgbClr val="0000FF"/>
                </a:solidFill>
                <a:latin typeface="Arial" charset="0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914400" y="1143000"/>
              <a:ext cx="5943600" cy="1569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2400" dirty="0">
                  <a:latin typeface="Arial" charset="0"/>
                </a:rPr>
                <a:t>Perusahaan yang </a:t>
              </a:r>
              <a:r>
                <a:rPr lang="en-US" sz="2400" dirty="0" err="1">
                  <a:latin typeface="Arial" charset="0"/>
                </a:rPr>
                <a:t>mengumpulkan</a:t>
              </a:r>
              <a:r>
                <a:rPr lang="en-US" sz="2400" dirty="0">
                  <a:latin typeface="Arial" charset="0"/>
                </a:rPr>
                <a:t> </a:t>
              </a:r>
              <a:r>
                <a:rPr lang="en-US" sz="2400" dirty="0" err="1">
                  <a:latin typeface="Arial" charset="0"/>
                </a:rPr>
                <a:t>informasi</a:t>
              </a:r>
              <a:r>
                <a:rPr lang="en-US" sz="2400" dirty="0">
                  <a:latin typeface="Arial" charset="0"/>
                </a:rPr>
                <a:t> </a:t>
              </a:r>
              <a:r>
                <a:rPr lang="en-US" sz="2400" dirty="0" err="1">
                  <a:latin typeface="Arial" charset="0"/>
                </a:rPr>
                <a:t>dari</a:t>
              </a:r>
              <a:r>
                <a:rPr lang="en-US" sz="2400" dirty="0">
                  <a:latin typeface="Arial" charset="0"/>
                </a:rPr>
                <a:t> </a:t>
              </a:r>
              <a:r>
                <a:rPr lang="en-US" sz="2400" dirty="0" err="1">
                  <a:latin typeface="Arial" charset="0"/>
                </a:rPr>
                <a:t>pelanggan</a:t>
              </a:r>
              <a:r>
                <a:rPr lang="en-US" sz="2400" dirty="0">
                  <a:latin typeface="Arial" charset="0"/>
                </a:rPr>
                <a:t> online, </a:t>
              </a:r>
              <a:r>
                <a:rPr lang="en-US" sz="2400" dirty="0" err="1">
                  <a:latin typeface="Arial" charset="0"/>
                </a:rPr>
                <a:t>bertanggung</a:t>
              </a:r>
              <a:r>
                <a:rPr lang="en-US" sz="2400" dirty="0">
                  <a:latin typeface="Arial" charset="0"/>
                </a:rPr>
                <a:t> </a:t>
              </a:r>
              <a:r>
                <a:rPr lang="en-US" sz="2400" dirty="0" err="1">
                  <a:latin typeface="Arial" charset="0"/>
                </a:rPr>
                <a:t>jawab</a:t>
              </a:r>
              <a:r>
                <a:rPr lang="en-US" sz="2400" dirty="0">
                  <a:latin typeface="Arial" charset="0"/>
                </a:rPr>
                <a:t> </a:t>
              </a:r>
              <a:r>
                <a:rPr lang="en-US" sz="2400" dirty="0" err="1">
                  <a:latin typeface="Arial" charset="0"/>
                </a:rPr>
                <a:t>untuk</a:t>
              </a:r>
              <a:r>
                <a:rPr lang="en-US" sz="2400" dirty="0">
                  <a:latin typeface="Arial" charset="0"/>
                </a:rPr>
                <a:t> </a:t>
              </a:r>
              <a:r>
                <a:rPr lang="en-US" sz="2400" dirty="0" err="1">
                  <a:latin typeface="Arial" charset="0"/>
                </a:rPr>
                <a:t>menjaga</a:t>
              </a:r>
              <a:r>
                <a:rPr lang="en-US" sz="2400" dirty="0">
                  <a:latin typeface="Arial" charset="0"/>
                </a:rPr>
                <a:t> </a:t>
              </a:r>
              <a:r>
                <a:rPr lang="en-US" sz="2400" dirty="0" err="1">
                  <a:latin typeface="Arial" charset="0"/>
                </a:rPr>
                <a:t>privasi</a:t>
              </a:r>
              <a:r>
                <a:rPr lang="en-US" sz="2400" dirty="0">
                  <a:latin typeface="Arial" charset="0"/>
                </a:rPr>
                <a:t> </a:t>
              </a:r>
              <a:r>
                <a:rPr lang="en-US" sz="2400" dirty="0" err="1">
                  <a:latin typeface="Arial" charset="0"/>
                </a:rPr>
                <a:t>pelanggan</a:t>
              </a:r>
              <a:r>
                <a:rPr lang="en-US" sz="2400" dirty="0">
                  <a:latin typeface="Arial" charset="0"/>
                </a:rPr>
                <a:t>, </a:t>
              </a:r>
              <a:r>
                <a:rPr lang="en-US" sz="2400" dirty="0" err="1">
                  <a:latin typeface="Arial" charset="0"/>
                </a:rPr>
                <a:t>untuk</a:t>
              </a:r>
              <a:r>
                <a:rPr lang="en-US" sz="2400" dirty="0">
                  <a:latin typeface="Arial" charset="0"/>
                </a:rPr>
                <a:t> </a:t>
              </a:r>
              <a:r>
                <a:rPr lang="en-US" sz="2400" dirty="0" err="1">
                  <a:latin typeface="Arial" charset="0"/>
                </a:rPr>
                <a:t>melindungi</a:t>
              </a:r>
              <a:r>
                <a:rPr lang="en-US" sz="2400" dirty="0">
                  <a:latin typeface="Arial" charset="0"/>
                </a:rPr>
                <a:t> </a:t>
              </a:r>
              <a:r>
                <a:rPr lang="en-US" sz="2400" dirty="0" err="1">
                  <a:latin typeface="Arial" charset="0"/>
                </a:rPr>
                <a:t>informasi</a:t>
              </a:r>
              <a:r>
                <a:rPr lang="en-US" sz="2400" dirty="0">
                  <a:latin typeface="Arial" charset="0"/>
                </a:rPr>
                <a:t> </a:t>
              </a:r>
              <a:r>
                <a:rPr lang="en-US" sz="2400" dirty="0" err="1">
                  <a:latin typeface="Arial" charset="0"/>
                </a:rPr>
                <a:t>tersebut</a:t>
              </a:r>
              <a:r>
                <a:rPr lang="en-US" sz="2400" dirty="0">
                  <a:latin typeface="Arial" charset="0"/>
                </a:rPr>
                <a:t> </a:t>
              </a:r>
              <a:r>
                <a:rPr lang="en-US" sz="2400" dirty="0" err="1">
                  <a:latin typeface="Arial" charset="0"/>
                </a:rPr>
                <a:t>dari</a:t>
              </a:r>
              <a:r>
                <a:rPr lang="en-US" sz="2400" dirty="0">
                  <a:latin typeface="Arial" charset="0"/>
                </a:rPr>
                <a:t> </a:t>
              </a:r>
              <a:r>
                <a:rPr lang="en-US" sz="2400" dirty="0" err="1">
                  <a:latin typeface="Arial" charset="0"/>
                </a:rPr>
                <a:t>penggunaan</a:t>
              </a:r>
              <a:r>
                <a:rPr lang="en-US" sz="2400" dirty="0">
                  <a:latin typeface="Arial" charset="0"/>
                </a:rPr>
                <a:t> yang </a:t>
              </a:r>
              <a:r>
                <a:rPr lang="en-US" sz="2400" dirty="0" err="1">
                  <a:latin typeface="Arial" charset="0"/>
                </a:rPr>
                <a:t>tidak</a:t>
              </a:r>
              <a:r>
                <a:rPr lang="en-US" sz="2400" dirty="0">
                  <a:latin typeface="Arial" charset="0"/>
                </a:rPr>
                <a:t> </a:t>
              </a:r>
              <a:r>
                <a:rPr lang="en-US" sz="2400" dirty="0" err="1">
                  <a:latin typeface="Arial" charset="0"/>
                </a:rPr>
                <a:t>sah</a:t>
              </a:r>
              <a:r>
                <a:rPr lang="en-US" sz="2400" dirty="0">
                  <a:latin typeface="Arial" charset="0"/>
                </a:rPr>
                <a:t>, </a:t>
              </a:r>
              <a:r>
                <a:rPr lang="en-US" sz="2400" dirty="0" err="1">
                  <a:latin typeface="Arial" charset="0"/>
                </a:rPr>
                <a:t>dan</a:t>
              </a:r>
              <a:r>
                <a:rPr lang="en-US" sz="2400" dirty="0">
                  <a:latin typeface="Arial" charset="0"/>
                </a:rPr>
                <a:t> </a:t>
              </a:r>
              <a:r>
                <a:rPr lang="en-US" sz="2400" dirty="0" err="1">
                  <a:latin typeface="Arial" charset="0"/>
                </a:rPr>
                <a:t>untuk</a:t>
              </a:r>
              <a:r>
                <a:rPr lang="en-US" sz="2400" dirty="0">
                  <a:latin typeface="Arial" charset="0"/>
                </a:rPr>
                <a:t> </a:t>
              </a:r>
              <a:r>
                <a:rPr lang="en-US" sz="2400" dirty="0" err="1">
                  <a:latin typeface="Arial" charset="0"/>
                </a:rPr>
                <a:t>menggunakannya</a:t>
              </a:r>
              <a:r>
                <a:rPr lang="en-US" sz="2400" dirty="0">
                  <a:latin typeface="Arial" charset="0"/>
                </a:rPr>
                <a:t> </a:t>
              </a:r>
              <a:r>
                <a:rPr lang="en-US" sz="2400" dirty="0" err="1">
                  <a:latin typeface="Arial" charset="0"/>
                </a:rPr>
                <a:t>secara</a:t>
              </a:r>
              <a:r>
                <a:rPr lang="en-US" sz="2400" dirty="0">
                  <a:latin typeface="Arial" charset="0"/>
                </a:rPr>
                <a:t> </a:t>
              </a:r>
              <a:r>
                <a:rPr lang="en-US" sz="2400" dirty="0" err="1">
                  <a:latin typeface="Arial" charset="0"/>
                </a:rPr>
                <a:t>bertanggung</a:t>
              </a:r>
              <a:r>
                <a:rPr lang="en-US" sz="2400" dirty="0">
                  <a:latin typeface="Arial" charset="0"/>
                </a:rPr>
                <a:t> </a:t>
              </a:r>
              <a:r>
                <a:rPr lang="en-US" sz="2400" dirty="0" err="1">
                  <a:latin typeface="Arial" charset="0"/>
                </a:rPr>
                <a:t>jawab</a:t>
              </a:r>
              <a:r>
                <a:rPr lang="en-US" sz="2400" dirty="0">
                  <a:latin typeface="Arial" charset="0"/>
                </a:rPr>
                <a:t> 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35323339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3" name="Group 4"/>
          <p:cNvGrpSpPr>
            <a:grpSpLocks/>
          </p:cNvGrpSpPr>
          <p:nvPr/>
        </p:nvGrpSpPr>
        <p:grpSpPr bwMode="auto">
          <a:xfrm>
            <a:off x="431801" y="260350"/>
            <a:ext cx="11425767" cy="6364288"/>
            <a:chOff x="204" y="147"/>
            <a:chExt cx="5398" cy="4009"/>
          </a:xfrm>
        </p:grpSpPr>
        <p:sp>
          <p:nvSpPr>
            <p:cNvPr id="30728" name="Line 5"/>
            <p:cNvSpPr>
              <a:spLocks noChangeShapeType="1"/>
            </p:cNvSpPr>
            <p:nvPr/>
          </p:nvSpPr>
          <p:spPr bwMode="auto">
            <a:xfrm>
              <a:off x="204" y="164"/>
              <a:ext cx="0" cy="3992"/>
            </a:xfrm>
            <a:prstGeom prst="line">
              <a:avLst/>
            </a:prstGeom>
            <a:noFill/>
            <a:ln w="76200" cmpd="tri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729" name="Group 6"/>
            <p:cNvGrpSpPr>
              <a:grpSpLocks/>
            </p:cNvGrpSpPr>
            <p:nvPr/>
          </p:nvGrpSpPr>
          <p:grpSpPr bwMode="auto">
            <a:xfrm>
              <a:off x="204" y="147"/>
              <a:ext cx="5398" cy="4009"/>
              <a:chOff x="204" y="147"/>
              <a:chExt cx="5398" cy="4009"/>
            </a:xfrm>
          </p:grpSpPr>
          <p:sp>
            <p:nvSpPr>
              <p:cNvPr id="30730" name="Line 7"/>
              <p:cNvSpPr>
                <a:spLocks noChangeShapeType="1"/>
              </p:cNvSpPr>
              <p:nvPr/>
            </p:nvSpPr>
            <p:spPr bwMode="auto">
              <a:xfrm>
                <a:off x="204" y="147"/>
                <a:ext cx="5398" cy="0"/>
              </a:xfrm>
              <a:prstGeom prst="line">
                <a:avLst/>
              </a:prstGeom>
              <a:noFill/>
              <a:ln w="76200" cmpd="tri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31" name="Line 8"/>
              <p:cNvSpPr>
                <a:spLocks noChangeShapeType="1"/>
              </p:cNvSpPr>
              <p:nvPr/>
            </p:nvSpPr>
            <p:spPr bwMode="auto">
              <a:xfrm>
                <a:off x="204" y="4156"/>
                <a:ext cx="5398" cy="0"/>
              </a:xfrm>
              <a:prstGeom prst="line">
                <a:avLst/>
              </a:prstGeom>
              <a:noFill/>
              <a:ln w="76200" cmpd="tri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32" name="Line 9"/>
              <p:cNvSpPr>
                <a:spLocks noChangeShapeType="1"/>
              </p:cNvSpPr>
              <p:nvPr/>
            </p:nvSpPr>
            <p:spPr bwMode="auto">
              <a:xfrm>
                <a:off x="5602" y="164"/>
                <a:ext cx="0" cy="3992"/>
              </a:xfrm>
              <a:prstGeom prst="line">
                <a:avLst/>
              </a:prstGeom>
              <a:noFill/>
              <a:ln w="76200" cmpd="tri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0724" name="Rectangle 10"/>
          <p:cNvSpPr>
            <a:spLocks noChangeArrowheads="1"/>
          </p:cNvSpPr>
          <p:nvPr/>
        </p:nvSpPr>
        <p:spPr bwMode="auto">
          <a:xfrm>
            <a:off x="709084" y="1405846"/>
            <a:ext cx="10871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50838" indent="-350838">
              <a:spcAft>
                <a:spcPct val="50000"/>
              </a:spcAft>
              <a:buFont typeface="Wingdings" charset="2"/>
              <a:buChar char="Ø"/>
              <a:tabLst>
                <a:tab pos="542925" algn="l"/>
              </a:tabLst>
            </a:pPr>
            <a:r>
              <a:rPr lang="en-US" sz="2400" b="1" dirty="0" err="1">
                <a:solidFill>
                  <a:srgbClr val="800000"/>
                </a:solidFill>
                <a:latin typeface="Arial" charset="0"/>
              </a:rPr>
              <a:t>Bagian</a:t>
            </a:r>
            <a:r>
              <a:rPr lang="en-US" sz="2400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Arial" charset="0"/>
              </a:rPr>
              <a:t>terpenting</a:t>
            </a:r>
            <a:r>
              <a:rPr lang="en-US" sz="2400" b="1" dirty="0">
                <a:solidFill>
                  <a:srgbClr val="800000"/>
                </a:solidFill>
                <a:latin typeface="Arial" charset="0"/>
              </a:rPr>
              <a:t> E-Commerce </a:t>
            </a:r>
            <a:r>
              <a:rPr lang="en-US" sz="2400" b="1" dirty="0" err="1">
                <a:solidFill>
                  <a:srgbClr val="800000"/>
                </a:solidFill>
                <a:latin typeface="Arial" charset="0"/>
              </a:rPr>
              <a:t>adalah</a:t>
            </a:r>
            <a:r>
              <a:rPr lang="en-US" sz="2400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Arial" charset="0"/>
              </a:rPr>
              <a:t>teknologi</a:t>
            </a:r>
            <a:endParaRPr lang="en-US" sz="2400" b="1" dirty="0">
              <a:solidFill>
                <a:srgbClr val="800000"/>
              </a:solidFill>
              <a:latin typeface="Arial" charset="0"/>
            </a:endParaRPr>
          </a:p>
          <a:p>
            <a:pPr marL="350838" indent="-350838">
              <a:spcAft>
                <a:spcPct val="50000"/>
              </a:spcAft>
              <a:buFont typeface="Wingdings" charset="2"/>
              <a:buChar char="q"/>
              <a:tabLst>
                <a:tab pos="542925" algn="l"/>
              </a:tabLst>
            </a:pPr>
            <a:endParaRPr lang="en-US" sz="2400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30725" name="Rectangle 10"/>
          <p:cNvSpPr>
            <a:spLocks noChangeArrowheads="1"/>
          </p:cNvSpPr>
          <p:nvPr/>
        </p:nvSpPr>
        <p:spPr bwMode="auto">
          <a:xfrm>
            <a:off x="1117600" y="1913846"/>
            <a:ext cx="1005840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74625" indent="-174625">
              <a:buFont typeface="Arial" charset="0"/>
              <a:buChar char="•"/>
            </a:pPr>
            <a:r>
              <a:rPr lang="en-US" sz="3200" dirty="0" err="1">
                <a:latin typeface="Arial" charset="0"/>
              </a:rPr>
              <a:t>Walaupun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memahami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teknologi</a:t>
            </a:r>
            <a:r>
              <a:rPr lang="en-US" sz="3200" dirty="0">
                <a:latin typeface="Arial" charset="0"/>
              </a:rPr>
              <a:t> e-commerce </a:t>
            </a:r>
            <a:r>
              <a:rPr lang="en-US" sz="3200" dirty="0" err="1">
                <a:latin typeface="Arial" charset="0"/>
              </a:rPr>
              <a:t>menjadi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bagian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penting</a:t>
            </a:r>
            <a:r>
              <a:rPr lang="en-US" sz="3200" dirty="0">
                <a:latin typeface="Arial" charset="0"/>
              </a:rPr>
              <a:t> </a:t>
            </a:r>
            <a:r>
              <a:rPr lang="id-ID" sz="3200" dirty="0">
                <a:latin typeface="Arial" charset="0"/>
              </a:rPr>
              <a:t>   </a:t>
            </a:r>
            <a:r>
              <a:rPr lang="en-US" sz="3200" dirty="0" err="1">
                <a:latin typeface="Arial" charset="0"/>
              </a:rPr>
              <a:t>dalam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rumusan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meraih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keberhasilan</a:t>
            </a:r>
            <a:r>
              <a:rPr lang="en-US" sz="3200" dirty="0">
                <a:latin typeface="Arial" charset="0"/>
              </a:rPr>
              <a:t>, </a:t>
            </a:r>
            <a:r>
              <a:rPr lang="en-US" sz="3200" dirty="0" err="1">
                <a:latin typeface="Arial" charset="0"/>
              </a:rPr>
              <a:t>tetapi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pemahaman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ini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bukanlah</a:t>
            </a:r>
            <a:r>
              <a:rPr lang="en-US" sz="3200" dirty="0">
                <a:latin typeface="Arial" charset="0"/>
              </a:rPr>
              <a:t> </a:t>
            </a:r>
            <a:r>
              <a:rPr lang="id-ID" sz="3200" dirty="0">
                <a:latin typeface="Arial" charset="0"/>
              </a:rPr>
              <a:t>  </a:t>
            </a:r>
            <a:r>
              <a:rPr lang="en-US" sz="3200" dirty="0">
                <a:latin typeface="Arial" charset="0"/>
              </a:rPr>
              <a:t>yang </a:t>
            </a:r>
            <a:r>
              <a:rPr lang="en-US" sz="3200" dirty="0" err="1">
                <a:latin typeface="Arial" charset="0"/>
              </a:rPr>
              <a:t>menentukan</a:t>
            </a:r>
            <a:endParaRPr lang="en-US" sz="3200" dirty="0">
              <a:latin typeface="Arial" charset="0"/>
            </a:endParaRPr>
          </a:p>
          <a:p>
            <a:pPr marL="174625" indent="-174625">
              <a:buFont typeface="Arial" charset="0"/>
              <a:buChar char="•"/>
            </a:pPr>
            <a:endParaRPr lang="en-US" sz="3200" dirty="0">
              <a:latin typeface="Arial" charset="0"/>
            </a:endParaRPr>
          </a:p>
          <a:p>
            <a:pPr marL="174625" indent="-174625">
              <a:buFont typeface="Arial" charset="0"/>
              <a:buChar char="•"/>
            </a:pPr>
            <a:r>
              <a:rPr lang="en-US" sz="3200" dirty="0">
                <a:latin typeface="Arial" charset="0"/>
              </a:rPr>
              <a:t>Yang </a:t>
            </a:r>
            <a:r>
              <a:rPr lang="en-US" sz="3200" dirty="0" err="1">
                <a:latin typeface="Arial" charset="0"/>
              </a:rPr>
              <a:t>terpenting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adalah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memahami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pokok-pokok</a:t>
            </a:r>
            <a:r>
              <a:rPr lang="en-US" sz="3200" dirty="0">
                <a:latin typeface="Arial" charset="0"/>
              </a:rPr>
              <a:t> yang </a:t>
            </a:r>
            <a:r>
              <a:rPr lang="en-US" sz="3200" dirty="0" err="1">
                <a:latin typeface="Arial" charset="0"/>
              </a:rPr>
              <a:t>mendasari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bisnis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dan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untuk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mengembangkan</a:t>
            </a:r>
            <a:r>
              <a:rPr lang="en-US" sz="3200" dirty="0">
                <a:latin typeface="Arial" charset="0"/>
              </a:rPr>
              <a:t> model </a:t>
            </a:r>
            <a:r>
              <a:rPr lang="en-US" sz="3200" dirty="0" err="1">
                <a:latin typeface="Arial" charset="0"/>
              </a:rPr>
              <a:t>bisnis</a:t>
            </a:r>
            <a:r>
              <a:rPr lang="en-US" sz="3200" dirty="0">
                <a:latin typeface="Arial" charset="0"/>
              </a:rPr>
              <a:t> yang </a:t>
            </a:r>
            <a:r>
              <a:rPr lang="en-US" sz="3200" dirty="0" err="1">
                <a:latin typeface="Arial" charset="0"/>
              </a:rPr>
              <a:t>dapat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dilaksanakan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yg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menawarkan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nilai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kepada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pelanggan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pada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harga</a:t>
            </a:r>
            <a:r>
              <a:rPr lang="en-US" sz="3200" dirty="0">
                <a:latin typeface="Arial" charset="0"/>
              </a:rPr>
              <a:t> yang </a:t>
            </a:r>
            <a:r>
              <a:rPr lang="en-US" sz="3200" dirty="0" err="1">
                <a:latin typeface="Arial" charset="0"/>
              </a:rPr>
              <a:t>layak</a:t>
            </a:r>
            <a:r>
              <a:rPr lang="en-US" sz="3200" dirty="0">
                <a:latin typeface="Arial" charset="0"/>
              </a:rPr>
              <a:t>.</a:t>
            </a:r>
            <a:endParaRPr lang="en-US" sz="3200" dirty="0"/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508000" y="304800"/>
            <a:ext cx="11277600" cy="615950"/>
          </a:xfrm>
          <a:prstGeom prst="rect">
            <a:avLst/>
          </a:prstGeom>
          <a:solidFill>
            <a:srgbClr val="0000CC"/>
          </a:solidFill>
          <a:ln w="76200" cmpd="tri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Mitos E-Commerce</a:t>
            </a:r>
          </a:p>
        </p:txBody>
      </p:sp>
    </p:spTree>
    <p:extLst>
      <p:ext uri="{BB962C8B-B14F-4D97-AF65-F5344CB8AC3E}">
        <p14:creationId xmlns:p14="http://schemas.microsoft.com/office/powerpoint/2010/main" val="131814431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21"/>
          <p:cNvGrpSpPr>
            <a:grpSpLocks/>
          </p:cNvGrpSpPr>
          <p:nvPr/>
        </p:nvGrpSpPr>
        <p:grpSpPr bwMode="auto">
          <a:xfrm>
            <a:off x="406401" y="265113"/>
            <a:ext cx="11425767" cy="6364287"/>
            <a:chOff x="323850" y="260350"/>
            <a:chExt cx="8569325" cy="6364288"/>
          </a:xfrm>
        </p:grpSpPr>
        <p:grpSp>
          <p:nvGrpSpPr>
            <p:cNvPr id="31750" name="Group 4"/>
            <p:cNvGrpSpPr>
              <a:grpSpLocks/>
            </p:cNvGrpSpPr>
            <p:nvPr/>
          </p:nvGrpSpPr>
          <p:grpSpPr bwMode="auto">
            <a:xfrm>
              <a:off x="323850" y="260350"/>
              <a:ext cx="8569325" cy="6364288"/>
              <a:chOff x="204" y="147"/>
              <a:chExt cx="5398" cy="4009"/>
            </a:xfrm>
          </p:grpSpPr>
          <p:sp>
            <p:nvSpPr>
              <p:cNvPr id="31752" name="Line 5"/>
              <p:cNvSpPr>
                <a:spLocks noChangeShapeType="1"/>
              </p:cNvSpPr>
              <p:nvPr/>
            </p:nvSpPr>
            <p:spPr bwMode="auto">
              <a:xfrm>
                <a:off x="204" y="164"/>
                <a:ext cx="0" cy="3992"/>
              </a:xfrm>
              <a:prstGeom prst="line">
                <a:avLst/>
              </a:prstGeom>
              <a:noFill/>
              <a:ln w="76200" cmpd="tri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1753" name="Group 6"/>
              <p:cNvGrpSpPr>
                <a:grpSpLocks/>
              </p:cNvGrpSpPr>
              <p:nvPr/>
            </p:nvGrpSpPr>
            <p:grpSpPr bwMode="auto">
              <a:xfrm>
                <a:off x="204" y="147"/>
                <a:ext cx="5398" cy="4009"/>
                <a:chOff x="204" y="147"/>
                <a:chExt cx="5398" cy="4009"/>
              </a:xfrm>
            </p:grpSpPr>
            <p:sp>
              <p:nvSpPr>
                <p:cNvPr id="31754" name="Line 7"/>
                <p:cNvSpPr>
                  <a:spLocks noChangeShapeType="1"/>
                </p:cNvSpPr>
                <p:nvPr/>
              </p:nvSpPr>
              <p:spPr bwMode="auto">
                <a:xfrm>
                  <a:off x="204" y="147"/>
                  <a:ext cx="5398" cy="0"/>
                </a:xfrm>
                <a:prstGeom prst="line">
                  <a:avLst/>
                </a:prstGeom>
                <a:noFill/>
                <a:ln w="76200" cmpd="tri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55" name="Line 8"/>
                <p:cNvSpPr>
                  <a:spLocks noChangeShapeType="1"/>
                </p:cNvSpPr>
                <p:nvPr/>
              </p:nvSpPr>
              <p:spPr bwMode="auto">
                <a:xfrm>
                  <a:off x="204" y="4156"/>
                  <a:ext cx="5398" cy="0"/>
                </a:xfrm>
                <a:prstGeom prst="line">
                  <a:avLst/>
                </a:prstGeom>
                <a:noFill/>
                <a:ln w="76200" cmpd="tri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56" name="Line 9"/>
                <p:cNvSpPr>
                  <a:spLocks noChangeShapeType="1"/>
                </p:cNvSpPr>
                <p:nvPr/>
              </p:nvSpPr>
              <p:spPr bwMode="auto">
                <a:xfrm>
                  <a:off x="5602" y="164"/>
                  <a:ext cx="0" cy="3992"/>
                </a:xfrm>
                <a:prstGeom prst="line">
                  <a:avLst/>
                </a:prstGeom>
                <a:noFill/>
                <a:ln w="76200" cmpd="tri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1751" name="Rectangle 19"/>
            <p:cNvSpPr>
              <a:spLocks noChangeArrowheads="1"/>
            </p:cNvSpPr>
            <p:nvPr/>
          </p:nvSpPr>
          <p:spPr bwMode="auto">
            <a:xfrm>
              <a:off x="837855" y="5467001"/>
              <a:ext cx="777274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</p:grp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508000" y="304800"/>
            <a:ext cx="11277600" cy="738188"/>
          </a:xfrm>
          <a:prstGeom prst="rect">
            <a:avLst/>
          </a:prstGeom>
          <a:solidFill>
            <a:srgbClr val="0000CC"/>
          </a:solidFill>
          <a:ln w="76200" cmpd="tri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20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 </a:t>
            </a:r>
            <a:r>
              <a:rPr lang="en-US" sz="3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Pertimbangan Sebelum Meluncurkan</a:t>
            </a:r>
            <a:endParaRPr lang="en-US" sz="30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</p:txBody>
      </p:sp>
      <p:sp>
        <p:nvSpPr>
          <p:cNvPr id="14" name="Rectangle 21"/>
          <p:cNvSpPr>
            <a:spLocks noChangeArrowheads="1"/>
          </p:cNvSpPr>
          <p:nvPr/>
        </p:nvSpPr>
        <p:spPr bwMode="auto">
          <a:xfrm>
            <a:off x="609600" y="1271588"/>
            <a:ext cx="110744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1313" indent="-341313">
              <a:spcAft>
                <a:spcPct val="50000"/>
              </a:spcAft>
              <a:buFont typeface="Wingdings" charset="2"/>
              <a:buChar char="q"/>
              <a:defRPr/>
            </a:pPr>
            <a:r>
              <a:rPr lang="en-US" sz="22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Sekitar 70% usaha kecil di Amerika Serikat saat ini memiliki situs. Jumlah ini  dua kali lipat dibanding posisi tahun 2002</a:t>
            </a:r>
          </a:p>
          <a:p>
            <a:pPr marL="341313" indent="-341313">
              <a:spcAft>
                <a:spcPct val="50000"/>
              </a:spcAft>
              <a:buFont typeface="Wingdings" charset="2"/>
              <a:buChar char="q"/>
              <a:defRPr/>
            </a:pPr>
            <a:r>
              <a:rPr lang="en-US" sz="22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77% mengatakan, bahwa produk dan jasa mereka tidak sesuai dijual di Web</a:t>
            </a:r>
          </a:p>
          <a:p>
            <a:pPr marL="341313" indent="-341313">
              <a:spcAft>
                <a:spcPct val="50000"/>
              </a:spcAft>
              <a:buFont typeface="Wingdings" charset="2"/>
              <a:buChar char="q"/>
              <a:defRPr/>
            </a:pPr>
            <a:r>
              <a:rPr lang="en-US" sz="22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37%  mengatakan, bahwa  mereka tidak melihat manfaat menjual secara online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09600" y="3895726"/>
            <a:ext cx="10972800" cy="10618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1313" indent="-341313">
              <a:spcAft>
                <a:spcPct val="50000"/>
              </a:spcAft>
              <a:buFont typeface="Wingdings" charset="2"/>
              <a:buChar char="Ø"/>
              <a:defRPr/>
            </a:pPr>
            <a:r>
              <a:rPr lang="en-US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Bagi sementara wirausahawan, hambatan utama terletak pada pada ketidak tahuan mengenai dimana atau bagaimana memulai usaha e-commerce. </a:t>
            </a:r>
          </a:p>
          <a:p>
            <a:pPr marL="341313" indent="-341313">
              <a:spcAft>
                <a:spcPct val="50000"/>
              </a:spcAft>
              <a:buFont typeface="Wingdings" charset="2"/>
              <a:buChar char="Ø"/>
              <a:defRPr/>
            </a:pPr>
            <a:r>
              <a:rPr lang="en-US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Sedang bagi wirausahawan lainnya, pertimbangan biaya dan waktu menjadi masalah utama.</a:t>
            </a:r>
            <a:endParaRPr lang="en-US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993447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624418" y="2389546"/>
            <a:ext cx="11040533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350838" indent="-350838">
              <a:spcAft>
                <a:spcPct val="50000"/>
              </a:spcAft>
              <a:buFont typeface="Wingdings" charset="2"/>
              <a:buChar char="q"/>
              <a:tabLst>
                <a:tab pos="542925" algn="l"/>
              </a:tabLst>
            </a:pPr>
            <a:r>
              <a:rPr lang="en-US">
                <a:solidFill>
                  <a:srgbClr val="0000FF"/>
                </a:solidFill>
                <a:latin typeface="Arial" charset="0"/>
              </a:rPr>
              <a:t>Apakah produk Anda mempunyai daya tarik luas bagi pelanggan dimanapun berada?</a:t>
            </a:r>
          </a:p>
          <a:p>
            <a:pPr marL="350838" indent="-350838">
              <a:spcAft>
                <a:spcPct val="50000"/>
              </a:spcAft>
              <a:buFont typeface="Wingdings" charset="2"/>
              <a:buChar char="q"/>
              <a:tabLst>
                <a:tab pos="542925" algn="l"/>
              </a:tabLst>
            </a:pPr>
            <a:r>
              <a:rPr lang="en-US">
                <a:solidFill>
                  <a:srgbClr val="0000FF"/>
                </a:solidFill>
                <a:latin typeface="Arial" charset="0"/>
              </a:rPr>
              <a:t>Apakah Anda ingin menjual produk Anda kepada pelanggan diluar wilayah geografis langsung Anda ?</a:t>
            </a:r>
          </a:p>
          <a:p>
            <a:pPr marL="350838" indent="-350838">
              <a:spcAft>
                <a:spcPct val="50000"/>
              </a:spcAft>
              <a:buFont typeface="Wingdings" charset="2"/>
              <a:buChar char="q"/>
              <a:tabLst>
                <a:tab pos="542925" algn="l"/>
              </a:tabLst>
            </a:pPr>
            <a:r>
              <a:rPr lang="en-US">
                <a:solidFill>
                  <a:srgbClr val="0000FF"/>
                </a:solidFill>
                <a:latin typeface="Arial" charset="0"/>
              </a:rPr>
              <a:t>Apakah produk yang Anda jual dapat diantarkan secara  nyaman dan ekonomis ?</a:t>
            </a:r>
          </a:p>
          <a:p>
            <a:pPr marL="350838" indent="-350838">
              <a:spcAft>
                <a:spcPct val="50000"/>
              </a:spcAft>
              <a:buFont typeface="Wingdings" charset="2"/>
              <a:buChar char="q"/>
              <a:tabLst>
                <a:tab pos="542925" algn="l"/>
              </a:tabLst>
            </a:pPr>
            <a:r>
              <a:rPr lang="en-US">
                <a:solidFill>
                  <a:srgbClr val="0000FF"/>
                </a:solidFill>
                <a:latin typeface="Arial" charset="0"/>
              </a:rPr>
              <a:t>Apakah perusahaan Anda  dapat merealisasi  keuntungan biaya yang cukup besar seperti sewa tenaga kerja,  persediaan dan biaya percetakan yang lebih rendah dengan melakukan  bisnis secara online?</a:t>
            </a:r>
          </a:p>
          <a:p>
            <a:pPr marL="350838" indent="-350838">
              <a:spcAft>
                <a:spcPct val="50000"/>
              </a:spcAft>
              <a:buFont typeface="Wingdings" charset="2"/>
              <a:buChar char="q"/>
              <a:tabLst>
                <a:tab pos="542925" algn="l"/>
              </a:tabLst>
            </a:pPr>
            <a:r>
              <a:rPr lang="en-US">
                <a:solidFill>
                  <a:srgbClr val="0000FF"/>
                </a:solidFill>
                <a:latin typeface="Arial" charset="0"/>
              </a:rPr>
              <a:t>Dapatkah Anda menarik pelanggan kedalam situs Web perusahaan Anda dengan investasi yang  layak?</a:t>
            </a:r>
          </a:p>
        </p:txBody>
      </p:sp>
      <p:sp>
        <p:nvSpPr>
          <p:cNvPr id="343043" name="Text Box 3"/>
          <p:cNvSpPr txBox="1">
            <a:spLocks noChangeArrowheads="1"/>
          </p:cNvSpPr>
          <p:nvPr/>
        </p:nvSpPr>
        <p:spPr bwMode="auto">
          <a:xfrm>
            <a:off x="508000" y="304800"/>
            <a:ext cx="11277600" cy="738188"/>
          </a:xfrm>
          <a:prstGeom prst="rect">
            <a:avLst/>
          </a:prstGeom>
          <a:solidFill>
            <a:srgbClr val="0000CC"/>
          </a:solidFill>
          <a:ln w="76200" cmpd="tri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20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 </a:t>
            </a:r>
            <a:r>
              <a:rPr lang="en-US" sz="3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Pertimbangan Sebelum Meluncurkan</a:t>
            </a:r>
            <a:endParaRPr lang="en-US" sz="30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588434" y="2089151"/>
            <a:ext cx="225636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en-GB" sz="1800">
              <a:latin typeface="Tahoma" charset="0"/>
            </a:endParaRPr>
          </a:p>
        </p:txBody>
      </p:sp>
      <p:grpSp>
        <p:nvGrpSpPr>
          <p:cNvPr id="32773" name="Group 5"/>
          <p:cNvGrpSpPr>
            <a:grpSpLocks/>
          </p:cNvGrpSpPr>
          <p:nvPr/>
        </p:nvGrpSpPr>
        <p:grpSpPr bwMode="auto">
          <a:xfrm>
            <a:off x="431801" y="260350"/>
            <a:ext cx="11425767" cy="6364288"/>
            <a:chOff x="204" y="147"/>
            <a:chExt cx="5398" cy="4009"/>
          </a:xfrm>
        </p:grpSpPr>
        <p:sp>
          <p:nvSpPr>
            <p:cNvPr id="32775" name="Line 6"/>
            <p:cNvSpPr>
              <a:spLocks noChangeShapeType="1"/>
            </p:cNvSpPr>
            <p:nvPr/>
          </p:nvSpPr>
          <p:spPr bwMode="auto">
            <a:xfrm>
              <a:off x="204" y="164"/>
              <a:ext cx="0" cy="3992"/>
            </a:xfrm>
            <a:prstGeom prst="line">
              <a:avLst/>
            </a:prstGeom>
            <a:noFill/>
            <a:ln w="76200" cmpd="tri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2776" name="Group 7"/>
            <p:cNvGrpSpPr>
              <a:grpSpLocks/>
            </p:cNvGrpSpPr>
            <p:nvPr/>
          </p:nvGrpSpPr>
          <p:grpSpPr bwMode="auto">
            <a:xfrm>
              <a:off x="204" y="147"/>
              <a:ext cx="5398" cy="4009"/>
              <a:chOff x="204" y="147"/>
              <a:chExt cx="5398" cy="4009"/>
            </a:xfrm>
          </p:grpSpPr>
          <p:sp>
            <p:nvSpPr>
              <p:cNvPr id="32777" name="Line 8"/>
              <p:cNvSpPr>
                <a:spLocks noChangeShapeType="1"/>
              </p:cNvSpPr>
              <p:nvPr/>
            </p:nvSpPr>
            <p:spPr bwMode="auto">
              <a:xfrm>
                <a:off x="204" y="147"/>
                <a:ext cx="5398" cy="0"/>
              </a:xfrm>
              <a:prstGeom prst="line">
                <a:avLst/>
              </a:prstGeom>
              <a:noFill/>
              <a:ln w="76200" cmpd="tri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78" name="Line 9"/>
              <p:cNvSpPr>
                <a:spLocks noChangeShapeType="1"/>
              </p:cNvSpPr>
              <p:nvPr/>
            </p:nvSpPr>
            <p:spPr bwMode="auto">
              <a:xfrm>
                <a:off x="204" y="4156"/>
                <a:ext cx="5398" cy="0"/>
              </a:xfrm>
              <a:prstGeom prst="line">
                <a:avLst/>
              </a:prstGeom>
              <a:noFill/>
              <a:ln w="76200" cmpd="tri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79" name="Line 10"/>
              <p:cNvSpPr>
                <a:spLocks noChangeShapeType="1"/>
              </p:cNvSpPr>
              <p:nvPr/>
            </p:nvSpPr>
            <p:spPr bwMode="auto">
              <a:xfrm>
                <a:off x="5602" y="164"/>
                <a:ext cx="0" cy="3992"/>
              </a:xfrm>
              <a:prstGeom prst="line">
                <a:avLst/>
              </a:prstGeom>
              <a:noFill/>
              <a:ln w="76200" cmpd="tri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361104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3"/>
          <p:cNvSpPr txBox="1">
            <a:spLocks noChangeArrowheads="1"/>
          </p:cNvSpPr>
          <p:nvPr/>
        </p:nvSpPr>
        <p:spPr bwMode="auto">
          <a:xfrm>
            <a:off x="588434" y="2089151"/>
            <a:ext cx="225636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en-GB" sz="1800">
              <a:latin typeface="Tahoma" charset="0"/>
            </a:endParaRPr>
          </a:p>
        </p:txBody>
      </p:sp>
      <p:grpSp>
        <p:nvGrpSpPr>
          <p:cNvPr id="33796" name="Group 42"/>
          <p:cNvGrpSpPr>
            <a:grpSpLocks/>
          </p:cNvGrpSpPr>
          <p:nvPr/>
        </p:nvGrpSpPr>
        <p:grpSpPr bwMode="auto">
          <a:xfrm>
            <a:off x="0" y="260350"/>
            <a:ext cx="11887200" cy="6381750"/>
            <a:chOff x="204" y="260350"/>
            <a:chExt cx="8915196" cy="6381750"/>
          </a:xfrm>
        </p:grpSpPr>
        <p:sp>
          <p:nvSpPr>
            <p:cNvPr id="33798" name="Line 9"/>
            <p:cNvSpPr>
              <a:spLocks noChangeShapeType="1"/>
            </p:cNvSpPr>
            <p:nvPr/>
          </p:nvSpPr>
          <p:spPr bwMode="auto">
            <a:xfrm>
              <a:off x="323850" y="6624638"/>
              <a:ext cx="8569325" cy="0"/>
            </a:xfrm>
            <a:prstGeom prst="line">
              <a:avLst/>
            </a:prstGeom>
            <a:noFill/>
            <a:ln w="76200" cmpd="tri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3799" name="Group 41"/>
            <p:cNvGrpSpPr>
              <a:grpSpLocks/>
            </p:cNvGrpSpPr>
            <p:nvPr/>
          </p:nvGrpSpPr>
          <p:grpSpPr bwMode="auto">
            <a:xfrm>
              <a:off x="204" y="260350"/>
              <a:ext cx="8915196" cy="6381750"/>
              <a:chOff x="204" y="260350"/>
              <a:chExt cx="8915196" cy="6381750"/>
            </a:xfrm>
          </p:grpSpPr>
          <p:grpSp>
            <p:nvGrpSpPr>
              <p:cNvPr id="33800" name="Group 28"/>
              <p:cNvGrpSpPr>
                <a:grpSpLocks/>
              </p:cNvGrpSpPr>
              <p:nvPr/>
            </p:nvGrpSpPr>
            <p:grpSpPr bwMode="auto">
              <a:xfrm>
                <a:off x="204" y="260350"/>
                <a:ext cx="8915196" cy="6381750"/>
                <a:chOff x="204" y="260350"/>
                <a:chExt cx="8915196" cy="6381750"/>
              </a:xfrm>
            </p:grpSpPr>
            <p:grpSp>
              <p:nvGrpSpPr>
                <p:cNvPr id="33802" name="Group 34"/>
                <p:cNvGrpSpPr>
                  <a:grpSpLocks/>
                </p:cNvGrpSpPr>
                <p:nvPr/>
              </p:nvGrpSpPr>
              <p:grpSpPr bwMode="auto">
                <a:xfrm>
                  <a:off x="204" y="260350"/>
                  <a:ext cx="8915196" cy="6381750"/>
                  <a:chOff x="204" y="260350"/>
                  <a:chExt cx="8915196" cy="6381750"/>
                </a:xfrm>
              </p:grpSpPr>
              <p:grpSp>
                <p:nvGrpSpPr>
                  <p:cNvPr id="33804" name="Group 32"/>
                  <p:cNvGrpSpPr>
                    <a:grpSpLocks/>
                  </p:cNvGrpSpPr>
                  <p:nvPr/>
                </p:nvGrpSpPr>
                <p:grpSpPr bwMode="auto">
                  <a:xfrm>
                    <a:off x="204" y="260350"/>
                    <a:ext cx="304596" cy="6364288"/>
                    <a:chOff x="204" y="147"/>
                    <a:chExt cx="304596" cy="4009"/>
                  </a:xfrm>
                </p:grpSpPr>
                <p:sp>
                  <p:nvSpPr>
                    <p:cNvPr id="33806" name="Line 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4800" y="164"/>
                      <a:ext cx="0" cy="3992"/>
                    </a:xfrm>
                    <a:prstGeom prst="line">
                      <a:avLst/>
                    </a:prstGeom>
                    <a:noFill/>
                    <a:ln w="76200" cmpd="tri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33807" name="Group 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04" y="147"/>
                      <a:ext cx="5398" cy="4009"/>
                      <a:chOff x="204" y="147"/>
                      <a:chExt cx="5398" cy="4009"/>
                    </a:xfrm>
                  </p:grpSpPr>
                  <p:sp>
                    <p:nvSpPr>
                      <p:cNvPr id="33808" name="Line 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04" y="147"/>
                        <a:ext cx="5398" cy="0"/>
                      </a:xfrm>
                      <a:prstGeom prst="line">
                        <a:avLst/>
                      </a:prstGeom>
                      <a:noFill/>
                      <a:ln w="76200" cmpd="tri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3809" name="Line 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04" y="4156"/>
                        <a:ext cx="5398" cy="0"/>
                      </a:xfrm>
                      <a:prstGeom prst="line">
                        <a:avLst/>
                      </a:prstGeom>
                      <a:noFill/>
                      <a:ln w="76200" cmpd="tri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33805" name="Line 6"/>
                  <p:cNvSpPr>
                    <a:spLocks noChangeShapeType="1"/>
                  </p:cNvSpPr>
                  <p:nvPr/>
                </p:nvSpPr>
                <p:spPr bwMode="auto">
                  <a:xfrm>
                    <a:off x="8915400" y="304800"/>
                    <a:ext cx="0" cy="6337300"/>
                  </a:xfrm>
                  <a:prstGeom prst="line">
                    <a:avLst/>
                  </a:prstGeom>
                  <a:noFill/>
                  <a:ln w="76200" cmpd="tri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0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324047" y="304800"/>
                  <a:ext cx="8569129" cy="584200"/>
                </a:xfrm>
                <a:prstGeom prst="rect">
                  <a:avLst/>
                </a:prstGeom>
                <a:solidFill>
                  <a:schemeClr val="accent2"/>
                </a:solidFill>
                <a:ln w="76200" cmpd="tri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defRPr/>
                  </a:pPr>
                  <a:r>
                    <a:rPr lang="en-US" sz="3200">
                      <a:solidFill>
                        <a:schemeClr val="bg1"/>
                      </a:solidFill>
                      <a:latin typeface="Arial" charset="0"/>
                      <a:cs typeface="Arial" charset="0"/>
                    </a:rPr>
                    <a:t> Sebelum anda melanjutkan ….</a:t>
                  </a:r>
                  <a:endParaRPr lang="en-US" sz="32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33801" name="Line 9"/>
              <p:cNvSpPr>
                <a:spLocks noChangeShapeType="1"/>
              </p:cNvSpPr>
              <p:nvPr/>
            </p:nvSpPr>
            <p:spPr bwMode="auto">
              <a:xfrm>
                <a:off x="304800" y="304800"/>
                <a:ext cx="8569325" cy="0"/>
              </a:xfrm>
              <a:prstGeom prst="line">
                <a:avLst/>
              </a:prstGeom>
              <a:noFill/>
              <a:ln w="76200" cmpd="tri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3797" name="Rectangle 20"/>
          <p:cNvSpPr>
            <a:spLocks noChangeArrowheads="1"/>
          </p:cNvSpPr>
          <p:nvPr/>
        </p:nvSpPr>
        <p:spPr bwMode="auto">
          <a:xfrm>
            <a:off x="609600" y="1143000"/>
            <a:ext cx="1097280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n-US" sz="2800" dirty="0" err="1">
                <a:solidFill>
                  <a:srgbClr val="0000FF"/>
                </a:solidFill>
                <a:latin typeface="Arial" charset="0"/>
                <a:cs typeface="Arial" charset="0"/>
              </a:rPr>
              <a:t>Jelaskan</a:t>
            </a:r>
            <a:r>
              <a:rPr lang="en-US" sz="2800" dirty="0">
                <a:solidFill>
                  <a:srgbClr val="0000FF"/>
                </a:solidFill>
                <a:latin typeface="Arial" charset="0"/>
                <a:cs typeface="Arial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  <a:cs typeface="Arial" charset="0"/>
              </a:rPr>
              <a:t>kenapa</a:t>
            </a:r>
            <a:r>
              <a:rPr lang="en-US" sz="28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  <a:cs typeface="Arial" charset="0"/>
              </a:rPr>
              <a:t>kita</a:t>
            </a:r>
            <a:r>
              <a:rPr lang="en-US" sz="28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  <a:cs typeface="Arial" charset="0"/>
              </a:rPr>
              <a:t>tidak</a:t>
            </a:r>
            <a:r>
              <a:rPr lang="en-US" sz="28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  <a:cs typeface="Arial" charset="0"/>
              </a:rPr>
              <a:t>boleh</a:t>
            </a:r>
            <a:r>
              <a:rPr lang="en-US" sz="28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  <a:cs typeface="Arial" charset="0"/>
              </a:rPr>
              <a:t>mempunyai</a:t>
            </a:r>
            <a:r>
              <a:rPr lang="en-US" sz="28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  <a:cs typeface="Arial" charset="0"/>
              </a:rPr>
              <a:t>pemikiran</a:t>
            </a:r>
            <a:r>
              <a:rPr lang="en-US" sz="28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  <a:cs typeface="Arial" charset="0"/>
              </a:rPr>
              <a:t>bahwa</a:t>
            </a:r>
            <a:r>
              <a:rPr lang="en-US" sz="28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id-ID" sz="28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  <a:cs typeface="Arial" charset="0"/>
              </a:rPr>
              <a:t>Apabila</a:t>
            </a:r>
            <a:r>
              <a:rPr lang="en-US" sz="28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  <a:cs typeface="Arial" charset="0"/>
              </a:rPr>
              <a:t>saya</a:t>
            </a:r>
            <a:r>
              <a:rPr lang="en-US" sz="28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  <a:cs typeface="Arial" charset="0"/>
              </a:rPr>
              <a:t>meluncurkan</a:t>
            </a:r>
            <a:r>
              <a:rPr lang="en-US" sz="28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  <a:cs typeface="Arial" charset="0"/>
              </a:rPr>
              <a:t>situs</a:t>
            </a:r>
            <a:r>
              <a:rPr lang="en-US" sz="2800" dirty="0">
                <a:solidFill>
                  <a:srgbClr val="0000FF"/>
                </a:solidFill>
                <a:latin typeface="Arial" charset="0"/>
                <a:cs typeface="Arial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  <a:cs typeface="Arial" charset="0"/>
              </a:rPr>
              <a:t>maka</a:t>
            </a:r>
            <a:r>
              <a:rPr lang="en-US" sz="28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  <a:cs typeface="Arial" charset="0"/>
              </a:rPr>
              <a:t>pelanggan</a:t>
            </a:r>
            <a:r>
              <a:rPr lang="en-US" sz="28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  <a:cs typeface="Arial" charset="0"/>
              </a:rPr>
              <a:t>akan</a:t>
            </a:r>
            <a:r>
              <a:rPr lang="en-US" sz="28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  <a:cs typeface="Arial" charset="0"/>
              </a:rPr>
              <a:t>datang</a:t>
            </a:r>
            <a:r>
              <a:rPr lang="en-US" sz="28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id-ID" sz="2800" dirty="0">
                <a:solidFill>
                  <a:srgbClr val="0000FF"/>
                </a:solidFill>
                <a:latin typeface="Arial" charset="0"/>
                <a:cs typeface="Arial" charset="0"/>
              </a:rPr>
              <a:t> 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  <a:cs typeface="Arial" charset="0"/>
              </a:rPr>
              <a:t>berbondong-bondong</a:t>
            </a:r>
            <a:endParaRPr lang="en-US" sz="2800" dirty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 marL="457200" indent="-457200">
              <a:buFontTx/>
              <a:buAutoNum type="arabicPeriod"/>
            </a:pPr>
            <a:r>
              <a:rPr lang="en-US" sz="2800" dirty="0" err="1">
                <a:solidFill>
                  <a:srgbClr val="0000FF"/>
                </a:solidFill>
                <a:latin typeface="Arial" charset="0"/>
                <a:cs typeface="Arial" charset="0"/>
              </a:rPr>
              <a:t>Apakah</a:t>
            </a:r>
            <a:r>
              <a:rPr lang="en-US" sz="28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  <a:cs typeface="Arial" charset="0"/>
              </a:rPr>
              <a:t>benar</a:t>
            </a:r>
            <a:r>
              <a:rPr lang="en-US" sz="2800" dirty="0">
                <a:solidFill>
                  <a:srgbClr val="0000FF"/>
                </a:solidFill>
                <a:latin typeface="Arial" charset="0"/>
                <a:cs typeface="Arial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  <a:cs typeface="Arial" charset="0"/>
              </a:rPr>
              <a:t>mencari</a:t>
            </a:r>
            <a:r>
              <a:rPr lang="en-US" sz="28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  <a:cs typeface="Arial" charset="0"/>
              </a:rPr>
              <a:t>uang</a:t>
            </a:r>
            <a:r>
              <a:rPr lang="en-US" sz="28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  <a:cs typeface="Arial" charset="0"/>
              </a:rPr>
              <a:t>dalam</a:t>
            </a:r>
            <a:r>
              <a:rPr lang="en-US" sz="2800" dirty="0">
                <a:solidFill>
                  <a:srgbClr val="0000FF"/>
                </a:solidFill>
                <a:latin typeface="Arial" charset="0"/>
                <a:cs typeface="Arial" charset="0"/>
              </a:rPr>
              <a:t> Web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  <a:cs typeface="Arial" charset="0"/>
              </a:rPr>
              <a:t>adalah</a:t>
            </a:r>
            <a:r>
              <a:rPr lang="en-US" sz="28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  <a:cs typeface="Arial" charset="0"/>
              </a:rPr>
              <a:t>mudah</a:t>
            </a:r>
            <a:r>
              <a:rPr lang="en-US" sz="2800" dirty="0">
                <a:solidFill>
                  <a:srgbClr val="0000FF"/>
                </a:solidFill>
                <a:latin typeface="Arial" charset="0"/>
                <a:cs typeface="Arial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  <a:cs typeface="Arial" charset="0"/>
              </a:rPr>
              <a:t>jelaskan</a:t>
            </a:r>
            <a:endParaRPr lang="en-US" sz="2800" dirty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 marL="457200" indent="-457200">
              <a:buFontTx/>
              <a:buAutoNum type="arabicPeriod"/>
            </a:pPr>
            <a:endParaRPr lang="en-US" sz="2800" dirty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 marL="457200" indent="-457200">
              <a:buFontTx/>
              <a:buAutoNum type="arabicPeriod"/>
            </a:pPr>
            <a:endParaRPr lang="en-US" sz="2800" dirty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 marL="457200" indent="-457200">
              <a:buFontTx/>
              <a:buAutoNum type="arabicPeriod"/>
            </a:pPr>
            <a:endParaRPr lang="en-US" sz="2800" dirty="0">
              <a:solidFill>
                <a:srgbClr val="0000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371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3"/>
          <p:cNvSpPr txBox="1">
            <a:spLocks noChangeArrowheads="1"/>
          </p:cNvSpPr>
          <p:nvPr/>
        </p:nvSpPr>
        <p:spPr bwMode="auto">
          <a:xfrm>
            <a:off x="588434" y="2089151"/>
            <a:ext cx="225636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en-GB" sz="1800">
              <a:latin typeface="Tahoma" charset="0"/>
            </a:endParaRPr>
          </a:p>
        </p:txBody>
      </p:sp>
      <p:grpSp>
        <p:nvGrpSpPr>
          <p:cNvPr id="34820" name="Group 42"/>
          <p:cNvGrpSpPr>
            <a:grpSpLocks/>
          </p:cNvGrpSpPr>
          <p:nvPr/>
        </p:nvGrpSpPr>
        <p:grpSpPr bwMode="auto">
          <a:xfrm>
            <a:off x="0" y="260350"/>
            <a:ext cx="11887200" cy="6381750"/>
            <a:chOff x="204" y="260350"/>
            <a:chExt cx="8915196" cy="6381750"/>
          </a:xfrm>
        </p:grpSpPr>
        <p:sp>
          <p:nvSpPr>
            <p:cNvPr id="34822" name="Line 9"/>
            <p:cNvSpPr>
              <a:spLocks noChangeShapeType="1"/>
            </p:cNvSpPr>
            <p:nvPr/>
          </p:nvSpPr>
          <p:spPr bwMode="auto">
            <a:xfrm>
              <a:off x="323850" y="6624638"/>
              <a:ext cx="8569325" cy="0"/>
            </a:xfrm>
            <a:prstGeom prst="line">
              <a:avLst/>
            </a:prstGeom>
            <a:noFill/>
            <a:ln w="76200" cmpd="tri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4823" name="Group 41"/>
            <p:cNvGrpSpPr>
              <a:grpSpLocks/>
            </p:cNvGrpSpPr>
            <p:nvPr/>
          </p:nvGrpSpPr>
          <p:grpSpPr bwMode="auto">
            <a:xfrm>
              <a:off x="204" y="260350"/>
              <a:ext cx="8915196" cy="6381750"/>
              <a:chOff x="204" y="260350"/>
              <a:chExt cx="8915196" cy="6381750"/>
            </a:xfrm>
          </p:grpSpPr>
          <p:grpSp>
            <p:nvGrpSpPr>
              <p:cNvPr id="34824" name="Group 28"/>
              <p:cNvGrpSpPr>
                <a:grpSpLocks/>
              </p:cNvGrpSpPr>
              <p:nvPr/>
            </p:nvGrpSpPr>
            <p:grpSpPr bwMode="auto">
              <a:xfrm>
                <a:off x="204" y="260350"/>
                <a:ext cx="8915196" cy="6381750"/>
                <a:chOff x="204" y="260350"/>
                <a:chExt cx="8915196" cy="6381750"/>
              </a:xfrm>
            </p:grpSpPr>
            <p:grpSp>
              <p:nvGrpSpPr>
                <p:cNvPr id="34826" name="Group 34"/>
                <p:cNvGrpSpPr>
                  <a:grpSpLocks/>
                </p:cNvGrpSpPr>
                <p:nvPr/>
              </p:nvGrpSpPr>
              <p:grpSpPr bwMode="auto">
                <a:xfrm>
                  <a:off x="204" y="260350"/>
                  <a:ext cx="8915196" cy="6381750"/>
                  <a:chOff x="204" y="260350"/>
                  <a:chExt cx="8915196" cy="6381750"/>
                </a:xfrm>
              </p:grpSpPr>
              <p:grpSp>
                <p:nvGrpSpPr>
                  <p:cNvPr id="34828" name="Group 32"/>
                  <p:cNvGrpSpPr>
                    <a:grpSpLocks/>
                  </p:cNvGrpSpPr>
                  <p:nvPr/>
                </p:nvGrpSpPr>
                <p:grpSpPr bwMode="auto">
                  <a:xfrm>
                    <a:off x="204" y="260350"/>
                    <a:ext cx="304596" cy="6364288"/>
                    <a:chOff x="204" y="147"/>
                    <a:chExt cx="304596" cy="4009"/>
                  </a:xfrm>
                </p:grpSpPr>
                <p:sp>
                  <p:nvSpPr>
                    <p:cNvPr id="34830" name="Line 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4800" y="164"/>
                      <a:ext cx="0" cy="3992"/>
                    </a:xfrm>
                    <a:prstGeom prst="line">
                      <a:avLst/>
                    </a:prstGeom>
                    <a:noFill/>
                    <a:ln w="76200" cmpd="tri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34831" name="Group 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04" y="147"/>
                      <a:ext cx="5398" cy="4009"/>
                      <a:chOff x="204" y="147"/>
                      <a:chExt cx="5398" cy="4009"/>
                    </a:xfrm>
                  </p:grpSpPr>
                  <p:sp>
                    <p:nvSpPr>
                      <p:cNvPr id="34832" name="Line 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04" y="147"/>
                        <a:ext cx="5398" cy="0"/>
                      </a:xfrm>
                      <a:prstGeom prst="line">
                        <a:avLst/>
                      </a:prstGeom>
                      <a:noFill/>
                      <a:ln w="76200" cmpd="tri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4833" name="Line 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04" y="4156"/>
                        <a:ext cx="5398" cy="0"/>
                      </a:xfrm>
                      <a:prstGeom prst="line">
                        <a:avLst/>
                      </a:prstGeom>
                      <a:noFill/>
                      <a:ln w="76200" cmpd="tri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34829" name="Line 6"/>
                  <p:cNvSpPr>
                    <a:spLocks noChangeShapeType="1"/>
                  </p:cNvSpPr>
                  <p:nvPr/>
                </p:nvSpPr>
                <p:spPr bwMode="auto">
                  <a:xfrm>
                    <a:off x="8915400" y="304800"/>
                    <a:ext cx="0" cy="6337300"/>
                  </a:xfrm>
                  <a:prstGeom prst="line">
                    <a:avLst/>
                  </a:prstGeom>
                  <a:noFill/>
                  <a:ln w="76200" cmpd="tri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0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324047" y="304800"/>
                  <a:ext cx="8569129" cy="584200"/>
                </a:xfrm>
                <a:prstGeom prst="rect">
                  <a:avLst/>
                </a:prstGeom>
                <a:solidFill>
                  <a:schemeClr val="accent2"/>
                </a:solidFill>
                <a:ln w="76200" cmpd="tri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defRPr/>
                  </a:pPr>
                  <a:r>
                    <a:rPr lang="en-US" sz="3200">
                      <a:solidFill>
                        <a:schemeClr val="bg1"/>
                      </a:solidFill>
                      <a:latin typeface="Arial" charset="0"/>
                      <a:cs typeface="Arial" charset="0"/>
                    </a:rPr>
                    <a:t>4. Mekanisme utama EC</a:t>
                  </a:r>
                  <a:endParaRPr lang="en-US" sz="32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34825" name="Line 9"/>
              <p:cNvSpPr>
                <a:spLocks noChangeShapeType="1"/>
              </p:cNvSpPr>
              <p:nvPr/>
            </p:nvSpPr>
            <p:spPr bwMode="auto">
              <a:xfrm>
                <a:off x="304800" y="304800"/>
                <a:ext cx="8569325" cy="0"/>
              </a:xfrm>
              <a:prstGeom prst="line">
                <a:avLst/>
              </a:prstGeom>
              <a:noFill/>
              <a:ln w="76200" cmpd="tri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4821" name="Rectangle 20"/>
          <p:cNvSpPr>
            <a:spLocks noChangeArrowheads="1"/>
          </p:cNvSpPr>
          <p:nvPr/>
        </p:nvSpPr>
        <p:spPr bwMode="auto">
          <a:xfrm>
            <a:off x="609600" y="990601"/>
            <a:ext cx="109728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sz="2400">
                <a:solidFill>
                  <a:srgbClr val="0000FF"/>
                </a:solidFill>
                <a:latin typeface="Arial" charset="0"/>
                <a:cs typeface="Arial" charset="0"/>
              </a:rPr>
              <a:t>Mekanisme utama untuk membeli dan menjual di Internet adalah katalog elektronik, lelang elektronik, dan barter online</a:t>
            </a:r>
          </a:p>
          <a:p>
            <a:pPr marL="342900" indent="-342900"/>
            <a:endParaRPr lang="en-US" sz="240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 marL="342900" indent="-342900">
              <a:buFont typeface="Wingdings" charset="2"/>
              <a:buChar char="Ø"/>
            </a:pPr>
            <a:r>
              <a:rPr lang="en-US" sz="2400">
                <a:solidFill>
                  <a:srgbClr val="800000"/>
                </a:solidFill>
                <a:latin typeface="Arial" charset="0"/>
                <a:cs typeface="Arial" charset="0"/>
              </a:rPr>
              <a:t>Katalog Elektronik</a:t>
            </a:r>
            <a:r>
              <a:rPr lang="en-US" sz="2400">
                <a:solidFill>
                  <a:srgbClr val="0000FF"/>
                </a:solidFill>
                <a:latin typeface="Arial" charset="0"/>
                <a:cs typeface="Arial" charset="0"/>
              </a:rPr>
              <a:t>. Pada saat ini, katalog elektronik yang tersimpan pada CD-ROM dan internet telah mendapatkan popularitas. Katalog elektronik terdiri dari basis data produk, dan kemampuan pencarian serta fungsi presentasi.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400">
                <a:solidFill>
                  <a:srgbClr val="800000"/>
                </a:solidFill>
                <a:latin typeface="Arial" charset="0"/>
                <a:cs typeface="Arial" charset="0"/>
              </a:rPr>
              <a:t>Lelang Elektronik (E-lelang)</a:t>
            </a:r>
            <a:r>
              <a:rPr lang="en-US" sz="2400">
                <a:solidFill>
                  <a:srgbClr val="0000FF"/>
                </a:solidFill>
                <a:latin typeface="Arial" charset="0"/>
                <a:cs typeface="Arial" charset="0"/>
              </a:rPr>
              <a:t>. Merupakan proses  bersaing dimana penjual menyebutkan berbagai tawaran dari pembeli atau pembeli mempertimbangkan tawaran dari penjual, dan harga ditentukan secara dinamis melalui persaingan tawar menawar.</a:t>
            </a:r>
          </a:p>
        </p:txBody>
      </p:sp>
    </p:spTree>
    <p:extLst>
      <p:ext uri="{BB962C8B-B14F-4D97-AF65-F5344CB8AC3E}">
        <p14:creationId xmlns:p14="http://schemas.microsoft.com/office/powerpoint/2010/main" val="3484059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E50C0A14-CA60-4835-B25E-EF55AC86B628}"/>
              </a:ext>
            </a:extLst>
          </p:cNvPr>
          <p:cNvSpPr txBox="1"/>
          <p:nvPr/>
        </p:nvSpPr>
        <p:spPr>
          <a:xfrm>
            <a:off x="1555974" y="387047"/>
            <a:ext cx="50813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Masalah</a:t>
            </a:r>
            <a:r>
              <a:rPr lang="en-US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Bisnis</a:t>
            </a:r>
            <a:endParaRPr lang="en-US" sz="5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D9552E8-B9EE-47F1-842D-C46D15ADCE60}"/>
              </a:ext>
            </a:extLst>
          </p:cNvPr>
          <p:cNvSpPr txBox="1"/>
          <p:nvPr/>
        </p:nvSpPr>
        <p:spPr>
          <a:xfrm>
            <a:off x="344882" y="1690868"/>
            <a:ext cx="629243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ko-KR" sz="2000" dirty="0">
                <a:solidFill>
                  <a:srgbClr val="020E50"/>
                </a:solidFill>
              </a:rPr>
              <a:t>Perusahaan </a:t>
            </a:r>
          </a:p>
          <a:p>
            <a:r>
              <a:rPr lang="id-ID" altLang="ko-KR" sz="2000" b="1" dirty="0">
                <a:solidFill>
                  <a:srgbClr val="C00000"/>
                </a:solidFill>
              </a:rPr>
              <a:t>Hi – Life Corporation </a:t>
            </a:r>
            <a:r>
              <a:rPr lang="id-ID" altLang="ko-KR" sz="2000" dirty="0">
                <a:solidFill>
                  <a:srgbClr val="020E50"/>
                </a:solidFill>
              </a:rPr>
              <a:t>memeliki dan mengoperasikan 720 toko ritel di Taiwan dan menjual lebih dari 3000 jenis produk. </a:t>
            </a:r>
          </a:p>
          <a:p>
            <a:endParaRPr lang="id-ID" altLang="ko-KR" sz="2000" dirty="0">
              <a:solidFill>
                <a:srgbClr val="020E50"/>
              </a:solidFill>
            </a:endParaRPr>
          </a:p>
          <a:p>
            <a:r>
              <a:rPr lang="id-ID" altLang="ko-KR" sz="2000" b="1" dirty="0">
                <a:solidFill>
                  <a:srgbClr val="020E50"/>
                </a:solidFill>
                <a:highlight>
                  <a:srgbClr val="FFFF00"/>
                </a:highlight>
              </a:rPr>
              <a:t>Permasalahan</a:t>
            </a:r>
          </a:p>
          <a:p>
            <a:r>
              <a:rPr lang="id-ID" altLang="ko-KR" sz="2000" dirty="0">
                <a:solidFill>
                  <a:srgbClr val="020E50"/>
                </a:solidFill>
              </a:rPr>
              <a:t>Mempertahankan tingkat persediaan yang sesuai untuk tiap produk di tiap toko.</a:t>
            </a:r>
          </a:p>
          <a:p>
            <a:r>
              <a:rPr lang="id-ID" altLang="ko-KR" sz="2000" dirty="0">
                <a:solidFill>
                  <a:srgbClr val="020E50"/>
                </a:solidFill>
              </a:rPr>
              <a:t>jika </a:t>
            </a:r>
            <a:r>
              <a:rPr lang="id-ID" altLang="ko-KR" sz="2000" dirty="0">
                <a:solidFill>
                  <a:srgbClr val="C00000"/>
                </a:solidFill>
              </a:rPr>
              <a:t>kelebihan persediaan </a:t>
            </a:r>
            <a:r>
              <a:rPr lang="id-ID" altLang="ko-KR" sz="2000" dirty="0">
                <a:solidFill>
                  <a:srgbClr val="020E50"/>
                </a:solidFill>
              </a:rPr>
              <a:t>akan menyebabkan </a:t>
            </a:r>
            <a:r>
              <a:rPr lang="id-ID" altLang="ko-KR" sz="2000" dirty="0">
                <a:solidFill>
                  <a:srgbClr val="C00000"/>
                </a:solidFill>
              </a:rPr>
              <a:t>biaya pemeliharaan</a:t>
            </a:r>
            <a:r>
              <a:rPr lang="id-ID" altLang="ko-KR" sz="2000" dirty="0">
                <a:solidFill>
                  <a:srgbClr val="020E50"/>
                </a:solidFill>
              </a:rPr>
              <a:t>, terikatnya uang untuk membeli dan memelihara persediaan</a:t>
            </a:r>
          </a:p>
          <a:p>
            <a:r>
              <a:rPr lang="id-ID" altLang="ko-KR" sz="2000" dirty="0">
                <a:solidFill>
                  <a:srgbClr val="020E50"/>
                </a:solidFill>
              </a:rPr>
              <a:t>Jika </a:t>
            </a:r>
            <a:r>
              <a:rPr lang="id-ID" altLang="ko-KR" sz="2000" dirty="0">
                <a:solidFill>
                  <a:srgbClr val="C00000"/>
                </a:solidFill>
              </a:rPr>
              <a:t>kekurangan persediaan </a:t>
            </a:r>
            <a:r>
              <a:rPr lang="id-ID" altLang="ko-KR" sz="2000" dirty="0">
                <a:solidFill>
                  <a:srgbClr val="020E50"/>
                </a:solidFill>
              </a:rPr>
              <a:t>dapat </a:t>
            </a:r>
            <a:r>
              <a:rPr lang="id-ID" altLang="ko-KR" sz="2000" dirty="0">
                <a:solidFill>
                  <a:srgbClr val="C00000"/>
                </a:solidFill>
              </a:rPr>
              <a:t>mengurangi potensi penjualan</a:t>
            </a:r>
            <a:r>
              <a:rPr lang="id-ID" altLang="ko-KR" sz="2000" dirty="0">
                <a:solidFill>
                  <a:srgbClr val="020E50"/>
                </a:solidFill>
              </a:rPr>
              <a:t> sehingga pembeli beralih ke pesaing.</a:t>
            </a:r>
            <a:endParaRPr lang="en-US" altLang="ko-KR" sz="2000" dirty="0">
              <a:solidFill>
                <a:srgbClr val="020E50"/>
              </a:solidFill>
            </a:endParaRPr>
          </a:p>
        </p:txBody>
      </p:sp>
      <p:sp>
        <p:nvSpPr>
          <p:cNvPr id="2" name="그림 개체 틀 1">
            <a:extLst>
              <a:ext uri="{FF2B5EF4-FFF2-40B4-BE49-F238E27FC236}">
                <a16:creationId xmlns:a16="http://schemas.microsoft.com/office/drawing/2014/main" id="{86FEF765-4179-490E-B6CC-EBD20C1381B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pic>
        <p:nvPicPr>
          <p:cNvPr id="7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456" y="3304685"/>
            <a:ext cx="5008772" cy="3154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280" y="218986"/>
            <a:ext cx="4013206" cy="294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91425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3"/>
          <p:cNvSpPr txBox="1">
            <a:spLocks noChangeArrowheads="1"/>
          </p:cNvSpPr>
          <p:nvPr/>
        </p:nvSpPr>
        <p:spPr bwMode="auto">
          <a:xfrm>
            <a:off x="588434" y="2089151"/>
            <a:ext cx="225636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en-GB" sz="1800">
              <a:latin typeface="Tahoma" charset="0"/>
            </a:endParaRPr>
          </a:p>
        </p:txBody>
      </p:sp>
      <p:grpSp>
        <p:nvGrpSpPr>
          <p:cNvPr id="35844" name="Group 42"/>
          <p:cNvGrpSpPr>
            <a:grpSpLocks/>
          </p:cNvGrpSpPr>
          <p:nvPr/>
        </p:nvGrpSpPr>
        <p:grpSpPr bwMode="auto">
          <a:xfrm>
            <a:off x="0" y="260350"/>
            <a:ext cx="11887200" cy="6381750"/>
            <a:chOff x="204" y="260350"/>
            <a:chExt cx="8915196" cy="6381750"/>
          </a:xfrm>
        </p:grpSpPr>
        <p:sp>
          <p:nvSpPr>
            <p:cNvPr id="35849" name="Line 9"/>
            <p:cNvSpPr>
              <a:spLocks noChangeShapeType="1"/>
            </p:cNvSpPr>
            <p:nvPr/>
          </p:nvSpPr>
          <p:spPr bwMode="auto">
            <a:xfrm>
              <a:off x="323850" y="6624638"/>
              <a:ext cx="8569325" cy="0"/>
            </a:xfrm>
            <a:prstGeom prst="line">
              <a:avLst/>
            </a:prstGeom>
            <a:noFill/>
            <a:ln w="76200" cmpd="tri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5850" name="Group 41"/>
            <p:cNvGrpSpPr>
              <a:grpSpLocks/>
            </p:cNvGrpSpPr>
            <p:nvPr/>
          </p:nvGrpSpPr>
          <p:grpSpPr bwMode="auto">
            <a:xfrm>
              <a:off x="204" y="260350"/>
              <a:ext cx="8915196" cy="6381750"/>
              <a:chOff x="204" y="260350"/>
              <a:chExt cx="8915196" cy="6381750"/>
            </a:xfrm>
          </p:grpSpPr>
          <p:grpSp>
            <p:nvGrpSpPr>
              <p:cNvPr id="35851" name="Group 28"/>
              <p:cNvGrpSpPr>
                <a:grpSpLocks/>
              </p:cNvGrpSpPr>
              <p:nvPr/>
            </p:nvGrpSpPr>
            <p:grpSpPr bwMode="auto">
              <a:xfrm>
                <a:off x="204" y="260350"/>
                <a:ext cx="8915196" cy="6381750"/>
                <a:chOff x="204" y="260350"/>
                <a:chExt cx="8915196" cy="6381750"/>
              </a:xfrm>
            </p:grpSpPr>
            <p:grpSp>
              <p:nvGrpSpPr>
                <p:cNvPr id="35853" name="Group 34"/>
                <p:cNvGrpSpPr>
                  <a:grpSpLocks/>
                </p:cNvGrpSpPr>
                <p:nvPr/>
              </p:nvGrpSpPr>
              <p:grpSpPr bwMode="auto">
                <a:xfrm>
                  <a:off x="204" y="260350"/>
                  <a:ext cx="8915196" cy="6381750"/>
                  <a:chOff x="204" y="260350"/>
                  <a:chExt cx="8915196" cy="6381750"/>
                </a:xfrm>
              </p:grpSpPr>
              <p:grpSp>
                <p:nvGrpSpPr>
                  <p:cNvPr id="35855" name="Group 32"/>
                  <p:cNvGrpSpPr>
                    <a:grpSpLocks/>
                  </p:cNvGrpSpPr>
                  <p:nvPr/>
                </p:nvGrpSpPr>
                <p:grpSpPr bwMode="auto">
                  <a:xfrm>
                    <a:off x="204" y="260350"/>
                    <a:ext cx="304596" cy="6364288"/>
                    <a:chOff x="204" y="147"/>
                    <a:chExt cx="304596" cy="4009"/>
                  </a:xfrm>
                </p:grpSpPr>
                <p:sp>
                  <p:nvSpPr>
                    <p:cNvPr id="35857" name="Line 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4800" y="164"/>
                      <a:ext cx="0" cy="3992"/>
                    </a:xfrm>
                    <a:prstGeom prst="line">
                      <a:avLst/>
                    </a:prstGeom>
                    <a:noFill/>
                    <a:ln w="76200" cmpd="tri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35858" name="Group 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04" y="147"/>
                      <a:ext cx="5398" cy="4009"/>
                      <a:chOff x="204" y="147"/>
                      <a:chExt cx="5398" cy="4009"/>
                    </a:xfrm>
                  </p:grpSpPr>
                  <p:sp>
                    <p:nvSpPr>
                      <p:cNvPr id="35859" name="Line 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04" y="147"/>
                        <a:ext cx="5398" cy="0"/>
                      </a:xfrm>
                      <a:prstGeom prst="line">
                        <a:avLst/>
                      </a:prstGeom>
                      <a:noFill/>
                      <a:ln w="76200" cmpd="tri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5860" name="Line 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04" y="4156"/>
                        <a:ext cx="5398" cy="0"/>
                      </a:xfrm>
                      <a:prstGeom prst="line">
                        <a:avLst/>
                      </a:prstGeom>
                      <a:noFill/>
                      <a:ln w="76200" cmpd="tri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35856" name="Line 6"/>
                  <p:cNvSpPr>
                    <a:spLocks noChangeShapeType="1"/>
                  </p:cNvSpPr>
                  <p:nvPr/>
                </p:nvSpPr>
                <p:spPr bwMode="auto">
                  <a:xfrm>
                    <a:off x="8915400" y="304800"/>
                    <a:ext cx="0" cy="6337300"/>
                  </a:xfrm>
                  <a:prstGeom prst="line">
                    <a:avLst/>
                  </a:prstGeom>
                  <a:noFill/>
                  <a:ln w="76200" cmpd="tri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0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324047" y="304800"/>
                  <a:ext cx="8569129" cy="584200"/>
                </a:xfrm>
                <a:prstGeom prst="rect">
                  <a:avLst/>
                </a:prstGeom>
                <a:solidFill>
                  <a:schemeClr val="accent2"/>
                </a:solidFill>
                <a:ln w="76200" cmpd="tri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defRPr/>
                  </a:pPr>
                  <a:r>
                    <a:rPr lang="en-GB" sz="3200">
                      <a:solidFill>
                        <a:schemeClr val="bg1"/>
                      </a:solidFill>
                      <a:latin typeface="Arial" charset="0"/>
                      <a:cs typeface="Arial" charset="0"/>
                    </a:rPr>
                    <a:t>Katalog Elektronik</a:t>
                  </a:r>
                  <a:endParaRPr lang="en-US" sz="32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35852" name="Line 9"/>
              <p:cNvSpPr>
                <a:spLocks noChangeShapeType="1"/>
              </p:cNvSpPr>
              <p:nvPr/>
            </p:nvSpPr>
            <p:spPr bwMode="auto">
              <a:xfrm>
                <a:off x="304800" y="304800"/>
                <a:ext cx="8569325" cy="0"/>
              </a:xfrm>
              <a:prstGeom prst="line">
                <a:avLst/>
              </a:prstGeom>
              <a:noFill/>
              <a:ln w="76200" cmpd="tri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5845" name="Rectangle 20"/>
          <p:cNvSpPr>
            <a:spLocks noChangeArrowheads="1"/>
          </p:cNvSpPr>
          <p:nvPr/>
        </p:nvSpPr>
        <p:spPr bwMode="auto">
          <a:xfrm>
            <a:off x="609600" y="1066800"/>
            <a:ext cx="6096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sz="2400">
                <a:solidFill>
                  <a:srgbClr val="800000"/>
                </a:solidFill>
                <a:latin typeface="Arial" charset="0"/>
                <a:cs typeface="Arial" charset="0"/>
              </a:rPr>
              <a:t>Dinamika  presentasi informasi</a:t>
            </a:r>
            <a:r>
              <a:rPr lang="en-US" sz="2400">
                <a:solidFill>
                  <a:srgbClr val="0000FF"/>
                </a:solidFill>
                <a:latin typeface="Arial" charset="0"/>
                <a:cs typeface="Arial" charset="0"/>
              </a:rPr>
              <a:t>, katalog dapat statis atau dinamis</a:t>
            </a:r>
          </a:p>
        </p:txBody>
      </p:sp>
      <p:sp>
        <p:nvSpPr>
          <p:cNvPr id="35847" name="Rectangle 20"/>
          <p:cNvSpPr>
            <a:spLocks noChangeArrowheads="1"/>
          </p:cNvSpPr>
          <p:nvPr/>
        </p:nvSpPr>
        <p:spPr bwMode="auto">
          <a:xfrm>
            <a:off x="711200" y="2590801"/>
            <a:ext cx="10261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sz="2400">
                <a:solidFill>
                  <a:srgbClr val="800000"/>
                </a:solidFill>
                <a:latin typeface="Arial" charset="0"/>
                <a:cs typeface="Arial" charset="0"/>
              </a:rPr>
              <a:t>Tingkat penyesuaian</a:t>
            </a:r>
            <a:r>
              <a:rPr lang="en-US" sz="2400">
                <a:solidFill>
                  <a:srgbClr val="0000FF"/>
                </a:solidFill>
                <a:latin typeface="Arial" charset="0"/>
                <a:cs typeface="Arial" charset="0"/>
              </a:rPr>
              <a:t>, katalog dapat berbentuk standar atau disesuaikan</a:t>
            </a:r>
          </a:p>
        </p:txBody>
      </p:sp>
      <p:sp>
        <p:nvSpPr>
          <p:cNvPr id="35848" name="Rectangle 20"/>
          <p:cNvSpPr>
            <a:spLocks noChangeArrowheads="1"/>
          </p:cNvSpPr>
          <p:nvPr/>
        </p:nvSpPr>
        <p:spPr bwMode="auto">
          <a:xfrm>
            <a:off x="609600" y="3962400"/>
            <a:ext cx="10668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sz="2400" dirty="0">
                <a:solidFill>
                  <a:srgbClr val="800000"/>
                </a:solidFill>
                <a:latin typeface="Arial" charset="0"/>
                <a:cs typeface="Arial" charset="0"/>
              </a:rPr>
              <a:t>Tingkat </a:t>
            </a:r>
            <a:r>
              <a:rPr lang="en-US" sz="2400" dirty="0" err="1">
                <a:solidFill>
                  <a:srgbClr val="800000"/>
                </a:solidFill>
                <a:latin typeface="Arial" charset="0"/>
                <a:cs typeface="Arial" charset="0"/>
              </a:rPr>
              <a:t>integrasi</a:t>
            </a:r>
            <a:r>
              <a:rPr lang="en-US" sz="2400" dirty="0">
                <a:solidFill>
                  <a:srgbClr val="800000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800000"/>
                </a:solidFill>
                <a:latin typeface="Arial" charset="0"/>
                <a:cs typeface="Arial" charset="0"/>
              </a:rPr>
              <a:t>dengan</a:t>
            </a:r>
            <a:r>
              <a:rPr lang="en-US" sz="2400" dirty="0">
                <a:solidFill>
                  <a:srgbClr val="800000"/>
                </a:solidFill>
                <a:latin typeface="Arial" charset="0"/>
                <a:cs typeface="Arial" charset="0"/>
              </a:rPr>
              <a:t> proses </a:t>
            </a:r>
            <a:r>
              <a:rPr lang="en-US" sz="2400" dirty="0" err="1">
                <a:solidFill>
                  <a:srgbClr val="800000"/>
                </a:solidFill>
                <a:latin typeface="Arial" charset="0"/>
                <a:cs typeface="Arial" charset="0"/>
              </a:rPr>
              <a:t>atau</a:t>
            </a:r>
            <a:r>
              <a:rPr lang="en-US" sz="2400" dirty="0">
                <a:solidFill>
                  <a:srgbClr val="800000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800000"/>
                </a:solidFill>
                <a:latin typeface="Arial" charset="0"/>
                <a:cs typeface="Arial" charset="0"/>
              </a:rPr>
              <a:t>fitur</a:t>
            </a:r>
            <a:r>
              <a:rPr lang="en-US" sz="2400" dirty="0">
                <a:solidFill>
                  <a:srgbClr val="800000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800000"/>
                </a:solidFill>
                <a:latin typeface="Arial" charset="0"/>
                <a:cs typeface="Arial" charset="0"/>
              </a:rPr>
              <a:t>bisnis</a:t>
            </a:r>
            <a:r>
              <a:rPr lang="en-US" sz="2400" dirty="0">
                <a:solidFill>
                  <a:srgbClr val="800000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800000"/>
                </a:solidFill>
                <a:latin typeface="Arial" charset="0"/>
                <a:cs typeface="Arial" charset="0"/>
              </a:rPr>
              <a:t>lainnya</a:t>
            </a:r>
            <a:r>
              <a:rPr lang="en-US" sz="2400" dirty="0">
                <a:solidFill>
                  <a:srgbClr val="800000"/>
                </a:solidFill>
                <a:latin typeface="Arial" charset="0"/>
                <a:cs typeface="Arial" charset="0"/>
              </a:rPr>
              <a:t>.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Contoh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jika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Anda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memasuki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 Amazon.com,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pesanan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Anda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akan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secara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otomatis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ditransfer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id-ID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ke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persediaan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yang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terkomputerisasi</a:t>
            </a:r>
            <a:endParaRPr lang="en-US" sz="2400" dirty="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2261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3"/>
          <p:cNvSpPr txBox="1">
            <a:spLocks noChangeArrowheads="1"/>
          </p:cNvSpPr>
          <p:nvPr/>
        </p:nvSpPr>
        <p:spPr bwMode="auto">
          <a:xfrm>
            <a:off x="588434" y="2089151"/>
            <a:ext cx="225636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en-GB" sz="1800">
              <a:latin typeface="Tahoma" charset="0"/>
            </a:endParaRPr>
          </a:p>
        </p:txBody>
      </p:sp>
      <p:grpSp>
        <p:nvGrpSpPr>
          <p:cNvPr id="36868" name="Group 42"/>
          <p:cNvGrpSpPr>
            <a:grpSpLocks/>
          </p:cNvGrpSpPr>
          <p:nvPr/>
        </p:nvGrpSpPr>
        <p:grpSpPr bwMode="auto">
          <a:xfrm>
            <a:off x="0" y="260350"/>
            <a:ext cx="11887200" cy="6381750"/>
            <a:chOff x="204" y="260350"/>
            <a:chExt cx="8915196" cy="6381750"/>
          </a:xfrm>
        </p:grpSpPr>
        <p:sp>
          <p:nvSpPr>
            <p:cNvPr id="36870" name="Line 9"/>
            <p:cNvSpPr>
              <a:spLocks noChangeShapeType="1"/>
            </p:cNvSpPr>
            <p:nvPr/>
          </p:nvSpPr>
          <p:spPr bwMode="auto">
            <a:xfrm>
              <a:off x="323850" y="6624638"/>
              <a:ext cx="8569325" cy="0"/>
            </a:xfrm>
            <a:prstGeom prst="line">
              <a:avLst/>
            </a:prstGeom>
            <a:noFill/>
            <a:ln w="76200" cmpd="tri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6871" name="Group 41"/>
            <p:cNvGrpSpPr>
              <a:grpSpLocks/>
            </p:cNvGrpSpPr>
            <p:nvPr/>
          </p:nvGrpSpPr>
          <p:grpSpPr bwMode="auto">
            <a:xfrm>
              <a:off x="204" y="260350"/>
              <a:ext cx="8915196" cy="6381750"/>
              <a:chOff x="204" y="260350"/>
              <a:chExt cx="8915196" cy="6381750"/>
            </a:xfrm>
          </p:grpSpPr>
          <p:grpSp>
            <p:nvGrpSpPr>
              <p:cNvPr id="36872" name="Group 28"/>
              <p:cNvGrpSpPr>
                <a:grpSpLocks/>
              </p:cNvGrpSpPr>
              <p:nvPr/>
            </p:nvGrpSpPr>
            <p:grpSpPr bwMode="auto">
              <a:xfrm>
                <a:off x="204" y="260350"/>
                <a:ext cx="8915196" cy="6381750"/>
                <a:chOff x="204" y="260350"/>
                <a:chExt cx="8915196" cy="6381750"/>
              </a:xfrm>
            </p:grpSpPr>
            <p:grpSp>
              <p:nvGrpSpPr>
                <p:cNvPr id="36874" name="Group 34"/>
                <p:cNvGrpSpPr>
                  <a:grpSpLocks/>
                </p:cNvGrpSpPr>
                <p:nvPr/>
              </p:nvGrpSpPr>
              <p:grpSpPr bwMode="auto">
                <a:xfrm>
                  <a:off x="204" y="260350"/>
                  <a:ext cx="8915196" cy="6381750"/>
                  <a:chOff x="204" y="260350"/>
                  <a:chExt cx="8915196" cy="6381750"/>
                </a:xfrm>
              </p:grpSpPr>
              <p:grpSp>
                <p:nvGrpSpPr>
                  <p:cNvPr id="36876" name="Group 32"/>
                  <p:cNvGrpSpPr>
                    <a:grpSpLocks/>
                  </p:cNvGrpSpPr>
                  <p:nvPr/>
                </p:nvGrpSpPr>
                <p:grpSpPr bwMode="auto">
                  <a:xfrm>
                    <a:off x="204" y="260350"/>
                    <a:ext cx="304596" cy="6364288"/>
                    <a:chOff x="204" y="147"/>
                    <a:chExt cx="304596" cy="4009"/>
                  </a:xfrm>
                </p:grpSpPr>
                <p:sp>
                  <p:nvSpPr>
                    <p:cNvPr id="36878" name="Line 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4800" y="164"/>
                      <a:ext cx="0" cy="3992"/>
                    </a:xfrm>
                    <a:prstGeom prst="line">
                      <a:avLst/>
                    </a:prstGeom>
                    <a:noFill/>
                    <a:ln w="76200" cmpd="tri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36879" name="Group 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04" y="147"/>
                      <a:ext cx="5398" cy="4009"/>
                      <a:chOff x="204" y="147"/>
                      <a:chExt cx="5398" cy="4009"/>
                    </a:xfrm>
                  </p:grpSpPr>
                  <p:sp>
                    <p:nvSpPr>
                      <p:cNvPr id="36880" name="Line 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04" y="147"/>
                        <a:ext cx="5398" cy="0"/>
                      </a:xfrm>
                      <a:prstGeom prst="line">
                        <a:avLst/>
                      </a:prstGeom>
                      <a:noFill/>
                      <a:ln w="76200" cmpd="tri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6881" name="Line 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04" y="4156"/>
                        <a:ext cx="5398" cy="0"/>
                      </a:xfrm>
                      <a:prstGeom prst="line">
                        <a:avLst/>
                      </a:prstGeom>
                      <a:noFill/>
                      <a:ln w="76200" cmpd="tri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36877" name="Line 6"/>
                  <p:cNvSpPr>
                    <a:spLocks noChangeShapeType="1"/>
                  </p:cNvSpPr>
                  <p:nvPr/>
                </p:nvSpPr>
                <p:spPr bwMode="auto">
                  <a:xfrm>
                    <a:off x="8915400" y="304800"/>
                    <a:ext cx="0" cy="6337300"/>
                  </a:xfrm>
                  <a:prstGeom prst="line">
                    <a:avLst/>
                  </a:prstGeom>
                  <a:noFill/>
                  <a:ln w="76200" cmpd="tri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0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324047" y="304800"/>
                  <a:ext cx="8569129" cy="584200"/>
                </a:xfrm>
                <a:prstGeom prst="rect">
                  <a:avLst/>
                </a:prstGeom>
                <a:solidFill>
                  <a:schemeClr val="accent2"/>
                </a:solidFill>
                <a:ln w="76200" cmpd="tri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defRPr/>
                  </a:pPr>
                  <a:r>
                    <a:rPr lang="en-GB" sz="3200">
                      <a:solidFill>
                        <a:schemeClr val="bg1"/>
                      </a:solidFill>
                      <a:latin typeface="Arial" charset="0"/>
                      <a:cs typeface="Arial" charset="0"/>
                    </a:rPr>
                    <a:t>Lelang Elektronik</a:t>
                  </a:r>
                  <a:endParaRPr lang="en-US" sz="32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36873" name="Line 9"/>
              <p:cNvSpPr>
                <a:spLocks noChangeShapeType="1"/>
              </p:cNvSpPr>
              <p:nvPr/>
            </p:nvSpPr>
            <p:spPr bwMode="auto">
              <a:xfrm>
                <a:off x="304800" y="304800"/>
                <a:ext cx="8569325" cy="0"/>
              </a:xfrm>
              <a:prstGeom prst="line">
                <a:avLst/>
              </a:prstGeom>
              <a:noFill/>
              <a:ln w="76200" cmpd="tri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6869" name="Rectangle 20"/>
          <p:cNvSpPr>
            <a:spLocks noChangeArrowheads="1"/>
          </p:cNvSpPr>
          <p:nvPr/>
        </p:nvSpPr>
        <p:spPr bwMode="auto">
          <a:xfrm>
            <a:off x="609600" y="1066800"/>
            <a:ext cx="109728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sz="2400" dirty="0" err="1">
                <a:solidFill>
                  <a:srgbClr val="800000"/>
                </a:solidFill>
                <a:latin typeface="Arial" charset="0"/>
                <a:cs typeface="Arial" charset="0"/>
              </a:rPr>
              <a:t>Lelang</a:t>
            </a:r>
            <a:r>
              <a:rPr lang="en-US" sz="2400" dirty="0">
                <a:solidFill>
                  <a:srgbClr val="800000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800000"/>
                </a:solidFill>
                <a:latin typeface="Arial" charset="0"/>
                <a:cs typeface="Arial" charset="0"/>
              </a:rPr>
              <a:t>kedepan</a:t>
            </a:r>
            <a:r>
              <a:rPr lang="en-US" sz="2400" dirty="0">
                <a:solidFill>
                  <a:srgbClr val="800000"/>
                </a:solidFill>
                <a:latin typeface="Arial" charset="0"/>
                <a:cs typeface="Arial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adalah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lelang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yang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digunakan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penjual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sebagai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saluran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id-ID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    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penjualan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kebanyak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pembeli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potensial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.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Biasanya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barang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diletakkan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dilokasi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id-ID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lelang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dan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para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pembeli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akan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terus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menawar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barang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tersedia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.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Tawaran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id-ID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      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tertinggi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akan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mendapat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barang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tersebut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.</a:t>
            </a:r>
          </a:p>
          <a:p>
            <a:pPr marL="342900" indent="-342900">
              <a:buFont typeface="Wingdings" charset="2"/>
              <a:buChar char="Ø"/>
            </a:pPr>
            <a:endParaRPr lang="en-US" sz="2400" dirty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 marL="342900" indent="-342900">
              <a:buFont typeface="Wingdings" charset="2"/>
              <a:buChar char="Ø"/>
            </a:pPr>
            <a:r>
              <a:rPr lang="en-US" sz="2400" dirty="0" err="1">
                <a:solidFill>
                  <a:srgbClr val="800000"/>
                </a:solidFill>
                <a:latin typeface="Arial" charset="0"/>
                <a:cs typeface="Arial" charset="0"/>
              </a:rPr>
              <a:t>Lelang</a:t>
            </a:r>
            <a:r>
              <a:rPr lang="en-US" sz="2400" dirty="0">
                <a:solidFill>
                  <a:srgbClr val="800000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800000"/>
                </a:solidFill>
                <a:latin typeface="Arial" charset="0"/>
                <a:cs typeface="Arial" charset="0"/>
              </a:rPr>
              <a:t>terbalik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lelang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dimana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seorang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pembeli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biasnya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perusahaan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, </a:t>
            </a:r>
            <a:r>
              <a:rPr lang="id-ID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       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mencari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sebuah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produk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atau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jasa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dan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para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pemasok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akan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menyerahkan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id-ID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   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tawaran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mereka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.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Tawaran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terendah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yang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akan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menang</a:t>
            </a:r>
            <a:endParaRPr lang="en-US" sz="2400" dirty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 marL="342900" indent="-342900">
              <a:buFont typeface="Wingdings" charset="2"/>
              <a:buChar char="Ø"/>
            </a:pPr>
            <a:endParaRPr lang="en-US" sz="2400" dirty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 marL="342900" indent="-342900">
              <a:buFont typeface="Wingdings" charset="2"/>
              <a:buChar char="Ø"/>
            </a:pPr>
            <a:r>
              <a:rPr lang="en-US" sz="2400" dirty="0">
                <a:solidFill>
                  <a:srgbClr val="800000"/>
                </a:solidFill>
                <a:latin typeface="Arial" charset="0"/>
                <a:cs typeface="Arial" charset="0"/>
              </a:rPr>
              <a:t>Barter </a:t>
            </a:r>
            <a:r>
              <a:rPr lang="en-US" sz="2400" dirty="0" err="1">
                <a:solidFill>
                  <a:srgbClr val="800000"/>
                </a:solidFill>
                <a:latin typeface="Arial" charset="0"/>
                <a:cs typeface="Arial" charset="0"/>
              </a:rPr>
              <a:t>elektronik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Yaitu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pertukaran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barang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atas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jasa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yang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didukung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secara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elektronik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tanpa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ada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transaksi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uang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.</a:t>
            </a:r>
          </a:p>
          <a:p>
            <a:pPr marL="342900" indent="-342900"/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7726604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3"/>
          <p:cNvSpPr txBox="1">
            <a:spLocks noChangeArrowheads="1"/>
          </p:cNvSpPr>
          <p:nvPr/>
        </p:nvSpPr>
        <p:spPr bwMode="auto">
          <a:xfrm>
            <a:off x="588434" y="2089151"/>
            <a:ext cx="225636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en-GB" sz="1800">
              <a:latin typeface="Tahoma" charset="0"/>
            </a:endParaRPr>
          </a:p>
        </p:txBody>
      </p:sp>
      <p:grpSp>
        <p:nvGrpSpPr>
          <p:cNvPr id="37892" name="Group 42"/>
          <p:cNvGrpSpPr>
            <a:grpSpLocks/>
          </p:cNvGrpSpPr>
          <p:nvPr/>
        </p:nvGrpSpPr>
        <p:grpSpPr bwMode="auto">
          <a:xfrm>
            <a:off x="0" y="260350"/>
            <a:ext cx="11887200" cy="6381750"/>
            <a:chOff x="204" y="260350"/>
            <a:chExt cx="8915196" cy="6381750"/>
          </a:xfrm>
        </p:grpSpPr>
        <p:sp>
          <p:nvSpPr>
            <p:cNvPr id="37894" name="Line 9"/>
            <p:cNvSpPr>
              <a:spLocks noChangeShapeType="1"/>
            </p:cNvSpPr>
            <p:nvPr/>
          </p:nvSpPr>
          <p:spPr bwMode="auto">
            <a:xfrm>
              <a:off x="323850" y="6624638"/>
              <a:ext cx="8569325" cy="0"/>
            </a:xfrm>
            <a:prstGeom prst="line">
              <a:avLst/>
            </a:prstGeom>
            <a:noFill/>
            <a:ln w="76200" cmpd="tri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7895" name="Group 41"/>
            <p:cNvGrpSpPr>
              <a:grpSpLocks/>
            </p:cNvGrpSpPr>
            <p:nvPr/>
          </p:nvGrpSpPr>
          <p:grpSpPr bwMode="auto">
            <a:xfrm>
              <a:off x="204" y="260350"/>
              <a:ext cx="8915196" cy="6381750"/>
              <a:chOff x="204" y="260350"/>
              <a:chExt cx="8915196" cy="6381750"/>
            </a:xfrm>
          </p:grpSpPr>
          <p:grpSp>
            <p:nvGrpSpPr>
              <p:cNvPr id="37896" name="Group 28"/>
              <p:cNvGrpSpPr>
                <a:grpSpLocks/>
              </p:cNvGrpSpPr>
              <p:nvPr/>
            </p:nvGrpSpPr>
            <p:grpSpPr bwMode="auto">
              <a:xfrm>
                <a:off x="204" y="260350"/>
                <a:ext cx="8915196" cy="6381750"/>
                <a:chOff x="204" y="260350"/>
                <a:chExt cx="8915196" cy="6381750"/>
              </a:xfrm>
            </p:grpSpPr>
            <p:grpSp>
              <p:nvGrpSpPr>
                <p:cNvPr id="37898" name="Group 34"/>
                <p:cNvGrpSpPr>
                  <a:grpSpLocks/>
                </p:cNvGrpSpPr>
                <p:nvPr/>
              </p:nvGrpSpPr>
              <p:grpSpPr bwMode="auto">
                <a:xfrm>
                  <a:off x="204" y="260350"/>
                  <a:ext cx="8915196" cy="6381750"/>
                  <a:chOff x="204" y="260350"/>
                  <a:chExt cx="8915196" cy="6381750"/>
                </a:xfrm>
              </p:grpSpPr>
              <p:grpSp>
                <p:nvGrpSpPr>
                  <p:cNvPr id="37900" name="Group 32"/>
                  <p:cNvGrpSpPr>
                    <a:grpSpLocks/>
                  </p:cNvGrpSpPr>
                  <p:nvPr/>
                </p:nvGrpSpPr>
                <p:grpSpPr bwMode="auto">
                  <a:xfrm>
                    <a:off x="204" y="260350"/>
                    <a:ext cx="304596" cy="6364288"/>
                    <a:chOff x="204" y="147"/>
                    <a:chExt cx="304596" cy="4009"/>
                  </a:xfrm>
                </p:grpSpPr>
                <p:sp>
                  <p:nvSpPr>
                    <p:cNvPr id="37902" name="Line 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4800" y="164"/>
                      <a:ext cx="0" cy="3992"/>
                    </a:xfrm>
                    <a:prstGeom prst="line">
                      <a:avLst/>
                    </a:prstGeom>
                    <a:noFill/>
                    <a:ln w="76200" cmpd="tri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37903" name="Group 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04" y="147"/>
                      <a:ext cx="5398" cy="4009"/>
                      <a:chOff x="204" y="147"/>
                      <a:chExt cx="5398" cy="4009"/>
                    </a:xfrm>
                  </p:grpSpPr>
                  <p:sp>
                    <p:nvSpPr>
                      <p:cNvPr id="37904" name="Line 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04" y="147"/>
                        <a:ext cx="5398" cy="0"/>
                      </a:xfrm>
                      <a:prstGeom prst="line">
                        <a:avLst/>
                      </a:prstGeom>
                      <a:noFill/>
                      <a:ln w="76200" cmpd="tri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7905" name="Line 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04" y="4156"/>
                        <a:ext cx="5398" cy="0"/>
                      </a:xfrm>
                      <a:prstGeom prst="line">
                        <a:avLst/>
                      </a:prstGeom>
                      <a:noFill/>
                      <a:ln w="76200" cmpd="tri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37901" name="Line 6"/>
                  <p:cNvSpPr>
                    <a:spLocks noChangeShapeType="1"/>
                  </p:cNvSpPr>
                  <p:nvPr/>
                </p:nvSpPr>
                <p:spPr bwMode="auto">
                  <a:xfrm>
                    <a:off x="8915400" y="304800"/>
                    <a:ext cx="0" cy="6337300"/>
                  </a:xfrm>
                  <a:prstGeom prst="line">
                    <a:avLst/>
                  </a:prstGeom>
                  <a:noFill/>
                  <a:ln w="76200" cmpd="tri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0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324047" y="304800"/>
                  <a:ext cx="8569129" cy="584200"/>
                </a:xfrm>
                <a:prstGeom prst="rect">
                  <a:avLst/>
                </a:prstGeom>
                <a:solidFill>
                  <a:schemeClr val="accent2"/>
                </a:solidFill>
                <a:ln w="76200" cmpd="tri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defRPr/>
                  </a:pPr>
                  <a:r>
                    <a:rPr lang="en-US" sz="3200">
                      <a:solidFill>
                        <a:schemeClr val="bg1"/>
                      </a:solidFill>
                      <a:latin typeface="Arial" charset="0"/>
                      <a:cs typeface="Arial" charset="0"/>
                    </a:rPr>
                    <a:t> Sebelum anda melanjutkan ….</a:t>
                  </a:r>
                  <a:endParaRPr lang="en-US" sz="32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37897" name="Line 9"/>
              <p:cNvSpPr>
                <a:spLocks noChangeShapeType="1"/>
              </p:cNvSpPr>
              <p:nvPr/>
            </p:nvSpPr>
            <p:spPr bwMode="auto">
              <a:xfrm>
                <a:off x="304800" y="304800"/>
                <a:ext cx="8569325" cy="0"/>
              </a:xfrm>
              <a:prstGeom prst="line">
                <a:avLst/>
              </a:prstGeom>
              <a:noFill/>
              <a:ln w="76200" cmpd="tri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7893" name="Rectangle 20"/>
          <p:cNvSpPr>
            <a:spLocks noChangeArrowheads="1"/>
          </p:cNvSpPr>
          <p:nvPr/>
        </p:nvSpPr>
        <p:spPr bwMode="auto">
          <a:xfrm>
            <a:off x="609600" y="1143001"/>
            <a:ext cx="109728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n-US" sz="2800">
                <a:solidFill>
                  <a:srgbClr val="0000FF"/>
                </a:solidFill>
                <a:latin typeface="Arial" charset="0"/>
                <a:cs typeface="Arial" charset="0"/>
              </a:rPr>
              <a:t>Jelaskan mengenai lelang kedepan dan terbalik. </a:t>
            </a:r>
          </a:p>
          <a:p>
            <a:pPr marL="457200" indent="-457200">
              <a:buFontTx/>
              <a:buAutoNum type="arabicPeriod"/>
            </a:pPr>
            <a:r>
              <a:rPr lang="en-US" sz="2800">
                <a:solidFill>
                  <a:srgbClr val="0000FF"/>
                </a:solidFill>
                <a:latin typeface="Arial" charset="0"/>
                <a:cs typeface="Arial" charset="0"/>
              </a:rPr>
              <a:t>Bagaimana cara lelang kedepan digunakan untuk saluran penjualan?</a:t>
            </a:r>
          </a:p>
          <a:p>
            <a:pPr marL="457200" indent="-457200">
              <a:buFontTx/>
              <a:buAutoNum type="arabicPeriod"/>
            </a:pPr>
            <a:r>
              <a:rPr lang="en-US" sz="2800">
                <a:solidFill>
                  <a:srgbClr val="0000FF"/>
                </a:solidFill>
                <a:latin typeface="Arial" charset="0"/>
                <a:cs typeface="Arial" charset="0"/>
              </a:rPr>
              <a:t>Jelaska proses menggunakan lelang terbalik untuk pembelian</a:t>
            </a:r>
          </a:p>
          <a:p>
            <a:pPr marL="457200" indent="-457200">
              <a:buFontTx/>
              <a:buAutoNum type="arabicPeriod"/>
            </a:pPr>
            <a:r>
              <a:rPr lang="en-US" sz="2800">
                <a:solidFill>
                  <a:srgbClr val="0000FF"/>
                </a:solidFill>
                <a:latin typeface="Arial" charset="0"/>
                <a:cs typeface="Arial" charset="0"/>
              </a:rPr>
              <a:t>Jelaska apa yang dimaksud dengan barter elektronik</a:t>
            </a:r>
            <a:endParaRPr lang="en-US" sz="2800">
              <a:solidFill>
                <a:srgbClr val="0000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6156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3"/>
          <p:cNvSpPr txBox="1">
            <a:spLocks noChangeArrowheads="1"/>
          </p:cNvSpPr>
          <p:nvPr/>
        </p:nvSpPr>
        <p:spPr bwMode="auto">
          <a:xfrm>
            <a:off x="588434" y="2089151"/>
            <a:ext cx="225636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en-GB" sz="1800">
              <a:latin typeface="Tahoma" charset="0"/>
            </a:endParaRPr>
          </a:p>
        </p:txBody>
      </p:sp>
      <p:grpSp>
        <p:nvGrpSpPr>
          <p:cNvPr id="38916" name="Group 42"/>
          <p:cNvGrpSpPr>
            <a:grpSpLocks/>
          </p:cNvGrpSpPr>
          <p:nvPr/>
        </p:nvGrpSpPr>
        <p:grpSpPr bwMode="auto">
          <a:xfrm>
            <a:off x="0" y="260350"/>
            <a:ext cx="11887200" cy="6381750"/>
            <a:chOff x="204" y="260350"/>
            <a:chExt cx="8915196" cy="6381750"/>
          </a:xfrm>
        </p:grpSpPr>
        <p:sp>
          <p:nvSpPr>
            <p:cNvPr id="38920" name="Line 9"/>
            <p:cNvSpPr>
              <a:spLocks noChangeShapeType="1"/>
            </p:cNvSpPr>
            <p:nvPr/>
          </p:nvSpPr>
          <p:spPr bwMode="auto">
            <a:xfrm>
              <a:off x="323850" y="6624638"/>
              <a:ext cx="8569325" cy="0"/>
            </a:xfrm>
            <a:prstGeom prst="line">
              <a:avLst/>
            </a:prstGeom>
            <a:noFill/>
            <a:ln w="76200" cmpd="tri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8921" name="Group 41"/>
            <p:cNvGrpSpPr>
              <a:grpSpLocks/>
            </p:cNvGrpSpPr>
            <p:nvPr/>
          </p:nvGrpSpPr>
          <p:grpSpPr bwMode="auto">
            <a:xfrm>
              <a:off x="204" y="260350"/>
              <a:ext cx="8915196" cy="6381750"/>
              <a:chOff x="204" y="260350"/>
              <a:chExt cx="8915196" cy="6381750"/>
            </a:xfrm>
          </p:grpSpPr>
          <p:grpSp>
            <p:nvGrpSpPr>
              <p:cNvPr id="38922" name="Group 28"/>
              <p:cNvGrpSpPr>
                <a:grpSpLocks/>
              </p:cNvGrpSpPr>
              <p:nvPr/>
            </p:nvGrpSpPr>
            <p:grpSpPr bwMode="auto">
              <a:xfrm>
                <a:off x="204" y="260350"/>
                <a:ext cx="8915196" cy="6381750"/>
                <a:chOff x="204" y="260350"/>
                <a:chExt cx="8915196" cy="6381750"/>
              </a:xfrm>
            </p:grpSpPr>
            <p:grpSp>
              <p:nvGrpSpPr>
                <p:cNvPr id="38924" name="Group 34"/>
                <p:cNvGrpSpPr>
                  <a:grpSpLocks/>
                </p:cNvGrpSpPr>
                <p:nvPr/>
              </p:nvGrpSpPr>
              <p:grpSpPr bwMode="auto">
                <a:xfrm>
                  <a:off x="204" y="260350"/>
                  <a:ext cx="8915196" cy="6381750"/>
                  <a:chOff x="204" y="260350"/>
                  <a:chExt cx="8915196" cy="6381750"/>
                </a:xfrm>
              </p:grpSpPr>
              <p:grpSp>
                <p:nvGrpSpPr>
                  <p:cNvPr id="38926" name="Group 32"/>
                  <p:cNvGrpSpPr>
                    <a:grpSpLocks/>
                  </p:cNvGrpSpPr>
                  <p:nvPr/>
                </p:nvGrpSpPr>
                <p:grpSpPr bwMode="auto">
                  <a:xfrm>
                    <a:off x="204" y="260350"/>
                    <a:ext cx="304596" cy="6364288"/>
                    <a:chOff x="204" y="147"/>
                    <a:chExt cx="304596" cy="4009"/>
                  </a:xfrm>
                </p:grpSpPr>
                <p:sp>
                  <p:nvSpPr>
                    <p:cNvPr id="38928" name="Line 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4800" y="164"/>
                      <a:ext cx="0" cy="3992"/>
                    </a:xfrm>
                    <a:prstGeom prst="line">
                      <a:avLst/>
                    </a:prstGeom>
                    <a:noFill/>
                    <a:ln w="76200" cmpd="tri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38929" name="Group 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04" y="147"/>
                      <a:ext cx="5398" cy="4009"/>
                      <a:chOff x="204" y="147"/>
                      <a:chExt cx="5398" cy="4009"/>
                    </a:xfrm>
                  </p:grpSpPr>
                  <p:sp>
                    <p:nvSpPr>
                      <p:cNvPr id="38930" name="Line 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04" y="147"/>
                        <a:ext cx="5398" cy="0"/>
                      </a:xfrm>
                      <a:prstGeom prst="line">
                        <a:avLst/>
                      </a:prstGeom>
                      <a:noFill/>
                      <a:ln w="76200" cmpd="tri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8931" name="Line 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04" y="4156"/>
                        <a:ext cx="5398" cy="0"/>
                      </a:xfrm>
                      <a:prstGeom prst="line">
                        <a:avLst/>
                      </a:prstGeom>
                      <a:noFill/>
                      <a:ln w="76200" cmpd="tri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38927" name="Line 6"/>
                  <p:cNvSpPr>
                    <a:spLocks noChangeShapeType="1"/>
                  </p:cNvSpPr>
                  <p:nvPr/>
                </p:nvSpPr>
                <p:spPr bwMode="auto">
                  <a:xfrm>
                    <a:off x="8915400" y="304800"/>
                    <a:ext cx="0" cy="6337300"/>
                  </a:xfrm>
                  <a:prstGeom prst="line">
                    <a:avLst/>
                  </a:prstGeom>
                  <a:noFill/>
                  <a:ln w="76200" cmpd="tri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0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324047" y="304800"/>
                  <a:ext cx="8569129" cy="584200"/>
                </a:xfrm>
                <a:prstGeom prst="rect">
                  <a:avLst/>
                </a:prstGeom>
                <a:solidFill>
                  <a:schemeClr val="accent2"/>
                </a:solidFill>
                <a:ln w="76200" cmpd="tri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defRPr/>
                  </a:pPr>
                  <a:r>
                    <a:rPr lang="en-GB" sz="3200">
                      <a:solidFill>
                        <a:schemeClr val="bg1"/>
                      </a:solidFill>
                      <a:latin typeface="Arial" charset="0"/>
                      <a:cs typeface="Arial" charset="0"/>
                    </a:rPr>
                    <a:t>5. Aplikasi Bisnis Ke Pelanggan (B2C)</a:t>
                  </a:r>
                  <a:endParaRPr lang="en-US" sz="32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38923" name="Line 9"/>
              <p:cNvSpPr>
                <a:spLocks noChangeShapeType="1"/>
              </p:cNvSpPr>
              <p:nvPr/>
            </p:nvSpPr>
            <p:spPr bwMode="auto">
              <a:xfrm>
                <a:off x="304800" y="304800"/>
                <a:ext cx="8569325" cy="0"/>
              </a:xfrm>
              <a:prstGeom prst="line">
                <a:avLst/>
              </a:prstGeom>
              <a:noFill/>
              <a:ln w="76200" cmpd="tri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8917" name="Rectangle 20"/>
          <p:cNvSpPr>
            <a:spLocks noChangeArrowheads="1"/>
          </p:cNvSpPr>
          <p:nvPr/>
        </p:nvSpPr>
        <p:spPr bwMode="auto">
          <a:xfrm>
            <a:off x="609599" y="1066801"/>
            <a:ext cx="1110342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sz="2400" dirty="0" err="1">
                <a:solidFill>
                  <a:srgbClr val="800000"/>
                </a:solidFill>
                <a:latin typeface="Arial" charset="0"/>
                <a:cs typeface="Arial" charset="0"/>
              </a:rPr>
              <a:t>Elektronik</a:t>
            </a:r>
            <a:r>
              <a:rPr lang="en-US" sz="2400" dirty="0">
                <a:solidFill>
                  <a:srgbClr val="800000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800000"/>
                </a:solidFill>
                <a:latin typeface="Arial" charset="0"/>
                <a:cs typeface="Arial" charset="0"/>
              </a:rPr>
              <a:t>ritel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, 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Penjualan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langsung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berbagai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produk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dan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jasa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melalui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melalui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ruang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pamer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elektronik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atau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mal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elektronik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, yang 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biasanya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dirancang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di </a:t>
            </a:r>
            <a:endParaRPr lang="id-ID" sz="2400" dirty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r>
              <a:rPr lang="id-ID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  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sekitar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format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katalog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elektronik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dan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/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atau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lelang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.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Dua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lokasi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belanja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online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populer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adalah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ruang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pamer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elektronik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dan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mal </a:t>
            </a:r>
            <a:r>
              <a:rPr lang="id-ID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    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elektronik</a:t>
            </a:r>
            <a:endParaRPr lang="en-US" sz="2400" dirty="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sp>
        <p:nvSpPr>
          <p:cNvPr id="38918" name="Rectangle 17"/>
          <p:cNvSpPr>
            <a:spLocks noChangeArrowheads="1"/>
          </p:cNvSpPr>
          <p:nvPr/>
        </p:nvSpPr>
        <p:spPr bwMode="auto">
          <a:xfrm>
            <a:off x="609600" y="2870201"/>
            <a:ext cx="68072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>
              <a:buFont typeface="Courier New" charset="0"/>
              <a:buChar char="o"/>
            </a:pPr>
            <a:r>
              <a:rPr lang="en-US" sz="2400" dirty="0" err="1">
                <a:solidFill>
                  <a:srgbClr val="800000"/>
                </a:solidFill>
                <a:latin typeface="Arial" charset="0"/>
                <a:cs typeface="Arial" charset="0"/>
              </a:rPr>
              <a:t>Elektronik</a:t>
            </a:r>
            <a:r>
              <a:rPr lang="en-US" sz="2400" dirty="0">
                <a:solidFill>
                  <a:srgbClr val="800000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800000"/>
                </a:solidFill>
                <a:latin typeface="Arial" charset="0"/>
                <a:cs typeface="Arial" charset="0"/>
              </a:rPr>
              <a:t>etalase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: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Situs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web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satu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perusahaan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dengan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alamat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internetnya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sendiri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, di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mana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id-ID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pesanan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dapat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ditempatkan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.</a:t>
            </a:r>
          </a:p>
          <a:p>
            <a:pPr marL="342900" indent="-342900">
              <a:buFont typeface="Courier New" charset="0"/>
              <a:buChar char="o"/>
            </a:pPr>
            <a:r>
              <a:rPr lang="en-US" sz="2400" dirty="0" err="1">
                <a:solidFill>
                  <a:srgbClr val="800000"/>
                </a:solidFill>
                <a:latin typeface="Arial" charset="0"/>
                <a:cs typeface="Arial" charset="0"/>
              </a:rPr>
              <a:t>Elektronik</a:t>
            </a:r>
            <a:r>
              <a:rPr lang="en-US" sz="2400" dirty="0">
                <a:solidFill>
                  <a:srgbClr val="800000"/>
                </a:solidFill>
                <a:latin typeface="Arial" charset="0"/>
                <a:cs typeface="Arial" charset="0"/>
              </a:rPr>
              <a:t> mal (mal cyber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): Kumpulan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dari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id-ID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   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berbagai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toko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di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bawah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satu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alamat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Internet</a:t>
            </a:r>
          </a:p>
        </p:txBody>
      </p:sp>
      <p:pic>
        <p:nvPicPr>
          <p:cNvPr id="389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0" y="3473449"/>
            <a:ext cx="4296228" cy="2970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45616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3"/>
          <p:cNvSpPr txBox="1">
            <a:spLocks noChangeArrowheads="1"/>
          </p:cNvSpPr>
          <p:nvPr/>
        </p:nvSpPr>
        <p:spPr bwMode="auto">
          <a:xfrm>
            <a:off x="588434" y="2089151"/>
            <a:ext cx="225636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en-GB" sz="1800">
              <a:latin typeface="Tahoma" charset="0"/>
            </a:endParaRPr>
          </a:p>
        </p:txBody>
      </p:sp>
      <p:grpSp>
        <p:nvGrpSpPr>
          <p:cNvPr id="39940" name="Group 42"/>
          <p:cNvGrpSpPr>
            <a:grpSpLocks/>
          </p:cNvGrpSpPr>
          <p:nvPr/>
        </p:nvGrpSpPr>
        <p:grpSpPr bwMode="auto">
          <a:xfrm>
            <a:off x="0" y="260350"/>
            <a:ext cx="11887200" cy="6381750"/>
            <a:chOff x="204" y="260350"/>
            <a:chExt cx="8915196" cy="6381750"/>
          </a:xfrm>
        </p:grpSpPr>
        <p:sp>
          <p:nvSpPr>
            <p:cNvPr id="39942" name="Line 9"/>
            <p:cNvSpPr>
              <a:spLocks noChangeShapeType="1"/>
            </p:cNvSpPr>
            <p:nvPr/>
          </p:nvSpPr>
          <p:spPr bwMode="auto">
            <a:xfrm>
              <a:off x="323850" y="6624638"/>
              <a:ext cx="8569325" cy="0"/>
            </a:xfrm>
            <a:prstGeom prst="line">
              <a:avLst/>
            </a:prstGeom>
            <a:noFill/>
            <a:ln w="76200" cmpd="tri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9943" name="Group 41"/>
            <p:cNvGrpSpPr>
              <a:grpSpLocks/>
            </p:cNvGrpSpPr>
            <p:nvPr/>
          </p:nvGrpSpPr>
          <p:grpSpPr bwMode="auto">
            <a:xfrm>
              <a:off x="204" y="260350"/>
              <a:ext cx="8915196" cy="6381750"/>
              <a:chOff x="204" y="260350"/>
              <a:chExt cx="8915196" cy="6381750"/>
            </a:xfrm>
          </p:grpSpPr>
          <p:grpSp>
            <p:nvGrpSpPr>
              <p:cNvPr id="39944" name="Group 28"/>
              <p:cNvGrpSpPr>
                <a:grpSpLocks/>
              </p:cNvGrpSpPr>
              <p:nvPr/>
            </p:nvGrpSpPr>
            <p:grpSpPr bwMode="auto">
              <a:xfrm>
                <a:off x="204" y="260350"/>
                <a:ext cx="8915196" cy="6381750"/>
                <a:chOff x="204" y="260350"/>
                <a:chExt cx="8915196" cy="6381750"/>
              </a:xfrm>
            </p:grpSpPr>
            <p:grpSp>
              <p:nvGrpSpPr>
                <p:cNvPr id="39946" name="Group 34"/>
                <p:cNvGrpSpPr>
                  <a:grpSpLocks/>
                </p:cNvGrpSpPr>
                <p:nvPr/>
              </p:nvGrpSpPr>
              <p:grpSpPr bwMode="auto">
                <a:xfrm>
                  <a:off x="204" y="260350"/>
                  <a:ext cx="8915196" cy="6381750"/>
                  <a:chOff x="204" y="260350"/>
                  <a:chExt cx="8915196" cy="6381750"/>
                </a:xfrm>
              </p:grpSpPr>
              <p:grpSp>
                <p:nvGrpSpPr>
                  <p:cNvPr id="39948" name="Group 32"/>
                  <p:cNvGrpSpPr>
                    <a:grpSpLocks/>
                  </p:cNvGrpSpPr>
                  <p:nvPr/>
                </p:nvGrpSpPr>
                <p:grpSpPr bwMode="auto">
                  <a:xfrm>
                    <a:off x="204" y="260350"/>
                    <a:ext cx="304596" cy="6364288"/>
                    <a:chOff x="204" y="147"/>
                    <a:chExt cx="304596" cy="4009"/>
                  </a:xfrm>
                </p:grpSpPr>
                <p:sp>
                  <p:nvSpPr>
                    <p:cNvPr id="39950" name="Line 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4800" y="164"/>
                      <a:ext cx="0" cy="3992"/>
                    </a:xfrm>
                    <a:prstGeom prst="line">
                      <a:avLst/>
                    </a:prstGeom>
                    <a:noFill/>
                    <a:ln w="76200" cmpd="tri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39951" name="Group 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04" y="147"/>
                      <a:ext cx="5398" cy="4009"/>
                      <a:chOff x="204" y="147"/>
                      <a:chExt cx="5398" cy="4009"/>
                    </a:xfrm>
                  </p:grpSpPr>
                  <p:sp>
                    <p:nvSpPr>
                      <p:cNvPr id="39952" name="Line 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04" y="147"/>
                        <a:ext cx="5398" cy="0"/>
                      </a:xfrm>
                      <a:prstGeom prst="line">
                        <a:avLst/>
                      </a:prstGeom>
                      <a:noFill/>
                      <a:ln w="76200" cmpd="tri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9953" name="Line 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04" y="4156"/>
                        <a:ext cx="5398" cy="0"/>
                      </a:xfrm>
                      <a:prstGeom prst="line">
                        <a:avLst/>
                      </a:prstGeom>
                      <a:noFill/>
                      <a:ln w="76200" cmpd="tri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39949" name="Line 6"/>
                  <p:cNvSpPr>
                    <a:spLocks noChangeShapeType="1"/>
                  </p:cNvSpPr>
                  <p:nvPr/>
                </p:nvSpPr>
                <p:spPr bwMode="auto">
                  <a:xfrm>
                    <a:off x="8915400" y="304800"/>
                    <a:ext cx="0" cy="6337300"/>
                  </a:xfrm>
                  <a:prstGeom prst="line">
                    <a:avLst/>
                  </a:prstGeom>
                  <a:noFill/>
                  <a:ln w="76200" cmpd="tri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0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324047" y="304800"/>
                  <a:ext cx="8569129" cy="584200"/>
                </a:xfrm>
                <a:prstGeom prst="rect">
                  <a:avLst/>
                </a:prstGeom>
                <a:solidFill>
                  <a:schemeClr val="accent2"/>
                </a:solidFill>
                <a:ln w="76200" cmpd="tri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defRPr/>
                  </a:pPr>
                  <a:r>
                    <a:rPr lang="en-GB" sz="3200">
                      <a:solidFill>
                        <a:schemeClr val="bg1"/>
                      </a:solidFill>
                      <a:latin typeface="Arial" charset="0"/>
                      <a:cs typeface="Arial" charset="0"/>
                    </a:rPr>
                    <a:t>B2C lanj…</a:t>
                  </a:r>
                  <a:endParaRPr lang="en-US" sz="32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39945" name="Line 9"/>
              <p:cNvSpPr>
                <a:spLocks noChangeShapeType="1"/>
              </p:cNvSpPr>
              <p:nvPr/>
            </p:nvSpPr>
            <p:spPr bwMode="auto">
              <a:xfrm>
                <a:off x="304800" y="304800"/>
                <a:ext cx="8569325" cy="0"/>
              </a:xfrm>
              <a:prstGeom prst="line">
                <a:avLst/>
              </a:prstGeom>
              <a:noFill/>
              <a:ln w="76200" cmpd="tri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9941" name="Rectangle 19"/>
          <p:cNvSpPr>
            <a:spLocks noChangeArrowheads="1"/>
          </p:cNvSpPr>
          <p:nvPr/>
        </p:nvSpPr>
        <p:spPr bwMode="auto">
          <a:xfrm>
            <a:off x="711200" y="1066801"/>
            <a:ext cx="108712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>
                <a:solidFill>
                  <a:srgbClr val="800000"/>
                </a:solidFill>
                <a:latin typeface="Arial" charset="0"/>
                <a:cs typeface="Arial" charset="0"/>
              </a:rPr>
              <a:t>Cyberbanking</a:t>
            </a:r>
            <a:r>
              <a:rPr lang="en-US" sz="2400">
                <a:solidFill>
                  <a:srgbClr val="0000FF"/>
                </a:solidFill>
                <a:latin typeface="Arial" charset="0"/>
                <a:cs typeface="Arial" charset="0"/>
              </a:rPr>
              <a:t>. Berbagai kegiatan perbankan yang dilakukan secara elektronik dari rumah, perusahaan, atau di jalan sebagai ganti di lokasi fisik bank.</a:t>
            </a:r>
          </a:p>
          <a:p>
            <a:endParaRPr lang="en-US" sz="240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r>
              <a:rPr lang="en-US" sz="2400">
                <a:solidFill>
                  <a:srgbClr val="800000"/>
                </a:solidFill>
                <a:latin typeface="Arial" charset="0"/>
                <a:cs typeface="Arial" charset="0"/>
              </a:rPr>
              <a:t>Virtual bank</a:t>
            </a:r>
            <a:r>
              <a:rPr lang="en-US" sz="2400">
                <a:solidFill>
                  <a:srgbClr val="0000FF"/>
                </a:solidFill>
                <a:latin typeface="Arial" charset="0"/>
                <a:cs typeface="Arial" charset="0"/>
              </a:rPr>
              <a:t>. Sebuah lembaga perbankan yang hanya  didedikasikan sepenuhnya untuk berbagai transaksi internet.</a:t>
            </a:r>
          </a:p>
        </p:txBody>
      </p:sp>
    </p:spTree>
    <p:extLst>
      <p:ext uri="{BB962C8B-B14F-4D97-AF65-F5344CB8AC3E}">
        <p14:creationId xmlns:p14="http://schemas.microsoft.com/office/powerpoint/2010/main" val="11447639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3"/>
          <p:cNvSpPr txBox="1">
            <a:spLocks noChangeArrowheads="1"/>
          </p:cNvSpPr>
          <p:nvPr/>
        </p:nvSpPr>
        <p:spPr bwMode="auto">
          <a:xfrm>
            <a:off x="588434" y="2089151"/>
            <a:ext cx="225636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en-GB" sz="1800">
              <a:latin typeface="Tahoma" charset="0"/>
            </a:endParaRPr>
          </a:p>
        </p:txBody>
      </p:sp>
      <p:grpSp>
        <p:nvGrpSpPr>
          <p:cNvPr id="40964" name="Group 42"/>
          <p:cNvGrpSpPr>
            <a:grpSpLocks/>
          </p:cNvGrpSpPr>
          <p:nvPr/>
        </p:nvGrpSpPr>
        <p:grpSpPr bwMode="auto">
          <a:xfrm>
            <a:off x="0" y="260350"/>
            <a:ext cx="11887200" cy="6381750"/>
            <a:chOff x="204" y="260350"/>
            <a:chExt cx="8915196" cy="6381750"/>
          </a:xfrm>
        </p:grpSpPr>
        <p:sp>
          <p:nvSpPr>
            <p:cNvPr id="40966" name="Line 9"/>
            <p:cNvSpPr>
              <a:spLocks noChangeShapeType="1"/>
            </p:cNvSpPr>
            <p:nvPr/>
          </p:nvSpPr>
          <p:spPr bwMode="auto">
            <a:xfrm>
              <a:off x="323850" y="6624638"/>
              <a:ext cx="8569325" cy="0"/>
            </a:xfrm>
            <a:prstGeom prst="line">
              <a:avLst/>
            </a:prstGeom>
            <a:noFill/>
            <a:ln w="76200" cmpd="tri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0967" name="Group 41"/>
            <p:cNvGrpSpPr>
              <a:grpSpLocks/>
            </p:cNvGrpSpPr>
            <p:nvPr/>
          </p:nvGrpSpPr>
          <p:grpSpPr bwMode="auto">
            <a:xfrm>
              <a:off x="204" y="260350"/>
              <a:ext cx="8915196" cy="6381750"/>
              <a:chOff x="204" y="260350"/>
              <a:chExt cx="8915196" cy="6381750"/>
            </a:xfrm>
          </p:grpSpPr>
          <p:grpSp>
            <p:nvGrpSpPr>
              <p:cNvPr id="40968" name="Group 28"/>
              <p:cNvGrpSpPr>
                <a:grpSpLocks/>
              </p:cNvGrpSpPr>
              <p:nvPr/>
            </p:nvGrpSpPr>
            <p:grpSpPr bwMode="auto">
              <a:xfrm>
                <a:off x="204" y="260350"/>
                <a:ext cx="8915196" cy="6381750"/>
                <a:chOff x="204" y="260350"/>
                <a:chExt cx="8915196" cy="6381750"/>
              </a:xfrm>
            </p:grpSpPr>
            <p:grpSp>
              <p:nvGrpSpPr>
                <p:cNvPr id="40970" name="Group 34"/>
                <p:cNvGrpSpPr>
                  <a:grpSpLocks/>
                </p:cNvGrpSpPr>
                <p:nvPr/>
              </p:nvGrpSpPr>
              <p:grpSpPr bwMode="auto">
                <a:xfrm>
                  <a:off x="204" y="260350"/>
                  <a:ext cx="8915196" cy="6381750"/>
                  <a:chOff x="204" y="260350"/>
                  <a:chExt cx="8915196" cy="6381750"/>
                </a:xfrm>
              </p:grpSpPr>
              <p:grpSp>
                <p:nvGrpSpPr>
                  <p:cNvPr id="40972" name="Group 32"/>
                  <p:cNvGrpSpPr>
                    <a:grpSpLocks/>
                  </p:cNvGrpSpPr>
                  <p:nvPr/>
                </p:nvGrpSpPr>
                <p:grpSpPr bwMode="auto">
                  <a:xfrm>
                    <a:off x="204" y="260350"/>
                    <a:ext cx="304596" cy="6364288"/>
                    <a:chOff x="204" y="147"/>
                    <a:chExt cx="304596" cy="4009"/>
                  </a:xfrm>
                </p:grpSpPr>
                <p:sp>
                  <p:nvSpPr>
                    <p:cNvPr id="40974" name="Line 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4800" y="164"/>
                      <a:ext cx="0" cy="3992"/>
                    </a:xfrm>
                    <a:prstGeom prst="line">
                      <a:avLst/>
                    </a:prstGeom>
                    <a:noFill/>
                    <a:ln w="76200" cmpd="tri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40975" name="Group 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04" y="147"/>
                      <a:ext cx="5398" cy="4009"/>
                      <a:chOff x="204" y="147"/>
                      <a:chExt cx="5398" cy="4009"/>
                    </a:xfrm>
                  </p:grpSpPr>
                  <p:sp>
                    <p:nvSpPr>
                      <p:cNvPr id="40976" name="Line 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04" y="147"/>
                        <a:ext cx="5398" cy="0"/>
                      </a:xfrm>
                      <a:prstGeom prst="line">
                        <a:avLst/>
                      </a:prstGeom>
                      <a:noFill/>
                      <a:ln w="76200" cmpd="tri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0977" name="Line 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04" y="4156"/>
                        <a:ext cx="5398" cy="0"/>
                      </a:xfrm>
                      <a:prstGeom prst="line">
                        <a:avLst/>
                      </a:prstGeom>
                      <a:noFill/>
                      <a:ln w="76200" cmpd="tri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40973" name="Line 6"/>
                  <p:cNvSpPr>
                    <a:spLocks noChangeShapeType="1"/>
                  </p:cNvSpPr>
                  <p:nvPr/>
                </p:nvSpPr>
                <p:spPr bwMode="auto">
                  <a:xfrm>
                    <a:off x="8915400" y="304800"/>
                    <a:ext cx="0" cy="6337300"/>
                  </a:xfrm>
                  <a:prstGeom prst="line">
                    <a:avLst/>
                  </a:prstGeom>
                  <a:noFill/>
                  <a:ln w="76200" cmpd="tri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0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324047" y="304800"/>
                  <a:ext cx="8569129" cy="584200"/>
                </a:xfrm>
                <a:prstGeom prst="rect">
                  <a:avLst/>
                </a:prstGeom>
                <a:solidFill>
                  <a:schemeClr val="accent2"/>
                </a:solidFill>
                <a:ln w="76200" cmpd="tri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defRPr/>
                  </a:pPr>
                  <a:r>
                    <a:rPr lang="en-GB" sz="3200">
                      <a:solidFill>
                        <a:schemeClr val="bg1"/>
                      </a:solidFill>
                      <a:latin typeface="Arial" charset="0"/>
                      <a:cs typeface="Arial" charset="0"/>
                    </a:rPr>
                    <a:t>Contoh B2C…</a:t>
                  </a:r>
                  <a:endParaRPr lang="en-US" sz="32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40969" name="Line 9"/>
              <p:cNvSpPr>
                <a:spLocks noChangeShapeType="1"/>
              </p:cNvSpPr>
              <p:nvPr/>
            </p:nvSpPr>
            <p:spPr bwMode="auto">
              <a:xfrm>
                <a:off x="304800" y="304800"/>
                <a:ext cx="8569325" cy="0"/>
              </a:xfrm>
              <a:prstGeom prst="line">
                <a:avLst/>
              </a:prstGeom>
              <a:noFill/>
              <a:ln w="76200" cmpd="tri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40965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65" y="925513"/>
            <a:ext cx="11480800" cy="57165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0919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3"/>
          <p:cNvSpPr txBox="1">
            <a:spLocks noChangeArrowheads="1"/>
          </p:cNvSpPr>
          <p:nvPr/>
        </p:nvSpPr>
        <p:spPr bwMode="auto">
          <a:xfrm>
            <a:off x="588434" y="2089151"/>
            <a:ext cx="225636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en-GB" sz="1800">
              <a:latin typeface="Tahoma" charset="0"/>
            </a:endParaRPr>
          </a:p>
        </p:txBody>
      </p:sp>
      <p:grpSp>
        <p:nvGrpSpPr>
          <p:cNvPr id="41988" name="Group 42"/>
          <p:cNvGrpSpPr>
            <a:grpSpLocks/>
          </p:cNvGrpSpPr>
          <p:nvPr/>
        </p:nvGrpSpPr>
        <p:grpSpPr bwMode="auto">
          <a:xfrm>
            <a:off x="0" y="260350"/>
            <a:ext cx="11887200" cy="6381750"/>
            <a:chOff x="204" y="260350"/>
            <a:chExt cx="8915196" cy="6381750"/>
          </a:xfrm>
        </p:grpSpPr>
        <p:sp>
          <p:nvSpPr>
            <p:cNvPr id="41990" name="Line 9"/>
            <p:cNvSpPr>
              <a:spLocks noChangeShapeType="1"/>
            </p:cNvSpPr>
            <p:nvPr/>
          </p:nvSpPr>
          <p:spPr bwMode="auto">
            <a:xfrm>
              <a:off x="323850" y="6624638"/>
              <a:ext cx="8569325" cy="0"/>
            </a:xfrm>
            <a:prstGeom prst="line">
              <a:avLst/>
            </a:prstGeom>
            <a:noFill/>
            <a:ln w="76200" cmpd="tri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1991" name="Group 41"/>
            <p:cNvGrpSpPr>
              <a:grpSpLocks/>
            </p:cNvGrpSpPr>
            <p:nvPr/>
          </p:nvGrpSpPr>
          <p:grpSpPr bwMode="auto">
            <a:xfrm>
              <a:off x="204" y="260350"/>
              <a:ext cx="8915196" cy="6381750"/>
              <a:chOff x="204" y="260350"/>
              <a:chExt cx="8915196" cy="6381750"/>
            </a:xfrm>
          </p:grpSpPr>
          <p:grpSp>
            <p:nvGrpSpPr>
              <p:cNvPr id="41992" name="Group 28"/>
              <p:cNvGrpSpPr>
                <a:grpSpLocks/>
              </p:cNvGrpSpPr>
              <p:nvPr/>
            </p:nvGrpSpPr>
            <p:grpSpPr bwMode="auto">
              <a:xfrm>
                <a:off x="204" y="260350"/>
                <a:ext cx="8915196" cy="6381750"/>
                <a:chOff x="204" y="260350"/>
                <a:chExt cx="8915196" cy="6381750"/>
              </a:xfrm>
            </p:grpSpPr>
            <p:grpSp>
              <p:nvGrpSpPr>
                <p:cNvPr id="41994" name="Group 34"/>
                <p:cNvGrpSpPr>
                  <a:grpSpLocks/>
                </p:cNvGrpSpPr>
                <p:nvPr/>
              </p:nvGrpSpPr>
              <p:grpSpPr bwMode="auto">
                <a:xfrm>
                  <a:off x="204" y="260350"/>
                  <a:ext cx="8915196" cy="6381750"/>
                  <a:chOff x="204" y="260350"/>
                  <a:chExt cx="8915196" cy="6381750"/>
                </a:xfrm>
              </p:grpSpPr>
              <p:grpSp>
                <p:nvGrpSpPr>
                  <p:cNvPr id="41996" name="Group 32"/>
                  <p:cNvGrpSpPr>
                    <a:grpSpLocks/>
                  </p:cNvGrpSpPr>
                  <p:nvPr/>
                </p:nvGrpSpPr>
                <p:grpSpPr bwMode="auto">
                  <a:xfrm>
                    <a:off x="204" y="260350"/>
                    <a:ext cx="304596" cy="6364288"/>
                    <a:chOff x="204" y="147"/>
                    <a:chExt cx="304596" cy="4009"/>
                  </a:xfrm>
                </p:grpSpPr>
                <p:sp>
                  <p:nvSpPr>
                    <p:cNvPr id="41998" name="Line 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4800" y="164"/>
                      <a:ext cx="0" cy="3992"/>
                    </a:xfrm>
                    <a:prstGeom prst="line">
                      <a:avLst/>
                    </a:prstGeom>
                    <a:noFill/>
                    <a:ln w="76200" cmpd="tri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41999" name="Group 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04" y="147"/>
                      <a:ext cx="5398" cy="4009"/>
                      <a:chOff x="204" y="147"/>
                      <a:chExt cx="5398" cy="4009"/>
                    </a:xfrm>
                  </p:grpSpPr>
                  <p:sp>
                    <p:nvSpPr>
                      <p:cNvPr id="42000" name="Line 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04" y="147"/>
                        <a:ext cx="5398" cy="0"/>
                      </a:xfrm>
                      <a:prstGeom prst="line">
                        <a:avLst/>
                      </a:prstGeom>
                      <a:noFill/>
                      <a:ln w="76200" cmpd="tri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2001" name="Line 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04" y="4156"/>
                        <a:ext cx="5398" cy="0"/>
                      </a:xfrm>
                      <a:prstGeom prst="line">
                        <a:avLst/>
                      </a:prstGeom>
                      <a:noFill/>
                      <a:ln w="76200" cmpd="tri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41997" name="Line 6"/>
                  <p:cNvSpPr>
                    <a:spLocks noChangeShapeType="1"/>
                  </p:cNvSpPr>
                  <p:nvPr/>
                </p:nvSpPr>
                <p:spPr bwMode="auto">
                  <a:xfrm>
                    <a:off x="8915400" y="304800"/>
                    <a:ext cx="0" cy="6337300"/>
                  </a:xfrm>
                  <a:prstGeom prst="line">
                    <a:avLst/>
                  </a:prstGeom>
                  <a:noFill/>
                  <a:ln w="76200" cmpd="tri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0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324047" y="304800"/>
                  <a:ext cx="8569129" cy="584200"/>
                </a:xfrm>
                <a:prstGeom prst="rect">
                  <a:avLst/>
                </a:prstGeom>
                <a:solidFill>
                  <a:schemeClr val="accent2"/>
                </a:solidFill>
                <a:ln w="76200" cmpd="tri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defRPr/>
                  </a:pPr>
                  <a:r>
                    <a:rPr lang="en-GB" sz="3200">
                      <a:solidFill>
                        <a:schemeClr val="bg1"/>
                      </a:solidFill>
                      <a:latin typeface="Arial" charset="0"/>
                      <a:cs typeface="Arial" charset="0"/>
                    </a:rPr>
                    <a:t>Siklus hidup layanan pelanggan</a:t>
                  </a:r>
                  <a:endParaRPr lang="en-US" sz="32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41993" name="Line 9"/>
              <p:cNvSpPr>
                <a:spLocks noChangeShapeType="1"/>
              </p:cNvSpPr>
              <p:nvPr/>
            </p:nvSpPr>
            <p:spPr bwMode="auto">
              <a:xfrm>
                <a:off x="304800" y="304800"/>
                <a:ext cx="8569325" cy="0"/>
              </a:xfrm>
              <a:prstGeom prst="line">
                <a:avLst/>
              </a:prstGeom>
              <a:noFill/>
              <a:ln w="76200" cmpd="tri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1989" name="Rectangle 19"/>
          <p:cNvSpPr>
            <a:spLocks noChangeArrowheads="1"/>
          </p:cNvSpPr>
          <p:nvPr/>
        </p:nvSpPr>
        <p:spPr bwMode="auto">
          <a:xfrm>
            <a:off x="711200" y="1066800"/>
            <a:ext cx="108712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>
                <a:solidFill>
                  <a:srgbClr val="800000"/>
                </a:solidFill>
                <a:latin typeface="Arial" charset="0"/>
                <a:cs typeface="Arial" charset="0"/>
              </a:rPr>
              <a:t>Tahap 1: Persyaratan</a:t>
            </a:r>
            <a:r>
              <a:rPr lang="en-US" sz="2400">
                <a:solidFill>
                  <a:srgbClr val="0000FF"/>
                </a:solidFill>
                <a:latin typeface="Arial" charset="0"/>
                <a:cs typeface="Arial" charset="0"/>
              </a:rPr>
              <a:t>,  Membantu pelanggan dalam menetapkan kebutuhan dengan memberikan foto produk, video presentasi, deskripsi tekstual, artikel atau review, gigitan suara pada CD, dan file demonstrasi download.</a:t>
            </a:r>
          </a:p>
          <a:p>
            <a:r>
              <a:rPr lang="en-US" sz="2400">
                <a:solidFill>
                  <a:srgbClr val="800000"/>
                </a:solidFill>
                <a:latin typeface="Arial" charset="0"/>
                <a:cs typeface="Arial" charset="0"/>
              </a:rPr>
              <a:t>Tahap 2:</a:t>
            </a:r>
            <a:r>
              <a:rPr lang="en-US" sz="240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>
                <a:solidFill>
                  <a:srgbClr val="800000"/>
                </a:solidFill>
                <a:latin typeface="Arial" charset="0"/>
                <a:cs typeface="Arial" charset="0"/>
              </a:rPr>
              <a:t>Pemerolehan</a:t>
            </a:r>
            <a:r>
              <a:rPr lang="en-US" sz="2400">
                <a:solidFill>
                  <a:srgbClr val="0000FF"/>
                </a:solidFill>
                <a:latin typeface="Arial" charset="0"/>
                <a:cs typeface="Arial" charset="0"/>
              </a:rPr>
              <a:t>. Membantu pelanggan untuk memperoleh produk atau jasa (entri pesanan, negosiasi, penutupan penjualan, dan pengiriman secara online</a:t>
            </a:r>
          </a:p>
          <a:p>
            <a:r>
              <a:rPr lang="en-US" sz="2400">
                <a:solidFill>
                  <a:srgbClr val="800000"/>
                </a:solidFill>
                <a:latin typeface="Arial" charset="0"/>
                <a:cs typeface="Arial" charset="0"/>
              </a:rPr>
              <a:t>Tahap 3:</a:t>
            </a:r>
            <a:r>
              <a:rPr lang="en-US" sz="240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>
                <a:solidFill>
                  <a:srgbClr val="800000"/>
                </a:solidFill>
                <a:latin typeface="Arial" charset="0"/>
                <a:cs typeface="Arial" charset="0"/>
              </a:rPr>
              <a:t>Kepemilikan</a:t>
            </a:r>
            <a:r>
              <a:rPr lang="en-US" sz="2400">
                <a:solidFill>
                  <a:srgbClr val="0000FF"/>
                </a:solidFill>
                <a:latin typeface="Arial" charset="0"/>
                <a:cs typeface="Arial" charset="0"/>
              </a:rPr>
              <a:t>. Dukungan pelanggan secara berkesinambungan (menggunakan interaktif online, dukungan teknis online, tanya jawab online serta pendaftaran onlie)</a:t>
            </a:r>
          </a:p>
          <a:p>
            <a:r>
              <a:rPr lang="en-US" sz="2400">
                <a:solidFill>
                  <a:srgbClr val="800000"/>
                </a:solidFill>
                <a:latin typeface="Arial" charset="0"/>
                <a:cs typeface="Arial" charset="0"/>
              </a:rPr>
              <a:t>Tahap 4:</a:t>
            </a:r>
            <a:r>
              <a:rPr lang="en-US" sz="240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>
                <a:solidFill>
                  <a:srgbClr val="800000"/>
                </a:solidFill>
                <a:latin typeface="Arial" charset="0"/>
                <a:cs typeface="Arial" charset="0"/>
              </a:rPr>
              <a:t>pelepasan </a:t>
            </a:r>
            <a:r>
              <a:rPr lang="en-US" sz="2400">
                <a:solidFill>
                  <a:srgbClr val="0000FF"/>
                </a:solidFill>
                <a:latin typeface="Arial" charset="0"/>
                <a:cs typeface="Arial" charset="0"/>
              </a:rPr>
              <a:t>: Membantu pelanggan untuk membuang jasa atau produk. (penjualan kembali secara online)</a:t>
            </a:r>
          </a:p>
        </p:txBody>
      </p:sp>
    </p:spTree>
    <p:extLst>
      <p:ext uri="{BB962C8B-B14F-4D97-AF65-F5344CB8AC3E}">
        <p14:creationId xmlns:p14="http://schemas.microsoft.com/office/powerpoint/2010/main" val="15899513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3"/>
          <p:cNvSpPr txBox="1">
            <a:spLocks noChangeArrowheads="1"/>
          </p:cNvSpPr>
          <p:nvPr/>
        </p:nvSpPr>
        <p:spPr bwMode="auto">
          <a:xfrm>
            <a:off x="588434" y="2089151"/>
            <a:ext cx="225636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en-GB" sz="1800">
              <a:latin typeface="Tahoma" charset="0"/>
            </a:endParaRPr>
          </a:p>
        </p:txBody>
      </p:sp>
      <p:grpSp>
        <p:nvGrpSpPr>
          <p:cNvPr id="43012" name="Group 42"/>
          <p:cNvGrpSpPr>
            <a:grpSpLocks/>
          </p:cNvGrpSpPr>
          <p:nvPr/>
        </p:nvGrpSpPr>
        <p:grpSpPr bwMode="auto">
          <a:xfrm>
            <a:off x="0" y="260350"/>
            <a:ext cx="11887200" cy="6381750"/>
            <a:chOff x="204" y="260350"/>
            <a:chExt cx="8915196" cy="6381750"/>
          </a:xfrm>
        </p:grpSpPr>
        <p:sp>
          <p:nvSpPr>
            <p:cNvPr id="43014" name="Line 9"/>
            <p:cNvSpPr>
              <a:spLocks noChangeShapeType="1"/>
            </p:cNvSpPr>
            <p:nvPr/>
          </p:nvSpPr>
          <p:spPr bwMode="auto">
            <a:xfrm>
              <a:off x="323850" y="6624638"/>
              <a:ext cx="8569325" cy="0"/>
            </a:xfrm>
            <a:prstGeom prst="line">
              <a:avLst/>
            </a:prstGeom>
            <a:noFill/>
            <a:ln w="76200" cmpd="tri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3015" name="Group 41"/>
            <p:cNvGrpSpPr>
              <a:grpSpLocks/>
            </p:cNvGrpSpPr>
            <p:nvPr/>
          </p:nvGrpSpPr>
          <p:grpSpPr bwMode="auto">
            <a:xfrm>
              <a:off x="204" y="260350"/>
              <a:ext cx="8915196" cy="6381750"/>
              <a:chOff x="204" y="260350"/>
              <a:chExt cx="8915196" cy="6381750"/>
            </a:xfrm>
          </p:grpSpPr>
          <p:grpSp>
            <p:nvGrpSpPr>
              <p:cNvPr id="43016" name="Group 28"/>
              <p:cNvGrpSpPr>
                <a:grpSpLocks/>
              </p:cNvGrpSpPr>
              <p:nvPr/>
            </p:nvGrpSpPr>
            <p:grpSpPr bwMode="auto">
              <a:xfrm>
                <a:off x="204" y="260350"/>
                <a:ext cx="8915196" cy="6381750"/>
                <a:chOff x="204" y="260350"/>
                <a:chExt cx="8915196" cy="6381750"/>
              </a:xfrm>
            </p:grpSpPr>
            <p:grpSp>
              <p:nvGrpSpPr>
                <p:cNvPr id="43018" name="Group 34"/>
                <p:cNvGrpSpPr>
                  <a:grpSpLocks/>
                </p:cNvGrpSpPr>
                <p:nvPr/>
              </p:nvGrpSpPr>
              <p:grpSpPr bwMode="auto">
                <a:xfrm>
                  <a:off x="204" y="260350"/>
                  <a:ext cx="8915196" cy="6381750"/>
                  <a:chOff x="204" y="260350"/>
                  <a:chExt cx="8915196" cy="6381750"/>
                </a:xfrm>
              </p:grpSpPr>
              <p:grpSp>
                <p:nvGrpSpPr>
                  <p:cNvPr id="43020" name="Group 32"/>
                  <p:cNvGrpSpPr>
                    <a:grpSpLocks/>
                  </p:cNvGrpSpPr>
                  <p:nvPr/>
                </p:nvGrpSpPr>
                <p:grpSpPr bwMode="auto">
                  <a:xfrm>
                    <a:off x="204" y="260350"/>
                    <a:ext cx="304596" cy="6364288"/>
                    <a:chOff x="204" y="147"/>
                    <a:chExt cx="304596" cy="4009"/>
                  </a:xfrm>
                </p:grpSpPr>
                <p:sp>
                  <p:nvSpPr>
                    <p:cNvPr id="43022" name="Line 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4800" y="164"/>
                      <a:ext cx="0" cy="3992"/>
                    </a:xfrm>
                    <a:prstGeom prst="line">
                      <a:avLst/>
                    </a:prstGeom>
                    <a:noFill/>
                    <a:ln w="76200" cmpd="tri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43023" name="Group 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04" y="147"/>
                      <a:ext cx="5398" cy="4009"/>
                      <a:chOff x="204" y="147"/>
                      <a:chExt cx="5398" cy="4009"/>
                    </a:xfrm>
                  </p:grpSpPr>
                  <p:sp>
                    <p:nvSpPr>
                      <p:cNvPr id="43024" name="Line 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04" y="147"/>
                        <a:ext cx="5398" cy="0"/>
                      </a:xfrm>
                      <a:prstGeom prst="line">
                        <a:avLst/>
                      </a:prstGeom>
                      <a:noFill/>
                      <a:ln w="76200" cmpd="tri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3025" name="Line 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04" y="4156"/>
                        <a:ext cx="5398" cy="0"/>
                      </a:xfrm>
                      <a:prstGeom prst="line">
                        <a:avLst/>
                      </a:prstGeom>
                      <a:noFill/>
                      <a:ln w="76200" cmpd="tri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43021" name="Line 6"/>
                  <p:cNvSpPr>
                    <a:spLocks noChangeShapeType="1"/>
                  </p:cNvSpPr>
                  <p:nvPr/>
                </p:nvSpPr>
                <p:spPr bwMode="auto">
                  <a:xfrm>
                    <a:off x="8915400" y="304800"/>
                    <a:ext cx="0" cy="6337300"/>
                  </a:xfrm>
                  <a:prstGeom prst="line">
                    <a:avLst/>
                  </a:prstGeom>
                  <a:noFill/>
                  <a:ln w="76200" cmpd="tri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0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324047" y="304800"/>
                  <a:ext cx="8569129" cy="584200"/>
                </a:xfrm>
                <a:prstGeom prst="rect">
                  <a:avLst/>
                </a:prstGeom>
                <a:solidFill>
                  <a:schemeClr val="accent2"/>
                </a:solidFill>
                <a:ln w="76200" cmpd="tri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defRPr/>
                  </a:pPr>
                  <a:r>
                    <a:rPr lang="en-GB" sz="3200">
                      <a:solidFill>
                        <a:schemeClr val="bg1"/>
                      </a:solidFill>
                      <a:latin typeface="Arial" charset="0"/>
                      <a:cs typeface="Arial" charset="0"/>
                    </a:rPr>
                    <a:t>Isu dalam E-Tailing</a:t>
                  </a:r>
                  <a:endParaRPr lang="en-US" sz="32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43017" name="Line 9"/>
              <p:cNvSpPr>
                <a:spLocks noChangeShapeType="1"/>
              </p:cNvSpPr>
              <p:nvPr/>
            </p:nvSpPr>
            <p:spPr bwMode="auto">
              <a:xfrm>
                <a:off x="304800" y="304800"/>
                <a:ext cx="8569325" cy="0"/>
              </a:xfrm>
              <a:prstGeom prst="line">
                <a:avLst/>
              </a:prstGeom>
              <a:noFill/>
              <a:ln w="76200" cmpd="tri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3013" name="Rectangle 19"/>
          <p:cNvSpPr>
            <a:spLocks noChangeArrowheads="1"/>
          </p:cNvSpPr>
          <p:nvPr/>
        </p:nvSpPr>
        <p:spPr bwMode="auto">
          <a:xfrm>
            <a:off x="609600" y="990600"/>
            <a:ext cx="108712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>
                <a:solidFill>
                  <a:srgbClr val="800000"/>
                </a:solidFill>
                <a:latin typeface="Arial" charset="0"/>
                <a:cs typeface="Arial" charset="0"/>
              </a:rPr>
              <a:t>Mengatasi konflik saluran, </a:t>
            </a:r>
            <a:r>
              <a:rPr lang="en-US" sz="2400">
                <a:solidFill>
                  <a:srgbClr val="0000FF"/>
                </a:solidFill>
                <a:latin typeface="Arial" charset="0"/>
                <a:cs typeface="Arial" charset="0"/>
              </a:rPr>
              <a:t>bahaya untuk distributor yang ada ketika perusahaan memutuskan untuk menjual kekonsumen secara langsung</a:t>
            </a:r>
          </a:p>
          <a:p>
            <a:r>
              <a:rPr lang="en-US" sz="2400">
                <a:solidFill>
                  <a:srgbClr val="800000"/>
                </a:solidFill>
                <a:latin typeface="Arial" charset="0"/>
                <a:cs typeface="Arial" charset="0"/>
              </a:rPr>
              <a:t>Mengatasi konflik dalam perusahaan click-and-morter</a:t>
            </a:r>
            <a:r>
              <a:rPr lang="en-US" sz="2400">
                <a:solidFill>
                  <a:srgbClr val="0000FF"/>
                </a:solidFill>
                <a:latin typeface="Arial" charset="0"/>
                <a:cs typeface="Arial" charset="0"/>
              </a:rPr>
              <a:t>, </a:t>
            </a:r>
            <a:r>
              <a:rPr lang="en-US" sz="2400">
                <a:solidFill>
                  <a:srgbClr val="800000"/>
                </a:solidFill>
                <a:latin typeface="Arial" charset="0"/>
                <a:cs typeface="Arial" charset="0"/>
              </a:rPr>
              <a:t>Mengatur pemenuhan pesanan data logistik</a:t>
            </a:r>
            <a:r>
              <a:rPr lang="en-US" sz="2400">
                <a:solidFill>
                  <a:srgbClr val="0000FF"/>
                </a:solidFill>
                <a:latin typeface="Arial" charset="0"/>
                <a:cs typeface="Arial" charset="0"/>
              </a:rPr>
              <a:t>,  para e-tailer mengahadapi masalah yang sulit mengenai bagaimana mengirim barang dalam jumlah yang sangat kecil ke banyak pembeli.</a:t>
            </a:r>
          </a:p>
          <a:p>
            <a:r>
              <a:rPr lang="en-US" sz="2400">
                <a:solidFill>
                  <a:srgbClr val="800000"/>
                </a:solidFill>
                <a:latin typeface="Arial" charset="0"/>
                <a:cs typeface="Arial" charset="0"/>
              </a:rPr>
              <a:t>Menetapkan keberlangsungan dan risiko e-tailer online, </a:t>
            </a:r>
            <a:r>
              <a:rPr lang="en-US" sz="2400">
                <a:solidFill>
                  <a:srgbClr val="0000FF"/>
                </a:solidFill>
                <a:latin typeface="Arial" charset="0"/>
                <a:cs typeface="Arial" charset="0"/>
              </a:rPr>
              <a:t>persaingan online sendiri menjadi sangat ketat, karena adanya kemudahan untuk masuk pasar, sehingga banyak perusahaan online yg bangkrut.</a:t>
            </a:r>
          </a:p>
          <a:p>
            <a:r>
              <a:rPr lang="en-US" sz="2400">
                <a:solidFill>
                  <a:srgbClr val="800000"/>
                </a:solidFill>
                <a:latin typeface="Arial" charset="0"/>
                <a:cs typeface="Arial" charset="0"/>
              </a:rPr>
              <a:t>Mengidentifikasi penetapan model yang tepat</a:t>
            </a:r>
            <a:r>
              <a:rPr lang="en-US" sz="2400">
                <a:solidFill>
                  <a:srgbClr val="0000FF"/>
                </a:solidFill>
                <a:latin typeface="Arial" charset="0"/>
                <a:cs typeface="Arial" charset="0"/>
              </a:rPr>
              <a:t>, terlalu banyak dotcom yang bersaing dan dan terlalu sedikit penghasilan dari iklan</a:t>
            </a:r>
          </a:p>
          <a:p>
            <a:endParaRPr lang="en-US" sz="240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0038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3"/>
          <p:cNvSpPr txBox="1">
            <a:spLocks noChangeArrowheads="1"/>
          </p:cNvSpPr>
          <p:nvPr/>
        </p:nvSpPr>
        <p:spPr bwMode="auto">
          <a:xfrm>
            <a:off x="588434" y="2089151"/>
            <a:ext cx="225636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en-GB" sz="1800">
              <a:latin typeface="Tahoma" charset="0"/>
            </a:endParaRPr>
          </a:p>
        </p:txBody>
      </p:sp>
      <p:grpSp>
        <p:nvGrpSpPr>
          <p:cNvPr id="44036" name="Group 42"/>
          <p:cNvGrpSpPr>
            <a:grpSpLocks/>
          </p:cNvGrpSpPr>
          <p:nvPr/>
        </p:nvGrpSpPr>
        <p:grpSpPr bwMode="auto">
          <a:xfrm>
            <a:off x="0" y="260350"/>
            <a:ext cx="11887200" cy="6381750"/>
            <a:chOff x="204" y="260350"/>
            <a:chExt cx="8915196" cy="6381750"/>
          </a:xfrm>
        </p:grpSpPr>
        <p:sp>
          <p:nvSpPr>
            <p:cNvPr id="44038" name="Line 9"/>
            <p:cNvSpPr>
              <a:spLocks noChangeShapeType="1"/>
            </p:cNvSpPr>
            <p:nvPr/>
          </p:nvSpPr>
          <p:spPr bwMode="auto">
            <a:xfrm>
              <a:off x="323850" y="6624638"/>
              <a:ext cx="8569325" cy="0"/>
            </a:xfrm>
            <a:prstGeom prst="line">
              <a:avLst/>
            </a:prstGeom>
            <a:noFill/>
            <a:ln w="76200" cmpd="tri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4039" name="Group 41"/>
            <p:cNvGrpSpPr>
              <a:grpSpLocks/>
            </p:cNvGrpSpPr>
            <p:nvPr/>
          </p:nvGrpSpPr>
          <p:grpSpPr bwMode="auto">
            <a:xfrm>
              <a:off x="204" y="260350"/>
              <a:ext cx="8915196" cy="6381750"/>
              <a:chOff x="204" y="260350"/>
              <a:chExt cx="8915196" cy="6381750"/>
            </a:xfrm>
          </p:grpSpPr>
          <p:grpSp>
            <p:nvGrpSpPr>
              <p:cNvPr id="44040" name="Group 28"/>
              <p:cNvGrpSpPr>
                <a:grpSpLocks/>
              </p:cNvGrpSpPr>
              <p:nvPr/>
            </p:nvGrpSpPr>
            <p:grpSpPr bwMode="auto">
              <a:xfrm>
                <a:off x="204" y="260350"/>
                <a:ext cx="8915196" cy="6381750"/>
                <a:chOff x="204" y="260350"/>
                <a:chExt cx="8915196" cy="6381750"/>
              </a:xfrm>
            </p:grpSpPr>
            <p:grpSp>
              <p:nvGrpSpPr>
                <p:cNvPr id="44042" name="Group 34"/>
                <p:cNvGrpSpPr>
                  <a:grpSpLocks/>
                </p:cNvGrpSpPr>
                <p:nvPr/>
              </p:nvGrpSpPr>
              <p:grpSpPr bwMode="auto">
                <a:xfrm>
                  <a:off x="204" y="260350"/>
                  <a:ext cx="8915196" cy="6381750"/>
                  <a:chOff x="204" y="260350"/>
                  <a:chExt cx="8915196" cy="6381750"/>
                </a:xfrm>
              </p:grpSpPr>
              <p:grpSp>
                <p:nvGrpSpPr>
                  <p:cNvPr id="44044" name="Group 32"/>
                  <p:cNvGrpSpPr>
                    <a:grpSpLocks/>
                  </p:cNvGrpSpPr>
                  <p:nvPr/>
                </p:nvGrpSpPr>
                <p:grpSpPr bwMode="auto">
                  <a:xfrm>
                    <a:off x="204" y="260350"/>
                    <a:ext cx="304596" cy="6364288"/>
                    <a:chOff x="204" y="147"/>
                    <a:chExt cx="304596" cy="4009"/>
                  </a:xfrm>
                </p:grpSpPr>
                <p:sp>
                  <p:nvSpPr>
                    <p:cNvPr id="44046" name="Line 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4800" y="164"/>
                      <a:ext cx="0" cy="3992"/>
                    </a:xfrm>
                    <a:prstGeom prst="line">
                      <a:avLst/>
                    </a:prstGeom>
                    <a:noFill/>
                    <a:ln w="76200" cmpd="tri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44047" name="Group 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04" y="147"/>
                      <a:ext cx="5398" cy="4009"/>
                      <a:chOff x="204" y="147"/>
                      <a:chExt cx="5398" cy="4009"/>
                    </a:xfrm>
                  </p:grpSpPr>
                  <p:sp>
                    <p:nvSpPr>
                      <p:cNvPr id="44048" name="Line 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04" y="147"/>
                        <a:ext cx="5398" cy="0"/>
                      </a:xfrm>
                      <a:prstGeom prst="line">
                        <a:avLst/>
                      </a:prstGeom>
                      <a:noFill/>
                      <a:ln w="76200" cmpd="tri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4049" name="Line 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04" y="4156"/>
                        <a:ext cx="5398" cy="0"/>
                      </a:xfrm>
                      <a:prstGeom prst="line">
                        <a:avLst/>
                      </a:prstGeom>
                      <a:noFill/>
                      <a:ln w="76200" cmpd="tri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44045" name="Line 6"/>
                  <p:cNvSpPr>
                    <a:spLocks noChangeShapeType="1"/>
                  </p:cNvSpPr>
                  <p:nvPr/>
                </p:nvSpPr>
                <p:spPr bwMode="auto">
                  <a:xfrm>
                    <a:off x="8915400" y="304800"/>
                    <a:ext cx="0" cy="6337300"/>
                  </a:xfrm>
                  <a:prstGeom prst="line">
                    <a:avLst/>
                  </a:prstGeom>
                  <a:noFill/>
                  <a:ln w="76200" cmpd="tri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0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324047" y="304800"/>
                  <a:ext cx="8569129" cy="584200"/>
                </a:xfrm>
                <a:prstGeom prst="rect">
                  <a:avLst/>
                </a:prstGeom>
                <a:solidFill>
                  <a:schemeClr val="accent2"/>
                </a:solidFill>
                <a:ln w="76200" cmpd="tri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defRPr/>
                  </a:pPr>
                  <a:r>
                    <a:rPr lang="en-US" sz="3200">
                      <a:solidFill>
                        <a:schemeClr val="bg1"/>
                      </a:solidFill>
                      <a:latin typeface="Arial" charset="0"/>
                      <a:cs typeface="Arial" charset="0"/>
                    </a:rPr>
                    <a:t> Sebelum anda melanjutkan ….</a:t>
                  </a:r>
                  <a:endParaRPr lang="en-US" sz="32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44041" name="Line 9"/>
              <p:cNvSpPr>
                <a:spLocks noChangeShapeType="1"/>
              </p:cNvSpPr>
              <p:nvPr/>
            </p:nvSpPr>
            <p:spPr bwMode="auto">
              <a:xfrm>
                <a:off x="304800" y="304800"/>
                <a:ext cx="8569325" cy="0"/>
              </a:xfrm>
              <a:prstGeom prst="line">
                <a:avLst/>
              </a:prstGeom>
              <a:noFill/>
              <a:ln w="76200" cmpd="tri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4037" name="Rectangle 20"/>
          <p:cNvSpPr>
            <a:spLocks noChangeArrowheads="1"/>
          </p:cNvSpPr>
          <p:nvPr/>
        </p:nvSpPr>
        <p:spPr bwMode="auto">
          <a:xfrm>
            <a:off x="609600" y="1143001"/>
            <a:ext cx="10972800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n-US" sz="2600">
                <a:solidFill>
                  <a:srgbClr val="0000FF"/>
                </a:solidFill>
                <a:latin typeface="Arial" charset="0"/>
                <a:cs typeface="Arial" charset="0"/>
              </a:rPr>
              <a:t>Jelaskan mengenai ruang pamer dan mal elektronik </a:t>
            </a:r>
          </a:p>
          <a:p>
            <a:pPr marL="457200" indent="-457200">
              <a:buFontTx/>
              <a:buAutoNum type="arabicPeriod"/>
            </a:pPr>
            <a:r>
              <a:rPr lang="en-US" sz="2600">
                <a:solidFill>
                  <a:srgbClr val="0000FF"/>
                </a:solidFill>
                <a:latin typeface="Arial" charset="0"/>
                <a:cs typeface="Arial" charset="0"/>
              </a:rPr>
              <a:t>Apa saja faktor keberhasilan yang membuat pemberian jasa secara online (cyberbanking, perdagangan sekuritas, pencarian kerja, layanan perjalanan) berhasil baik bagi penjual maupun pembeli</a:t>
            </a:r>
          </a:p>
          <a:p>
            <a:pPr marL="457200" indent="-457200">
              <a:buFontTx/>
              <a:buAutoNum type="arabicPeriod"/>
            </a:pPr>
            <a:r>
              <a:rPr lang="en-US" sz="2600">
                <a:solidFill>
                  <a:srgbClr val="0000FF"/>
                </a:solidFill>
                <a:latin typeface="Arial" charset="0"/>
                <a:cs typeface="Arial" charset="0"/>
              </a:rPr>
              <a:t>Jelaskan bagaimana layanan pelanggan diberikan secara online dan cantumkan keempat tahapnya</a:t>
            </a:r>
          </a:p>
          <a:p>
            <a:pPr marL="457200" indent="-457200">
              <a:buFontTx/>
              <a:buAutoNum type="arabicPeriod"/>
            </a:pPr>
            <a:r>
              <a:rPr lang="en-US" sz="2600">
                <a:solidFill>
                  <a:srgbClr val="0000FF"/>
                </a:solidFill>
                <a:latin typeface="Arial" charset="0"/>
                <a:cs typeface="Arial" charset="0"/>
              </a:rPr>
              <a:t>Tulis berbagai isu utama berkaitan dengan e-tailing</a:t>
            </a:r>
            <a:endParaRPr lang="en-US" sz="2600">
              <a:solidFill>
                <a:srgbClr val="0000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2050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3"/>
          <p:cNvSpPr txBox="1">
            <a:spLocks noChangeArrowheads="1"/>
          </p:cNvSpPr>
          <p:nvPr/>
        </p:nvSpPr>
        <p:spPr bwMode="auto">
          <a:xfrm>
            <a:off x="588434" y="2089151"/>
            <a:ext cx="225636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en-GB" sz="1800">
              <a:latin typeface="Tahoma" charset="0"/>
            </a:endParaRPr>
          </a:p>
        </p:txBody>
      </p:sp>
      <p:grpSp>
        <p:nvGrpSpPr>
          <p:cNvPr id="45060" name="Group 42"/>
          <p:cNvGrpSpPr>
            <a:grpSpLocks/>
          </p:cNvGrpSpPr>
          <p:nvPr/>
        </p:nvGrpSpPr>
        <p:grpSpPr bwMode="auto">
          <a:xfrm>
            <a:off x="0" y="260350"/>
            <a:ext cx="11887200" cy="6381750"/>
            <a:chOff x="204" y="260350"/>
            <a:chExt cx="8915196" cy="6381750"/>
          </a:xfrm>
        </p:grpSpPr>
        <p:sp>
          <p:nvSpPr>
            <p:cNvPr id="45062" name="Line 9"/>
            <p:cNvSpPr>
              <a:spLocks noChangeShapeType="1"/>
            </p:cNvSpPr>
            <p:nvPr/>
          </p:nvSpPr>
          <p:spPr bwMode="auto">
            <a:xfrm>
              <a:off x="323850" y="6624638"/>
              <a:ext cx="8569325" cy="0"/>
            </a:xfrm>
            <a:prstGeom prst="line">
              <a:avLst/>
            </a:prstGeom>
            <a:noFill/>
            <a:ln w="76200" cmpd="tri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5063" name="Group 41"/>
            <p:cNvGrpSpPr>
              <a:grpSpLocks/>
            </p:cNvGrpSpPr>
            <p:nvPr/>
          </p:nvGrpSpPr>
          <p:grpSpPr bwMode="auto">
            <a:xfrm>
              <a:off x="204" y="260350"/>
              <a:ext cx="8915196" cy="6381750"/>
              <a:chOff x="204" y="260350"/>
              <a:chExt cx="8915196" cy="6381750"/>
            </a:xfrm>
          </p:grpSpPr>
          <p:grpSp>
            <p:nvGrpSpPr>
              <p:cNvPr id="45064" name="Group 28"/>
              <p:cNvGrpSpPr>
                <a:grpSpLocks/>
              </p:cNvGrpSpPr>
              <p:nvPr/>
            </p:nvGrpSpPr>
            <p:grpSpPr bwMode="auto">
              <a:xfrm>
                <a:off x="204" y="260350"/>
                <a:ext cx="8915196" cy="6381750"/>
                <a:chOff x="204" y="260350"/>
                <a:chExt cx="8915196" cy="6381750"/>
              </a:xfrm>
            </p:grpSpPr>
            <p:grpSp>
              <p:nvGrpSpPr>
                <p:cNvPr id="45066" name="Group 34"/>
                <p:cNvGrpSpPr>
                  <a:grpSpLocks/>
                </p:cNvGrpSpPr>
                <p:nvPr/>
              </p:nvGrpSpPr>
              <p:grpSpPr bwMode="auto">
                <a:xfrm>
                  <a:off x="204" y="260350"/>
                  <a:ext cx="8915196" cy="6381750"/>
                  <a:chOff x="204" y="260350"/>
                  <a:chExt cx="8915196" cy="6381750"/>
                </a:xfrm>
              </p:grpSpPr>
              <p:grpSp>
                <p:nvGrpSpPr>
                  <p:cNvPr id="45068" name="Group 32"/>
                  <p:cNvGrpSpPr>
                    <a:grpSpLocks/>
                  </p:cNvGrpSpPr>
                  <p:nvPr/>
                </p:nvGrpSpPr>
                <p:grpSpPr bwMode="auto">
                  <a:xfrm>
                    <a:off x="204" y="260350"/>
                    <a:ext cx="304596" cy="6364288"/>
                    <a:chOff x="204" y="147"/>
                    <a:chExt cx="304596" cy="4009"/>
                  </a:xfrm>
                </p:grpSpPr>
                <p:sp>
                  <p:nvSpPr>
                    <p:cNvPr id="45070" name="Line 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4800" y="164"/>
                      <a:ext cx="0" cy="3992"/>
                    </a:xfrm>
                    <a:prstGeom prst="line">
                      <a:avLst/>
                    </a:prstGeom>
                    <a:noFill/>
                    <a:ln w="76200" cmpd="tri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45071" name="Group 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04" y="147"/>
                      <a:ext cx="5398" cy="4009"/>
                      <a:chOff x="204" y="147"/>
                      <a:chExt cx="5398" cy="4009"/>
                    </a:xfrm>
                  </p:grpSpPr>
                  <p:sp>
                    <p:nvSpPr>
                      <p:cNvPr id="45072" name="Line 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04" y="147"/>
                        <a:ext cx="5398" cy="0"/>
                      </a:xfrm>
                      <a:prstGeom prst="line">
                        <a:avLst/>
                      </a:prstGeom>
                      <a:noFill/>
                      <a:ln w="76200" cmpd="tri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5073" name="Line 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04" y="4156"/>
                        <a:ext cx="5398" cy="0"/>
                      </a:xfrm>
                      <a:prstGeom prst="line">
                        <a:avLst/>
                      </a:prstGeom>
                      <a:noFill/>
                      <a:ln w="76200" cmpd="tri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45069" name="Line 6"/>
                  <p:cNvSpPr>
                    <a:spLocks noChangeShapeType="1"/>
                  </p:cNvSpPr>
                  <p:nvPr/>
                </p:nvSpPr>
                <p:spPr bwMode="auto">
                  <a:xfrm>
                    <a:off x="8915400" y="304800"/>
                    <a:ext cx="0" cy="6337300"/>
                  </a:xfrm>
                  <a:prstGeom prst="line">
                    <a:avLst/>
                  </a:prstGeom>
                  <a:noFill/>
                  <a:ln w="76200" cmpd="tri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0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324047" y="304800"/>
                  <a:ext cx="8569129" cy="584200"/>
                </a:xfrm>
                <a:prstGeom prst="rect">
                  <a:avLst/>
                </a:prstGeom>
                <a:solidFill>
                  <a:schemeClr val="accent2"/>
                </a:solidFill>
                <a:ln w="76200" cmpd="tri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defRPr/>
                  </a:pPr>
                  <a:r>
                    <a:rPr lang="en-US" sz="3200">
                      <a:solidFill>
                        <a:schemeClr val="bg1"/>
                      </a:solidFill>
                      <a:latin typeface="Arial" charset="0"/>
                      <a:cs typeface="Arial" charset="0"/>
                    </a:rPr>
                    <a:t> 6. Periklanan Online</a:t>
                  </a:r>
                  <a:endParaRPr lang="en-US" sz="32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45065" name="Line 9"/>
              <p:cNvSpPr>
                <a:spLocks noChangeShapeType="1"/>
              </p:cNvSpPr>
              <p:nvPr/>
            </p:nvSpPr>
            <p:spPr bwMode="auto">
              <a:xfrm>
                <a:off x="304800" y="304800"/>
                <a:ext cx="8569325" cy="0"/>
              </a:xfrm>
              <a:prstGeom prst="line">
                <a:avLst/>
              </a:prstGeom>
              <a:noFill/>
              <a:ln w="76200" cmpd="tri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5061" name="Rectangle 20"/>
          <p:cNvSpPr>
            <a:spLocks noChangeArrowheads="1"/>
          </p:cNvSpPr>
          <p:nvPr/>
        </p:nvSpPr>
        <p:spPr bwMode="auto">
          <a:xfrm>
            <a:off x="609600" y="1143001"/>
            <a:ext cx="109728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>
                <a:solidFill>
                  <a:srgbClr val="800000"/>
                </a:solidFill>
                <a:latin typeface="Arial" charset="0"/>
                <a:cs typeface="Arial" charset="0"/>
              </a:rPr>
              <a:t>Meningkatkan bentuk-bentuk tradisional iklan dalam beberapa cara:</a:t>
            </a:r>
          </a:p>
          <a:p>
            <a:pPr>
              <a:buFont typeface="Courier New" charset="0"/>
              <a:buChar char="o"/>
            </a:pPr>
            <a:r>
              <a:rPr lang="en-US" sz="2400">
                <a:solidFill>
                  <a:srgbClr val="0000FF"/>
                </a:solidFill>
                <a:latin typeface="Arial" charset="0"/>
                <a:cs typeface="Arial" charset="0"/>
              </a:rPr>
              <a:t>Dapat diperbarui setiap saat dengan biaya minimal </a:t>
            </a:r>
          </a:p>
          <a:p>
            <a:pPr>
              <a:buFont typeface="Courier New" charset="0"/>
              <a:buChar char="o"/>
            </a:pPr>
            <a:r>
              <a:rPr lang="en-US" sz="2400">
                <a:solidFill>
                  <a:srgbClr val="0000FF"/>
                </a:solidFill>
                <a:latin typeface="Arial" charset="0"/>
                <a:cs typeface="Arial" charset="0"/>
              </a:rPr>
              <a:t>Dapat mencapai banyak sekali calon pelanggan potensial diseluruh dunia.</a:t>
            </a:r>
          </a:p>
          <a:p>
            <a:pPr>
              <a:buFont typeface="Courier New" charset="0"/>
              <a:buChar char="o"/>
            </a:pPr>
            <a:r>
              <a:rPr lang="en-US" sz="2400">
                <a:solidFill>
                  <a:srgbClr val="0000FF"/>
                </a:solidFill>
                <a:latin typeface="Arial" charset="0"/>
                <a:cs typeface="Arial" charset="0"/>
              </a:rPr>
              <a:t>Kadang bisa lebih murah jika dibanding dengan iklan dimedia cetak (koran dan majalah), radio atau iklan TV. </a:t>
            </a:r>
          </a:p>
          <a:p>
            <a:pPr>
              <a:buFont typeface="Courier New" charset="0"/>
              <a:buChar char="o"/>
            </a:pPr>
            <a:r>
              <a:rPr lang="en-US" sz="2400">
                <a:solidFill>
                  <a:srgbClr val="0000FF"/>
                </a:solidFill>
                <a:latin typeface="Arial" charset="0"/>
                <a:cs typeface="Arial" charset="0"/>
              </a:rPr>
              <a:t>Dapat bersifat interaktif dan ditujukan kepada kelompok-kelompok tertentu dan / atau kepada individu.</a:t>
            </a:r>
          </a:p>
          <a:p>
            <a:pPr>
              <a:buFont typeface="Courier New" charset="0"/>
              <a:buChar char="o"/>
            </a:pPr>
            <a:r>
              <a:rPr lang="en-US" sz="2400">
                <a:solidFill>
                  <a:srgbClr val="0000FF"/>
                </a:solidFill>
                <a:latin typeface="Arial" charset="0"/>
                <a:cs typeface="Arial" charset="0"/>
              </a:rPr>
              <a:t>Jumlah pengguna internet selalu bertambah.</a:t>
            </a:r>
          </a:p>
          <a:p>
            <a:endParaRPr lang="en-US" sz="240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r>
              <a:rPr lang="en-US" sz="2400">
                <a:solidFill>
                  <a:srgbClr val="800000"/>
                </a:solidFill>
                <a:latin typeface="Arial" charset="0"/>
                <a:cs typeface="Arial" charset="0"/>
              </a:rPr>
              <a:t>Kekurangan</a:t>
            </a:r>
            <a:r>
              <a:rPr lang="en-US" sz="2400">
                <a:solidFill>
                  <a:srgbClr val="0000FF"/>
                </a:solidFill>
                <a:latin typeface="Arial" charset="0"/>
                <a:cs typeface="Arial" charset="0"/>
              </a:rPr>
              <a:t>: kebanyakan yang berkaitan dengan kesulitan dalam mengukur efektivitas dan biaya-pembenaran dari iklan.</a:t>
            </a:r>
          </a:p>
        </p:txBody>
      </p:sp>
    </p:spTree>
    <p:extLst>
      <p:ext uri="{BB962C8B-B14F-4D97-AF65-F5344CB8AC3E}">
        <p14:creationId xmlns:p14="http://schemas.microsoft.com/office/powerpoint/2010/main" val="4290301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D1C351EC-EFDF-4FE5-BBAB-AB9CC50838F4}"/>
              </a:ext>
            </a:extLst>
          </p:cNvPr>
          <p:cNvSpPr txBox="1"/>
          <p:nvPr/>
        </p:nvSpPr>
        <p:spPr>
          <a:xfrm>
            <a:off x="2372792" y="224560"/>
            <a:ext cx="72225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Solusi</a:t>
            </a:r>
            <a:r>
              <a:rPr 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 TI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66149A8-D12B-428E-A66B-3585C3C321C5}"/>
              </a:ext>
            </a:extLst>
          </p:cNvPr>
          <p:cNvSpPr txBox="1"/>
          <p:nvPr/>
        </p:nvSpPr>
        <p:spPr>
          <a:xfrm>
            <a:off x="542869" y="4107522"/>
            <a:ext cx="5378960" cy="2308324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sz="2400" dirty="0" err="1">
                <a:latin typeface="Arial" charset="0"/>
              </a:rPr>
              <a:t>pihak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manajemen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memperkenalkan</a:t>
            </a:r>
            <a:r>
              <a:rPr lang="en-US" sz="2400" dirty="0">
                <a:latin typeface="Arial" charset="0"/>
              </a:rPr>
              <a:t> </a:t>
            </a:r>
            <a:r>
              <a:rPr lang="id-ID" sz="2400" dirty="0">
                <a:latin typeface="Arial" charset="0"/>
              </a:rPr>
              <a:t>  </a:t>
            </a:r>
            <a:r>
              <a:rPr lang="en-US" sz="2400" dirty="0">
                <a:latin typeface="Arial" charset="0"/>
              </a:rPr>
              <a:t>pocket PC (</a:t>
            </a:r>
            <a:r>
              <a:rPr lang="en-US" sz="2400" dirty="0" err="1">
                <a:latin typeface="Arial" charset="0"/>
              </a:rPr>
              <a:t>peralatan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genggam</a:t>
            </a:r>
            <a:r>
              <a:rPr lang="en-US" sz="2400" dirty="0">
                <a:latin typeface="Arial" charset="0"/>
              </a:rPr>
              <a:t>) </a:t>
            </a:r>
            <a:r>
              <a:rPr lang="en-US" sz="2400" dirty="0" err="1">
                <a:latin typeface="Arial" charset="0"/>
              </a:rPr>
              <a:t>dari</a:t>
            </a:r>
            <a:r>
              <a:rPr lang="en-US" sz="2400" dirty="0">
                <a:latin typeface="Arial" charset="0"/>
              </a:rPr>
              <a:t> HP yang </a:t>
            </a:r>
            <a:r>
              <a:rPr lang="en-US" sz="2400" dirty="0" err="1">
                <a:latin typeface="Arial" charset="0"/>
              </a:rPr>
              <a:t>memungkinkan</a:t>
            </a:r>
            <a:r>
              <a:rPr lang="id-ID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karyawan</a:t>
            </a:r>
            <a:r>
              <a:rPr lang="en-US" sz="2400" dirty="0">
                <a:latin typeface="Arial" charset="0"/>
              </a:rPr>
              <a:t>  </a:t>
            </a:r>
            <a:r>
              <a:rPr lang="id-ID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memasukkan</a:t>
            </a:r>
            <a:r>
              <a:rPr lang="id-ID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perhitungan</a:t>
            </a:r>
            <a:r>
              <a:rPr lang="en-US" sz="2400" dirty="0">
                <a:latin typeface="Arial" charset="0"/>
              </a:rPr>
              <a:t>  </a:t>
            </a:r>
            <a:r>
              <a:rPr lang="en-US" sz="2400" dirty="0" err="1">
                <a:latin typeface="Arial" charset="0"/>
              </a:rPr>
              <a:t>persediaan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secara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langsung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kedalam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bentuk</a:t>
            </a:r>
            <a:r>
              <a:rPr lang="en-US" sz="2400" dirty="0">
                <a:latin typeface="Arial" charset="0"/>
              </a:rPr>
              <a:t> </a:t>
            </a:r>
            <a:r>
              <a:rPr lang="id-ID" sz="2400" dirty="0">
                <a:latin typeface="Arial" charset="0"/>
              </a:rPr>
              <a:t>      </a:t>
            </a:r>
            <a:r>
              <a:rPr lang="en-US" sz="2400" dirty="0" err="1">
                <a:latin typeface="Arial" charset="0"/>
              </a:rPr>
              <a:t>elektronik</a:t>
            </a:r>
            <a:r>
              <a:rPr lang="en-US" sz="2400" dirty="0">
                <a:latin typeface="Arial" charset="0"/>
              </a:rPr>
              <a:t>. 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6DF067BE-F48C-4739-8640-5E9A2FCBF9D1}"/>
              </a:ext>
            </a:extLst>
          </p:cNvPr>
          <p:cNvSpPr/>
          <p:nvPr/>
        </p:nvSpPr>
        <p:spPr>
          <a:xfrm>
            <a:off x="658984" y="3558126"/>
            <a:ext cx="34276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800000"/>
                </a:solidFill>
                <a:latin typeface="Arial" charset="0"/>
              </a:rPr>
              <a:t>Tahap</a:t>
            </a:r>
            <a:r>
              <a:rPr lang="en-US" sz="3200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800000"/>
                </a:solidFill>
                <a:latin typeface="Arial" charset="0"/>
              </a:rPr>
              <a:t>pertama</a:t>
            </a:r>
            <a:endParaRPr lang="en-US" altLang="ko-KR" sz="3200" dirty="0">
              <a:solidFill>
                <a:srgbClr val="020E50"/>
              </a:solidFill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E9845F3-5873-422B-95AC-42A34C562224}"/>
              </a:ext>
            </a:extLst>
          </p:cNvPr>
          <p:cNvSpPr txBox="1"/>
          <p:nvPr/>
        </p:nvSpPr>
        <p:spPr>
          <a:xfrm>
            <a:off x="6202057" y="4070331"/>
            <a:ext cx="5714172" cy="156966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sz="2400" dirty="0" err="1">
                <a:latin typeface="Arial" pitchFamily="34" charset="0"/>
                <a:cs typeface="Arial" pitchFamily="34" charset="0"/>
              </a:rPr>
              <a:t>para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karyawan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memindai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barcode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produk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yg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kemudian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memasukkan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id-ID" sz="2400" dirty="0">
                <a:latin typeface="Arial" pitchFamily="34" charset="0"/>
                <a:cs typeface="Arial" pitchFamily="34" charset="0"/>
              </a:rPr>
              <a:t>       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kuantitas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dilihat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dirak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 </a:t>
            </a:r>
          </a:p>
          <a:p>
            <a:r>
              <a:rPr lang="en-US" altLang="ko-KR" sz="2400" dirty="0">
                <a:solidFill>
                  <a:srgbClr val="020E5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ko-KR" altLang="en-US" sz="2400" dirty="0">
              <a:solidFill>
                <a:srgbClr val="020E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522199A7-8A89-4A3B-B907-B8638A1B3341}"/>
              </a:ext>
            </a:extLst>
          </p:cNvPr>
          <p:cNvSpPr/>
          <p:nvPr/>
        </p:nvSpPr>
        <p:spPr>
          <a:xfrm>
            <a:off x="6248810" y="3572641"/>
            <a:ext cx="34276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800000"/>
                </a:solidFill>
                <a:latin typeface="Arial" charset="0"/>
              </a:rPr>
              <a:t>Tahap</a:t>
            </a:r>
            <a:r>
              <a:rPr lang="en-US" sz="3200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800000"/>
                </a:solidFill>
                <a:latin typeface="Arial" charset="0"/>
              </a:rPr>
              <a:t>kedua</a:t>
            </a:r>
            <a:r>
              <a:rPr lang="en-US" sz="3200" dirty="0">
                <a:solidFill>
                  <a:srgbClr val="0000FF"/>
                </a:solidFill>
                <a:latin typeface="Arial" charset="0"/>
              </a:rPr>
              <a:t>,</a:t>
            </a:r>
            <a:endParaRPr lang="en-US" altLang="ko-KR" sz="3200" dirty="0">
              <a:solidFill>
                <a:srgbClr val="020E50"/>
              </a:solidFill>
              <a:latin typeface="+mj-lt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13B63B3B-A72E-490E-BE01-5EA7DE1A99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554" y="1224119"/>
            <a:ext cx="3121591" cy="2341193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C3461A92-C4C6-4056-96E3-8D56EAD91A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341" y="987557"/>
            <a:ext cx="2174842" cy="281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7684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117" y="990600"/>
            <a:ext cx="329988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588434" y="2089151"/>
            <a:ext cx="225636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en-GB" sz="1800">
              <a:latin typeface="Tahoma" charset="0"/>
            </a:endParaRPr>
          </a:p>
        </p:txBody>
      </p:sp>
      <p:grpSp>
        <p:nvGrpSpPr>
          <p:cNvPr id="46085" name="Group 42"/>
          <p:cNvGrpSpPr>
            <a:grpSpLocks/>
          </p:cNvGrpSpPr>
          <p:nvPr/>
        </p:nvGrpSpPr>
        <p:grpSpPr bwMode="auto">
          <a:xfrm>
            <a:off x="0" y="260350"/>
            <a:ext cx="11887200" cy="6381750"/>
            <a:chOff x="204" y="260350"/>
            <a:chExt cx="8915196" cy="6381750"/>
          </a:xfrm>
        </p:grpSpPr>
        <p:sp>
          <p:nvSpPr>
            <p:cNvPr id="46092" name="Line 9"/>
            <p:cNvSpPr>
              <a:spLocks noChangeShapeType="1"/>
            </p:cNvSpPr>
            <p:nvPr/>
          </p:nvSpPr>
          <p:spPr bwMode="auto">
            <a:xfrm>
              <a:off x="323850" y="6624638"/>
              <a:ext cx="8569325" cy="0"/>
            </a:xfrm>
            <a:prstGeom prst="line">
              <a:avLst/>
            </a:prstGeom>
            <a:noFill/>
            <a:ln w="76200" cmpd="tri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6093" name="Group 41"/>
            <p:cNvGrpSpPr>
              <a:grpSpLocks/>
            </p:cNvGrpSpPr>
            <p:nvPr/>
          </p:nvGrpSpPr>
          <p:grpSpPr bwMode="auto">
            <a:xfrm>
              <a:off x="204" y="260350"/>
              <a:ext cx="8915196" cy="6381750"/>
              <a:chOff x="204" y="260350"/>
              <a:chExt cx="8915196" cy="6381750"/>
            </a:xfrm>
          </p:grpSpPr>
          <p:grpSp>
            <p:nvGrpSpPr>
              <p:cNvPr id="46094" name="Group 28"/>
              <p:cNvGrpSpPr>
                <a:grpSpLocks/>
              </p:cNvGrpSpPr>
              <p:nvPr/>
            </p:nvGrpSpPr>
            <p:grpSpPr bwMode="auto">
              <a:xfrm>
                <a:off x="204" y="260350"/>
                <a:ext cx="8915196" cy="6381750"/>
                <a:chOff x="204" y="260350"/>
                <a:chExt cx="8915196" cy="6381750"/>
              </a:xfrm>
            </p:grpSpPr>
            <p:grpSp>
              <p:nvGrpSpPr>
                <p:cNvPr id="46096" name="Group 34"/>
                <p:cNvGrpSpPr>
                  <a:grpSpLocks/>
                </p:cNvGrpSpPr>
                <p:nvPr/>
              </p:nvGrpSpPr>
              <p:grpSpPr bwMode="auto">
                <a:xfrm>
                  <a:off x="204" y="260350"/>
                  <a:ext cx="8915196" cy="6381750"/>
                  <a:chOff x="204" y="260350"/>
                  <a:chExt cx="8915196" cy="6381750"/>
                </a:xfrm>
              </p:grpSpPr>
              <p:grpSp>
                <p:nvGrpSpPr>
                  <p:cNvPr id="46098" name="Group 32"/>
                  <p:cNvGrpSpPr>
                    <a:grpSpLocks/>
                  </p:cNvGrpSpPr>
                  <p:nvPr/>
                </p:nvGrpSpPr>
                <p:grpSpPr bwMode="auto">
                  <a:xfrm>
                    <a:off x="204" y="260350"/>
                    <a:ext cx="304596" cy="6364288"/>
                    <a:chOff x="204" y="147"/>
                    <a:chExt cx="304596" cy="4009"/>
                  </a:xfrm>
                </p:grpSpPr>
                <p:sp>
                  <p:nvSpPr>
                    <p:cNvPr id="46100" name="Line 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4800" y="164"/>
                      <a:ext cx="0" cy="3992"/>
                    </a:xfrm>
                    <a:prstGeom prst="line">
                      <a:avLst/>
                    </a:prstGeom>
                    <a:noFill/>
                    <a:ln w="76200" cmpd="tri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46101" name="Group 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04" y="147"/>
                      <a:ext cx="5398" cy="4009"/>
                      <a:chOff x="204" y="147"/>
                      <a:chExt cx="5398" cy="4009"/>
                    </a:xfrm>
                  </p:grpSpPr>
                  <p:sp>
                    <p:nvSpPr>
                      <p:cNvPr id="46102" name="Line 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04" y="147"/>
                        <a:ext cx="5398" cy="0"/>
                      </a:xfrm>
                      <a:prstGeom prst="line">
                        <a:avLst/>
                      </a:prstGeom>
                      <a:noFill/>
                      <a:ln w="76200" cmpd="tri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103" name="Line 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04" y="4156"/>
                        <a:ext cx="5398" cy="0"/>
                      </a:xfrm>
                      <a:prstGeom prst="line">
                        <a:avLst/>
                      </a:prstGeom>
                      <a:noFill/>
                      <a:ln w="76200" cmpd="tri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46099" name="Line 6"/>
                  <p:cNvSpPr>
                    <a:spLocks noChangeShapeType="1"/>
                  </p:cNvSpPr>
                  <p:nvPr/>
                </p:nvSpPr>
                <p:spPr bwMode="auto">
                  <a:xfrm>
                    <a:off x="8915400" y="304800"/>
                    <a:ext cx="0" cy="6337300"/>
                  </a:xfrm>
                  <a:prstGeom prst="line">
                    <a:avLst/>
                  </a:prstGeom>
                  <a:noFill/>
                  <a:ln w="76200" cmpd="tri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0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324047" y="304800"/>
                  <a:ext cx="8569129" cy="584200"/>
                </a:xfrm>
                <a:prstGeom prst="rect">
                  <a:avLst/>
                </a:prstGeom>
                <a:solidFill>
                  <a:schemeClr val="accent2"/>
                </a:solidFill>
                <a:ln w="76200" cmpd="tri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defRPr/>
                  </a:pPr>
                  <a:r>
                    <a:rPr lang="en-US" sz="3200">
                      <a:solidFill>
                        <a:schemeClr val="bg1"/>
                      </a:solidFill>
                      <a:latin typeface="Arial" charset="0"/>
                      <a:cs typeface="Arial" charset="0"/>
                    </a:rPr>
                    <a:t> Metode Iklan</a:t>
                  </a:r>
                  <a:endParaRPr lang="en-US" sz="32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46095" name="Line 9"/>
              <p:cNvSpPr>
                <a:spLocks noChangeShapeType="1"/>
              </p:cNvSpPr>
              <p:nvPr/>
            </p:nvSpPr>
            <p:spPr bwMode="auto">
              <a:xfrm>
                <a:off x="304800" y="304800"/>
                <a:ext cx="8569325" cy="0"/>
              </a:xfrm>
              <a:prstGeom prst="line">
                <a:avLst/>
              </a:prstGeom>
              <a:noFill/>
              <a:ln w="76200" cmpd="tri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6086" name="Rectangle 17"/>
          <p:cNvSpPr>
            <a:spLocks noChangeArrowheads="1"/>
          </p:cNvSpPr>
          <p:nvPr/>
        </p:nvSpPr>
        <p:spPr bwMode="auto">
          <a:xfrm>
            <a:off x="711200" y="1038225"/>
            <a:ext cx="8229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>
                <a:solidFill>
                  <a:srgbClr val="800000"/>
                </a:solidFill>
                <a:latin typeface="Arial" charset="0"/>
                <a:cs typeface="Arial" charset="0"/>
              </a:rPr>
              <a:t>Banner</a:t>
            </a:r>
            <a:r>
              <a:rPr lang="en-US" sz="2400">
                <a:solidFill>
                  <a:srgbClr val="0000FF"/>
                </a:solidFill>
                <a:latin typeface="Arial" charset="0"/>
                <a:cs typeface="Arial" charset="0"/>
              </a:rPr>
              <a:t>: Elektronik billboard, yang biasanya berisi teks singkat atau pesan grafis untuk mempromosikan produk atau vendor.</a:t>
            </a:r>
          </a:p>
        </p:txBody>
      </p:sp>
      <p:sp>
        <p:nvSpPr>
          <p:cNvPr id="46087" name="Rectangle 17"/>
          <p:cNvSpPr>
            <a:spLocks noChangeArrowheads="1"/>
          </p:cNvSpPr>
          <p:nvPr/>
        </p:nvSpPr>
        <p:spPr bwMode="auto">
          <a:xfrm>
            <a:off x="609600" y="2362201"/>
            <a:ext cx="11176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>
                <a:solidFill>
                  <a:srgbClr val="800000"/>
                </a:solidFill>
                <a:latin typeface="Arial" charset="0"/>
                <a:cs typeface="Arial" charset="0"/>
              </a:rPr>
              <a:t>Keyword Banner</a:t>
            </a:r>
            <a:r>
              <a:rPr lang="en-US" sz="2400">
                <a:solidFill>
                  <a:srgbClr val="0000FF"/>
                </a:solidFill>
                <a:latin typeface="Arial" charset="0"/>
                <a:cs typeface="Arial" charset="0"/>
              </a:rPr>
              <a:t>: yang muncul  ketika kata yang ditentukan diminta dalam mesin pencari</a:t>
            </a:r>
          </a:p>
        </p:txBody>
      </p:sp>
      <p:sp>
        <p:nvSpPr>
          <p:cNvPr id="46088" name="Rectangle 17"/>
          <p:cNvSpPr>
            <a:spLocks noChangeArrowheads="1"/>
          </p:cNvSpPr>
          <p:nvPr/>
        </p:nvSpPr>
        <p:spPr bwMode="auto">
          <a:xfrm>
            <a:off x="508000" y="3276600"/>
            <a:ext cx="7620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>
                <a:solidFill>
                  <a:srgbClr val="800000"/>
                </a:solidFill>
                <a:latin typeface="Arial" charset="0"/>
                <a:cs typeface="Arial" charset="0"/>
              </a:rPr>
              <a:t>Random  Banner</a:t>
            </a:r>
            <a:r>
              <a:rPr lang="en-US" sz="2400">
                <a:solidFill>
                  <a:srgbClr val="0000FF"/>
                </a:solidFill>
                <a:latin typeface="Arial" charset="0"/>
                <a:cs typeface="Arial" charset="0"/>
              </a:rPr>
              <a:t>: yang muncul secara acak ; dapat digunakan  untuk memperkenalkan produk bau ke masyarakat.</a:t>
            </a:r>
          </a:p>
        </p:txBody>
      </p:sp>
      <p:pic>
        <p:nvPicPr>
          <p:cNvPr id="46089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3276601"/>
            <a:ext cx="3302000" cy="1362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90" name="Rectangle 17"/>
          <p:cNvSpPr>
            <a:spLocks noChangeArrowheads="1"/>
          </p:cNvSpPr>
          <p:nvPr/>
        </p:nvSpPr>
        <p:spPr bwMode="auto">
          <a:xfrm>
            <a:off x="508000" y="5029201"/>
            <a:ext cx="7620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>
                <a:solidFill>
                  <a:srgbClr val="800000"/>
                </a:solidFill>
                <a:latin typeface="Arial" charset="0"/>
                <a:cs typeface="Arial" charset="0"/>
              </a:rPr>
              <a:t>Iklan Po-add, </a:t>
            </a:r>
            <a:r>
              <a:rPr lang="en-US" sz="2400">
                <a:solidFill>
                  <a:srgbClr val="0000FF"/>
                </a:solidFill>
                <a:latin typeface="Arial" charset="0"/>
                <a:cs typeface="Arial" charset="0"/>
              </a:rPr>
              <a:t>muncul didepan jendela penjelah yag sedang digunakan</a:t>
            </a:r>
          </a:p>
        </p:txBody>
      </p:sp>
      <p:pic>
        <p:nvPicPr>
          <p:cNvPr id="46091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600" y="4746625"/>
            <a:ext cx="26924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54760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588434" y="2089151"/>
            <a:ext cx="225636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en-GB" sz="1800">
              <a:latin typeface="Tahoma" charset="0"/>
            </a:endParaRPr>
          </a:p>
        </p:txBody>
      </p:sp>
      <p:grpSp>
        <p:nvGrpSpPr>
          <p:cNvPr id="47109" name="Group 42"/>
          <p:cNvGrpSpPr>
            <a:grpSpLocks/>
          </p:cNvGrpSpPr>
          <p:nvPr/>
        </p:nvGrpSpPr>
        <p:grpSpPr bwMode="auto">
          <a:xfrm>
            <a:off x="0" y="260350"/>
            <a:ext cx="11887200" cy="6381750"/>
            <a:chOff x="204" y="260350"/>
            <a:chExt cx="8915196" cy="6381750"/>
          </a:xfrm>
        </p:grpSpPr>
        <p:sp>
          <p:nvSpPr>
            <p:cNvPr id="47111" name="Line 9"/>
            <p:cNvSpPr>
              <a:spLocks noChangeShapeType="1"/>
            </p:cNvSpPr>
            <p:nvPr/>
          </p:nvSpPr>
          <p:spPr bwMode="auto">
            <a:xfrm>
              <a:off x="323850" y="6624638"/>
              <a:ext cx="8569325" cy="0"/>
            </a:xfrm>
            <a:prstGeom prst="line">
              <a:avLst/>
            </a:prstGeom>
            <a:noFill/>
            <a:ln w="76200" cmpd="tri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7112" name="Group 41"/>
            <p:cNvGrpSpPr>
              <a:grpSpLocks/>
            </p:cNvGrpSpPr>
            <p:nvPr/>
          </p:nvGrpSpPr>
          <p:grpSpPr bwMode="auto">
            <a:xfrm>
              <a:off x="204" y="260350"/>
              <a:ext cx="8915196" cy="6381750"/>
              <a:chOff x="204" y="260350"/>
              <a:chExt cx="8915196" cy="6381750"/>
            </a:xfrm>
          </p:grpSpPr>
          <p:grpSp>
            <p:nvGrpSpPr>
              <p:cNvPr id="47113" name="Group 28"/>
              <p:cNvGrpSpPr>
                <a:grpSpLocks/>
              </p:cNvGrpSpPr>
              <p:nvPr/>
            </p:nvGrpSpPr>
            <p:grpSpPr bwMode="auto">
              <a:xfrm>
                <a:off x="204" y="260350"/>
                <a:ext cx="8915196" cy="6381750"/>
                <a:chOff x="204" y="260350"/>
                <a:chExt cx="8915196" cy="6381750"/>
              </a:xfrm>
            </p:grpSpPr>
            <p:grpSp>
              <p:nvGrpSpPr>
                <p:cNvPr id="47115" name="Group 34"/>
                <p:cNvGrpSpPr>
                  <a:grpSpLocks/>
                </p:cNvGrpSpPr>
                <p:nvPr/>
              </p:nvGrpSpPr>
              <p:grpSpPr bwMode="auto">
                <a:xfrm>
                  <a:off x="204" y="260350"/>
                  <a:ext cx="8915196" cy="6381750"/>
                  <a:chOff x="204" y="260350"/>
                  <a:chExt cx="8915196" cy="6381750"/>
                </a:xfrm>
              </p:grpSpPr>
              <p:grpSp>
                <p:nvGrpSpPr>
                  <p:cNvPr id="47117" name="Group 32"/>
                  <p:cNvGrpSpPr>
                    <a:grpSpLocks/>
                  </p:cNvGrpSpPr>
                  <p:nvPr/>
                </p:nvGrpSpPr>
                <p:grpSpPr bwMode="auto">
                  <a:xfrm>
                    <a:off x="204" y="260350"/>
                    <a:ext cx="304596" cy="6364288"/>
                    <a:chOff x="204" y="147"/>
                    <a:chExt cx="304596" cy="4009"/>
                  </a:xfrm>
                </p:grpSpPr>
                <p:sp>
                  <p:nvSpPr>
                    <p:cNvPr id="47119" name="Line 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4800" y="164"/>
                      <a:ext cx="0" cy="3992"/>
                    </a:xfrm>
                    <a:prstGeom prst="line">
                      <a:avLst/>
                    </a:prstGeom>
                    <a:noFill/>
                    <a:ln w="76200" cmpd="tri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47120" name="Group 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04" y="147"/>
                      <a:ext cx="5398" cy="4009"/>
                      <a:chOff x="204" y="147"/>
                      <a:chExt cx="5398" cy="4009"/>
                    </a:xfrm>
                  </p:grpSpPr>
                  <p:sp>
                    <p:nvSpPr>
                      <p:cNvPr id="47121" name="Line 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04" y="147"/>
                        <a:ext cx="5398" cy="0"/>
                      </a:xfrm>
                      <a:prstGeom prst="line">
                        <a:avLst/>
                      </a:prstGeom>
                      <a:noFill/>
                      <a:ln w="76200" cmpd="tri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7122" name="Line 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04" y="4156"/>
                        <a:ext cx="5398" cy="0"/>
                      </a:xfrm>
                      <a:prstGeom prst="line">
                        <a:avLst/>
                      </a:prstGeom>
                      <a:noFill/>
                      <a:ln w="76200" cmpd="tri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47118" name="Line 6"/>
                  <p:cNvSpPr>
                    <a:spLocks noChangeShapeType="1"/>
                  </p:cNvSpPr>
                  <p:nvPr/>
                </p:nvSpPr>
                <p:spPr bwMode="auto">
                  <a:xfrm>
                    <a:off x="8915400" y="304800"/>
                    <a:ext cx="0" cy="6337300"/>
                  </a:xfrm>
                  <a:prstGeom prst="line">
                    <a:avLst/>
                  </a:prstGeom>
                  <a:noFill/>
                  <a:ln w="76200" cmpd="tri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0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324047" y="304800"/>
                  <a:ext cx="8569129" cy="584200"/>
                </a:xfrm>
                <a:prstGeom prst="rect">
                  <a:avLst/>
                </a:prstGeom>
                <a:solidFill>
                  <a:schemeClr val="accent2"/>
                </a:solidFill>
                <a:ln w="76200" cmpd="tri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defRPr/>
                  </a:pPr>
                  <a:r>
                    <a:rPr lang="en-US" sz="3200">
                      <a:solidFill>
                        <a:schemeClr val="bg1"/>
                      </a:solidFill>
                      <a:latin typeface="Arial" charset="0"/>
                      <a:cs typeface="Arial" charset="0"/>
                    </a:rPr>
                    <a:t> Metode Iklan</a:t>
                  </a:r>
                  <a:endParaRPr lang="en-US" sz="32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47114" name="Line 9"/>
              <p:cNvSpPr>
                <a:spLocks noChangeShapeType="1"/>
              </p:cNvSpPr>
              <p:nvPr/>
            </p:nvSpPr>
            <p:spPr bwMode="auto">
              <a:xfrm>
                <a:off x="304800" y="304800"/>
                <a:ext cx="8569325" cy="0"/>
              </a:xfrm>
              <a:prstGeom prst="line">
                <a:avLst/>
              </a:prstGeom>
              <a:noFill/>
              <a:ln w="76200" cmpd="tri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7110" name="Rectangle 17"/>
          <p:cNvSpPr>
            <a:spLocks noChangeArrowheads="1"/>
          </p:cNvSpPr>
          <p:nvPr/>
        </p:nvSpPr>
        <p:spPr bwMode="auto">
          <a:xfrm>
            <a:off x="661779" y="1263247"/>
            <a:ext cx="1091474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800000"/>
                </a:solidFill>
                <a:latin typeface="Arial" charset="0"/>
                <a:cs typeface="Arial" charset="0"/>
              </a:rPr>
              <a:t>Iklan</a:t>
            </a:r>
            <a:r>
              <a:rPr lang="en-US" sz="2400" dirty="0">
                <a:solidFill>
                  <a:srgbClr val="800000"/>
                </a:solidFill>
                <a:latin typeface="Arial" charset="0"/>
                <a:cs typeface="Arial" charset="0"/>
              </a:rPr>
              <a:t> e-mail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: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berkembang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sebagai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periklanan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internet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dan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saluran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pemasaran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id-ID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e-mail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biasanya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lebih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efektif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dari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segi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biaya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dan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memberikan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tingkat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respon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id-ID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   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lebih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cepat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serta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lebih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baik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dari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berbagai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saluran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iklan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lainnya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096373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588434" y="2089151"/>
            <a:ext cx="225636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en-GB" sz="1800">
              <a:latin typeface="Tahoma" charset="0"/>
            </a:endParaRPr>
          </a:p>
        </p:txBody>
      </p:sp>
      <p:grpSp>
        <p:nvGrpSpPr>
          <p:cNvPr id="48133" name="Group 42"/>
          <p:cNvGrpSpPr>
            <a:grpSpLocks/>
          </p:cNvGrpSpPr>
          <p:nvPr/>
        </p:nvGrpSpPr>
        <p:grpSpPr bwMode="auto">
          <a:xfrm>
            <a:off x="0" y="260350"/>
            <a:ext cx="11887200" cy="6381750"/>
            <a:chOff x="204" y="260350"/>
            <a:chExt cx="8915196" cy="6381750"/>
          </a:xfrm>
        </p:grpSpPr>
        <p:sp>
          <p:nvSpPr>
            <p:cNvPr id="48138" name="Line 9"/>
            <p:cNvSpPr>
              <a:spLocks noChangeShapeType="1"/>
            </p:cNvSpPr>
            <p:nvPr/>
          </p:nvSpPr>
          <p:spPr bwMode="auto">
            <a:xfrm>
              <a:off x="323850" y="6624638"/>
              <a:ext cx="8569325" cy="0"/>
            </a:xfrm>
            <a:prstGeom prst="line">
              <a:avLst/>
            </a:prstGeom>
            <a:noFill/>
            <a:ln w="76200" cmpd="tri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8139" name="Group 41"/>
            <p:cNvGrpSpPr>
              <a:grpSpLocks/>
            </p:cNvGrpSpPr>
            <p:nvPr/>
          </p:nvGrpSpPr>
          <p:grpSpPr bwMode="auto">
            <a:xfrm>
              <a:off x="204" y="260350"/>
              <a:ext cx="8915196" cy="6381750"/>
              <a:chOff x="204" y="260350"/>
              <a:chExt cx="8915196" cy="6381750"/>
            </a:xfrm>
          </p:grpSpPr>
          <p:grpSp>
            <p:nvGrpSpPr>
              <p:cNvPr id="48140" name="Group 28"/>
              <p:cNvGrpSpPr>
                <a:grpSpLocks/>
              </p:cNvGrpSpPr>
              <p:nvPr/>
            </p:nvGrpSpPr>
            <p:grpSpPr bwMode="auto">
              <a:xfrm>
                <a:off x="204" y="260350"/>
                <a:ext cx="8915196" cy="6381750"/>
                <a:chOff x="204" y="260350"/>
                <a:chExt cx="8915196" cy="6381750"/>
              </a:xfrm>
            </p:grpSpPr>
            <p:grpSp>
              <p:nvGrpSpPr>
                <p:cNvPr id="48142" name="Group 34"/>
                <p:cNvGrpSpPr>
                  <a:grpSpLocks/>
                </p:cNvGrpSpPr>
                <p:nvPr/>
              </p:nvGrpSpPr>
              <p:grpSpPr bwMode="auto">
                <a:xfrm>
                  <a:off x="204" y="260350"/>
                  <a:ext cx="8915196" cy="6381750"/>
                  <a:chOff x="204" y="260350"/>
                  <a:chExt cx="8915196" cy="6381750"/>
                </a:xfrm>
              </p:grpSpPr>
              <p:grpSp>
                <p:nvGrpSpPr>
                  <p:cNvPr id="48144" name="Group 32"/>
                  <p:cNvGrpSpPr>
                    <a:grpSpLocks/>
                  </p:cNvGrpSpPr>
                  <p:nvPr/>
                </p:nvGrpSpPr>
                <p:grpSpPr bwMode="auto">
                  <a:xfrm>
                    <a:off x="204" y="260350"/>
                    <a:ext cx="304596" cy="6364288"/>
                    <a:chOff x="204" y="147"/>
                    <a:chExt cx="304596" cy="4009"/>
                  </a:xfrm>
                </p:grpSpPr>
                <p:sp>
                  <p:nvSpPr>
                    <p:cNvPr id="48146" name="Line 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4800" y="164"/>
                      <a:ext cx="0" cy="3992"/>
                    </a:xfrm>
                    <a:prstGeom prst="line">
                      <a:avLst/>
                    </a:prstGeom>
                    <a:noFill/>
                    <a:ln w="76200" cmpd="tri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48147" name="Group 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04" y="147"/>
                      <a:ext cx="5398" cy="4009"/>
                      <a:chOff x="204" y="147"/>
                      <a:chExt cx="5398" cy="4009"/>
                    </a:xfrm>
                  </p:grpSpPr>
                  <p:sp>
                    <p:nvSpPr>
                      <p:cNvPr id="48148" name="Line 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04" y="147"/>
                        <a:ext cx="5398" cy="0"/>
                      </a:xfrm>
                      <a:prstGeom prst="line">
                        <a:avLst/>
                      </a:prstGeom>
                      <a:noFill/>
                      <a:ln w="76200" cmpd="tri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8149" name="Line 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04" y="4156"/>
                        <a:ext cx="5398" cy="0"/>
                      </a:xfrm>
                      <a:prstGeom prst="line">
                        <a:avLst/>
                      </a:prstGeom>
                      <a:noFill/>
                      <a:ln w="76200" cmpd="tri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48145" name="Line 6"/>
                  <p:cNvSpPr>
                    <a:spLocks noChangeShapeType="1"/>
                  </p:cNvSpPr>
                  <p:nvPr/>
                </p:nvSpPr>
                <p:spPr bwMode="auto">
                  <a:xfrm>
                    <a:off x="8915400" y="304800"/>
                    <a:ext cx="0" cy="6337300"/>
                  </a:xfrm>
                  <a:prstGeom prst="line">
                    <a:avLst/>
                  </a:prstGeom>
                  <a:noFill/>
                  <a:ln w="76200" cmpd="tri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0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324047" y="304800"/>
                  <a:ext cx="8569129" cy="584200"/>
                </a:xfrm>
                <a:prstGeom prst="rect">
                  <a:avLst/>
                </a:prstGeom>
                <a:solidFill>
                  <a:schemeClr val="accent2"/>
                </a:solidFill>
                <a:ln w="76200" cmpd="tri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defRPr/>
                  </a:pPr>
                  <a:r>
                    <a:rPr lang="en-US" sz="3200">
                      <a:solidFill>
                        <a:schemeClr val="bg1"/>
                      </a:solidFill>
                      <a:latin typeface="Arial" charset="0"/>
                      <a:cs typeface="Arial" charset="0"/>
                    </a:rPr>
                    <a:t>Beberapa isu pendekatan periklanan</a:t>
                  </a:r>
                  <a:endParaRPr lang="en-US" sz="32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48141" name="Line 9"/>
              <p:cNvSpPr>
                <a:spLocks noChangeShapeType="1"/>
              </p:cNvSpPr>
              <p:nvPr/>
            </p:nvSpPr>
            <p:spPr bwMode="auto">
              <a:xfrm>
                <a:off x="304800" y="304800"/>
                <a:ext cx="8569325" cy="0"/>
              </a:xfrm>
              <a:prstGeom prst="line">
                <a:avLst/>
              </a:prstGeom>
              <a:noFill/>
              <a:ln w="76200" cmpd="tri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8134" name="Rectangle 17"/>
          <p:cNvSpPr>
            <a:spLocks noChangeArrowheads="1"/>
          </p:cNvSpPr>
          <p:nvPr/>
        </p:nvSpPr>
        <p:spPr bwMode="auto">
          <a:xfrm>
            <a:off x="609600" y="990600"/>
            <a:ext cx="10769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800000"/>
                </a:solidFill>
                <a:latin typeface="Arial" charset="0"/>
                <a:cs typeface="Arial" charset="0"/>
              </a:rPr>
              <a:t>Iklan</a:t>
            </a:r>
            <a:r>
              <a:rPr lang="en-US" sz="2400" dirty="0">
                <a:solidFill>
                  <a:srgbClr val="800000"/>
                </a:solidFill>
                <a:latin typeface="Arial" charset="0"/>
                <a:cs typeface="Arial" charset="0"/>
              </a:rPr>
              <a:t> yang </a:t>
            </a:r>
            <a:r>
              <a:rPr lang="en-US" sz="2400" dirty="0" err="1">
                <a:solidFill>
                  <a:srgbClr val="800000"/>
                </a:solidFill>
                <a:latin typeface="Arial" charset="0"/>
                <a:cs typeface="Arial" charset="0"/>
              </a:rPr>
              <a:t>tak</a:t>
            </a:r>
            <a:r>
              <a:rPr lang="en-US" sz="2400" dirty="0">
                <a:solidFill>
                  <a:srgbClr val="800000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800000"/>
                </a:solidFill>
                <a:latin typeface="Arial" charset="0"/>
                <a:cs typeface="Arial" charset="0"/>
              </a:rPr>
              <a:t>diinginkan</a:t>
            </a:r>
            <a:r>
              <a:rPr lang="en-US" sz="2400" dirty="0">
                <a:solidFill>
                  <a:srgbClr val="800000"/>
                </a:solidFill>
                <a:latin typeface="Arial" charset="0"/>
                <a:cs typeface="Arial" charset="0"/>
              </a:rPr>
              <a:t> (</a:t>
            </a:r>
            <a:r>
              <a:rPr lang="en-US" sz="2400" i="1" dirty="0">
                <a:solidFill>
                  <a:srgbClr val="800000"/>
                </a:solidFill>
                <a:latin typeface="Arial" charset="0"/>
                <a:cs typeface="Arial" charset="0"/>
              </a:rPr>
              <a:t>Spamming</a:t>
            </a:r>
            <a:r>
              <a:rPr lang="en-US" sz="2400" dirty="0">
                <a:solidFill>
                  <a:srgbClr val="800000"/>
                </a:solidFill>
                <a:latin typeface="Arial" charset="0"/>
                <a:cs typeface="Arial" charset="0"/>
              </a:rPr>
              <a:t>), 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adalah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disribusi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sembarang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(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tidak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pandang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bulu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)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iklan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elektronik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tanpa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ijin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penerimanya</a:t>
            </a:r>
            <a:endParaRPr lang="en-US" sz="2400" dirty="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sp>
        <p:nvSpPr>
          <p:cNvPr id="48135" name="Rectangle 17"/>
          <p:cNvSpPr>
            <a:spLocks noChangeArrowheads="1"/>
          </p:cNvSpPr>
          <p:nvPr/>
        </p:nvSpPr>
        <p:spPr bwMode="auto">
          <a:xfrm>
            <a:off x="508000" y="2598738"/>
            <a:ext cx="108712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dirty="0" err="1">
                <a:solidFill>
                  <a:srgbClr val="800000"/>
                </a:solidFill>
                <a:latin typeface="Arial" charset="0"/>
                <a:cs typeface="Arial" charset="0"/>
              </a:rPr>
              <a:t>Pemasaran</a:t>
            </a:r>
            <a:r>
              <a:rPr lang="en-US" sz="2400" dirty="0">
                <a:solidFill>
                  <a:srgbClr val="800000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800000"/>
                </a:solidFill>
                <a:latin typeface="Arial" charset="0"/>
                <a:cs typeface="Arial" charset="0"/>
              </a:rPr>
              <a:t>berijin</a:t>
            </a:r>
            <a:r>
              <a:rPr lang="en-US" sz="2400" dirty="0">
                <a:solidFill>
                  <a:srgbClr val="800000"/>
                </a:solidFill>
                <a:latin typeface="Arial" charset="0"/>
                <a:cs typeface="Arial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meminta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pelanggan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untuk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memberikan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ijin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agar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secara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id-ID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   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sukarela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menerima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iklan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dan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e-mail on-line</a:t>
            </a:r>
          </a:p>
        </p:txBody>
      </p:sp>
      <p:sp>
        <p:nvSpPr>
          <p:cNvPr id="48136" name="Rectangle 17"/>
          <p:cNvSpPr>
            <a:spLocks noChangeArrowheads="1"/>
          </p:cNvSpPr>
          <p:nvPr/>
        </p:nvSpPr>
        <p:spPr bwMode="auto">
          <a:xfrm>
            <a:off x="508000" y="3429000"/>
            <a:ext cx="10871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dirty="0" err="1">
                <a:solidFill>
                  <a:srgbClr val="800000"/>
                </a:solidFill>
                <a:latin typeface="Arial" charset="0"/>
                <a:cs typeface="Arial" charset="0"/>
              </a:rPr>
              <a:t>Pemasaran</a:t>
            </a:r>
            <a:r>
              <a:rPr lang="en-US" sz="2400" dirty="0">
                <a:solidFill>
                  <a:srgbClr val="800000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800000"/>
                </a:solidFill>
                <a:latin typeface="Arial" charset="0"/>
                <a:cs typeface="Arial" charset="0"/>
              </a:rPr>
              <a:t>berantai</a:t>
            </a:r>
            <a:r>
              <a:rPr lang="en-US" sz="2400" dirty="0">
                <a:solidFill>
                  <a:srgbClr val="800000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merujuk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pada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pemasaran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dari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“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mulut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kemulut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”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secara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on-</a:t>
            </a:r>
            <a:r>
              <a:rPr lang="id-ID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ine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. Ide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utamanya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adalah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meminta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orang-orang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meneruskan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berbagai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pesan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keteman-teman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mereka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serta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menyarankan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agar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mereka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membacanya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.</a:t>
            </a:r>
          </a:p>
          <a:p>
            <a:endParaRPr lang="en-US" sz="2400" dirty="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sp>
        <p:nvSpPr>
          <p:cNvPr id="48137" name="Rectangle 17"/>
          <p:cNvSpPr>
            <a:spLocks noChangeArrowheads="1"/>
          </p:cNvSpPr>
          <p:nvPr/>
        </p:nvSpPr>
        <p:spPr bwMode="auto">
          <a:xfrm>
            <a:off x="508000" y="4983164"/>
            <a:ext cx="11277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dirty="0" err="1">
                <a:solidFill>
                  <a:srgbClr val="800000"/>
                </a:solidFill>
                <a:latin typeface="Arial" charset="0"/>
                <a:cs typeface="Arial" charset="0"/>
              </a:rPr>
              <a:t>Periklanan</a:t>
            </a:r>
            <a:r>
              <a:rPr lang="en-US" sz="2400" dirty="0">
                <a:solidFill>
                  <a:srgbClr val="800000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800000"/>
                </a:solidFill>
                <a:latin typeface="Arial" charset="0"/>
                <a:cs typeface="Arial" charset="0"/>
              </a:rPr>
              <a:t>dan</a:t>
            </a:r>
            <a:r>
              <a:rPr lang="en-US" sz="2400" dirty="0">
                <a:solidFill>
                  <a:srgbClr val="800000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800000"/>
                </a:solidFill>
                <a:latin typeface="Arial" charset="0"/>
                <a:cs typeface="Arial" charset="0"/>
              </a:rPr>
              <a:t>pemasaran</a:t>
            </a:r>
            <a:r>
              <a:rPr lang="en-US" sz="2400" dirty="0">
                <a:solidFill>
                  <a:srgbClr val="800000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800000"/>
                </a:solidFill>
                <a:latin typeface="Arial" charset="0"/>
                <a:cs typeface="Arial" charset="0"/>
              </a:rPr>
              <a:t>interaktif</a:t>
            </a:r>
            <a:r>
              <a:rPr lang="en-US" sz="2400" dirty="0">
                <a:solidFill>
                  <a:srgbClr val="800000"/>
                </a:solidFill>
                <a:latin typeface="Arial" charset="0"/>
                <a:cs typeface="Arial" charset="0"/>
              </a:rPr>
              <a:t>, 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semua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pemasang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iklan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entah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secara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id-ID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       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online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ataupun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tdak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mencoba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menagetkan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iklannya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kepasar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yangh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diinginkan</a:t>
            </a:r>
            <a:r>
              <a:rPr lang="id-ID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dan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jika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mungkin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ke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individu-individu</a:t>
            </a:r>
            <a:endParaRPr lang="en-US" sz="2400" dirty="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8356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3"/>
          <p:cNvSpPr txBox="1">
            <a:spLocks noChangeArrowheads="1"/>
          </p:cNvSpPr>
          <p:nvPr/>
        </p:nvSpPr>
        <p:spPr bwMode="auto">
          <a:xfrm>
            <a:off x="588434" y="2089151"/>
            <a:ext cx="225636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en-GB" sz="1800">
              <a:latin typeface="Tahoma" charset="0"/>
            </a:endParaRPr>
          </a:p>
        </p:txBody>
      </p:sp>
      <p:grpSp>
        <p:nvGrpSpPr>
          <p:cNvPr id="49156" name="Group 42"/>
          <p:cNvGrpSpPr>
            <a:grpSpLocks/>
          </p:cNvGrpSpPr>
          <p:nvPr/>
        </p:nvGrpSpPr>
        <p:grpSpPr bwMode="auto">
          <a:xfrm>
            <a:off x="0" y="260350"/>
            <a:ext cx="11887200" cy="6381750"/>
            <a:chOff x="204" y="260350"/>
            <a:chExt cx="8915196" cy="6381750"/>
          </a:xfrm>
        </p:grpSpPr>
        <p:sp>
          <p:nvSpPr>
            <p:cNvPr id="49161" name="Line 9"/>
            <p:cNvSpPr>
              <a:spLocks noChangeShapeType="1"/>
            </p:cNvSpPr>
            <p:nvPr/>
          </p:nvSpPr>
          <p:spPr bwMode="auto">
            <a:xfrm>
              <a:off x="323850" y="6624638"/>
              <a:ext cx="8569325" cy="0"/>
            </a:xfrm>
            <a:prstGeom prst="line">
              <a:avLst/>
            </a:prstGeom>
            <a:noFill/>
            <a:ln w="76200" cmpd="tri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9162" name="Group 41"/>
            <p:cNvGrpSpPr>
              <a:grpSpLocks/>
            </p:cNvGrpSpPr>
            <p:nvPr/>
          </p:nvGrpSpPr>
          <p:grpSpPr bwMode="auto">
            <a:xfrm>
              <a:off x="204" y="260350"/>
              <a:ext cx="8915196" cy="6381750"/>
              <a:chOff x="204" y="260350"/>
              <a:chExt cx="8915196" cy="6381750"/>
            </a:xfrm>
          </p:grpSpPr>
          <p:grpSp>
            <p:nvGrpSpPr>
              <p:cNvPr id="49163" name="Group 28"/>
              <p:cNvGrpSpPr>
                <a:grpSpLocks/>
              </p:cNvGrpSpPr>
              <p:nvPr/>
            </p:nvGrpSpPr>
            <p:grpSpPr bwMode="auto">
              <a:xfrm>
                <a:off x="204" y="260350"/>
                <a:ext cx="8915196" cy="6381750"/>
                <a:chOff x="204" y="260350"/>
                <a:chExt cx="8915196" cy="6381750"/>
              </a:xfrm>
            </p:grpSpPr>
            <p:grpSp>
              <p:nvGrpSpPr>
                <p:cNvPr id="49165" name="Group 34"/>
                <p:cNvGrpSpPr>
                  <a:grpSpLocks/>
                </p:cNvGrpSpPr>
                <p:nvPr/>
              </p:nvGrpSpPr>
              <p:grpSpPr bwMode="auto">
                <a:xfrm>
                  <a:off x="204" y="260350"/>
                  <a:ext cx="8915196" cy="6381750"/>
                  <a:chOff x="204" y="260350"/>
                  <a:chExt cx="8915196" cy="6381750"/>
                </a:xfrm>
              </p:grpSpPr>
              <p:grpSp>
                <p:nvGrpSpPr>
                  <p:cNvPr id="49167" name="Group 32"/>
                  <p:cNvGrpSpPr>
                    <a:grpSpLocks/>
                  </p:cNvGrpSpPr>
                  <p:nvPr/>
                </p:nvGrpSpPr>
                <p:grpSpPr bwMode="auto">
                  <a:xfrm>
                    <a:off x="204" y="260350"/>
                    <a:ext cx="304596" cy="6364288"/>
                    <a:chOff x="204" y="147"/>
                    <a:chExt cx="304596" cy="4009"/>
                  </a:xfrm>
                </p:grpSpPr>
                <p:sp>
                  <p:nvSpPr>
                    <p:cNvPr id="49169" name="Line 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4800" y="164"/>
                      <a:ext cx="0" cy="3992"/>
                    </a:xfrm>
                    <a:prstGeom prst="line">
                      <a:avLst/>
                    </a:prstGeom>
                    <a:noFill/>
                    <a:ln w="76200" cmpd="tri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49170" name="Group 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04" y="147"/>
                      <a:ext cx="5398" cy="4009"/>
                      <a:chOff x="204" y="147"/>
                      <a:chExt cx="5398" cy="4009"/>
                    </a:xfrm>
                  </p:grpSpPr>
                  <p:sp>
                    <p:nvSpPr>
                      <p:cNvPr id="49171" name="Line 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04" y="147"/>
                        <a:ext cx="5398" cy="0"/>
                      </a:xfrm>
                      <a:prstGeom prst="line">
                        <a:avLst/>
                      </a:prstGeom>
                      <a:noFill/>
                      <a:ln w="76200" cmpd="tri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172" name="Line 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04" y="4156"/>
                        <a:ext cx="5398" cy="0"/>
                      </a:xfrm>
                      <a:prstGeom prst="line">
                        <a:avLst/>
                      </a:prstGeom>
                      <a:noFill/>
                      <a:ln w="76200" cmpd="tri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49168" name="Line 6"/>
                  <p:cNvSpPr>
                    <a:spLocks noChangeShapeType="1"/>
                  </p:cNvSpPr>
                  <p:nvPr/>
                </p:nvSpPr>
                <p:spPr bwMode="auto">
                  <a:xfrm>
                    <a:off x="8915400" y="304800"/>
                    <a:ext cx="0" cy="6337300"/>
                  </a:xfrm>
                  <a:prstGeom prst="line">
                    <a:avLst/>
                  </a:prstGeom>
                  <a:noFill/>
                  <a:ln w="76200" cmpd="tri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0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324047" y="304800"/>
                  <a:ext cx="8569129" cy="584200"/>
                </a:xfrm>
                <a:prstGeom prst="rect">
                  <a:avLst/>
                </a:prstGeom>
                <a:solidFill>
                  <a:schemeClr val="accent2"/>
                </a:solidFill>
                <a:ln w="76200" cmpd="tri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defRPr/>
                  </a:pPr>
                  <a:r>
                    <a:rPr lang="en-US" sz="3200">
                      <a:solidFill>
                        <a:schemeClr val="bg1"/>
                      </a:solidFill>
                      <a:latin typeface="Arial" charset="0"/>
                      <a:cs typeface="Arial" charset="0"/>
                    </a:rPr>
                    <a:t>Promosi On-line</a:t>
                  </a:r>
                  <a:endParaRPr lang="en-US" sz="32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49164" name="Line 9"/>
              <p:cNvSpPr>
                <a:spLocks noChangeShapeType="1"/>
              </p:cNvSpPr>
              <p:nvPr/>
            </p:nvSpPr>
            <p:spPr bwMode="auto">
              <a:xfrm>
                <a:off x="304800" y="304800"/>
                <a:ext cx="8569325" cy="0"/>
              </a:xfrm>
              <a:prstGeom prst="line">
                <a:avLst/>
              </a:prstGeom>
              <a:noFill/>
              <a:ln w="76200" cmpd="tri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5" name="Rectangle 24"/>
          <p:cNvSpPr/>
          <p:nvPr/>
        </p:nvSpPr>
        <p:spPr>
          <a:xfrm>
            <a:off x="507999" y="977205"/>
            <a:ext cx="1069702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4963" indent="-334963">
              <a:buFont typeface="Wingdings" charset="2"/>
              <a:buChar char="Ø"/>
              <a:defRPr/>
            </a:pPr>
            <a:r>
              <a:rPr lang="en-US" sz="2400" dirty="0" err="1">
                <a:solidFill>
                  <a:srgbClr val="800000"/>
                </a:solidFill>
                <a:latin typeface="Arial" charset="0"/>
                <a:ea typeface="Arial" charset="0"/>
                <a:cs typeface="Arial" charset="0"/>
              </a:rPr>
              <a:t>Menjadi</a:t>
            </a:r>
            <a:r>
              <a:rPr lang="en-US" sz="2400" dirty="0">
                <a:solidFill>
                  <a:srgbClr val="800000"/>
                </a:solidFill>
                <a:latin typeface="Arial" charset="0"/>
                <a:ea typeface="Arial" charset="0"/>
                <a:cs typeface="Arial" charset="0"/>
              </a:rPr>
              <a:t> yang </a:t>
            </a:r>
            <a:r>
              <a:rPr lang="en-US" sz="2400" dirty="0" err="1">
                <a:solidFill>
                  <a:srgbClr val="800000"/>
                </a:solidFill>
                <a:latin typeface="Arial" charset="0"/>
                <a:ea typeface="Arial" charset="0"/>
                <a:cs typeface="Arial" charset="0"/>
              </a:rPr>
              <a:t>teratas/mudah</a:t>
            </a:r>
            <a:r>
              <a:rPr lang="en-US" sz="2400" dirty="0">
                <a:solidFill>
                  <a:srgbClr val="8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800000"/>
                </a:solidFill>
                <a:latin typeface="Arial" charset="0"/>
                <a:ea typeface="Arial" charset="0"/>
                <a:cs typeface="Arial" charset="0"/>
              </a:rPr>
              <a:t>ditemuka</a:t>
            </a:r>
            <a:r>
              <a:rPr lang="en-US" sz="2400" dirty="0">
                <a:solidFill>
                  <a:srgbClr val="800000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r>
              <a:rPr lang="en-US" sz="2400" strike="sngStrike" dirty="0">
                <a:solidFill>
                  <a:srgbClr val="8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23% </a:t>
            </a:r>
            <a:r>
              <a:rPr lang="en-US" sz="2400" dirty="0" err="1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pengguna</a:t>
            </a:r>
            <a:r>
              <a:rPr lang="en-US" sz="24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 Web </a:t>
            </a:r>
            <a:r>
              <a:rPr lang="en-US" sz="2400" dirty="0" err="1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mencari</a:t>
            </a:r>
            <a:r>
              <a:rPr lang="en-US" sz="24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perusahaan</a:t>
            </a:r>
            <a:r>
              <a:rPr lang="en-US" sz="24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tertentu</a:t>
            </a:r>
            <a:r>
              <a:rPr lang="en-US" sz="24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dengan</a:t>
            </a:r>
            <a:r>
              <a:rPr lang="en-US" sz="24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mengetik</a:t>
            </a:r>
            <a:r>
              <a:rPr lang="en-US" sz="24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 URL </a:t>
            </a:r>
            <a:r>
              <a:rPr lang="en-US" sz="2400" dirty="0" err="1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kedalam</a:t>
            </a:r>
            <a:r>
              <a:rPr lang="en-US" sz="24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 browser; </a:t>
            </a:r>
            <a:r>
              <a:rPr lang="en-US" sz="2400" dirty="0" err="1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sisanya</a:t>
            </a:r>
            <a:r>
              <a:rPr lang="en-US" sz="24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sebesar</a:t>
            </a:r>
            <a:r>
              <a:rPr lang="en-US" sz="24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id-ID" sz="24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  </a:t>
            </a:r>
            <a:r>
              <a:rPr lang="en-US" sz="24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77% </a:t>
            </a:r>
            <a:r>
              <a:rPr lang="en-US" sz="2400" dirty="0" err="1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menggunakan</a:t>
            </a:r>
            <a:r>
              <a:rPr lang="en-US" sz="24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mesin</a:t>
            </a:r>
            <a:r>
              <a:rPr lang="en-US" sz="24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pencari</a:t>
            </a:r>
            <a:endParaRPr lang="en-US" sz="2400" dirty="0">
              <a:solidFill>
                <a:schemeClr val="accent2"/>
              </a:solidFill>
              <a:latin typeface="Arial" charset="0"/>
              <a:ea typeface="Arial" charset="0"/>
              <a:cs typeface="Arial" charset="0"/>
            </a:endParaRPr>
          </a:p>
          <a:p>
            <a:pPr marL="334963" indent="-334963">
              <a:buFont typeface="Wingdings" charset="2"/>
              <a:buChar char="Ø"/>
              <a:defRPr/>
            </a:pPr>
            <a:endParaRPr lang="en-US" sz="2800" dirty="0">
              <a:solidFill>
                <a:srgbClr val="8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9160" name="Rectangle 26"/>
          <p:cNvSpPr>
            <a:spLocks noChangeArrowheads="1"/>
          </p:cNvSpPr>
          <p:nvPr/>
        </p:nvSpPr>
        <p:spPr bwMode="auto">
          <a:xfrm>
            <a:off x="609600" y="3133725"/>
            <a:ext cx="1024708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34963" indent="-334963">
              <a:buFont typeface="Wingdings" charset="2"/>
              <a:buChar char="Ø"/>
            </a:pPr>
            <a:r>
              <a:rPr lang="en-US" sz="2400" dirty="0" err="1">
                <a:solidFill>
                  <a:srgbClr val="800000"/>
                </a:solidFill>
                <a:latin typeface="Arial" charset="0"/>
                <a:cs typeface="Arial" charset="0"/>
              </a:rPr>
              <a:t>Kupon</a:t>
            </a:r>
            <a:r>
              <a:rPr lang="en-US" sz="2400" dirty="0">
                <a:solidFill>
                  <a:srgbClr val="800000"/>
                </a:solidFill>
                <a:latin typeface="Arial" charset="0"/>
                <a:cs typeface="Arial" charset="0"/>
              </a:rPr>
              <a:t> on-</a:t>
            </a:r>
            <a:r>
              <a:rPr lang="en-US" sz="2400" dirty="0" err="1">
                <a:solidFill>
                  <a:srgbClr val="800000"/>
                </a:solidFill>
                <a:latin typeface="Arial" charset="0"/>
                <a:cs typeface="Arial" charset="0"/>
              </a:rPr>
              <a:t>linekon</a:t>
            </a:r>
            <a:r>
              <a:rPr lang="en-US" sz="2400" dirty="0">
                <a:solidFill>
                  <a:srgbClr val="800000"/>
                </a:solidFill>
                <a:latin typeface="Arial" charset="0"/>
                <a:cs typeface="Arial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para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pembeli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bisa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mendapat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diskoun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dengan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id-ID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        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mengakses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beberapa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situs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yang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dimaksud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14791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8" name="Group 4"/>
          <p:cNvGrpSpPr>
            <a:grpSpLocks/>
          </p:cNvGrpSpPr>
          <p:nvPr/>
        </p:nvGrpSpPr>
        <p:grpSpPr bwMode="auto">
          <a:xfrm>
            <a:off x="461434" y="341314"/>
            <a:ext cx="11425767" cy="6364287"/>
            <a:chOff x="204" y="147"/>
            <a:chExt cx="5398" cy="4009"/>
          </a:xfrm>
        </p:grpSpPr>
        <p:sp>
          <p:nvSpPr>
            <p:cNvPr id="50183" name="Line 5"/>
            <p:cNvSpPr>
              <a:spLocks noChangeShapeType="1"/>
            </p:cNvSpPr>
            <p:nvPr/>
          </p:nvSpPr>
          <p:spPr bwMode="auto">
            <a:xfrm>
              <a:off x="204" y="164"/>
              <a:ext cx="0" cy="3992"/>
            </a:xfrm>
            <a:prstGeom prst="line">
              <a:avLst/>
            </a:prstGeom>
            <a:noFill/>
            <a:ln w="76200" cmpd="tri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0184" name="Group 6"/>
            <p:cNvGrpSpPr>
              <a:grpSpLocks/>
            </p:cNvGrpSpPr>
            <p:nvPr/>
          </p:nvGrpSpPr>
          <p:grpSpPr bwMode="auto">
            <a:xfrm>
              <a:off x="204" y="147"/>
              <a:ext cx="5398" cy="4009"/>
              <a:chOff x="204" y="147"/>
              <a:chExt cx="5398" cy="4009"/>
            </a:xfrm>
          </p:grpSpPr>
          <p:sp>
            <p:nvSpPr>
              <p:cNvPr id="50185" name="Line 7"/>
              <p:cNvSpPr>
                <a:spLocks noChangeShapeType="1"/>
              </p:cNvSpPr>
              <p:nvPr/>
            </p:nvSpPr>
            <p:spPr bwMode="auto">
              <a:xfrm>
                <a:off x="204" y="147"/>
                <a:ext cx="5398" cy="0"/>
              </a:xfrm>
              <a:prstGeom prst="line">
                <a:avLst/>
              </a:prstGeom>
              <a:noFill/>
              <a:ln w="76200" cmpd="tri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86" name="Line 8"/>
              <p:cNvSpPr>
                <a:spLocks noChangeShapeType="1"/>
              </p:cNvSpPr>
              <p:nvPr/>
            </p:nvSpPr>
            <p:spPr bwMode="auto">
              <a:xfrm>
                <a:off x="204" y="4156"/>
                <a:ext cx="5398" cy="0"/>
              </a:xfrm>
              <a:prstGeom prst="line">
                <a:avLst/>
              </a:prstGeom>
              <a:noFill/>
              <a:ln w="76200" cmpd="tri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87" name="Line 9"/>
              <p:cNvSpPr>
                <a:spLocks noChangeShapeType="1"/>
              </p:cNvSpPr>
              <p:nvPr/>
            </p:nvSpPr>
            <p:spPr bwMode="auto">
              <a:xfrm>
                <a:off x="5602" y="164"/>
                <a:ext cx="0" cy="3992"/>
              </a:xfrm>
              <a:prstGeom prst="line">
                <a:avLst/>
              </a:prstGeom>
              <a:noFill/>
              <a:ln w="76200" cmpd="tri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0179" name="Rectangle 10"/>
          <p:cNvSpPr>
            <a:spLocks noChangeArrowheads="1"/>
          </p:cNvSpPr>
          <p:nvPr/>
        </p:nvSpPr>
        <p:spPr bwMode="auto">
          <a:xfrm>
            <a:off x="1117600" y="1143001"/>
            <a:ext cx="10363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74625" indent="-174625">
              <a:buFont typeface="Arial" charset="0"/>
              <a:buChar char="•"/>
            </a:pPr>
            <a:r>
              <a:rPr lang="en-US" sz="2400">
                <a:solidFill>
                  <a:schemeClr val="accent2"/>
                </a:solidFill>
                <a:latin typeface="Arial" charset="0"/>
                <a:cs typeface="Arial" charset="0"/>
              </a:rPr>
              <a:t>Hadiah yang umum dalam Web adalah informasi</a:t>
            </a:r>
          </a:p>
        </p:txBody>
      </p:sp>
      <p:sp>
        <p:nvSpPr>
          <p:cNvPr id="50180" name="Rectangle 17"/>
          <p:cNvSpPr>
            <a:spLocks noChangeArrowheads="1"/>
          </p:cNvSpPr>
          <p:nvPr/>
        </p:nvSpPr>
        <p:spPr bwMode="auto">
          <a:xfrm>
            <a:off x="5689600" y="1676400"/>
            <a:ext cx="62992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Arial" charset="0"/>
                <a:cs typeface="Arial" charset="0"/>
              </a:rPr>
              <a:t>Lonely Planet,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  <a:cs typeface="Arial" charset="0"/>
              </a:rPr>
              <a:t>sebuah</a:t>
            </a:r>
            <a:r>
              <a:rPr lang="en-US" sz="2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  <a:cs typeface="Arial" charset="0"/>
              </a:rPr>
              <a:t>penerbit</a:t>
            </a:r>
            <a:r>
              <a:rPr lang="en-US" sz="2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  <a:cs typeface="Arial" charset="0"/>
              </a:rPr>
              <a:t>buku</a:t>
            </a:r>
            <a:r>
              <a:rPr lang="en-US" sz="2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  <a:cs typeface="Arial" charset="0"/>
              </a:rPr>
              <a:t>perjalanan</a:t>
            </a:r>
            <a:r>
              <a:rPr lang="en-US" sz="2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  <a:cs typeface="Arial" charset="0"/>
              </a:rPr>
              <a:t>menawarkan</a:t>
            </a:r>
            <a:r>
              <a:rPr lang="en-US" sz="2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  <a:cs typeface="Arial" charset="0"/>
              </a:rPr>
              <a:t>kepada</a:t>
            </a:r>
            <a:r>
              <a:rPr lang="en-US" sz="2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  <a:cs typeface="Arial" charset="0"/>
              </a:rPr>
              <a:t>para</a:t>
            </a:r>
            <a:r>
              <a:rPr lang="en-US" sz="2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  <a:cs typeface="Arial" charset="0"/>
              </a:rPr>
              <a:t>pelanggan</a:t>
            </a:r>
            <a:r>
              <a:rPr lang="en-US" sz="2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id-ID" sz="2400" dirty="0">
                <a:solidFill>
                  <a:srgbClr val="000000"/>
                </a:solidFill>
                <a:latin typeface="Arial" charset="0"/>
                <a:cs typeface="Arial" charset="0"/>
              </a:rPr>
              <a:t>  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  <a:cs typeface="Arial" charset="0"/>
              </a:rPr>
              <a:t>berbagai</a:t>
            </a:r>
            <a:r>
              <a:rPr lang="en-US" sz="2400" dirty="0">
                <a:solidFill>
                  <a:srgbClr val="000000"/>
                </a:solidFill>
                <a:latin typeface="Arial" charset="0"/>
                <a:cs typeface="Arial" charset="0"/>
              </a:rPr>
              <a:t> tips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  <a:cs typeface="Arial" charset="0"/>
              </a:rPr>
              <a:t>dan</a:t>
            </a:r>
            <a:r>
              <a:rPr lang="en-US" sz="2400" dirty="0">
                <a:solidFill>
                  <a:srgbClr val="000000"/>
                </a:solidFill>
                <a:latin typeface="Arial" charset="0"/>
                <a:cs typeface="Arial" charset="0"/>
              </a:rPr>
              <a:t> saran 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  <a:cs typeface="Arial" charset="0"/>
              </a:rPr>
              <a:t>perjalanan</a:t>
            </a:r>
            <a:r>
              <a:rPr lang="en-US" sz="2400" dirty="0">
                <a:solidFill>
                  <a:srgbClr val="000000"/>
                </a:solidFill>
                <a:latin typeface="Arial" charset="0"/>
                <a:cs typeface="Arial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  <a:cs typeface="Arial" charset="0"/>
              </a:rPr>
              <a:t>artikel</a:t>
            </a:r>
            <a:r>
              <a:rPr lang="en-US" sz="2400" dirty="0">
                <a:solidFill>
                  <a:srgbClr val="000000"/>
                </a:solidFill>
                <a:latin typeface="Arial" charset="0"/>
                <a:cs typeface="Arial" charset="0"/>
              </a:rPr>
              <a:t>-</a:t>
            </a:r>
            <a:r>
              <a:rPr lang="id-ID" sz="2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  <a:cs typeface="Arial" charset="0"/>
              </a:rPr>
              <a:t>artikel</a:t>
            </a:r>
            <a:r>
              <a:rPr lang="en-US" sz="2400" dirty="0">
                <a:solidFill>
                  <a:srgbClr val="000000"/>
                </a:solidFill>
                <a:latin typeface="Arial" charset="0"/>
                <a:cs typeface="Arial" charset="0"/>
              </a:rPr>
              <a:t> yang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  <a:cs typeface="Arial" charset="0"/>
              </a:rPr>
              <a:t>berisi</a:t>
            </a:r>
            <a:r>
              <a:rPr lang="en-US" sz="2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  <a:cs typeface="Arial" charset="0"/>
              </a:rPr>
              <a:t>informasi</a:t>
            </a:r>
            <a:r>
              <a:rPr lang="en-US" sz="2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  <a:cs typeface="Arial" charset="0"/>
              </a:rPr>
              <a:t>yg</a:t>
            </a:r>
            <a:r>
              <a:rPr lang="en-US" sz="2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  <a:cs typeface="Arial" charset="0"/>
              </a:rPr>
              <a:t>berguna</a:t>
            </a:r>
            <a:r>
              <a:rPr lang="en-US" sz="2400" dirty="0">
                <a:solidFill>
                  <a:srgbClr val="000000"/>
                </a:solidFill>
                <a:latin typeface="Arial" charset="0"/>
                <a:cs typeface="Arial" charset="0"/>
              </a:rPr>
              <a:t>,  </a:t>
            </a:r>
            <a:r>
              <a:rPr lang="id-ID" sz="2400" dirty="0">
                <a:solidFill>
                  <a:srgbClr val="000000"/>
                </a:solidFill>
                <a:latin typeface="Arial" charset="0"/>
                <a:cs typeface="Arial" charset="0"/>
              </a:rPr>
              <a:t>     </a:t>
            </a:r>
            <a:r>
              <a:rPr lang="en-US" sz="2400" dirty="0">
                <a:solidFill>
                  <a:srgbClr val="000000"/>
                </a:solidFill>
                <a:latin typeface="Arial" charset="0"/>
                <a:cs typeface="Arial" charset="0"/>
              </a:rPr>
              <a:t>blog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  <a:cs typeface="Arial" charset="0"/>
              </a:rPr>
              <a:t>perjalanan</a:t>
            </a:r>
            <a:r>
              <a:rPr lang="en-US" sz="2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  <a:cs typeface="Arial" charset="0"/>
              </a:rPr>
              <a:t>yg</a:t>
            </a:r>
            <a:r>
              <a:rPr lang="en-US" sz="2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  <a:cs typeface="Arial" charset="0"/>
              </a:rPr>
              <a:t>ditulis</a:t>
            </a:r>
            <a:r>
              <a:rPr lang="en-US" sz="2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  <a:cs typeface="Arial" charset="0"/>
              </a:rPr>
              <a:t>oleh</a:t>
            </a:r>
            <a:r>
              <a:rPr lang="en-US" sz="2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  <a:cs typeface="Arial" charset="0"/>
              </a:rPr>
              <a:t>para</a:t>
            </a:r>
            <a:r>
              <a:rPr lang="en-US" sz="2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  <a:cs typeface="Arial" charset="0"/>
              </a:rPr>
              <a:t>penulis</a:t>
            </a:r>
            <a:r>
              <a:rPr lang="en-US" sz="2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id-ID" sz="2400" dirty="0">
                <a:solidFill>
                  <a:srgbClr val="000000"/>
                </a:solidFill>
                <a:latin typeface="Arial" charset="0"/>
                <a:cs typeface="Arial" charset="0"/>
              </a:rPr>
              <a:t> 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  <a:cs typeface="Arial" charset="0"/>
              </a:rPr>
              <a:t>buku</a:t>
            </a:r>
            <a:r>
              <a:rPr lang="en-US" sz="2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  <a:cs typeface="Arial" charset="0"/>
              </a:rPr>
              <a:t>yg</a:t>
            </a:r>
            <a:r>
              <a:rPr lang="en-US" sz="2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  <a:cs typeface="Arial" charset="0"/>
              </a:rPr>
              <a:t>diterbitkannya</a:t>
            </a:r>
            <a:r>
              <a:rPr lang="en-US" sz="2400" dirty="0">
                <a:solidFill>
                  <a:srgbClr val="000000"/>
                </a:solidFill>
                <a:latin typeface="Arial" charset="0"/>
                <a:cs typeface="Arial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  <a:cs typeface="Arial" charset="0"/>
              </a:rPr>
              <a:t>serta</a:t>
            </a:r>
            <a:r>
              <a:rPr lang="en-US" sz="2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  <a:cs typeface="Arial" charset="0"/>
              </a:rPr>
              <a:t>buletin</a:t>
            </a:r>
            <a:r>
              <a:rPr lang="en-US" sz="2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id-ID" sz="2400" dirty="0">
                <a:solidFill>
                  <a:srgbClr val="000000"/>
                </a:solidFill>
                <a:latin typeface="Arial" charset="0"/>
                <a:cs typeface="Arial" charset="0"/>
              </a:rPr>
              <a:t>           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  <a:cs typeface="Arial" charset="0"/>
              </a:rPr>
              <a:t>elektronik</a:t>
            </a:r>
            <a:r>
              <a:rPr lang="en-US" sz="2400" dirty="0">
                <a:solidFill>
                  <a:srgbClr val="000000"/>
                </a:solidFill>
                <a:latin typeface="Arial" charset="0"/>
                <a:cs typeface="Arial" charset="0"/>
              </a:rPr>
              <a:t> gratis.</a:t>
            </a:r>
          </a:p>
          <a:p>
            <a:r>
              <a:rPr lang="en-US" sz="2400" dirty="0">
                <a:solidFill>
                  <a:srgbClr val="000000"/>
                </a:solidFill>
                <a:latin typeface="Arial" charset="0"/>
                <a:cs typeface="Arial" charset="0"/>
              </a:rPr>
              <a:t>Perusahaan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  <a:cs typeface="Arial" charset="0"/>
              </a:rPr>
              <a:t>tersebut</a:t>
            </a:r>
            <a:r>
              <a:rPr lang="en-US" sz="2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  <a:cs typeface="Arial" charset="0"/>
              </a:rPr>
              <a:t>berhasil</a:t>
            </a:r>
            <a:r>
              <a:rPr lang="en-US" sz="2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  <a:cs typeface="Arial" charset="0"/>
              </a:rPr>
              <a:t>menjual</a:t>
            </a:r>
            <a:r>
              <a:rPr lang="en-US" sz="2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  <a:cs typeface="Arial" charset="0"/>
              </a:rPr>
              <a:t>lebih</a:t>
            </a:r>
            <a:r>
              <a:rPr lang="en-US" sz="2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  <a:cs typeface="Arial" charset="0"/>
              </a:rPr>
              <a:t>dari</a:t>
            </a:r>
            <a:r>
              <a:rPr lang="en-US" sz="2400" dirty="0">
                <a:solidFill>
                  <a:srgbClr val="000000"/>
                </a:solidFill>
                <a:latin typeface="Arial" charset="0"/>
                <a:cs typeface="Arial" charset="0"/>
              </a:rPr>
              <a:t> 6,5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  <a:cs typeface="Arial" charset="0"/>
              </a:rPr>
              <a:t>juta</a:t>
            </a:r>
            <a:r>
              <a:rPr lang="en-US" sz="2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  <a:cs typeface="Arial" charset="0"/>
              </a:rPr>
              <a:t>buku</a:t>
            </a:r>
            <a:r>
              <a:rPr lang="en-US" sz="2400" dirty="0">
                <a:solidFill>
                  <a:srgbClr val="000000"/>
                </a:solidFill>
                <a:latin typeface="Arial" charset="0"/>
                <a:cs typeface="Arial" charset="0"/>
              </a:rPr>
              <a:t> pertahun</a:t>
            </a:r>
            <a:r>
              <a:rPr lang="en-US" sz="2400" dirty="0">
                <a:solidFill>
                  <a:schemeClr val="accent2"/>
                </a:solidFill>
                <a:latin typeface="Arial" charset="0"/>
                <a:cs typeface="Arial" charset="0"/>
              </a:rPr>
              <a:t>  </a:t>
            </a:r>
            <a:endParaRPr lang="en-US" sz="2400" dirty="0">
              <a:cs typeface="Arial" charset="0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431801" y="304800"/>
            <a:ext cx="11425767" cy="584200"/>
          </a:xfrm>
          <a:prstGeom prst="rect">
            <a:avLst/>
          </a:prstGeom>
          <a:solidFill>
            <a:schemeClr val="accent2"/>
          </a:solidFill>
          <a:ln w="76200" cmpd="tri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200">
                <a:solidFill>
                  <a:schemeClr val="bg1"/>
                </a:solidFill>
                <a:latin typeface="Arial" charset="0"/>
                <a:cs typeface="Arial" charset="0"/>
              </a:rPr>
              <a:t>Memberi Hadiah Gartis…</a:t>
            </a:r>
            <a:endParaRPr lang="en-US" sz="32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50182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1905000"/>
            <a:ext cx="4775200" cy="3295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407523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3"/>
          <p:cNvSpPr txBox="1">
            <a:spLocks noChangeArrowheads="1"/>
          </p:cNvSpPr>
          <p:nvPr/>
        </p:nvSpPr>
        <p:spPr bwMode="auto">
          <a:xfrm>
            <a:off x="588434" y="2089151"/>
            <a:ext cx="225636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en-GB" sz="1800">
              <a:latin typeface="Tahoma" charset="0"/>
            </a:endParaRPr>
          </a:p>
        </p:txBody>
      </p:sp>
      <p:grpSp>
        <p:nvGrpSpPr>
          <p:cNvPr id="51204" name="Group 42"/>
          <p:cNvGrpSpPr>
            <a:grpSpLocks/>
          </p:cNvGrpSpPr>
          <p:nvPr/>
        </p:nvGrpSpPr>
        <p:grpSpPr bwMode="auto">
          <a:xfrm>
            <a:off x="0" y="260350"/>
            <a:ext cx="11887200" cy="6381750"/>
            <a:chOff x="204" y="260350"/>
            <a:chExt cx="8915196" cy="6381750"/>
          </a:xfrm>
        </p:grpSpPr>
        <p:sp>
          <p:nvSpPr>
            <p:cNvPr id="51206" name="Line 9"/>
            <p:cNvSpPr>
              <a:spLocks noChangeShapeType="1"/>
            </p:cNvSpPr>
            <p:nvPr/>
          </p:nvSpPr>
          <p:spPr bwMode="auto">
            <a:xfrm>
              <a:off x="323850" y="6624638"/>
              <a:ext cx="8569325" cy="0"/>
            </a:xfrm>
            <a:prstGeom prst="line">
              <a:avLst/>
            </a:prstGeom>
            <a:noFill/>
            <a:ln w="76200" cmpd="tri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207" name="Group 41"/>
            <p:cNvGrpSpPr>
              <a:grpSpLocks/>
            </p:cNvGrpSpPr>
            <p:nvPr/>
          </p:nvGrpSpPr>
          <p:grpSpPr bwMode="auto">
            <a:xfrm>
              <a:off x="204" y="260350"/>
              <a:ext cx="8915196" cy="6381750"/>
              <a:chOff x="204" y="260350"/>
              <a:chExt cx="8915196" cy="6381750"/>
            </a:xfrm>
          </p:grpSpPr>
          <p:grpSp>
            <p:nvGrpSpPr>
              <p:cNvPr id="51208" name="Group 28"/>
              <p:cNvGrpSpPr>
                <a:grpSpLocks/>
              </p:cNvGrpSpPr>
              <p:nvPr/>
            </p:nvGrpSpPr>
            <p:grpSpPr bwMode="auto">
              <a:xfrm>
                <a:off x="204" y="260350"/>
                <a:ext cx="8915196" cy="6381750"/>
                <a:chOff x="204" y="260350"/>
                <a:chExt cx="8915196" cy="6381750"/>
              </a:xfrm>
            </p:grpSpPr>
            <p:grpSp>
              <p:nvGrpSpPr>
                <p:cNvPr id="51210" name="Group 34"/>
                <p:cNvGrpSpPr>
                  <a:grpSpLocks/>
                </p:cNvGrpSpPr>
                <p:nvPr/>
              </p:nvGrpSpPr>
              <p:grpSpPr bwMode="auto">
                <a:xfrm>
                  <a:off x="204" y="260350"/>
                  <a:ext cx="8915196" cy="6381750"/>
                  <a:chOff x="204" y="260350"/>
                  <a:chExt cx="8915196" cy="6381750"/>
                </a:xfrm>
              </p:grpSpPr>
              <p:grpSp>
                <p:nvGrpSpPr>
                  <p:cNvPr id="51212" name="Group 32"/>
                  <p:cNvGrpSpPr>
                    <a:grpSpLocks/>
                  </p:cNvGrpSpPr>
                  <p:nvPr/>
                </p:nvGrpSpPr>
                <p:grpSpPr bwMode="auto">
                  <a:xfrm>
                    <a:off x="204" y="260350"/>
                    <a:ext cx="304596" cy="6364288"/>
                    <a:chOff x="204" y="147"/>
                    <a:chExt cx="304596" cy="4009"/>
                  </a:xfrm>
                </p:grpSpPr>
                <p:sp>
                  <p:nvSpPr>
                    <p:cNvPr id="51214" name="Line 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4800" y="164"/>
                      <a:ext cx="0" cy="3992"/>
                    </a:xfrm>
                    <a:prstGeom prst="line">
                      <a:avLst/>
                    </a:prstGeom>
                    <a:noFill/>
                    <a:ln w="76200" cmpd="tri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51215" name="Group 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04" y="147"/>
                      <a:ext cx="5398" cy="4009"/>
                      <a:chOff x="204" y="147"/>
                      <a:chExt cx="5398" cy="4009"/>
                    </a:xfrm>
                  </p:grpSpPr>
                  <p:sp>
                    <p:nvSpPr>
                      <p:cNvPr id="51216" name="Line 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04" y="147"/>
                        <a:ext cx="5398" cy="0"/>
                      </a:xfrm>
                      <a:prstGeom prst="line">
                        <a:avLst/>
                      </a:prstGeom>
                      <a:noFill/>
                      <a:ln w="76200" cmpd="tri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1217" name="Line 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04" y="4156"/>
                        <a:ext cx="5398" cy="0"/>
                      </a:xfrm>
                      <a:prstGeom prst="line">
                        <a:avLst/>
                      </a:prstGeom>
                      <a:noFill/>
                      <a:ln w="76200" cmpd="tri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51213" name="Line 6"/>
                  <p:cNvSpPr>
                    <a:spLocks noChangeShapeType="1"/>
                  </p:cNvSpPr>
                  <p:nvPr/>
                </p:nvSpPr>
                <p:spPr bwMode="auto">
                  <a:xfrm>
                    <a:off x="8915400" y="304800"/>
                    <a:ext cx="0" cy="6337300"/>
                  </a:xfrm>
                  <a:prstGeom prst="line">
                    <a:avLst/>
                  </a:prstGeom>
                  <a:noFill/>
                  <a:ln w="76200" cmpd="tri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0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324047" y="304800"/>
                  <a:ext cx="8569129" cy="584200"/>
                </a:xfrm>
                <a:prstGeom prst="rect">
                  <a:avLst/>
                </a:prstGeom>
                <a:solidFill>
                  <a:schemeClr val="accent2"/>
                </a:solidFill>
                <a:ln w="76200" cmpd="tri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defRPr/>
                  </a:pPr>
                  <a:r>
                    <a:rPr lang="en-US" sz="3200">
                      <a:solidFill>
                        <a:schemeClr val="bg1"/>
                      </a:solidFill>
                      <a:latin typeface="Arial" charset="0"/>
                      <a:cs typeface="Arial" charset="0"/>
                    </a:rPr>
                    <a:t> Sebelum anda melanjutkan ….</a:t>
                  </a:r>
                  <a:endParaRPr lang="en-US" sz="32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51209" name="Line 9"/>
              <p:cNvSpPr>
                <a:spLocks noChangeShapeType="1"/>
              </p:cNvSpPr>
              <p:nvPr/>
            </p:nvSpPr>
            <p:spPr bwMode="auto">
              <a:xfrm>
                <a:off x="304800" y="304800"/>
                <a:ext cx="8569325" cy="0"/>
              </a:xfrm>
              <a:prstGeom prst="line">
                <a:avLst/>
              </a:prstGeom>
              <a:noFill/>
              <a:ln w="76200" cmpd="tri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1205" name="Rectangle 20"/>
          <p:cNvSpPr>
            <a:spLocks noChangeArrowheads="1"/>
          </p:cNvSpPr>
          <p:nvPr/>
        </p:nvSpPr>
        <p:spPr bwMode="auto">
          <a:xfrm>
            <a:off x="609600" y="1143001"/>
            <a:ext cx="109728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n-US" sz="2600">
                <a:solidFill>
                  <a:srgbClr val="0000FF"/>
                </a:solidFill>
                <a:latin typeface="Arial" charset="0"/>
                <a:cs typeface="Arial" charset="0"/>
              </a:rPr>
              <a:t>Jelaskan periklanan on-line, metode dan manfaatnya</a:t>
            </a:r>
          </a:p>
          <a:p>
            <a:pPr marL="457200" indent="-457200">
              <a:buFontTx/>
              <a:buAutoNum type="arabicPeriod"/>
            </a:pPr>
            <a:r>
              <a:rPr lang="en-US" sz="2600">
                <a:solidFill>
                  <a:srgbClr val="0000FF"/>
                </a:solidFill>
                <a:latin typeface="Arial" charset="0"/>
                <a:cs typeface="Arial" charset="0"/>
              </a:rPr>
              <a:t>Bahaslah mengenai </a:t>
            </a:r>
            <a:r>
              <a:rPr lang="en-US" sz="2600" i="1">
                <a:solidFill>
                  <a:srgbClr val="0000FF"/>
                </a:solidFill>
                <a:latin typeface="Arial" charset="0"/>
                <a:cs typeface="Arial" charset="0"/>
              </a:rPr>
              <a:t>spamming </a:t>
            </a:r>
            <a:r>
              <a:rPr lang="en-US" sz="2600">
                <a:solidFill>
                  <a:srgbClr val="0000FF"/>
                </a:solidFill>
                <a:latin typeface="Arial" charset="0"/>
                <a:cs typeface="Arial" charset="0"/>
              </a:rPr>
              <a:t>dan pemasaran berijin</a:t>
            </a:r>
          </a:p>
          <a:p>
            <a:pPr marL="457200" indent="-457200">
              <a:buFontTx/>
              <a:buAutoNum type="arabicPeriod"/>
            </a:pPr>
            <a:r>
              <a:rPr lang="en-US" sz="2600">
                <a:solidFill>
                  <a:srgbClr val="0000FF"/>
                </a:solidFill>
                <a:latin typeface="Arial" charset="0"/>
                <a:cs typeface="Arial" charset="0"/>
              </a:rPr>
              <a:t>Apa yang dimaksud dengan pemasran berantai?</a:t>
            </a:r>
          </a:p>
          <a:p>
            <a:pPr marL="457200" indent="-457200">
              <a:buFontTx/>
              <a:buAutoNum type="arabicPeriod"/>
            </a:pPr>
            <a:r>
              <a:rPr lang="en-US" sz="2600">
                <a:solidFill>
                  <a:srgbClr val="0000FF"/>
                </a:solidFill>
                <a:latin typeface="Arial" charset="0"/>
                <a:cs typeface="Arial" charset="0"/>
              </a:rPr>
              <a:t>Cantumkan berbagai metode promosi on-line yang populer</a:t>
            </a:r>
            <a:endParaRPr lang="en-US" sz="2600">
              <a:solidFill>
                <a:srgbClr val="0000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8486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10" descr="w0026-nn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7867" y="1143001"/>
            <a:ext cx="10991851" cy="4987925"/>
          </a:xfrm>
          <a:noFill/>
        </p:spPr>
      </p:pic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588434" y="2089151"/>
            <a:ext cx="225636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en-GB" sz="1800">
              <a:latin typeface="Tahoma" charset="0"/>
            </a:endParaRPr>
          </a:p>
        </p:txBody>
      </p:sp>
      <p:grpSp>
        <p:nvGrpSpPr>
          <p:cNvPr id="52229" name="Group 42"/>
          <p:cNvGrpSpPr>
            <a:grpSpLocks/>
          </p:cNvGrpSpPr>
          <p:nvPr/>
        </p:nvGrpSpPr>
        <p:grpSpPr bwMode="auto">
          <a:xfrm>
            <a:off x="0" y="260350"/>
            <a:ext cx="11887200" cy="6381750"/>
            <a:chOff x="204" y="260350"/>
            <a:chExt cx="8915196" cy="6381750"/>
          </a:xfrm>
        </p:grpSpPr>
        <p:sp>
          <p:nvSpPr>
            <p:cNvPr id="52230" name="Line 9"/>
            <p:cNvSpPr>
              <a:spLocks noChangeShapeType="1"/>
            </p:cNvSpPr>
            <p:nvPr/>
          </p:nvSpPr>
          <p:spPr bwMode="auto">
            <a:xfrm>
              <a:off x="323850" y="6624638"/>
              <a:ext cx="8569325" cy="0"/>
            </a:xfrm>
            <a:prstGeom prst="line">
              <a:avLst/>
            </a:prstGeom>
            <a:noFill/>
            <a:ln w="76200" cmpd="tri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2231" name="Group 41"/>
            <p:cNvGrpSpPr>
              <a:grpSpLocks/>
            </p:cNvGrpSpPr>
            <p:nvPr/>
          </p:nvGrpSpPr>
          <p:grpSpPr bwMode="auto">
            <a:xfrm>
              <a:off x="204" y="260350"/>
              <a:ext cx="8915196" cy="6381750"/>
              <a:chOff x="204" y="260350"/>
              <a:chExt cx="8915196" cy="6381750"/>
            </a:xfrm>
          </p:grpSpPr>
          <p:grpSp>
            <p:nvGrpSpPr>
              <p:cNvPr id="52232" name="Group 28"/>
              <p:cNvGrpSpPr>
                <a:grpSpLocks/>
              </p:cNvGrpSpPr>
              <p:nvPr/>
            </p:nvGrpSpPr>
            <p:grpSpPr bwMode="auto">
              <a:xfrm>
                <a:off x="204" y="260350"/>
                <a:ext cx="8915196" cy="6381750"/>
                <a:chOff x="204" y="260350"/>
                <a:chExt cx="8915196" cy="6381750"/>
              </a:xfrm>
            </p:grpSpPr>
            <p:grpSp>
              <p:nvGrpSpPr>
                <p:cNvPr id="52234" name="Group 34"/>
                <p:cNvGrpSpPr>
                  <a:grpSpLocks/>
                </p:cNvGrpSpPr>
                <p:nvPr/>
              </p:nvGrpSpPr>
              <p:grpSpPr bwMode="auto">
                <a:xfrm>
                  <a:off x="204" y="260350"/>
                  <a:ext cx="8915196" cy="6381750"/>
                  <a:chOff x="204" y="260350"/>
                  <a:chExt cx="8915196" cy="6381750"/>
                </a:xfrm>
              </p:grpSpPr>
              <p:grpSp>
                <p:nvGrpSpPr>
                  <p:cNvPr id="52236" name="Group 32"/>
                  <p:cNvGrpSpPr>
                    <a:grpSpLocks/>
                  </p:cNvGrpSpPr>
                  <p:nvPr/>
                </p:nvGrpSpPr>
                <p:grpSpPr bwMode="auto">
                  <a:xfrm>
                    <a:off x="204" y="260350"/>
                    <a:ext cx="304596" cy="6364288"/>
                    <a:chOff x="204" y="147"/>
                    <a:chExt cx="304596" cy="4009"/>
                  </a:xfrm>
                </p:grpSpPr>
                <p:sp>
                  <p:nvSpPr>
                    <p:cNvPr id="52238" name="Line 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4800" y="164"/>
                      <a:ext cx="0" cy="3992"/>
                    </a:xfrm>
                    <a:prstGeom prst="line">
                      <a:avLst/>
                    </a:prstGeom>
                    <a:noFill/>
                    <a:ln w="76200" cmpd="tri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52239" name="Group 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04" y="147"/>
                      <a:ext cx="5398" cy="4009"/>
                      <a:chOff x="204" y="147"/>
                      <a:chExt cx="5398" cy="4009"/>
                    </a:xfrm>
                  </p:grpSpPr>
                  <p:sp>
                    <p:nvSpPr>
                      <p:cNvPr id="52240" name="Line 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04" y="147"/>
                        <a:ext cx="5398" cy="0"/>
                      </a:xfrm>
                      <a:prstGeom prst="line">
                        <a:avLst/>
                      </a:prstGeom>
                      <a:noFill/>
                      <a:ln w="76200" cmpd="tri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2241" name="Line 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04" y="4156"/>
                        <a:ext cx="5398" cy="0"/>
                      </a:xfrm>
                      <a:prstGeom prst="line">
                        <a:avLst/>
                      </a:prstGeom>
                      <a:noFill/>
                      <a:ln w="76200" cmpd="tri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52237" name="Line 6"/>
                  <p:cNvSpPr>
                    <a:spLocks noChangeShapeType="1"/>
                  </p:cNvSpPr>
                  <p:nvPr/>
                </p:nvSpPr>
                <p:spPr bwMode="auto">
                  <a:xfrm>
                    <a:off x="8915400" y="304800"/>
                    <a:ext cx="0" cy="6337300"/>
                  </a:xfrm>
                  <a:prstGeom prst="line">
                    <a:avLst/>
                  </a:prstGeom>
                  <a:noFill/>
                  <a:ln w="76200" cmpd="tri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0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324047" y="304800"/>
                  <a:ext cx="8569129" cy="584200"/>
                </a:xfrm>
                <a:prstGeom prst="rect">
                  <a:avLst/>
                </a:prstGeom>
                <a:solidFill>
                  <a:schemeClr val="accent2"/>
                </a:solidFill>
                <a:ln w="76200" cmpd="tri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defRPr/>
                  </a:pPr>
                  <a:r>
                    <a:rPr lang="en-US" sz="3200">
                      <a:solidFill>
                        <a:schemeClr val="bg1"/>
                      </a:solidFill>
                      <a:latin typeface="Arial" charset="0"/>
                      <a:cs typeface="Arial" charset="0"/>
                    </a:rPr>
                    <a:t> 7. Layanan Pendukung</a:t>
                  </a:r>
                  <a:endParaRPr lang="en-US" sz="32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52233" name="Line 9"/>
              <p:cNvSpPr>
                <a:spLocks noChangeShapeType="1"/>
              </p:cNvSpPr>
              <p:nvPr/>
            </p:nvSpPr>
            <p:spPr bwMode="auto">
              <a:xfrm>
                <a:off x="304800" y="304800"/>
                <a:ext cx="8569325" cy="0"/>
              </a:xfrm>
              <a:prstGeom prst="line">
                <a:avLst/>
              </a:prstGeom>
              <a:noFill/>
              <a:ln w="76200" cmpd="tri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8378179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3"/>
          <p:cNvSpPr txBox="1">
            <a:spLocks noChangeArrowheads="1"/>
          </p:cNvSpPr>
          <p:nvPr/>
        </p:nvSpPr>
        <p:spPr bwMode="auto">
          <a:xfrm>
            <a:off x="588434" y="2089151"/>
            <a:ext cx="225636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en-GB" sz="1800">
              <a:latin typeface="Tahoma" charset="0"/>
            </a:endParaRPr>
          </a:p>
        </p:txBody>
      </p:sp>
      <p:grpSp>
        <p:nvGrpSpPr>
          <p:cNvPr id="53252" name="Group 42"/>
          <p:cNvGrpSpPr>
            <a:grpSpLocks/>
          </p:cNvGrpSpPr>
          <p:nvPr/>
        </p:nvGrpSpPr>
        <p:grpSpPr bwMode="auto">
          <a:xfrm>
            <a:off x="0" y="260350"/>
            <a:ext cx="11887200" cy="6381750"/>
            <a:chOff x="204" y="260350"/>
            <a:chExt cx="8915196" cy="6381750"/>
          </a:xfrm>
        </p:grpSpPr>
        <p:sp>
          <p:nvSpPr>
            <p:cNvPr id="53254" name="Line 9"/>
            <p:cNvSpPr>
              <a:spLocks noChangeShapeType="1"/>
            </p:cNvSpPr>
            <p:nvPr/>
          </p:nvSpPr>
          <p:spPr bwMode="auto">
            <a:xfrm>
              <a:off x="323850" y="6624638"/>
              <a:ext cx="8569325" cy="0"/>
            </a:xfrm>
            <a:prstGeom prst="line">
              <a:avLst/>
            </a:prstGeom>
            <a:noFill/>
            <a:ln w="76200" cmpd="tri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3255" name="Group 41"/>
            <p:cNvGrpSpPr>
              <a:grpSpLocks/>
            </p:cNvGrpSpPr>
            <p:nvPr/>
          </p:nvGrpSpPr>
          <p:grpSpPr bwMode="auto">
            <a:xfrm>
              <a:off x="204" y="260350"/>
              <a:ext cx="8915196" cy="6381750"/>
              <a:chOff x="204" y="260350"/>
              <a:chExt cx="8915196" cy="6381750"/>
            </a:xfrm>
          </p:grpSpPr>
          <p:grpSp>
            <p:nvGrpSpPr>
              <p:cNvPr id="53256" name="Group 28"/>
              <p:cNvGrpSpPr>
                <a:grpSpLocks/>
              </p:cNvGrpSpPr>
              <p:nvPr/>
            </p:nvGrpSpPr>
            <p:grpSpPr bwMode="auto">
              <a:xfrm>
                <a:off x="204" y="260350"/>
                <a:ext cx="8915196" cy="6381750"/>
                <a:chOff x="204" y="260350"/>
                <a:chExt cx="8915196" cy="6381750"/>
              </a:xfrm>
            </p:grpSpPr>
            <p:grpSp>
              <p:nvGrpSpPr>
                <p:cNvPr id="53258" name="Group 34"/>
                <p:cNvGrpSpPr>
                  <a:grpSpLocks/>
                </p:cNvGrpSpPr>
                <p:nvPr/>
              </p:nvGrpSpPr>
              <p:grpSpPr bwMode="auto">
                <a:xfrm>
                  <a:off x="204" y="260350"/>
                  <a:ext cx="8915196" cy="6381750"/>
                  <a:chOff x="204" y="260350"/>
                  <a:chExt cx="8915196" cy="6381750"/>
                </a:xfrm>
              </p:grpSpPr>
              <p:grpSp>
                <p:nvGrpSpPr>
                  <p:cNvPr id="53260" name="Group 32"/>
                  <p:cNvGrpSpPr>
                    <a:grpSpLocks/>
                  </p:cNvGrpSpPr>
                  <p:nvPr/>
                </p:nvGrpSpPr>
                <p:grpSpPr bwMode="auto">
                  <a:xfrm>
                    <a:off x="204" y="260350"/>
                    <a:ext cx="304596" cy="6364288"/>
                    <a:chOff x="204" y="147"/>
                    <a:chExt cx="304596" cy="4009"/>
                  </a:xfrm>
                </p:grpSpPr>
                <p:sp>
                  <p:nvSpPr>
                    <p:cNvPr id="53262" name="Line 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4800" y="164"/>
                      <a:ext cx="0" cy="3992"/>
                    </a:xfrm>
                    <a:prstGeom prst="line">
                      <a:avLst/>
                    </a:prstGeom>
                    <a:noFill/>
                    <a:ln w="76200" cmpd="tri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53263" name="Group 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04" y="147"/>
                      <a:ext cx="5398" cy="4009"/>
                      <a:chOff x="204" y="147"/>
                      <a:chExt cx="5398" cy="4009"/>
                    </a:xfrm>
                  </p:grpSpPr>
                  <p:sp>
                    <p:nvSpPr>
                      <p:cNvPr id="53264" name="Line 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04" y="147"/>
                        <a:ext cx="5398" cy="0"/>
                      </a:xfrm>
                      <a:prstGeom prst="line">
                        <a:avLst/>
                      </a:prstGeom>
                      <a:noFill/>
                      <a:ln w="76200" cmpd="tri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3265" name="Line 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04" y="4156"/>
                        <a:ext cx="5398" cy="0"/>
                      </a:xfrm>
                      <a:prstGeom prst="line">
                        <a:avLst/>
                      </a:prstGeom>
                      <a:noFill/>
                      <a:ln w="76200" cmpd="tri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53261" name="Line 6"/>
                  <p:cNvSpPr>
                    <a:spLocks noChangeShapeType="1"/>
                  </p:cNvSpPr>
                  <p:nvPr/>
                </p:nvSpPr>
                <p:spPr bwMode="auto">
                  <a:xfrm>
                    <a:off x="8915400" y="304800"/>
                    <a:ext cx="0" cy="6337300"/>
                  </a:xfrm>
                  <a:prstGeom prst="line">
                    <a:avLst/>
                  </a:prstGeom>
                  <a:noFill/>
                  <a:ln w="76200" cmpd="tri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0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324047" y="304800"/>
                  <a:ext cx="8569129" cy="584200"/>
                </a:xfrm>
                <a:prstGeom prst="rect">
                  <a:avLst/>
                </a:prstGeom>
                <a:solidFill>
                  <a:schemeClr val="accent2"/>
                </a:solidFill>
                <a:ln w="76200" cmpd="tri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defRPr/>
                  </a:pPr>
                  <a:r>
                    <a:rPr lang="en-US" sz="3200">
                      <a:solidFill>
                        <a:schemeClr val="bg1"/>
                      </a:solidFill>
                      <a:latin typeface="Arial" charset="0"/>
                      <a:cs typeface="Arial" charset="0"/>
                    </a:rPr>
                    <a:t>Pembayaran elektronik</a:t>
                  </a:r>
                  <a:endParaRPr lang="en-US" sz="32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53257" name="Line 9"/>
              <p:cNvSpPr>
                <a:spLocks noChangeShapeType="1"/>
              </p:cNvSpPr>
              <p:nvPr/>
            </p:nvSpPr>
            <p:spPr bwMode="auto">
              <a:xfrm>
                <a:off x="304800" y="304800"/>
                <a:ext cx="8569325" cy="0"/>
              </a:xfrm>
              <a:prstGeom prst="line">
                <a:avLst/>
              </a:prstGeom>
              <a:noFill/>
              <a:ln w="76200" cmpd="tri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3253" name="Rectangle 20"/>
          <p:cNvSpPr>
            <a:spLocks noChangeArrowheads="1"/>
          </p:cNvSpPr>
          <p:nvPr/>
        </p:nvSpPr>
        <p:spPr bwMode="auto">
          <a:xfrm>
            <a:off x="609599" y="1033464"/>
            <a:ext cx="1122256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06400" indent="-406400">
              <a:buFont typeface="Wingdings" charset="2"/>
              <a:buChar char="Ø"/>
            </a:pPr>
            <a:r>
              <a:rPr lang="en-US" sz="2400" dirty="0" err="1">
                <a:solidFill>
                  <a:srgbClr val="800000"/>
                </a:solidFill>
                <a:latin typeface="Arial" charset="0"/>
                <a:cs typeface="Arial" charset="0"/>
              </a:rPr>
              <a:t>Cek</a:t>
            </a:r>
            <a:r>
              <a:rPr lang="en-US" sz="2400" dirty="0">
                <a:solidFill>
                  <a:srgbClr val="800000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800000"/>
                </a:solidFill>
                <a:latin typeface="Arial" charset="0"/>
                <a:cs typeface="Arial" charset="0"/>
              </a:rPr>
              <a:t>elektronik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hampir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sama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dengan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kertas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biasa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.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Pelanggan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akan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mengirim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 e-mail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berisi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cek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elektronik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yang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dienkripsi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penjual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.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Penjual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memasukkan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cek</a:t>
            </a:r>
            <a:r>
              <a:rPr lang="id-ID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tersebut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kerekening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bank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dan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dananya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ditransfer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kerekening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penjual</a:t>
            </a:r>
            <a:endParaRPr lang="en-US" sz="2400" dirty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 marL="406400" indent="-406400">
              <a:buFont typeface="Wingdings" charset="2"/>
              <a:buChar char="Ø"/>
            </a:pPr>
            <a:r>
              <a:rPr lang="en-US" sz="2400" dirty="0" err="1">
                <a:solidFill>
                  <a:srgbClr val="800000"/>
                </a:solidFill>
                <a:latin typeface="Arial" charset="0"/>
                <a:cs typeface="Arial" charset="0"/>
              </a:rPr>
              <a:t>Kartu</a:t>
            </a:r>
            <a:r>
              <a:rPr lang="en-US" sz="2400" dirty="0">
                <a:solidFill>
                  <a:srgbClr val="800000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800000"/>
                </a:solidFill>
                <a:latin typeface="Arial" charset="0"/>
                <a:cs typeface="Arial" charset="0"/>
              </a:rPr>
              <a:t>kredit</a:t>
            </a:r>
            <a:r>
              <a:rPr lang="en-US" sz="2400" dirty="0">
                <a:solidFill>
                  <a:srgbClr val="800000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800000"/>
                </a:solidFill>
                <a:latin typeface="Arial" charset="0"/>
                <a:cs typeface="Arial" charset="0"/>
              </a:rPr>
              <a:t>elektronik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,</a:t>
            </a:r>
            <a:r>
              <a:rPr lang="id-ID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memungkinkan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untuk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membebankan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pembayaran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id-ID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  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secara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online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kerekeningkartu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kredir</a:t>
            </a: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cs typeface="Arial" charset="0"/>
              </a:rPr>
              <a:t>sesorang</a:t>
            </a:r>
            <a:endParaRPr lang="en-US" sz="2400" dirty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 marL="406400" indent="-406400">
              <a:buFont typeface="Wingdings" charset="2"/>
              <a:buChar char="Ø"/>
            </a:pPr>
            <a:r>
              <a:rPr lang="en-US" sz="2400" dirty="0" err="1">
                <a:solidFill>
                  <a:srgbClr val="800000"/>
                </a:solidFill>
                <a:latin typeface="Arial" charset="0"/>
                <a:cs typeface="Arial" charset="0"/>
              </a:rPr>
              <a:t>Kartu</a:t>
            </a:r>
            <a:r>
              <a:rPr lang="en-US" sz="2400" dirty="0">
                <a:solidFill>
                  <a:srgbClr val="800000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800000"/>
                </a:solidFill>
                <a:latin typeface="Arial" charset="0"/>
                <a:cs typeface="Arial" charset="0"/>
              </a:rPr>
              <a:t>pembelian</a:t>
            </a:r>
            <a:endParaRPr lang="en-US" sz="2400" dirty="0">
              <a:solidFill>
                <a:srgbClr val="800000"/>
              </a:solidFill>
              <a:latin typeface="Arial" charset="0"/>
              <a:cs typeface="Arial" charset="0"/>
            </a:endParaRPr>
          </a:p>
          <a:p>
            <a:pPr marL="406400" indent="-406400">
              <a:buFont typeface="Wingdings" charset="2"/>
              <a:buChar char="Ø"/>
            </a:pPr>
            <a:r>
              <a:rPr lang="en-US" sz="2400" dirty="0" err="1">
                <a:solidFill>
                  <a:srgbClr val="800000"/>
                </a:solidFill>
                <a:latin typeface="Arial" charset="0"/>
                <a:cs typeface="Arial" charset="0"/>
              </a:rPr>
              <a:t>Uang</a:t>
            </a:r>
            <a:r>
              <a:rPr lang="en-US" sz="2400" dirty="0">
                <a:solidFill>
                  <a:srgbClr val="800000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800000"/>
                </a:solidFill>
                <a:latin typeface="Arial" charset="0"/>
                <a:cs typeface="Arial" charset="0"/>
              </a:rPr>
              <a:t>elektronik</a:t>
            </a:r>
            <a:endParaRPr lang="en-US" sz="2400" dirty="0">
              <a:solidFill>
                <a:srgbClr val="800000"/>
              </a:solidFill>
              <a:latin typeface="Arial" charset="0"/>
              <a:cs typeface="Arial" charset="0"/>
            </a:endParaRPr>
          </a:p>
          <a:p>
            <a:pPr marL="406400" indent="-406400">
              <a:buFont typeface="Wingdings" charset="2"/>
              <a:buChar char="Ø"/>
            </a:pPr>
            <a:r>
              <a:rPr lang="en-US" sz="2400" dirty="0" err="1">
                <a:solidFill>
                  <a:srgbClr val="800000"/>
                </a:solidFill>
                <a:latin typeface="Arial" charset="0"/>
                <a:cs typeface="Arial" charset="0"/>
              </a:rPr>
              <a:t>Penyajian</a:t>
            </a:r>
            <a:r>
              <a:rPr lang="en-US" sz="2400" dirty="0">
                <a:solidFill>
                  <a:srgbClr val="800000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800000"/>
                </a:solidFill>
                <a:latin typeface="Arial" charset="0"/>
                <a:cs typeface="Arial" charset="0"/>
              </a:rPr>
              <a:t>dan</a:t>
            </a:r>
            <a:r>
              <a:rPr lang="en-US" sz="2400" dirty="0">
                <a:solidFill>
                  <a:srgbClr val="800000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800000"/>
                </a:solidFill>
                <a:latin typeface="Arial" charset="0"/>
                <a:cs typeface="Arial" charset="0"/>
              </a:rPr>
              <a:t>pembayaran</a:t>
            </a:r>
            <a:r>
              <a:rPr lang="en-US" sz="2400" dirty="0">
                <a:solidFill>
                  <a:srgbClr val="800000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800000"/>
                </a:solidFill>
                <a:latin typeface="Arial" charset="0"/>
                <a:cs typeface="Arial" charset="0"/>
              </a:rPr>
              <a:t>elektronik</a:t>
            </a:r>
            <a:endParaRPr lang="en-US" sz="2400" dirty="0">
              <a:solidFill>
                <a:srgbClr val="800000"/>
              </a:solidFill>
              <a:latin typeface="Arial" charset="0"/>
              <a:cs typeface="Arial" charset="0"/>
            </a:endParaRPr>
          </a:p>
          <a:p>
            <a:pPr marL="406400" indent="-406400">
              <a:buFont typeface="Wingdings" charset="2"/>
              <a:buChar char="Ø"/>
            </a:pPr>
            <a:r>
              <a:rPr lang="en-US" sz="2400" dirty="0" err="1">
                <a:solidFill>
                  <a:srgbClr val="800000"/>
                </a:solidFill>
                <a:latin typeface="Arial" charset="0"/>
                <a:cs typeface="Arial" charset="0"/>
              </a:rPr>
              <a:t>Membayar</a:t>
            </a:r>
            <a:r>
              <a:rPr lang="en-US" sz="2400" dirty="0">
                <a:solidFill>
                  <a:srgbClr val="800000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800000"/>
                </a:solidFill>
                <a:latin typeface="Arial" charset="0"/>
                <a:cs typeface="Arial" charset="0"/>
              </a:rPr>
              <a:t>tagihan</a:t>
            </a:r>
            <a:r>
              <a:rPr lang="en-US" sz="2400" dirty="0">
                <a:solidFill>
                  <a:srgbClr val="800000"/>
                </a:solidFill>
                <a:latin typeface="Arial" charset="0"/>
                <a:cs typeface="Arial" charset="0"/>
              </a:rPr>
              <a:t> di ATM </a:t>
            </a:r>
          </a:p>
        </p:txBody>
      </p:sp>
    </p:spTree>
    <p:extLst>
      <p:ext uri="{BB962C8B-B14F-4D97-AF65-F5344CB8AC3E}">
        <p14:creationId xmlns:p14="http://schemas.microsoft.com/office/powerpoint/2010/main" val="30943870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3"/>
          <p:cNvSpPr txBox="1">
            <a:spLocks noChangeArrowheads="1"/>
          </p:cNvSpPr>
          <p:nvPr/>
        </p:nvSpPr>
        <p:spPr bwMode="auto">
          <a:xfrm>
            <a:off x="588434" y="2089151"/>
            <a:ext cx="225636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en-GB" sz="1800">
              <a:latin typeface="Tahoma" charset="0"/>
            </a:endParaRPr>
          </a:p>
        </p:txBody>
      </p:sp>
      <p:grpSp>
        <p:nvGrpSpPr>
          <p:cNvPr id="54276" name="Group 42"/>
          <p:cNvGrpSpPr>
            <a:grpSpLocks/>
          </p:cNvGrpSpPr>
          <p:nvPr/>
        </p:nvGrpSpPr>
        <p:grpSpPr bwMode="auto">
          <a:xfrm>
            <a:off x="0" y="260350"/>
            <a:ext cx="11887200" cy="6381750"/>
            <a:chOff x="204" y="260350"/>
            <a:chExt cx="8915196" cy="6381750"/>
          </a:xfrm>
        </p:grpSpPr>
        <p:sp>
          <p:nvSpPr>
            <p:cNvPr id="54280" name="Line 9"/>
            <p:cNvSpPr>
              <a:spLocks noChangeShapeType="1"/>
            </p:cNvSpPr>
            <p:nvPr/>
          </p:nvSpPr>
          <p:spPr bwMode="auto">
            <a:xfrm>
              <a:off x="323850" y="6624638"/>
              <a:ext cx="8569325" cy="0"/>
            </a:xfrm>
            <a:prstGeom prst="line">
              <a:avLst/>
            </a:prstGeom>
            <a:noFill/>
            <a:ln w="76200" cmpd="tri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4281" name="Group 41"/>
            <p:cNvGrpSpPr>
              <a:grpSpLocks/>
            </p:cNvGrpSpPr>
            <p:nvPr/>
          </p:nvGrpSpPr>
          <p:grpSpPr bwMode="auto">
            <a:xfrm>
              <a:off x="204" y="260350"/>
              <a:ext cx="8915196" cy="6381750"/>
              <a:chOff x="204" y="260350"/>
              <a:chExt cx="8915196" cy="6381750"/>
            </a:xfrm>
          </p:grpSpPr>
          <p:grpSp>
            <p:nvGrpSpPr>
              <p:cNvPr id="54282" name="Group 28"/>
              <p:cNvGrpSpPr>
                <a:grpSpLocks/>
              </p:cNvGrpSpPr>
              <p:nvPr/>
            </p:nvGrpSpPr>
            <p:grpSpPr bwMode="auto">
              <a:xfrm>
                <a:off x="204" y="260350"/>
                <a:ext cx="8915196" cy="6381750"/>
                <a:chOff x="204" y="260350"/>
                <a:chExt cx="8915196" cy="6381750"/>
              </a:xfrm>
            </p:grpSpPr>
            <p:grpSp>
              <p:nvGrpSpPr>
                <p:cNvPr id="54284" name="Group 34"/>
                <p:cNvGrpSpPr>
                  <a:grpSpLocks/>
                </p:cNvGrpSpPr>
                <p:nvPr/>
              </p:nvGrpSpPr>
              <p:grpSpPr bwMode="auto">
                <a:xfrm>
                  <a:off x="204" y="260350"/>
                  <a:ext cx="8915196" cy="6381750"/>
                  <a:chOff x="204" y="260350"/>
                  <a:chExt cx="8915196" cy="6381750"/>
                </a:xfrm>
              </p:grpSpPr>
              <p:grpSp>
                <p:nvGrpSpPr>
                  <p:cNvPr id="54286" name="Group 32"/>
                  <p:cNvGrpSpPr>
                    <a:grpSpLocks/>
                  </p:cNvGrpSpPr>
                  <p:nvPr/>
                </p:nvGrpSpPr>
                <p:grpSpPr bwMode="auto">
                  <a:xfrm>
                    <a:off x="204" y="260350"/>
                    <a:ext cx="304596" cy="6364288"/>
                    <a:chOff x="204" y="147"/>
                    <a:chExt cx="304596" cy="4009"/>
                  </a:xfrm>
                </p:grpSpPr>
                <p:sp>
                  <p:nvSpPr>
                    <p:cNvPr id="54288" name="Line 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4800" y="164"/>
                      <a:ext cx="0" cy="3992"/>
                    </a:xfrm>
                    <a:prstGeom prst="line">
                      <a:avLst/>
                    </a:prstGeom>
                    <a:noFill/>
                    <a:ln w="76200" cmpd="tri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54289" name="Group 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04" y="147"/>
                      <a:ext cx="5398" cy="4009"/>
                      <a:chOff x="204" y="147"/>
                      <a:chExt cx="5398" cy="4009"/>
                    </a:xfrm>
                  </p:grpSpPr>
                  <p:sp>
                    <p:nvSpPr>
                      <p:cNvPr id="54290" name="Line 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04" y="147"/>
                        <a:ext cx="5398" cy="0"/>
                      </a:xfrm>
                      <a:prstGeom prst="line">
                        <a:avLst/>
                      </a:prstGeom>
                      <a:noFill/>
                      <a:ln w="76200" cmpd="tri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291" name="Line 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04" y="4156"/>
                        <a:ext cx="5398" cy="0"/>
                      </a:xfrm>
                      <a:prstGeom prst="line">
                        <a:avLst/>
                      </a:prstGeom>
                      <a:noFill/>
                      <a:ln w="76200" cmpd="tri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54287" name="Line 6"/>
                  <p:cNvSpPr>
                    <a:spLocks noChangeShapeType="1"/>
                  </p:cNvSpPr>
                  <p:nvPr/>
                </p:nvSpPr>
                <p:spPr bwMode="auto">
                  <a:xfrm>
                    <a:off x="8915400" y="304800"/>
                    <a:ext cx="0" cy="6337300"/>
                  </a:xfrm>
                  <a:prstGeom prst="line">
                    <a:avLst/>
                  </a:prstGeom>
                  <a:noFill/>
                  <a:ln w="76200" cmpd="tri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0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324047" y="304800"/>
                  <a:ext cx="8569129" cy="584200"/>
                </a:xfrm>
                <a:prstGeom prst="rect">
                  <a:avLst/>
                </a:prstGeom>
                <a:solidFill>
                  <a:schemeClr val="accent2"/>
                </a:solidFill>
                <a:ln w="76200" cmpd="tri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defRPr/>
                  </a:pPr>
                  <a:r>
                    <a:rPr lang="en-US" sz="3200">
                      <a:solidFill>
                        <a:schemeClr val="bg1"/>
                      </a:solidFill>
                      <a:latin typeface="Arial" charset="0"/>
                      <a:cs typeface="Arial" charset="0"/>
                    </a:rPr>
                    <a:t>Beberapa Model B2B</a:t>
                  </a:r>
                  <a:endParaRPr lang="en-US" sz="32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54283" name="Line 9"/>
              <p:cNvSpPr>
                <a:spLocks noChangeShapeType="1"/>
              </p:cNvSpPr>
              <p:nvPr/>
            </p:nvSpPr>
            <p:spPr bwMode="auto">
              <a:xfrm>
                <a:off x="304800" y="304800"/>
                <a:ext cx="8569325" cy="0"/>
              </a:xfrm>
              <a:prstGeom prst="line">
                <a:avLst/>
              </a:prstGeom>
              <a:noFill/>
              <a:ln w="76200" cmpd="tri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4277" name="Rectangle 20"/>
          <p:cNvSpPr>
            <a:spLocks noChangeArrowheads="1"/>
          </p:cNvSpPr>
          <p:nvPr/>
        </p:nvSpPr>
        <p:spPr bwMode="auto">
          <a:xfrm>
            <a:off x="609600" y="1295400"/>
            <a:ext cx="10972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06400" indent="-406400">
              <a:buFont typeface="Wingdings" charset="2"/>
              <a:buChar char="Ø"/>
            </a:pPr>
            <a:r>
              <a:rPr lang="en-US" sz="2800" dirty="0" err="1">
                <a:solidFill>
                  <a:srgbClr val="800000"/>
                </a:solidFill>
                <a:latin typeface="Arial" charset="0"/>
                <a:cs typeface="Arial" charset="0"/>
              </a:rPr>
              <a:t>Pasar</a:t>
            </a:r>
            <a:r>
              <a:rPr lang="en-US" sz="2800" dirty="0">
                <a:solidFill>
                  <a:srgbClr val="800000"/>
                </a:solidFill>
                <a:latin typeface="Arial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800000"/>
                </a:solidFill>
                <a:latin typeface="Arial" charset="0"/>
                <a:cs typeface="Arial" charset="0"/>
              </a:rPr>
              <a:t>Penjualan</a:t>
            </a:r>
            <a:r>
              <a:rPr lang="en-US" sz="2800" dirty="0">
                <a:solidFill>
                  <a:srgbClr val="0000FF"/>
                </a:solidFill>
                <a:latin typeface="Arial" charset="0"/>
                <a:cs typeface="Arial" charset="0"/>
              </a:rPr>
              <a:t>, </a:t>
            </a:r>
            <a:r>
              <a:rPr lang="en-US" sz="2800" dirty="0" err="1">
                <a:latin typeface="Arial" charset="0"/>
                <a:cs typeface="Arial" charset="0"/>
              </a:rPr>
              <a:t>dimana</a:t>
            </a:r>
            <a:r>
              <a:rPr lang="en-US" sz="2800" dirty="0">
                <a:latin typeface="Arial" charset="0"/>
                <a:cs typeface="Arial" charset="0"/>
              </a:rPr>
              <a:t> </a:t>
            </a:r>
            <a:r>
              <a:rPr lang="en-US" sz="2800" dirty="0" err="1">
                <a:latin typeface="Arial" charset="0"/>
                <a:cs typeface="Arial" charset="0"/>
              </a:rPr>
              <a:t>perusahaan</a:t>
            </a:r>
            <a:r>
              <a:rPr lang="en-US" sz="2800" dirty="0">
                <a:latin typeface="Arial" charset="0"/>
                <a:cs typeface="Arial" charset="0"/>
              </a:rPr>
              <a:t> </a:t>
            </a:r>
            <a:r>
              <a:rPr lang="en-US" sz="2800" dirty="0" err="1">
                <a:latin typeface="Arial" charset="0"/>
                <a:cs typeface="Arial" charset="0"/>
              </a:rPr>
              <a:t>menjual</a:t>
            </a:r>
            <a:r>
              <a:rPr lang="en-US" sz="2800" dirty="0">
                <a:latin typeface="Arial" charset="0"/>
                <a:cs typeface="Arial" charset="0"/>
              </a:rPr>
              <a:t> </a:t>
            </a:r>
            <a:r>
              <a:rPr lang="en-US" sz="2800" dirty="0" err="1">
                <a:latin typeface="Arial" charset="0"/>
                <a:cs typeface="Arial" charset="0"/>
              </a:rPr>
              <a:t>keperusahaan</a:t>
            </a:r>
            <a:r>
              <a:rPr lang="en-US" sz="2800" dirty="0">
                <a:latin typeface="Arial" charset="0"/>
                <a:cs typeface="Arial" charset="0"/>
              </a:rPr>
              <a:t> </a:t>
            </a:r>
            <a:r>
              <a:rPr lang="en-US" sz="2800" dirty="0" err="1">
                <a:latin typeface="Arial" charset="0"/>
                <a:cs typeface="Arial" charset="0"/>
              </a:rPr>
              <a:t>lainnya</a:t>
            </a:r>
            <a:r>
              <a:rPr lang="en-US" sz="2800" dirty="0">
                <a:latin typeface="Arial" charset="0"/>
                <a:cs typeface="Arial" charset="0"/>
              </a:rPr>
              <a:t> </a:t>
            </a:r>
            <a:r>
              <a:rPr lang="en-US" sz="2800" dirty="0" err="1">
                <a:latin typeface="Arial" charset="0"/>
                <a:cs typeface="Arial" charset="0"/>
              </a:rPr>
              <a:t>dari</a:t>
            </a:r>
            <a:r>
              <a:rPr lang="en-US" sz="2800" dirty="0">
                <a:latin typeface="Arial" charset="0"/>
                <a:cs typeface="Arial" charset="0"/>
              </a:rPr>
              <a:t> </a:t>
            </a:r>
            <a:r>
              <a:rPr lang="en-US" sz="2800" dirty="0" err="1">
                <a:latin typeface="Arial" charset="0"/>
                <a:cs typeface="Arial" charset="0"/>
              </a:rPr>
              <a:t>situsnya</a:t>
            </a:r>
            <a:r>
              <a:rPr lang="en-US" sz="2800" dirty="0">
                <a:latin typeface="Arial" charset="0"/>
                <a:cs typeface="Arial" charset="0"/>
              </a:rPr>
              <a:t> </a:t>
            </a:r>
            <a:r>
              <a:rPr lang="en-US" sz="2800" dirty="0" err="1">
                <a:latin typeface="Arial" charset="0"/>
                <a:cs typeface="Arial" charset="0"/>
              </a:rPr>
              <a:t>sendiri</a:t>
            </a:r>
            <a:r>
              <a:rPr lang="en-US" sz="2800" dirty="0">
                <a:latin typeface="Arial" charset="0"/>
                <a:cs typeface="Arial" charset="0"/>
              </a:rPr>
              <a:t> </a:t>
            </a:r>
            <a:r>
              <a:rPr lang="en-US" sz="2800" dirty="0" err="1">
                <a:latin typeface="Arial" charset="0"/>
                <a:cs typeface="Arial" charset="0"/>
              </a:rPr>
              <a:t>dan</a:t>
            </a:r>
            <a:r>
              <a:rPr lang="en-US" sz="2800" dirty="0">
                <a:latin typeface="Arial" charset="0"/>
                <a:cs typeface="Arial" charset="0"/>
              </a:rPr>
              <a:t>/</a:t>
            </a:r>
            <a:r>
              <a:rPr lang="en-US" sz="2800" dirty="0" err="1">
                <a:latin typeface="Arial" charset="0"/>
                <a:cs typeface="Arial" charset="0"/>
              </a:rPr>
              <a:t>atau</a:t>
            </a:r>
            <a:r>
              <a:rPr lang="en-US" sz="2800" dirty="0">
                <a:latin typeface="Arial" charset="0"/>
                <a:cs typeface="Arial" charset="0"/>
              </a:rPr>
              <a:t> </a:t>
            </a:r>
            <a:r>
              <a:rPr lang="en-US" sz="2800" dirty="0" err="1">
                <a:latin typeface="Arial" charset="0"/>
                <a:cs typeface="Arial" charset="0"/>
              </a:rPr>
              <a:t>dari</a:t>
            </a:r>
            <a:r>
              <a:rPr lang="en-US" sz="2800" dirty="0">
                <a:latin typeface="Arial" charset="0"/>
                <a:cs typeface="Arial" charset="0"/>
              </a:rPr>
              <a:t> </a:t>
            </a:r>
            <a:r>
              <a:rPr lang="en-US" sz="2800" dirty="0" err="1">
                <a:latin typeface="Arial" charset="0"/>
                <a:cs typeface="Arial" charset="0"/>
              </a:rPr>
              <a:t>situs</a:t>
            </a:r>
            <a:r>
              <a:rPr lang="en-US" sz="2800" dirty="0">
                <a:latin typeface="Arial" charset="0"/>
                <a:cs typeface="Arial" charset="0"/>
              </a:rPr>
              <a:t> </a:t>
            </a:r>
            <a:r>
              <a:rPr lang="en-US" sz="2800" dirty="0" err="1">
                <a:latin typeface="Arial" charset="0"/>
                <a:cs typeface="Arial" charset="0"/>
              </a:rPr>
              <a:t>pihak</a:t>
            </a:r>
            <a:r>
              <a:rPr lang="en-US" sz="2800" dirty="0">
                <a:latin typeface="Arial" charset="0"/>
                <a:cs typeface="Arial" charset="0"/>
              </a:rPr>
              <a:t> </a:t>
            </a:r>
            <a:r>
              <a:rPr lang="en-US" sz="2800" dirty="0" err="1">
                <a:latin typeface="Arial" charset="0"/>
                <a:cs typeface="Arial" charset="0"/>
              </a:rPr>
              <a:t>ketiga</a:t>
            </a:r>
            <a:endParaRPr lang="en-US" sz="2800" dirty="0">
              <a:latin typeface="Arial" charset="0"/>
              <a:cs typeface="Arial" charset="0"/>
            </a:endParaRPr>
          </a:p>
        </p:txBody>
      </p:sp>
      <p:sp>
        <p:nvSpPr>
          <p:cNvPr id="54278" name="Rectangle 20"/>
          <p:cNvSpPr>
            <a:spLocks noChangeArrowheads="1"/>
          </p:cNvSpPr>
          <p:nvPr/>
        </p:nvSpPr>
        <p:spPr bwMode="auto">
          <a:xfrm>
            <a:off x="609600" y="2654301"/>
            <a:ext cx="109728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06400" indent="-406400">
              <a:buFont typeface="Wingdings" charset="2"/>
              <a:buChar char="Ø"/>
            </a:pPr>
            <a:r>
              <a:rPr lang="en-US" sz="2800" dirty="0" err="1">
                <a:solidFill>
                  <a:srgbClr val="800000"/>
                </a:solidFill>
                <a:latin typeface="Arial" charset="0"/>
                <a:cs typeface="Arial" charset="0"/>
              </a:rPr>
              <a:t>Pasar</a:t>
            </a:r>
            <a:r>
              <a:rPr lang="en-US" sz="2800" dirty="0">
                <a:solidFill>
                  <a:srgbClr val="800000"/>
                </a:solidFill>
                <a:latin typeface="Arial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800000"/>
                </a:solidFill>
                <a:latin typeface="Arial" charset="0"/>
                <a:cs typeface="Arial" charset="0"/>
              </a:rPr>
              <a:t>Pembelian</a:t>
            </a:r>
            <a:r>
              <a:rPr lang="en-US" sz="2800" dirty="0">
                <a:solidFill>
                  <a:srgbClr val="0000FF"/>
                </a:solidFill>
                <a:latin typeface="Arial" charset="0"/>
                <a:cs typeface="Arial" charset="0"/>
              </a:rPr>
              <a:t>, </a:t>
            </a:r>
            <a:r>
              <a:rPr lang="en-US" sz="2800" dirty="0" err="1">
                <a:latin typeface="Arial" charset="0"/>
                <a:cs typeface="Arial" charset="0"/>
              </a:rPr>
              <a:t>dimana</a:t>
            </a:r>
            <a:r>
              <a:rPr lang="en-US" sz="2800" dirty="0">
                <a:latin typeface="Arial" charset="0"/>
                <a:cs typeface="Arial" charset="0"/>
              </a:rPr>
              <a:t> </a:t>
            </a:r>
            <a:r>
              <a:rPr lang="en-US" sz="2800" dirty="0" err="1">
                <a:latin typeface="Arial" charset="0"/>
                <a:cs typeface="Arial" charset="0"/>
              </a:rPr>
              <a:t>perusahaan</a:t>
            </a:r>
            <a:r>
              <a:rPr lang="en-US" sz="2800" dirty="0">
                <a:latin typeface="Arial" charset="0"/>
                <a:cs typeface="Arial" charset="0"/>
              </a:rPr>
              <a:t> </a:t>
            </a:r>
            <a:r>
              <a:rPr lang="en-US" sz="2800" dirty="0" err="1">
                <a:latin typeface="Arial" charset="0"/>
                <a:cs typeface="Arial" charset="0"/>
              </a:rPr>
              <a:t>membeli</a:t>
            </a:r>
            <a:r>
              <a:rPr lang="en-US" sz="2800" dirty="0">
                <a:latin typeface="Arial" charset="0"/>
                <a:cs typeface="Arial" charset="0"/>
              </a:rPr>
              <a:t> </a:t>
            </a:r>
            <a:r>
              <a:rPr lang="en-US" sz="2800" dirty="0" err="1">
                <a:latin typeface="Arial" charset="0"/>
                <a:cs typeface="Arial" charset="0"/>
              </a:rPr>
              <a:t>produk</a:t>
            </a:r>
            <a:r>
              <a:rPr lang="en-US" sz="2800" dirty="0">
                <a:latin typeface="Arial" charset="0"/>
                <a:cs typeface="Arial" charset="0"/>
              </a:rPr>
              <a:t> </a:t>
            </a:r>
            <a:r>
              <a:rPr lang="en-US" sz="2800" dirty="0" err="1">
                <a:latin typeface="Arial" charset="0"/>
                <a:cs typeface="Arial" charset="0"/>
              </a:rPr>
              <a:t>atau</a:t>
            </a:r>
            <a:r>
              <a:rPr lang="en-US" sz="2800" dirty="0">
                <a:latin typeface="Arial" charset="0"/>
                <a:cs typeface="Arial" charset="0"/>
              </a:rPr>
              <a:t> </a:t>
            </a:r>
            <a:r>
              <a:rPr lang="en-US" sz="2800" dirty="0" err="1">
                <a:latin typeface="Arial" charset="0"/>
                <a:cs typeface="Arial" charset="0"/>
              </a:rPr>
              <a:t>jasa</a:t>
            </a:r>
            <a:r>
              <a:rPr lang="en-US" sz="2800" dirty="0">
                <a:latin typeface="Arial" charset="0"/>
                <a:cs typeface="Arial" charset="0"/>
              </a:rPr>
              <a:t> yang </a:t>
            </a:r>
            <a:r>
              <a:rPr lang="en-US" sz="2800" dirty="0" err="1">
                <a:latin typeface="Arial" charset="0"/>
                <a:cs typeface="Arial" charset="0"/>
              </a:rPr>
              <a:t>dibutuhkan</a:t>
            </a:r>
            <a:r>
              <a:rPr lang="en-US" sz="2800" dirty="0">
                <a:latin typeface="Arial" charset="0"/>
                <a:cs typeface="Arial" charset="0"/>
              </a:rPr>
              <a:t> </a:t>
            </a:r>
            <a:r>
              <a:rPr lang="en-US" sz="2800" dirty="0" err="1">
                <a:latin typeface="Arial" charset="0"/>
                <a:cs typeface="Arial" charset="0"/>
              </a:rPr>
              <a:t>dari</a:t>
            </a:r>
            <a:r>
              <a:rPr lang="en-US" sz="2800" dirty="0">
                <a:latin typeface="Arial" charset="0"/>
                <a:cs typeface="Arial" charset="0"/>
              </a:rPr>
              <a:t> </a:t>
            </a:r>
            <a:r>
              <a:rPr lang="en-US" sz="2800" dirty="0" err="1">
                <a:latin typeface="Arial" charset="0"/>
                <a:cs typeface="Arial" charset="0"/>
              </a:rPr>
              <a:t>perusahaan</a:t>
            </a:r>
            <a:r>
              <a:rPr lang="en-US" sz="2800" dirty="0">
                <a:latin typeface="Arial" charset="0"/>
                <a:cs typeface="Arial" charset="0"/>
              </a:rPr>
              <a:t> </a:t>
            </a:r>
            <a:r>
              <a:rPr lang="en-US" sz="2800" dirty="0" err="1">
                <a:latin typeface="Arial" charset="0"/>
                <a:cs typeface="Arial" charset="0"/>
              </a:rPr>
              <a:t>lainnya</a:t>
            </a:r>
            <a:r>
              <a:rPr lang="en-US" sz="2800" dirty="0">
                <a:latin typeface="Arial" charset="0"/>
                <a:cs typeface="Arial" charset="0"/>
              </a:rPr>
              <a:t> </a:t>
            </a:r>
            <a:r>
              <a:rPr lang="en-US" sz="2800" dirty="0" err="1">
                <a:latin typeface="Arial" charset="0"/>
                <a:cs typeface="Arial" charset="0"/>
              </a:rPr>
              <a:t>secara</a:t>
            </a:r>
            <a:r>
              <a:rPr lang="en-US" sz="2800" dirty="0">
                <a:latin typeface="Arial" charset="0"/>
                <a:cs typeface="Arial" charset="0"/>
              </a:rPr>
              <a:t> </a:t>
            </a:r>
            <a:r>
              <a:rPr lang="en-US" sz="2800" dirty="0" err="1">
                <a:latin typeface="Arial" charset="0"/>
                <a:cs typeface="Arial" charset="0"/>
              </a:rPr>
              <a:t>elektronik</a:t>
            </a:r>
            <a:r>
              <a:rPr lang="en-US" sz="2800" dirty="0">
                <a:latin typeface="Arial" charset="0"/>
                <a:cs typeface="Arial" charset="0"/>
              </a:rPr>
              <a:t>, </a:t>
            </a:r>
            <a:r>
              <a:rPr lang="en-US" sz="2800" dirty="0" err="1">
                <a:latin typeface="Arial" charset="0"/>
                <a:cs typeface="Arial" charset="0"/>
              </a:rPr>
              <a:t>sering</a:t>
            </a:r>
            <a:r>
              <a:rPr lang="en-US" sz="2800" dirty="0">
                <a:latin typeface="Arial" charset="0"/>
                <a:cs typeface="Arial" charset="0"/>
              </a:rPr>
              <a:t> kali </a:t>
            </a:r>
            <a:r>
              <a:rPr lang="en-US" sz="2800" dirty="0" err="1">
                <a:latin typeface="Arial" charset="0"/>
                <a:cs typeface="Arial" charset="0"/>
              </a:rPr>
              <a:t>melalui</a:t>
            </a:r>
            <a:r>
              <a:rPr lang="en-US" sz="2800" dirty="0">
                <a:latin typeface="Arial" charset="0"/>
                <a:cs typeface="Arial" charset="0"/>
              </a:rPr>
              <a:t> </a:t>
            </a:r>
            <a:r>
              <a:rPr lang="en-US" sz="2800" dirty="0" err="1">
                <a:latin typeface="Arial" charset="0"/>
                <a:cs typeface="Arial" charset="0"/>
              </a:rPr>
              <a:t>lelang</a:t>
            </a:r>
            <a:r>
              <a:rPr lang="en-US" sz="2800" dirty="0">
                <a:latin typeface="Arial" charset="0"/>
                <a:cs typeface="Arial" charset="0"/>
              </a:rPr>
              <a:t> </a:t>
            </a:r>
            <a:r>
              <a:rPr lang="en-US" sz="2800" dirty="0" err="1">
                <a:latin typeface="Arial" charset="0"/>
                <a:cs typeface="Arial" charset="0"/>
              </a:rPr>
              <a:t>terbalik</a:t>
            </a:r>
            <a:endParaRPr lang="en-US" sz="2800" dirty="0">
              <a:latin typeface="Arial" charset="0"/>
              <a:cs typeface="Arial" charset="0"/>
            </a:endParaRPr>
          </a:p>
        </p:txBody>
      </p:sp>
      <p:sp>
        <p:nvSpPr>
          <p:cNvPr id="54279" name="Rectangle 20"/>
          <p:cNvSpPr>
            <a:spLocks noChangeArrowheads="1"/>
          </p:cNvSpPr>
          <p:nvPr/>
        </p:nvSpPr>
        <p:spPr bwMode="auto">
          <a:xfrm>
            <a:off x="508000" y="4495800"/>
            <a:ext cx="11379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06400" indent="-406400">
              <a:buFont typeface="Wingdings" charset="2"/>
              <a:buChar char="Ø"/>
            </a:pPr>
            <a:r>
              <a:rPr lang="en-US" sz="2800" i="1" dirty="0">
                <a:solidFill>
                  <a:srgbClr val="800000"/>
                </a:solidFill>
                <a:latin typeface="Arial" charset="0"/>
                <a:cs typeface="Arial" charset="0"/>
              </a:rPr>
              <a:t>E-Procurement</a:t>
            </a:r>
            <a:r>
              <a:rPr lang="en-US" sz="2800" dirty="0">
                <a:solidFill>
                  <a:srgbClr val="800000"/>
                </a:solidFill>
                <a:latin typeface="Arial" charset="0"/>
                <a:cs typeface="Arial" charset="0"/>
              </a:rPr>
              <a:t>, </a:t>
            </a:r>
            <a:r>
              <a:rPr lang="en-US" sz="2800" dirty="0" err="1">
                <a:latin typeface="Arial" charset="0"/>
                <a:cs typeface="Arial" charset="0"/>
              </a:rPr>
              <a:t>pembelian</a:t>
            </a:r>
            <a:r>
              <a:rPr lang="en-US" sz="2800" dirty="0">
                <a:latin typeface="Arial" charset="0"/>
                <a:cs typeface="Arial" charset="0"/>
              </a:rPr>
              <a:t> </a:t>
            </a:r>
            <a:r>
              <a:rPr lang="en-US" sz="2800" dirty="0" err="1">
                <a:latin typeface="Arial" charset="0"/>
                <a:cs typeface="Arial" charset="0"/>
              </a:rPr>
              <a:t>dengan</a:t>
            </a:r>
            <a:r>
              <a:rPr lang="en-US" sz="2800" dirty="0">
                <a:latin typeface="Arial" charset="0"/>
                <a:cs typeface="Arial" charset="0"/>
              </a:rPr>
              <a:t> </a:t>
            </a:r>
            <a:r>
              <a:rPr lang="en-US" sz="2800" dirty="0" err="1">
                <a:latin typeface="Arial" charset="0"/>
                <a:cs typeface="Arial" charset="0"/>
              </a:rPr>
              <a:t>menggunakan</a:t>
            </a:r>
            <a:r>
              <a:rPr lang="en-US" sz="2800" dirty="0">
                <a:latin typeface="Arial" charset="0"/>
                <a:cs typeface="Arial" charset="0"/>
              </a:rPr>
              <a:t> </a:t>
            </a:r>
            <a:r>
              <a:rPr lang="en-US" sz="2800" dirty="0" err="1">
                <a:latin typeface="Arial" charset="0"/>
                <a:cs typeface="Arial" charset="0"/>
              </a:rPr>
              <a:t>dukungan</a:t>
            </a:r>
            <a:r>
              <a:rPr lang="en-US" sz="2800" dirty="0">
                <a:latin typeface="Arial" charset="0"/>
                <a:cs typeface="Arial" charset="0"/>
              </a:rPr>
              <a:t> </a:t>
            </a:r>
            <a:r>
              <a:rPr lang="en-US" sz="2800" dirty="0" err="1">
                <a:latin typeface="Arial" charset="0"/>
                <a:cs typeface="Arial" charset="0"/>
              </a:rPr>
              <a:t>elektronik</a:t>
            </a:r>
            <a:endParaRPr lang="en-US" sz="28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5229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3"/>
          <p:cNvSpPr txBox="1">
            <a:spLocks noChangeArrowheads="1"/>
          </p:cNvSpPr>
          <p:nvPr/>
        </p:nvSpPr>
        <p:spPr bwMode="auto">
          <a:xfrm>
            <a:off x="588434" y="2089151"/>
            <a:ext cx="225636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en-GB" sz="1800">
              <a:latin typeface="Tahoma" charset="0"/>
            </a:endParaRPr>
          </a:p>
        </p:txBody>
      </p:sp>
      <p:grpSp>
        <p:nvGrpSpPr>
          <p:cNvPr id="54276" name="Group 42"/>
          <p:cNvGrpSpPr>
            <a:grpSpLocks/>
          </p:cNvGrpSpPr>
          <p:nvPr/>
        </p:nvGrpSpPr>
        <p:grpSpPr bwMode="auto">
          <a:xfrm>
            <a:off x="0" y="260350"/>
            <a:ext cx="11887200" cy="6381750"/>
            <a:chOff x="204" y="260350"/>
            <a:chExt cx="8915196" cy="6381750"/>
          </a:xfrm>
        </p:grpSpPr>
        <p:sp>
          <p:nvSpPr>
            <p:cNvPr id="54280" name="Line 9"/>
            <p:cNvSpPr>
              <a:spLocks noChangeShapeType="1"/>
            </p:cNvSpPr>
            <p:nvPr/>
          </p:nvSpPr>
          <p:spPr bwMode="auto">
            <a:xfrm>
              <a:off x="323850" y="6624638"/>
              <a:ext cx="8569325" cy="0"/>
            </a:xfrm>
            <a:prstGeom prst="line">
              <a:avLst/>
            </a:prstGeom>
            <a:noFill/>
            <a:ln w="76200" cmpd="tri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4281" name="Group 41"/>
            <p:cNvGrpSpPr>
              <a:grpSpLocks/>
            </p:cNvGrpSpPr>
            <p:nvPr/>
          </p:nvGrpSpPr>
          <p:grpSpPr bwMode="auto">
            <a:xfrm>
              <a:off x="204" y="260350"/>
              <a:ext cx="8915196" cy="6381750"/>
              <a:chOff x="204" y="260350"/>
              <a:chExt cx="8915196" cy="6381750"/>
            </a:xfrm>
          </p:grpSpPr>
          <p:grpSp>
            <p:nvGrpSpPr>
              <p:cNvPr id="54282" name="Group 28"/>
              <p:cNvGrpSpPr>
                <a:grpSpLocks/>
              </p:cNvGrpSpPr>
              <p:nvPr/>
            </p:nvGrpSpPr>
            <p:grpSpPr bwMode="auto">
              <a:xfrm>
                <a:off x="204" y="260350"/>
                <a:ext cx="8915196" cy="6381750"/>
                <a:chOff x="204" y="260350"/>
                <a:chExt cx="8915196" cy="6381750"/>
              </a:xfrm>
            </p:grpSpPr>
            <p:grpSp>
              <p:nvGrpSpPr>
                <p:cNvPr id="54284" name="Group 34"/>
                <p:cNvGrpSpPr>
                  <a:grpSpLocks/>
                </p:cNvGrpSpPr>
                <p:nvPr/>
              </p:nvGrpSpPr>
              <p:grpSpPr bwMode="auto">
                <a:xfrm>
                  <a:off x="204" y="260350"/>
                  <a:ext cx="8915196" cy="6381750"/>
                  <a:chOff x="204" y="260350"/>
                  <a:chExt cx="8915196" cy="6381750"/>
                </a:xfrm>
              </p:grpSpPr>
              <p:grpSp>
                <p:nvGrpSpPr>
                  <p:cNvPr id="54286" name="Group 32"/>
                  <p:cNvGrpSpPr>
                    <a:grpSpLocks/>
                  </p:cNvGrpSpPr>
                  <p:nvPr/>
                </p:nvGrpSpPr>
                <p:grpSpPr bwMode="auto">
                  <a:xfrm>
                    <a:off x="204" y="260350"/>
                    <a:ext cx="304596" cy="6364288"/>
                    <a:chOff x="204" y="147"/>
                    <a:chExt cx="304596" cy="4009"/>
                  </a:xfrm>
                </p:grpSpPr>
                <p:sp>
                  <p:nvSpPr>
                    <p:cNvPr id="54288" name="Line 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4800" y="164"/>
                      <a:ext cx="0" cy="3992"/>
                    </a:xfrm>
                    <a:prstGeom prst="line">
                      <a:avLst/>
                    </a:prstGeom>
                    <a:noFill/>
                    <a:ln w="76200" cmpd="tri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54289" name="Group 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04" y="147"/>
                      <a:ext cx="5398" cy="4009"/>
                      <a:chOff x="204" y="147"/>
                      <a:chExt cx="5398" cy="4009"/>
                    </a:xfrm>
                  </p:grpSpPr>
                  <p:sp>
                    <p:nvSpPr>
                      <p:cNvPr id="54290" name="Line 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04" y="147"/>
                        <a:ext cx="5398" cy="0"/>
                      </a:xfrm>
                      <a:prstGeom prst="line">
                        <a:avLst/>
                      </a:prstGeom>
                      <a:noFill/>
                      <a:ln w="76200" cmpd="tri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291" name="Line 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04" y="4156"/>
                        <a:ext cx="5398" cy="0"/>
                      </a:xfrm>
                      <a:prstGeom prst="line">
                        <a:avLst/>
                      </a:prstGeom>
                      <a:noFill/>
                      <a:ln w="76200" cmpd="tri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54287" name="Line 6"/>
                  <p:cNvSpPr>
                    <a:spLocks noChangeShapeType="1"/>
                  </p:cNvSpPr>
                  <p:nvPr/>
                </p:nvSpPr>
                <p:spPr bwMode="auto">
                  <a:xfrm>
                    <a:off x="8915400" y="304800"/>
                    <a:ext cx="0" cy="6337300"/>
                  </a:xfrm>
                  <a:prstGeom prst="line">
                    <a:avLst/>
                  </a:prstGeom>
                  <a:noFill/>
                  <a:ln w="76200" cmpd="tri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0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324047" y="304800"/>
                  <a:ext cx="8569129" cy="584200"/>
                </a:xfrm>
                <a:prstGeom prst="rect">
                  <a:avLst/>
                </a:prstGeom>
                <a:solidFill>
                  <a:schemeClr val="accent2"/>
                </a:solidFill>
                <a:ln w="76200" cmpd="tri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eaLnBrk="0" hangingPunct="0"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defRPr/>
                  </a:pPr>
                  <a:r>
                    <a:rPr lang="id-ID" sz="3200" dirty="0">
                      <a:solidFill>
                        <a:schemeClr val="bg1"/>
                      </a:solidFill>
                      <a:latin typeface="Arial" charset="0"/>
                      <a:cs typeface="Arial" charset="0"/>
                    </a:rPr>
                    <a:t>CMS ECommerce</a:t>
                  </a:r>
                  <a:endParaRPr lang="en-US" sz="32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54283" name="Line 9"/>
              <p:cNvSpPr>
                <a:spLocks noChangeShapeType="1"/>
              </p:cNvSpPr>
              <p:nvPr/>
            </p:nvSpPr>
            <p:spPr bwMode="auto">
              <a:xfrm>
                <a:off x="304800" y="304800"/>
                <a:ext cx="8569325" cy="0"/>
              </a:xfrm>
              <a:prstGeom prst="line">
                <a:avLst/>
              </a:prstGeom>
              <a:noFill/>
              <a:ln w="76200" cmpd="tri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4277" name="Rectangle 20"/>
          <p:cNvSpPr>
            <a:spLocks noChangeArrowheads="1"/>
          </p:cNvSpPr>
          <p:nvPr/>
        </p:nvSpPr>
        <p:spPr bwMode="auto">
          <a:xfrm>
            <a:off x="609600" y="1295400"/>
            <a:ext cx="109728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06400" indent="-406400">
              <a:buFont typeface="Wingdings" charset="2"/>
              <a:buChar char="Ø"/>
            </a:pPr>
            <a:r>
              <a:rPr lang="en-US" sz="2800" dirty="0" err="1">
                <a:hlinkClick r:id="rId3"/>
              </a:rPr>
              <a:t>WooCommerce</a:t>
            </a:r>
            <a:endParaRPr lang="id-ID" sz="2800" dirty="0"/>
          </a:p>
          <a:p>
            <a:pPr marL="406400" indent="-406400">
              <a:buFont typeface="Wingdings" charset="2"/>
              <a:buChar char="Ø"/>
            </a:pPr>
            <a:r>
              <a:rPr lang="en-US" sz="2800" dirty="0" err="1">
                <a:hlinkClick r:id="rId4"/>
              </a:rPr>
              <a:t>Shopify</a:t>
            </a:r>
            <a:endParaRPr lang="id-ID" sz="2800" dirty="0"/>
          </a:p>
          <a:p>
            <a:pPr marL="406400" indent="-406400">
              <a:buFont typeface="Wingdings" charset="2"/>
              <a:buChar char="Ø"/>
            </a:pPr>
            <a:r>
              <a:rPr lang="en-US" sz="2800" dirty="0" err="1">
                <a:hlinkClick r:id="rId5"/>
              </a:rPr>
              <a:t>PrestaShop</a:t>
            </a:r>
            <a:endParaRPr lang="id-ID" sz="2800" dirty="0"/>
          </a:p>
          <a:p>
            <a:pPr marL="406400" indent="-406400">
              <a:buFont typeface="Wingdings" charset="2"/>
              <a:buChar char="Ø"/>
            </a:pPr>
            <a:r>
              <a:rPr lang="en-US" sz="2800" dirty="0" err="1">
                <a:hlinkClick r:id="rId6"/>
              </a:rPr>
              <a:t>Magento</a:t>
            </a:r>
            <a:endParaRPr lang="id-ID" sz="2800" dirty="0"/>
          </a:p>
          <a:p>
            <a:pPr marL="406400" indent="-406400">
              <a:buFont typeface="Wingdings" charset="2"/>
              <a:buChar char="Ø"/>
            </a:pPr>
            <a:r>
              <a:rPr lang="en-US" sz="2800" dirty="0" err="1">
                <a:hlinkClick r:id="rId7"/>
              </a:rPr>
              <a:t>OpenCart</a:t>
            </a:r>
            <a:endParaRPr lang="id-ID" sz="2800" dirty="0"/>
          </a:p>
          <a:p>
            <a:pPr marL="406400" indent="-406400">
              <a:buFont typeface="Wingdings" charset="2"/>
              <a:buChar char="Ø"/>
            </a:pPr>
            <a:r>
              <a:rPr lang="en-US" sz="2800" dirty="0" err="1">
                <a:hlinkClick r:id="rId8"/>
              </a:rPr>
              <a:t>AbanteCart</a:t>
            </a:r>
            <a:endParaRPr lang="id-ID" sz="2800" dirty="0"/>
          </a:p>
          <a:p>
            <a:pPr marL="406400" indent="-406400">
              <a:buFont typeface="Wingdings" charset="2"/>
              <a:buChar char="Ø"/>
            </a:pPr>
            <a:r>
              <a:rPr lang="en-US" sz="2800" dirty="0" err="1">
                <a:hlinkClick r:id="rId9"/>
              </a:rPr>
              <a:t>osCommerce</a:t>
            </a:r>
            <a:endParaRPr lang="id-ID" sz="2800" dirty="0"/>
          </a:p>
          <a:p>
            <a:pPr marL="406400" indent="-406400">
              <a:buFont typeface="Wingdings" charset="2"/>
              <a:buChar char="Ø"/>
            </a:pPr>
            <a:r>
              <a:rPr lang="en-US" sz="2800" dirty="0" err="1">
                <a:hlinkClick r:id="rId10"/>
              </a:rPr>
              <a:t>Cubecart</a:t>
            </a:r>
            <a:endParaRPr lang="id-ID" sz="2800" dirty="0"/>
          </a:p>
          <a:p>
            <a:pPr marL="406400" indent="-406400">
              <a:buFont typeface="Wingdings" charset="2"/>
              <a:buChar char="Ø"/>
            </a:pPr>
            <a:r>
              <a:rPr lang="en-US" sz="2800" dirty="0">
                <a:hlinkClick r:id="rId11"/>
              </a:rPr>
              <a:t>Open Real Estate</a:t>
            </a:r>
            <a:endParaRPr lang="en-US" sz="28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565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1FF404-832A-49B6-BA9B-9F956B8F9D84}"/>
              </a:ext>
            </a:extLst>
          </p:cNvPr>
          <p:cNvSpPr txBox="1"/>
          <p:nvPr/>
        </p:nvSpPr>
        <p:spPr>
          <a:xfrm>
            <a:off x="2183235" y="121479"/>
            <a:ext cx="72225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Hasilnya</a:t>
            </a:r>
            <a:endParaRPr lang="ko-KR" altLang="en-US" sz="5400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27EFDD-C487-4E9F-BAC9-D93A149B25B8}"/>
              </a:ext>
            </a:extLst>
          </p:cNvPr>
          <p:cNvSpPr txBox="1"/>
          <p:nvPr/>
        </p:nvSpPr>
        <p:spPr>
          <a:xfrm>
            <a:off x="0" y="3697626"/>
            <a:ext cx="45186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0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2900" indent="-342900">
              <a:buFont typeface="Wingdings" charset="2"/>
              <a:buChar char="Ø"/>
            </a:pPr>
            <a:r>
              <a:rPr lang="en-US" sz="2400" dirty="0" err="1">
                <a:solidFill>
                  <a:srgbClr val="0000FF"/>
                </a:solidFill>
                <a:latin typeface="Tahoma" charset="0"/>
              </a:rPr>
              <a:t>Hasilnya</a:t>
            </a:r>
            <a:r>
              <a:rPr lang="en-US" sz="2400" dirty="0">
                <a:solidFill>
                  <a:srgbClr val="0000FF"/>
                </a:solidFill>
                <a:latin typeface="Tahoma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ahoma" charset="0"/>
              </a:rPr>
              <a:t>sangat</a:t>
            </a:r>
            <a:r>
              <a:rPr lang="en-US" sz="2400" dirty="0">
                <a:solidFill>
                  <a:srgbClr val="0000FF"/>
                </a:solidFill>
                <a:latin typeface="Tahoma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ahoma" charset="0"/>
              </a:rPr>
              <a:t>mengagum</a:t>
            </a:r>
            <a:r>
              <a:rPr lang="id-ID" sz="2400" dirty="0">
                <a:solidFill>
                  <a:srgbClr val="0000FF"/>
                </a:solidFill>
                <a:latin typeface="Tahoma" charset="0"/>
              </a:rPr>
              <a:t>  </a:t>
            </a:r>
            <a:r>
              <a:rPr lang="en-US" sz="2400" dirty="0" err="1">
                <a:solidFill>
                  <a:srgbClr val="0000FF"/>
                </a:solidFill>
                <a:latin typeface="Tahoma" charset="0"/>
              </a:rPr>
              <a:t>kan.</a:t>
            </a:r>
            <a:r>
              <a:rPr lang="en-US" sz="2400" dirty="0">
                <a:solidFill>
                  <a:srgbClr val="0000FF"/>
                </a:solidFill>
                <a:latin typeface="Tahoma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ahoma" charset="0"/>
              </a:rPr>
              <a:t>Perhitungan</a:t>
            </a:r>
            <a:r>
              <a:rPr lang="en-US" sz="2400" dirty="0">
                <a:solidFill>
                  <a:srgbClr val="0000FF"/>
                </a:solidFill>
                <a:latin typeface="Tahoma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ahoma" charset="0"/>
              </a:rPr>
              <a:t>persediaan</a:t>
            </a:r>
            <a:r>
              <a:rPr lang="en-US" sz="2400" dirty="0">
                <a:solidFill>
                  <a:srgbClr val="0000FF"/>
                </a:solidFill>
                <a:latin typeface="Tahoma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ahoma" charset="0"/>
              </a:rPr>
              <a:t>telah</a:t>
            </a:r>
            <a:r>
              <a:rPr lang="en-US" sz="2400" dirty="0">
                <a:solidFill>
                  <a:srgbClr val="0000FF"/>
                </a:solidFill>
                <a:latin typeface="Tahoma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ahoma" charset="0"/>
              </a:rPr>
              <a:t>berkurang</a:t>
            </a:r>
            <a:r>
              <a:rPr lang="en-US" sz="2400" dirty="0">
                <a:solidFill>
                  <a:srgbClr val="0000FF"/>
                </a:solidFill>
                <a:latin typeface="Tahoma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ahoma" charset="0"/>
              </a:rPr>
              <a:t>dari</a:t>
            </a:r>
            <a:r>
              <a:rPr lang="en-US" sz="2400" dirty="0">
                <a:solidFill>
                  <a:srgbClr val="0000FF"/>
                </a:solidFill>
                <a:latin typeface="Tahoma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ahoma" charset="0"/>
              </a:rPr>
              <a:t>21</a:t>
            </a:r>
            <a:r>
              <a:rPr lang="en-US" sz="2400" dirty="0">
                <a:solidFill>
                  <a:srgbClr val="0000FF"/>
                </a:solidFill>
                <a:latin typeface="Tahoma" charset="0"/>
              </a:rPr>
              <a:t> jam </a:t>
            </a:r>
            <a:r>
              <a:rPr lang="en-US" sz="2400" dirty="0" err="1">
                <a:solidFill>
                  <a:srgbClr val="0000FF"/>
                </a:solidFill>
                <a:latin typeface="Tahoma" charset="0"/>
              </a:rPr>
              <a:t>menjadi</a:t>
            </a:r>
            <a:r>
              <a:rPr lang="en-US" sz="2400" dirty="0">
                <a:solidFill>
                  <a:srgbClr val="0000FF"/>
                </a:solidFill>
                <a:latin typeface="Tahoma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ahoma" charset="0"/>
              </a:rPr>
              <a:t>kurang</a:t>
            </a:r>
            <a:r>
              <a:rPr lang="en-US" sz="2400" dirty="0">
                <a:solidFill>
                  <a:srgbClr val="0000FF"/>
                </a:solidFill>
                <a:latin typeface="Tahoma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ahoma" charset="0"/>
              </a:rPr>
              <a:t>dari</a:t>
            </a:r>
            <a:r>
              <a:rPr lang="en-US" sz="2400" dirty="0">
                <a:solidFill>
                  <a:srgbClr val="0000FF"/>
                </a:solidFill>
                <a:latin typeface="Tahoma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ahoma" charset="0"/>
              </a:rPr>
              <a:t>4</a:t>
            </a:r>
            <a:r>
              <a:rPr lang="en-US" sz="2400" dirty="0">
                <a:solidFill>
                  <a:srgbClr val="0000FF"/>
                </a:solidFill>
                <a:latin typeface="Tahoma" charset="0"/>
              </a:rPr>
              <a:t> jam </a:t>
            </a:r>
            <a:r>
              <a:rPr lang="id-ID" sz="2400" dirty="0">
                <a:solidFill>
                  <a:srgbClr val="0000FF"/>
                </a:solidFill>
                <a:latin typeface="Tahoma" charset="0"/>
              </a:rPr>
              <a:t>  </a:t>
            </a:r>
            <a:r>
              <a:rPr lang="en-US" sz="2400" dirty="0" err="1">
                <a:solidFill>
                  <a:srgbClr val="0000FF"/>
                </a:solidFill>
                <a:latin typeface="Tahoma" charset="0"/>
              </a:rPr>
              <a:t>untuk</a:t>
            </a:r>
            <a:r>
              <a:rPr lang="en-US" sz="2400" dirty="0">
                <a:solidFill>
                  <a:srgbClr val="0000FF"/>
                </a:solidFill>
                <a:latin typeface="Tahoma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ahoma" charset="0"/>
              </a:rPr>
              <a:t>setiap</a:t>
            </a:r>
            <a:r>
              <a:rPr lang="en-US" sz="2400" dirty="0">
                <a:solidFill>
                  <a:srgbClr val="0000FF"/>
                </a:solidFill>
                <a:latin typeface="Tahoma" charset="0"/>
              </a:rPr>
              <a:t> kali </a:t>
            </a:r>
            <a:r>
              <a:rPr lang="en-US" sz="2400" dirty="0" err="1">
                <a:solidFill>
                  <a:srgbClr val="0000FF"/>
                </a:solidFill>
                <a:latin typeface="Tahoma" charset="0"/>
              </a:rPr>
              <a:t>perhitungan</a:t>
            </a:r>
            <a:endParaRPr lang="en-US" sz="2400" dirty="0">
              <a:solidFill>
                <a:srgbClr val="0000FF"/>
              </a:solidFill>
              <a:latin typeface="Tahoma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F72307-F543-4A85-AF75-0639352E2D12}"/>
              </a:ext>
            </a:extLst>
          </p:cNvPr>
          <p:cNvSpPr txBox="1"/>
          <p:nvPr/>
        </p:nvSpPr>
        <p:spPr>
          <a:xfrm>
            <a:off x="8024246" y="3697626"/>
            <a:ext cx="390649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0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2900" indent="-342900">
              <a:buFont typeface="Wingdings" charset="2"/>
              <a:buChar char="Ø"/>
            </a:pPr>
            <a:r>
              <a:rPr lang="en-US" sz="2400" dirty="0" err="1">
                <a:solidFill>
                  <a:srgbClr val="0000FF"/>
                </a:solidFill>
                <a:latin typeface="Tahoma" charset="0"/>
              </a:rPr>
              <a:t>Perhitungan</a:t>
            </a:r>
            <a:r>
              <a:rPr lang="en-US" sz="2400" dirty="0">
                <a:solidFill>
                  <a:srgbClr val="0000FF"/>
                </a:solidFill>
                <a:latin typeface="Tahoma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ahoma" charset="0"/>
              </a:rPr>
              <a:t>persediaan</a:t>
            </a:r>
            <a:r>
              <a:rPr lang="en-US" sz="2400" dirty="0">
                <a:solidFill>
                  <a:srgbClr val="0000FF"/>
                </a:solidFill>
                <a:latin typeface="Tahoma" charset="0"/>
              </a:rPr>
              <a:t> yang </a:t>
            </a:r>
            <a:r>
              <a:rPr lang="en-US" sz="2400" dirty="0" err="1">
                <a:solidFill>
                  <a:srgbClr val="0000FF"/>
                </a:solidFill>
                <a:latin typeface="Tahoma" charset="0"/>
              </a:rPr>
              <a:t>lebih</a:t>
            </a:r>
            <a:r>
              <a:rPr lang="en-US" sz="2400" dirty="0">
                <a:solidFill>
                  <a:srgbClr val="0000FF"/>
                </a:solidFill>
                <a:latin typeface="Tahoma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ahoma" charset="0"/>
              </a:rPr>
              <a:t>cepat</a:t>
            </a:r>
            <a:r>
              <a:rPr lang="en-US" sz="2400" dirty="0">
                <a:solidFill>
                  <a:srgbClr val="0000FF"/>
                </a:solidFill>
                <a:latin typeface="Tahoma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ahoma" charset="0"/>
              </a:rPr>
              <a:t>atas</a:t>
            </a:r>
            <a:r>
              <a:rPr lang="en-US" sz="2400" dirty="0">
                <a:solidFill>
                  <a:srgbClr val="0000FF"/>
                </a:solidFill>
                <a:latin typeface="Tahoma" charset="0"/>
              </a:rPr>
              <a:t> </a:t>
            </a:r>
            <a:r>
              <a:rPr lang="id-ID" sz="2400" dirty="0">
                <a:solidFill>
                  <a:srgbClr val="0000FF"/>
                </a:solidFill>
                <a:latin typeface="Tahoma" charset="0"/>
              </a:rPr>
              <a:t>   </a:t>
            </a:r>
            <a:r>
              <a:rPr lang="en-US" sz="2400" dirty="0" err="1">
                <a:solidFill>
                  <a:srgbClr val="0000FF"/>
                </a:solidFill>
                <a:latin typeface="Tahoma" charset="0"/>
              </a:rPr>
              <a:t>perubahan</a:t>
            </a:r>
            <a:r>
              <a:rPr lang="en-US" sz="2400" dirty="0">
                <a:solidFill>
                  <a:srgbClr val="0000FF"/>
                </a:solidFill>
                <a:latin typeface="Tahoma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ahoma" charset="0"/>
              </a:rPr>
              <a:t>menghasilkan</a:t>
            </a:r>
            <a:r>
              <a:rPr lang="en-US" sz="2400" dirty="0">
                <a:solidFill>
                  <a:srgbClr val="0000FF"/>
                </a:solidFill>
                <a:latin typeface="Tahoma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ahoma" charset="0"/>
              </a:rPr>
              <a:t>tingkat</a:t>
            </a:r>
            <a:r>
              <a:rPr lang="en-US" sz="2400" dirty="0">
                <a:solidFill>
                  <a:srgbClr val="0000FF"/>
                </a:solidFill>
                <a:latin typeface="Tahoma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ahoma" charset="0"/>
              </a:rPr>
              <a:t>persediaan</a:t>
            </a:r>
            <a:r>
              <a:rPr lang="en-US" sz="2400" dirty="0">
                <a:solidFill>
                  <a:srgbClr val="0000FF"/>
                </a:solidFill>
                <a:latin typeface="Tahoma" charset="0"/>
              </a:rPr>
              <a:t> yang </a:t>
            </a:r>
            <a:r>
              <a:rPr lang="en-US" sz="2400" dirty="0" err="1">
                <a:solidFill>
                  <a:srgbClr val="0000FF"/>
                </a:solidFill>
                <a:latin typeface="Tahoma" charset="0"/>
              </a:rPr>
              <a:t>lebih</a:t>
            </a:r>
            <a:r>
              <a:rPr lang="en-US" sz="2400" dirty="0">
                <a:solidFill>
                  <a:srgbClr val="0000FF"/>
                </a:solidFill>
                <a:latin typeface="Tahoma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ahoma" charset="0"/>
              </a:rPr>
              <a:t>rendah</a:t>
            </a:r>
            <a:r>
              <a:rPr lang="en-US" sz="2400" dirty="0">
                <a:solidFill>
                  <a:srgbClr val="0000FF"/>
                </a:solidFill>
                <a:latin typeface="Tahoma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ahoma" charset="0"/>
              </a:rPr>
              <a:t>dan</a:t>
            </a:r>
            <a:r>
              <a:rPr lang="en-US" sz="2400" dirty="0">
                <a:solidFill>
                  <a:srgbClr val="0000FF"/>
                </a:solidFill>
                <a:latin typeface="Tahoma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ahoma" charset="0"/>
              </a:rPr>
              <a:t>waktu</a:t>
            </a:r>
            <a:r>
              <a:rPr lang="en-US" sz="2400" dirty="0">
                <a:solidFill>
                  <a:srgbClr val="0000FF"/>
                </a:solidFill>
                <a:latin typeface="Tahoma" charset="0"/>
              </a:rPr>
              <a:t> </a:t>
            </a:r>
            <a:r>
              <a:rPr lang="id-ID" sz="2400" dirty="0">
                <a:solidFill>
                  <a:srgbClr val="0000FF"/>
                </a:solidFill>
                <a:latin typeface="Tahoma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ahoma" charset="0"/>
              </a:rPr>
              <a:t>respon</a:t>
            </a:r>
            <a:r>
              <a:rPr lang="en-US" sz="2400" dirty="0">
                <a:solidFill>
                  <a:srgbClr val="0000FF"/>
                </a:solidFill>
                <a:latin typeface="Tahoma" charset="0"/>
              </a:rPr>
              <a:t> yang </a:t>
            </a:r>
            <a:r>
              <a:rPr lang="en-US" sz="2400" dirty="0" err="1">
                <a:solidFill>
                  <a:srgbClr val="0000FF"/>
                </a:solidFill>
                <a:latin typeface="Tahoma" charset="0"/>
              </a:rPr>
              <a:t>lebih</a:t>
            </a:r>
            <a:r>
              <a:rPr lang="en-US" sz="2400" dirty="0">
                <a:solidFill>
                  <a:srgbClr val="0000FF"/>
                </a:solidFill>
                <a:latin typeface="Tahoma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ahoma" charset="0"/>
              </a:rPr>
              <a:t>cepat</a:t>
            </a:r>
            <a:r>
              <a:rPr lang="en-US" sz="2400" dirty="0">
                <a:solidFill>
                  <a:srgbClr val="0000FF"/>
                </a:solidFill>
                <a:latin typeface="Tahoma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ahoma" charset="0"/>
              </a:rPr>
              <a:t>atas</a:t>
            </a:r>
            <a:r>
              <a:rPr lang="en-US" sz="2400" dirty="0">
                <a:solidFill>
                  <a:srgbClr val="0000FF"/>
                </a:solidFill>
                <a:latin typeface="Tahoma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ahoma" charset="0"/>
              </a:rPr>
              <a:t>perubahan</a:t>
            </a:r>
            <a:r>
              <a:rPr lang="en-US" sz="2400" dirty="0">
                <a:solidFill>
                  <a:srgbClr val="0000FF"/>
                </a:solidFill>
                <a:latin typeface="Tahoma" charset="0"/>
              </a:rPr>
              <a:t> </a:t>
            </a:r>
            <a:r>
              <a:rPr lang="id-ID" sz="2400" dirty="0">
                <a:solidFill>
                  <a:srgbClr val="0000FF"/>
                </a:solidFill>
                <a:latin typeface="Tahoma" charset="0"/>
              </a:rPr>
              <a:t>           </a:t>
            </a:r>
            <a:r>
              <a:rPr lang="en-US" sz="2400" dirty="0" err="1">
                <a:solidFill>
                  <a:srgbClr val="0000FF"/>
                </a:solidFill>
                <a:latin typeface="Tahoma" charset="0"/>
              </a:rPr>
              <a:t>permintaan</a:t>
            </a:r>
            <a:endParaRPr lang="en-US" sz="2400" dirty="0">
              <a:solidFill>
                <a:srgbClr val="0000FF"/>
              </a:solidFill>
              <a:latin typeface="Tahoma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D74E19B-678C-478D-9C99-C20DEA579C10}"/>
              </a:ext>
            </a:extLst>
          </p:cNvPr>
          <p:cNvSpPr txBox="1"/>
          <p:nvPr/>
        </p:nvSpPr>
        <p:spPr>
          <a:xfrm>
            <a:off x="4518682" y="3747517"/>
            <a:ext cx="36507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0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2900" indent="-342900">
              <a:buFont typeface="Wingdings" charset="2"/>
              <a:buChar char="Ø"/>
            </a:pPr>
            <a:r>
              <a:rPr lang="en-US" sz="2400" dirty="0" err="1">
                <a:solidFill>
                  <a:srgbClr val="0000FF"/>
                </a:solidFill>
                <a:latin typeface="Tahoma" charset="0"/>
              </a:rPr>
              <a:t>Kesalahan</a:t>
            </a:r>
            <a:r>
              <a:rPr lang="en-US" sz="2400" dirty="0">
                <a:solidFill>
                  <a:srgbClr val="0000FF"/>
                </a:solidFill>
                <a:latin typeface="Tahoma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ahoma" charset="0"/>
              </a:rPr>
              <a:t>menurun</a:t>
            </a:r>
            <a:r>
              <a:rPr lang="en-US" sz="2400" dirty="0">
                <a:solidFill>
                  <a:srgbClr val="0000FF"/>
                </a:solidFill>
                <a:latin typeface="Tahoma" charset="0"/>
              </a:rPr>
              <a:t> </a:t>
            </a:r>
            <a:r>
              <a:rPr lang="id-ID" sz="2400" dirty="0">
                <a:solidFill>
                  <a:srgbClr val="0000FF"/>
                </a:solidFill>
                <a:latin typeface="Tahoma" charset="0"/>
              </a:rPr>
              <a:t>   </a:t>
            </a:r>
            <a:r>
              <a:rPr lang="en-US" sz="2400" dirty="0">
                <a:solidFill>
                  <a:srgbClr val="FF0000"/>
                </a:solidFill>
                <a:latin typeface="Tahoma" charset="0"/>
              </a:rPr>
              <a:t>90%,  </a:t>
            </a:r>
            <a:r>
              <a:rPr lang="en-US" sz="2400" dirty="0" err="1">
                <a:solidFill>
                  <a:srgbClr val="0000FF"/>
                </a:solidFill>
                <a:latin typeface="Tahoma" charset="0"/>
              </a:rPr>
              <a:t>penyerahan</a:t>
            </a:r>
            <a:r>
              <a:rPr lang="en-US" sz="2400" dirty="0">
                <a:solidFill>
                  <a:srgbClr val="0000FF"/>
                </a:solidFill>
                <a:latin typeface="Tahoma" charset="0"/>
              </a:rPr>
              <a:t> </a:t>
            </a:r>
            <a:r>
              <a:rPr lang="id-ID" sz="2400" dirty="0">
                <a:solidFill>
                  <a:srgbClr val="0000FF"/>
                </a:solidFill>
                <a:latin typeface="Tahoma" charset="0"/>
              </a:rPr>
              <a:t>    </a:t>
            </a:r>
            <a:r>
              <a:rPr lang="en-US" sz="2400" dirty="0" err="1">
                <a:solidFill>
                  <a:srgbClr val="0000FF"/>
                </a:solidFill>
                <a:latin typeface="Tahoma" charset="0"/>
              </a:rPr>
              <a:t>pesanan</a:t>
            </a:r>
            <a:r>
              <a:rPr lang="en-US" sz="2400" dirty="0">
                <a:solidFill>
                  <a:srgbClr val="0000FF"/>
                </a:solidFill>
                <a:latin typeface="Tahoma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ahoma" charset="0"/>
              </a:rPr>
              <a:t>menjadi</a:t>
            </a:r>
            <a:r>
              <a:rPr lang="en-US" sz="2400" dirty="0">
                <a:solidFill>
                  <a:srgbClr val="0000FF"/>
                </a:solidFill>
                <a:latin typeface="Tahoma" charset="0"/>
              </a:rPr>
              <a:t> </a:t>
            </a:r>
            <a:r>
              <a:rPr lang="id-ID" sz="2400" dirty="0">
                <a:solidFill>
                  <a:srgbClr val="0000FF"/>
                </a:solidFill>
                <a:latin typeface="Tahoma" charset="0"/>
              </a:rPr>
              <a:t>       </a:t>
            </a:r>
            <a:r>
              <a:rPr lang="en-US" sz="2400" dirty="0" err="1">
                <a:solidFill>
                  <a:srgbClr val="0000FF"/>
                </a:solidFill>
                <a:latin typeface="Tahoma" charset="0"/>
              </a:rPr>
              <a:t>sederhana</a:t>
            </a:r>
            <a:r>
              <a:rPr lang="en-US" sz="2400" dirty="0">
                <a:solidFill>
                  <a:srgbClr val="0000FF"/>
                </a:solidFill>
                <a:latin typeface="Tahoma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ahoma" charset="0"/>
              </a:rPr>
              <a:t>dan</a:t>
            </a:r>
            <a:r>
              <a:rPr lang="en-US" sz="2400" dirty="0">
                <a:solidFill>
                  <a:srgbClr val="0000FF"/>
                </a:solidFill>
                <a:latin typeface="Tahoma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ahoma" charset="0"/>
              </a:rPr>
              <a:t>cepat</a:t>
            </a:r>
            <a:r>
              <a:rPr lang="en-US" sz="2400" dirty="0">
                <a:solidFill>
                  <a:srgbClr val="0000FF"/>
                </a:solidFill>
                <a:latin typeface="Tahoma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ahoma" charset="0"/>
              </a:rPr>
              <a:t>pekerjaan</a:t>
            </a:r>
            <a:r>
              <a:rPr lang="en-US" sz="2400" dirty="0">
                <a:solidFill>
                  <a:srgbClr val="0000FF"/>
                </a:solidFill>
                <a:latin typeface="Tahoma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ahoma" charset="0"/>
              </a:rPr>
              <a:t>administratif</a:t>
            </a:r>
            <a:r>
              <a:rPr lang="en-US" sz="2400" dirty="0">
                <a:solidFill>
                  <a:srgbClr val="0000FF"/>
                </a:solidFill>
                <a:latin typeface="Tahoma" charset="0"/>
              </a:rPr>
              <a:t> manual </a:t>
            </a:r>
            <a:r>
              <a:rPr lang="en-US" sz="2400" dirty="0" err="1">
                <a:solidFill>
                  <a:srgbClr val="0000FF"/>
                </a:solidFill>
                <a:latin typeface="Tahoma" charset="0"/>
              </a:rPr>
              <a:t>ditiadakan</a:t>
            </a:r>
            <a:r>
              <a:rPr lang="en-US" sz="2400" dirty="0">
                <a:solidFill>
                  <a:srgbClr val="0000FF"/>
                </a:solidFill>
                <a:latin typeface="Tahoma" charset="0"/>
              </a:rPr>
              <a:t>.</a:t>
            </a: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AAB1E342-9A66-4CDF-83E6-25BC27AE50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28" y="1007674"/>
            <a:ext cx="2483414" cy="2743360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EE4FEAA9-8EE0-4145-AA75-8B89B8733D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329" y="1044809"/>
            <a:ext cx="2195618" cy="2669090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1A85F562-13A9-4818-9378-3C0A98799B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251" y="1044809"/>
            <a:ext cx="2061002" cy="241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56259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914" y="232229"/>
            <a:ext cx="10363200" cy="1143000"/>
          </a:xfrm>
        </p:spPr>
        <p:txBody>
          <a:bodyPr/>
          <a:lstStyle/>
          <a:p>
            <a:r>
              <a:rPr lang="id-ID" dirty="0"/>
              <a:t>Tugas kelompok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1886" y="870858"/>
            <a:ext cx="11364685" cy="5987142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err="1"/>
              <a:t>Tugas</a:t>
            </a:r>
            <a:r>
              <a:rPr lang="en-US" sz="1800" dirty="0"/>
              <a:t> </a:t>
            </a:r>
            <a:r>
              <a:rPr lang="en-US" sz="1800" dirty="0" err="1"/>
              <a:t>membuat</a:t>
            </a:r>
            <a:r>
              <a:rPr lang="en-US" sz="1800" dirty="0"/>
              <a:t> </a:t>
            </a:r>
            <a:r>
              <a:rPr lang="en-US" sz="1800" dirty="0" err="1"/>
              <a:t>situs</a:t>
            </a:r>
            <a:r>
              <a:rPr lang="en-US" sz="1800" dirty="0"/>
              <a:t> e</a:t>
            </a:r>
            <a:r>
              <a:rPr lang="id-ID" sz="1800" dirty="0"/>
              <a:t>-</a:t>
            </a:r>
            <a:r>
              <a:rPr lang="en-US" sz="1800" dirty="0"/>
              <a:t>commerce 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id-ID" sz="1800" dirty="0"/>
              <a:t>CMS 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 err="1"/>
              <a:t>Tentukan</a:t>
            </a:r>
            <a:r>
              <a:rPr lang="en-US" sz="1800" dirty="0"/>
              <a:t> </a:t>
            </a:r>
            <a:r>
              <a:rPr lang="en-US" sz="1800" dirty="0" err="1"/>
              <a:t>nama</a:t>
            </a:r>
            <a:r>
              <a:rPr lang="en-US" sz="1800" dirty="0"/>
              <a:t> </a:t>
            </a:r>
            <a:r>
              <a:rPr lang="en-US" sz="1800" dirty="0" err="1"/>
              <a:t>situs</a:t>
            </a:r>
            <a:r>
              <a:rPr lang="en-US" sz="1800" dirty="0"/>
              <a:t>/</a:t>
            </a:r>
            <a:r>
              <a:rPr lang="en-US" sz="1800" dirty="0" err="1"/>
              <a:t>toko</a:t>
            </a:r>
            <a:r>
              <a:rPr lang="en-US" sz="1800" dirty="0"/>
              <a:t>  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produk</a:t>
            </a:r>
            <a:r>
              <a:rPr lang="en-US" sz="1800" dirty="0"/>
              <a:t> yang </a:t>
            </a:r>
            <a:r>
              <a:rPr lang="en-US" sz="1800" dirty="0" err="1"/>
              <a:t>akan</a:t>
            </a:r>
            <a:r>
              <a:rPr lang="en-US" sz="1800" dirty="0"/>
              <a:t> </a:t>
            </a:r>
            <a:r>
              <a:rPr lang="en-US" sz="1800" dirty="0" err="1"/>
              <a:t>anda</a:t>
            </a:r>
            <a:r>
              <a:rPr lang="en-US" sz="1800" dirty="0"/>
              <a:t> </a:t>
            </a:r>
            <a:r>
              <a:rPr lang="id-ID" sz="1800" dirty="0"/>
              <a:t>  </a:t>
            </a:r>
            <a:r>
              <a:rPr lang="en-US" sz="1800" dirty="0" err="1"/>
              <a:t>tawarkan</a:t>
            </a:r>
            <a:r>
              <a:rPr lang="en-US" sz="1800" dirty="0"/>
              <a:t>, </a:t>
            </a:r>
            <a:r>
              <a:rPr lang="en-US" sz="1800" dirty="0" err="1"/>
              <a:t>lengkapi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gambar</a:t>
            </a:r>
            <a:r>
              <a:rPr lang="en-US" sz="1800" dirty="0"/>
              <a:t> (</a:t>
            </a:r>
            <a:r>
              <a:rPr lang="en-US" sz="1800" dirty="0" err="1"/>
              <a:t>boleh</a:t>
            </a:r>
            <a:r>
              <a:rPr lang="en-US" sz="1800" dirty="0"/>
              <a:t> </a:t>
            </a:r>
            <a:r>
              <a:rPr lang="en-US" sz="1800" dirty="0" err="1"/>
              <a:t>gambar</a:t>
            </a:r>
            <a:r>
              <a:rPr lang="id-ID" sz="1800" dirty="0"/>
              <a:t> </a:t>
            </a:r>
            <a:r>
              <a:rPr lang="en-US" sz="1800" dirty="0" err="1"/>
              <a:t>contoh</a:t>
            </a:r>
            <a:r>
              <a:rPr lang="en-US" sz="1800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 err="1"/>
              <a:t>Modifikasi</a:t>
            </a:r>
            <a:r>
              <a:rPr lang="en-US" sz="1800" dirty="0"/>
              <a:t> </a:t>
            </a:r>
            <a:r>
              <a:rPr lang="id-ID" sz="1800" dirty="0"/>
              <a:t>CMS</a:t>
            </a:r>
            <a:r>
              <a:rPr lang="en-US" sz="1800" dirty="0"/>
              <a:t> </a:t>
            </a:r>
            <a:r>
              <a:rPr lang="en-US" sz="1800" dirty="0" err="1"/>
              <a:t>standar</a:t>
            </a:r>
            <a:r>
              <a:rPr lang="en-US" sz="1800" dirty="0"/>
              <a:t> yang </a:t>
            </a:r>
            <a:r>
              <a:rPr lang="en-US" sz="1800" dirty="0" err="1"/>
              <a:t>sudah</a:t>
            </a:r>
            <a:r>
              <a:rPr lang="en-US" sz="1800" dirty="0"/>
              <a:t> </a:t>
            </a:r>
            <a:r>
              <a:rPr lang="en-US" sz="1800" dirty="0" err="1"/>
              <a:t>anda</a:t>
            </a:r>
            <a:r>
              <a:rPr lang="en-US" sz="1800" dirty="0"/>
              <a:t> </a:t>
            </a:r>
            <a:r>
              <a:rPr lang="en-US" sz="1800" dirty="0" err="1"/>
              <a:t>dapat</a:t>
            </a:r>
            <a:r>
              <a:rPr lang="id-ID" sz="1800" dirty="0"/>
              <a:t> </a:t>
            </a:r>
            <a:r>
              <a:rPr lang="en-US" sz="1800" dirty="0" err="1"/>
              <a:t>tadi</a:t>
            </a:r>
            <a:r>
              <a:rPr lang="en-US" sz="1800" dirty="0"/>
              <a:t> </a:t>
            </a:r>
            <a:r>
              <a:rPr lang="en-US" sz="1800" dirty="0" err="1"/>
              <a:t>menjadi</a:t>
            </a:r>
            <a:r>
              <a:rPr lang="id-ID" sz="1800" dirty="0"/>
              <a:t> </a:t>
            </a:r>
            <a:r>
              <a:rPr lang="en-US" sz="1800" dirty="0" err="1"/>
              <a:t>lebih</a:t>
            </a:r>
            <a:r>
              <a:rPr lang="en-US" sz="1800" dirty="0"/>
              <a:t> </a:t>
            </a:r>
            <a:r>
              <a:rPr lang="en-US" sz="1800" dirty="0" err="1">
                <a:solidFill>
                  <a:srgbClr val="FF0000"/>
                </a:solidFill>
              </a:rPr>
              <a:t>menarik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dan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informatif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/>
              <a:t>sebagai</a:t>
            </a:r>
            <a:r>
              <a:rPr lang="en-US" sz="1800" dirty="0"/>
              <a:t> </a:t>
            </a:r>
            <a:r>
              <a:rPr lang="en-US" sz="1800" dirty="0" err="1"/>
              <a:t>suatu</a:t>
            </a:r>
            <a:r>
              <a:rPr lang="en-US" sz="1800" dirty="0"/>
              <a:t> e-commerce.</a:t>
            </a:r>
            <a:endParaRPr lang="id-ID" sz="1800" dirty="0"/>
          </a:p>
          <a:p>
            <a:pPr marL="514350" indent="-514350">
              <a:buFont typeface="+mj-lt"/>
              <a:buAutoNum type="arabicPeriod"/>
            </a:pPr>
            <a:r>
              <a:rPr lang="id-ID" sz="1800" dirty="0"/>
              <a:t>E-commerce mencakup : </a:t>
            </a:r>
            <a:r>
              <a:rPr lang="en-US" sz="1800" dirty="0"/>
              <a:t>Logo Website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Toko</a:t>
            </a:r>
            <a:r>
              <a:rPr lang="en-US" sz="1800" dirty="0"/>
              <a:t> Online</a:t>
            </a:r>
            <a:r>
              <a:rPr lang="id-ID" sz="1800" dirty="0"/>
              <a:t>, </a:t>
            </a:r>
            <a:r>
              <a:rPr lang="en-US" sz="1800" dirty="0"/>
              <a:t>Search </a:t>
            </a:r>
            <a:r>
              <a:rPr lang="id-ID" sz="1800" dirty="0"/>
              <a:t>  </a:t>
            </a:r>
            <a:r>
              <a:rPr lang="en-US" sz="1800" dirty="0"/>
              <a:t>Option </a:t>
            </a:r>
            <a:r>
              <a:rPr lang="en-US" sz="1800" dirty="0" err="1"/>
              <a:t>dan</a:t>
            </a:r>
            <a:r>
              <a:rPr lang="en-US" sz="1800" dirty="0"/>
              <a:t> Shopping Cart</a:t>
            </a:r>
            <a:r>
              <a:rPr lang="id-ID" sz="1800" dirty="0"/>
              <a:t>, </a:t>
            </a:r>
            <a:r>
              <a:rPr lang="en-US" sz="1800" dirty="0" err="1"/>
              <a:t>Spesifikasi</a:t>
            </a:r>
            <a:r>
              <a:rPr lang="en-US" sz="1800" dirty="0"/>
              <a:t> </a:t>
            </a:r>
            <a:r>
              <a:rPr lang="en-US" sz="1800" dirty="0" err="1"/>
              <a:t>Produk</a:t>
            </a:r>
            <a:r>
              <a:rPr lang="id-ID" sz="1800" dirty="0"/>
              <a:t>, </a:t>
            </a:r>
            <a:r>
              <a:rPr lang="en-US" sz="1800" dirty="0" err="1"/>
              <a:t>Penawaran</a:t>
            </a:r>
            <a:r>
              <a:rPr lang="en-US" sz="1800" dirty="0"/>
              <a:t>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id-ID" sz="1800" dirty="0"/>
              <a:t>       </a:t>
            </a:r>
            <a:r>
              <a:rPr lang="en-US" sz="1800" dirty="0" err="1"/>
              <a:t>Promosi</a:t>
            </a:r>
            <a:r>
              <a:rPr lang="id-ID" sz="1800" dirty="0"/>
              <a:t>, </a:t>
            </a:r>
            <a:r>
              <a:rPr lang="en-US" sz="1800" dirty="0"/>
              <a:t> </a:t>
            </a:r>
            <a:r>
              <a:rPr lang="en-US" sz="1800" dirty="0" err="1"/>
              <a:t>Metode</a:t>
            </a:r>
            <a:r>
              <a:rPr lang="en-US" sz="1800" dirty="0"/>
              <a:t> </a:t>
            </a:r>
            <a:r>
              <a:rPr lang="en-US" sz="1800" dirty="0" err="1"/>
              <a:t>Pembayaran</a:t>
            </a:r>
            <a:r>
              <a:rPr lang="id-ID" sz="1800" dirty="0"/>
              <a:t>, </a:t>
            </a:r>
            <a:r>
              <a:rPr lang="en-US" sz="1800" dirty="0"/>
              <a:t>Contact Person</a:t>
            </a:r>
            <a:r>
              <a:rPr lang="id-ID" sz="1800" dirty="0"/>
              <a:t>, </a:t>
            </a:r>
            <a:r>
              <a:rPr lang="nn-NO" sz="1800" dirty="0"/>
              <a:t>Ikon atau link</a:t>
            </a:r>
            <a:r>
              <a:rPr lang="id-ID" sz="1800" dirty="0"/>
              <a:t>        </a:t>
            </a:r>
            <a:r>
              <a:rPr lang="nn-NO" sz="1800" dirty="0"/>
              <a:t> media sosial</a:t>
            </a:r>
            <a:endParaRPr lang="id-ID" sz="1800" dirty="0"/>
          </a:p>
          <a:p>
            <a:pPr marL="514350" indent="-514350">
              <a:buFont typeface="+mj-lt"/>
              <a:buAutoNum type="arabicPeriod"/>
            </a:pPr>
            <a:r>
              <a:rPr lang="id-ID" sz="1800" dirty="0"/>
              <a:t>Kumpulkan link e-commerce tanggal </a:t>
            </a:r>
            <a:r>
              <a:rPr lang="id-ID" sz="1800" dirty="0">
                <a:solidFill>
                  <a:srgbClr val="FF0000"/>
                </a:solidFill>
              </a:rPr>
              <a:t>14 November 2022   </a:t>
            </a:r>
            <a:r>
              <a:rPr lang="id-ID" sz="1800" dirty="0"/>
              <a:t>jam </a:t>
            </a:r>
            <a:r>
              <a:rPr lang="id-ID" sz="1800" dirty="0">
                <a:solidFill>
                  <a:srgbClr val="FF0000"/>
                </a:solidFill>
              </a:rPr>
              <a:t>23:59</a:t>
            </a:r>
            <a:r>
              <a:rPr lang="id-ID" sz="1800" dirty="0"/>
              <a:t> via Email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1800" dirty="0"/>
              <a:t>Dipresentasikan tanggal </a:t>
            </a:r>
            <a:r>
              <a:rPr lang="id-ID" sz="1800" dirty="0">
                <a:solidFill>
                  <a:srgbClr val="FF0000"/>
                </a:solidFill>
              </a:rPr>
              <a:t>15 November 2022 dan 17 November 2022  jam 10.30 wib kelas A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1800" dirty="0"/>
              <a:t>Dipresentasikan tanggal </a:t>
            </a:r>
            <a:r>
              <a:rPr lang="id-ID" sz="1800" dirty="0">
                <a:solidFill>
                  <a:srgbClr val="FF0000"/>
                </a:solidFill>
              </a:rPr>
              <a:t>15 November 2022 dan 17 November 2022  jam 08.00 wib kelas B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1800" dirty="0"/>
              <a:t>Kumpulkan link e-commerce tanggal </a:t>
            </a:r>
            <a:r>
              <a:rPr lang="id-ID" sz="1800" dirty="0">
                <a:solidFill>
                  <a:srgbClr val="FF0000"/>
                </a:solidFill>
              </a:rPr>
              <a:t>16 November 2022   </a:t>
            </a:r>
            <a:r>
              <a:rPr lang="id-ID" sz="1800" dirty="0"/>
              <a:t>jam </a:t>
            </a:r>
            <a:r>
              <a:rPr lang="id-ID" sz="1800" dirty="0">
                <a:solidFill>
                  <a:srgbClr val="FF0000"/>
                </a:solidFill>
              </a:rPr>
              <a:t>23:59</a:t>
            </a:r>
            <a:r>
              <a:rPr lang="id-ID" sz="1800" dirty="0"/>
              <a:t> via Email Kelas C</a:t>
            </a:r>
            <a:endParaRPr lang="id-ID" sz="1800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id-ID" sz="1800" dirty="0"/>
              <a:t>Dipresentasikan tanggal </a:t>
            </a:r>
            <a:r>
              <a:rPr lang="id-ID" sz="1800" dirty="0">
                <a:solidFill>
                  <a:srgbClr val="FF0000"/>
                </a:solidFill>
              </a:rPr>
              <a:t>17 November 2022 dan 18 November 2022  jam 08.00 wib kelas C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1800" dirty="0"/>
              <a:t>Jumlah anggota kelompok </a:t>
            </a:r>
            <a:r>
              <a:rPr lang="id-ID" sz="1800" dirty="0">
                <a:solidFill>
                  <a:srgbClr val="FF0000"/>
                </a:solidFill>
              </a:rPr>
              <a:t>5 - 6 orang</a:t>
            </a:r>
            <a:r>
              <a:rPr lang="id-ID" sz="18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1800" dirty="0">
                <a:solidFill>
                  <a:srgbClr val="FF0000"/>
                </a:solidFill>
              </a:rPr>
              <a:t>Tidak boleh ada dengan tema yang sama</a:t>
            </a:r>
            <a:r>
              <a:rPr lang="id-ID" sz="18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1800" dirty="0"/>
              <a:t>Buatkan job deskripsi.</a:t>
            </a:r>
          </a:p>
        </p:txBody>
      </p:sp>
    </p:spTree>
    <p:extLst>
      <p:ext uri="{BB962C8B-B14F-4D97-AF65-F5344CB8AC3E}">
        <p14:creationId xmlns:p14="http://schemas.microsoft.com/office/powerpoint/2010/main" val="2372442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93F5F3-E8F1-4990-892E-B216A4188A4E}"/>
              </a:ext>
            </a:extLst>
          </p:cNvPr>
          <p:cNvSpPr txBox="1"/>
          <p:nvPr/>
        </p:nvSpPr>
        <p:spPr>
          <a:xfrm>
            <a:off x="2484726" y="246071"/>
            <a:ext cx="72225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Pelajaran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dari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Kasus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Ini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E59D19-20E2-4858-B39E-38FF0C2036B0}"/>
              </a:ext>
            </a:extLst>
          </p:cNvPr>
          <p:cNvSpPr txBox="1"/>
          <p:nvPr/>
        </p:nvSpPr>
        <p:spPr>
          <a:xfrm>
            <a:off x="0" y="1549230"/>
            <a:ext cx="626330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/>
            </a:lvl1pPr>
          </a:lstStyle>
          <a:p>
            <a:pPr marL="342900" indent="-342900">
              <a:buFont typeface="Wingdings" charset="2"/>
              <a:buChar char="Ø"/>
            </a:pPr>
            <a:r>
              <a:rPr lang="en-US" sz="2800" dirty="0" err="1">
                <a:solidFill>
                  <a:srgbClr val="0000FF"/>
                </a:solidFill>
                <a:latin typeface="Arial" charset="0"/>
              </a:rPr>
              <a:t>Hasil</a:t>
            </a:r>
            <a:r>
              <a:rPr lang="en-US" sz="2800" dirty="0">
                <a:solidFill>
                  <a:srgbClr val="0000FF"/>
                </a:solidFill>
                <a:latin typeface="Arial" charset="0"/>
              </a:rPr>
              <a:t> output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</a:rPr>
              <a:t>dari</a:t>
            </a:r>
            <a:r>
              <a:rPr lang="en-US" sz="28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</a:rPr>
              <a:t>sistem</a:t>
            </a:r>
            <a:r>
              <a:rPr lang="en-US" sz="28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</a:rPr>
              <a:t>informasi</a:t>
            </a:r>
            <a:r>
              <a:rPr lang="en-US" sz="28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id-ID" sz="2800" dirty="0">
                <a:solidFill>
                  <a:srgbClr val="0000FF"/>
                </a:solidFill>
                <a:latin typeface="Arial" charset="0"/>
              </a:rPr>
              <a:t>  </a:t>
            </a:r>
            <a:r>
              <a:rPr lang="en-US" sz="2800" dirty="0">
                <a:solidFill>
                  <a:srgbClr val="0000FF"/>
                </a:solidFill>
                <a:latin typeface="Arial" charset="0"/>
              </a:rPr>
              <a:t>aka</a:t>
            </a:r>
            <a:r>
              <a:rPr lang="id-ID" sz="2800" dirty="0">
                <a:solidFill>
                  <a:srgbClr val="0000FF"/>
                </a:solidFill>
                <a:latin typeface="Arial" charset="0"/>
              </a:rPr>
              <a:t>n</a:t>
            </a:r>
            <a:r>
              <a:rPr lang="en-US" sz="28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</a:rPr>
              <a:t>baik</a:t>
            </a:r>
            <a:r>
              <a:rPr lang="en-US" sz="28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</a:rPr>
              <a:t>jika</a:t>
            </a:r>
            <a:r>
              <a:rPr lang="en-US" sz="28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</a:rPr>
              <a:t>datanya</a:t>
            </a:r>
            <a:r>
              <a:rPr lang="en-US" sz="28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</a:rPr>
              <a:t>baik</a:t>
            </a:r>
            <a:r>
              <a:rPr lang="en-US" sz="2800" dirty="0">
                <a:solidFill>
                  <a:srgbClr val="0000FF"/>
                </a:solidFill>
                <a:latin typeface="Arial" charset="0"/>
              </a:rPr>
              <a:t>.  </a:t>
            </a:r>
            <a:r>
              <a:rPr lang="id-ID" sz="2800" dirty="0">
                <a:solidFill>
                  <a:srgbClr val="0000FF"/>
                </a:solidFill>
                <a:latin typeface="Arial" charset="0"/>
              </a:rPr>
              <a:t>         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</a:rPr>
              <a:t>Ketika</a:t>
            </a:r>
            <a:r>
              <a:rPr lang="en-US" sz="2800" dirty="0">
                <a:solidFill>
                  <a:srgbClr val="0000FF"/>
                </a:solidFill>
                <a:latin typeface="Arial" charset="0"/>
              </a:rPr>
              <a:t> data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</a:rPr>
              <a:t>tidak</a:t>
            </a:r>
            <a:r>
              <a:rPr lang="en-US" sz="28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</a:rPr>
              <a:t>akurat</a:t>
            </a:r>
            <a:r>
              <a:rPr lang="en-US" sz="28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</a:rPr>
              <a:t>dan</a:t>
            </a:r>
            <a:r>
              <a:rPr lang="en-US" sz="28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</a:rPr>
              <a:t>atau</a:t>
            </a:r>
            <a:r>
              <a:rPr lang="en-US" sz="28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id-ID" sz="2800" dirty="0">
                <a:solidFill>
                  <a:srgbClr val="0000FF"/>
                </a:solidFill>
                <a:latin typeface="Arial" charset="0"/>
              </a:rPr>
              <a:t>   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</a:rPr>
              <a:t>tertunda</a:t>
            </a:r>
            <a:r>
              <a:rPr lang="en-US" sz="2800" dirty="0">
                <a:solidFill>
                  <a:srgbClr val="0000FF"/>
                </a:solidFill>
                <a:latin typeface="Arial" charset="0"/>
              </a:rPr>
              <a:t>, 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</a:rPr>
              <a:t>keputusan</a:t>
            </a:r>
            <a:r>
              <a:rPr lang="en-US" sz="2800" dirty="0">
                <a:solidFill>
                  <a:srgbClr val="0000FF"/>
                </a:solidFill>
                <a:latin typeface="Arial" charset="0"/>
              </a:rPr>
              <a:t> yang </a:t>
            </a:r>
            <a:r>
              <a:rPr lang="id-ID" sz="2800" dirty="0">
                <a:solidFill>
                  <a:srgbClr val="0000FF"/>
                </a:solidFill>
                <a:latin typeface="Arial" charset="0"/>
              </a:rPr>
              <a:t>            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</a:rPr>
              <a:t>menggunakan</a:t>
            </a:r>
            <a:r>
              <a:rPr lang="en-US" sz="2800" dirty="0">
                <a:solidFill>
                  <a:srgbClr val="0000FF"/>
                </a:solidFill>
                <a:latin typeface="Arial" charset="0"/>
              </a:rPr>
              <a:t> data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</a:rPr>
              <a:t>tersebut</a:t>
            </a:r>
            <a:r>
              <a:rPr lang="en-US" sz="28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</a:rPr>
              <a:t>bukan</a:t>
            </a:r>
            <a:r>
              <a:rPr lang="id-ID" sz="2800" dirty="0">
                <a:solidFill>
                  <a:srgbClr val="0000FF"/>
                </a:solidFill>
                <a:latin typeface="Arial" charset="0"/>
              </a:rPr>
              <a:t> 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</a:rPr>
              <a:t>lah</a:t>
            </a:r>
            <a:r>
              <a:rPr lang="en-US" sz="2800" dirty="0">
                <a:solidFill>
                  <a:srgbClr val="0000FF"/>
                </a:solidFill>
                <a:latin typeface="Arial" charset="0"/>
              </a:rPr>
              <a:t> yang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</a:rPr>
              <a:t>terbaik</a:t>
            </a:r>
            <a:r>
              <a:rPr lang="en-US" sz="28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</a:rPr>
              <a:t>seperti</a:t>
            </a:r>
            <a:r>
              <a:rPr lang="en-US" sz="28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</a:rPr>
              <a:t>dalam</a:t>
            </a:r>
            <a:r>
              <a:rPr lang="en-US" sz="28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id-ID" sz="2800" dirty="0">
                <a:solidFill>
                  <a:srgbClr val="0000FF"/>
                </a:solidFill>
                <a:latin typeface="Arial" charset="0"/>
              </a:rPr>
              <a:t>       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</a:rPr>
              <a:t>sistem</a:t>
            </a:r>
            <a:r>
              <a:rPr lang="en-US" sz="2800" dirty="0">
                <a:solidFill>
                  <a:srgbClr val="0000FF"/>
                </a:solidFill>
                <a:latin typeface="Arial" charset="0"/>
              </a:rPr>
              <a:t> lama Hi-Life yang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</a:rPr>
              <a:t>menyebab</a:t>
            </a:r>
            <a:r>
              <a:rPr lang="id-ID" sz="28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</a:rPr>
              <a:t>kan</a:t>
            </a:r>
            <a:r>
              <a:rPr lang="en-US" sz="2800" dirty="0">
                <a:solidFill>
                  <a:srgbClr val="0000FF"/>
                </a:solidFill>
                <a:latin typeface="Arial" charset="0"/>
              </a:rPr>
              <a:t> 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</a:rPr>
              <a:t>tingginya</a:t>
            </a:r>
            <a:r>
              <a:rPr lang="en-US" sz="28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</a:rPr>
              <a:t>persediaan</a:t>
            </a:r>
            <a:r>
              <a:rPr lang="en-US" sz="28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</a:rPr>
              <a:t>dan</a:t>
            </a:r>
            <a:r>
              <a:rPr lang="en-US" sz="2800" dirty="0">
                <a:solidFill>
                  <a:srgbClr val="0000FF"/>
                </a:solidFill>
                <a:latin typeface="Arial" charset="0"/>
              </a:rPr>
              <a:t>  </a:t>
            </a:r>
            <a:r>
              <a:rPr lang="id-ID" sz="2800" dirty="0">
                <a:solidFill>
                  <a:srgbClr val="0000FF"/>
                </a:solidFill>
                <a:latin typeface="Arial" charset="0"/>
              </a:rPr>
              <a:t>      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</a:rPr>
              <a:t>rendahnya</a:t>
            </a:r>
            <a:r>
              <a:rPr lang="en-US" sz="28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</a:rPr>
              <a:t>kepuasan</a:t>
            </a:r>
            <a:r>
              <a:rPr lang="en-US" sz="28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id-ID" sz="28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</a:rPr>
              <a:t>pelanggan</a:t>
            </a:r>
            <a:r>
              <a:rPr lang="en-US" sz="2800" dirty="0">
                <a:solidFill>
                  <a:srgbClr val="0000FF"/>
                </a:solidFill>
                <a:latin typeface="Arial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4E85BB-09A7-4BA5-BC5C-A96B18F28E76}"/>
              </a:ext>
            </a:extLst>
          </p:cNvPr>
          <p:cNvSpPr txBox="1"/>
          <p:nvPr/>
        </p:nvSpPr>
        <p:spPr>
          <a:xfrm>
            <a:off x="6631281" y="1544692"/>
            <a:ext cx="535751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/>
            </a:lvl1pPr>
          </a:lstStyle>
          <a:p>
            <a:pPr marL="342900" indent="-342900">
              <a:buFont typeface="Wingdings" charset="2"/>
              <a:buChar char="Ø"/>
            </a:pPr>
            <a:r>
              <a:rPr lang="en-US" sz="2800" dirty="0" err="1">
                <a:solidFill>
                  <a:srgbClr val="0000FF"/>
                </a:solidFill>
                <a:latin typeface="Arial" charset="0"/>
              </a:rPr>
              <a:t>Sistem</a:t>
            </a:r>
            <a:r>
              <a:rPr lang="en-US" sz="2800" dirty="0">
                <a:solidFill>
                  <a:srgbClr val="0000FF"/>
                </a:solidFill>
                <a:latin typeface="Arial" charset="0"/>
              </a:rPr>
              <a:t> e-commerce yang </a:t>
            </a:r>
            <a:r>
              <a:rPr lang="id-ID" sz="2800" dirty="0">
                <a:solidFill>
                  <a:srgbClr val="0000FF"/>
                </a:solidFill>
                <a:latin typeface="Arial" charset="0"/>
              </a:rPr>
              <a:t>     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</a:rPr>
              <a:t>dijelaskan</a:t>
            </a:r>
            <a:r>
              <a:rPr lang="en-US" sz="28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</a:rPr>
              <a:t>dalam</a:t>
            </a:r>
            <a:r>
              <a:rPr lang="en-US" sz="28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</a:rPr>
              <a:t>kasus</a:t>
            </a:r>
            <a:r>
              <a:rPr lang="en-US" sz="28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</a:rPr>
              <a:t>ini</a:t>
            </a:r>
            <a:r>
              <a:rPr lang="en-US" sz="28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id-ID" sz="2800" dirty="0">
                <a:solidFill>
                  <a:srgbClr val="0000FF"/>
                </a:solidFill>
                <a:latin typeface="Arial" charset="0"/>
              </a:rPr>
              <a:t>   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</a:rPr>
              <a:t>menggambarkan</a:t>
            </a:r>
            <a:r>
              <a:rPr lang="en-US" sz="28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</a:rPr>
              <a:t>aplikasi</a:t>
            </a:r>
            <a:r>
              <a:rPr lang="en-US" sz="2800" dirty="0">
                <a:solidFill>
                  <a:srgbClr val="0000FF"/>
                </a:solidFill>
                <a:latin typeface="Arial" charset="0"/>
              </a:rPr>
              <a:t> intra</a:t>
            </a:r>
            <a:r>
              <a:rPr lang="id-ID" sz="28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</a:rPr>
              <a:t>bisnis</a:t>
            </a:r>
            <a:r>
              <a:rPr lang="en-US" sz="2800" dirty="0">
                <a:solidFill>
                  <a:srgbClr val="0000FF"/>
                </a:solidFill>
                <a:latin typeface="Arial" charset="0"/>
              </a:rPr>
              <a:t>   e-commerce, yang </a:t>
            </a:r>
            <a:r>
              <a:rPr lang="id-ID" sz="2800" dirty="0">
                <a:solidFill>
                  <a:srgbClr val="0000FF"/>
                </a:solidFill>
                <a:latin typeface="Arial" charset="0"/>
              </a:rPr>
              <a:t>  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</a:rPr>
              <a:t>melibatkan</a:t>
            </a:r>
            <a:r>
              <a:rPr lang="en-US" sz="28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</a:rPr>
              <a:t>karyawan</a:t>
            </a:r>
            <a:r>
              <a:rPr lang="en-US" sz="2800" dirty="0">
                <a:solidFill>
                  <a:srgbClr val="0000FF"/>
                </a:solidFill>
                <a:latin typeface="Arial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</a:rPr>
              <a:t>hingga</a:t>
            </a:r>
            <a:r>
              <a:rPr lang="en-US" sz="28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</a:rPr>
              <a:t>disebut</a:t>
            </a:r>
            <a:r>
              <a:rPr lang="en-US" sz="2800" dirty="0">
                <a:solidFill>
                  <a:srgbClr val="0000FF"/>
                </a:solidFill>
                <a:latin typeface="Arial" charset="0"/>
              </a:rPr>
              <a:t> e-commerce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</a:rPr>
              <a:t>bisnis</a:t>
            </a:r>
            <a:r>
              <a:rPr lang="en-US" sz="28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</a:rPr>
              <a:t>kekaryawan</a:t>
            </a:r>
            <a:r>
              <a:rPr lang="en-US" sz="2800" dirty="0">
                <a:solidFill>
                  <a:srgbClr val="0000FF"/>
                </a:solidFill>
                <a:latin typeface="Arial" charset="0"/>
              </a:rPr>
              <a:t> (business to </a:t>
            </a:r>
            <a:r>
              <a:rPr lang="id-ID" sz="2800" dirty="0">
                <a:solidFill>
                  <a:srgbClr val="0000FF"/>
                </a:solidFill>
                <a:latin typeface="Arial" charset="0"/>
              </a:rPr>
              <a:t>           </a:t>
            </a:r>
            <a:r>
              <a:rPr lang="en-US" sz="2800" dirty="0">
                <a:solidFill>
                  <a:srgbClr val="0000FF"/>
                </a:solidFill>
                <a:latin typeface="Arial" charset="0"/>
              </a:rPr>
              <a:t>employee)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22730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34369" y="587344"/>
            <a:ext cx="101104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FF0000"/>
                </a:solidFill>
                <a:latin typeface="Arial" charset="0"/>
                <a:cs typeface="Arial" charset="0"/>
              </a:rPr>
              <a:t>1. </a:t>
            </a:r>
            <a:r>
              <a:rPr lang="en-US" sz="3600" dirty="0" err="1">
                <a:solidFill>
                  <a:srgbClr val="FF0000"/>
                </a:solidFill>
                <a:latin typeface="Arial" charset="0"/>
                <a:cs typeface="Arial" charset="0"/>
              </a:rPr>
              <a:t>Gambaran</a:t>
            </a:r>
            <a:r>
              <a:rPr lang="en-US" sz="360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charset="0"/>
                <a:cs typeface="Arial" charset="0"/>
              </a:rPr>
              <a:t>Umum</a:t>
            </a:r>
            <a:r>
              <a:rPr lang="en-US" sz="3600" dirty="0">
                <a:solidFill>
                  <a:srgbClr val="FF0000"/>
                </a:solidFill>
                <a:latin typeface="Arial" charset="0"/>
                <a:cs typeface="Arial" charset="0"/>
              </a:rPr>
              <a:t> E-Business &amp; E-Commerce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457" y="1783807"/>
            <a:ext cx="10987315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5288" indent="-395288">
              <a:buFont typeface="Wingdings" charset="2"/>
              <a:buChar char="Ø"/>
            </a:pPr>
            <a:r>
              <a:rPr lang="en-GB" sz="2800" dirty="0" err="1">
                <a:solidFill>
                  <a:srgbClr val="800000"/>
                </a:solidFill>
                <a:latin typeface="Arial" charset="0"/>
                <a:cs typeface="Arial" charset="0"/>
              </a:rPr>
              <a:t>Perdagangan</a:t>
            </a:r>
            <a:r>
              <a:rPr lang="en-GB" sz="2800" dirty="0">
                <a:solidFill>
                  <a:srgbClr val="800000"/>
                </a:solidFill>
                <a:latin typeface="Arial" charset="0"/>
                <a:cs typeface="Arial" charset="0"/>
              </a:rPr>
              <a:t> </a:t>
            </a:r>
            <a:r>
              <a:rPr lang="en-GB" sz="2800" dirty="0" err="1">
                <a:solidFill>
                  <a:srgbClr val="800000"/>
                </a:solidFill>
                <a:latin typeface="Arial" charset="0"/>
                <a:cs typeface="Arial" charset="0"/>
              </a:rPr>
              <a:t>elektronik</a:t>
            </a:r>
            <a:r>
              <a:rPr lang="en-GB" sz="2800" dirty="0">
                <a:solidFill>
                  <a:srgbClr val="800000"/>
                </a:solidFill>
                <a:latin typeface="Arial" charset="0"/>
                <a:cs typeface="Arial" charset="0"/>
              </a:rPr>
              <a:t> (e-commerce, EC)</a:t>
            </a:r>
            <a:r>
              <a:rPr lang="en-GB" sz="2800" dirty="0">
                <a:solidFill>
                  <a:srgbClr val="0000FF"/>
                </a:solidFill>
                <a:latin typeface="Arial" charset="0"/>
                <a:cs typeface="Arial" charset="0"/>
              </a:rPr>
              <a:t>. Proses </a:t>
            </a:r>
            <a:r>
              <a:rPr lang="en-GB" sz="2800" dirty="0" err="1">
                <a:solidFill>
                  <a:srgbClr val="0000FF"/>
                </a:solidFill>
                <a:latin typeface="Arial" charset="0"/>
                <a:cs typeface="Arial" charset="0"/>
              </a:rPr>
              <a:t>pembelian</a:t>
            </a:r>
            <a:r>
              <a:rPr lang="en-GB" sz="2800" dirty="0">
                <a:solidFill>
                  <a:srgbClr val="0000FF"/>
                </a:solidFill>
                <a:latin typeface="Arial" charset="0"/>
                <a:cs typeface="Arial" charset="0"/>
              </a:rPr>
              <a:t>, </a:t>
            </a:r>
            <a:r>
              <a:rPr lang="id-ID" sz="2800" dirty="0">
                <a:solidFill>
                  <a:srgbClr val="0000FF"/>
                </a:solidFill>
                <a:latin typeface="Arial" charset="0"/>
                <a:cs typeface="Arial" charset="0"/>
              </a:rPr>
              <a:t>  </a:t>
            </a:r>
            <a:r>
              <a:rPr lang="en-GB" sz="2800" dirty="0" err="1">
                <a:solidFill>
                  <a:srgbClr val="0000FF"/>
                </a:solidFill>
                <a:latin typeface="Arial" charset="0"/>
                <a:cs typeface="Arial" charset="0"/>
              </a:rPr>
              <a:t>penjualan</a:t>
            </a:r>
            <a:r>
              <a:rPr lang="en-GB" sz="2800" dirty="0">
                <a:solidFill>
                  <a:srgbClr val="0000FF"/>
                </a:solidFill>
                <a:latin typeface="Arial" charset="0"/>
                <a:cs typeface="Arial" charset="0"/>
              </a:rPr>
              <a:t>, transfer, </a:t>
            </a:r>
            <a:r>
              <a:rPr lang="en-GB" sz="2800" dirty="0" err="1">
                <a:solidFill>
                  <a:srgbClr val="0000FF"/>
                </a:solidFill>
                <a:latin typeface="Arial" charset="0"/>
                <a:cs typeface="Arial" charset="0"/>
              </a:rPr>
              <a:t>atau</a:t>
            </a:r>
            <a:r>
              <a:rPr lang="en-GB" sz="28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GB" sz="2800" dirty="0" err="1">
                <a:solidFill>
                  <a:srgbClr val="0000FF"/>
                </a:solidFill>
                <a:latin typeface="Arial" charset="0"/>
                <a:cs typeface="Arial" charset="0"/>
              </a:rPr>
              <a:t>pertukaran</a:t>
            </a:r>
            <a:r>
              <a:rPr lang="en-GB" sz="28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GB" sz="2800" dirty="0" err="1">
                <a:solidFill>
                  <a:srgbClr val="0000FF"/>
                </a:solidFill>
                <a:latin typeface="Arial" charset="0"/>
                <a:cs typeface="Arial" charset="0"/>
              </a:rPr>
              <a:t>produk</a:t>
            </a:r>
            <a:r>
              <a:rPr lang="en-GB" sz="2800" dirty="0">
                <a:solidFill>
                  <a:srgbClr val="0000FF"/>
                </a:solidFill>
                <a:latin typeface="Arial" charset="0"/>
                <a:cs typeface="Arial" charset="0"/>
              </a:rPr>
              <a:t>, </a:t>
            </a:r>
            <a:r>
              <a:rPr lang="en-GB" sz="2800" dirty="0" err="1">
                <a:solidFill>
                  <a:srgbClr val="0000FF"/>
                </a:solidFill>
                <a:latin typeface="Arial" charset="0"/>
                <a:cs typeface="Arial" charset="0"/>
              </a:rPr>
              <a:t>jasa</a:t>
            </a:r>
            <a:r>
              <a:rPr lang="en-GB" sz="28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GB" sz="2800" dirty="0" err="1">
                <a:solidFill>
                  <a:srgbClr val="0000FF"/>
                </a:solidFill>
                <a:latin typeface="Arial" charset="0"/>
                <a:cs typeface="Arial" charset="0"/>
              </a:rPr>
              <a:t>atau</a:t>
            </a:r>
            <a:r>
              <a:rPr lang="en-GB" sz="28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GB" sz="2800" dirty="0" err="1">
                <a:solidFill>
                  <a:srgbClr val="0000FF"/>
                </a:solidFill>
                <a:latin typeface="Arial" charset="0"/>
                <a:cs typeface="Arial" charset="0"/>
              </a:rPr>
              <a:t>informasi</a:t>
            </a:r>
            <a:r>
              <a:rPr lang="en-GB" sz="28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id-ID" sz="28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GB" sz="2800" dirty="0" err="1">
                <a:solidFill>
                  <a:srgbClr val="0000FF"/>
                </a:solidFill>
                <a:latin typeface="Arial" charset="0"/>
                <a:cs typeface="Arial" charset="0"/>
              </a:rPr>
              <a:t>melalui</a:t>
            </a:r>
            <a:r>
              <a:rPr lang="en-GB" sz="28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GB" sz="2800" dirty="0" err="1">
                <a:solidFill>
                  <a:srgbClr val="0000FF"/>
                </a:solidFill>
                <a:latin typeface="Arial" charset="0"/>
                <a:cs typeface="Arial" charset="0"/>
              </a:rPr>
              <a:t>jaringan</a:t>
            </a:r>
            <a:r>
              <a:rPr lang="en-GB" sz="28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GB" sz="2800" dirty="0" err="1">
                <a:solidFill>
                  <a:srgbClr val="0000FF"/>
                </a:solidFill>
                <a:latin typeface="Arial" charset="0"/>
                <a:cs typeface="Arial" charset="0"/>
              </a:rPr>
              <a:t>komputer</a:t>
            </a:r>
            <a:r>
              <a:rPr lang="en-GB" sz="2800" dirty="0">
                <a:solidFill>
                  <a:srgbClr val="0000FF"/>
                </a:solidFill>
                <a:latin typeface="Arial" charset="0"/>
                <a:cs typeface="Arial" charset="0"/>
              </a:rPr>
              <a:t>, </a:t>
            </a:r>
            <a:r>
              <a:rPr lang="en-GB" sz="2800" dirty="0" err="1">
                <a:solidFill>
                  <a:srgbClr val="0000FF"/>
                </a:solidFill>
                <a:latin typeface="Arial" charset="0"/>
                <a:cs typeface="Arial" charset="0"/>
              </a:rPr>
              <a:t>termasuk</a:t>
            </a:r>
            <a:r>
              <a:rPr lang="en-GB" sz="2800" dirty="0">
                <a:solidFill>
                  <a:srgbClr val="0000FF"/>
                </a:solidFill>
                <a:latin typeface="Arial" charset="0"/>
                <a:cs typeface="Arial" charset="0"/>
              </a:rPr>
              <a:t> internet.</a:t>
            </a:r>
            <a:endParaRPr lang="id-ID" sz="2800" dirty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endParaRPr lang="id-ID" sz="2800" dirty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 marL="395288" indent="-395288">
              <a:buFont typeface="Wingdings" charset="2"/>
              <a:buChar char="Ø"/>
            </a:pPr>
            <a:r>
              <a:rPr lang="en-GB" sz="2800" dirty="0">
                <a:solidFill>
                  <a:srgbClr val="800000"/>
                </a:solidFill>
                <a:latin typeface="Arial" charset="0"/>
                <a:cs typeface="Arial" charset="0"/>
              </a:rPr>
              <a:t>E-business</a:t>
            </a:r>
            <a:r>
              <a:rPr lang="en-GB" sz="2800" dirty="0">
                <a:solidFill>
                  <a:srgbClr val="0000FF"/>
                </a:solidFill>
                <a:latin typeface="Arial" charset="0"/>
                <a:cs typeface="Arial" charset="0"/>
              </a:rPr>
              <a:t>. </a:t>
            </a:r>
            <a:r>
              <a:rPr lang="en-GB" sz="2800" dirty="0" err="1">
                <a:solidFill>
                  <a:srgbClr val="0000FF"/>
                </a:solidFill>
                <a:latin typeface="Arial" charset="0"/>
                <a:cs typeface="Arial" charset="0"/>
              </a:rPr>
              <a:t>Defnisi</a:t>
            </a:r>
            <a:r>
              <a:rPr lang="en-GB" sz="28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GB" sz="2800" dirty="0" err="1">
                <a:solidFill>
                  <a:srgbClr val="0000FF"/>
                </a:solidFill>
                <a:latin typeface="Arial" charset="0"/>
                <a:cs typeface="Arial" charset="0"/>
              </a:rPr>
              <a:t>lebih</a:t>
            </a:r>
            <a:r>
              <a:rPr lang="en-GB" sz="28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GB" sz="2800" dirty="0" err="1">
                <a:solidFill>
                  <a:srgbClr val="0000FF"/>
                </a:solidFill>
                <a:latin typeface="Arial" charset="0"/>
                <a:cs typeface="Arial" charset="0"/>
              </a:rPr>
              <a:t>luas</a:t>
            </a:r>
            <a:r>
              <a:rPr lang="en-GB" sz="28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GB" sz="2800" dirty="0" err="1">
                <a:solidFill>
                  <a:srgbClr val="0000FF"/>
                </a:solidFill>
                <a:latin typeface="Arial" charset="0"/>
                <a:cs typeface="Arial" charset="0"/>
              </a:rPr>
              <a:t>untuk</a:t>
            </a:r>
            <a:r>
              <a:rPr lang="en-GB" sz="2800" dirty="0">
                <a:solidFill>
                  <a:srgbClr val="0000FF"/>
                </a:solidFill>
                <a:latin typeface="Arial" charset="0"/>
                <a:cs typeface="Arial" charset="0"/>
              </a:rPr>
              <a:t> EC, </a:t>
            </a:r>
            <a:r>
              <a:rPr lang="en-GB" sz="2800" dirty="0" err="1">
                <a:solidFill>
                  <a:srgbClr val="0000FF"/>
                </a:solidFill>
                <a:latin typeface="Arial" charset="0"/>
                <a:cs typeface="Arial" charset="0"/>
              </a:rPr>
              <a:t>meliputi</a:t>
            </a:r>
            <a:r>
              <a:rPr lang="en-GB" sz="28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GB" sz="2800" dirty="0" err="1">
                <a:solidFill>
                  <a:srgbClr val="0000FF"/>
                </a:solidFill>
                <a:latin typeface="Arial" charset="0"/>
                <a:cs typeface="Arial" charset="0"/>
              </a:rPr>
              <a:t>pembelian</a:t>
            </a:r>
            <a:r>
              <a:rPr lang="en-GB" sz="28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GB" sz="2800" dirty="0" err="1">
                <a:solidFill>
                  <a:srgbClr val="0000FF"/>
                </a:solidFill>
                <a:latin typeface="Arial" charset="0"/>
                <a:cs typeface="Arial" charset="0"/>
              </a:rPr>
              <a:t>dan</a:t>
            </a:r>
            <a:r>
              <a:rPr lang="en-GB" sz="28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id-ID" sz="28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GB" sz="2800" dirty="0" err="1">
                <a:solidFill>
                  <a:srgbClr val="0000FF"/>
                </a:solidFill>
                <a:latin typeface="Arial" charset="0"/>
                <a:cs typeface="Arial" charset="0"/>
              </a:rPr>
              <a:t>penjualan</a:t>
            </a:r>
            <a:r>
              <a:rPr lang="en-GB" sz="28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GB" sz="2800" dirty="0" err="1">
                <a:solidFill>
                  <a:srgbClr val="0000FF"/>
                </a:solidFill>
                <a:latin typeface="Arial" charset="0"/>
                <a:cs typeface="Arial" charset="0"/>
              </a:rPr>
              <a:t>barang</a:t>
            </a:r>
            <a:r>
              <a:rPr lang="en-GB" sz="28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GB" sz="2800" dirty="0" err="1">
                <a:solidFill>
                  <a:srgbClr val="0000FF"/>
                </a:solidFill>
                <a:latin typeface="Arial" charset="0"/>
                <a:cs typeface="Arial" charset="0"/>
              </a:rPr>
              <a:t>serta</a:t>
            </a:r>
            <a:r>
              <a:rPr lang="en-GB" sz="28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GB" sz="2800" dirty="0" err="1">
                <a:solidFill>
                  <a:srgbClr val="0000FF"/>
                </a:solidFill>
                <a:latin typeface="Arial" charset="0"/>
                <a:cs typeface="Arial" charset="0"/>
              </a:rPr>
              <a:t>jasa</a:t>
            </a:r>
            <a:r>
              <a:rPr lang="en-GB" sz="2800" dirty="0">
                <a:solidFill>
                  <a:srgbClr val="0000FF"/>
                </a:solidFill>
                <a:latin typeface="Arial" charset="0"/>
                <a:cs typeface="Arial" charset="0"/>
              </a:rPr>
              <a:t>, </a:t>
            </a:r>
            <a:r>
              <a:rPr lang="en-GB" sz="2800" dirty="0" err="1">
                <a:solidFill>
                  <a:srgbClr val="0000FF"/>
                </a:solidFill>
                <a:latin typeface="Arial" charset="0"/>
                <a:cs typeface="Arial" charset="0"/>
              </a:rPr>
              <a:t>dan</a:t>
            </a:r>
            <a:r>
              <a:rPr lang="en-GB" sz="28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GB" sz="2800" dirty="0" err="1">
                <a:solidFill>
                  <a:srgbClr val="0000FF"/>
                </a:solidFill>
                <a:latin typeface="Arial" charset="0"/>
                <a:cs typeface="Arial" charset="0"/>
              </a:rPr>
              <a:t>juga</a:t>
            </a:r>
            <a:r>
              <a:rPr lang="en-GB" sz="28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GB" sz="2800" dirty="0" err="1">
                <a:solidFill>
                  <a:srgbClr val="0000FF"/>
                </a:solidFill>
                <a:latin typeface="Arial" charset="0"/>
                <a:cs typeface="Arial" charset="0"/>
              </a:rPr>
              <a:t>pelayanan</a:t>
            </a:r>
            <a:r>
              <a:rPr lang="en-GB" sz="28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GB" sz="2800" dirty="0" err="1">
                <a:solidFill>
                  <a:srgbClr val="0000FF"/>
                </a:solidFill>
                <a:latin typeface="Arial" charset="0"/>
                <a:cs typeface="Arial" charset="0"/>
              </a:rPr>
              <a:t>pelanggan</a:t>
            </a:r>
            <a:r>
              <a:rPr lang="en-GB" sz="2800" dirty="0">
                <a:solidFill>
                  <a:srgbClr val="0000FF"/>
                </a:solidFill>
                <a:latin typeface="Arial" charset="0"/>
                <a:cs typeface="Arial" charset="0"/>
              </a:rPr>
              <a:t>, </a:t>
            </a:r>
            <a:r>
              <a:rPr lang="id-ID" sz="2800" dirty="0">
                <a:solidFill>
                  <a:srgbClr val="0000FF"/>
                </a:solidFill>
                <a:latin typeface="Arial" charset="0"/>
                <a:cs typeface="Arial" charset="0"/>
              </a:rPr>
              <a:t>      </a:t>
            </a:r>
            <a:r>
              <a:rPr lang="en-GB" sz="2800" dirty="0" err="1">
                <a:solidFill>
                  <a:srgbClr val="0000FF"/>
                </a:solidFill>
                <a:latin typeface="Arial" charset="0"/>
                <a:cs typeface="Arial" charset="0"/>
              </a:rPr>
              <a:t>kolaborasi</a:t>
            </a:r>
            <a:r>
              <a:rPr lang="en-GB" sz="28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GB" sz="2800" dirty="0" err="1">
                <a:solidFill>
                  <a:srgbClr val="0000FF"/>
                </a:solidFill>
                <a:latin typeface="Arial" charset="0"/>
                <a:cs typeface="Arial" charset="0"/>
              </a:rPr>
              <a:t>dengan</a:t>
            </a:r>
            <a:r>
              <a:rPr lang="en-GB" sz="28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GB" sz="2800" dirty="0" err="1">
                <a:solidFill>
                  <a:srgbClr val="0000FF"/>
                </a:solidFill>
                <a:latin typeface="Arial" charset="0"/>
                <a:cs typeface="Arial" charset="0"/>
              </a:rPr>
              <a:t>mitra</a:t>
            </a:r>
            <a:r>
              <a:rPr lang="en-GB" sz="28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GB" sz="2800" dirty="0" err="1">
                <a:solidFill>
                  <a:srgbClr val="0000FF"/>
                </a:solidFill>
                <a:latin typeface="Arial" charset="0"/>
                <a:cs typeface="Arial" charset="0"/>
              </a:rPr>
              <a:t>bisnis</a:t>
            </a:r>
            <a:r>
              <a:rPr lang="en-GB" sz="2800" dirty="0">
                <a:solidFill>
                  <a:srgbClr val="0000FF"/>
                </a:solidFill>
                <a:latin typeface="Arial" charset="0"/>
                <a:cs typeface="Arial" charset="0"/>
              </a:rPr>
              <a:t>, </a:t>
            </a:r>
            <a:r>
              <a:rPr lang="en-GB" sz="2800" dirty="0" err="1">
                <a:solidFill>
                  <a:srgbClr val="0000FF"/>
                </a:solidFill>
                <a:latin typeface="Arial" charset="0"/>
                <a:cs typeface="Arial" charset="0"/>
              </a:rPr>
              <a:t>pelaksanaan</a:t>
            </a:r>
            <a:r>
              <a:rPr lang="en-GB" sz="2800" dirty="0">
                <a:solidFill>
                  <a:srgbClr val="0000FF"/>
                </a:solidFill>
                <a:latin typeface="Arial" charset="0"/>
                <a:cs typeface="Arial" charset="0"/>
              </a:rPr>
              <a:t> e-learning,  </a:t>
            </a:r>
            <a:r>
              <a:rPr lang="en-GB" sz="2800" dirty="0" err="1">
                <a:solidFill>
                  <a:srgbClr val="0000FF"/>
                </a:solidFill>
                <a:latin typeface="Arial" charset="0"/>
                <a:cs typeface="Arial" charset="0"/>
              </a:rPr>
              <a:t>dan</a:t>
            </a:r>
            <a:r>
              <a:rPr lang="en-GB" sz="28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id-ID" sz="2800" dirty="0">
                <a:solidFill>
                  <a:srgbClr val="0000FF"/>
                </a:solidFill>
                <a:latin typeface="Arial" charset="0"/>
                <a:cs typeface="Arial" charset="0"/>
              </a:rPr>
              <a:t>      </a:t>
            </a:r>
            <a:r>
              <a:rPr lang="en-GB" sz="2800" dirty="0" err="1">
                <a:solidFill>
                  <a:srgbClr val="0000FF"/>
                </a:solidFill>
                <a:latin typeface="Arial" charset="0"/>
                <a:cs typeface="Arial" charset="0"/>
              </a:rPr>
              <a:t>pelaksanaan</a:t>
            </a:r>
            <a:r>
              <a:rPr lang="en-GB" sz="28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GB" sz="2800" dirty="0" err="1">
                <a:solidFill>
                  <a:srgbClr val="0000FF"/>
                </a:solidFill>
                <a:latin typeface="Arial" charset="0"/>
                <a:cs typeface="Arial" charset="0"/>
              </a:rPr>
              <a:t>transaksi</a:t>
            </a:r>
            <a:r>
              <a:rPr lang="en-GB" sz="28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GB" sz="2800" dirty="0" err="1">
                <a:solidFill>
                  <a:srgbClr val="0000FF"/>
                </a:solidFill>
                <a:latin typeface="Arial" charset="0"/>
                <a:cs typeface="Arial" charset="0"/>
              </a:rPr>
              <a:t>elektronik</a:t>
            </a:r>
            <a:r>
              <a:rPr lang="en-GB" sz="28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GB" sz="2800" dirty="0" err="1">
                <a:solidFill>
                  <a:srgbClr val="0000FF"/>
                </a:solidFill>
                <a:latin typeface="Arial" charset="0"/>
                <a:cs typeface="Arial" charset="0"/>
              </a:rPr>
              <a:t>dalam</a:t>
            </a:r>
            <a:r>
              <a:rPr lang="en-GB" sz="28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GB" sz="2800" dirty="0" err="1">
                <a:solidFill>
                  <a:srgbClr val="0000FF"/>
                </a:solidFill>
                <a:latin typeface="Arial" charset="0"/>
                <a:cs typeface="Arial" charset="0"/>
              </a:rPr>
              <a:t>perusahaan</a:t>
            </a:r>
            <a:r>
              <a:rPr lang="en-GB" sz="2800" dirty="0">
                <a:solidFill>
                  <a:srgbClr val="0000FF"/>
                </a:solidFill>
                <a:latin typeface="Arial" charset="0"/>
                <a:cs typeface="Arial" charset="0"/>
              </a:rPr>
              <a:t>. </a:t>
            </a:r>
          </a:p>
          <a:p>
            <a:pPr marL="395288" indent="-395288">
              <a:buFont typeface="Wingdings" charset="2"/>
              <a:buChar char="Ø"/>
            </a:pPr>
            <a:endParaRPr lang="en-GB" dirty="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067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1"/>
          <p:cNvSpPr>
            <a:spLocks noChangeArrowheads="1"/>
          </p:cNvSpPr>
          <p:nvPr/>
        </p:nvSpPr>
        <p:spPr bwMode="auto">
          <a:xfrm>
            <a:off x="424551" y="899885"/>
            <a:ext cx="1120140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>
              <a:spcAft>
                <a:spcPct val="50000"/>
              </a:spcAft>
              <a:buFont typeface="Wingdings" pitchFamily="2" charset="2"/>
              <a:buChar char="q"/>
            </a:pPr>
            <a:r>
              <a:rPr lang="en-US" sz="2400" dirty="0">
                <a:latin typeface="Arial" charset="0"/>
                <a:cs typeface="Arial" charset="0"/>
              </a:rPr>
              <a:t>Cara-</a:t>
            </a:r>
            <a:r>
              <a:rPr lang="en-US" sz="2400" dirty="0" err="1">
                <a:latin typeface="Arial" charset="0"/>
                <a:cs typeface="Arial" charset="0"/>
              </a:rPr>
              <a:t>cara</a:t>
            </a:r>
            <a:r>
              <a:rPr lang="en-US" sz="2400" dirty="0">
                <a:latin typeface="Arial" charset="0"/>
                <a:cs typeface="Arial" charset="0"/>
              </a:rPr>
              <a:t>  </a:t>
            </a:r>
            <a:r>
              <a:rPr lang="en-US" sz="2400" dirty="0" err="1">
                <a:latin typeface="Arial" charset="0"/>
                <a:cs typeface="Arial" charset="0"/>
              </a:rPr>
              <a:t>baru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dan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inovatif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untuk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menggunakan</a:t>
            </a:r>
            <a:r>
              <a:rPr lang="en-US" sz="2400" dirty="0">
                <a:latin typeface="Arial" charset="0"/>
                <a:cs typeface="Arial" charset="0"/>
              </a:rPr>
              <a:t> internet, </a:t>
            </a:r>
            <a:r>
              <a:rPr lang="en-US" sz="2400" dirty="0" err="1">
                <a:latin typeface="Arial" charset="0"/>
                <a:cs typeface="Arial" charset="0"/>
              </a:rPr>
              <a:t>komputer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dan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id-ID" sz="2400" dirty="0">
                <a:latin typeface="Arial" charset="0"/>
                <a:cs typeface="Arial" charset="0"/>
              </a:rPr>
              <a:t>          </a:t>
            </a:r>
            <a:r>
              <a:rPr lang="en-US" sz="2400" dirty="0" err="1">
                <a:latin typeface="Arial" charset="0"/>
                <a:cs typeface="Arial" charset="0"/>
              </a:rPr>
              <a:t>teknologi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komunikasi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untuk</a:t>
            </a:r>
            <a:r>
              <a:rPr lang="en-US" sz="2400" dirty="0">
                <a:latin typeface="Arial" charset="0"/>
                <a:cs typeface="Arial" charset="0"/>
              </a:rPr>
              <a:t>  </a:t>
            </a:r>
            <a:r>
              <a:rPr lang="en-US" sz="2400" dirty="0" err="1">
                <a:latin typeface="Arial" charset="0"/>
                <a:cs typeface="Arial" charset="0"/>
              </a:rPr>
              <a:t>berhubungan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dengan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pemasok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dan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melayani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id-ID" sz="2400" dirty="0">
                <a:latin typeface="Arial" charset="0"/>
                <a:cs typeface="Arial" charset="0"/>
              </a:rPr>
              <a:t>      </a:t>
            </a:r>
            <a:r>
              <a:rPr lang="en-US" sz="2400" dirty="0" err="1">
                <a:latin typeface="Arial" charset="0"/>
                <a:cs typeface="Arial" charset="0"/>
              </a:rPr>
              <a:t>pelanggan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secara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lebih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baik</a:t>
            </a:r>
            <a:endParaRPr lang="id-ID" sz="2400" dirty="0">
              <a:latin typeface="Arial" charset="0"/>
              <a:cs typeface="Arial" charset="0"/>
            </a:endParaRPr>
          </a:p>
          <a:p>
            <a:pPr marL="342900" indent="-342900">
              <a:spcAft>
                <a:spcPct val="50000"/>
              </a:spcAft>
              <a:buFont typeface="Wingdings" pitchFamily="2" charset="2"/>
              <a:buChar char="q"/>
            </a:pPr>
            <a:r>
              <a:rPr lang="en-US" sz="2400" dirty="0" err="1">
                <a:latin typeface="Arial" charset="0"/>
                <a:cs typeface="Arial" charset="0"/>
              </a:rPr>
              <a:t>Penjual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dan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pembeli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tidak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perlu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bertatap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muka</a:t>
            </a:r>
            <a:r>
              <a:rPr lang="en-US" sz="2400" dirty="0">
                <a:latin typeface="Arial" charset="0"/>
                <a:cs typeface="Arial" charset="0"/>
              </a:rPr>
              <a:t>, </a:t>
            </a:r>
            <a:r>
              <a:rPr lang="en-US" sz="2400" dirty="0" err="1">
                <a:latin typeface="Arial" charset="0"/>
                <a:cs typeface="Arial" charset="0"/>
              </a:rPr>
              <a:t>tetapi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pelanggan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diseluruh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id-ID" sz="2400" dirty="0">
                <a:latin typeface="Arial" charset="0"/>
                <a:cs typeface="Arial" charset="0"/>
              </a:rPr>
              <a:t>     </a:t>
            </a:r>
            <a:r>
              <a:rPr lang="en-US" sz="2400" dirty="0" err="1">
                <a:latin typeface="Arial" charset="0"/>
                <a:cs typeface="Arial" charset="0"/>
              </a:rPr>
              <a:t>dunia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bisa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berkunjung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ketoko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tersebut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baik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siang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atau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malam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dan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berharap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id-ID" sz="2400" dirty="0">
                <a:latin typeface="Arial" charset="0"/>
                <a:cs typeface="Arial" charset="0"/>
              </a:rPr>
              <a:t>  </a:t>
            </a:r>
            <a:r>
              <a:rPr lang="en-US" sz="2400" dirty="0" err="1">
                <a:latin typeface="Arial" charset="0"/>
                <a:cs typeface="Arial" charset="0"/>
              </a:rPr>
              <a:t>menerima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perhatian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secara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pribadi</a:t>
            </a:r>
            <a:r>
              <a:rPr lang="en-US" sz="2400" dirty="0">
                <a:latin typeface="Arial" charset="0"/>
                <a:cs typeface="Arial" charset="0"/>
              </a:rPr>
              <a:t>. </a:t>
            </a:r>
          </a:p>
          <a:p>
            <a:pPr marL="273050" indent="-273050">
              <a:spcAft>
                <a:spcPct val="50000"/>
              </a:spcAft>
            </a:pPr>
            <a:endParaRPr lang="en-US" sz="2800" dirty="0"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23" y="3467107"/>
            <a:ext cx="1101271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ct val="50000"/>
              </a:spcAft>
              <a:buFont typeface="Wingdings" pitchFamily="2" charset="2"/>
              <a:buChar char="q"/>
            </a:pPr>
            <a:r>
              <a:rPr lang="en-US" sz="2400" dirty="0" err="1">
                <a:latin typeface="Arial" charset="0"/>
              </a:rPr>
              <a:t>Pelanggan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dapat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memperoleh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aneka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informasi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barang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dan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jasa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dari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berbagai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toko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dalam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berbagai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variasi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merek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lengkap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dengan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spesifikasi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harga</a:t>
            </a:r>
            <a:r>
              <a:rPr lang="en-US" sz="2400" dirty="0">
                <a:latin typeface="Arial" charset="0"/>
              </a:rPr>
              <a:t>, </a:t>
            </a:r>
            <a:r>
              <a:rPr lang="en-US" sz="2400" dirty="0" err="1">
                <a:latin typeface="Arial" charset="0"/>
              </a:rPr>
              <a:t>cara</a:t>
            </a:r>
            <a:r>
              <a:rPr lang="en-US" sz="2400" dirty="0">
                <a:latin typeface="Arial" charset="0"/>
              </a:rPr>
              <a:t> </a:t>
            </a:r>
            <a:r>
              <a:rPr lang="id-ID" sz="2400" dirty="0">
                <a:latin typeface="Arial" charset="0"/>
              </a:rPr>
              <a:t>   </a:t>
            </a:r>
            <a:r>
              <a:rPr lang="en-US" sz="2400" dirty="0" err="1">
                <a:latin typeface="Arial" charset="0"/>
              </a:rPr>
              <a:t>pembayaran</a:t>
            </a:r>
            <a:r>
              <a:rPr lang="en-US" sz="2400" dirty="0">
                <a:latin typeface="Arial" charset="0"/>
              </a:rPr>
              <a:t>, </a:t>
            </a:r>
            <a:r>
              <a:rPr lang="en-US" sz="2400" dirty="0" err="1">
                <a:latin typeface="Arial" charset="0"/>
              </a:rPr>
              <a:t>cara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pengiriman</a:t>
            </a:r>
            <a:r>
              <a:rPr lang="en-US" sz="2400" dirty="0">
                <a:latin typeface="Arial" charset="0"/>
              </a:rPr>
              <a:t>, </a:t>
            </a:r>
            <a:r>
              <a:rPr lang="en-US" sz="2400" dirty="0" err="1">
                <a:latin typeface="Arial" charset="0"/>
              </a:rPr>
              <a:t>bahkan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beberapa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toko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juga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memberikan</a:t>
            </a:r>
            <a:r>
              <a:rPr lang="en-US" sz="2400" dirty="0">
                <a:latin typeface="Arial" charset="0"/>
              </a:rPr>
              <a:t> </a:t>
            </a:r>
            <a:r>
              <a:rPr lang="id-ID" sz="2400" dirty="0">
                <a:latin typeface="Arial" charset="0"/>
              </a:rPr>
              <a:t>        </a:t>
            </a:r>
            <a:r>
              <a:rPr lang="en-US" sz="2400" dirty="0" err="1">
                <a:latin typeface="Arial" charset="0"/>
              </a:rPr>
              <a:t>fasilitas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pelayanan</a:t>
            </a:r>
            <a:r>
              <a:rPr lang="en-US" sz="2400" dirty="0">
                <a:latin typeface="Arial" charset="0"/>
              </a:rPr>
              <a:t> track and trace yang </a:t>
            </a:r>
            <a:r>
              <a:rPr lang="en-US" sz="2400" dirty="0" err="1">
                <a:latin typeface="Arial" charset="0"/>
              </a:rPr>
              <a:t>memungkinkan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konsumen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untuk</a:t>
            </a:r>
            <a:r>
              <a:rPr lang="en-US" sz="2400" dirty="0">
                <a:latin typeface="Arial" charset="0"/>
              </a:rPr>
              <a:t> </a:t>
            </a:r>
            <a:r>
              <a:rPr lang="id-ID" sz="2400" dirty="0">
                <a:latin typeface="Arial" charset="0"/>
              </a:rPr>
              <a:t>    </a:t>
            </a:r>
            <a:r>
              <a:rPr lang="en-US" sz="2400" dirty="0" err="1">
                <a:latin typeface="Arial" charset="0"/>
              </a:rPr>
              <a:t>melacak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tahap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pengiriman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barang</a:t>
            </a:r>
            <a:r>
              <a:rPr lang="en-US" sz="2400" dirty="0">
                <a:latin typeface="Arial" charset="0"/>
              </a:rPr>
              <a:t> yang </a:t>
            </a:r>
            <a:r>
              <a:rPr lang="en-US" sz="2400" dirty="0" err="1">
                <a:latin typeface="Arial" charset="0"/>
              </a:rPr>
              <a:t>dipesannya</a:t>
            </a:r>
            <a:endParaRPr lang="id-ID" sz="2400" dirty="0">
              <a:latin typeface="Arial" charset="0"/>
            </a:endParaRPr>
          </a:p>
          <a:p>
            <a:pPr marL="342900" indent="-342900">
              <a:spcAft>
                <a:spcPct val="50000"/>
              </a:spcAft>
              <a:buFont typeface="Wingdings" pitchFamily="2" charset="2"/>
              <a:buChar char="q"/>
            </a:pPr>
            <a:r>
              <a:rPr lang="en-US" sz="2400" dirty="0" err="1">
                <a:latin typeface="Arial" charset="0"/>
              </a:rPr>
              <a:t>Pelanggan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memberikan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umpan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balik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kepada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perusahaan</a:t>
            </a:r>
            <a:r>
              <a:rPr lang="en-US" sz="2400" dirty="0">
                <a:latin typeface="Arial" charset="0"/>
              </a:rPr>
              <a:t>, </a:t>
            </a:r>
            <a:r>
              <a:rPr lang="en-US" sz="2400" dirty="0" err="1">
                <a:latin typeface="Arial" charset="0"/>
              </a:rPr>
              <a:t>dan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perusahaan</a:t>
            </a:r>
            <a:r>
              <a:rPr lang="en-US" sz="2400" dirty="0">
                <a:latin typeface="Arial" charset="0"/>
              </a:rPr>
              <a:t> </a:t>
            </a:r>
            <a:r>
              <a:rPr lang="id-ID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memperoleh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peluang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untuk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belajar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dan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membuat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penyesuaian</a:t>
            </a:r>
            <a:r>
              <a:rPr lang="en-US" sz="2400" dirty="0">
                <a:latin typeface="Arial" charset="0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17702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6"/>
          <p:cNvGrpSpPr>
            <a:grpSpLocks/>
          </p:cNvGrpSpPr>
          <p:nvPr/>
        </p:nvGrpSpPr>
        <p:grpSpPr bwMode="auto">
          <a:xfrm>
            <a:off x="6444343" y="1304582"/>
            <a:ext cx="5747657" cy="4462283"/>
            <a:chOff x="1301431" y="1090136"/>
            <a:chExt cx="5887851" cy="4320064"/>
          </a:xfrm>
        </p:grpSpPr>
        <p:grpSp>
          <p:nvGrpSpPr>
            <p:cNvPr id="4" name="Group 64"/>
            <p:cNvGrpSpPr>
              <a:grpSpLocks/>
            </p:cNvGrpSpPr>
            <p:nvPr/>
          </p:nvGrpSpPr>
          <p:grpSpPr bwMode="auto">
            <a:xfrm>
              <a:off x="1301431" y="1090136"/>
              <a:ext cx="5887851" cy="4320064"/>
              <a:chOff x="1301431" y="1090136"/>
              <a:chExt cx="5887851" cy="4320064"/>
            </a:xfrm>
          </p:grpSpPr>
          <p:grpSp>
            <p:nvGrpSpPr>
              <p:cNvPr id="6" name="Group 56"/>
              <p:cNvGrpSpPr>
                <a:grpSpLocks/>
              </p:cNvGrpSpPr>
              <p:nvPr/>
            </p:nvGrpSpPr>
            <p:grpSpPr bwMode="auto">
              <a:xfrm>
                <a:off x="1301431" y="1090136"/>
                <a:ext cx="5887851" cy="4320064"/>
                <a:chOff x="1301431" y="1090136"/>
                <a:chExt cx="5887851" cy="4320064"/>
              </a:xfrm>
            </p:grpSpPr>
            <p:grpSp>
              <p:nvGrpSpPr>
                <p:cNvPr id="8" name="Group 54"/>
                <p:cNvGrpSpPr>
                  <a:grpSpLocks/>
                </p:cNvGrpSpPr>
                <p:nvPr/>
              </p:nvGrpSpPr>
              <p:grpSpPr bwMode="auto">
                <a:xfrm>
                  <a:off x="1301431" y="1090136"/>
                  <a:ext cx="5887851" cy="4320064"/>
                  <a:chOff x="1301431" y="1090136"/>
                  <a:chExt cx="5887851" cy="4320064"/>
                </a:xfrm>
              </p:grpSpPr>
              <p:grpSp>
                <p:nvGrpSpPr>
                  <p:cNvPr id="10" name="Group 52"/>
                  <p:cNvGrpSpPr>
                    <a:grpSpLocks/>
                  </p:cNvGrpSpPr>
                  <p:nvPr/>
                </p:nvGrpSpPr>
                <p:grpSpPr bwMode="auto">
                  <a:xfrm>
                    <a:off x="1301431" y="1524000"/>
                    <a:ext cx="5887851" cy="3886200"/>
                    <a:chOff x="1301431" y="1524000"/>
                    <a:chExt cx="5887851" cy="3886200"/>
                  </a:xfrm>
                </p:grpSpPr>
                <p:sp>
                  <p:nvSpPr>
                    <p:cNvPr id="12" name="Rectangle 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867400" y="4876800"/>
                      <a:ext cx="914400" cy="49671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r>
                        <a:rPr lang="en-US" sz="1200">
                          <a:solidFill>
                            <a:schemeClr val="accent2"/>
                          </a:solidFill>
                          <a:latin typeface="Arial" charset="0"/>
                        </a:rPr>
                        <a:t>Delivery Method</a:t>
                      </a:r>
                      <a:endParaRPr lang="en-US" sz="1200"/>
                    </a:p>
                  </p:txBody>
                </p:sp>
                <p:grpSp>
                  <p:nvGrpSpPr>
                    <p:cNvPr id="13" name="Group 5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01431" y="1524000"/>
                      <a:ext cx="5887851" cy="3886200"/>
                      <a:chOff x="1149031" y="1524000"/>
                      <a:chExt cx="5887851" cy="3886200"/>
                    </a:xfrm>
                  </p:grpSpPr>
                  <p:grpSp>
                    <p:nvGrpSpPr>
                      <p:cNvPr id="14" name="Group 4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149031" y="1524000"/>
                        <a:ext cx="5480369" cy="3886200"/>
                        <a:chOff x="1149031" y="1524000"/>
                        <a:chExt cx="5480369" cy="3886200"/>
                      </a:xfrm>
                    </p:grpSpPr>
                    <p:grpSp>
                      <p:nvGrpSpPr>
                        <p:cNvPr id="17" name="Group 4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149031" y="1524000"/>
                          <a:ext cx="5251769" cy="3886200"/>
                          <a:chOff x="1149031" y="1524000"/>
                          <a:chExt cx="5251769" cy="3886200"/>
                        </a:xfrm>
                      </p:grpSpPr>
                      <p:grpSp>
                        <p:nvGrpSpPr>
                          <p:cNvPr id="19" name="Group 39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524000" y="2057400"/>
                            <a:ext cx="4876800" cy="3352800"/>
                            <a:chOff x="1524000" y="2057400"/>
                            <a:chExt cx="4876800" cy="3352800"/>
                          </a:xfrm>
                        </p:grpSpPr>
                        <p:grpSp>
                          <p:nvGrpSpPr>
                            <p:cNvPr id="24" name="Group 34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1524000" y="2057400"/>
                              <a:ext cx="4876800" cy="2820988"/>
                              <a:chOff x="1524000" y="2057400"/>
                              <a:chExt cx="4876800" cy="2820988"/>
                            </a:xfrm>
                          </p:grpSpPr>
                          <p:cxnSp>
                            <p:nvCxnSpPr>
                              <p:cNvPr id="28" name="Straight Connector 27"/>
                              <p:cNvCxnSpPr>
                                <a:cxnSpLocks noChangeShapeType="1"/>
                              </p:cNvCxnSpPr>
                              <p:nvPr/>
                            </p:nvCxnSpPr>
                            <p:spPr bwMode="auto">
                              <a:xfrm>
                                <a:off x="1524000" y="4877239"/>
                                <a:ext cx="4876265" cy="1708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FF"/>
                                </a:solidFill>
                                <a:prstDash val="dash"/>
                                <a:round/>
                                <a:headEnd/>
                                <a:tailEnd type="arrow" w="med" len="med"/>
                              </a:ln>
                              <a:effectLst>
                                <a:outerShdw blurRad="40000" dist="20000" dir="5400000" rotWithShape="0">
                                  <a:srgbClr val="808080">
                                    <a:alpha val="37999"/>
                                  </a:srgbClr>
                                </a:outerShdw>
                              </a:effectLst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</p:cxnSp>
                          <p:grpSp>
                            <p:nvGrpSpPr>
                              <p:cNvPr id="29" name="Group 31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2438400" y="2057400"/>
                                <a:ext cx="2971800" cy="2819400"/>
                                <a:chOff x="2438400" y="2057400"/>
                                <a:chExt cx="2971800" cy="2819400"/>
                              </a:xfrm>
                            </p:grpSpPr>
                            <p:grpSp>
                              <p:nvGrpSpPr>
                                <p:cNvPr id="30" name="Group 29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2438400" y="2057400"/>
                                  <a:ext cx="2971800" cy="2819400"/>
                                  <a:chOff x="2438400" y="2057400"/>
                                  <a:chExt cx="2971800" cy="2819400"/>
                                </a:xfrm>
                              </p:grpSpPr>
                              <p:grpSp>
                                <p:nvGrpSpPr>
                                  <p:cNvPr id="32" name="Group 21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743200" y="2057400"/>
                                    <a:ext cx="2667000" cy="2514600"/>
                                    <a:chOff x="2743200" y="2057400"/>
                                    <a:chExt cx="2667000" cy="2514600"/>
                                  </a:xfrm>
                                </p:grpSpPr>
                                <p:grpSp>
                                  <p:nvGrpSpPr>
                                    <p:cNvPr id="40" name="Group 17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2743200" y="3124200"/>
                                      <a:ext cx="2667000" cy="1447800"/>
                                      <a:chOff x="2971800" y="2514600"/>
                                      <a:chExt cx="2667000" cy="1447800"/>
                                    </a:xfrm>
                                  </p:grpSpPr>
                                  <p:sp>
                                    <p:nvSpPr>
                                      <p:cNvPr id="44" name="Cube 43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925053" y="2515015"/>
                                        <a:ext cx="1523518" cy="1494683"/>
                                      </a:xfrm>
                                      <a:prstGeom prst="cube">
                                        <a:avLst>
                                          <a:gd name="adj" fmla="val 25000"/>
                                        </a:avLst>
                                      </a:prstGeom>
                                      <a:solidFill>
                                        <a:srgbClr val="CC3300"/>
                                      </a:solidFill>
                                      <a:ln w="9525">
                                        <a:solidFill>
                                          <a:srgbClr val="000000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>
                                        <a:outerShdw blurRad="40000" dist="23000" dir="5400000" rotWithShape="0">
                                          <a:srgbClr val="808080">
                                            <a:alpha val="34999"/>
                                          </a:srgbClr>
                                        </a:outerShdw>
                                      </a:effectLst>
                                    </p:spPr>
                                    <p:txBody>
                                      <a:bodyPr anchor="ctr"/>
                                      <a:lstStyle/>
                                      <a:p>
                                        <a:pPr algn="ctr">
                                          <a:defRPr/>
                                        </a:pPr>
                                        <a:endParaRPr lang="en-US">
                                          <a:solidFill>
                                            <a:srgbClr val="FFFFFF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45" name="Cube 44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4068952" y="2515015"/>
                                        <a:ext cx="1523517" cy="1494683"/>
                                      </a:xfrm>
                                      <a:prstGeom prst="cube">
                                        <a:avLst>
                                          <a:gd name="adj" fmla="val 25000"/>
                                        </a:avLst>
                                      </a:prstGeom>
                                      <a:solidFill>
                                        <a:srgbClr val="CC3300"/>
                                      </a:solidFill>
                                      <a:ln w="9525">
                                        <a:solidFill>
                                          <a:srgbClr val="000000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>
                                        <a:outerShdw blurRad="40000" dist="23000" dir="5400000" rotWithShape="0">
                                          <a:srgbClr val="808080">
                                            <a:alpha val="34999"/>
                                          </a:srgbClr>
                                        </a:outerShdw>
                                      </a:effectLst>
                                    </p:spPr>
                                    <p:txBody>
                                      <a:bodyPr anchor="ctr"/>
                                      <a:lstStyle/>
                                      <a:p>
                                        <a:pPr algn="ctr">
                                          <a:defRPr/>
                                        </a:pPr>
                                        <a:endParaRPr lang="en-US">
                                          <a:solidFill>
                                            <a:srgbClr val="FFFFFF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</p:grpSp>
                                <p:grpSp>
                                  <p:nvGrpSpPr>
                                    <p:cNvPr id="41" name="Group 18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2743200" y="2057400"/>
                                      <a:ext cx="2667000" cy="1447800"/>
                                      <a:chOff x="2971800" y="2514600"/>
                                      <a:chExt cx="2667000" cy="1447800"/>
                                    </a:xfrm>
                                  </p:grpSpPr>
                                  <p:sp>
                                    <p:nvSpPr>
                                      <p:cNvPr id="42" name="Cube 41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925053" y="2514184"/>
                                        <a:ext cx="1523518" cy="1448562"/>
                                      </a:xfrm>
                                      <a:prstGeom prst="cube">
                                        <a:avLst>
                                          <a:gd name="adj" fmla="val 25000"/>
                                        </a:avLst>
                                      </a:prstGeom>
                                      <a:solidFill>
                                        <a:srgbClr val="CC3300"/>
                                      </a:solidFill>
                                      <a:ln w="9525">
                                        <a:solidFill>
                                          <a:srgbClr val="000000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>
                                        <a:outerShdw blurRad="40000" dist="23000" dir="5400000" rotWithShape="0">
                                          <a:srgbClr val="808080">
                                            <a:alpha val="34999"/>
                                          </a:srgbClr>
                                        </a:outerShdw>
                                      </a:effectLst>
                                    </p:spPr>
                                    <p:txBody>
                                      <a:bodyPr anchor="ctr"/>
                                      <a:lstStyle/>
                                      <a:p>
                                        <a:pPr algn="ctr">
                                          <a:defRPr/>
                                        </a:pPr>
                                        <a:endParaRPr lang="en-US">
                                          <a:solidFill>
                                            <a:srgbClr val="FFFFFF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43" name="Cube 42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4068952" y="2514184"/>
                                        <a:ext cx="1523517" cy="1448562"/>
                                      </a:xfrm>
                                      <a:prstGeom prst="cube">
                                        <a:avLst>
                                          <a:gd name="adj" fmla="val 25000"/>
                                        </a:avLst>
                                      </a:prstGeom>
                                      <a:solidFill>
                                        <a:srgbClr val="800000"/>
                                      </a:solidFill>
                                      <a:ln w="9525">
                                        <a:solidFill>
                                          <a:srgbClr val="000000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>
                                        <a:outerShdw blurRad="40000" dist="23000" dir="5400000" rotWithShape="0">
                                          <a:srgbClr val="808080">
                                            <a:alpha val="34999"/>
                                          </a:srgbClr>
                                        </a:outerShdw>
                                      </a:effectLst>
                                    </p:spPr>
                                    <p:txBody>
                                      <a:bodyPr anchor="ctr"/>
                                      <a:lstStyle/>
                                      <a:p>
                                        <a:pPr algn="ctr">
                                          <a:defRPr/>
                                        </a:pPr>
                                        <a:endParaRPr lang="en-US">
                                          <a:solidFill>
                                            <a:srgbClr val="FFFFFF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</p:grpSp>
                              </p:grpSp>
                              <p:grpSp>
                                <p:nvGrpSpPr>
                                  <p:cNvPr id="33" name="Group 22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438400" y="2362200"/>
                                    <a:ext cx="2667000" cy="2514600"/>
                                    <a:chOff x="2743200" y="2057400"/>
                                    <a:chExt cx="2667000" cy="2514600"/>
                                  </a:xfrm>
                                </p:grpSpPr>
                                <p:grpSp>
                                  <p:nvGrpSpPr>
                                    <p:cNvPr id="34" name="Group 17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2743200" y="3124200"/>
                                      <a:ext cx="2667000" cy="1447800"/>
                                      <a:chOff x="2971800" y="2514600"/>
                                      <a:chExt cx="2667000" cy="1447800"/>
                                    </a:xfrm>
                                  </p:grpSpPr>
                                  <p:sp>
                                    <p:nvSpPr>
                                      <p:cNvPr id="38" name="Cube 37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971175" y="2514277"/>
                                        <a:ext cx="1523518" cy="1448562"/>
                                      </a:xfrm>
                                      <a:prstGeom prst="cube">
                                        <a:avLst>
                                          <a:gd name="adj" fmla="val 25000"/>
                                        </a:avLst>
                                      </a:prstGeom>
                                      <a:solidFill>
                                        <a:schemeClr val="bg1"/>
                                      </a:solidFill>
                                      <a:ln w="9525">
                                        <a:solidFill>
                                          <a:srgbClr val="000000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>
                                        <a:outerShdw blurRad="40000" dist="23000" dir="5400000" rotWithShape="0">
                                          <a:srgbClr val="808080">
                                            <a:alpha val="34999"/>
                                          </a:srgbClr>
                                        </a:outerShdw>
                                      </a:effectLst>
                                    </p:spPr>
                                    <p:txBody>
                                      <a:bodyPr anchor="ctr"/>
                                      <a:lstStyle/>
                                      <a:p>
                                        <a:pPr algn="ctr">
                                          <a:defRPr/>
                                        </a:pPr>
                                        <a:endParaRPr lang="en-US">
                                          <a:solidFill>
                                            <a:srgbClr val="FFFFFF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39" name="Cube 38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4115073" y="2514277"/>
                                        <a:ext cx="1523517" cy="1448562"/>
                                      </a:xfrm>
                                      <a:prstGeom prst="cube">
                                        <a:avLst>
                                          <a:gd name="adj" fmla="val 25000"/>
                                        </a:avLst>
                                      </a:prstGeom>
                                      <a:solidFill>
                                        <a:srgbClr val="CC3300"/>
                                      </a:solidFill>
                                      <a:ln w="9525">
                                        <a:solidFill>
                                          <a:srgbClr val="000000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>
                                        <a:outerShdw blurRad="40000" dist="23000" dir="5400000" rotWithShape="0">
                                          <a:srgbClr val="808080">
                                            <a:alpha val="34999"/>
                                          </a:srgbClr>
                                        </a:outerShdw>
                                      </a:effectLst>
                                    </p:spPr>
                                    <p:txBody>
                                      <a:bodyPr anchor="ctr"/>
                                      <a:lstStyle/>
                                      <a:p>
                                        <a:pPr algn="ctr">
                                          <a:defRPr/>
                                        </a:pPr>
                                        <a:endParaRPr lang="en-US">
                                          <a:solidFill>
                                            <a:srgbClr val="FFFFFF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</p:grpSp>
                                <p:grpSp>
                                  <p:nvGrpSpPr>
                                    <p:cNvPr id="35" name="Group 18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2743200" y="2057400"/>
                                      <a:ext cx="2667000" cy="1447800"/>
                                      <a:chOff x="2971800" y="2514600"/>
                                      <a:chExt cx="2667000" cy="1447800"/>
                                    </a:xfrm>
                                  </p:grpSpPr>
                                  <p:sp>
                                    <p:nvSpPr>
                                      <p:cNvPr id="36" name="Cube 35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971175" y="2467324"/>
                                        <a:ext cx="1523518" cy="1494683"/>
                                      </a:xfrm>
                                      <a:prstGeom prst="cube">
                                        <a:avLst>
                                          <a:gd name="adj" fmla="val 25000"/>
                                        </a:avLst>
                                      </a:prstGeom>
                                      <a:solidFill>
                                        <a:srgbClr val="CC3300"/>
                                      </a:solidFill>
                                      <a:ln w="9525">
                                        <a:solidFill>
                                          <a:srgbClr val="000000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>
                                        <a:outerShdw blurRad="40000" dist="23000" dir="5400000" rotWithShape="0">
                                          <a:srgbClr val="808080">
                                            <a:alpha val="34999"/>
                                          </a:srgbClr>
                                        </a:outerShdw>
                                      </a:effectLst>
                                    </p:spPr>
                                    <p:txBody>
                                      <a:bodyPr anchor="ctr"/>
                                      <a:lstStyle/>
                                      <a:p>
                                        <a:pPr algn="ctr">
                                          <a:defRPr/>
                                        </a:pPr>
                                        <a:endParaRPr lang="en-US">
                                          <a:solidFill>
                                            <a:srgbClr val="FFFFFF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37" name="Cube 36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4115073" y="2467324"/>
                                        <a:ext cx="1523517" cy="1494683"/>
                                      </a:xfrm>
                                      <a:prstGeom prst="cube">
                                        <a:avLst>
                                          <a:gd name="adj" fmla="val 25000"/>
                                        </a:avLst>
                                      </a:prstGeom>
                                      <a:solidFill>
                                        <a:srgbClr val="CC3300"/>
                                      </a:solidFill>
                                      <a:ln w="9525">
                                        <a:solidFill>
                                          <a:srgbClr val="000000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>
                                        <a:outerShdw blurRad="40000" dist="23000" dir="5400000" rotWithShape="0">
                                          <a:srgbClr val="808080">
                                            <a:alpha val="34999"/>
                                          </a:srgbClr>
                                        </a:outerShdw>
                                      </a:effectLst>
                                    </p:spPr>
                                    <p:txBody>
                                      <a:bodyPr anchor="ctr"/>
                                      <a:lstStyle/>
                                      <a:p>
                                        <a:pPr algn="ctr">
                                          <a:defRPr/>
                                        </a:pPr>
                                        <a:endParaRPr lang="en-US">
                                          <a:solidFill>
                                            <a:srgbClr val="FFFFFF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</p:grpSp>
                              </p:grpSp>
                            </p:grpSp>
                            <p:sp>
                              <p:nvSpPr>
                                <p:cNvPr id="31" name="Rectangle 30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2514600" y="4038600"/>
                                  <a:ext cx="1066800" cy="446951"/>
                                </a:xfrm>
                                <a:prstGeom prst="rect">
                                  <a:avLst/>
                                </a:prstGeom>
                                <a:noFill/>
                                <a:ln>
                                  <a:noFill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  <a:ext uri="{91240B29-F687-4F45-9708-019B960494DF}">
                                    <a14:hiddenLine xmlns:a14="http://schemas.microsoft.com/office/drawing/2010/main" w="9525">
                                      <a:solidFill>
                                        <a:srgbClr val="000000"/>
                                      </a:solidFill>
                                      <a:miter lim="800000"/>
                                      <a:headEnd/>
                                      <a:tailEnd/>
                                    </a14:hiddenLine>
                                  </a:ext>
                                </a:extLst>
                              </p:spPr>
                              <p:txBody>
                                <a:bodyPr>
                                  <a:spAutoFit/>
                                </a:bodyPr>
                                <a:lstStyle/>
                                <a:p>
                                  <a:r>
                                    <a:rPr lang="en-US" sz="1200" dirty="0">
                                      <a:solidFill>
                                        <a:schemeClr val="accent2"/>
                                      </a:solidFill>
                                      <a:latin typeface="Arial" charset="0"/>
                                    </a:rPr>
                                    <a:t>Traditional</a:t>
                                  </a:r>
                                  <a:r>
                                    <a:rPr lang="id-ID" sz="1200" dirty="0">
                                      <a:solidFill>
                                        <a:schemeClr val="accent2"/>
                                      </a:solidFill>
                                      <a:latin typeface="Arial" charset="0"/>
                                    </a:rPr>
                                    <a:t> </a:t>
                                  </a:r>
                                  <a:r>
                                    <a:rPr lang="en-US" sz="1200" dirty="0">
                                      <a:solidFill>
                                        <a:schemeClr val="accent2"/>
                                      </a:solidFill>
                                      <a:latin typeface="Arial" charset="0"/>
                                    </a:rPr>
                                    <a:t> Commerce</a:t>
                                  </a:r>
                                  <a:endParaRPr lang="en-US" sz="1200" dirty="0"/>
                                </a:p>
                              </p:txBody>
                            </p:sp>
                          </p:grpSp>
                        </p:grpSp>
                        <p:sp>
                          <p:nvSpPr>
                            <p:cNvPr id="25" name="Rectangle 35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514600" y="4876800"/>
                              <a:ext cx="914400" cy="446951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>
                              <a:spAutoFit/>
                            </a:bodyPr>
                            <a:lstStyle/>
                            <a:p>
                              <a:pPr algn="ctr"/>
                              <a:r>
                                <a:rPr lang="en-US" sz="1200" dirty="0">
                                  <a:solidFill>
                                    <a:schemeClr val="accent2"/>
                                  </a:solidFill>
                                  <a:latin typeface="Arial" charset="0"/>
                                </a:rPr>
                                <a:t>Physical </a:t>
                              </a:r>
                              <a:r>
                                <a:rPr lang="id-ID" sz="1200" dirty="0">
                                  <a:solidFill>
                                    <a:schemeClr val="accent2"/>
                                  </a:solidFill>
                                  <a:latin typeface="Arial" charset="0"/>
                                </a:rPr>
                                <a:t> </a:t>
                              </a:r>
                              <a:r>
                                <a:rPr lang="en-US" sz="1200" dirty="0">
                                  <a:solidFill>
                                    <a:schemeClr val="accent2"/>
                                  </a:solidFill>
                                  <a:latin typeface="Arial" charset="0"/>
                                </a:rPr>
                                <a:t>Agent</a:t>
                              </a:r>
                              <a:endParaRPr lang="en-US" sz="1200" dirty="0"/>
                            </a:p>
                          </p:txBody>
                        </p:sp>
                        <p:sp>
                          <p:nvSpPr>
                            <p:cNvPr id="26" name="Rectangle 3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733800" y="4876800"/>
                              <a:ext cx="914400" cy="446951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>
                              <a:spAutoFit/>
                            </a:bodyPr>
                            <a:lstStyle/>
                            <a:p>
                              <a:pPr algn="ctr"/>
                              <a:r>
                                <a:rPr lang="en-US" sz="1200" dirty="0">
                                  <a:solidFill>
                                    <a:schemeClr val="accent2"/>
                                  </a:solidFill>
                                  <a:latin typeface="Arial" charset="0"/>
                                </a:rPr>
                                <a:t>Digital  </a:t>
                              </a:r>
                              <a:r>
                                <a:rPr lang="id-ID" sz="1200" dirty="0">
                                  <a:solidFill>
                                    <a:schemeClr val="accent2"/>
                                  </a:solidFill>
                                  <a:latin typeface="Arial" charset="0"/>
                                </a:rPr>
                                <a:t>   </a:t>
                              </a:r>
                              <a:r>
                                <a:rPr lang="en-US" sz="1200" dirty="0">
                                  <a:solidFill>
                                    <a:schemeClr val="accent2"/>
                                  </a:solidFill>
                                  <a:latin typeface="Arial" charset="0"/>
                                </a:rPr>
                                <a:t>Agent</a:t>
                              </a:r>
                              <a:endParaRPr lang="en-US" sz="1200" dirty="0"/>
                            </a:p>
                          </p:txBody>
                        </p:sp>
                        <p:cxnSp>
                          <p:nvCxnSpPr>
                            <p:cNvPr id="27" name="Straight Connector 26"/>
                            <p:cNvCxnSpPr>
                              <a:cxnSpLocks noChangeShapeType="1"/>
                            </p:cNvCxnSpPr>
                            <p:nvPr/>
                          </p:nvCxnSpPr>
                          <p:spPr bwMode="auto">
                            <a:xfrm rot="5400000" flipH="1" flipV="1">
                              <a:off x="4571956" y="3581892"/>
                              <a:ext cx="1904654" cy="1751962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FF"/>
                              </a:solidFill>
                              <a:prstDash val="dash"/>
                              <a:round/>
                              <a:headEnd/>
                              <a:tailEnd type="arrow" w="med" len="med"/>
                            </a:ln>
                            <a:effectLst>
                              <a:outerShdw blurRad="40000" dist="20000" dir="5400000" rotWithShape="0">
                                <a:srgbClr val="808080">
                                  <a:alpha val="37999"/>
                                </a:srgbClr>
                              </a:outerShdw>
                            </a:effectLst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</p:cxnSp>
                      </p:grpSp>
                      <p:cxnSp>
                        <p:nvCxnSpPr>
                          <p:cNvPr id="20" name="Straight Connector 19"/>
                          <p:cNvCxnSpPr>
                            <a:cxnSpLocks noChangeShapeType="1"/>
                          </p:cNvCxnSpPr>
                          <p:nvPr/>
                        </p:nvCxnSpPr>
                        <p:spPr bwMode="auto">
                          <a:xfrm rot="5400000" flipH="1" flipV="1">
                            <a:off x="571541" y="3467126"/>
                            <a:ext cx="3734147" cy="168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FF"/>
                            </a:solidFill>
                            <a:prstDash val="dash"/>
                            <a:round/>
                            <a:headEnd/>
                            <a:tailEnd type="arrow" w="med" len="med"/>
                          </a:ln>
                          <a:effectLst>
                            <a:outerShdw blurRad="40000" dist="20000" dir="5400000" rotWithShape="0">
                              <a:srgbClr val="808080">
                                <a:alpha val="37999"/>
                              </a:srgbClr>
                            </a:outerShdw>
                          </a:effectLst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</p:cxnSp>
                      <p:sp>
                        <p:nvSpPr>
                          <p:cNvPr id="21" name="Rectangle 4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524000" y="4038600"/>
                            <a:ext cx="914400" cy="49671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>
                            <a:spAutoFit/>
                          </a:bodyPr>
                          <a:lstStyle/>
                          <a:p>
                            <a:pPr algn="ctr"/>
                            <a:r>
                              <a:rPr lang="en-US" sz="1200">
                                <a:solidFill>
                                  <a:schemeClr val="accent2"/>
                                </a:solidFill>
                                <a:latin typeface="Arial" charset="0"/>
                              </a:rPr>
                              <a:t>Physical Product</a:t>
                            </a:r>
                            <a:endParaRPr lang="en-US" sz="1200"/>
                          </a:p>
                        </p:txBody>
                      </p:sp>
                      <p:sp>
                        <p:nvSpPr>
                          <p:cNvPr id="22" name="Rectangle 4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49031" y="3058180"/>
                            <a:ext cx="1289370" cy="29806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wrap="square">
                            <a:spAutoFit/>
                          </a:bodyPr>
                          <a:lstStyle/>
                          <a:p>
                            <a:pPr algn="ctr"/>
                            <a:r>
                              <a:rPr lang="en-US" sz="1200" dirty="0">
                                <a:solidFill>
                                  <a:schemeClr val="accent2"/>
                                </a:solidFill>
                                <a:latin typeface="Arial" charset="0"/>
                              </a:rPr>
                              <a:t>Digital Product</a:t>
                            </a:r>
                            <a:endParaRPr lang="en-US" sz="1200" dirty="0"/>
                          </a:p>
                        </p:txBody>
                      </p:sp>
                      <p:sp>
                        <p:nvSpPr>
                          <p:cNvPr id="23" name="Rectangle 4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16200000" flipH="1">
                            <a:off x="1751111" y="1818390"/>
                            <a:ext cx="914400" cy="32561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>
                            <a:spAutoFit/>
                          </a:bodyPr>
                          <a:lstStyle/>
                          <a:p>
                            <a:pPr algn="ctr"/>
                            <a:r>
                              <a:rPr lang="en-US" sz="1200">
                                <a:solidFill>
                                  <a:schemeClr val="accent2"/>
                                </a:solidFill>
                                <a:latin typeface="Arial" charset="0"/>
                              </a:rPr>
                              <a:t>Produc</a:t>
                            </a:r>
                            <a:r>
                              <a:rPr lang="en-US" sz="1400">
                                <a:solidFill>
                                  <a:schemeClr val="accent2"/>
                                </a:solidFill>
                                <a:latin typeface="Arial" charset="0"/>
                              </a:rPr>
                              <a:t>t</a:t>
                            </a:r>
                            <a:endParaRPr lang="en-US" sz="1400"/>
                          </a:p>
                        </p:txBody>
                      </p:sp>
                    </p:grpSp>
                    <p:sp>
                      <p:nvSpPr>
                        <p:cNvPr id="18" name="Rectangle 4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876800" y="4495800"/>
                          <a:ext cx="1752600" cy="3077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>
                          <a:spAutoFit/>
                        </a:bodyPr>
                        <a:lstStyle/>
                        <a:p>
                          <a:pPr algn="ctr"/>
                          <a:r>
                            <a:rPr lang="en-US" sz="1200">
                              <a:solidFill>
                                <a:schemeClr val="accent2"/>
                              </a:solidFill>
                              <a:latin typeface="Arial" charset="0"/>
                            </a:rPr>
                            <a:t>Physical Process</a:t>
                          </a:r>
                          <a:endParaRPr lang="en-US" sz="1200"/>
                        </a:p>
                      </p:txBody>
                    </p:sp>
                  </p:grpSp>
                  <p:sp>
                    <p:nvSpPr>
                      <p:cNvPr id="15" name="Rectangle 4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181600" y="4188023"/>
                        <a:ext cx="1752600" cy="3077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pPr algn="ctr"/>
                        <a:r>
                          <a:rPr lang="en-US" sz="1200" dirty="0">
                            <a:solidFill>
                              <a:schemeClr val="accent2"/>
                            </a:solidFill>
                            <a:latin typeface="Arial" charset="0"/>
                          </a:rPr>
                          <a:t>Digital Process</a:t>
                        </a:r>
                        <a:endParaRPr lang="en-US" sz="1200" dirty="0"/>
                      </a:p>
                    </p:txBody>
                  </p:sp>
                  <p:sp>
                    <p:nvSpPr>
                      <p:cNvPr id="16" name="Rectangle 5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253394" y="3581400"/>
                        <a:ext cx="783488" cy="2980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en-US" sz="1200" dirty="0">
                            <a:solidFill>
                              <a:schemeClr val="accent2"/>
                            </a:solidFill>
                            <a:latin typeface="Arial" charset="0"/>
                          </a:rPr>
                          <a:t>Process</a:t>
                        </a:r>
                        <a:endParaRPr lang="en-US" sz="1400" dirty="0"/>
                      </a:p>
                    </p:txBody>
                  </p:sp>
                </p:grpSp>
              </p:grpSp>
              <p:sp>
                <p:nvSpPr>
                  <p:cNvPr id="11" name="Rectangle 53"/>
                  <p:cNvSpPr>
                    <a:spLocks noChangeArrowheads="1"/>
                  </p:cNvSpPr>
                  <p:nvPr/>
                </p:nvSpPr>
                <p:spPr bwMode="auto">
                  <a:xfrm>
                    <a:off x="2981819" y="1090136"/>
                    <a:ext cx="1513980" cy="44695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1200" dirty="0">
                        <a:solidFill>
                          <a:schemeClr val="accent2"/>
                        </a:solidFill>
                        <a:latin typeface="Arial" charset="0"/>
                      </a:rPr>
                      <a:t>Partial Electronic</a:t>
                    </a:r>
                    <a:r>
                      <a:rPr lang="id-ID" sz="1200" dirty="0">
                        <a:solidFill>
                          <a:schemeClr val="accent2"/>
                        </a:solidFill>
                        <a:latin typeface="Arial" charset="0"/>
                      </a:rPr>
                      <a:t> </a:t>
                    </a:r>
                    <a:r>
                      <a:rPr lang="en-US" sz="1200" dirty="0">
                        <a:solidFill>
                          <a:schemeClr val="accent2"/>
                        </a:solidFill>
                        <a:latin typeface="Arial" charset="0"/>
                      </a:rPr>
                      <a:t> Commerce</a:t>
                    </a:r>
                    <a:endParaRPr lang="en-US" sz="1200" dirty="0"/>
                  </a:p>
                </p:txBody>
              </p:sp>
            </p:grpSp>
            <p:sp>
              <p:nvSpPr>
                <p:cNvPr id="9" name="Rectangle 55"/>
                <p:cNvSpPr>
                  <a:spLocks noChangeArrowheads="1"/>
                </p:cNvSpPr>
                <p:nvPr/>
              </p:nvSpPr>
              <p:spPr bwMode="auto">
                <a:xfrm>
                  <a:off x="4571999" y="1090136"/>
                  <a:ext cx="1295400" cy="4967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r>
                    <a:rPr lang="en-US" sz="1200" dirty="0">
                      <a:solidFill>
                        <a:schemeClr val="accent2"/>
                      </a:solidFill>
                      <a:latin typeface="Arial" charset="0"/>
                    </a:rPr>
                    <a:t>Pure Electronic Commerce</a:t>
                  </a:r>
                  <a:endParaRPr lang="en-US" sz="1200" dirty="0"/>
                </a:p>
              </p:txBody>
            </p:sp>
          </p:grpSp>
          <p:cxnSp>
            <p:nvCxnSpPr>
              <p:cNvPr id="7" name="Straight Arrow Connector 6"/>
              <p:cNvCxnSpPr>
                <a:cxnSpLocks noChangeShapeType="1"/>
              </p:cNvCxnSpPr>
              <p:nvPr/>
            </p:nvCxnSpPr>
            <p:spPr bwMode="auto">
              <a:xfrm rot="5400000">
                <a:off x="3618355" y="2017709"/>
                <a:ext cx="380931" cy="1679"/>
              </a:xfrm>
              <a:prstGeom prst="straightConnector1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5" name="Straight Arrow Connector 4"/>
            <p:cNvCxnSpPr>
              <a:cxnSpLocks noChangeShapeType="1"/>
            </p:cNvCxnSpPr>
            <p:nvPr/>
          </p:nvCxnSpPr>
          <p:spPr bwMode="auto">
            <a:xfrm rot="5400000">
              <a:off x="4839520" y="2017709"/>
              <a:ext cx="380931" cy="1680"/>
            </a:xfrm>
            <a:prstGeom prst="straightConnector1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6" name="Rectangle 13"/>
          <p:cNvSpPr>
            <a:spLocks noChangeArrowheads="1"/>
          </p:cNvSpPr>
          <p:nvPr/>
        </p:nvSpPr>
        <p:spPr bwMode="auto">
          <a:xfrm>
            <a:off x="189396" y="1423466"/>
            <a:ext cx="6400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1600" b="1" dirty="0" err="1">
                <a:latin typeface="Arial" charset="0"/>
              </a:rPr>
              <a:t>Sangat</a:t>
            </a:r>
            <a:r>
              <a:rPr lang="en-US" sz="1600" b="1" dirty="0">
                <a:latin typeface="Arial" charset="0"/>
              </a:rPr>
              <a:t> </a:t>
            </a:r>
            <a:r>
              <a:rPr lang="en-US" sz="1600" b="1" dirty="0" err="1">
                <a:latin typeface="Arial" charset="0"/>
              </a:rPr>
              <a:t>berbeda</a:t>
            </a:r>
            <a:r>
              <a:rPr lang="en-US" sz="1600" b="1" dirty="0">
                <a:latin typeface="Arial" charset="0"/>
              </a:rPr>
              <a:t> </a:t>
            </a:r>
            <a:r>
              <a:rPr lang="en-US" sz="1600" b="1" dirty="0" err="1">
                <a:latin typeface="Arial" charset="0"/>
              </a:rPr>
              <a:t>dengan</a:t>
            </a:r>
            <a:r>
              <a:rPr lang="en-US" sz="1600" b="1" dirty="0">
                <a:latin typeface="Arial" charset="0"/>
              </a:rPr>
              <a:t> </a:t>
            </a:r>
            <a:r>
              <a:rPr lang="en-US" sz="1600" b="1" dirty="0" err="1">
                <a:latin typeface="Arial" charset="0"/>
              </a:rPr>
              <a:t>cara</a:t>
            </a:r>
            <a:r>
              <a:rPr lang="en-US" sz="1600" b="1" dirty="0">
                <a:latin typeface="Arial" charset="0"/>
              </a:rPr>
              <a:t> </a:t>
            </a:r>
            <a:r>
              <a:rPr lang="id-ID" sz="1600" b="1" dirty="0">
                <a:latin typeface="Arial" charset="0"/>
              </a:rPr>
              <a:t>  </a:t>
            </a:r>
            <a:r>
              <a:rPr lang="en-US" sz="1600" b="1" dirty="0" err="1">
                <a:latin typeface="Arial" charset="0"/>
              </a:rPr>
              <a:t>tradisional</a:t>
            </a:r>
            <a:endParaRPr lang="en-US" sz="16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1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Penggunaan</a:t>
            </a: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media </a:t>
            </a:r>
            <a:r>
              <a:rPr lang="en-US" sz="1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elektronik</a:t>
            </a: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untuk</a:t>
            </a: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melakukan</a:t>
            </a: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perniagaan</a:t>
            </a: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/ </a:t>
            </a:r>
            <a:r>
              <a:rPr lang="en-US" sz="1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perdagangan</a:t>
            </a:r>
            <a:endParaRPr lang="en-US" sz="16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sz="1600" b="1" dirty="0" err="1">
                <a:latin typeface="Arial" charset="0"/>
              </a:rPr>
              <a:t>Telepon</a:t>
            </a:r>
            <a:r>
              <a:rPr lang="en-US" sz="1600" b="1" dirty="0">
                <a:latin typeface="Arial" charset="0"/>
              </a:rPr>
              <a:t>, fax, ATM, </a:t>
            </a:r>
            <a:r>
              <a:rPr lang="en-US" sz="1600" b="1" dirty="0" err="1">
                <a:latin typeface="Arial" charset="0"/>
              </a:rPr>
              <a:t>handphone</a:t>
            </a:r>
            <a:r>
              <a:rPr lang="en-US" sz="1600" b="1" dirty="0">
                <a:latin typeface="Arial" charset="0"/>
              </a:rPr>
              <a:t>, SMS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sz="1600" b="1" dirty="0">
                <a:latin typeface="Arial" charset="0"/>
              </a:rPr>
              <a:t>Banking: ATM phone banking, internet banking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1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Secara</a:t>
            </a: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khusus</a:t>
            </a:r>
            <a:endParaRPr lang="en-US" sz="16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sz="1600" b="1" dirty="0" err="1">
                <a:latin typeface="Arial" charset="0"/>
              </a:rPr>
              <a:t>Penggunaan</a:t>
            </a:r>
            <a:r>
              <a:rPr lang="en-US" sz="1600" b="1" dirty="0">
                <a:latin typeface="Arial" charset="0"/>
              </a:rPr>
              <a:t> Internet </a:t>
            </a:r>
            <a:r>
              <a:rPr lang="en-US" sz="1600" b="1" dirty="0" err="1">
                <a:latin typeface="Arial" charset="0"/>
              </a:rPr>
              <a:t>untuk</a:t>
            </a:r>
            <a:r>
              <a:rPr lang="en-US" sz="1600" b="1" dirty="0">
                <a:latin typeface="Arial" charset="0"/>
              </a:rPr>
              <a:t> </a:t>
            </a:r>
            <a:r>
              <a:rPr lang="en-US" sz="1600" b="1" dirty="0" err="1">
                <a:latin typeface="Arial" charset="0"/>
              </a:rPr>
              <a:t>melakukan</a:t>
            </a:r>
            <a:r>
              <a:rPr lang="en-US" sz="1600" b="1" dirty="0">
                <a:latin typeface="Arial" charset="0"/>
              </a:rPr>
              <a:t> </a:t>
            </a:r>
            <a:r>
              <a:rPr lang="en-US" sz="1600" b="1" dirty="0" err="1">
                <a:latin typeface="Arial" charset="0"/>
              </a:rPr>
              <a:t>perniagaan</a:t>
            </a:r>
            <a:endParaRPr lang="en-US" sz="1600" b="1" dirty="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1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Disukai</a:t>
            </a: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karena</a:t>
            </a: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kenyamanannya</a:t>
            </a:r>
            <a:endParaRPr lang="en-US" sz="16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47" name="Rectangle 55"/>
          <p:cNvSpPr>
            <a:spLocks noChangeArrowheads="1"/>
          </p:cNvSpPr>
          <p:nvPr/>
        </p:nvSpPr>
        <p:spPr bwMode="auto">
          <a:xfrm>
            <a:off x="-85638" y="4174442"/>
            <a:ext cx="6950869" cy="1144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SzPct val="90000"/>
              <a:buFont typeface="Wingdings" charset="2"/>
              <a:buChar char="Ø"/>
            </a:pPr>
            <a:r>
              <a:rPr lang="en-US" dirty="0" err="1">
                <a:latin typeface="Arial" charset="0"/>
                <a:cs typeface="Arial" charset="0"/>
              </a:rPr>
              <a:t>Dalam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perdagangan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tradisional</a:t>
            </a:r>
            <a:r>
              <a:rPr lang="en-US" dirty="0">
                <a:latin typeface="Arial" charset="0"/>
                <a:cs typeface="Arial" charset="0"/>
              </a:rPr>
              <a:t>, </a:t>
            </a:r>
            <a:r>
              <a:rPr lang="en-US" dirty="0" err="1">
                <a:latin typeface="Arial" charset="0"/>
                <a:cs typeface="Arial" charset="0"/>
              </a:rPr>
              <a:t>ketiga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dimensi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berupa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fisik</a:t>
            </a:r>
            <a:r>
              <a:rPr lang="en-US" dirty="0">
                <a:latin typeface="Arial" charset="0"/>
                <a:cs typeface="Arial" charset="0"/>
              </a:rPr>
              <a:t>,</a:t>
            </a:r>
            <a:r>
              <a:rPr lang="id-ID" dirty="0">
                <a:latin typeface="Arial" charset="0"/>
                <a:cs typeface="Arial" charset="0"/>
              </a:rPr>
              <a:t>   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perusahaan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murni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fisik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disebut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GB" dirty="0">
                <a:latin typeface="Arial" charset="0"/>
                <a:cs typeface="Arial" charset="0"/>
              </a:rPr>
              <a:t>Brick- and-mortar organizations (</a:t>
            </a:r>
            <a:r>
              <a:rPr lang="en-GB" dirty="0" err="1">
                <a:latin typeface="Arial" charset="0"/>
                <a:cs typeface="Arial" charset="0"/>
              </a:rPr>
              <a:t>batu</a:t>
            </a:r>
            <a:r>
              <a:rPr lang="en-GB" dirty="0">
                <a:latin typeface="Arial" charset="0"/>
                <a:cs typeface="Arial" charset="0"/>
              </a:rPr>
              <a:t> </a:t>
            </a:r>
            <a:r>
              <a:rPr lang="en-GB" dirty="0" err="1">
                <a:latin typeface="Arial" charset="0"/>
                <a:cs typeface="Arial" charset="0"/>
              </a:rPr>
              <a:t>bata</a:t>
            </a:r>
            <a:r>
              <a:rPr lang="en-GB" dirty="0">
                <a:latin typeface="Arial" charset="0"/>
                <a:cs typeface="Arial" charset="0"/>
              </a:rPr>
              <a:t> </a:t>
            </a:r>
            <a:r>
              <a:rPr lang="en-GB" dirty="0" err="1">
                <a:latin typeface="Arial" charset="0"/>
                <a:cs typeface="Arial" charset="0"/>
              </a:rPr>
              <a:t>dan</a:t>
            </a:r>
            <a:r>
              <a:rPr lang="en-GB" dirty="0">
                <a:latin typeface="Arial" charset="0"/>
                <a:cs typeface="Arial" charset="0"/>
              </a:rPr>
              <a:t> semen)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SzPct val="90000"/>
              <a:buFont typeface="Wingdings" charset="2"/>
              <a:buChar char="Ø"/>
            </a:pPr>
            <a:r>
              <a:rPr lang="en-GB" dirty="0" err="1">
                <a:latin typeface="Arial" charset="0"/>
                <a:cs typeface="Arial" charset="0"/>
              </a:rPr>
              <a:t>Dalam</a:t>
            </a:r>
            <a:r>
              <a:rPr lang="en-GB" dirty="0">
                <a:latin typeface="Arial" charset="0"/>
                <a:cs typeface="Arial" charset="0"/>
              </a:rPr>
              <a:t> EC </a:t>
            </a:r>
            <a:r>
              <a:rPr lang="en-GB" dirty="0" err="1">
                <a:latin typeface="Arial" charset="0"/>
                <a:cs typeface="Arial" charset="0"/>
              </a:rPr>
              <a:t>murni</a:t>
            </a:r>
            <a:r>
              <a:rPr lang="en-GB" dirty="0">
                <a:latin typeface="Arial" charset="0"/>
                <a:cs typeface="Arial" charset="0"/>
              </a:rPr>
              <a:t>, </a:t>
            </a:r>
            <a:r>
              <a:rPr lang="en-GB" dirty="0" err="1">
                <a:latin typeface="Arial" charset="0"/>
                <a:cs typeface="Arial" charset="0"/>
              </a:rPr>
              <a:t>semua</a:t>
            </a:r>
            <a:r>
              <a:rPr lang="en-GB" dirty="0">
                <a:latin typeface="Arial" charset="0"/>
                <a:cs typeface="Arial" charset="0"/>
              </a:rPr>
              <a:t> </a:t>
            </a:r>
            <a:r>
              <a:rPr lang="en-GB" dirty="0" err="1">
                <a:latin typeface="Arial" charset="0"/>
                <a:cs typeface="Arial" charset="0"/>
              </a:rPr>
              <a:t>dimensi</a:t>
            </a:r>
            <a:r>
              <a:rPr lang="en-GB" dirty="0">
                <a:latin typeface="Arial" charset="0"/>
                <a:cs typeface="Arial" charset="0"/>
              </a:rPr>
              <a:t> digital</a:t>
            </a:r>
          </a:p>
        </p:txBody>
      </p:sp>
      <p:sp>
        <p:nvSpPr>
          <p:cNvPr id="48" name="Rectangle 47"/>
          <p:cNvSpPr/>
          <p:nvPr/>
        </p:nvSpPr>
        <p:spPr>
          <a:xfrm>
            <a:off x="3099493" y="181820"/>
            <a:ext cx="513954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4400" dirty="0">
                <a:solidFill>
                  <a:srgbClr val="FF0000"/>
                </a:solidFill>
                <a:latin typeface="Arial" charset="0"/>
                <a:cs typeface="Arial" charset="0"/>
              </a:rPr>
              <a:t>EC </a:t>
            </a:r>
            <a:r>
              <a:rPr lang="en-GB" sz="4400" dirty="0" err="1">
                <a:solidFill>
                  <a:srgbClr val="FF0000"/>
                </a:solidFill>
                <a:latin typeface="Arial" charset="0"/>
                <a:cs typeface="Arial" charset="0"/>
              </a:rPr>
              <a:t>Murni</a:t>
            </a:r>
            <a:r>
              <a:rPr lang="en-GB" sz="440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GB" sz="4400" dirty="0" err="1">
                <a:solidFill>
                  <a:srgbClr val="FF0000"/>
                </a:solidFill>
                <a:latin typeface="Arial" charset="0"/>
                <a:cs typeface="Arial" charset="0"/>
              </a:rPr>
              <a:t>vs</a:t>
            </a:r>
            <a:r>
              <a:rPr lang="en-GB" sz="440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GB" sz="4400" dirty="0" err="1">
                <a:solidFill>
                  <a:srgbClr val="FF0000"/>
                </a:solidFill>
                <a:latin typeface="Arial" charset="0"/>
                <a:cs typeface="Arial" charset="0"/>
              </a:rPr>
              <a:t>Parsial</a:t>
            </a:r>
            <a:endParaRPr 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24247"/>
      </p:ext>
    </p:extLst>
  </p:cSld>
  <p:clrMapOvr>
    <a:masterClrMapping/>
  </p:clrMapOvr>
</p:sld>
</file>

<file path=ppt/theme/theme1.xml><?xml version="1.0" encoding="utf-8"?>
<a:theme xmlns:a="http://schemas.openxmlformats.org/drawingml/2006/main" name="PPTMO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oppins SemiBold - Poppins Light">
      <a:majorFont>
        <a:latin typeface="Poppins SemiBold"/>
        <a:ea typeface="Arial Unicode MS"/>
        <a:cs typeface=""/>
      </a:majorFont>
      <a:minorFont>
        <a:latin typeface="Poppins Light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2345C6"/>
        </a:solidFill>
        <a:ln>
          <a:noFill/>
        </a:ln>
      </a:spPr>
      <a:bodyPr rtlCol="0" anchor="ctr"/>
      <a:lstStyle>
        <a:defPPr algn="ctr">
          <a:defRPr sz="2400" dirty="0" smtClean="0">
            <a:solidFill>
              <a:schemeClr val="bg1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4283</TotalTime>
  <Words>3211</Words>
  <Application>Microsoft Office PowerPoint</Application>
  <PresentationFormat>Widescreen</PresentationFormat>
  <Paragraphs>374</Paragraphs>
  <Slides>50</Slides>
  <Notes>32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62" baseType="lpstr">
      <vt:lpstr>Aharoni</vt:lpstr>
      <vt:lpstr>Monotype Corsiva</vt:lpstr>
      <vt:lpstr>Poppins SemiBold</vt:lpstr>
      <vt:lpstr>맑은 고딕</vt:lpstr>
      <vt:lpstr>Wingdings</vt:lpstr>
      <vt:lpstr>Times New Roman</vt:lpstr>
      <vt:lpstr>Courier New</vt:lpstr>
      <vt:lpstr>Poppins Light</vt:lpstr>
      <vt:lpstr>Tahoma</vt:lpstr>
      <vt:lpstr>Arial</vt:lpstr>
      <vt:lpstr>PPTMON theme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Tugas kelompok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5</dc:creator>
  <cp:lastModifiedBy>Afdal Alfatih</cp:lastModifiedBy>
  <cp:revision>330</cp:revision>
  <dcterms:created xsi:type="dcterms:W3CDTF">2019-04-06T05:20:47Z</dcterms:created>
  <dcterms:modified xsi:type="dcterms:W3CDTF">2023-11-26T23:02:54Z</dcterms:modified>
</cp:coreProperties>
</file>