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</p:sldMasterIdLst>
  <p:notesMasterIdLst>
    <p:notesMasterId r:id="rId32"/>
  </p:notesMasterIdLst>
  <p:sldIdLst>
    <p:sldId id="256" r:id="rId2"/>
    <p:sldId id="261" r:id="rId3"/>
    <p:sldId id="262" r:id="rId4"/>
    <p:sldId id="257" r:id="rId5"/>
    <p:sldId id="303" r:id="rId6"/>
    <p:sldId id="304" r:id="rId7"/>
    <p:sldId id="305" r:id="rId8"/>
    <p:sldId id="263" r:id="rId9"/>
    <p:sldId id="306" r:id="rId10"/>
    <p:sldId id="266" r:id="rId11"/>
    <p:sldId id="280" r:id="rId12"/>
    <p:sldId id="308" r:id="rId13"/>
    <p:sldId id="309" r:id="rId14"/>
    <p:sldId id="310" r:id="rId15"/>
    <p:sldId id="314" r:id="rId16"/>
    <p:sldId id="313" r:id="rId17"/>
    <p:sldId id="312" r:id="rId18"/>
    <p:sldId id="311" r:id="rId19"/>
    <p:sldId id="302" r:id="rId20"/>
    <p:sldId id="258" r:id="rId21"/>
    <p:sldId id="315" r:id="rId22"/>
    <p:sldId id="26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68" r:id="rId31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Unica One" panose="020B0604020202020204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0A4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F9FA89-87C7-41A1-B844-26696FE35F09}">
  <a:tblStyle styleId="{7AF9FA89-87C7-41A1-B844-26696FE35F09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4dc676206e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4dc676206e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4dc676206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4dc676206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56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59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4dc676206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4dc676206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72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53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69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075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447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4dc676206e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4dc676206e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4dc676206e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4dc676206e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42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4dc67620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4dc67620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7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5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4dc676206e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4dc676206e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208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4dc67620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4dc67620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46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261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271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4ddab03c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4ddab03c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82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g4dc676206e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7" name="Google Shape;2617;g4dc676206e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4dc676206e_1_2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4dc676206e_1_2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9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3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02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4dc676206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4dc676206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4dc676206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4dc676206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9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2402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349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710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twoColTx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 flipH="1">
            <a:off x="3850057" y="1141688"/>
            <a:ext cx="46224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3600"/>
              <a:buNone/>
              <a:defRPr sz="36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 flipH="1">
            <a:off x="5400475" y="29780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2"/>
          </p:nvPr>
        </p:nvSpPr>
        <p:spPr>
          <a:xfrm flipH="1">
            <a:off x="5400525" y="2726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 flipH="1">
            <a:off x="5400475" y="36085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4"/>
          </p:nvPr>
        </p:nvSpPr>
        <p:spPr>
          <a:xfrm flipH="1">
            <a:off x="5400525" y="33568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5"/>
          </p:nvPr>
        </p:nvSpPr>
        <p:spPr>
          <a:xfrm flipH="1">
            <a:off x="5400475" y="4239050"/>
            <a:ext cx="28647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6"/>
          </p:nvPr>
        </p:nvSpPr>
        <p:spPr>
          <a:xfrm flipH="1">
            <a:off x="5400525" y="3987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7"/>
          </p:nvPr>
        </p:nvSpPr>
        <p:spPr>
          <a:xfrm flipH="1">
            <a:off x="-705000" y="2726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 idx="8"/>
          </p:nvPr>
        </p:nvSpPr>
        <p:spPr>
          <a:xfrm flipH="1">
            <a:off x="-705000" y="33568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 idx="9"/>
          </p:nvPr>
        </p:nvSpPr>
        <p:spPr>
          <a:xfrm flipH="1">
            <a:off x="-705000" y="3987375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75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 1">
  <p:cSld name="HEADLAND 1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-1676400" y="2206575"/>
            <a:ext cx="800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ubTitle" idx="1"/>
          </p:nvPr>
        </p:nvSpPr>
        <p:spPr>
          <a:xfrm>
            <a:off x="952500" y="3723425"/>
            <a:ext cx="27432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2"/>
          </p:nvPr>
        </p:nvSpPr>
        <p:spPr>
          <a:xfrm>
            <a:off x="130250" y="2781250"/>
            <a:ext cx="43875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61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TLE &amp;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6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">
  <p:cSld name="HEADLAND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-1676400" y="2206575"/>
            <a:ext cx="800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"/>
          </p:nvPr>
        </p:nvSpPr>
        <p:spPr>
          <a:xfrm>
            <a:off x="952500" y="3723425"/>
            <a:ext cx="27432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 idx="2"/>
          </p:nvPr>
        </p:nvSpPr>
        <p:spPr>
          <a:xfrm>
            <a:off x="163125" y="2781250"/>
            <a:ext cx="43218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07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1">
  <p:cSld name="TITTLE 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5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03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QUO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3605225" y="3067050"/>
            <a:ext cx="33909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1938550" y="2152650"/>
            <a:ext cx="5314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3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TITTLE &amp; THREE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title" idx="2"/>
          </p:nvPr>
        </p:nvSpPr>
        <p:spPr>
          <a:xfrm flipH="1">
            <a:off x="801325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title" idx="3"/>
          </p:nvPr>
        </p:nvSpPr>
        <p:spPr>
          <a:xfrm flipH="1">
            <a:off x="3626100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subTitle" idx="1"/>
          </p:nvPr>
        </p:nvSpPr>
        <p:spPr>
          <a:xfrm flipH="1">
            <a:off x="753875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subTitle" idx="4"/>
          </p:nvPr>
        </p:nvSpPr>
        <p:spPr>
          <a:xfrm flipH="1">
            <a:off x="3578700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title" idx="5"/>
          </p:nvPr>
        </p:nvSpPr>
        <p:spPr>
          <a:xfrm flipH="1">
            <a:off x="6450900" y="2786850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subTitle" idx="6"/>
          </p:nvPr>
        </p:nvSpPr>
        <p:spPr>
          <a:xfrm flipH="1">
            <a:off x="6403500" y="3054250"/>
            <a:ext cx="19866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82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 TEXT &amp; SOME TEXT SLIDE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4" name="Google Shape;1594;p1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5" name="Google Shape;1595;p14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7" name="Google Shape;1597;p14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53E93"/>
              </a:buClr>
              <a:buSzPts val="6000"/>
              <a:buNone/>
              <a:defRPr sz="6000">
                <a:solidFill>
                  <a:srgbClr val="753E9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018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819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170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56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434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592060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639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67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56D9-1E03-4A8C-AA5C-C78D25641A01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21"/>
          <p:cNvSpPr txBox="1">
            <a:spLocks noGrp="1"/>
          </p:cNvSpPr>
          <p:nvPr>
            <p:ph type="ctrTitle"/>
          </p:nvPr>
        </p:nvSpPr>
        <p:spPr>
          <a:xfrm>
            <a:off x="785252" y="218964"/>
            <a:ext cx="7420998" cy="22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b="1" dirty="0"/>
              <a:t>DATA MULTIDIMENSI PADA DATA WAREHOUSE </a:t>
            </a:r>
            <a:br>
              <a:rPr lang="en-ID" sz="4000" dirty="0"/>
            </a:br>
            <a:r>
              <a:rPr lang="en-ID" sz="2400" dirty="0">
                <a:latin typeface="+mn-lt"/>
              </a:rPr>
              <a:t>(PEMODELAN (SCHEMA) PADA DATA MULTIDIMENSI)</a:t>
            </a:r>
            <a:endParaRPr sz="2400" dirty="0">
              <a:latin typeface="+mn-lt"/>
            </a:endParaRPr>
          </a:p>
        </p:txBody>
      </p:sp>
      <p:sp>
        <p:nvSpPr>
          <p:cNvPr id="2318" name="Google Shape;2318;p21"/>
          <p:cNvSpPr txBox="1">
            <a:spLocks noGrp="1"/>
          </p:cNvSpPr>
          <p:nvPr>
            <p:ph type="subTitle" idx="1"/>
          </p:nvPr>
        </p:nvSpPr>
        <p:spPr>
          <a:xfrm>
            <a:off x="2588320" y="2996292"/>
            <a:ext cx="3814861" cy="548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M. </a:t>
            </a:r>
            <a:r>
              <a:rPr lang="en-ID" dirty="0" err="1"/>
              <a:t>Afdal</a:t>
            </a:r>
            <a:r>
              <a:rPr lang="en-ID" dirty="0"/>
              <a:t>, ST., </a:t>
            </a:r>
            <a:r>
              <a:rPr lang="en-ID" dirty="0" err="1"/>
              <a:t>M.Kom</a:t>
            </a:r>
            <a:endParaRPr dirty="0"/>
          </a:p>
        </p:txBody>
      </p:sp>
      <p:sp>
        <p:nvSpPr>
          <p:cNvPr id="2" name="Google Shape;2318;p21">
            <a:extLst>
              <a:ext uri="{FF2B5EF4-FFF2-40B4-BE49-F238E27FC236}">
                <a16:creationId xmlns:a16="http://schemas.microsoft.com/office/drawing/2014/main" id="{3CA6AE09-FA3F-9304-EA23-80476E8EA8C2}"/>
              </a:ext>
            </a:extLst>
          </p:cNvPr>
          <p:cNvSpPr txBox="1">
            <a:spLocks/>
          </p:cNvSpPr>
          <p:nvPr/>
        </p:nvSpPr>
        <p:spPr>
          <a:xfrm>
            <a:off x="-226014" y="4416117"/>
            <a:ext cx="9191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cope One"/>
              <a:buNone/>
              <a:defRPr sz="1400" b="0" i="0" u="none" strike="noStrike" cap="none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err="1"/>
              <a:t>Kelompok</a:t>
            </a:r>
            <a:r>
              <a:rPr lang="en-ID" dirty="0"/>
              <a:t>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663" name="Google Shape;2663;p31"/>
          <p:cNvSpPr txBox="1">
            <a:spLocks noGrp="1"/>
          </p:cNvSpPr>
          <p:nvPr>
            <p:ph type="subTitle" idx="1"/>
          </p:nvPr>
        </p:nvSpPr>
        <p:spPr>
          <a:xfrm>
            <a:off x="685825" y="3723425"/>
            <a:ext cx="4750956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Snowflakes Schema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pemodelan</a:t>
            </a:r>
            <a:r>
              <a:rPr lang="en-ID" dirty="0"/>
              <a:t> (</a:t>
            </a:r>
            <a:r>
              <a:rPr lang="en-ID" dirty="0" err="1"/>
              <a:t>skema</a:t>
            </a:r>
            <a:r>
              <a:rPr lang="en-ID" dirty="0"/>
              <a:t>) pada data </a:t>
            </a:r>
            <a:r>
              <a:rPr lang="en-ID" dirty="0" err="1"/>
              <a:t>multidimensi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Data Warehouse </a:t>
            </a:r>
            <a:r>
              <a:rPr lang="en-ID" dirty="0" err="1"/>
              <a:t>sebagal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perluasan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Star Schema,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di mana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Fact Table,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, di mana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ternormalisasi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2664" name="Google Shape;2664;p3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Snowflakes Schema</a:t>
            </a:r>
            <a:endParaRPr dirty="0">
              <a:solidFill>
                <a:srgbClr val="753E93"/>
              </a:solidFill>
            </a:endParaRPr>
          </a:p>
        </p:txBody>
      </p:sp>
      <p:pic>
        <p:nvPicPr>
          <p:cNvPr id="2665" name="Google Shape;2665;p31"/>
          <p:cNvPicPr preferRelativeResize="0"/>
          <p:nvPr/>
        </p:nvPicPr>
        <p:blipFill rotWithShape="1">
          <a:blip r:embed="rId3">
            <a:alphaModFix/>
          </a:blip>
          <a:srcRect l="12950" t="9976" r="11096" b="625"/>
          <a:stretch/>
        </p:blipFill>
        <p:spPr>
          <a:xfrm rot="-5400000" flipH="1">
            <a:off x="4311650" y="542950"/>
            <a:ext cx="5277000" cy="41406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36548" y="93243"/>
            <a:ext cx="4358007" cy="4820093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90978" y="127588"/>
            <a:ext cx="4204300" cy="4820094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36547" y="542438"/>
            <a:ext cx="4080271" cy="62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Bentuk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Hubungan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Antara Fact Table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Dimensi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5054009" y="1105786"/>
            <a:ext cx="3963458" cy="3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contoh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fakta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mengenai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peminjaman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buku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perpustakaan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ea typeface="Unica One"/>
              <a:cs typeface="Times New Roman" panose="02020603050405020304" pitchFamily="18" charset="0"/>
              <a:sym typeface="Unica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field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ID_Penulis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(Primary Key),Nama, Alamat,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field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ID_Buku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(Primary Key),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ID_Kategori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(Foreign Key),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ID_Penerbit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(Foreign Key),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Halaman.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Peminjam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field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ID_Peminjam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Nama,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Jumlah_Pinjaman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Waktu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Pinjam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field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ID_Waktu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(Primary Key), Jam, Kembali.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Pinjam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Penerbit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9" name="Google Shape;3829;p45"/>
          <p:cNvSpPr/>
          <p:nvPr/>
        </p:nvSpPr>
        <p:spPr>
          <a:xfrm>
            <a:off x="7146581" y="195818"/>
            <a:ext cx="280146" cy="278236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415551" y="230164"/>
            <a:ext cx="242120" cy="278082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57607" y="1240271"/>
            <a:ext cx="4236947" cy="38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Bentuk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hubungan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antara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Fact Table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pada Snowflake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adalah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hubungan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atau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relasi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'I To N (One To Many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Fact Table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utama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sedangkan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table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lainnya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perlu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terhubung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Fact Table 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bentuk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Primary Key yang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dikaitkan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Fact Table),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melainkan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dikaitkan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table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utama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bentuk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relasi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N To 1 (Many To One).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820;p45">
            <a:extLst>
              <a:ext uri="{FF2B5EF4-FFF2-40B4-BE49-F238E27FC236}">
                <a16:creationId xmlns:a16="http://schemas.microsoft.com/office/drawing/2014/main" id="{C7A920F0-8525-4E33-36E0-D49B3B0CE7A3}"/>
              </a:ext>
            </a:extLst>
          </p:cNvPr>
          <p:cNvSpPr txBox="1"/>
          <p:nvPr/>
        </p:nvSpPr>
        <p:spPr>
          <a:xfrm>
            <a:off x="5054009" y="476557"/>
            <a:ext cx="3963458" cy="50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Contoh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Studi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Kasus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Snowflakes Schema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821876" y="4458413"/>
            <a:ext cx="5582100" cy="327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Gambar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Snowflake Schema</a:t>
            </a:r>
            <a:endParaRPr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16525-4733-A23D-23F6-C314DE3BE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2" t="13472" r="22328" b="10656"/>
          <a:stretch/>
        </p:blipFill>
        <p:spPr bwMode="auto">
          <a:xfrm>
            <a:off x="2145030" y="86282"/>
            <a:ext cx="4853940" cy="410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14883" y="687572"/>
            <a:ext cx="4358007" cy="3488484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28963" y="687572"/>
            <a:ext cx="4204300" cy="3437862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14883" y="1535630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Kelebihan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Snowflakes Schema</a:t>
            </a:r>
            <a:endParaRPr lang="en-US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5069805" y="2034363"/>
            <a:ext cx="3963458" cy="3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perfortgansi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Query pada Snowflakes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terbilang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kompleksitas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Snowflakes Schema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kompleksitas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Snowflakes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 dan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kejelasan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pemodelan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29" name="Google Shape;3829;p45"/>
          <p:cNvSpPr/>
          <p:nvPr/>
        </p:nvSpPr>
        <p:spPr>
          <a:xfrm>
            <a:off x="6911461" y="1186940"/>
            <a:ext cx="280146" cy="278236"/>
          </a:xfrm>
          <a:prstGeom prst="mathMinu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235110" y="1071583"/>
            <a:ext cx="317551" cy="278082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57608" y="2124520"/>
            <a:ext cx="4236947" cy="219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Snowflakses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menawarkan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tiga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kelebihan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menjadi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penutup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kekurangan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Star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yaitu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: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(Maintenance)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Snowflakes Schema sangat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Query pada ETL</a:t>
            </a:r>
          </a:p>
        </p:txBody>
      </p:sp>
      <p:sp>
        <p:nvSpPr>
          <p:cNvPr id="2" name="Google Shape;3820;p45">
            <a:extLst>
              <a:ext uri="{FF2B5EF4-FFF2-40B4-BE49-F238E27FC236}">
                <a16:creationId xmlns:a16="http://schemas.microsoft.com/office/drawing/2014/main" id="{AC5CF673-512B-50C8-4EF9-1A98DB783987}"/>
              </a:ext>
            </a:extLst>
          </p:cNvPr>
          <p:cNvSpPr txBox="1"/>
          <p:nvPr/>
        </p:nvSpPr>
        <p:spPr>
          <a:xfrm>
            <a:off x="4890977" y="1465176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Kekurangan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Snowflakes Schema</a:t>
            </a:r>
            <a:endParaRPr lang="en-US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1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2663" name="Google Shape;2663;p31"/>
          <p:cNvSpPr txBox="1">
            <a:spLocks noGrp="1"/>
          </p:cNvSpPr>
          <p:nvPr>
            <p:ph type="subTitle" idx="1"/>
          </p:nvPr>
        </p:nvSpPr>
        <p:spPr>
          <a:xfrm>
            <a:off x="317230" y="3411924"/>
            <a:ext cx="4750956" cy="1420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400" dirty="0" err="1"/>
              <a:t>Straflakes</a:t>
            </a:r>
            <a:r>
              <a:rPr lang="en-ID" sz="1400" dirty="0"/>
              <a:t> Schema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pemodelan</a:t>
            </a:r>
            <a:r>
              <a:rPr lang="en-ID" sz="1400" dirty="0"/>
              <a:t> </a:t>
            </a:r>
            <a:r>
              <a:rPr lang="nl-NL" sz="1400" dirty="0"/>
              <a:t>yang mengkombinasikan Star Schema dan Snowflake Schema </a:t>
            </a:r>
            <a:r>
              <a:rPr lang="en-ID" sz="1400" dirty="0"/>
              <a:t>di mana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semua</a:t>
            </a:r>
            <a:r>
              <a:rPr lang="en-ID" sz="1400" dirty="0"/>
              <a:t> </a:t>
            </a:r>
            <a:r>
              <a:rPr lang="en-ID" sz="1400" dirty="0" err="1"/>
              <a:t>tabel</a:t>
            </a:r>
            <a:r>
              <a:rPr lang="en-ID" sz="1400" dirty="0"/>
              <a:t> </a:t>
            </a:r>
            <a:r>
              <a:rPr lang="en-ID" sz="1400" dirty="0" err="1"/>
              <a:t>dimensi</a:t>
            </a:r>
            <a:r>
              <a:rPr lang="en-ID" sz="1400" dirty="0"/>
              <a:t> </a:t>
            </a:r>
            <a:r>
              <a:rPr lang="en-ID" sz="1400" dirty="0" err="1"/>
              <a:t>terhubung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Fact Table, </a:t>
            </a:r>
            <a:r>
              <a:rPr lang="en-ID" sz="1400" dirty="0" err="1"/>
              <a:t>melainkan</a:t>
            </a:r>
            <a:r>
              <a:rPr lang="en-ID" sz="1400" dirty="0"/>
              <a:t> </a:t>
            </a:r>
            <a:r>
              <a:rPr lang="en-ID" sz="1400" dirty="0" err="1"/>
              <a:t>cukup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tabel</a:t>
            </a:r>
            <a:r>
              <a:rPr lang="en-ID" sz="1400" dirty="0"/>
              <a:t> </a:t>
            </a:r>
            <a:r>
              <a:rPr lang="en-ID" sz="1400" dirty="0" err="1"/>
              <a:t>dimensi</a:t>
            </a:r>
            <a:r>
              <a:rPr lang="en-ID" sz="1400" dirty="0"/>
              <a:t> </a:t>
            </a:r>
            <a:r>
              <a:rPr lang="en-ID" sz="1400" dirty="0" err="1"/>
              <a:t>utama</a:t>
            </a:r>
            <a:r>
              <a:rPr lang="en-ID" sz="1400" dirty="0"/>
              <a:t> </a:t>
            </a:r>
            <a:r>
              <a:rPr lang="en-ID" sz="1400" dirty="0" err="1"/>
              <a:t>saja</a:t>
            </a:r>
            <a:r>
              <a:rPr lang="en-ID" sz="1400" dirty="0"/>
              <a:t> dan </a:t>
            </a:r>
            <a:r>
              <a:rPr lang="en-ID" sz="1400" dirty="0" err="1"/>
              <a:t>tabel-tabel</a:t>
            </a:r>
            <a:r>
              <a:rPr lang="en-ID" sz="1400" dirty="0"/>
              <a:t> </a:t>
            </a:r>
            <a:r>
              <a:rPr lang="en-ID" sz="1400" dirty="0" err="1"/>
              <a:t>dimensii</a:t>
            </a:r>
            <a:r>
              <a:rPr lang="en-ID" sz="1400" dirty="0"/>
              <a:t> </a:t>
            </a:r>
            <a:r>
              <a:rPr lang="en-ID" sz="1400" dirty="0" err="1"/>
              <a:t>ternormalisasi</a:t>
            </a:r>
            <a:r>
              <a:rPr lang="en-ID" sz="1400" dirty="0"/>
              <a:t>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terdenormalisasi</a:t>
            </a:r>
            <a:endParaRPr sz="1400" dirty="0"/>
          </a:p>
        </p:txBody>
      </p:sp>
      <p:sp>
        <p:nvSpPr>
          <p:cNvPr id="2664" name="Google Shape;2664;p3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Starflakes</a:t>
            </a:r>
            <a:r>
              <a:rPr lang="en-ID" dirty="0"/>
              <a:t> Schema</a:t>
            </a:r>
            <a:endParaRPr dirty="0">
              <a:solidFill>
                <a:srgbClr val="753E93"/>
              </a:solidFill>
            </a:endParaRPr>
          </a:p>
        </p:txBody>
      </p:sp>
      <p:pic>
        <p:nvPicPr>
          <p:cNvPr id="2665" name="Google Shape;2665;p31"/>
          <p:cNvPicPr preferRelativeResize="0"/>
          <p:nvPr/>
        </p:nvPicPr>
        <p:blipFill rotWithShape="1">
          <a:blip r:embed="rId3">
            <a:alphaModFix/>
          </a:blip>
          <a:srcRect l="12950" t="9976" r="11096" b="625"/>
          <a:stretch/>
        </p:blipFill>
        <p:spPr>
          <a:xfrm rot="-5400000" flipH="1">
            <a:off x="4311650" y="542950"/>
            <a:ext cx="5277000" cy="41406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9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130823" y="201641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1795700" y="1274725"/>
              <a:ext cx="142200" cy="115350"/>
            </a:xfrm>
            <a:custGeom>
              <a:avLst/>
              <a:gdLst/>
              <a:ahLst/>
              <a:cxnLst/>
              <a:rect l="l" t="t" r="r" b="b"/>
              <a:pathLst>
                <a:path w="5688" h="4614" extrusionOk="0">
                  <a:moveTo>
                    <a:pt x="3896" y="1"/>
                  </a:moveTo>
                  <a:cubicBezTo>
                    <a:pt x="3757" y="99"/>
                    <a:pt x="3634" y="214"/>
                    <a:pt x="3527" y="337"/>
                  </a:cubicBezTo>
                  <a:cubicBezTo>
                    <a:pt x="3002" y="931"/>
                    <a:pt x="2814" y="1797"/>
                    <a:pt x="2203" y="2297"/>
                  </a:cubicBezTo>
                  <a:cubicBezTo>
                    <a:pt x="1739" y="2682"/>
                    <a:pt x="1104" y="2789"/>
                    <a:pt x="583" y="3105"/>
                  </a:cubicBezTo>
                  <a:cubicBezTo>
                    <a:pt x="366" y="3236"/>
                    <a:pt x="165" y="3416"/>
                    <a:pt x="1" y="3617"/>
                  </a:cubicBezTo>
                  <a:cubicBezTo>
                    <a:pt x="128" y="3995"/>
                    <a:pt x="325" y="4335"/>
                    <a:pt x="566" y="4614"/>
                  </a:cubicBezTo>
                  <a:cubicBezTo>
                    <a:pt x="632" y="4573"/>
                    <a:pt x="698" y="4528"/>
                    <a:pt x="763" y="4482"/>
                  </a:cubicBezTo>
                  <a:cubicBezTo>
                    <a:pt x="1649" y="3843"/>
                    <a:pt x="2547" y="3146"/>
                    <a:pt x="3617" y="2928"/>
                  </a:cubicBezTo>
                  <a:cubicBezTo>
                    <a:pt x="4306" y="2789"/>
                    <a:pt x="5081" y="2838"/>
                    <a:pt x="5688" y="2559"/>
                  </a:cubicBezTo>
                  <a:cubicBezTo>
                    <a:pt x="5680" y="2317"/>
                    <a:pt x="5639" y="2071"/>
                    <a:pt x="5561" y="1834"/>
                  </a:cubicBezTo>
                  <a:cubicBezTo>
                    <a:pt x="5536" y="1739"/>
                    <a:pt x="5499" y="1653"/>
                    <a:pt x="5462" y="1571"/>
                  </a:cubicBezTo>
                  <a:lnTo>
                    <a:pt x="4712" y="1862"/>
                  </a:lnTo>
                  <a:cubicBezTo>
                    <a:pt x="4549" y="1924"/>
                    <a:pt x="4373" y="1989"/>
                    <a:pt x="4198" y="1989"/>
                  </a:cubicBezTo>
                  <a:cubicBezTo>
                    <a:pt x="4175" y="1989"/>
                    <a:pt x="4153" y="1988"/>
                    <a:pt x="4130" y="1985"/>
                  </a:cubicBezTo>
                  <a:cubicBezTo>
                    <a:pt x="3933" y="1965"/>
                    <a:pt x="3732" y="1813"/>
                    <a:pt x="3728" y="1612"/>
                  </a:cubicBezTo>
                  <a:cubicBezTo>
                    <a:pt x="3728" y="1514"/>
                    <a:pt x="3769" y="1419"/>
                    <a:pt x="3814" y="1333"/>
                  </a:cubicBezTo>
                  <a:cubicBezTo>
                    <a:pt x="4003" y="981"/>
                    <a:pt x="4269" y="661"/>
                    <a:pt x="4581" y="407"/>
                  </a:cubicBezTo>
                  <a:cubicBezTo>
                    <a:pt x="4372" y="243"/>
                    <a:pt x="4142" y="103"/>
                    <a:pt x="3896" y="1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918535" y="16263"/>
            <a:ext cx="8342700" cy="1146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Bentuk Hubungan Antara Fact Table dengan Tabel Dimensi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918535" y="1111876"/>
            <a:ext cx="7077425" cy="2982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solidFill>
                  <a:schemeClr val="bg1"/>
                </a:solidFill>
              </a:rPr>
              <a:t>* Pada </a:t>
            </a:r>
            <a:r>
              <a:rPr lang="en-ID" dirty="0" err="1">
                <a:solidFill>
                  <a:schemeClr val="bg1"/>
                </a:solidFill>
              </a:rPr>
              <a:t>Starflake</a:t>
            </a:r>
            <a:r>
              <a:rPr lang="en-ID" dirty="0">
                <a:solidFill>
                  <a:schemeClr val="bg1"/>
                </a:solidFill>
              </a:rPr>
              <a:t> Schema,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Fact Table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mengadopsi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Fact Table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pada Star Schema dan pada Snowflake Schema.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>
                <a:solidFill>
                  <a:schemeClr val="bg1"/>
                </a:solidFill>
              </a:rPr>
              <a:t>* </a:t>
            </a:r>
            <a:r>
              <a:rPr lang="en-ID" dirty="0" err="1">
                <a:solidFill>
                  <a:schemeClr val="bg1"/>
                </a:solidFill>
              </a:rPr>
              <a:t>Terdapat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Fact Table yang </a:t>
            </a:r>
            <a:r>
              <a:rPr lang="en-ID" dirty="0" err="1">
                <a:solidFill>
                  <a:schemeClr val="bg1"/>
                </a:solidFill>
              </a:rPr>
              <a:t>dikeliling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sejumlah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, di mana </a:t>
            </a:r>
            <a:r>
              <a:rPr lang="en-ID" dirty="0" err="1">
                <a:solidFill>
                  <a:schemeClr val="bg1"/>
                </a:solidFill>
              </a:rPr>
              <a:t>tabel-tabel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ternormalisasi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maupun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denormalisasi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melibatkan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tabeltabel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lainnya</a:t>
            </a:r>
            <a:r>
              <a:rPr lang="en-ID" dirty="0">
                <a:solidFill>
                  <a:schemeClr val="bg1"/>
                </a:solidFill>
              </a:rPr>
              <a:t> (yang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terhubung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langsung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Fact Table).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>
                <a:solidFill>
                  <a:schemeClr val="bg1"/>
                </a:solidFill>
              </a:rPr>
              <a:t>*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demikian</a:t>
            </a:r>
            <a:r>
              <a:rPr lang="en-ID" dirty="0">
                <a:solidFill>
                  <a:schemeClr val="bg1"/>
                </a:solidFill>
              </a:rPr>
              <a:t>, pada </a:t>
            </a:r>
            <a:r>
              <a:rPr lang="en-ID" dirty="0" err="1">
                <a:solidFill>
                  <a:schemeClr val="bg1"/>
                </a:solidFill>
              </a:rPr>
              <a:t>Starflake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Schemadenormalisasi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teriadi</a:t>
            </a:r>
            <a:r>
              <a:rPr lang="en-ID" dirty="0">
                <a:solidFill>
                  <a:schemeClr val="bg1"/>
                </a:solidFill>
              </a:rPr>
              <a:t> di mana </a:t>
            </a:r>
            <a:r>
              <a:rPr lang="en-ID" dirty="0" err="1">
                <a:solidFill>
                  <a:schemeClr val="bg1"/>
                </a:solidFill>
              </a:rPr>
              <a:t>relasi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ITo</a:t>
            </a:r>
            <a:r>
              <a:rPr lang="en-ID" dirty="0">
                <a:solidFill>
                  <a:schemeClr val="bg1"/>
                </a:solidFill>
              </a:rPr>
              <a:t> N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O n e To Many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Fact Table (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) </a:t>
            </a:r>
            <a:r>
              <a:rPr lang="en-ID" dirty="0" err="1">
                <a:solidFill>
                  <a:schemeClr val="bg1"/>
                </a:solidFill>
              </a:rPr>
              <a:t>serta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dimensilainnya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terhubung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Fact Table, </a:t>
            </a:r>
            <a:r>
              <a:rPr lang="en-ID" dirty="0" err="1">
                <a:solidFill>
                  <a:schemeClr val="bg1"/>
                </a:solidFill>
              </a:rPr>
              <a:t>melainkan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dikaitkan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relasi</a:t>
            </a:r>
            <a:r>
              <a:rPr lang="en-ID" dirty="0">
                <a:solidFill>
                  <a:schemeClr val="bg1"/>
                </a:solidFill>
              </a:rPr>
              <a:t> N To I (Many To One).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26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36548" y="93243"/>
            <a:ext cx="4358007" cy="4820093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90978" y="127588"/>
            <a:ext cx="4204300" cy="4820094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36547" y="542438"/>
            <a:ext cx="4080271" cy="62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Bentuk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Hubungan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Antara Fact Table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Tabel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Dimensi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5054009" y="1105786"/>
            <a:ext cx="3963458" cy="3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Contoh sederhana darl sebual Starflake Schema dapat diambil pada studi kasus penjualanbuku yang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9" name="Google Shape;3829;p45"/>
          <p:cNvSpPr/>
          <p:nvPr/>
        </p:nvSpPr>
        <p:spPr>
          <a:xfrm>
            <a:off x="7146581" y="195818"/>
            <a:ext cx="280146" cy="278236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415551" y="230164"/>
            <a:ext cx="242120" cy="278082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57607" y="1240271"/>
            <a:ext cx="4236947" cy="38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solidFill>
                  <a:schemeClr val="bg1"/>
                </a:solidFill>
              </a:rPr>
              <a:t>* Pada </a:t>
            </a:r>
            <a:r>
              <a:rPr lang="en-ID" dirty="0" err="1">
                <a:solidFill>
                  <a:schemeClr val="bg1"/>
                </a:solidFill>
              </a:rPr>
              <a:t>Starflake</a:t>
            </a:r>
            <a:r>
              <a:rPr lang="en-ID" dirty="0">
                <a:solidFill>
                  <a:schemeClr val="bg1"/>
                </a:solidFill>
              </a:rPr>
              <a:t> Schema,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Fact Table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mengadopsi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Fact Table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pada Star Schema dan pada Snowflake Schema.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solidFill>
                  <a:schemeClr val="bg1"/>
                </a:solidFill>
              </a:rPr>
              <a:t>* </a:t>
            </a:r>
            <a:r>
              <a:rPr lang="en-ID" dirty="0" err="1">
                <a:solidFill>
                  <a:schemeClr val="bg1"/>
                </a:solidFill>
              </a:rPr>
              <a:t>Terdapat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Fact Table yang </a:t>
            </a:r>
            <a:r>
              <a:rPr lang="en-ID" dirty="0" err="1">
                <a:solidFill>
                  <a:schemeClr val="bg1"/>
                </a:solidFill>
              </a:rPr>
              <a:t>dikeliling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sejumlah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, di mana </a:t>
            </a:r>
            <a:r>
              <a:rPr lang="en-ID" dirty="0" err="1">
                <a:solidFill>
                  <a:schemeClr val="bg1"/>
                </a:solidFill>
              </a:rPr>
              <a:t>tabel-tabel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ternormalisasi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maupun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denormalisasi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melibatkan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tabeltabel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lainnya</a:t>
            </a:r>
            <a:r>
              <a:rPr lang="en-ID" dirty="0">
                <a:solidFill>
                  <a:schemeClr val="bg1"/>
                </a:solidFill>
              </a:rPr>
              <a:t> (yang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terhubung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langsung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Fact Table).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820;p45">
            <a:extLst>
              <a:ext uri="{FF2B5EF4-FFF2-40B4-BE49-F238E27FC236}">
                <a16:creationId xmlns:a16="http://schemas.microsoft.com/office/drawing/2014/main" id="{C7A920F0-8525-4E33-36E0-D49B3B0CE7A3}"/>
              </a:ext>
            </a:extLst>
          </p:cNvPr>
          <p:cNvSpPr txBox="1"/>
          <p:nvPr/>
        </p:nvSpPr>
        <p:spPr>
          <a:xfrm>
            <a:off x="5054009" y="476557"/>
            <a:ext cx="3963458" cy="50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Contoh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Studi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Kasus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Starflakes</a:t>
            </a:r>
            <a:r>
              <a:rPr lang="en-US" dirty="0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rPr>
              <a:t> Schema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5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87237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894364" y="2574658"/>
            <a:ext cx="5582100" cy="327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Gambar </a:t>
            </a:r>
            <a:r>
              <a:rPr lang="en-US" sz="1100" dirty="0" err="1"/>
              <a:t>Contoh</a:t>
            </a:r>
            <a:r>
              <a:rPr lang="en-US" sz="1100" dirty="0"/>
              <a:t> </a:t>
            </a:r>
            <a:r>
              <a:rPr lang="en-US" sz="1100" dirty="0" err="1"/>
              <a:t>pemodelan</a:t>
            </a:r>
            <a:r>
              <a:rPr lang="en-US" sz="1100" dirty="0"/>
              <a:t> </a:t>
            </a:r>
            <a:r>
              <a:rPr lang="en-US" sz="1100" dirty="0" err="1"/>
              <a:t>Starflake</a:t>
            </a:r>
            <a:r>
              <a:rPr lang="en-US" sz="1100" dirty="0"/>
              <a:t> Schema</a:t>
            </a:r>
            <a:endParaRPr sz="1100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77903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66354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33DB7C67-242C-4F9D-C21E-1A23B20F6D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1169" y="260728"/>
            <a:ext cx="4428490" cy="2284095"/>
          </a:xfrm>
          <a:prstGeom prst="rect">
            <a:avLst/>
          </a:prstGeom>
        </p:spPr>
      </p:pic>
      <p:sp>
        <p:nvSpPr>
          <p:cNvPr id="7" name="Google Shape;3824;p45">
            <a:extLst>
              <a:ext uri="{FF2B5EF4-FFF2-40B4-BE49-F238E27FC236}">
                <a16:creationId xmlns:a16="http://schemas.microsoft.com/office/drawing/2014/main" id="{36740DB1-754D-BD05-2C64-09E9501CBD83}"/>
              </a:ext>
            </a:extLst>
          </p:cNvPr>
          <p:cNvSpPr txBox="1"/>
          <p:nvPr/>
        </p:nvSpPr>
        <p:spPr>
          <a:xfrm>
            <a:off x="707587" y="3181685"/>
            <a:ext cx="7181773" cy="174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 Table, 3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2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dintensi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dilibatkan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toko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toko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Bagan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mengadopsiStar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 dan Snowflake Schema,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 Table)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Face Table,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denormalisasi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didalamnya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3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14883" y="687572"/>
            <a:ext cx="4358007" cy="3488484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28963" y="687572"/>
            <a:ext cx="4204300" cy="3437862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14883" y="1535630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Kelebihan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Starflakes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Schema</a:t>
            </a:r>
            <a:endParaRPr lang="en-US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4965659" y="1535630"/>
            <a:ext cx="3963458" cy="21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pemodelan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Data Warehouse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Starflake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pemrosesan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Ketidak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diakibatkan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Starflake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menggabungkan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denormalisasi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data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mana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multidimensi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denormalisasi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Redudancy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Outtriger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29" name="Google Shape;3829;p45"/>
          <p:cNvSpPr/>
          <p:nvPr/>
        </p:nvSpPr>
        <p:spPr>
          <a:xfrm>
            <a:off x="6791040" y="871931"/>
            <a:ext cx="280146" cy="278236"/>
          </a:xfrm>
          <a:prstGeom prst="mathMinu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235110" y="1071583"/>
            <a:ext cx="317551" cy="278082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57608" y="2124520"/>
            <a:ext cx="4236947" cy="219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Starflkae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beradaptasi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Starflake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Schema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pengaksesan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mengefisiensikan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820;p45">
            <a:extLst>
              <a:ext uri="{FF2B5EF4-FFF2-40B4-BE49-F238E27FC236}">
                <a16:creationId xmlns:a16="http://schemas.microsoft.com/office/drawing/2014/main" id="{AC5CF673-512B-50C8-4EF9-1A98DB783987}"/>
              </a:ext>
            </a:extLst>
          </p:cNvPr>
          <p:cNvSpPr txBox="1"/>
          <p:nvPr/>
        </p:nvSpPr>
        <p:spPr>
          <a:xfrm>
            <a:off x="4828963" y="1210624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Kekurangan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Starflakes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Schema</a:t>
            </a:r>
            <a:endParaRPr lang="en-US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584479" y="782887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400650" y="666495"/>
            <a:ext cx="83427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Extraction, Transformation, and Loading (ETL)</a:t>
            </a:r>
            <a:endParaRPr sz="2400" dirty="0"/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028483" y="1684990"/>
            <a:ext cx="7007479" cy="2104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2000" dirty="0" err="1"/>
              <a:t>Pemrosesan</a:t>
            </a:r>
            <a:r>
              <a:rPr lang="en-ID" sz="2000" dirty="0"/>
              <a:t> data </a:t>
            </a:r>
            <a:r>
              <a:rPr lang="en-ID" sz="2000" dirty="0" err="1"/>
              <a:t>multidimensi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Data Warehouse, </a:t>
            </a:r>
            <a:r>
              <a:rPr lang="en-ID" sz="2000" dirty="0" err="1"/>
              <a:t>melibatkan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.ETL (</a:t>
            </a:r>
            <a:r>
              <a:rPr lang="en-ID" sz="2000" dirty="0" err="1"/>
              <a:t>Extraction,Transformation</a:t>
            </a:r>
            <a:r>
              <a:rPr lang="en-ID" sz="2000" dirty="0"/>
              <a:t>, and Loading). </a:t>
            </a:r>
            <a:r>
              <a:rPr lang="en-ID" sz="2000" dirty="0" err="1"/>
              <a:t>Subbab</a:t>
            </a:r>
            <a:r>
              <a:rPr lang="en-ID" sz="2000" dirty="0"/>
              <a:t> di </a:t>
            </a:r>
            <a:r>
              <a:rPr lang="en-ID" sz="2000" dirty="0" err="1"/>
              <a:t>bawah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menjelaskan</a:t>
            </a:r>
            <a:r>
              <a:rPr lang="en-ID" sz="2000" dirty="0"/>
              <a:t> </a:t>
            </a:r>
            <a:r>
              <a:rPr lang="en-ID" sz="2000" dirty="0" err="1"/>
              <a:t>definisi</a:t>
            </a:r>
            <a:r>
              <a:rPr lang="en-ID" sz="2000" dirty="0"/>
              <a:t> ETL, </a:t>
            </a:r>
            <a:r>
              <a:rPr lang="en-ID" sz="2000" dirty="0" err="1"/>
              <a:t>nilai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 ETL, </a:t>
            </a:r>
            <a:r>
              <a:rPr lang="en-ID" sz="2000" dirty="0" err="1"/>
              <a:t>urutan</a:t>
            </a:r>
            <a:r>
              <a:rPr lang="en-ID" sz="2000" dirty="0"/>
              <a:t> </a:t>
            </a:r>
            <a:r>
              <a:rPr lang="en-ID" sz="2000" dirty="0" err="1"/>
              <a:t>cahapan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ETL, ETL </a:t>
            </a:r>
            <a:r>
              <a:rPr lang="en-ID" sz="2000" dirty="0" err="1"/>
              <a:t>pada</a:t>
            </a:r>
            <a:r>
              <a:rPr lang="en-ID" sz="2000" dirty="0"/>
              <a:t> data </a:t>
            </a:r>
            <a:r>
              <a:rPr lang="en-ID" sz="2000" dirty="0" err="1"/>
              <a:t>multidimensi</a:t>
            </a:r>
            <a:r>
              <a:rPr lang="en-ID" sz="2000" dirty="0"/>
              <a:t>, ETL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Daca</a:t>
            </a:r>
            <a:r>
              <a:rPr lang="en-ID" sz="2000" dirty="0"/>
              <a:t> </a:t>
            </a:r>
            <a:r>
              <a:rPr lang="en-ID" sz="2000" dirty="0" err="1"/>
              <a:t>Warehouse,serta</a:t>
            </a:r>
            <a:r>
              <a:rPr lang="en-ID" sz="2000" dirty="0"/>
              <a:t> </a:t>
            </a:r>
            <a:r>
              <a:rPr lang="en-ID" sz="2000" dirty="0" err="1"/>
              <a:t>mengenal</a:t>
            </a:r>
            <a:r>
              <a:rPr lang="en-ID" sz="2000" dirty="0"/>
              <a:t> ELT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perbedaan</a:t>
            </a:r>
            <a:r>
              <a:rPr lang="en-ID" sz="2000" dirty="0"/>
              <a:t> ETL </a:t>
            </a:r>
            <a:r>
              <a:rPr lang="en-ID" sz="2000" dirty="0" err="1"/>
              <a:t>dengan</a:t>
            </a:r>
            <a:r>
              <a:rPr lang="en-ID" sz="2000" dirty="0"/>
              <a:t> ELT</a:t>
            </a:r>
            <a:endParaRPr sz="2000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73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26"/>
          <p:cNvSpPr txBox="1">
            <a:spLocks noGrp="1"/>
          </p:cNvSpPr>
          <p:nvPr>
            <p:ph type="title"/>
          </p:nvPr>
        </p:nvSpPr>
        <p:spPr>
          <a:xfrm flipH="1">
            <a:off x="6419854" y="1141700"/>
            <a:ext cx="20526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53E93"/>
                </a:solidFill>
              </a:rPr>
              <a:t>MATERI</a:t>
            </a:r>
            <a:endParaRPr dirty="0">
              <a:solidFill>
                <a:srgbClr val="753E9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22AAA-989A-739A-C38C-B64C364AE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586" name="Google Shape;2586;p26"/>
          <p:cNvSpPr txBox="1">
            <a:spLocks noGrp="1"/>
          </p:cNvSpPr>
          <p:nvPr>
            <p:ph type="title" idx="2"/>
          </p:nvPr>
        </p:nvSpPr>
        <p:spPr>
          <a:xfrm flipH="1">
            <a:off x="711875" y="2720332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Schema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8" name="Google Shape;2588;p26"/>
          <p:cNvSpPr txBox="1">
            <a:spLocks noGrp="1"/>
          </p:cNvSpPr>
          <p:nvPr>
            <p:ph type="title" idx="4"/>
          </p:nvPr>
        </p:nvSpPr>
        <p:spPr>
          <a:xfrm flipH="1">
            <a:off x="711875" y="3360403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Snowflakes Schema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9" name="Google Shape;2589;p26"/>
          <p:cNvSpPr txBox="1">
            <a:spLocks noGrp="1"/>
          </p:cNvSpPr>
          <p:nvPr>
            <p:ph type="title" idx="6"/>
          </p:nvPr>
        </p:nvSpPr>
        <p:spPr>
          <a:xfrm flipH="1">
            <a:off x="711875" y="4408570"/>
            <a:ext cx="6063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Extraction, Transformation, and Loading (ETL)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0" name="Google Shape;2590;p26"/>
          <p:cNvSpPr txBox="1">
            <a:spLocks noGrp="1"/>
          </p:cNvSpPr>
          <p:nvPr>
            <p:ph type="title" idx="7"/>
          </p:nvPr>
        </p:nvSpPr>
        <p:spPr>
          <a:xfrm flipH="1">
            <a:off x="-705000" y="2726375"/>
            <a:ext cx="1437971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53E93"/>
                </a:solidFill>
              </a:rPr>
              <a:t>01</a:t>
            </a:r>
            <a:endParaRPr dirty="0">
              <a:solidFill>
                <a:srgbClr val="753E93"/>
              </a:solidFill>
            </a:endParaRPr>
          </a:p>
        </p:txBody>
      </p:sp>
      <p:sp>
        <p:nvSpPr>
          <p:cNvPr id="2591" name="Google Shape;2591;p26"/>
          <p:cNvSpPr txBox="1">
            <a:spLocks noGrp="1"/>
          </p:cNvSpPr>
          <p:nvPr>
            <p:ph type="title" idx="8"/>
          </p:nvPr>
        </p:nvSpPr>
        <p:spPr>
          <a:xfrm flipH="1">
            <a:off x="-705000" y="3356875"/>
            <a:ext cx="1437971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53E93"/>
                </a:solidFill>
              </a:rPr>
              <a:t>02</a:t>
            </a:r>
            <a:endParaRPr dirty="0">
              <a:solidFill>
                <a:srgbClr val="753E93"/>
              </a:solidFill>
            </a:endParaRPr>
          </a:p>
        </p:txBody>
      </p:sp>
      <p:sp>
        <p:nvSpPr>
          <p:cNvPr id="2592" name="Google Shape;2592;p26"/>
          <p:cNvSpPr txBox="1">
            <a:spLocks noGrp="1"/>
          </p:cNvSpPr>
          <p:nvPr>
            <p:ph type="title" idx="9"/>
          </p:nvPr>
        </p:nvSpPr>
        <p:spPr>
          <a:xfrm flipH="1">
            <a:off x="-726096" y="4403355"/>
            <a:ext cx="1437971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53E93"/>
                </a:solidFill>
              </a:rPr>
              <a:t>04</a:t>
            </a:r>
            <a:endParaRPr dirty="0">
              <a:solidFill>
                <a:srgbClr val="753E93"/>
              </a:solidFill>
            </a:endParaRPr>
          </a:p>
        </p:txBody>
      </p:sp>
      <p:grpSp>
        <p:nvGrpSpPr>
          <p:cNvPr id="2593" name="Google Shape;2593;p26"/>
          <p:cNvGrpSpPr/>
          <p:nvPr/>
        </p:nvGrpSpPr>
        <p:grpSpPr>
          <a:xfrm rot="-972520">
            <a:off x="8541741" y="1470780"/>
            <a:ext cx="471510" cy="563523"/>
            <a:chOff x="1286350" y="1839150"/>
            <a:chExt cx="137875" cy="164775"/>
          </a:xfrm>
        </p:grpSpPr>
        <p:sp>
          <p:nvSpPr>
            <p:cNvPr id="2594" name="Google Shape;2594;p26"/>
            <p:cNvSpPr/>
            <p:nvPr/>
          </p:nvSpPr>
          <p:spPr>
            <a:xfrm>
              <a:off x="1286350" y="1887900"/>
              <a:ext cx="105475" cy="116025"/>
            </a:xfrm>
            <a:custGeom>
              <a:avLst/>
              <a:gdLst/>
              <a:ahLst/>
              <a:cxnLst/>
              <a:rect l="l" t="t" r="r" b="b"/>
              <a:pathLst>
                <a:path w="4219" h="4641" extrusionOk="0">
                  <a:moveTo>
                    <a:pt x="3227" y="1"/>
                  </a:moveTo>
                  <a:cubicBezTo>
                    <a:pt x="3081" y="1"/>
                    <a:pt x="2949" y="52"/>
                    <a:pt x="2861" y="155"/>
                  </a:cubicBezTo>
                  <a:lnTo>
                    <a:pt x="860" y="2894"/>
                  </a:lnTo>
                  <a:cubicBezTo>
                    <a:pt x="842" y="2922"/>
                    <a:pt x="868" y="2957"/>
                    <a:pt x="903" y="2957"/>
                  </a:cubicBezTo>
                  <a:cubicBezTo>
                    <a:pt x="907" y="2957"/>
                    <a:pt x="912" y="2957"/>
                    <a:pt x="918" y="2955"/>
                  </a:cubicBezTo>
                  <a:lnTo>
                    <a:pt x="1090" y="2861"/>
                  </a:lnTo>
                  <a:lnTo>
                    <a:pt x="15" y="4579"/>
                  </a:lnTo>
                  <a:cubicBezTo>
                    <a:pt x="0" y="4610"/>
                    <a:pt x="21" y="4640"/>
                    <a:pt x="48" y="4640"/>
                  </a:cubicBezTo>
                  <a:cubicBezTo>
                    <a:pt x="58" y="4640"/>
                    <a:pt x="68" y="4637"/>
                    <a:pt x="77" y="4628"/>
                  </a:cubicBezTo>
                  <a:lnTo>
                    <a:pt x="2484" y="2496"/>
                  </a:lnTo>
                  <a:lnTo>
                    <a:pt x="2459" y="2660"/>
                  </a:lnTo>
                  <a:cubicBezTo>
                    <a:pt x="2456" y="2686"/>
                    <a:pt x="2478" y="2704"/>
                    <a:pt x="2499" y="2704"/>
                  </a:cubicBezTo>
                  <a:cubicBezTo>
                    <a:pt x="2508" y="2704"/>
                    <a:pt x="2517" y="2700"/>
                    <a:pt x="2525" y="2693"/>
                  </a:cubicBezTo>
                  <a:lnTo>
                    <a:pt x="4022" y="1159"/>
                  </a:lnTo>
                  <a:cubicBezTo>
                    <a:pt x="4218" y="938"/>
                    <a:pt x="4128" y="540"/>
                    <a:pt x="3833" y="282"/>
                  </a:cubicBezTo>
                  <a:lnTo>
                    <a:pt x="3755" y="216"/>
                  </a:lnTo>
                  <a:cubicBezTo>
                    <a:pt x="3594" y="73"/>
                    <a:pt x="3401" y="1"/>
                    <a:pt x="3227" y="1"/>
                  </a:cubicBezTo>
                  <a:close/>
                </a:path>
              </a:pathLst>
            </a:custGeom>
            <a:solidFill>
              <a:srgbClr val="0F0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1295975" y="1892950"/>
              <a:ext cx="90625" cy="99800"/>
            </a:xfrm>
            <a:custGeom>
              <a:avLst/>
              <a:gdLst/>
              <a:ahLst/>
              <a:cxnLst/>
              <a:rect l="l" t="t" r="r" b="b"/>
              <a:pathLst>
                <a:path w="3625" h="3992" extrusionOk="0">
                  <a:moveTo>
                    <a:pt x="2865" y="0"/>
                  </a:moveTo>
                  <a:cubicBezTo>
                    <a:pt x="2735" y="0"/>
                    <a:pt x="2613" y="47"/>
                    <a:pt x="2529" y="141"/>
                  </a:cubicBezTo>
                  <a:lnTo>
                    <a:pt x="779" y="2511"/>
                  </a:lnTo>
                  <a:cubicBezTo>
                    <a:pt x="760" y="2533"/>
                    <a:pt x="775" y="2560"/>
                    <a:pt x="799" y="2560"/>
                  </a:cubicBezTo>
                  <a:cubicBezTo>
                    <a:pt x="807" y="2560"/>
                    <a:pt x="815" y="2558"/>
                    <a:pt x="824" y="2552"/>
                  </a:cubicBezTo>
                  <a:lnTo>
                    <a:pt x="963" y="2474"/>
                  </a:lnTo>
                  <a:lnTo>
                    <a:pt x="963" y="2474"/>
                  </a:lnTo>
                  <a:lnTo>
                    <a:pt x="16" y="3942"/>
                  </a:lnTo>
                  <a:cubicBezTo>
                    <a:pt x="0" y="3965"/>
                    <a:pt x="21" y="3991"/>
                    <a:pt x="44" y="3991"/>
                  </a:cubicBezTo>
                  <a:cubicBezTo>
                    <a:pt x="51" y="3991"/>
                    <a:pt x="58" y="3989"/>
                    <a:pt x="65" y="3983"/>
                  </a:cubicBezTo>
                  <a:lnTo>
                    <a:pt x="2132" y="2109"/>
                  </a:lnTo>
                  <a:lnTo>
                    <a:pt x="2107" y="2245"/>
                  </a:lnTo>
                  <a:cubicBezTo>
                    <a:pt x="2102" y="2270"/>
                    <a:pt x="2118" y="2287"/>
                    <a:pt x="2136" y="2287"/>
                  </a:cubicBezTo>
                  <a:cubicBezTo>
                    <a:pt x="2145" y="2287"/>
                    <a:pt x="2154" y="2283"/>
                    <a:pt x="2160" y="2273"/>
                  </a:cubicBezTo>
                  <a:lnTo>
                    <a:pt x="3452" y="937"/>
                  </a:lnTo>
                  <a:cubicBezTo>
                    <a:pt x="3624" y="740"/>
                    <a:pt x="3567" y="412"/>
                    <a:pt x="3329" y="207"/>
                  </a:cubicBezTo>
                  <a:lnTo>
                    <a:pt x="3268" y="158"/>
                  </a:lnTo>
                  <a:cubicBezTo>
                    <a:pt x="3148" y="52"/>
                    <a:pt x="3002" y="0"/>
                    <a:pt x="2865" y="0"/>
                  </a:cubicBezTo>
                  <a:close/>
                </a:path>
              </a:pathLst>
            </a:custGeom>
            <a:solidFill>
              <a:srgbClr val="412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1320150" y="1899225"/>
              <a:ext cx="59075" cy="65950"/>
            </a:xfrm>
            <a:custGeom>
              <a:avLst/>
              <a:gdLst/>
              <a:ahLst/>
              <a:cxnLst/>
              <a:rect l="l" t="t" r="r" b="b"/>
              <a:pathLst>
                <a:path w="2363" h="2638" extrusionOk="0">
                  <a:moveTo>
                    <a:pt x="496" y="1649"/>
                  </a:moveTo>
                  <a:lnTo>
                    <a:pt x="1616" y="128"/>
                  </a:lnTo>
                  <a:cubicBezTo>
                    <a:pt x="1722" y="1"/>
                    <a:pt x="1948" y="13"/>
                    <a:pt x="2112" y="157"/>
                  </a:cubicBezTo>
                  <a:lnTo>
                    <a:pt x="2153" y="194"/>
                  </a:lnTo>
                  <a:cubicBezTo>
                    <a:pt x="2317" y="337"/>
                    <a:pt x="2362" y="559"/>
                    <a:pt x="2251" y="682"/>
                  </a:cubicBezTo>
                  <a:lnTo>
                    <a:pt x="1419" y="1539"/>
                  </a:lnTo>
                  <a:cubicBezTo>
                    <a:pt x="1407" y="1551"/>
                    <a:pt x="1374" y="1543"/>
                    <a:pt x="1378" y="1518"/>
                  </a:cubicBezTo>
                  <a:lnTo>
                    <a:pt x="1390" y="1436"/>
                  </a:lnTo>
                  <a:lnTo>
                    <a:pt x="58" y="2617"/>
                  </a:lnTo>
                  <a:cubicBezTo>
                    <a:pt x="37" y="2638"/>
                    <a:pt x="0" y="2613"/>
                    <a:pt x="21" y="2588"/>
                  </a:cubicBezTo>
                  <a:lnTo>
                    <a:pt x="615" y="1645"/>
                  </a:lnTo>
                  <a:lnTo>
                    <a:pt x="533" y="1690"/>
                  </a:lnTo>
                  <a:cubicBezTo>
                    <a:pt x="509" y="1703"/>
                    <a:pt x="484" y="1670"/>
                    <a:pt x="496" y="1649"/>
                  </a:cubicBezTo>
                  <a:close/>
                </a:path>
              </a:pathLst>
            </a:custGeom>
            <a:solidFill>
              <a:srgbClr val="753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1332425" y="1900250"/>
              <a:ext cx="44625" cy="41100"/>
            </a:xfrm>
            <a:custGeom>
              <a:avLst/>
              <a:gdLst/>
              <a:ahLst/>
              <a:cxnLst/>
              <a:rect l="l" t="t" r="r" b="b"/>
              <a:pathLst>
                <a:path w="1785" h="1644" extrusionOk="0">
                  <a:moveTo>
                    <a:pt x="1333" y="1"/>
                  </a:moveTo>
                  <a:cubicBezTo>
                    <a:pt x="1250" y="1"/>
                    <a:pt x="1174" y="30"/>
                    <a:pt x="1125" y="87"/>
                  </a:cubicBezTo>
                  <a:lnTo>
                    <a:pt x="18" y="1592"/>
                  </a:lnTo>
                  <a:cubicBezTo>
                    <a:pt x="0" y="1616"/>
                    <a:pt x="18" y="1644"/>
                    <a:pt x="42" y="1644"/>
                  </a:cubicBezTo>
                  <a:cubicBezTo>
                    <a:pt x="46" y="1644"/>
                    <a:pt x="50" y="1643"/>
                    <a:pt x="55" y="1641"/>
                  </a:cubicBezTo>
                  <a:lnTo>
                    <a:pt x="108" y="1608"/>
                  </a:lnTo>
                  <a:lnTo>
                    <a:pt x="1174" y="165"/>
                  </a:lnTo>
                  <a:cubicBezTo>
                    <a:pt x="1225" y="105"/>
                    <a:pt x="1300" y="76"/>
                    <a:pt x="1382" y="76"/>
                  </a:cubicBezTo>
                  <a:cubicBezTo>
                    <a:pt x="1479" y="76"/>
                    <a:pt x="1586" y="116"/>
                    <a:pt x="1674" y="194"/>
                  </a:cubicBezTo>
                  <a:lnTo>
                    <a:pt x="1715" y="231"/>
                  </a:lnTo>
                  <a:cubicBezTo>
                    <a:pt x="1744" y="255"/>
                    <a:pt x="1764" y="280"/>
                    <a:pt x="1785" y="313"/>
                  </a:cubicBezTo>
                  <a:cubicBezTo>
                    <a:pt x="1760" y="255"/>
                    <a:pt x="1719" y="198"/>
                    <a:pt x="1662" y="153"/>
                  </a:cubicBezTo>
                  <a:lnTo>
                    <a:pt x="1621" y="116"/>
                  </a:lnTo>
                  <a:cubicBezTo>
                    <a:pt x="1533" y="39"/>
                    <a:pt x="1428" y="1"/>
                    <a:pt x="133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1320325" y="1942300"/>
              <a:ext cx="16350" cy="22400"/>
            </a:xfrm>
            <a:custGeom>
              <a:avLst/>
              <a:gdLst/>
              <a:ahLst/>
              <a:cxnLst/>
              <a:rect l="l" t="t" r="r" b="b"/>
              <a:pathLst>
                <a:path w="654" h="896" extrusionOk="0">
                  <a:moveTo>
                    <a:pt x="653" y="0"/>
                  </a:moveTo>
                  <a:lnTo>
                    <a:pt x="506" y="74"/>
                  </a:lnTo>
                  <a:lnTo>
                    <a:pt x="14" y="853"/>
                  </a:lnTo>
                  <a:cubicBezTo>
                    <a:pt x="1" y="875"/>
                    <a:pt x="18" y="895"/>
                    <a:pt x="38" y="895"/>
                  </a:cubicBezTo>
                  <a:cubicBezTo>
                    <a:pt x="43" y="895"/>
                    <a:pt x="49" y="894"/>
                    <a:pt x="55" y="890"/>
                  </a:cubicBezTo>
                  <a:lnTo>
                    <a:pt x="141" y="81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1358675" y="1891925"/>
              <a:ext cx="28025" cy="24650"/>
            </a:xfrm>
            <a:custGeom>
              <a:avLst/>
              <a:gdLst/>
              <a:ahLst/>
              <a:cxnLst/>
              <a:rect l="l" t="t" r="r" b="b"/>
              <a:pathLst>
                <a:path w="1121" h="986" extrusionOk="0">
                  <a:moveTo>
                    <a:pt x="528" y="1"/>
                  </a:moveTo>
                  <a:cubicBezTo>
                    <a:pt x="371" y="1"/>
                    <a:pt x="217" y="73"/>
                    <a:pt x="116" y="211"/>
                  </a:cubicBezTo>
                  <a:lnTo>
                    <a:pt x="30" y="326"/>
                  </a:lnTo>
                  <a:cubicBezTo>
                    <a:pt x="1" y="363"/>
                    <a:pt x="9" y="408"/>
                    <a:pt x="42" y="436"/>
                  </a:cubicBezTo>
                  <a:lnTo>
                    <a:pt x="751" y="970"/>
                  </a:lnTo>
                  <a:cubicBezTo>
                    <a:pt x="767" y="980"/>
                    <a:pt x="784" y="985"/>
                    <a:pt x="800" y="985"/>
                  </a:cubicBezTo>
                  <a:cubicBezTo>
                    <a:pt x="822" y="985"/>
                    <a:pt x="844" y="975"/>
                    <a:pt x="858" y="953"/>
                  </a:cubicBezTo>
                  <a:lnTo>
                    <a:pt x="944" y="834"/>
                  </a:lnTo>
                  <a:cubicBezTo>
                    <a:pt x="1120" y="605"/>
                    <a:pt x="1075" y="281"/>
                    <a:pt x="842" y="108"/>
                  </a:cubicBezTo>
                  <a:cubicBezTo>
                    <a:pt x="747" y="36"/>
                    <a:pt x="637" y="1"/>
                    <a:pt x="52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1358800" y="1897900"/>
              <a:ext cx="23700" cy="18175"/>
            </a:xfrm>
            <a:custGeom>
              <a:avLst/>
              <a:gdLst/>
              <a:ahLst/>
              <a:cxnLst/>
              <a:rect l="l" t="t" r="r" b="b"/>
              <a:pathLst>
                <a:path w="948" h="727" extrusionOk="0">
                  <a:moveTo>
                    <a:pt x="75" y="0"/>
                  </a:moveTo>
                  <a:cubicBezTo>
                    <a:pt x="56" y="0"/>
                    <a:pt x="37" y="8"/>
                    <a:pt x="25" y="25"/>
                  </a:cubicBezTo>
                  <a:cubicBezTo>
                    <a:pt x="0" y="58"/>
                    <a:pt x="8" y="99"/>
                    <a:pt x="37" y="120"/>
                  </a:cubicBezTo>
                  <a:lnTo>
                    <a:pt x="832" y="714"/>
                  </a:lnTo>
                  <a:cubicBezTo>
                    <a:pt x="842" y="722"/>
                    <a:pt x="855" y="727"/>
                    <a:pt x="868" y="727"/>
                  </a:cubicBezTo>
                  <a:cubicBezTo>
                    <a:pt x="887" y="727"/>
                    <a:pt x="908" y="717"/>
                    <a:pt x="923" y="698"/>
                  </a:cubicBezTo>
                  <a:cubicBezTo>
                    <a:pt x="947" y="669"/>
                    <a:pt x="939" y="628"/>
                    <a:pt x="910" y="608"/>
                  </a:cubicBezTo>
                  <a:lnTo>
                    <a:pt x="115" y="13"/>
                  </a:lnTo>
                  <a:cubicBezTo>
                    <a:pt x="103" y="4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1365550" y="1847050"/>
              <a:ext cx="56000" cy="60200"/>
            </a:xfrm>
            <a:custGeom>
              <a:avLst/>
              <a:gdLst/>
              <a:ahLst/>
              <a:cxnLst/>
              <a:rect l="l" t="t" r="r" b="b"/>
              <a:pathLst>
                <a:path w="2240" h="2408" extrusionOk="0">
                  <a:moveTo>
                    <a:pt x="1264" y="1"/>
                  </a:moveTo>
                  <a:lnTo>
                    <a:pt x="1" y="1674"/>
                  </a:lnTo>
                  <a:lnTo>
                    <a:pt x="977" y="2408"/>
                  </a:lnTo>
                  <a:lnTo>
                    <a:pt x="2240" y="735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3F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1397125" y="1839150"/>
              <a:ext cx="27100" cy="26375"/>
            </a:xfrm>
            <a:custGeom>
              <a:avLst/>
              <a:gdLst/>
              <a:ahLst/>
              <a:cxnLst/>
              <a:rect l="l" t="t" r="r" b="b"/>
              <a:pathLst>
                <a:path w="1084" h="1055" extrusionOk="0">
                  <a:moveTo>
                    <a:pt x="833" y="1"/>
                  </a:moveTo>
                  <a:cubicBezTo>
                    <a:pt x="776" y="1"/>
                    <a:pt x="735" y="26"/>
                    <a:pt x="735" y="26"/>
                  </a:cubicBezTo>
                  <a:lnTo>
                    <a:pt x="1" y="317"/>
                  </a:lnTo>
                  <a:lnTo>
                    <a:pt x="489" y="686"/>
                  </a:lnTo>
                  <a:lnTo>
                    <a:pt x="977" y="1055"/>
                  </a:lnTo>
                  <a:lnTo>
                    <a:pt x="1055" y="263"/>
                  </a:lnTo>
                  <a:cubicBezTo>
                    <a:pt x="1055" y="263"/>
                    <a:pt x="1083" y="140"/>
                    <a:pt x="964" y="50"/>
                  </a:cubicBezTo>
                  <a:cubicBezTo>
                    <a:pt x="918" y="12"/>
                    <a:pt x="872" y="1"/>
                    <a:pt x="833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1362175" y="1886175"/>
              <a:ext cx="31175" cy="23900"/>
            </a:xfrm>
            <a:custGeom>
              <a:avLst/>
              <a:gdLst/>
              <a:ahLst/>
              <a:cxnLst/>
              <a:rect l="l" t="t" r="r" b="b"/>
              <a:pathLst>
                <a:path w="1247" h="956" extrusionOk="0">
                  <a:moveTo>
                    <a:pt x="88" y="0"/>
                  </a:moveTo>
                  <a:cubicBezTo>
                    <a:pt x="66" y="0"/>
                    <a:pt x="42" y="11"/>
                    <a:pt x="25" y="31"/>
                  </a:cubicBezTo>
                  <a:cubicBezTo>
                    <a:pt x="0" y="60"/>
                    <a:pt x="13" y="105"/>
                    <a:pt x="41" y="133"/>
                  </a:cubicBezTo>
                  <a:lnTo>
                    <a:pt x="1120" y="941"/>
                  </a:lnTo>
                  <a:cubicBezTo>
                    <a:pt x="1131" y="951"/>
                    <a:pt x="1145" y="955"/>
                    <a:pt x="1159" y="955"/>
                  </a:cubicBezTo>
                  <a:cubicBezTo>
                    <a:pt x="1182" y="955"/>
                    <a:pt x="1205" y="945"/>
                    <a:pt x="1222" y="925"/>
                  </a:cubicBezTo>
                  <a:cubicBezTo>
                    <a:pt x="1247" y="892"/>
                    <a:pt x="1243" y="843"/>
                    <a:pt x="1206" y="822"/>
                  </a:cubicBezTo>
                  <a:lnTo>
                    <a:pt x="128" y="14"/>
                  </a:lnTo>
                  <a:cubicBezTo>
                    <a:pt x="116" y="5"/>
                    <a:pt x="102" y="0"/>
                    <a:pt x="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1385750" y="1860625"/>
              <a:ext cx="24225" cy="21450"/>
            </a:xfrm>
            <a:custGeom>
              <a:avLst/>
              <a:gdLst/>
              <a:ahLst/>
              <a:cxnLst/>
              <a:rect l="l" t="t" r="r" b="b"/>
              <a:pathLst>
                <a:path w="969" h="858" extrusionOk="0">
                  <a:moveTo>
                    <a:pt x="482" y="1"/>
                  </a:moveTo>
                  <a:cubicBezTo>
                    <a:pt x="354" y="1"/>
                    <a:pt x="228" y="59"/>
                    <a:pt x="144" y="171"/>
                  </a:cubicBezTo>
                  <a:cubicBezTo>
                    <a:pt x="1" y="360"/>
                    <a:pt x="37" y="626"/>
                    <a:pt x="226" y="770"/>
                  </a:cubicBezTo>
                  <a:cubicBezTo>
                    <a:pt x="304" y="829"/>
                    <a:pt x="394" y="857"/>
                    <a:pt x="484" y="857"/>
                  </a:cubicBezTo>
                  <a:cubicBezTo>
                    <a:pt x="613" y="857"/>
                    <a:pt x="740" y="799"/>
                    <a:pt x="825" y="688"/>
                  </a:cubicBezTo>
                  <a:cubicBezTo>
                    <a:pt x="968" y="499"/>
                    <a:pt x="935" y="233"/>
                    <a:pt x="743" y="89"/>
                  </a:cubicBezTo>
                  <a:cubicBezTo>
                    <a:pt x="664" y="30"/>
                    <a:pt x="573" y="1"/>
                    <a:pt x="48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1369150" y="1881400"/>
              <a:ext cx="26375" cy="21050"/>
            </a:xfrm>
            <a:custGeom>
              <a:avLst/>
              <a:gdLst/>
              <a:ahLst/>
              <a:cxnLst/>
              <a:rect l="l" t="t" r="r" b="b"/>
              <a:pathLst>
                <a:path w="1055" h="842" extrusionOk="0">
                  <a:moveTo>
                    <a:pt x="78" y="0"/>
                  </a:moveTo>
                  <a:lnTo>
                    <a:pt x="0" y="107"/>
                  </a:lnTo>
                  <a:lnTo>
                    <a:pt x="972" y="841"/>
                  </a:lnTo>
                  <a:lnTo>
                    <a:pt x="1054" y="73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1346600" y="1865400"/>
              <a:ext cx="36600" cy="20850"/>
            </a:xfrm>
            <a:custGeom>
              <a:avLst/>
              <a:gdLst/>
              <a:ahLst/>
              <a:cxnLst/>
              <a:rect l="l" t="t" r="r" b="b"/>
              <a:pathLst>
                <a:path w="1464" h="834" extrusionOk="0">
                  <a:moveTo>
                    <a:pt x="1464" y="1"/>
                  </a:moveTo>
                  <a:lnTo>
                    <a:pt x="709" y="83"/>
                  </a:lnTo>
                  <a:cubicBezTo>
                    <a:pt x="709" y="83"/>
                    <a:pt x="562" y="91"/>
                    <a:pt x="451" y="234"/>
                  </a:cubicBezTo>
                  <a:lnTo>
                    <a:pt x="0" y="833"/>
                  </a:lnTo>
                  <a:lnTo>
                    <a:pt x="0" y="833"/>
                  </a:lnTo>
                  <a:lnTo>
                    <a:pt x="660" y="649"/>
                  </a:lnTo>
                  <a:cubicBezTo>
                    <a:pt x="660" y="649"/>
                    <a:pt x="680" y="644"/>
                    <a:pt x="711" y="644"/>
                  </a:cubicBezTo>
                  <a:cubicBezTo>
                    <a:pt x="761" y="644"/>
                    <a:pt x="840" y="656"/>
                    <a:pt x="923" y="718"/>
                  </a:cubicBezTo>
                  <a:lnTo>
                    <a:pt x="1464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1345775" y="1867450"/>
              <a:ext cx="19400" cy="23200"/>
            </a:xfrm>
            <a:custGeom>
              <a:avLst/>
              <a:gdLst/>
              <a:ahLst/>
              <a:cxnLst/>
              <a:rect l="l" t="t" r="r" b="b"/>
              <a:pathLst>
                <a:path w="776" h="928" extrusionOk="0">
                  <a:moveTo>
                    <a:pt x="775" y="1"/>
                  </a:moveTo>
                  <a:lnTo>
                    <a:pt x="775" y="1"/>
                  </a:lnTo>
                  <a:cubicBezTo>
                    <a:pt x="591" y="21"/>
                    <a:pt x="505" y="136"/>
                    <a:pt x="505" y="136"/>
                  </a:cubicBezTo>
                  <a:lnTo>
                    <a:pt x="45" y="743"/>
                  </a:lnTo>
                  <a:cubicBezTo>
                    <a:pt x="0" y="800"/>
                    <a:pt x="17" y="882"/>
                    <a:pt x="74" y="927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1362775" y="1866125"/>
              <a:ext cx="13675" cy="15800"/>
            </a:xfrm>
            <a:custGeom>
              <a:avLst/>
              <a:gdLst/>
              <a:ahLst/>
              <a:cxnLst/>
              <a:rect l="l" t="t" r="r" b="b"/>
              <a:pathLst>
                <a:path w="547" h="632" extrusionOk="0">
                  <a:moveTo>
                    <a:pt x="546" y="0"/>
                  </a:moveTo>
                  <a:lnTo>
                    <a:pt x="468" y="13"/>
                  </a:lnTo>
                  <a:lnTo>
                    <a:pt x="1" y="632"/>
                  </a:lnTo>
                  <a:lnTo>
                    <a:pt x="1" y="632"/>
                  </a:lnTo>
                  <a:lnTo>
                    <a:pt x="17" y="628"/>
                  </a:lnTo>
                  <a:cubicBezTo>
                    <a:pt x="17" y="628"/>
                    <a:pt x="42" y="620"/>
                    <a:pt x="79" y="620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1393950" y="1883850"/>
              <a:ext cx="17550" cy="41050"/>
            </a:xfrm>
            <a:custGeom>
              <a:avLst/>
              <a:gdLst/>
              <a:ahLst/>
              <a:cxnLst/>
              <a:rect l="l" t="t" r="r" b="b"/>
              <a:pathLst>
                <a:path w="702" h="1642" extrusionOk="0">
                  <a:moveTo>
                    <a:pt x="546" y="1"/>
                  </a:moveTo>
                  <a:lnTo>
                    <a:pt x="1" y="723"/>
                  </a:lnTo>
                  <a:cubicBezTo>
                    <a:pt x="140" y="821"/>
                    <a:pt x="140" y="952"/>
                    <a:pt x="140" y="952"/>
                  </a:cubicBezTo>
                  <a:lnTo>
                    <a:pt x="144" y="1641"/>
                  </a:lnTo>
                  <a:lnTo>
                    <a:pt x="595" y="1038"/>
                  </a:lnTo>
                  <a:cubicBezTo>
                    <a:pt x="702" y="895"/>
                    <a:pt x="673" y="747"/>
                    <a:pt x="673" y="74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6"/>
            <p:cNvSpPr/>
            <p:nvPr/>
          </p:nvSpPr>
          <p:spPr>
            <a:xfrm>
              <a:off x="1393225" y="1901900"/>
              <a:ext cx="18175" cy="23875"/>
            </a:xfrm>
            <a:custGeom>
              <a:avLst/>
              <a:gdLst/>
              <a:ahLst/>
              <a:cxnLst/>
              <a:rect l="l" t="t" r="r" b="b"/>
              <a:pathLst>
                <a:path w="727" h="955" extrusionOk="0">
                  <a:moveTo>
                    <a:pt x="702" y="1"/>
                  </a:moveTo>
                  <a:lnTo>
                    <a:pt x="1" y="927"/>
                  </a:lnTo>
                  <a:cubicBezTo>
                    <a:pt x="23" y="946"/>
                    <a:pt x="51" y="955"/>
                    <a:pt x="79" y="955"/>
                  </a:cubicBezTo>
                  <a:cubicBezTo>
                    <a:pt x="120" y="955"/>
                    <a:pt x="161" y="936"/>
                    <a:pt x="185" y="903"/>
                  </a:cubicBezTo>
                  <a:lnTo>
                    <a:pt x="641" y="296"/>
                  </a:lnTo>
                  <a:cubicBezTo>
                    <a:pt x="641" y="296"/>
                    <a:pt x="727" y="181"/>
                    <a:pt x="70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1397125" y="1890625"/>
              <a:ext cx="12025" cy="17350"/>
            </a:xfrm>
            <a:custGeom>
              <a:avLst/>
              <a:gdLst/>
              <a:ahLst/>
              <a:cxnLst/>
              <a:rect l="l" t="t" r="r" b="b"/>
              <a:pathLst>
                <a:path w="481" h="694" extrusionOk="0">
                  <a:moveTo>
                    <a:pt x="468" y="0"/>
                  </a:moveTo>
                  <a:lnTo>
                    <a:pt x="1" y="620"/>
                  </a:lnTo>
                  <a:cubicBezTo>
                    <a:pt x="13" y="657"/>
                    <a:pt x="13" y="681"/>
                    <a:pt x="13" y="681"/>
                  </a:cubicBezTo>
                  <a:lnTo>
                    <a:pt x="13" y="693"/>
                  </a:lnTo>
                  <a:lnTo>
                    <a:pt x="480" y="7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1388725" y="1862800"/>
              <a:ext cx="18475" cy="17050"/>
            </a:xfrm>
            <a:custGeom>
              <a:avLst/>
              <a:gdLst/>
              <a:ahLst/>
              <a:cxnLst/>
              <a:rect l="l" t="t" r="r" b="b"/>
              <a:pathLst>
                <a:path w="739" h="682" extrusionOk="0">
                  <a:moveTo>
                    <a:pt x="368" y="1"/>
                  </a:moveTo>
                  <a:cubicBezTo>
                    <a:pt x="241" y="1"/>
                    <a:pt x="115" y="72"/>
                    <a:pt x="54" y="203"/>
                  </a:cubicBezTo>
                  <a:cubicBezTo>
                    <a:pt x="0" y="330"/>
                    <a:pt x="25" y="478"/>
                    <a:pt x="119" y="576"/>
                  </a:cubicBezTo>
                  <a:cubicBezTo>
                    <a:pt x="186" y="647"/>
                    <a:pt x="275" y="681"/>
                    <a:pt x="363" y="681"/>
                  </a:cubicBezTo>
                  <a:cubicBezTo>
                    <a:pt x="479" y="681"/>
                    <a:pt x="595" y="621"/>
                    <a:pt x="661" y="507"/>
                  </a:cubicBezTo>
                  <a:cubicBezTo>
                    <a:pt x="739" y="371"/>
                    <a:pt x="706" y="191"/>
                    <a:pt x="583" y="80"/>
                  </a:cubicBezTo>
                  <a:cubicBezTo>
                    <a:pt x="520" y="26"/>
                    <a:pt x="444" y="1"/>
                    <a:pt x="368" y="1"/>
                  </a:cubicBezTo>
                  <a:close/>
                </a:path>
              </a:pathLst>
            </a:custGeom>
            <a:solidFill>
              <a:srgbClr val="0A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1399175" y="1864900"/>
              <a:ext cx="750" cy="125"/>
            </a:xfrm>
            <a:custGeom>
              <a:avLst/>
              <a:gdLst/>
              <a:ahLst/>
              <a:cxnLst/>
              <a:rect l="l" t="t" r="r" b="b"/>
              <a:pathLst>
                <a:path w="30" h="5" fill="none" extrusionOk="0">
                  <a:moveTo>
                    <a:pt x="1" y="0"/>
                  </a:moveTo>
                  <a:cubicBezTo>
                    <a:pt x="13" y="0"/>
                    <a:pt x="17" y="4"/>
                    <a:pt x="29" y="4"/>
                  </a:cubicBezTo>
                </a:path>
              </a:pathLst>
            </a:custGeom>
            <a:noFill/>
            <a:ln w="400" cap="rnd" cmpd="sng">
              <a:solidFill>
                <a:srgbClr val="F3F2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1393850" y="1864700"/>
              <a:ext cx="4525" cy="1450"/>
            </a:xfrm>
            <a:custGeom>
              <a:avLst/>
              <a:gdLst/>
              <a:ahLst/>
              <a:cxnLst/>
              <a:rect l="l" t="t" r="r" b="b"/>
              <a:pathLst>
                <a:path w="181" h="58" fill="none" extrusionOk="0">
                  <a:moveTo>
                    <a:pt x="0" y="57"/>
                  </a:moveTo>
                  <a:cubicBezTo>
                    <a:pt x="50" y="16"/>
                    <a:pt x="119" y="0"/>
                    <a:pt x="181" y="8"/>
                  </a:cubicBezTo>
                </a:path>
              </a:pathLst>
            </a:custGeom>
            <a:noFill/>
            <a:ln w="400" cap="rnd" cmpd="sng">
              <a:solidFill>
                <a:srgbClr val="F3F2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591;p26">
            <a:extLst>
              <a:ext uri="{FF2B5EF4-FFF2-40B4-BE49-F238E27FC236}">
                <a16:creationId xmlns:a16="http://schemas.microsoft.com/office/drawing/2014/main" id="{8C3E21B5-8D3E-03E4-4898-DAAAF10E83FB}"/>
              </a:ext>
            </a:extLst>
          </p:cNvPr>
          <p:cNvSpPr txBox="1">
            <a:spLocks/>
          </p:cNvSpPr>
          <p:nvPr/>
        </p:nvSpPr>
        <p:spPr>
          <a:xfrm flipH="1">
            <a:off x="-726096" y="3881879"/>
            <a:ext cx="143797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Unica One"/>
              <a:buNone/>
              <a:defRPr sz="1800" b="1" i="0" u="none" strike="noStrike" cap="none">
                <a:solidFill>
                  <a:srgbClr val="0F0F4B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" dirty="0">
                <a:solidFill>
                  <a:srgbClr val="753E93"/>
                </a:solidFill>
              </a:rPr>
              <a:t>03</a:t>
            </a:r>
          </a:p>
        </p:txBody>
      </p:sp>
      <p:sp>
        <p:nvSpPr>
          <p:cNvPr id="10" name="Google Shape;2588;p26">
            <a:extLst>
              <a:ext uri="{FF2B5EF4-FFF2-40B4-BE49-F238E27FC236}">
                <a16:creationId xmlns:a16="http://schemas.microsoft.com/office/drawing/2014/main" id="{BC5B274E-066D-2070-A3D6-8E6E734309B4}"/>
              </a:ext>
            </a:extLst>
          </p:cNvPr>
          <p:cNvSpPr txBox="1">
            <a:spLocks/>
          </p:cNvSpPr>
          <p:nvPr/>
        </p:nvSpPr>
        <p:spPr>
          <a:xfrm flipH="1">
            <a:off x="711875" y="3910833"/>
            <a:ext cx="6063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Unica One"/>
              <a:buNone/>
              <a:defRPr sz="1800" b="1" i="0" u="none" strike="noStrike" cap="none">
                <a:solidFill>
                  <a:srgbClr val="0F0F4B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F0F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Starflakes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3"/>
          <p:cNvSpPr txBox="1">
            <a:spLocks noGrp="1"/>
          </p:cNvSpPr>
          <p:nvPr>
            <p:ph type="ctrTitle"/>
          </p:nvPr>
        </p:nvSpPr>
        <p:spPr>
          <a:xfrm>
            <a:off x="2435487" y="357942"/>
            <a:ext cx="3390900" cy="782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4400" dirty="0">
                <a:solidFill>
                  <a:srgbClr val="753E93"/>
                </a:solidFill>
              </a:rPr>
              <a:t>Definisi ETL</a:t>
            </a:r>
            <a:endParaRPr lang="en-ID" sz="4400" dirty="0">
              <a:solidFill>
                <a:srgbClr val="753E9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4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D" sz="4400" dirty="0"/>
          </a:p>
        </p:txBody>
      </p:sp>
      <p:sp>
        <p:nvSpPr>
          <p:cNvPr id="2503" name="Google Shape;2503;p23"/>
          <p:cNvSpPr txBox="1">
            <a:spLocks noGrp="1"/>
          </p:cNvSpPr>
          <p:nvPr>
            <p:ph type="subTitle" idx="1"/>
          </p:nvPr>
        </p:nvSpPr>
        <p:spPr>
          <a:xfrm>
            <a:off x="268831" y="1371529"/>
            <a:ext cx="8595470" cy="3052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2200" dirty="0" err="1"/>
              <a:t>Menurut</a:t>
            </a:r>
            <a:r>
              <a:rPr lang="en-ID" sz="2200" dirty="0"/>
              <a:t> Ralph </a:t>
            </a:r>
            <a:r>
              <a:rPr lang="en-ID" sz="2200" dirty="0" err="1"/>
              <a:t>Kimbali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Joe Caserta, ETL (Extraction, Transformation, and Loading) </a:t>
            </a:r>
            <a:r>
              <a:rPr lang="en-ID" sz="2200" dirty="0" err="1"/>
              <a:t>merupakan</a:t>
            </a:r>
            <a:r>
              <a:rPr lang="en-ID" sz="2200" dirty="0"/>
              <a:t> </a:t>
            </a:r>
            <a:r>
              <a:rPr lang="en-ID" sz="2200" dirty="0" err="1"/>
              <a:t>urutan</a:t>
            </a:r>
            <a:r>
              <a:rPr lang="en-ID" sz="2200" dirty="0"/>
              <a:t> </a:t>
            </a:r>
            <a:r>
              <a:rPr lang="en-ID" sz="2200" dirty="0" err="1"/>
              <a:t>langkah</a:t>
            </a:r>
            <a:r>
              <a:rPr lang="en-ID" sz="2200" dirty="0"/>
              <a:t> di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pemrosesan</a:t>
            </a:r>
            <a:r>
              <a:rPr lang="en-ID" sz="2200" dirty="0"/>
              <a:t> data </a:t>
            </a:r>
            <a:r>
              <a:rPr lang="en-ID" sz="2200" dirty="0" err="1"/>
              <a:t>pada</a:t>
            </a:r>
            <a:r>
              <a:rPr lang="en-ID" sz="2200" dirty="0"/>
              <a:t> database (</a:t>
            </a:r>
            <a:r>
              <a:rPr lang="en-ID" sz="2200" dirty="0" err="1"/>
              <a:t>khususya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Data Warehouse), yang </a:t>
            </a:r>
            <a:r>
              <a:rPr lang="en-ID" sz="2200" dirty="0" err="1"/>
              <a:t>melibatkan</a:t>
            </a:r>
            <a:r>
              <a:rPr lang="en-ID" sz="2200" dirty="0"/>
              <a:t> </a:t>
            </a:r>
            <a:r>
              <a:rPr lang="en-ID" sz="2200" dirty="0" err="1"/>
              <a:t>kegiatan</a:t>
            </a:r>
            <a:r>
              <a:rPr lang="en-ID" sz="2200" dirty="0"/>
              <a:t> proses </a:t>
            </a:r>
            <a:r>
              <a:rPr lang="en-ID" sz="2200" dirty="0" err="1"/>
              <a:t>pengekstrasian</a:t>
            </a:r>
            <a:r>
              <a:rPr lang="en-ID" sz="2200" dirty="0"/>
              <a:t> (Extraction) data - data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surnber-sumber</a:t>
            </a:r>
            <a:r>
              <a:rPr lang="en-ID" sz="2200" dirty="0"/>
              <a:t> </a:t>
            </a:r>
            <a:r>
              <a:rPr lang="en-ID" sz="2200" dirty="0" err="1"/>
              <a:t>datanya</a:t>
            </a:r>
            <a:r>
              <a:rPr lang="en-ID" sz="2200" dirty="0"/>
              <a:t>, </a:t>
            </a:r>
            <a:r>
              <a:rPr lang="en-ID" sz="2200" dirty="0" err="1"/>
              <a:t>mempertahankan</a:t>
            </a:r>
            <a:r>
              <a:rPr lang="en-ID" sz="2200" dirty="0"/>
              <a:t> </a:t>
            </a:r>
            <a:r>
              <a:rPr lang="en-ID" sz="2200" dirty="0" err="1"/>
              <a:t>kualitas</a:t>
            </a:r>
            <a:r>
              <a:rPr lang="en-ID" sz="2200" dirty="0"/>
              <a:t> data, </a:t>
            </a:r>
            <a:r>
              <a:rPr lang="en-ID" sz="2200" dirty="0" err="1"/>
              <a:t>menerapkan</a:t>
            </a:r>
            <a:r>
              <a:rPr lang="en-ID" sz="2200" dirty="0"/>
              <a:t> </a:t>
            </a:r>
            <a:r>
              <a:rPr lang="en-ID" sz="2200" dirty="0" err="1"/>
              <a:t>standarisasi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data, </a:t>
            </a:r>
            <a:r>
              <a:rPr lang="en-ID" sz="2200" dirty="0" err="1"/>
              <a:t>menyajikannya</a:t>
            </a:r>
            <a:r>
              <a:rPr lang="en-ID" sz="2200" dirty="0"/>
              <a:t> </a:t>
            </a:r>
            <a:r>
              <a:rPr lang="en-ID" sz="2200" dirty="0" err="1"/>
              <a:t>ke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berbagai</a:t>
            </a:r>
            <a:r>
              <a:rPr lang="en-ID" sz="2200" dirty="0"/>
              <a:t> </a:t>
            </a:r>
            <a:r>
              <a:rPr lang="en-ID" sz="2200" dirty="0" err="1"/>
              <a:t>bentuk</a:t>
            </a:r>
            <a:r>
              <a:rPr lang="en-ID" sz="2200" dirty="0"/>
              <a:t> (Transformation),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kemudian</a:t>
            </a:r>
            <a:r>
              <a:rPr lang="en-ID" sz="2200" dirty="0"/>
              <a:t> </a:t>
            </a:r>
            <a:r>
              <a:rPr lang="en-ID" sz="2200" dirty="0" err="1"/>
              <a:t>dialirkan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diteruskan</a:t>
            </a:r>
            <a:r>
              <a:rPr lang="en-ID" sz="2200" dirty="0"/>
              <a:t> (Loading) </a:t>
            </a:r>
            <a:r>
              <a:rPr lang="en-ID" sz="2200" dirty="0" err="1"/>
              <a:t>ke</a:t>
            </a:r>
            <a:r>
              <a:rPr lang="en-ID" sz="2200" dirty="0"/>
              <a:t> </a:t>
            </a:r>
            <a:r>
              <a:rPr lang="en-ID" sz="2200" dirty="0" err="1"/>
              <a:t>Daca</a:t>
            </a:r>
            <a:r>
              <a:rPr lang="en-ID" sz="2200" dirty="0"/>
              <a:t> Warehouse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digudangkan</a:t>
            </a:r>
            <a:r>
              <a:rPr lang="en-ID" sz="2200" dirty="0"/>
              <a:t>,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rangka</a:t>
            </a:r>
            <a:r>
              <a:rPr lang="en-ID" sz="2200" dirty="0"/>
              <a:t> </a:t>
            </a:r>
            <a:r>
              <a:rPr lang="en-ID" sz="2200" dirty="0" err="1"/>
              <a:t>kebutuhan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analisis</a:t>
            </a:r>
            <a:r>
              <a:rPr lang="en-ID" sz="2200" dirty="0"/>
              <a:t> data </a:t>
            </a:r>
            <a:r>
              <a:rPr lang="en-ID" sz="2200" dirty="0" err="1"/>
              <a:t>maupun</a:t>
            </a:r>
            <a:r>
              <a:rPr lang="id-ID" sz="2200" dirty="0"/>
              <a:t> informasi</a:t>
            </a:r>
            <a:r>
              <a:rPr lang="en-ID" sz="2200" dirty="0"/>
              <a:t> </a:t>
            </a:r>
            <a:endParaRPr sz="2200" dirty="0"/>
          </a:p>
        </p:txBody>
      </p:sp>
      <p:grpSp>
        <p:nvGrpSpPr>
          <p:cNvPr id="2505" name="Google Shape;2505;p23"/>
          <p:cNvGrpSpPr/>
          <p:nvPr/>
        </p:nvGrpSpPr>
        <p:grpSpPr>
          <a:xfrm rot="7560219" flipH="1">
            <a:off x="-733725" y="-432469"/>
            <a:ext cx="1746097" cy="1763524"/>
            <a:chOff x="1977150" y="891025"/>
            <a:chExt cx="255500" cy="258050"/>
          </a:xfrm>
        </p:grpSpPr>
        <p:sp>
          <p:nvSpPr>
            <p:cNvPr id="2506" name="Google Shape;2506;p23"/>
            <p:cNvSpPr/>
            <p:nvPr/>
          </p:nvSpPr>
          <p:spPr>
            <a:xfrm>
              <a:off x="2058550" y="1111325"/>
              <a:ext cx="41325" cy="37750"/>
            </a:xfrm>
            <a:custGeom>
              <a:avLst/>
              <a:gdLst/>
              <a:ahLst/>
              <a:cxnLst/>
              <a:rect l="l" t="t" r="r" b="b"/>
              <a:pathLst>
                <a:path w="1653" h="1510" extrusionOk="0">
                  <a:moveTo>
                    <a:pt x="641" y="0"/>
                  </a:moveTo>
                  <a:cubicBezTo>
                    <a:pt x="353" y="0"/>
                    <a:pt x="104" y="212"/>
                    <a:pt x="70" y="505"/>
                  </a:cubicBezTo>
                  <a:lnTo>
                    <a:pt x="33" y="812"/>
                  </a:lnTo>
                  <a:cubicBezTo>
                    <a:pt x="0" y="1124"/>
                    <a:pt x="226" y="1411"/>
                    <a:pt x="538" y="1452"/>
                  </a:cubicBezTo>
                  <a:lnTo>
                    <a:pt x="943" y="1505"/>
                  </a:lnTo>
                  <a:cubicBezTo>
                    <a:pt x="966" y="1508"/>
                    <a:pt x="988" y="1509"/>
                    <a:pt x="1010" y="1509"/>
                  </a:cubicBezTo>
                  <a:cubicBezTo>
                    <a:pt x="1295" y="1509"/>
                    <a:pt x="1545" y="1294"/>
                    <a:pt x="1583" y="1001"/>
                  </a:cubicBezTo>
                  <a:lnTo>
                    <a:pt x="1620" y="693"/>
                  </a:lnTo>
                  <a:cubicBezTo>
                    <a:pt x="1653" y="382"/>
                    <a:pt x="1427" y="95"/>
                    <a:pt x="1116" y="54"/>
                  </a:cubicBezTo>
                  <a:lnTo>
                    <a:pt x="710" y="4"/>
                  </a:lnTo>
                  <a:cubicBezTo>
                    <a:pt x="687" y="2"/>
                    <a:pt x="664" y="0"/>
                    <a:pt x="64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2186900" y="1026575"/>
              <a:ext cx="45750" cy="45275"/>
            </a:xfrm>
            <a:custGeom>
              <a:avLst/>
              <a:gdLst/>
              <a:ahLst/>
              <a:cxnLst/>
              <a:rect l="l" t="t" r="r" b="b"/>
              <a:pathLst>
                <a:path w="1830" h="1811" extrusionOk="0">
                  <a:moveTo>
                    <a:pt x="678" y="1"/>
                  </a:moveTo>
                  <a:cubicBezTo>
                    <a:pt x="563" y="1"/>
                    <a:pt x="455" y="73"/>
                    <a:pt x="410" y="184"/>
                  </a:cubicBezTo>
                  <a:lnTo>
                    <a:pt x="58" y="1106"/>
                  </a:lnTo>
                  <a:cubicBezTo>
                    <a:pt x="0" y="1250"/>
                    <a:pt x="78" y="1418"/>
                    <a:pt x="222" y="1475"/>
                  </a:cubicBezTo>
                  <a:lnTo>
                    <a:pt x="1050" y="1791"/>
                  </a:lnTo>
                  <a:cubicBezTo>
                    <a:pt x="1085" y="1804"/>
                    <a:pt x="1121" y="1811"/>
                    <a:pt x="1156" y="1811"/>
                  </a:cubicBezTo>
                  <a:cubicBezTo>
                    <a:pt x="1272" y="1811"/>
                    <a:pt x="1378" y="1742"/>
                    <a:pt x="1419" y="1631"/>
                  </a:cubicBezTo>
                  <a:lnTo>
                    <a:pt x="1776" y="709"/>
                  </a:lnTo>
                  <a:cubicBezTo>
                    <a:pt x="1829" y="557"/>
                    <a:pt x="1755" y="393"/>
                    <a:pt x="1612" y="340"/>
                  </a:cubicBezTo>
                  <a:lnTo>
                    <a:pt x="779" y="20"/>
                  </a:lnTo>
                  <a:cubicBezTo>
                    <a:pt x="746" y="7"/>
                    <a:pt x="712" y="1"/>
                    <a:pt x="678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2169475" y="934025"/>
              <a:ext cx="44500" cy="40975"/>
            </a:xfrm>
            <a:custGeom>
              <a:avLst/>
              <a:gdLst/>
              <a:ahLst/>
              <a:cxnLst/>
              <a:rect l="l" t="t" r="r" b="b"/>
              <a:pathLst>
                <a:path w="1780" h="1639" extrusionOk="0">
                  <a:moveTo>
                    <a:pt x="887" y="1"/>
                  </a:moveTo>
                  <a:cubicBezTo>
                    <a:pt x="762" y="1"/>
                    <a:pt x="636" y="39"/>
                    <a:pt x="529" y="117"/>
                  </a:cubicBezTo>
                  <a:lnTo>
                    <a:pt x="324" y="273"/>
                  </a:lnTo>
                  <a:cubicBezTo>
                    <a:pt x="58" y="466"/>
                    <a:pt x="0" y="847"/>
                    <a:pt x="201" y="1114"/>
                  </a:cubicBezTo>
                  <a:lnTo>
                    <a:pt x="410" y="1397"/>
                  </a:lnTo>
                  <a:cubicBezTo>
                    <a:pt x="527" y="1555"/>
                    <a:pt x="708" y="1638"/>
                    <a:pt x="891" y="1638"/>
                  </a:cubicBezTo>
                  <a:cubicBezTo>
                    <a:pt x="1016" y="1638"/>
                    <a:pt x="1143" y="1600"/>
                    <a:pt x="1251" y="1520"/>
                  </a:cubicBezTo>
                  <a:lnTo>
                    <a:pt x="1456" y="1364"/>
                  </a:lnTo>
                  <a:cubicBezTo>
                    <a:pt x="1722" y="1171"/>
                    <a:pt x="1780" y="790"/>
                    <a:pt x="1579" y="523"/>
                  </a:cubicBezTo>
                  <a:lnTo>
                    <a:pt x="1370" y="240"/>
                  </a:lnTo>
                  <a:cubicBezTo>
                    <a:pt x="1250" y="82"/>
                    <a:pt x="1069" y="1"/>
                    <a:pt x="887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073400" y="891025"/>
              <a:ext cx="40025" cy="37450"/>
            </a:xfrm>
            <a:custGeom>
              <a:avLst/>
              <a:gdLst/>
              <a:ahLst/>
              <a:cxnLst/>
              <a:rect l="l" t="t" r="r" b="b"/>
              <a:pathLst>
                <a:path w="1601" h="1498" extrusionOk="0">
                  <a:moveTo>
                    <a:pt x="323" y="0"/>
                  </a:moveTo>
                  <a:cubicBezTo>
                    <a:pt x="165" y="0"/>
                    <a:pt x="42" y="128"/>
                    <a:pt x="34" y="279"/>
                  </a:cubicBezTo>
                  <a:lnTo>
                    <a:pt x="5" y="1157"/>
                  </a:lnTo>
                  <a:cubicBezTo>
                    <a:pt x="1" y="1321"/>
                    <a:pt x="128" y="1456"/>
                    <a:pt x="288" y="1460"/>
                  </a:cubicBezTo>
                  <a:lnTo>
                    <a:pt x="1260" y="1497"/>
                  </a:lnTo>
                  <a:cubicBezTo>
                    <a:pt x="1262" y="1497"/>
                    <a:pt x="1265" y="1497"/>
                    <a:pt x="1267" y="1497"/>
                  </a:cubicBezTo>
                  <a:cubicBezTo>
                    <a:pt x="1428" y="1497"/>
                    <a:pt x="1559" y="1372"/>
                    <a:pt x="1563" y="1214"/>
                  </a:cubicBezTo>
                  <a:lnTo>
                    <a:pt x="1592" y="337"/>
                  </a:lnTo>
                  <a:cubicBezTo>
                    <a:pt x="1600" y="173"/>
                    <a:pt x="1469" y="41"/>
                    <a:pt x="1313" y="33"/>
                  </a:cubicBezTo>
                  <a:lnTo>
                    <a:pt x="337" y="0"/>
                  </a:lnTo>
                  <a:cubicBezTo>
                    <a:pt x="332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1986900" y="933675"/>
              <a:ext cx="46350" cy="43400"/>
            </a:xfrm>
            <a:custGeom>
              <a:avLst/>
              <a:gdLst/>
              <a:ahLst/>
              <a:cxnLst/>
              <a:rect l="l" t="t" r="r" b="b"/>
              <a:pathLst>
                <a:path w="1854" h="1736" extrusionOk="0">
                  <a:moveTo>
                    <a:pt x="1042" y="0"/>
                  </a:moveTo>
                  <a:cubicBezTo>
                    <a:pt x="827" y="0"/>
                    <a:pt x="616" y="96"/>
                    <a:pt x="472" y="275"/>
                  </a:cubicBezTo>
                  <a:lnTo>
                    <a:pt x="250" y="554"/>
                  </a:lnTo>
                  <a:cubicBezTo>
                    <a:pt x="0" y="865"/>
                    <a:pt x="57" y="1329"/>
                    <a:pt x="369" y="1579"/>
                  </a:cubicBezTo>
                  <a:cubicBezTo>
                    <a:pt x="501" y="1684"/>
                    <a:pt x="659" y="1735"/>
                    <a:pt x="816" y="1735"/>
                  </a:cubicBezTo>
                  <a:cubicBezTo>
                    <a:pt x="1032" y="1735"/>
                    <a:pt x="1247" y="1640"/>
                    <a:pt x="1394" y="1460"/>
                  </a:cubicBezTo>
                  <a:lnTo>
                    <a:pt x="1607" y="1185"/>
                  </a:lnTo>
                  <a:cubicBezTo>
                    <a:pt x="1854" y="869"/>
                    <a:pt x="1804" y="410"/>
                    <a:pt x="1497" y="160"/>
                  </a:cubicBezTo>
                  <a:cubicBezTo>
                    <a:pt x="1361" y="52"/>
                    <a:pt x="1201" y="0"/>
                    <a:pt x="1042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1977250" y="898100"/>
              <a:ext cx="247600" cy="247600"/>
            </a:xfrm>
            <a:custGeom>
              <a:avLst/>
              <a:gdLst/>
              <a:ahLst/>
              <a:cxnLst/>
              <a:rect l="l" t="t" r="r" b="b"/>
              <a:pathLst>
                <a:path w="9904" h="9904" extrusionOk="0">
                  <a:moveTo>
                    <a:pt x="4962" y="0"/>
                  </a:moveTo>
                  <a:cubicBezTo>
                    <a:pt x="4959" y="0"/>
                    <a:pt x="4957" y="0"/>
                    <a:pt x="4954" y="0"/>
                  </a:cubicBezTo>
                  <a:cubicBezTo>
                    <a:pt x="2219" y="0"/>
                    <a:pt x="1" y="2215"/>
                    <a:pt x="1" y="4954"/>
                  </a:cubicBezTo>
                  <a:cubicBezTo>
                    <a:pt x="1" y="7685"/>
                    <a:pt x="2215" y="9903"/>
                    <a:pt x="4954" y="9903"/>
                  </a:cubicBezTo>
                  <a:cubicBezTo>
                    <a:pt x="7685" y="9903"/>
                    <a:pt x="9903" y="7693"/>
                    <a:pt x="9903" y="4954"/>
                  </a:cubicBezTo>
                  <a:cubicBezTo>
                    <a:pt x="9903" y="2221"/>
                    <a:pt x="7689" y="0"/>
                    <a:pt x="4962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1977150" y="996300"/>
              <a:ext cx="247600" cy="149400"/>
            </a:xfrm>
            <a:custGeom>
              <a:avLst/>
              <a:gdLst/>
              <a:ahLst/>
              <a:cxnLst/>
              <a:rect l="l" t="t" r="r" b="b"/>
              <a:pathLst>
                <a:path w="9904" h="5976" extrusionOk="0">
                  <a:moveTo>
                    <a:pt x="107" y="1"/>
                  </a:moveTo>
                  <a:cubicBezTo>
                    <a:pt x="37" y="333"/>
                    <a:pt x="1" y="677"/>
                    <a:pt x="1" y="1026"/>
                  </a:cubicBezTo>
                  <a:cubicBezTo>
                    <a:pt x="1" y="3765"/>
                    <a:pt x="2219" y="5975"/>
                    <a:pt x="4950" y="5975"/>
                  </a:cubicBezTo>
                  <a:cubicBezTo>
                    <a:pt x="7689" y="5975"/>
                    <a:pt x="9903" y="3757"/>
                    <a:pt x="9903" y="1026"/>
                  </a:cubicBezTo>
                  <a:cubicBezTo>
                    <a:pt x="9903" y="673"/>
                    <a:pt x="9866" y="329"/>
                    <a:pt x="9797" y="1"/>
                  </a:cubicBezTo>
                  <a:cubicBezTo>
                    <a:pt x="9329" y="2239"/>
                    <a:pt x="7336" y="3929"/>
                    <a:pt x="4950" y="3929"/>
                  </a:cubicBezTo>
                  <a:cubicBezTo>
                    <a:pt x="2567" y="3929"/>
                    <a:pt x="579" y="2248"/>
                    <a:pt x="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2042150" y="945550"/>
              <a:ext cx="31075" cy="21500"/>
            </a:xfrm>
            <a:custGeom>
              <a:avLst/>
              <a:gdLst/>
              <a:ahLst/>
              <a:cxnLst/>
              <a:rect l="l" t="t" r="r" b="b"/>
              <a:pathLst>
                <a:path w="1243" h="860" extrusionOk="0">
                  <a:moveTo>
                    <a:pt x="778" y="0"/>
                  </a:moveTo>
                  <a:cubicBezTo>
                    <a:pt x="681" y="0"/>
                    <a:pt x="576" y="22"/>
                    <a:pt x="472" y="66"/>
                  </a:cubicBezTo>
                  <a:cubicBezTo>
                    <a:pt x="172" y="189"/>
                    <a:pt x="0" y="456"/>
                    <a:pt x="82" y="657"/>
                  </a:cubicBezTo>
                  <a:cubicBezTo>
                    <a:pt x="136" y="788"/>
                    <a:pt x="287" y="860"/>
                    <a:pt x="467" y="860"/>
                  </a:cubicBezTo>
                  <a:cubicBezTo>
                    <a:pt x="564" y="860"/>
                    <a:pt x="668" y="839"/>
                    <a:pt x="771" y="796"/>
                  </a:cubicBezTo>
                  <a:cubicBezTo>
                    <a:pt x="1075" y="673"/>
                    <a:pt x="1243" y="407"/>
                    <a:pt x="1161" y="206"/>
                  </a:cubicBezTo>
                  <a:cubicBezTo>
                    <a:pt x="1105" y="73"/>
                    <a:pt x="956" y="0"/>
                    <a:pt x="77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2034150" y="940200"/>
              <a:ext cx="41850" cy="29475"/>
            </a:xfrm>
            <a:custGeom>
              <a:avLst/>
              <a:gdLst/>
              <a:ahLst/>
              <a:cxnLst/>
              <a:rect l="l" t="t" r="r" b="b"/>
              <a:pathLst>
                <a:path w="1674" h="1179" extrusionOk="0">
                  <a:moveTo>
                    <a:pt x="1174" y="1"/>
                  </a:moveTo>
                  <a:cubicBezTo>
                    <a:pt x="1028" y="1"/>
                    <a:pt x="870" y="31"/>
                    <a:pt x="714" y="96"/>
                  </a:cubicBezTo>
                  <a:cubicBezTo>
                    <a:pt x="263" y="280"/>
                    <a:pt x="0" y="682"/>
                    <a:pt x="128" y="986"/>
                  </a:cubicBezTo>
                  <a:cubicBezTo>
                    <a:pt x="160" y="1060"/>
                    <a:pt x="218" y="1129"/>
                    <a:pt x="292" y="1178"/>
                  </a:cubicBezTo>
                  <a:cubicBezTo>
                    <a:pt x="251" y="1137"/>
                    <a:pt x="226" y="1096"/>
                    <a:pt x="205" y="1047"/>
                  </a:cubicBezTo>
                  <a:cubicBezTo>
                    <a:pt x="78" y="744"/>
                    <a:pt x="337" y="342"/>
                    <a:pt x="792" y="157"/>
                  </a:cubicBezTo>
                  <a:cubicBezTo>
                    <a:pt x="948" y="94"/>
                    <a:pt x="1105" y="63"/>
                    <a:pt x="1250" y="63"/>
                  </a:cubicBezTo>
                  <a:cubicBezTo>
                    <a:pt x="1413" y="63"/>
                    <a:pt x="1561" y="102"/>
                    <a:pt x="1673" y="178"/>
                  </a:cubicBezTo>
                  <a:cubicBezTo>
                    <a:pt x="1560" y="63"/>
                    <a:pt x="1380" y="1"/>
                    <a:pt x="11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043875" y="947600"/>
              <a:ext cx="29350" cy="19350"/>
            </a:xfrm>
            <a:custGeom>
              <a:avLst/>
              <a:gdLst/>
              <a:ahLst/>
              <a:cxnLst/>
              <a:rect l="l" t="t" r="r" b="b"/>
              <a:pathLst>
                <a:path w="1174" h="774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051" y="198"/>
                    <a:pt x="883" y="440"/>
                    <a:pt x="596" y="559"/>
                  </a:cubicBezTo>
                  <a:cubicBezTo>
                    <a:pt x="492" y="602"/>
                    <a:pt x="388" y="623"/>
                    <a:pt x="292" y="623"/>
                  </a:cubicBezTo>
                  <a:cubicBezTo>
                    <a:pt x="178" y="623"/>
                    <a:pt x="76" y="594"/>
                    <a:pt x="1" y="538"/>
                  </a:cubicBezTo>
                  <a:lnTo>
                    <a:pt x="1" y="538"/>
                  </a:lnTo>
                  <a:cubicBezTo>
                    <a:pt x="5" y="550"/>
                    <a:pt x="5" y="559"/>
                    <a:pt x="13" y="571"/>
                  </a:cubicBezTo>
                  <a:cubicBezTo>
                    <a:pt x="67" y="699"/>
                    <a:pt x="217" y="773"/>
                    <a:pt x="398" y="773"/>
                  </a:cubicBezTo>
                  <a:cubicBezTo>
                    <a:pt x="494" y="773"/>
                    <a:pt x="599" y="752"/>
                    <a:pt x="702" y="706"/>
                  </a:cubicBezTo>
                  <a:cubicBezTo>
                    <a:pt x="1001" y="583"/>
                    <a:pt x="1174" y="325"/>
                    <a:pt x="1092" y="124"/>
                  </a:cubicBezTo>
                  <a:cubicBezTo>
                    <a:pt x="1071" y="71"/>
                    <a:pt x="1038" y="30"/>
                    <a:pt x="99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2093925" y="917650"/>
              <a:ext cx="20200" cy="11125"/>
            </a:xfrm>
            <a:custGeom>
              <a:avLst/>
              <a:gdLst/>
              <a:ahLst/>
              <a:cxnLst/>
              <a:rect l="l" t="t" r="r" b="b"/>
              <a:pathLst>
                <a:path w="808" h="445" extrusionOk="0">
                  <a:moveTo>
                    <a:pt x="461" y="1"/>
                  </a:moveTo>
                  <a:cubicBezTo>
                    <a:pt x="434" y="1"/>
                    <a:pt x="406" y="2"/>
                    <a:pt x="377" y="6"/>
                  </a:cubicBezTo>
                  <a:cubicBezTo>
                    <a:pt x="164" y="30"/>
                    <a:pt x="0" y="149"/>
                    <a:pt x="12" y="268"/>
                  </a:cubicBezTo>
                  <a:cubicBezTo>
                    <a:pt x="27" y="369"/>
                    <a:pt x="171" y="445"/>
                    <a:pt x="354" y="445"/>
                  </a:cubicBezTo>
                  <a:cubicBezTo>
                    <a:pt x="379" y="445"/>
                    <a:pt x="404" y="443"/>
                    <a:pt x="431" y="440"/>
                  </a:cubicBezTo>
                  <a:cubicBezTo>
                    <a:pt x="644" y="416"/>
                    <a:pt x="808" y="297"/>
                    <a:pt x="791" y="178"/>
                  </a:cubicBezTo>
                  <a:cubicBezTo>
                    <a:pt x="784" y="71"/>
                    <a:pt x="643" y="1"/>
                    <a:pt x="46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2135225" y="957850"/>
              <a:ext cx="12225" cy="11225"/>
            </a:xfrm>
            <a:custGeom>
              <a:avLst/>
              <a:gdLst/>
              <a:ahLst/>
              <a:cxnLst/>
              <a:rect l="l" t="t" r="r" b="b"/>
              <a:pathLst>
                <a:path w="489" h="449" extrusionOk="0">
                  <a:moveTo>
                    <a:pt x="115" y="1"/>
                  </a:moveTo>
                  <a:cubicBezTo>
                    <a:pt x="103" y="13"/>
                    <a:pt x="95" y="26"/>
                    <a:pt x="91" y="42"/>
                  </a:cubicBezTo>
                  <a:cubicBezTo>
                    <a:pt x="1" y="198"/>
                    <a:pt x="13" y="370"/>
                    <a:pt x="119" y="427"/>
                  </a:cubicBezTo>
                  <a:cubicBezTo>
                    <a:pt x="143" y="442"/>
                    <a:pt x="170" y="448"/>
                    <a:pt x="199" y="448"/>
                  </a:cubicBezTo>
                  <a:cubicBezTo>
                    <a:pt x="293" y="448"/>
                    <a:pt x="402" y="376"/>
                    <a:pt x="468" y="259"/>
                  </a:cubicBezTo>
                  <a:cubicBezTo>
                    <a:pt x="480" y="243"/>
                    <a:pt x="484" y="231"/>
                    <a:pt x="488" y="218"/>
                  </a:cubicBezTo>
                  <a:lnTo>
                    <a:pt x="488" y="218"/>
                  </a:lnTo>
                  <a:cubicBezTo>
                    <a:pt x="425" y="312"/>
                    <a:pt x="333" y="368"/>
                    <a:pt x="249" y="368"/>
                  </a:cubicBezTo>
                  <a:cubicBezTo>
                    <a:pt x="219" y="368"/>
                    <a:pt x="191" y="360"/>
                    <a:pt x="165" y="345"/>
                  </a:cubicBezTo>
                  <a:cubicBezTo>
                    <a:pt x="70" y="288"/>
                    <a:pt x="54" y="140"/>
                    <a:pt x="1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2087975" y="914225"/>
              <a:ext cx="27175" cy="16800"/>
            </a:xfrm>
            <a:custGeom>
              <a:avLst/>
              <a:gdLst/>
              <a:ahLst/>
              <a:cxnLst/>
              <a:rect l="l" t="t" r="r" b="b"/>
              <a:pathLst>
                <a:path w="1087" h="672" extrusionOk="0">
                  <a:moveTo>
                    <a:pt x="726" y="1"/>
                  </a:moveTo>
                  <a:cubicBezTo>
                    <a:pt x="688" y="1"/>
                    <a:pt x="648" y="3"/>
                    <a:pt x="607" y="7"/>
                  </a:cubicBezTo>
                  <a:cubicBezTo>
                    <a:pt x="263" y="44"/>
                    <a:pt x="0" y="233"/>
                    <a:pt x="21" y="426"/>
                  </a:cubicBezTo>
                  <a:cubicBezTo>
                    <a:pt x="33" y="536"/>
                    <a:pt x="140" y="622"/>
                    <a:pt x="287" y="672"/>
                  </a:cubicBezTo>
                  <a:cubicBezTo>
                    <a:pt x="185" y="622"/>
                    <a:pt x="119" y="553"/>
                    <a:pt x="107" y="458"/>
                  </a:cubicBezTo>
                  <a:cubicBezTo>
                    <a:pt x="86" y="266"/>
                    <a:pt x="349" y="81"/>
                    <a:pt x="693" y="44"/>
                  </a:cubicBezTo>
                  <a:cubicBezTo>
                    <a:pt x="735" y="39"/>
                    <a:pt x="777" y="37"/>
                    <a:pt x="817" y="37"/>
                  </a:cubicBezTo>
                  <a:cubicBezTo>
                    <a:pt x="916" y="37"/>
                    <a:pt x="1008" y="51"/>
                    <a:pt x="1087" y="77"/>
                  </a:cubicBezTo>
                  <a:cubicBezTo>
                    <a:pt x="990" y="29"/>
                    <a:pt x="866" y="1"/>
                    <a:pt x="72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098625" y="917675"/>
              <a:ext cx="15500" cy="11075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275" y="1"/>
                  </a:moveTo>
                  <a:cubicBezTo>
                    <a:pt x="374" y="29"/>
                    <a:pt x="439" y="87"/>
                    <a:pt x="452" y="152"/>
                  </a:cubicBezTo>
                  <a:cubicBezTo>
                    <a:pt x="468" y="271"/>
                    <a:pt x="304" y="390"/>
                    <a:pt x="87" y="415"/>
                  </a:cubicBezTo>
                  <a:cubicBezTo>
                    <a:pt x="58" y="419"/>
                    <a:pt x="29" y="419"/>
                    <a:pt x="1" y="419"/>
                  </a:cubicBezTo>
                  <a:cubicBezTo>
                    <a:pt x="49" y="434"/>
                    <a:pt x="109" y="442"/>
                    <a:pt x="174" y="442"/>
                  </a:cubicBezTo>
                  <a:cubicBezTo>
                    <a:pt x="196" y="442"/>
                    <a:pt x="219" y="441"/>
                    <a:pt x="243" y="439"/>
                  </a:cubicBezTo>
                  <a:cubicBezTo>
                    <a:pt x="456" y="415"/>
                    <a:pt x="620" y="296"/>
                    <a:pt x="603" y="177"/>
                  </a:cubicBezTo>
                  <a:cubicBezTo>
                    <a:pt x="595" y="74"/>
                    <a:pt x="452" y="5"/>
                    <a:pt x="27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1990675" y="994325"/>
              <a:ext cx="25350" cy="26525"/>
            </a:xfrm>
            <a:custGeom>
              <a:avLst/>
              <a:gdLst/>
              <a:ahLst/>
              <a:cxnLst/>
              <a:rect l="l" t="t" r="r" b="b"/>
              <a:pathLst>
                <a:path w="1014" h="1061" extrusionOk="0">
                  <a:moveTo>
                    <a:pt x="658" y="0"/>
                  </a:moveTo>
                  <a:cubicBezTo>
                    <a:pt x="492" y="0"/>
                    <a:pt x="299" y="122"/>
                    <a:pt x="173" y="322"/>
                  </a:cubicBezTo>
                  <a:cubicBezTo>
                    <a:pt x="1" y="592"/>
                    <a:pt x="17" y="900"/>
                    <a:pt x="202" y="1019"/>
                  </a:cubicBezTo>
                  <a:cubicBezTo>
                    <a:pt x="248" y="1047"/>
                    <a:pt x="301" y="1061"/>
                    <a:pt x="356" y="1061"/>
                  </a:cubicBezTo>
                  <a:cubicBezTo>
                    <a:pt x="523" y="1061"/>
                    <a:pt x="715" y="940"/>
                    <a:pt x="841" y="740"/>
                  </a:cubicBezTo>
                  <a:cubicBezTo>
                    <a:pt x="1014" y="469"/>
                    <a:pt x="997" y="162"/>
                    <a:pt x="813" y="43"/>
                  </a:cubicBezTo>
                  <a:cubicBezTo>
                    <a:pt x="766" y="14"/>
                    <a:pt x="714" y="0"/>
                    <a:pt x="65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006050" y="989875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198" y="0"/>
                  </a:moveTo>
                  <a:cubicBezTo>
                    <a:pt x="135" y="0"/>
                    <a:pt x="69" y="16"/>
                    <a:pt x="1" y="44"/>
                  </a:cubicBezTo>
                  <a:cubicBezTo>
                    <a:pt x="39" y="34"/>
                    <a:pt x="77" y="29"/>
                    <a:pt x="113" y="29"/>
                  </a:cubicBezTo>
                  <a:cubicBezTo>
                    <a:pt x="183" y="29"/>
                    <a:pt x="248" y="48"/>
                    <a:pt x="304" y="85"/>
                  </a:cubicBezTo>
                  <a:cubicBezTo>
                    <a:pt x="505" y="208"/>
                    <a:pt x="546" y="508"/>
                    <a:pt x="423" y="803"/>
                  </a:cubicBezTo>
                  <a:cubicBezTo>
                    <a:pt x="591" y="504"/>
                    <a:pt x="571" y="171"/>
                    <a:pt x="370" y="48"/>
                  </a:cubicBezTo>
                  <a:cubicBezTo>
                    <a:pt x="319" y="16"/>
                    <a:pt x="260" y="0"/>
                    <a:pt x="19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1982375" y="998775"/>
              <a:ext cx="32425" cy="29500"/>
            </a:xfrm>
            <a:custGeom>
              <a:avLst/>
              <a:gdLst/>
              <a:ahLst/>
              <a:cxnLst/>
              <a:rect l="l" t="t" r="r" b="b"/>
              <a:pathLst>
                <a:path w="1297" h="1180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2" y="25"/>
                    <a:pt x="271" y="57"/>
                    <a:pt x="251" y="86"/>
                  </a:cubicBezTo>
                  <a:cubicBezTo>
                    <a:pt x="1" y="488"/>
                    <a:pt x="21" y="947"/>
                    <a:pt x="300" y="1115"/>
                  </a:cubicBezTo>
                  <a:cubicBezTo>
                    <a:pt x="369" y="1159"/>
                    <a:pt x="448" y="1179"/>
                    <a:pt x="531" y="1179"/>
                  </a:cubicBezTo>
                  <a:cubicBezTo>
                    <a:pt x="777" y="1179"/>
                    <a:pt x="1060" y="1000"/>
                    <a:pt x="1247" y="705"/>
                  </a:cubicBezTo>
                  <a:cubicBezTo>
                    <a:pt x="1268" y="677"/>
                    <a:pt x="1284" y="644"/>
                    <a:pt x="1296" y="615"/>
                  </a:cubicBezTo>
                  <a:lnTo>
                    <a:pt x="1296" y="615"/>
                  </a:lnTo>
                  <a:cubicBezTo>
                    <a:pt x="1115" y="864"/>
                    <a:pt x="868" y="1008"/>
                    <a:pt x="647" y="1008"/>
                  </a:cubicBezTo>
                  <a:cubicBezTo>
                    <a:pt x="563" y="1008"/>
                    <a:pt x="482" y="987"/>
                    <a:pt x="411" y="943"/>
                  </a:cubicBezTo>
                  <a:cubicBezTo>
                    <a:pt x="161" y="783"/>
                    <a:pt x="124" y="377"/>
                    <a:pt x="31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1993250" y="994325"/>
              <a:ext cx="22775" cy="21375"/>
            </a:xfrm>
            <a:custGeom>
              <a:avLst/>
              <a:gdLst/>
              <a:ahLst/>
              <a:cxnLst/>
              <a:rect l="l" t="t" r="r" b="b"/>
              <a:pathLst>
                <a:path w="911" h="855" extrusionOk="0">
                  <a:moveTo>
                    <a:pt x="555" y="0"/>
                  </a:moveTo>
                  <a:cubicBezTo>
                    <a:pt x="389" y="0"/>
                    <a:pt x="196" y="122"/>
                    <a:pt x="70" y="322"/>
                  </a:cubicBezTo>
                  <a:cubicBezTo>
                    <a:pt x="41" y="363"/>
                    <a:pt x="21" y="408"/>
                    <a:pt x="0" y="449"/>
                  </a:cubicBezTo>
                  <a:cubicBezTo>
                    <a:pt x="121" y="319"/>
                    <a:pt x="269" y="242"/>
                    <a:pt x="400" y="242"/>
                  </a:cubicBezTo>
                  <a:cubicBezTo>
                    <a:pt x="455" y="242"/>
                    <a:pt x="508" y="255"/>
                    <a:pt x="554" y="285"/>
                  </a:cubicBezTo>
                  <a:cubicBezTo>
                    <a:pt x="710" y="383"/>
                    <a:pt x="747" y="617"/>
                    <a:pt x="652" y="855"/>
                  </a:cubicBezTo>
                  <a:cubicBezTo>
                    <a:pt x="685" y="818"/>
                    <a:pt x="714" y="781"/>
                    <a:pt x="738" y="740"/>
                  </a:cubicBezTo>
                  <a:cubicBezTo>
                    <a:pt x="911" y="469"/>
                    <a:pt x="894" y="158"/>
                    <a:pt x="710" y="43"/>
                  </a:cubicBezTo>
                  <a:cubicBezTo>
                    <a:pt x="663" y="14"/>
                    <a:pt x="611" y="0"/>
                    <a:pt x="555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2014675" y="1040825"/>
              <a:ext cx="46550" cy="37250"/>
            </a:xfrm>
            <a:custGeom>
              <a:avLst/>
              <a:gdLst/>
              <a:ahLst/>
              <a:cxnLst/>
              <a:rect l="l" t="t" r="r" b="b"/>
              <a:pathLst>
                <a:path w="1862" h="1490" extrusionOk="0">
                  <a:moveTo>
                    <a:pt x="786" y="0"/>
                  </a:moveTo>
                  <a:cubicBezTo>
                    <a:pt x="544" y="0"/>
                    <a:pt x="326" y="100"/>
                    <a:pt x="205" y="290"/>
                  </a:cubicBezTo>
                  <a:cubicBezTo>
                    <a:pt x="0" y="618"/>
                    <a:pt x="160" y="1086"/>
                    <a:pt x="558" y="1336"/>
                  </a:cubicBezTo>
                  <a:cubicBezTo>
                    <a:pt x="724" y="1439"/>
                    <a:pt x="906" y="1490"/>
                    <a:pt x="1076" y="1490"/>
                  </a:cubicBezTo>
                  <a:cubicBezTo>
                    <a:pt x="1318" y="1490"/>
                    <a:pt x="1537" y="1389"/>
                    <a:pt x="1657" y="1197"/>
                  </a:cubicBezTo>
                  <a:cubicBezTo>
                    <a:pt x="1862" y="869"/>
                    <a:pt x="1702" y="405"/>
                    <a:pt x="1304" y="151"/>
                  </a:cubicBezTo>
                  <a:cubicBezTo>
                    <a:pt x="1137" y="49"/>
                    <a:pt x="955" y="0"/>
                    <a:pt x="7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2017025" y="1040875"/>
              <a:ext cx="43400" cy="27625"/>
            </a:xfrm>
            <a:custGeom>
              <a:avLst/>
              <a:gdLst/>
              <a:ahLst/>
              <a:cxnLst/>
              <a:rect l="l" t="t" r="r" b="b"/>
              <a:pathLst>
                <a:path w="1736" h="1105" extrusionOk="0">
                  <a:moveTo>
                    <a:pt x="689" y="0"/>
                  </a:moveTo>
                  <a:cubicBezTo>
                    <a:pt x="449" y="0"/>
                    <a:pt x="231" y="101"/>
                    <a:pt x="111" y="292"/>
                  </a:cubicBezTo>
                  <a:cubicBezTo>
                    <a:pt x="9" y="456"/>
                    <a:pt x="1" y="657"/>
                    <a:pt x="66" y="854"/>
                  </a:cubicBezTo>
                  <a:cubicBezTo>
                    <a:pt x="74" y="817"/>
                    <a:pt x="91" y="785"/>
                    <a:pt x="111" y="752"/>
                  </a:cubicBezTo>
                  <a:cubicBezTo>
                    <a:pt x="232" y="559"/>
                    <a:pt x="450" y="459"/>
                    <a:pt x="692" y="459"/>
                  </a:cubicBezTo>
                  <a:cubicBezTo>
                    <a:pt x="862" y="459"/>
                    <a:pt x="1044" y="509"/>
                    <a:pt x="1210" y="612"/>
                  </a:cubicBezTo>
                  <a:cubicBezTo>
                    <a:pt x="1407" y="735"/>
                    <a:pt x="1547" y="916"/>
                    <a:pt x="1612" y="1104"/>
                  </a:cubicBezTo>
                  <a:cubicBezTo>
                    <a:pt x="1735" y="785"/>
                    <a:pt x="1571" y="383"/>
                    <a:pt x="1210" y="157"/>
                  </a:cubicBezTo>
                  <a:cubicBezTo>
                    <a:pt x="1043" y="51"/>
                    <a:pt x="860" y="0"/>
                    <a:pt x="6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2010475" y="1060875"/>
              <a:ext cx="59375" cy="30150"/>
            </a:xfrm>
            <a:custGeom>
              <a:avLst/>
              <a:gdLst/>
              <a:ahLst/>
              <a:cxnLst/>
              <a:rect l="l" t="t" r="r" b="b"/>
              <a:pathLst>
                <a:path w="2375" h="1206" extrusionOk="0">
                  <a:moveTo>
                    <a:pt x="0" y="1"/>
                  </a:moveTo>
                  <a:cubicBezTo>
                    <a:pt x="17" y="382"/>
                    <a:pt x="259" y="776"/>
                    <a:pt x="669" y="1010"/>
                  </a:cubicBezTo>
                  <a:cubicBezTo>
                    <a:pt x="897" y="1142"/>
                    <a:pt x="1141" y="1206"/>
                    <a:pt x="1372" y="1206"/>
                  </a:cubicBezTo>
                  <a:cubicBezTo>
                    <a:pt x="1734" y="1206"/>
                    <a:pt x="2060" y="1049"/>
                    <a:pt x="2231" y="755"/>
                  </a:cubicBezTo>
                  <a:cubicBezTo>
                    <a:pt x="2354" y="534"/>
                    <a:pt x="2374" y="284"/>
                    <a:pt x="2301" y="38"/>
                  </a:cubicBezTo>
                  <a:lnTo>
                    <a:pt x="2301" y="38"/>
                  </a:lnTo>
                  <a:cubicBezTo>
                    <a:pt x="2305" y="202"/>
                    <a:pt x="2276" y="362"/>
                    <a:pt x="2190" y="509"/>
                  </a:cubicBezTo>
                  <a:cubicBezTo>
                    <a:pt x="2019" y="801"/>
                    <a:pt x="1691" y="958"/>
                    <a:pt x="1329" y="958"/>
                  </a:cubicBezTo>
                  <a:cubicBezTo>
                    <a:pt x="1100" y="958"/>
                    <a:pt x="857" y="895"/>
                    <a:pt x="632" y="764"/>
                  </a:cubicBezTo>
                  <a:cubicBezTo>
                    <a:pt x="308" y="579"/>
                    <a:pt x="90" y="300"/>
                    <a:pt x="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2054750" y="1107775"/>
              <a:ext cx="36100" cy="20900"/>
            </a:xfrm>
            <a:custGeom>
              <a:avLst/>
              <a:gdLst/>
              <a:ahLst/>
              <a:cxnLst/>
              <a:rect l="l" t="t" r="r" b="b"/>
              <a:pathLst>
                <a:path w="1444" h="836" extrusionOk="0">
                  <a:moveTo>
                    <a:pt x="502" y="0"/>
                  </a:moveTo>
                  <a:cubicBezTo>
                    <a:pt x="315" y="0"/>
                    <a:pt x="155" y="71"/>
                    <a:pt x="70" y="208"/>
                  </a:cubicBezTo>
                  <a:cubicBezTo>
                    <a:pt x="17" y="282"/>
                    <a:pt x="1" y="376"/>
                    <a:pt x="13" y="475"/>
                  </a:cubicBezTo>
                  <a:cubicBezTo>
                    <a:pt x="17" y="413"/>
                    <a:pt x="38" y="352"/>
                    <a:pt x="70" y="294"/>
                  </a:cubicBezTo>
                  <a:cubicBezTo>
                    <a:pt x="154" y="159"/>
                    <a:pt x="315" y="91"/>
                    <a:pt x="501" y="91"/>
                  </a:cubicBezTo>
                  <a:cubicBezTo>
                    <a:pt x="659" y="91"/>
                    <a:pt x="837" y="141"/>
                    <a:pt x="1001" y="241"/>
                  </a:cubicBezTo>
                  <a:cubicBezTo>
                    <a:pt x="1247" y="397"/>
                    <a:pt x="1403" y="626"/>
                    <a:pt x="1424" y="835"/>
                  </a:cubicBezTo>
                  <a:cubicBezTo>
                    <a:pt x="1444" y="606"/>
                    <a:pt x="1284" y="331"/>
                    <a:pt x="1001" y="155"/>
                  </a:cubicBezTo>
                  <a:cubicBezTo>
                    <a:pt x="837" y="51"/>
                    <a:pt x="660" y="0"/>
                    <a:pt x="50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2058350" y="1119625"/>
              <a:ext cx="27075" cy="16125"/>
            </a:xfrm>
            <a:custGeom>
              <a:avLst/>
              <a:gdLst/>
              <a:ahLst/>
              <a:cxnLst/>
              <a:rect l="l" t="t" r="r" b="b"/>
              <a:pathLst>
                <a:path w="1083" h="645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73"/>
                    <a:pt x="119" y="394"/>
                    <a:pt x="340" y="529"/>
                  </a:cubicBezTo>
                  <a:cubicBezTo>
                    <a:pt x="461" y="606"/>
                    <a:pt x="593" y="644"/>
                    <a:pt x="711" y="644"/>
                  </a:cubicBezTo>
                  <a:cubicBezTo>
                    <a:pt x="845" y="644"/>
                    <a:pt x="962" y="595"/>
                    <a:pt x="1025" y="497"/>
                  </a:cubicBezTo>
                  <a:cubicBezTo>
                    <a:pt x="1083" y="402"/>
                    <a:pt x="1083" y="288"/>
                    <a:pt x="1033" y="169"/>
                  </a:cubicBezTo>
                  <a:lnTo>
                    <a:pt x="1033" y="169"/>
                  </a:lnTo>
                  <a:cubicBezTo>
                    <a:pt x="1025" y="206"/>
                    <a:pt x="1017" y="234"/>
                    <a:pt x="997" y="267"/>
                  </a:cubicBezTo>
                  <a:cubicBezTo>
                    <a:pt x="933" y="365"/>
                    <a:pt x="817" y="415"/>
                    <a:pt x="682" y="415"/>
                  </a:cubicBezTo>
                  <a:cubicBezTo>
                    <a:pt x="563" y="415"/>
                    <a:pt x="430" y="377"/>
                    <a:pt x="308" y="300"/>
                  </a:cubicBezTo>
                  <a:cubicBezTo>
                    <a:pt x="181" y="218"/>
                    <a:pt x="82" y="111"/>
                    <a:pt x="3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2115125" y="1040775"/>
              <a:ext cx="71075" cy="59300"/>
            </a:xfrm>
            <a:custGeom>
              <a:avLst/>
              <a:gdLst/>
              <a:ahLst/>
              <a:cxnLst/>
              <a:rect l="l" t="t" r="r" b="b"/>
              <a:pathLst>
                <a:path w="2843" h="2372" extrusionOk="0">
                  <a:moveTo>
                    <a:pt x="1294" y="1"/>
                  </a:moveTo>
                  <a:cubicBezTo>
                    <a:pt x="905" y="1"/>
                    <a:pt x="539" y="176"/>
                    <a:pt x="333" y="506"/>
                  </a:cubicBezTo>
                  <a:cubicBezTo>
                    <a:pt x="1" y="1047"/>
                    <a:pt x="218" y="1785"/>
                    <a:pt x="817" y="2158"/>
                  </a:cubicBezTo>
                  <a:cubicBezTo>
                    <a:pt x="1048" y="2302"/>
                    <a:pt x="1303" y="2372"/>
                    <a:pt x="1549" y="2372"/>
                  </a:cubicBezTo>
                  <a:cubicBezTo>
                    <a:pt x="1938" y="2372"/>
                    <a:pt x="2302" y="2197"/>
                    <a:pt x="2506" y="1867"/>
                  </a:cubicBezTo>
                  <a:cubicBezTo>
                    <a:pt x="2843" y="1326"/>
                    <a:pt x="2625" y="592"/>
                    <a:pt x="2026" y="214"/>
                  </a:cubicBezTo>
                  <a:cubicBezTo>
                    <a:pt x="1795" y="70"/>
                    <a:pt x="1540" y="1"/>
                    <a:pt x="129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2116675" y="1040800"/>
              <a:ext cx="64600" cy="48100"/>
            </a:xfrm>
            <a:custGeom>
              <a:avLst/>
              <a:gdLst/>
              <a:ahLst/>
              <a:cxnLst/>
              <a:rect l="l" t="t" r="r" b="b"/>
              <a:pathLst>
                <a:path w="2584" h="1924" extrusionOk="0">
                  <a:moveTo>
                    <a:pt x="1234" y="0"/>
                  </a:moveTo>
                  <a:cubicBezTo>
                    <a:pt x="843" y="0"/>
                    <a:pt x="478" y="176"/>
                    <a:pt x="271" y="509"/>
                  </a:cubicBezTo>
                  <a:cubicBezTo>
                    <a:pt x="0" y="947"/>
                    <a:pt x="95" y="1522"/>
                    <a:pt x="468" y="1923"/>
                  </a:cubicBezTo>
                  <a:cubicBezTo>
                    <a:pt x="423" y="1665"/>
                    <a:pt x="464" y="1403"/>
                    <a:pt x="607" y="1177"/>
                  </a:cubicBezTo>
                  <a:cubicBezTo>
                    <a:pt x="811" y="847"/>
                    <a:pt x="1175" y="672"/>
                    <a:pt x="1565" y="672"/>
                  </a:cubicBezTo>
                  <a:cubicBezTo>
                    <a:pt x="1810" y="672"/>
                    <a:pt x="2065" y="742"/>
                    <a:pt x="2297" y="886"/>
                  </a:cubicBezTo>
                  <a:cubicBezTo>
                    <a:pt x="2403" y="952"/>
                    <a:pt x="2502" y="1034"/>
                    <a:pt x="2584" y="1124"/>
                  </a:cubicBezTo>
                  <a:cubicBezTo>
                    <a:pt x="2526" y="767"/>
                    <a:pt x="2305" y="431"/>
                    <a:pt x="1964" y="213"/>
                  </a:cubicBezTo>
                  <a:cubicBezTo>
                    <a:pt x="1734" y="70"/>
                    <a:pt x="1479" y="0"/>
                    <a:pt x="123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2110425" y="1065100"/>
              <a:ext cx="81725" cy="51375"/>
            </a:xfrm>
            <a:custGeom>
              <a:avLst/>
              <a:gdLst/>
              <a:ahLst/>
              <a:cxnLst/>
              <a:rect l="l" t="t" r="r" b="b"/>
              <a:pathLst>
                <a:path w="3269" h="2055" extrusionOk="0">
                  <a:moveTo>
                    <a:pt x="3178" y="0"/>
                  </a:moveTo>
                  <a:cubicBezTo>
                    <a:pt x="3178" y="316"/>
                    <a:pt x="3096" y="632"/>
                    <a:pt x="2916" y="919"/>
                  </a:cubicBezTo>
                  <a:cubicBezTo>
                    <a:pt x="2593" y="1433"/>
                    <a:pt x="2051" y="1717"/>
                    <a:pt x="1506" y="1717"/>
                  </a:cubicBezTo>
                  <a:cubicBezTo>
                    <a:pt x="1226" y="1717"/>
                    <a:pt x="945" y="1642"/>
                    <a:pt x="693" y="1484"/>
                  </a:cubicBezTo>
                  <a:cubicBezTo>
                    <a:pt x="324" y="1251"/>
                    <a:pt x="86" y="894"/>
                    <a:pt x="0" y="488"/>
                  </a:cubicBezTo>
                  <a:lnTo>
                    <a:pt x="0" y="488"/>
                  </a:lnTo>
                  <a:cubicBezTo>
                    <a:pt x="4" y="1021"/>
                    <a:pt x="259" y="1530"/>
                    <a:pt x="726" y="1821"/>
                  </a:cubicBezTo>
                  <a:cubicBezTo>
                    <a:pt x="979" y="1979"/>
                    <a:pt x="1261" y="2054"/>
                    <a:pt x="1541" y="2054"/>
                  </a:cubicBezTo>
                  <a:cubicBezTo>
                    <a:pt x="2089" y="2054"/>
                    <a:pt x="2633" y="1769"/>
                    <a:pt x="2953" y="1259"/>
                  </a:cubicBezTo>
                  <a:cubicBezTo>
                    <a:pt x="3203" y="869"/>
                    <a:pt x="3268" y="418"/>
                    <a:pt x="317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2060400" y="1000950"/>
              <a:ext cx="15075" cy="10100"/>
            </a:xfrm>
            <a:custGeom>
              <a:avLst/>
              <a:gdLst/>
              <a:ahLst/>
              <a:cxnLst/>
              <a:rect l="l" t="t" r="r" b="b"/>
              <a:pathLst>
                <a:path w="603" h="404" extrusionOk="0">
                  <a:moveTo>
                    <a:pt x="243" y="1"/>
                  </a:moveTo>
                  <a:cubicBezTo>
                    <a:pt x="145" y="1"/>
                    <a:pt x="64" y="40"/>
                    <a:pt x="37" y="114"/>
                  </a:cubicBezTo>
                  <a:cubicBezTo>
                    <a:pt x="0" y="208"/>
                    <a:pt x="94" y="331"/>
                    <a:pt x="238" y="385"/>
                  </a:cubicBezTo>
                  <a:cubicBezTo>
                    <a:pt x="280" y="397"/>
                    <a:pt x="321" y="404"/>
                    <a:pt x="360" y="404"/>
                  </a:cubicBezTo>
                  <a:cubicBezTo>
                    <a:pt x="458" y="404"/>
                    <a:pt x="540" y="364"/>
                    <a:pt x="566" y="290"/>
                  </a:cubicBezTo>
                  <a:cubicBezTo>
                    <a:pt x="603" y="196"/>
                    <a:pt x="509" y="73"/>
                    <a:pt x="365" y="20"/>
                  </a:cubicBezTo>
                  <a:cubicBezTo>
                    <a:pt x="323" y="7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2060300" y="1004300"/>
              <a:ext cx="17850" cy="9425"/>
            </a:xfrm>
            <a:custGeom>
              <a:avLst/>
              <a:gdLst/>
              <a:ahLst/>
              <a:cxnLst/>
              <a:rect l="l" t="t" r="r" b="b"/>
              <a:pathLst>
                <a:path w="714" h="377" extrusionOk="0">
                  <a:moveTo>
                    <a:pt x="636" y="0"/>
                  </a:moveTo>
                  <a:cubicBezTo>
                    <a:pt x="668" y="54"/>
                    <a:pt x="673" y="111"/>
                    <a:pt x="656" y="169"/>
                  </a:cubicBezTo>
                  <a:cubicBezTo>
                    <a:pt x="624" y="263"/>
                    <a:pt x="511" y="319"/>
                    <a:pt x="379" y="319"/>
                  </a:cubicBezTo>
                  <a:cubicBezTo>
                    <a:pt x="327" y="319"/>
                    <a:pt x="272" y="310"/>
                    <a:pt x="217" y="292"/>
                  </a:cubicBezTo>
                  <a:cubicBezTo>
                    <a:pt x="123" y="259"/>
                    <a:pt x="53" y="210"/>
                    <a:pt x="0" y="148"/>
                  </a:cubicBezTo>
                  <a:lnTo>
                    <a:pt x="0" y="148"/>
                  </a:lnTo>
                  <a:cubicBezTo>
                    <a:pt x="41" y="230"/>
                    <a:pt x="135" y="308"/>
                    <a:pt x="250" y="349"/>
                  </a:cubicBezTo>
                  <a:cubicBezTo>
                    <a:pt x="307" y="368"/>
                    <a:pt x="364" y="377"/>
                    <a:pt x="418" y="377"/>
                  </a:cubicBezTo>
                  <a:cubicBezTo>
                    <a:pt x="550" y="377"/>
                    <a:pt x="661" y="322"/>
                    <a:pt x="693" y="226"/>
                  </a:cubicBezTo>
                  <a:cubicBezTo>
                    <a:pt x="714" y="148"/>
                    <a:pt x="693" y="66"/>
                    <a:pt x="63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2060500" y="1001000"/>
              <a:ext cx="13250" cy="8250"/>
            </a:xfrm>
            <a:custGeom>
              <a:avLst/>
              <a:gdLst/>
              <a:ahLst/>
              <a:cxnLst/>
              <a:rect l="l" t="t" r="r" b="b"/>
              <a:pathLst>
                <a:path w="530" h="330" extrusionOk="0">
                  <a:moveTo>
                    <a:pt x="236" y="1"/>
                  </a:moveTo>
                  <a:cubicBezTo>
                    <a:pt x="138" y="1"/>
                    <a:pt x="55" y="43"/>
                    <a:pt x="29" y="116"/>
                  </a:cubicBezTo>
                  <a:cubicBezTo>
                    <a:pt x="0" y="186"/>
                    <a:pt x="41" y="276"/>
                    <a:pt x="127" y="329"/>
                  </a:cubicBezTo>
                  <a:cubicBezTo>
                    <a:pt x="99" y="280"/>
                    <a:pt x="86" y="227"/>
                    <a:pt x="99" y="182"/>
                  </a:cubicBezTo>
                  <a:cubicBezTo>
                    <a:pt x="124" y="111"/>
                    <a:pt x="201" y="71"/>
                    <a:pt x="294" y="71"/>
                  </a:cubicBezTo>
                  <a:cubicBezTo>
                    <a:pt x="336" y="71"/>
                    <a:pt x="381" y="79"/>
                    <a:pt x="427" y="96"/>
                  </a:cubicBezTo>
                  <a:cubicBezTo>
                    <a:pt x="468" y="112"/>
                    <a:pt x="505" y="124"/>
                    <a:pt x="529" y="153"/>
                  </a:cubicBezTo>
                  <a:cubicBezTo>
                    <a:pt x="496" y="100"/>
                    <a:pt x="435" y="50"/>
                    <a:pt x="357" y="22"/>
                  </a:cubicBezTo>
                  <a:cubicBezTo>
                    <a:pt x="316" y="8"/>
                    <a:pt x="275" y="1"/>
                    <a:pt x="23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2122825" y="999250"/>
              <a:ext cx="11800" cy="10400"/>
            </a:xfrm>
            <a:custGeom>
              <a:avLst/>
              <a:gdLst/>
              <a:ahLst/>
              <a:cxnLst/>
              <a:rect l="l" t="t" r="r" b="b"/>
              <a:pathLst>
                <a:path w="472" h="416" extrusionOk="0">
                  <a:moveTo>
                    <a:pt x="170" y="1"/>
                  </a:moveTo>
                  <a:cubicBezTo>
                    <a:pt x="102" y="1"/>
                    <a:pt x="40" y="26"/>
                    <a:pt x="0" y="71"/>
                  </a:cubicBezTo>
                  <a:cubicBezTo>
                    <a:pt x="15" y="70"/>
                    <a:pt x="31" y="69"/>
                    <a:pt x="47" y="69"/>
                  </a:cubicBezTo>
                  <a:cubicBezTo>
                    <a:pt x="78" y="69"/>
                    <a:pt x="110" y="73"/>
                    <a:pt x="140" y="84"/>
                  </a:cubicBezTo>
                  <a:cubicBezTo>
                    <a:pt x="267" y="129"/>
                    <a:pt x="345" y="252"/>
                    <a:pt x="304" y="358"/>
                  </a:cubicBezTo>
                  <a:cubicBezTo>
                    <a:pt x="300" y="379"/>
                    <a:pt x="283" y="399"/>
                    <a:pt x="271" y="416"/>
                  </a:cubicBezTo>
                  <a:cubicBezTo>
                    <a:pt x="345" y="399"/>
                    <a:pt x="410" y="358"/>
                    <a:pt x="431" y="293"/>
                  </a:cubicBezTo>
                  <a:cubicBezTo>
                    <a:pt x="472" y="186"/>
                    <a:pt x="402" y="59"/>
                    <a:pt x="267" y="18"/>
                  </a:cubicBezTo>
                  <a:cubicBezTo>
                    <a:pt x="234" y="6"/>
                    <a:pt x="202" y="1"/>
                    <a:pt x="17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2114525" y="995675"/>
              <a:ext cx="24100" cy="18925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36" y="50"/>
                    <a:pt x="82" y="120"/>
                    <a:pt x="62" y="206"/>
                  </a:cubicBezTo>
                  <a:cubicBezTo>
                    <a:pt x="0" y="427"/>
                    <a:pt x="164" y="661"/>
                    <a:pt x="431" y="735"/>
                  </a:cubicBezTo>
                  <a:cubicBezTo>
                    <a:pt x="482" y="750"/>
                    <a:pt x="534" y="757"/>
                    <a:pt x="584" y="757"/>
                  </a:cubicBezTo>
                  <a:cubicBezTo>
                    <a:pt x="742" y="757"/>
                    <a:pt x="886" y="687"/>
                    <a:pt x="964" y="575"/>
                  </a:cubicBezTo>
                  <a:lnTo>
                    <a:pt x="964" y="575"/>
                  </a:lnTo>
                  <a:cubicBezTo>
                    <a:pt x="886" y="628"/>
                    <a:pt x="789" y="656"/>
                    <a:pt x="684" y="656"/>
                  </a:cubicBezTo>
                  <a:cubicBezTo>
                    <a:pt x="634" y="656"/>
                    <a:pt x="582" y="650"/>
                    <a:pt x="529" y="637"/>
                  </a:cubicBezTo>
                  <a:cubicBezTo>
                    <a:pt x="267" y="563"/>
                    <a:pt x="95" y="329"/>
                    <a:pt x="160" y="108"/>
                  </a:cubicBezTo>
                  <a:cubicBezTo>
                    <a:pt x="168" y="67"/>
                    <a:pt x="189" y="34"/>
                    <a:pt x="20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2187300" y="1009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267" y="0"/>
                  </a:moveTo>
                  <a:cubicBezTo>
                    <a:pt x="267" y="41"/>
                    <a:pt x="255" y="82"/>
                    <a:pt x="230" y="119"/>
                  </a:cubicBezTo>
                  <a:cubicBezTo>
                    <a:pt x="194" y="161"/>
                    <a:pt x="146" y="184"/>
                    <a:pt x="100" y="184"/>
                  </a:cubicBezTo>
                  <a:cubicBezTo>
                    <a:pt x="73" y="184"/>
                    <a:pt x="48" y="176"/>
                    <a:pt x="25" y="160"/>
                  </a:cubicBezTo>
                  <a:cubicBezTo>
                    <a:pt x="17" y="148"/>
                    <a:pt x="5" y="139"/>
                    <a:pt x="1" y="127"/>
                  </a:cubicBezTo>
                  <a:lnTo>
                    <a:pt x="1" y="127"/>
                  </a:lnTo>
                  <a:cubicBezTo>
                    <a:pt x="5" y="164"/>
                    <a:pt x="17" y="193"/>
                    <a:pt x="42" y="213"/>
                  </a:cubicBezTo>
                  <a:cubicBezTo>
                    <a:pt x="62" y="232"/>
                    <a:pt x="87" y="240"/>
                    <a:pt x="114" y="240"/>
                  </a:cubicBezTo>
                  <a:cubicBezTo>
                    <a:pt x="160" y="240"/>
                    <a:pt x="211" y="216"/>
                    <a:pt x="247" y="172"/>
                  </a:cubicBezTo>
                  <a:cubicBezTo>
                    <a:pt x="288" y="119"/>
                    <a:pt x="292" y="49"/>
                    <a:pt x="26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2139125" y="956125"/>
              <a:ext cx="8125" cy="5550"/>
            </a:xfrm>
            <a:custGeom>
              <a:avLst/>
              <a:gdLst/>
              <a:ahLst/>
              <a:cxnLst/>
              <a:rect l="l" t="t" r="r" b="b"/>
              <a:pathLst>
                <a:path w="325" h="222" extrusionOk="0">
                  <a:moveTo>
                    <a:pt x="176" y="1"/>
                  </a:moveTo>
                  <a:cubicBezTo>
                    <a:pt x="143" y="1"/>
                    <a:pt x="109" y="10"/>
                    <a:pt x="78" y="29"/>
                  </a:cubicBezTo>
                  <a:cubicBezTo>
                    <a:pt x="37" y="54"/>
                    <a:pt x="9" y="90"/>
                    <a:pt x="0" y="127"/>
                  </a:cubicBezTo>
                  <a:cubicBezTo>
                    <a:pt x="17" y="111"/>
                    <a:pt x="29" y="95"/>
                    <a:pt x="50" y="86"/>
                  </a:cubicBezTo>
                  <a:cubicBezTo>
                    <a:pt x="81" y="65"/>
                    <a:pt x="116" y="54"/>
                    <a:pt x="150" y="54"/>
                  </a:cubicBezTo>
                  <a:cubicBezTo>
                    <a:pt x="198" y="54"/>
                    <a:pt x="243" y="76"/>
                    <a:pt x="267" y="115"/>
                  </a:cubicBezTo>
                  <a:cubicBezTo>
                    <a:pt x="287" y="148"/>
                    <a:pt x="291" y="189"/>
                    <a:pt x="275" y="222"/>
                  </a:cubicBezTo>
                  <a:cubicBezTo>
                    <a:pt x="316" y="172"/>
                    <a:pt x="324" y="111"/>
                    <a:pt x="291" y="62"/>
                  </a:cubicBezTo>
                  <a:cubicBezTo>
                    <a:pt x="267" y="21"/>
                    <a:pt x="223" y="1"/>
                    <a:pt x="17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2185450" y="971825"/>
              <a:ext cx="8025" cy="6350"/>
            </a:xfrm>
            <a:custGeom>
              <a:avLst/>
              <a:gdLst/>
              <a:ahLst/>
              <a:cxnLst/>
              <a:rect l="l" t="t" r="r" b="b"/>
              <a:pathLst>
                <a:path w="321" h="254" extrusionOk="0">
                  <a:moveTo>
                    <a:pt x="159" y="0"/>
                  </a:moveTo>
                  <a:cubicBezTo>
                    <a:pt x="138" y="0"/>
                    <a:pt x="117" y="4"/>
                    <a:pt x="95" y="12"/>
                  </a:cubicBezTo>
                  <a:cubicBezTo>
                    <a:pt x="58" y="20"/>
                    <a:pt x="30" y="49"/>
                    <a:pt x="1" y="73"/>
                  </a:cubicBezTo>
                  <a:cubicBezTo>
                    <a:pt x="17" y="61"/>
                    <a:pt x="38" y="53"/>
                    <a:pt x="58" y="49"/>
                  </a:cubicBezTo>
                  <a:cubicBezTo>
                    <a:pt x="78" y="42"/>
                    <a:pt x="99" y="39"/>
                    <a:pt x="119" y="39"/>
                  </a:cubicBezTo>
                  <a:cubicBezTo>
                    <a:pt x="184" y="39"/>
                    <a:pt x="244" y="73"/>
                    <a:pt x="263" y="127"/>
                  </a:cubicBezTo>
                  <a:cubicBezTo>
                    <a:pt x="280" y="172"/>
                    <a:pt x="263" y="217"/>
                    <a:pt x="239" y="254"/>
                  </a:cubicBezTo>
                  <a:cubicBezTo>
                    <a:pt x="288" y="217"/>
                    <a:pt x="321" y="151"/>
                    <a:pt x="300" y="94"/>
                  </a:cubicBezTo>
                  <a:cubicBezTo>
                    <a:pt x="281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2141175" y="929525"/>
              <a:ext cx="15800" cy="8275"/>
            </a:xfrm>
            <a:custGeom>
              <a:avLst/>
              <a:gdLst/>
              <a:ahLst/>
              <a:cxnLst/>
              <a:rect l="l" t="t" r="r" b="b"/>
              <a:pathLst>
                <a:path w="632" h="331" extrusionOk="0">
                  <a:moveTo>
                    <a:pt x="268" y="0"/>
                  </a:moveTo>
                  <a:cubicBezTo>
                    <a:pt x="135" y="0"/>
                    <a:pt x="30" y="47"/>
                    <a:pt x="17" y="125"/>
                  </a:cubicBezTo>
                  <a:cubicBezTo>
                    <a:pt x="0" y="195"/>
                    <a:pt x="66" y="277"/>
                    <a:pt x="173" y="330"/>
                  </a:cubicBezTo>
                  <a:cubicBezTo>
                    <a:pt x="140" y="289"/>
                    <a:pt x="123" y="248"/>
                    <a:pt x="132" y="211"/>
                  </a:cubicBezTo>
                  <a:cubicBezTo>
                    <a:pt x="147" y="135"/>
                    <a:pt x="250" y="88"/>
                    <a:pt x="379" y="88"/>
                  </a:cubicBezTo>
                  <a:cubicBezTo>
                    <a:pt x="416" y="88"/>
                    <a:pt x="456" y="92"/>
                    <a:pt x="497" y="101"/>
                  </a:cubicBezTo>
                  <a:cubicBezTo>
                    <a:pt x="550" y="109"/>
                    <a:pt x="591" y="125"/>
                    <a:pt x="632" y="146"/>
                  </a:cubicBezTo>
                  <a:cubicBezTo>
                    <a:pt x="579" y="88"/>
                    <a:pt x="488" y="39"/>
                    <a:pt x="378" y="10"/>
                  </a:cubicBezTo>
                  <a:cubicBezTo>
                    <a:pt x="340" y="4"/>
                    <a:pt x="303" y="0"/>
                    <a:pt x="26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1984850" y="1062525"/>
              <a:ext cx="16325" cy="26225"/>
            </a:xfrm>
            <a:custGeom>
              <a:avLst/>
              <a:gdLst/>
              <a:ahLst/>
              <a:cxnLst/>
              <a:rect l="l" t="t" r="r" b="b"/>
              <a:pathLst>
                <a:path w="653" h="1049" extrusionOk="0">
                  <a:moveTo>
                    <a:pt x="93" y="1"/>
                  </a:moveTo>
                  <a:cubicBezTo>
                    <a:pt x="75" y="1"/>
                    <a:pt x="57" y="5"/>
                    <a:pt x="41" y="13"/>
                  </a:cubicBezTo>
                  <a:cubicBezTo>
                    <a:pt x="16" y="21"/>
                    <a:pt x="4" y="46"/>
                    <a:pt x="0" y="46"/>
                  </a:cubicBezTo>
                  <a:cubicBezTo>
                    <a:pt x="82" y="74"/>
                    <a:pt x="246" y="238"/>
                    <a:pt x="369" y="488"/>
                  </a:cubicBezTo>
                  <a:cubicBezTo>
                    <a:pt x="480" y="730"/>
                    <a:pt x="468" y="956"/>
                    <a:pt x="447" y="1042"/>
                  </a:cubicBezTo>
                  <a:cubicBezTo>
                    <a:pt x="460" y="1047"/>
                    <a:pt x="472" y="1048"/>
                    <a:pt x="483" y="1048"/>
                  </a:cubicBezTo>
                  <a:cubicBezTo>
                    <a:pt x="510" y="1048"/>
                    <a:pt x="529" y="1038"/>
                    <a:pt x="529" y="1038"/>
                  </a:cubicBezTo>
                  <a:cubicBezTo>
                    <a:pt x="652" y="976"/>
                    <a:pt x="640" y="698"/>
                    <a:pt x="509" y="419"/>
                  </a:cubicBezTo>
                  <a:cubicBezTo>
                    <a:pt x="391" y="173"/>
                    <a:pt x="217" y="1"/>
                    <a:pt x="9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1983200" y="1063650"/>
              <a:ext cx="15200" cy="25025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85" y="0"/>
                  </a:moveTo>
                  <a:cubicBezTo>
                    <a:pt x="78" y="0"/>
                    <a:pt x="72" y="2"/>
                    <a:pt x="66" y="5"/>
                  </a:cubicBezTo>
                  <a:cubicBezTo>
                    <a:pt x="0" y="38"/>
                    <a:pt x="46" y="292"/>
                    <a:pt x="177" y="562"/>
                  </a:cubicBezTo>
                  <a:cubicBezTo>
                    <a:pt x="302" y="813"/>
                    <a:pt x="449" y="1001"/>
                    <a:pt x="525" y="1001"/>
                  </a:cubicBezTo>
                  <a:cubicBezTo>
                    <a:pt x="531" y="1001"/>
                    <a:pt x="537" y="999"/>
                    <a:pt x="542" y="997"/>
                  </a:cubicBezTo>
                  <a:cubicBezTo>
                    <a:pt x="607" y="960"/>
                    <a:pt x="562" y="710"/>
                    <a:pt x="431" y="439"/>
                  </a:cubicBezTo>
                  <a:cubicBezTo>
                    <a:pt x="311" y="184"/>
                    <a:pt x="163" y="0"/>
                    <a:pt x="8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1986775" y="1072675"/>
              <a:ext cx="11825" cy="15925"/>
            </a:xfrm>
            <a:custGeom>
              <a:avLst/>
              <a:gdLst/>
              <a:ahLst/>
              <a:cxnLst/>
              <a:rect l="l" t="t" r="r" b="b"/>
              <a:pathLst>
                <a:path w="473" h="637" extrusionOk="0">
                  <a:moveTo>
                    <a:pt x="247" y="0"/>
                  </a:moveTo>
                  <a:lnTo>
                    <a:pt x="247" y="0"/>
                  </a:lnTo>
                  <a:cubicBezTo>
                    <a:pt x="350" y="242"/>
                    <a:pt x="382" y="447"/>
                    <a:pt x="321" y="476"/>
                  </a:cubicBezTo>
                  <a:cubicBezTo>
                    <a:pt x="315" y="479"/>
                    <a:pt x="309" y="480"/>
                    <a:pt x="303" y="480"/>
                  </a:cubicBezTo>
                  <a:cubicBezTo>
                    <a:pt x="236" y="480"/>
                    <a:pt x="113" y="329"/>
                    <a:pt x="1" y="119"/>
                  </a:cubicBezTo>
                  <a:lnTo>
                    <a:pt x="1" y="119"/>
                  </a:lnTo>
                  <a:cubicBezTo>
                    <a:pt x="9" y="144"/>
                    <a:pt x="21" y="169"/>
                    <a:pt x="34" y="197"/>
                  </a:cubicBezTo>
                  <a:cubicBezTo>
                    <a:pt x="155" y="446"/>
                    <a:pt x="303" y="636"/>
                    <a:pt x="380" y="636"/>
                  </a:cubicBezTo>
                  <a:cubicBezTo>
                    <a:pt x="387" y="636"/>
                    <a:pt x="393" y="635"/>
                    <a:pt x="399" y="632"/>
                  </a:cubicBezTo>
                  <a:cubicBezTo>
                    <a:pt x="473" y="599"/>
                    <a:pt x="419" y="349"/>
                    <a:pt x="288" y="78"/>
                  </a:cubicBezTo>
                  <a:cubicBezTo>
                    <a:pt x="276" y="54"/>
                    <a:pt x="259" y="25"/>
                    <a:pt x="24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2181250" y="971800"/>
              <a:ext cx="11925" cy="9675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8" y="62"/>
                    <a:pt x="1" y="156"/>
                    <a:pt x="25" y="243"/>
                  </a:cubicBezTo>
                  <a:cubicBezTo>
                    <a:pt x="53" y="330"/>
                    <a:pt x="141" y="387"/>
                    <a:pt x="243" y="387"/>
                  </a:cubicBezTo>
                  <a:cubicBezTo>
                    <a:pt x="275" y="387"/>
                    <a:pt x="308" y="381"/>
                    <a:pt x="341" y="370"/>
                  </a:cubicBezTo>
                  <a:cubicBezTo>
                    <a:pt x="403" y="349"/>
                    <a:pt x="448" y="316"/>
                    <a:pt x="476" y="275"/>
                  </a:cubicBezTo>
                  <a:lnTo>
                    <a:pt x="476" y="275"/>
                  </a:lnTo>
                  <a:cubicBezTo>
                    <a:pt x="456" y="296"/>
                    <a:pt x="427" y="308"/>
                    <a:pt x="390" y="320"/>
                  </a:cubicBezTo>
                  <a:cubicBezTo>
                    <a:pt x="361" y="329"/>
                    <a:pt x="332" y="334"/>
                    <a:pt x="304" y="334"/>
                  </a:cubicBezTo>
                  <a:cubicBezTo>
                    <a:pt x="203" y="334"/>
                    <a:pt x="111" y="280"/>
                    <a:pt x="79" y="193"/>
                  </a:cubicBezTo>
                  <a:cubicBezTo>
                    <a:pt x="58" y="124"/>
                    <a:pt x="74" y="58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584479" y="782887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400650" y="666495"/>
            <a:ext cx="83427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NILAI PENTING ETL</a:t>
            </a:r>
            <a:endParaRPr sz="2400" dirty="0"/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010252" y="1502274"/>
            <a:ext cx="7007479" cy="2104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2000" dirty="0" err="1"/>
              <a:t>Apa</a:t>
            </a:r>
            <a:r>
              <a:rPr lang="en-ID" sz="2000" dirty="0"/>
              <a:t> </a:t>
            </a:r>
            <a:r>
              <a:rPr lang="en-ID" sz="2000" dirty="0" err="1"/>
              <a:t>saja</a:t>
            </a:r>
            <a:r>
              <a:rPr lang="en-ID" sz="2000" dirty="0"/>
              <a:t> </a:t>
            </a:r>
            <a:r>
              <a:rPr lang="en-ID" sz="2000" dirty="0" err="1"/>
              <a:t>niai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ETL </a:t>
            </a:r>
            <a:r>
              <a:rPr lang="en-ID" sz="2000" dirty="0" err="1"/>
              <a:t>tersebut</a:t>
            </a:r>
            <a:r>
              <a:rPr lang="en-ID" sz="2000" dirty="0"/>
              <a:t>? </a:t>
            </a:r>
            <a:r>
              <a:rPr lang="en-ID" sz="2000" dirty="0" err="1"/>
              <a:t>Saat</a:t>
            </a:r>
            <a:r>
              <a:rPr lang="en-ID" sz="2000" dirty="0"/>
              <a:t> mash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rutin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pemrograman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Software yang </a:t>
            </a:r>
            <a:r>
              <a:rPr lang="en-ID" sz="2000" dirty="0" err="1"/>
              <a:t>dikembangkan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: programmer, ETL </a:t>
            </a:r>
            <a:r>
              <a:rPr lang="en-ID" sz="2000" dirty="0" err="1"/>
              <a:t>memegang</a:t>
            </a:r>
            <a:r>
              <a:rPr lang="en-ID" sz="2000" dirty="0"/>
              <a:t> </a:t>
            </a:r>
            <a:r>
              <a:rPr lang="en-ID" sz="2000" dirty="0" err="1"/>
              <a:t>peranan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membantu</a:t>
            </a:r>
            <a:r>
              <a:rPr lang="en-ID" sz="2000" dirty="0"/>
              <a:t> </a:t>
            </a:r>
            <a:r>
              <a:rPr lang="en-ID" sz="2000" dirty="0" err="1"/>
              <a:t>perangkat</a:t>
            </a:r>
            <a:r>
              <a:rPr lang="en-ID" sz="2000" dirty="0"/>
              <a:t> </a:t>
            </a:r>
            <a:r>
              <a:rPr lang="en-ID" sz="2000" dirty="0" err="1"/>
              <a:t>lunak</a:t>
            </a:r>
            <a:r>
              <a:rPr lang="en-ID" sz="2000" dirty="0"/>
              <a:t> </a:t>
            </a:r>
            <a:r>
              <a:rPr lang="en-ID" sz="2000" dirty="0" err="1"/>
              <a:t>komputer</a:t>
            </a:r>
            <a:r>
              <a:rPr lang="en-ID" sz="2000" dirty="0"/>
              <a:t>. (Software) yang </a:t>
            </a:r>
            <a:r>
              <a:rPr lang="en-ID" sz="2000" dirty="0" err="1"/>
              <a:t>dibangun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memudahkandi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mengambil</a:t>
            </a:r>
            <a:r>
              <a:rPr lang="en-ID" sz="2000" dirty="0"/>
              <a:t> file yang </a:t>
            </a:r>
            <a:r>
              <a:rPr lang="en-ID" sz="2000" dirty="0" err="1"/>
              <a:t>memuat</a:t>
            </a:r>
            <a:r>
              <a:rPr lang="en-ID" sz="2000" dirty="0"/>
              <a:t> data di </a:t>
            </a:r>
            <a:r>
              <a:rPr lang="en-ID" sz="2000" dirty="0" err="1"/>
              <a:t>dalamnya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memudahkan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memperoleh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. Software-software in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proses Record </a:t>
            </a:r>
            <a:r>
              <a:rPr lang="en-ID" sz="2000" dirty="0" err="1"/>
              <a:t>merekam</a:t>
            </a:r>
            <a:r>
              <a:rPr lang="en-ID" sz="2000" dirty="0"/>
              <a:t> data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file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dacabase</a:t>
            </a:r>
            <a:r>
              <a:rPr lang="en-ID" sz="2000" dirty="0"/>
              <a:t>, </a:t>
            </a:r>
            <a:r>
              <a:rPr lang="en-ID" sz="2000" dirty="0" err="1"/>
              <a:t>mengkalkulasikan</a:t>
            </a:r>
            <a:r>
              <a:rPr lang="en-ID" sz="2000" dirty="0"/>
              <a:t> </a:t>
            </a:r>
            <a:r>
              <a:rPr lang="en-ID" sz="2000" dirty="0" err="1"/>
              <a:t>nllai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mengumpulkan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* </a:t>
            </a:r>
            <a:r>
              <a:rPr lang="en-ID" sz="2000" dirty="0" err="1"/>
              <a:t>sekumpulan</a:t>
            </a:r>
            <a:r>
              <a:rPr lang="en-ID" sz="2000" dirty="0"/>
              <a:t> data yang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didalam</a:t>
            </a:r>
            <a:r>
              <a:rPr lang="en-ID" sz="2000" dirty="0"/>
              <a:t> Mac file </a:t>
            </a:r>
            <a:r>
              <a:rPr lang="en-ID" sz="2000" dirty="0" err="1"/>
              <a:t>maupun</a:t>
            </a:r>
            <a:r>
              <a:rPr lang="en-ID" sz="2000" dirty="0"/>
              <a:t> database.</a:t>
            </a:r>
            <a:endParaRPr sz="2000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64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lang="id-ID" dirty="0"/>
              <a:t>IGA TAHAPAN PADA ETL </a:t>
            </a:r>
            <a:endParaRPr dirty="0"/>
          </a:p>
        </p:txBody>
      </p:sp>
      <p:sp>
        <p:nvSpPr>
          <p:cNvPr id="2657" name="Google Shape;2657;p30"/>
          <p:cNvSpPr txBox="1">
            <a:spLocks noGrp="1"/>
          </p:cNvSpPr>
          <p:nvPr>
            <p:ph type="title" idx="2"/>
          </p:nvPr>
        </p:nvSpPr>
        <p:spPr>
          <a:xfrm flipH="1">
            <a:off x="801979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dirty="0" err="1"/>
              <a:t>Tahap</a:t>
            </a:r>
            <a:r>
              <a:rPr lang="en-ID" dirty="0"/>
              <a:t> Extraction</a:t>
            </a:r>
            <a:endParaRPr dirty="0"/>
          </a:p>
        </p:txBody>
      </p:sp>
      <p:sp>
        <p:nvSpPr>
          <p:cNvPr id="2658" name="Google Shape;2658;p30"/>
          <p:cNvSpPr txBox="1">
            <a:spLocks noGrp="1"/>
          </p:cNvSpPr>
          <p:nvPr>
            <p:ph type="title" idx="3"/>
          </p:nvPr>
        </p:nvSpPr>
        <p:spPr>
          <a:xfrm flipH="1">
            <a:off x="3626754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sz="1400" dirty="0" err="1"/>
              <a:t>Tahap</a:t>
            </a:r>
            <a:r>
              <a:rPr lang="en-ID" sz="1400" dirty="0"/>
              <a:t> Transformation </a:t>
            </a:r>
            <a:endParaRPr sz="1400" dirty="0"/>
          </a:p>
        </p:txBody>
      </p:sp>
      <p:sp>
        <p:nvSpPr>
          <p:cNvPr id="2649" name="Google Shape;2649;p30"/>
          <p:cNvSpPr txBox="1">
            <a:spLocks noGrp="1"/>
          </p:cNvSpPr>
          <p:nvPr>
            <p:ph type="subTitle" idx="1"/>
          </p:nvPr>
        </p:nvSpPr>
        <p:spPr>
          <a:xfrm flipH="1">
            <a:off x="874500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/>
              <a:t>,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ekstraksi</a:t>
            </a:r>
            <a:r>
              <a:rPr lang="en-ID" dirty="0"/>
              <a:t> data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berbagal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data </a:t>
            </a:r>
            <a:r>
              <a:rPr lang="en-ID" dirty="0" err="1"/>
              <a:t>Sumber-sumber</a:t>
            </a:r>
            <a:r>
              <a:rPr lang="en-ID" dirty="0"/>
              <a:t> 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darl</a:t>
            </a:r>
            <a:r>
              <a:rPr lang="en-ID" dirty="0"/>
              <a:t> </a:t>
            </a:r>
            <a:r>
              <a:rPr lang="en-ID" dirty="0" err="1"/>
              <a:t>beragam</a:t>
            </a:r>
            <a:r>
              <a:rPr lang="en-ID" dirty="0"/>
              <a:t> database</a:t>
            </a:r>
            <a:endParaRPr dirty="0"/>
          </a:p>
        </p:txBody>
      </p:sp>
      <p:sp>
        <p:nvSpPr>
          <p:cNvPr id="2650" name="Google Shape;2650;p30"/>
          <p:cNvSpPr txBox="1">
            <a:spLocks noGrp="1"/>
          </p:cNvSpPr>
          <p:nvPr>
            <p:ph type="subTitle" idx="4"/>
          </p:nvPr>
        </p:nvSpPr>
        <p:spPr>
          <a:xfrm flipH="1">
            <a:off x="3673500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/>
              <a:t>data-data hail </a:t>
            </a:r>
            <a:r>
              <a:rPr lang="en-ID" dirty="0" err="1"/>
              <a:t>ekstraksi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id-ID" dirty="0"/>
              <a:t> </a:t>
            </a:r>
            <a:r>
              <a:rPr lang="en-ID" dirty="0"/>
              <a:t>(</a:t>
            </a:r>
            <a:r>
              <a:rPr lang="en-ID" dirty="0" err="1"/>
              <a:t>Excraction</a:t>
            </a:r>
            <a:r>
              <a:rPr lang="en-ID" dirty="0"/>
              <a:t>)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diseragamkan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format yang </a:t>
            </a:r>
            <a:r>
              <a:rPr lang="en-ID" dirty="0" err="1"/>
              <a:t>disepakati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. </a:t>
            </a:r>
            <a:r>
              <a:rPr lang="en-ID" dirty="0" err="1"/>
              <a:t>Pada</a:t>
            </a:r>
            <a:r>
              <a:rPr lang="en-ID" dirty="0"/>
              <a:t> ETL</a:t>
            </a:r>
            <a:endParaRPr dirty="0"/>
          </a:p>
        </p:txBody>
      </p:sp>
      <p:sp>
        <p:nvSpPr>
          <p:cNvPr id="2656" name="Google Shape;2656;p30"/>
          <p:cNvSpPr txBox="1">
            <a:spLocks noGrp="1"/>
          </p:cNvSpPr>
          <p:nvPr>
            <p:ph type="title" idx="5"/>
          </p:nvPr>
        </p:nvSpPr>
        <p:spPr>
          <a:xfrm flipH="1">
            <a:off x="6451554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dirty="0" err="1"/>
              <a:t>Tahap</a:t>
            </a:r>
            <a:r>
              <a:rPr lang="en-ID" dirty="0"/>
              <a:t> Loading</a:t>
            </a:r>
            <a:endParaRPr dirty="0"/>
          </a:p>
        </p:txBody>
      </p:sp>
      <p:sp>
        <p:nvSpPr>
          <p:cNvPr id="2651" name="Google Shape;2651;p30"/>
          <p:cNvSpPr txBox="1">
            <a:spLocks noGrp="1"/>
          </p:cNvSpPr>
          <p:nvPr>
            <p:ph type="subTitle" idx="6"/>
          </p:nvPr>
        </p:nvSpPr>
        <p:spPr>
          <a:xfrm flipH="1">
            <a:off x="6525275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/>
              <a:t>data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diseragamkan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format data yang </a:t>
            </a:r>
            <a:r>
              <a:rPr lang="en-ID" dirty="0" err="1"/>
              <a:t>disepakati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diteruskan</a:t>
            </a:r>
            <a:r>
              <a:rPr lang="en-ID" dirty="0"/>
              <a:t> (Load)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layanan</a:t>
            </a:r>
            <a:endParaRPr dirty="0"/>
          </a:p>
        </p:txBody>
      </p:sp>
      <p:grpSp>
        <p:nvGrpSpPr>
          <p:cNvPr id="2652" name="Google Shape;2652;p30"/>
          <p:cNvGrpSpPr/>
          <p:nvPr/>
        </p:nvGrpSpPr>
        <p:grpSpPr>
          <a:xfrm>
            <a:off x="1574442" y="2318313"/>
            <a:ext cx="5955894" cy="345324"/>
            <a:chOff x="1574442" y="2318313"/>
            <a:chExt cx="5955894" cy="345324"/>
          </a:xfrm>
        </p:grpSpPr>
        <p:sp>
          <p:nvSpPr>
            <p:cNvPr id="2653" name="Google Shape;2653;p30"/>
            <p:cNvSpPr/>
            <p:nvPr/>
          </p:nvSpPr>
          <p:spPr>
            <a:xfrm>
              <a:off x="4399231" y="2319387"/>
              <a:ext cx="345541" cy="343185"/>
            </a:xfrm>
            <a:custGeom>
              <a:avLst/>
              <a:gdLst/>
              <a:ahLst/>
              <a:cxnLst/>
              <a:rect l="l" t="t" r="r" b="b"/>
              <a:pathLst>
                <a:path w="12760" h="12673" extrusionOk="0">
                  <a:moveTo>
                    <a:pt x="2225" y="866"/>
                  </a:moveTo>
                  <a:cubicBezTo>
                    <a:pt x="2371" y="866"/>
                    <a:pt x="2521" y="929"/>
                    <a:pt x="2647" y="1056"/>
                  </a:cubicBezTo>
                  <a:lnTo>
                    <a:pt x="3245" y="1654"/>
                  </a:lnTo>
                  <a:lnTo>
                    <a:pt x="1702" y="3166"/>
                  </a:lnTo>
                  <a:lnTo>
                    <a:pt x="1103" y="2599"/>
                  </a:lnTo>
                  <a:cubicBezTo>
                    <a:pt x="1072" y="2536"/>
                    <a:pt x="977" y="2473"/>
                    <a:pt x="977" y="2379"/>
                  </a:cubicBezTo>
                  <a:cubicBezTo>
                    <a:pt x="914" y="2190"/>
                    <a:pt x="946" y="1906"/>
                    <a:pt x="1103" y="1749"/>
                  </a:cubicBezTo>
                  <a:lnTo>
                    <a:pt x="1828" y="1056"/>
                  </a:lnTo>
                  <a:cubicBezTo>
                    <a:pt x="1938" y="929"/>
                    <a:pt x="2080" y="866"/>
                    <a:pt x="2225" y="866"/>
                  </a:cubicBezTo>
                  <a:close/>
                  <a:moveTo>
                    <a:pt x="3812" y="2221"/>
                  </a:moveTo>
                  <a:lnTo>
                    <a:pt x="4506" y="2914"/>
                  </a:lnTo>
                  <a:lnTo>
                    <a:pt x="2962" y="4427"/>
                  </a:lnTo>
                  <a:lnTo>
                    <a:pt x="2300" y="3765"/>
                  </a:lnTo>
                  <a:lnTo>
                    <a:pt x="3812" y="2221"/>
                  </a:lnTo>
                  <a:close/>
                  <a:moveTo>
                    <a:pt x="9452" y="1056"/>
                  </a:moveTo>
                  <a:lnTo>
                    <a:pt x="11783" y="3387"/>
                  </a:lnTo>
                  <a:lnTo>
                    <a:pt x="8979" y="6159"/>
                  </a:lnTo>
                  <a:lnTo>
                    <a:pt x="6648" y="3828"/>
                  </a:lnTo>
                  <a:lnTo>
                    <a:pt x="7908" y="2599"/>
                  </a:lnTo>
                  <a:lnTo>
                    <a:pt x="8790" y="3450"/>
                  </a:lnTo>
                  <a:cubicBezTo>
                    <a:pt x="8869" y="3529"/>
                    <a:pt x="8979" y="3568"/>
                    <a:pt x="9090" y="3568"/>
                  </a:cubicBezTo>
                  <a:cubicBezTo>
                    <a:pt x="9200" y="3568"/>
                    <a:pt x="9310" y="3529"/>
                    <a:pt x="9389" y="3450"/>
                  </a:cubicBezTo>
                  <a:cubicBezTo>
                    <a:pt x="9546" y="3292"/>
                    <a:pt x="9546" y="3009"/>
                    <a:pt x="9389" y="2851"/>
                  </a:cubicBezTo>
                  <a:lnTo>
                    <a:pt x="8507" y="2001"/>
                  </a:lnTo>
                  <a:lnTo>
                    <a:pt x="9452" y="1056"/>
                  </a:lnTo>
                  <a:close/>
                  <a:moveTo>
                    <a:pt x="5041" y="3450"/>
                  </a:moveTo>
                  <a:cubicBezTo>
                    <a:pt x="5356" y="3765"/>
                    <a:pt x="10366" y="8711"/>
                    <a:pt x="10523" y="8932"/>
                  </a:cubicBezTo>
                  <a:lnTo>
                    <a:pt x="8948" y="10412"/>
                  </a:lnTo>
                  <a:lnTo>
                    <a:pt x="3497" y="4994"/>
                  </a:lnTo>
                  <a:lnTo>
                    <a:pt x="5041" y="3450"/>
                  </a:lnTo>
                  <a:close/>
                  <a:moveTo>
                    <a:pt x="10996" y="9625"/>
                  </a:moveTo>
                  <a:lnTo>
                    <a:pt x="11657" y="11610"/>
                  </a:lnTo>
                  <a:lnTo>
                    <a:pt x="9609" y="10948"/>
                  </a:lnTo>
                  <a:lnTo>
                    <a:pt x="10996" y="9625"/>
                  </a:lnTo>
                  <a:close/>
                  <a:moveTo>
                    <a:pt x="3939" y="6600"/>
                  </a:moveTo>
                  <a:lnTo>
                    <a:pt x="6270" y="8932"/>
                  </a:lnTo>
                  <a:lnTo>
                    <a:pt x="3466" y="11736"/>
                  </a:lnTo>
                  <a:lnTo>
                    <a:pt x="1135" y="9404"/>
                  </a:lnTo>
                  <a:lnTo>
                    <a:pt x="2489" y="8050"/>
                  </a:lnTo>
                  <a:lnTo>
                    <a:pt x="3340" y="8932"/>
                  </a:lnTo>
                  <a:cubicBezTo>
                    <a:pt x="3419" y="9010"/>
                    <a:pt x="3529" y="9050"/>
                    <a:pt x="3639" y="9050"/>
                  </a:cubicBezTo>
                  <a:cubicBezTo>
                    <a:pt x="3749" y="9050"/>
                    <a:pt x="3860" y="9010"/>
                    <a:pt x="3939" y="8932"/>
                  </a:cubicBezTo>
                  <a:cubicBezTo>
                    <a:pt x="4096" y="8774"/>
                    <a:pt x="4096" y="8491"/>
                    <a:pt x="3939" y="8333"/>
                  </a:cubicBezTo>
                  <a:lnTo>
                    <a:pt x="3088" y="7482"/>
                  </a:lnTo>
                  <a:lnTo>
                    <a:pt x="3939" y="6600"/>
                  </a:lnTo>
                  <a:close/>
                  <a:moveTo>
                    <a:pt x="2194" y="0"/>
                  </a:moveTo>
                  <a:cubicBezTo>
                    <a:pt x="1828" y="0"/>
                    <a:pt x="1465" y="142"/>
                    <a:pt x="1198" y="425"/>
                  </a:cubicBezTo>
                  <a:lnTo>
                    <a:pt x="473" y="1119"/>
                  </a:lnTo>
                  <a:cubicBezTo>
                    <a:pt x="221" y="1402"/>
                    <a:pt x="95" y="1749"/>
                    <a:pt x="95" y="2127"/>
                  </a:cubicBezTo>
                  <a:cubicBezTo>
                    <a:pt x="95" y="2473"/>
                    <a:pt x="252" y="2851"/>
                    <a:pt x="473" y="3103"/>
                  </a:cubicBezTo>
                  <a:lnTo>
                    <a:pt x="1387" y="4017"/>
                  </a:lnTo>
                  <a:cubicBezTo>
                    <a:pt x="1387" y="4017"/>
                    <a:pt x="2647" y="5277"/>
                    <a:pt x="2615" y="5277"/>
                  </a:cubicBezTo>
                  <a:lnTo>
                    <a:pt x="3277" y="5939"/>
                  </a:lnTo>
                  <a:lnTo>
                    <a:pt x="2174" y="7041"/>
                  </a:lnTo>
                  <a:lnTo>
                    <a:pt x="2048" y="7167"/>
                  </a:lnTo>
                  <a:lnTo>
                    <a:pt x="158" y="9058"/>
                  </a:lnTo>
                  <a:cubicBezTo>
                    <a:pt x="0" y="9215"/>
                    <a:pt x="0" y="9467"/>
                    <a:pt x="158" y="9625"/>
                  </a:cubicBezTo>
                  <a:lnTo>
                    <a:pt x="3088" y="12555"/>
                  </a:lnTo>
                  <a:cubicBezTo>
                    <a:pt x="3167" y="12634"/>
                    <a:pt x="3269" y="12673"/>
                    <a:pt x="3371" y="12673"/>
                  </a:cubicBezTo>
                  <a:cubicBezTo>
                    <a:pt x="3474" y="12673"/>
                    <a:pt x="3576" y="12634"/>
                    <a:pt x="3655" y="12555"/>
                  </a:cubicBezTo>
                  <a:lnTo>
                    <a:pt x="6742" y="9467"/>
                  </a:lnTo>
                  <a:lnTo>
                    <a:pt x="8570" y="11295"/>
                  </a:lnTo>
                  <a:cubicBezTo>
                    <a:pt x="8601" y="11326"/>
                    <a:pt x="8633" y="11358"/>
                    <a:pt x="8696" y="11358"/>
                  </a:cubicBezTo>
                  <a:cubicBezTo>
                    <a:pt x="8759" y="11452"/>
                    <a:pt x="8822" y="11515"/>
                    <a:pt x="8948" y="11578"/>
                  </a:cubicBezTo>
                  <a:lnTo>
                    <a:pt x="12098" y="12618"/>
                  </a:lnTo>
                  <a:cubicBezTo>
                    <a:pt x="12147" y="12637"/>
                    <a:pt x="12196" y="12646"/>
                    <a:pt x="12243" y="12646"/>
                  </a:cubicBezTo>
                  <a:cubicBezTo>
                    <a:pt x="12500" y="12646"/>
                    <a:pt x="12709" y="12380"/>
                    <a:pt x="12602" y="12114"/>
                  </a:cubicBezTo>
                  <a:lnTo>
                    <a:pt x="11657" y="8963"/>
                  </a:lnTo>
                  <a:cubicBezTo>
                    <a:pt x="11626" y="8900"/>
                    <a:pt x="11594" y="8806"/>
                    <a:pt x="11468" y="8743"/>
                  </a:cubicBezTo>
                  <a:cubicBezTo>
                    <a:pt x="11437" y="8648"/>
                    <a:pt x="11531" y="8806"/>
                    <a:pt x="9546" y="6758"/>
                  </a:cubicBezTo>
                  <a:lnTo>
                    <a:pt x="12602" y="3702"/>
                  </a:lnTo>
                  <a:cubicBezTo>
                    <a:pt x="12760" y="3544"/>
                    <a:pt x="12760" y="3261"/>
                    <a:pt x="12602" y="3103"/>
                  </a:cubicBezTo>
                  <a:lnTo>
                    <a:pt x="9704" y="173"/>
                  </a:lnTo>
                  <a:cubicBezTo>
                    <a:pt x="9625" y="95"/>
                    <a:pt x="9515" y="55"/>
                    <a:pt x="9405" y="55"/>
                  </a:cubicBezTo>
                  <a:cubicBezTo>
                    <a:pt x="9294" y="55"/>
                    <a:pt x="9184" y="95"/>
                    <a:pt x="9105" y="173"/>
                  </a:cubicBezTo>
                  <a:lnTo>
                    <a:pt x="7656" y="1654"/>
                  </a:lnTo>
                  <a:lnTo>
                    <a:pt x="7530" y="1749"/>
                  </a:lnTo>
                  <a:lnTo>
                    <a:pt x="6049" y="3261"/>
                  </a:lnTo>
                  <a:lnTo>
                    <a:pt x="3214" y="425"/>
                  </a:lnTo>
                  <a:cubicBezTo>
                    <a:pt x="2930" y="142"/>
                    <a:pt x="2560" y="0"/>
                    <a:pt x="2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1574442" y="2319653"/>
              <a:ext cx="345568" cy="342643"/>
            </a:xfrm>
            <a:custGeom>
              <a:avLst/>
              <a:gdLst/>
              <a:ahLst/>
              <a:cxnLst/>
              <a:rect l="l" t="t" r="r" b="b"/>
              <a:pathLst>
                <a:path w="12761" h="12653" extrusionOk="0">
                  <a:moveTo>
                    <a:pt x="6396" y="866"/>
                  </a:moveTo>
                  <a:lnTo>
                    <a:pt x="11469" y="3796"/>
                  </a:lnTo>
                  <a:cubicBezTo>
                    <a:pt x="8759" y="5340"/>
                    <a:pt x="12729" y="3072"/>
                    <a:pt x="6396" y="6695"/>
                  </a:cubicBezTo>
                  <a:cubicBezTo>
                    <a:pt x="1" y="3072"/>
                    <a:pt x="4097" y="5403"/>
                    <a:pt x="1324" y="3796"/>
                  </a:cubicBezTo>
                  <a:lnTo>
                    <a:pt x="6396" y="866"/>
                  </a:lnTo>
                  <a:close/>
                  <a:moveTo>
                    <a:pt x="10208" y="5498"/>
                  </a:moveTo>
                  <a:lnTo>
                    <a:pt x="10208" y="8081"/>
                  </a:lnTo>
                  <a:cubicBezTo>
                    <a:pt x="10177" y="8207"/>
                    <a:pt x="10051" y="8365"/>
                    <a:pt x="9925" y="8428"/>
                  </a:cubicBezTo>
                  <a:cubicBezTo>
                    <a:pt x="9312" y="8970"/>
                    <a:pt x="7887" y="9300"/>
                    <a:pt x="6364" y="9300"/>
                  </a:cubicBezTo>
                  <a:cubicBezTo>
                    <a:pt x="5852" y="9300"/>
                    <a:pt x="5329" y="9263"/>
                    <a:pt x="4821" y="9184"/>
                  </a:cubicBezTo>
                  <a:cubicBezTo>
                    <a:pt x="4317" y="9121"/>
                    <a:pt x="3718" y="8963"/>
                    <a:pt x="3246" y="8711"/>
                  </a:cubicBezTo>
                  <a:cubicBezTo>
                    <a:pt x="2994" y="8585"/>
                    <a:pt x="2584" y="8333"/>
                    <a:pt x="2584" y="8050"/>
                  </a:cubicBezTo>
                  <a:lnTo>
                    <a:pt x="2584" y="5498"/>
                  </a:lnTo>
                  <a:cubicBezTo>
                    <a:pt x="4412" y="6537"/>
                    <a:pt x="4317" y="6474"/>
                    <a:pt x="6207" y="7545"/>
                  </a:cubicBezTo>
                  <a:cubicBezTo>
                    <a:pt x="6255" y="7577"/>
                    <a:pt x="6318" y="7593"/>
                    <a:pt x="6385" y="7593"/>
                  </a:cubicBezTo>
                  <a:cubicBezTo>
                    <a:pt x="6452" y="7593"/>
                    <a:pt x="6522" y="7577"/>
                    <a:pt x="6585" y="7545"/>
                  </a:cubicBezTo>
                  <a:cubicBezTo>
                    <a:pt x="6617" y="7482"/>
                    <a:pt x="9925" y="5592"/>
                    <a:pt x="10208" y="5498"/>
                  </a:cubicBezTo>
                  <a:close/>
                  <a:moveTo>
                    <a:pt x="6385" y="0"/>
                  </a:moveTo>
                  <a:cubicBezTo>
                    <a:pt x="6318" y="0"/>
                    <a:pt x="6255" y="16"/>
                    <a:pt x="6207" y="47"/>
                  </a:cubicBezTo>
                  <a:lnTo>
                    <a:pt x="284" y="3450"/>
                  </a:lnTo>
                  <a:cubicBezTo>
                    <a:pt x="1" y="3607"/>
                    <a:pt x="1" y="3985"/>
                    <a:pt x="284" y="4143"/>
                  </a:cubicBezTo>
                  <a:lnTo>
                    <a:pt x="1797" y="4962"/>
                  </a:lnTo>
                  <a:lnTo>
                    <a:pt x="1797" y="8018"/>
                  </a:lnTo>
                  <a:cubicBezTo>
                    <a:pt x="1797" y="8711"/>
                    <a:pt x="2458" y="9215"/>
                    <a:pt x="3088" y="9499"/>
                  </a:cubicBezTo>
                  <a:cubicBezTo>
                    <a:pt x="3994" y="9903"/>
                    <a:pt x="5215" y="10104"/>
                    <a:pt x="6430" y="10104"/>
                  </a:cubicBezTo>
                  <a:cubicBezTo>
                    <a:pt x="7963" y="10104"/>
                    <a:pt x="9488" y="9785"/>
                    <a:pt x="10366" y="9152"/>
                  </a:cubicBezTo>
                  <a:cubicBezTo>
                    <a:pt x="10776" y="8869"/>
                    <a:pt x="11091" y="8491"/>
                    <a:pt x="11091" y="8018"/>
                  </a:cubicBezTo>
                  <a:lnTo>
                    <a:pt x="11091" y="4962"/>
                  </a:lnTo>
                  <a:lnTo>
                    <a:pt x="11941" y="4490"/>
                  </a:lnTo>
                  <a:lnTo>
                    <a:pt x="11941" y="12208"/>
                  </a:lnTo>
                  <a:cubicBezTo>
                    <a:pt x="11941" y="12429"/>
                    <a:pt x="12099" y="12618"/>
                    <a:pt x="12288" y="12649"/>
                  </a:cubicBezTo>
                  <a:cubicBezTo>
                    <a:pt x="12306" y="12652"/>
                    <a:pt x="12325" y="12653"/>
                    <a:pt x="12343" y="12653"/>
                  </a:cubicBezTo>
                  <a:cubicBezTo>
                    <a:pt x="12571" y="12653"/>
                    <a:pt x="12760" y="12475"/>
                    <a:pt x="12760" y="12271"/>
                  </a:cubicBezTo>
                  <a:lnTo>
                    <a:pt x="12760" y="3796"/>
                  </a:lnTo>
                  <a:cubicBezTo>
                    <a:pt x="12729" y="3639"/>
                    <a:pt x="12666" y="3513"/>
                    <a:pt x="12508" y="3450"/>
                  </a:cubicBezTo>
                  <a:lnTo>
                    <a:pt x="6585" y="47"/>
                  </a:lnTo>
                  <a:cubicBezTo>
                    <a:pt x="6522" y="16"/>
                    <a:pt x="6452" y="0"/>
                    <a:pt x="6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7263273" y="2318313"/>
              <a:ext cx="267063" cy="345324"/>
            </a:xfrm>
            <a:custGeom>
              <a:avLst/>
              <a:gdLst/>
              <a:ahLst/>
              <a:cxnLst/>
              <a:rect l="l" t="t" r="r" b="b"/>
              <a:pathLst>
                <a:path w="9862" h="12752" extrusionOk="0">
                  <a:moveTo>
                    <a:pt x="2395" y="1001"/>
                  </a:moveTo>
                  <a:lnTo>
                    <a:pt x="5042" y="3552"/>
                  </a:lnTo>
                  <a:lnTo>
                    <a:pt x="3971" y="4655"/>
                  </a:lnTo>
                  <a:lnTo>
                    <a:pt x="1356" y="2103"/>
                  </a:lnTo>
                  <a:lnTo>
                    <a:pt x="2395" y="1001"/>
                  </a:lnTo>
                  <a:close/>
                  <a:moveTo>
                    <a:pt x="5640" y="4151"/>
                  </a:moveTo>
                  <a:lnTo>
                    <a:pt x="6302" y="4781"/>
                  </a:lnTo>
                  <a:lnTo>
                    <a:pt x="5231" y="5884"/>
                  </a:lnTo>
                  <a:lnTo>
                    <a:pt x="4569" y="5254"/>
                  </a:lnTo>
                  <a:lnTo>
                    <a:pt x="5640" y="4151"/>
                  </a:lnTo>
                  <a:close/>
                  <a:moveTo>
                    <a:pt x="4443" y="8562"/>
                  </a:moveTo>
                  <a:cubicBezTo>
                    <a:pt x="4664" y="8562"/>
                    <a:pt x="4821" y="8688"/>
                    <a:pt x="4853" y="8845"/>
                  </a:cubicBezTo>
                  <a:cubicBezTo>
                    <a:pt x="4884" y="8908"/>
                    <a:pt x="4853" y="8877"/>
                    <a:pt x="4884" y="9790"/>
                  </a:cubicBezTo>
                  <a:lnTo>
                    <a:pt x="4884" y="10200"/>
                  </a:lnTo>
                  <a:lnTo>
                    <a:pt x="4065" y="10200"/>
                  </a:lnTo>
                  <a:lnTo>
                    <a:pt x="4065" y="9003"/>
                  </a:lnTo>
                  <a:cubicBezTo>
                    <a:pt x="4065" y="8751"/>
                    <a:pt x="4254" y="8562"/>
                    <a:pt x="4443" y="8562"/>
                  </a:cubicBezTo>
                  <a:close/>
                  <a:moveTo>
                    <a:pt x="7814" y="10956"/>
                  </a:moveTo>
                  <a:cubicBezTo>
                    <a:pt x="8035" y="10956"/>
                    <a:pt x="8224" y="11145"/>
                    <a:pt x="8224" y="11366"/>
                  </a:cubicBezTo>
                  <a:lnTo>
                    <a:pt x="8224" y="11744"/>
                  </a:lnTo>
                  <a:lnTo>
                    <a:pt x="789" y="11870"/>
                  </a:lnTo>
                  <a:lnTo>
                    <a:pt x="789" y="11460"/>
                  </a:lnTo>
                  <a:cubicBezTo>
                    <a:pt x="789" y="11271"/>
                    <a:pt x="915" y="11114"/>
                    <a:pt x="1072" y="11082"/>
                  </a:cubicBezTo>
                  <a:cubicBezTo>
                    <a:pt x="1104" y="11066"/>
                    <a:pt x="1072" y="11066"/>
                    <a:pt x="1371" y="11066"/>
                  </a:cubicBezTo>
                  <a:cubicBezTo>
                    <a:pt x="1671" y="11066"/>
                    <a:pt x="2301" y="11066"/>
                    <a:pt x="3656" y="11051"/>
                  </a:cubicBezTo>
                  <a:cubicBezTo>
                    <a:pt x="3719" y="11051"/>
                    <a:pt x="5357" y="10988"/>
                    <a:pt x="5325" y="10988"/>
                  </a:cubicBezTo>
                  <a:cubicBezTo>
                    <a:pt x="5483" y="10988"/>
                    <a:pt x="7121" y="10956"/>
                    <a:pt x="7814" y="10956"/>
                  </a:cubicBezTo>
                  <a:close/>
                  <a:moveTo>
                    <a:pt x="2427" y="0"/>
                  </a:moveTo>
                  <a:cubicBezTo>
                    <a:pt x="2324" y="0"/>
                    <a:pt x="2222" y="40"/>
                    <a:pt x="2143" y="118"/>
                  </a:cubicBezTo>
                  <a:lnTo>
                    <a:pt x="505" y="1820"/>
                  </a:lnTo>
                  <a:cubicBezTo>
                    <a:pt x="348" y="1977"/>
                    <a:pt x="348" y="2261"/>
                    <a:pt x="505" y="2418"/>
                  </a:cubicBezTo>
                  <a:lnTo>
                    <a:pt x="1608" y="3458"/>
                  </a:lnTo>
                  <a:cubicBezTo>
                    <a:pt x="726" y="4624"/>
                    <a:pt x="505" y="6104"/>
                    <a:pt x="946" y="7396"/>
                  </a:cubicBezTo>
                  <a:cubicBezTo>
                    <a:pt x="1356" y="8499"/>
                    <a:pt x="2175" y="9412"/>
                    <a:pt x="3277" y="9885"/>
                  </a:cubicBezTo>
                  <a:lnTo>
                    <a:pt x="3277" y="10263"/>
                  </a:lnTo>
                  <a:lnTo>
                    <a:pt x="1230" y="10294"/>
                  </a:lnTo>
                  <a:cubicBezTo>
                    <a:pt x="568" y="10294"/>
                    <a:pt x="1" y="10862"/>
                    <a:pt x="1" y="11555"/>
                  </a:cubicBezTo>
                  <a:lnTo>
                    <a:pt x="1" y="12374"/>
                  </a:lnTo>
                  <a:cubicBezTo>
                    <a:pt x="1" y="12594"/>
                    <a:pt x="222" y="12752"/>
                    <a:pt x="442" y="12752"/>
                  </a:cubicBezTo>
                  <a:lnTo>
                    <a:pt x="8728" y="12657"/>
                  </a:lnTo>
                  <a:cubicBezTo>
                    <a:pt x="8948" y="12657"/>
                    <a:pt x="9106" y="12437"/>
                    <a:pt x="9106" y="12216"/>
                  </a:cubicBezTo>
                  <a:lnTo>
                    <a:pt x="9106" y="11397"/>
                  </a:lnTo>
                  <a:cubicBezTo>
                    <a:pt x="9106" y="10704"/>
                    <a:pt x="8507" y="10168"/>
                    <a:pt x="7846" y="10168"/>
                  </a:cubicBezTo>
                  <a:lnTo>
                    <a:pt x="5798" y="10200"/>
                  </a:lnTo>
                  <a:lnTo>
                    <a:pt x="5798" y="10137"/>
                  </a:lnTo>
                  <a:cubicBezTo>
                    <a:pt x="7153" y="9853"/>
                    <a:pt x="8255" y="8908"/>
                    <a:pt x="8759" y="7680"/>
                  </a:cubicBezTo>
                  <a:lnTo>
                    <a:pt x="9452" y="7680"/>
                  </a:lnTo>
                  <a:cubicBezTo>
                    <a:pt x="9704" y="7680"/>
                    <a:pt x="9862" y="7491"/>
                    <a:pt x="9862" y="7270"/>
                  </a:cubicBezTo>
                  <a:cubicBezTo>
                    <a:pt x="9799" y="6986"/>
                    <a:pt x="9610" y="6797"/>
                    <a:pt x="9389" y="6797"/>
                  </a:cubicBezTo>
                  <a:lnTo>
                    <a:pt x="6901" y="6829"/>
                  </a:lnTo>
                  <a:cubicBezTo>
                    <a:pt x="6649" y="6829"/>
                    <a:pt x="6491" y="7018"/>
                    <a:pt x="6491" y="7270"/>
                  </a:cubicBezTo>
                  <a:cubicBezTo>
                    <a:pt x="6491" y="7491"/>
                    <a:pt x="6712" y="7648"/>
                    <a:pt x="6932" y="7648"/>
                  </a:cubicBezTo>
                  <a:lnTo>
                    <a:pt x="7751" y="7648"/>
                  </a:lnTo>
                  <a:cubicBezTo>
                    <a:pt x="7342" y="8436"/>
                    <a:pt x="6586" y="9003"/>
                    <a:pt x="5703" y="9223"/>
                  </a:cubicBezTo>
                  <a:lnTo>
                    <a:pt x="5703" y="8908"/>
                  </a:lnTo>
                  <a:cubicBezTo>
                    <a:pt x="5703" y="8341"/>
                    <a:pt x="5357" y="7900"/>
                    <a:pt x="4821" y="7711"/>
                  </a:cubicBezTo>
                  <a:cubicBezTo>
                    <a:pt x="4709" y="7680"/>
                    <a:pt x="4598" y="7665"/>
                    <a:pt x="4488" y="7665"/>
                  </a:cubicBezTo>
                  <a:cubicBezTo>
                    <a:pt x="3826" y="7665"/>
                    <a:pt x="3246" y="8205"/>
                    <a:pt x="3246" y="8908"/>
                  </a:cubicBezTo>
                  <a:cubicBezTo>
                    <a:pt x="1450" y="7932"/>
                    <a:pt x="1041" y="5569"/>
                    <a:pt x="2206" y="4025"/>
                  </a:cubicBezTo>
                  <a:lnTo>
                    <a:pt x="2206" y="4025"/>
                  </a:lnTo>
                  <a:lnTo>
                    <a:pt x="5010" y="6734"/>
                  </a:lnTo>
                  <a:cubicBezTo>
                    <a:pt x="5089" y="6813"/>
                    <a:pt x="5199" y="6853"/>
                    <a:pt x="5310" y="6853"/>
                  </a:cubicBezTo>
                  <a:cubicBezTo>
                    <a:pt x="5420" y="6853"/>
                    <a:pt x="5530" y="6813"/>
                    <a:pt x="5609" y="6734"/>
                  </a:cubicBezTo>
                  <a:lnTo>
                    <a:pt x="7216" y="5033"/>
                  </a:lnTo>
                  <a:cubicBezTo>
                    <a:pt x="7373" y="4876"/>
                    <a:pt x="7373" y="4624"/>
                    <a:pt x="7216" y="4466"/>
                  </a:cubicBezTo>
                  <a:lnTo>
                    <a:pt x="5955" y="3237"/>
                  </a:lnTo>
                  <a:lnTo>
                    <a:pt x="2710" y="118"/>
                  </a:lnTo>
                  <a:cubicBezTo>
                    <a:pt x="2632" y="40"/>
                    <a:pt x="2529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14883" y="687572"/>
            <a:ext cx="4358007" cy="3488484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28963" y="687572"/>
            <a:ext cx="4204300" cy="3437862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64313" y="914112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Kelebihan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ETL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4965659" y="1535630"/>
            <a:ext cx="3963458" cy="21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Panjang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Lisensi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ETL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Pemrosesan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Keahlian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 :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9" name="Google Shape;3829;p45"/>
          <p:cNvSpPr/>
          <p:nvPr/>
        </p:nvSpPr>
        <p:spPr>
          <a:xfrm>
            <a:off x="6791040" y="670862"/>
            <a:ext cx="280146" cy="278236"/>
          </a:xfrm>
          <a:prstGeom prst="mathMinu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235110" y="687572"/>
            <a:ext cx="317551" cy="278082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88016" y="1465149"/>
            <a:ext cx="4236947" cy="219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Kompatibilitas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Luas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Pemrosesan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Pemodelan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Single Data Flow Diagram 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Metadata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Skalabilitas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Pemrosesan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Stream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Balancing Beban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ETL juga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Google Shape;3820;p45">
            <a:extLst>
              <a:ext uri="{FF2B5EF4-FFF2-40B4-BE49-F238E27FC236}">
                <a16:creationId xmlns:a16="http://schemas.microsoft.com/office/drawing/2014/main" id="{AC5CF673-512B-50C8-4EF9-1A98DB783987}"/>
              </a:ext>
            </a:extLst>
          </p:cNvPr>
          <p:cNvSpPr txBox="1"/>
          <p:nvPr/>
        </p:nvSpPr>
        <p:spPr>
          <a:xfrm>
            <a:off x="4890977" y="865904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Kekurangan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ETL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3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584479" y="782887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400650" y="355079"/>
            <a:ext cx="83427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ETL PADA MULTIDIMENSI</a:t>
            </a:r>
            <a:endParaRPr sz="2400" dirty="0"/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343340" y="1115009"/>
            <a:ext cx="7007479" cy="1182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2000" dirty="0"/>
              <a:t>ETL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perannya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adat</a:t>
            </a:r>
            <a:r>
              <a:rPr lang="en-ID" sz="2000" dirty="0"/>
              <a:t> </a:t>
            </a:r>
            <a:r>
              <a:rPr lang="en-ID" sz="2000" dirty="0" err="1"/>
              <a:t>dua</a:t>
            </a:r>
            <a:r>
              <a:rPr lang="en-ID" sz="2000" dirty="0"/>
              <a:t> </a:t>
            </a:r>
            <a:r>
              <a:rPr lang="en-ID" sz="2000" dirty="0" err="1"/>
              <a:t>dimensi</a:t>
            </a:r>
            <a:r>
              <a:rPr lang="en-ID" sz="2000" dirty="0"/>
              <a:t>, </a:t>
            </a:r>
            <a:r>
              <a:rPr lang="en-ID" sz="2000" dirty="0" err="1"/>
              <a:t>sedangkan</a:t>
            </a:r>
            <a:r>
              <a:rPr lang="en-ID" sz="2000" dirty="0"/>
              <a:t> data </a:t>
            </a:r>
            <a:r>
              <a:rPr lang="en-ID" sz="2000" dirty="0" err="1"/>
              <a:t>multidimensi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selanjutnya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data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keluaran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ETL,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bantuan</a:t>
            </a:r>
            <a:r>
              <a:rPr lang="en-ID" sz="2000" dirty="0"/>
              <a:t> OLAP.</a:t>
            </a:r>
            <a:endParaRPr sz="2000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495;p22">
            <a:extLst>
              <a:ext uri="{FF2B5EF4-FFF2-40B4-BE49-F238E27FC236}">
                <a16:creationId xmlns:a16="http://schemas.microsoft.com/office/drawing/2014/main" id="{F4964304-3BB5-40B1-8BC3-7446B38913DD}"/>
              </a:ext>
            </a:extLst>
          </p:cNvPr>
          <p:cNvSpPr txBox="1">
            <a:spLocks/>
          </p:cNvSpPr>
          <p:nvPr/>
        </p:nvSpPr>
        <p:spPr>
          <a:xfrm>
            <a:off x="-1103628" y="2237203"/>
            <a:ext cx="8342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 i="0" u="none" strike="noStrike" cap="none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dirty="0"/>
              <a:t>ETL </a:t>
            </a:r>
            <a:r>
              <a:rPr lang="en-ID" sz="2400" dirty="0" err="1"/>
              <a:t>dan</a:t>
            </a:r>
            <a:r>
              <a:rPr lang="en-ID" sz="2400" dirty="0"/>
              <a:t> Data Warehouse</a:t>
            </a:r>
            <a:endParaRPr lang="id-ID" sz="2400" dirty="0"/>
          </a:p>
        </p:txBody>
      </p:sp>
      <p:sp>
        <p:nvSpPr>
          <p:cNvPr id="21" name="Google Shape;2496;p22">
            <a:extLst>
              <a:ext uri="{FF2B5EF4-FFF2-40B4-BE49-F238E27FC236}">
                <a16:creationId xmlns:a16="http://schemas.microsoft.com/office/drawing/2014/main" id="{6D4140E9-BB99-465D-AD7D-CC3DECFA0B01}"/>
              </a:ext>
            </a:extLst>
          </p:cNvPr>
          <p:cNvSpPr txBox="1">
            <a:spLocks/>
          </p:cNvSpPr>
          <p:nvPr/>
        </p:nvSpPr>
        <p:spPr>
          <a:xfrm>
            <a:off x="372072" y="3051912"/>
            <a:ext cx="7007479" cy="118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cope One"/>
              <a:buNone/>
              <a:defRPr sz="1400" b="0" i="0" u="none" strike="noStrike" cap="none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ETL </a:t>
            </a:r>
            <a:r>
              <a:rPr lang="en-ID" sz="2000" dirty="0" err="1"/>
              <a:t>pada</a:t>
            </a:r>
            <a:r>
              <a:rPr lang="en-ID" sz="2000" dirty="0"/>
              <a:t> Data Warehouse, </a:t>
            </a:r>
            <a:r>
              <a:rPr lang="en-ID" sz="2000" dirty="0" err="1"/>
              <a:t>maka</a:t>
            </a:r>
            <a:r>
              <a:rPr lang="en-ID" sz="2000" dirty="0"/>
              <a:t> data-data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diseragamkan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sisi</a:t>
            </a:r>
            <a:r>
              <a:rPr lang="en-ID" sz="2000" dirty="0"/>
              <a:t> format data, </a:t>
            </a:r>
            <a:r>
              <a:rPr lang="en-ID" sz="2000" dirty="0" err="1"/>
              <a:t>sekaligus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integrasi</a:t>
            </a:r>
            <a:r>
              <a:rPr lang="en-ID" sz="2000" dirty="0"/>
              <a:t> di level data </a:t>
            </a:r>
            <a:r>
              <a:rPr lang="en-ID" sz="2000" dirty="0" err="1"/>
              <a:t>dan</a:t>
            </a:r>
            <a:r>
              <a:rPr lang="en-ID" sz="2000" dirty="0"/>
              <a:t> juga </a:t>
            </a:r>
            <a:r>
              <a:rPr lang="en-ID" sz="2000" dirty="0" err="1"/>
              <a:t>memanajemen</a:t>
            </a:r>
            <a:r>
              <a:rPr lang="en-ID" sz="2000" dirty="0"/>
              <a:t> data </a:t>
            </a:r>
            <a:r>
              <a:rPr lang="en-ID" sz="2000" dirty="0" err="1"/>
              <a:t>Mariberagam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data </a:t>
            </a:r>
            <a:r>
              <a:rPr lang="en-ID" sz="2000" dirty="0" err="1"/>
              <a:t>tersebut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48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3"/>
          <p:cNvSpPr txBox="1">
            <a:spLocks noGrp="1"/>
          </p:cNvSpPr>
          <p:nvPr>
            <p:ph type="ctrTitle"/>
          </p:nvPr>
        </p:nvSpPr>
        <p:spPr>
          <a:xfrm>
            <a:off x="1286453" y="357942"/>
            <a:ext cx="7677294" cy="782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ID" sz="2800" dirty="0" err="1"/>
              <a:t>Definisi</a:t>
            </a:r>
            <a:r>
              <a:rPr lang="en-ID" sz="2800" dirty="0"/>
              <a:t> Extraction, Loading, Transformation (ELT)</a:t>
            </a:r>
          </a:p>
        </p:txBody>
      </p:sp>
      <p:sp>
        <p:nvSpPr>
          <p:cNvPr id="2503" name="Google Shape;2503;p23"/>
          <p:cNvSpPr txBox="1">
            <a:spLocks noGrp="1"/>
          </p:cNvSpPr>
          <p:nvPr>
            <p:ph type="subTitle" idx="1"/>
          </p:nvPr>
        </p:nvSpPr>
        <p:spPr>
          <a:xfrm>
            <a:off x="308844" y="1159016"/>
            <a:ext cx="8595470" cy="3052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2400" dirty="0" err="1"/>
              <a:t>Menurut</a:t>
            </a:r>
            <a:r>
              <a:rPr lang="en-ID" sz="2400" dirty="0"/>
              <a:t> Robert J. Davenport ELT (</a:t>
            </a:r>
            <a:r>
              <a:rPr lang="en-ID" sz="2400" dirty="0" err="1"/>
              <a:t>Extarction</a:t>
            </a:r>
            <a:r>
              <a:rPr lang="en-ID" sz="2400" dirty="0"/>
              <a:t>, Loading Transformation) </a:t>
            </a:r>
            <a:r>
              <a:rPr lang="en-ID" sz="2400" dirty="0" err="1"/>
              <a:t>adalah</a:t>
            </a:r>
            <a:r>
              <a:rPr lang="en-ID" sz="2400" dirty="0"/>
              <a:t> proses Loading data-data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diekstraksi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sebelum</a:t>
            </a:r>
            <a:r>
              <a:rPr lang="en-ID" sz="2400" dirty="0"/>
              <a:t> proses Transformation. ELT (Extraction, Loading, Transformation)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varian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ETL (Extraction, Transformation, Loading), </a:t>
            </a:r>
            <a:r>
              <a:rPr lang="en-ID" sz="2400" dirty="0" err="1"/>
              <a:t>suatu</a:t>
            </a:r>
            <a:r>
              <a:rPr lang="en-ID" sz="2400" dirty="0"/>
              <a:t> proses </a:t>
            </a:r>
            <a:r>
              <a:rPr lang="en-ID" sz="2400" dirty="0" err="1"/>
              <a:t>integrasi</a:t>
            </a:r>
            <a:r>
              <a:rPr lang="en-ID" sz="2400" dirty="0"/>
              <a:t> data di mana </a:t>
            </a:r>
            <a:r>
              <a:rPr lang="en-ID" sz="2400" dirty="0" err="1"/>
              <a:t>transformasi</a:t>
            </a:r>
            <a:r>
              <a:rPr lang="en-ID" sz="2400" dirty="0"/>
              <a:t> data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data </a:t>
            </a:r>
            <a:r>
              <a:rPr lang="en-ID" sz="2400" dirty="0" err="1"/>
              <a:t>diekstrak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sebelum</a:t>
            </a:r>
            <a:r>
              <a:rPr lang="en-ID" sz="2400" dirty="0"/>
              <a:t> data </a:t>
            </a:r>
            <a:r>
              <a:rPr lang="en-ID" sz="2400" dirty="0" err="1"/>
              <a:t>dimuat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akhir</a:t>
            </a:r>
            <a:r>
              <a:rPr lang="en-ID" sz="2400" dirty="0"/>
              <a:t>. </a:t>
            </a:r>
            <a:r>
              <a:rPr lang="en-ID" sz="2400" dirty="0" err="1"/>
              <a:t>Sebaliknya</a:t>
            </a:r>
            <a:r>
              <a:rPr lang="en-ID" sz="2400" dirty="0"/>
              <a:t>, ELT </a:t>
            </a:r>
            <a:r>
              <a:rPr lang="en-ID" sz="2400" dirty="0" err="1"/>
              <a:t>memungkinkan</a:t>
            </a:r>
            <a:r>
              <a:rPr lang="en-ID" sz="2400" dirty="0"/>
              <a:t> data </a:t>
            </a:r>
            <a:r>
              <a:rPr lang="en-ID" sz="2400" dirty="0" err="1"/>
              <a:t>mentah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dimuat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akhir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transformasi</a:t>
            </a:r>
            <a:r>
              <a:rPr lang="en-ID" sz="2400" dirty="0"/>
              <a:t> data </a:t>
            </a:r>
            <a:r>
              <a:rPr lang="en-ID" sz="2400" dirty="0" err="1"/>
              <a:t>dilakukan</a:t>
            </a:r>
            <a:r>
              <a:rPr lang="en-ID" sz="2400" dirty="0"/>
              <a:t> di </a:t>
            </a:r>
            <a:r>
              <a:rPr lang="en-ID" sz="2400" dirty="0" err="1"/>
              <a:t>sana</a:t>
            </a:r>
            <a:r>
              <a:rPr lang="en-ID" sz="2400" dirty="0"/>
              <a:t>. </a:t>
            </a:r>
            <a:endParaRPr sz="2200" dirty="0"/>
          </a:p>
        </p:txBody>
      </p:sp>
      <p:grpSp>
        <p:nvGrpSpPr>
          <p:cNvPr id="2505" name="Google Shape;2505;p23"/>
          <p:cNvGrpSpPr/>
          <p:nvPr/>
        </p:nvGrpSpPr>
        <p:grpSpPr>
          <a:xfrm rot="7560219" flipH="1">
            <a:off x="-733725" y="-432469"/>
            <a:ext cx="1746097" cy="1763524"/>
            <a:chOff x="1977150" y="891025"/>
            <a:chExt cx="255500" cy="258050"/>
          </a:xfrm>
        </p:grpSpPr>
        <p:sp>
          <p:nvSpPr>
            <p:cNvPr id="2506" name="Google Shape;2506;p23"/>
            <p:cNvSpPr/>
            <p:nvPr/>
          </p:nvSpPr>
          <p:spPr>
            <a:xfrm>
              <a:off x="2058550" y="1111325"/>
              <a:ext cx="41325" cy="37750"/>
            </a:xfrm>
            <a:custGeom>
              <a:avLst/>
              <a:gdLst/>
              <a:ahLst/>
              <a:cxnLst/>
              <a:rect l="l" t="t" r="r" b="b"/>
              <a:pathLst>
                <a:path w="1653" h="1510" extrusionOk="0">
                  <a:moveTo>
                    <a:pt x="641" y="0"/>
                  </a:moveTo>
                  <a:cubicBezTo>
                    <a:pt x="353" y="0"/>
                    <a:pt x="104" y="212"/>
                    <a:pt x="70" y="505"/>
                  </a:cubicBezTo>
                  <a:lnTo>
                    <a:pt x="33" y="812"/>
                  </a:lnTo>
                  <a:cubicBezTo>
                    <a:pt x="0" y="1124"/>
                    <a:pt x="226" y="1411"/>
                    <a:pt x="538" y="1452"/>
                  </a:cubicBezTo>
                  <a:lnTo>
                    <a:pt x="943" y="1505"/>
                  </a:lnTo>
                  <a:cubicBezTo>
                    <a:pt x="966" y="1508"/>
                    <a:pt x="988" y="1509"/>
                    <a:pt x="1010" y="1509"/>
                  </a:cubicBezTo>
                  <a:cubicBezTo>
                    <a:pt x="1295" y="1509"/>
                    <a:pt x="1545" y="1294"/>
                    <a:pt x="1583" y="1001"/>
                  </a:cubicBezTo>
                  <a:lnTo>
                    <a:pt x="1620" y="693"/>
                  </a:lnTo>
                  <a:cubicBezTo>
                    <a:pt x="1653" y="382"/>
                    <a:pt x="1427" y="95"/>
                    <a:pt x="1116" y="54"/>
                  </a:cubicBezTo>
                  <a:lnTo>
                    <a:pt x="710" y="4"/>
                  </a:lnTo>
                  <a:cubicBezTo>
                    <a:pt x="687" y="2"/>
                    <a:pt x="664" y="0"/>
                    <a:pt x="64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2186900" y="1026575"/>
              <a:ext cx="45750" cy="45275"/>
            </a:xfrm>
            <a:custGeom>
              <a:avLst/>
              <a:gdLst/>
              <a:ahLst/>
              <a:cxnLst/>
              <a:rect l="l" t="t" r="r" b="b"/>
              <a:pathLst>
                <a:path w="1830" h="1811" extrusionOk="0">
                  <a:moveTo>
                    <a:pt x="678" y="1"/>
                  </a:moveTo>
                  <a:cubicBezTo>
                    <a:pt x="563" y="1"/>
                    <a:pt x="455" y="73"/>
                    <a:pt x="410" y="184"/>
                  </a:cubicBezTo>
                  <a:lnTo>
                    <a:pt x="58" y="1106"/>
                  </a:lnTo>
                  <a:cubicBezTo>
                    <a:pt x="0" y="1250"/>
                    <a:pt x="78" y="1418"/>
                    <a:pt x="222" y="1475"/>
                  </a:cubicBezTo>
                  <a:lnTo>
                    <a:pt x="1050" y="1791"/>
                  </a:lnTo>
                  <a:cubicBezTo>
                    <a:pt x="1085" y="1804"/>
                    <a:pt x="1121" y="1811"/>
                    <a:pt x="1156" y="1811"/>
                  </a:cubicBezTo>
                  <a:cubicBezTo>
                    <a:pt x="1272" y="1811"/>
                    <a:pt x="1378" y="1742"/>
                    <a:pt x="1419" y="1631"/>
                  </a:cubicBezTo>
                  <a:lnTo>
                    <a:pt x="1776" y="709"/>
                  </a:lnTo>
                  <a:cubicBezTo>
                    <a:pt x="1829" y="557"/>
                    <a:pt x="1755" y="393"/>
                    <a:pt x="1612" y="340"/>
                  </a:cubicBezTo>
                  <a:lnTo>
                    <a:pt x="779" y="20"/>
                  </a:lnTo>
                  <a:cubicBezTo>
                    <a:pt x="746" y="7"/>
                    <a:pt x="712" y="1"/>
                    <a:pt x="678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2169475" y="934025"/>
              <a:ext cx="44500" cy="40975"/>
            </a:xfrm>
            <a:custGeom>
              <a:avLst/>
              <a:gdLst/>
              <a:ahLst/>
              <a:cxnLst/>
              <a:rect l="l" t="t" r="r" b="b"/>
              <a:pathLst>
                <a:path w="1780" h="1639" extrusionOk="0">
                  <a:moveTo>
                    <a:pt x="887" y="1"/>
                  </a:moveTo>
                  <a:cubicBezTo>
                    <a:pt x="762" y="1"/>
                    <a:pt x="636" y="39"/>
                    <a:pt x="529" y="117"/>
                  </a:cubicBezTo>
                  <a:lnTo>
                    <a:pt x="324" y="273"/>
                  </a:lnTo>
                  <a:cubicBezTo>
                    <a:pt x="58" y="466"/>
                    <a:pt x="0" y="847"/>
                    <a:pt x="201" y="1114"/>
                  </a:cubicBezTo>
                  <a:lnTo>
                    <a:pt x="410" y="1397"/>
                  </a:lnTo>
                  <a:cubicBezTo>
                    <a:pt x="527" y="1555"/>
                    <a:pt x="708" y="1638"/>
                    <a:pt x="891" y="1638"/>
                  </a:cubicBezTo>
                  <a:cubicBezTo>
                    <a:pt x="1016" y="1638"/>
                    <a:pt x="1143" y="1600"/>
                    <a:pt x="1251" y="1520"/>
                  </a:cubicBezTo>
                  <a:lnTo>
                    <a:pt x="1456" y="1364"/>
                  </a:lnTo>
                  <a:cubicBezTo>
                    <a:pt x="1722" y="1171"/>
                    <a:pt x="1780" y="790"/>
                    <a:pt x="1579" y="523"/>
                  </a:cubicBezTo>
                  <a:lnTo>
                    <a:pt x="1370" y="240"/>
                  </a:lnTo>
                  <a:cubicBezTo>
                    <a:pt x="1250" y="82"/>
                    <a:pt x="1069" y="1"/>
                    <a:pt x="887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073400" y="891025"/>
              <a:ext cx="40025" cy="37450"/>
            </a:xfrm>
            <a:custGeom>
              <a:avLst/>
              <a:gdLst/>
              <a:ahLst/>
              <a:cxnLst/>
              <a:rect l="l" t="t" r="r" b="b"/>
              <a:pathLst>
                <a:path w="1601" h="1498" extrusionOk="0">
                  <a:moveTo>
                    <a:pt x="323" y="0"/>
                  </a:moveTo>
                  <a:cubicBezTo>
                    <a:pt x="165" y="0"/>
                    <a:pt x="42" y="128"/>
                    <a:pt x="34" y="279"/>
                  </a:cubicBezTo>
                  <a:lnTo>
                    <a:pt x="5" y="1157"/>
                  </a:lnTo>
                  <a:cubicBezTo>
                    <a:pt x="1" y="1321"/>
                    <a:pt x="128" y="1456"/>
                    <a:pt x="288" y="1460"/>
                  </a:cubicBezTo>
                  <a:lnTo>
                    <a:pt x="1260" y="1497"/>
                  </a:lnTo>
                  <a:cubicBezTo>
                    <a:pt x="1262" y="1497"/>
                    <a:pt x="1265" y="1497"/>
                    <a:pt x="1267" y="1497"/>
                  </a:cubicBezTo>
                  <a:cubicBezTo>
                    <a:pt x="1428" y="1497"/>
                    <a:pt x="1559" y="1372"/>
                    <a:pt x="1563" y="1214"/>
                  </a:cubicBezTo>
                  <a:lnTo>
                    <a:pt x="1592" y="337"/>
                  </a:lnTo>
                  <a:cubicBezTo>
                    <a:pt x="1600" y="173"/>
                    <a:pt x="1469" y="41"/>
                    <a:pt x="1313" y="33"/>
                  </a:cubicBezTo>
                  <a:lnTo>
                    <a:pt x="337" y="0"/>
                  </a:lnTo>
                  <a:cubicBezTo>
                    <a:pt x="332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1986900" y="933675"/>
              <a:ext cx="46350" cy="43400"/>
            </a:xfrm>
            <a:custGeom>
              <a:avLst/>
              <a:gdLst/>
              <a:ahLst/>
              <a:cxnLst/>
              <a:rect l="l" t="t" r="r" b="b"/>
              <a:pathLst>
                <a:path w="1854" h="1736" extrusionOk="0">
                  <a:moveTo>
                    <a:pt x="1042" y="0"/>
                  </a:moveTo>
                  <a:cubicBezTo>
                    <a:pt x="827" y="0"/>
                    <a:pt x="616" y="96"/>
                    <a:pt x="472" y="275"/>
                  </a:cubicBezTo>
                  <a:lnTo>
                    <a:pt x="250" y="554"/>
                  </a:lnTo>
                  <a:cubicBezTo>
                    <a:pt x="0" y="865"/>
                    <a:pt x="57" y="1329"/>
                    <a:pt x="369" y="1579"/>
                  </a:cubicBezTo>
                  <a:cubicBezTo>
                    <a:pt x="501" y="1684"/>
                    <a:pt x="659" y="1735"/>
                    <a:pt x="816" y="1735"/>
                  </a:cubicBezTo>
                  <a:cubicBezTo>
                    <a:pt x="1032" y="1735"/>
                    <a:pt x="1247" y="1640"/>
                    <a:pt x="1394" y="1460"/>
                  </a:cubicBezTo>
                  <a:lnTo>
                    <a:pt x="1607" y="1185"/>
                  </a:lnTo>
                  <a:cubicBezTo>
                    <a:pt x="1854" y="869"/>
                    <a:pt x="1804" y="410"/>
                    <a:pt x="1497" y="160"/>
                  </a:cubicBezTo>
                  <a:cubicBezTo>
                    <a:pt x="1361" y="52"/>
                    <a:pt x="1201" y="0"/>
                    <a:pt x="1042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1977250" y="898100"/>
              <a:ext cx="247600" cy="247600"/>
            </a:xfrm>
            <a:custGeom>
              <a:avLst/>
              <a:gdLst/>
              <a:ahLst/>
              <a:cxnLst/>
              <a:rect l="l" t="t" r="r" b="b"/>
              <a:pathLst>
                <a:path w="9904" h="9904" extrusionOk="0">
                  <a:moveTo>
                    <a:pt x="4962" y="0"/>
                  </a:moveTo>
                  <a:cubicBezTo>
                    <a:pt x="4959" y="0"/>
                    <a:pt x="4957" y="0"/>
                    <a:pt x="4954" y="0"/>
                  </a:cubicBezTo>
                  <a:cubicBezTo>
                    <a:pt x="2219" y="0"/>
                    <a:pt x="1" y="2215"/>
                    <a:pt x="1" y="4954"/>
                  </a:cubicBezTo>
                  <a:cubicBezTo>
                    <a:pt x="1" y="7685"/>
                    <a:pt x="2215" y="9903"/>
                    <a:pt x="4954" y="9903"/>
                  </a:cubicBezTo>
                  <a:cubicBezTo>
                    <a:pt x="7685" y="9903"/>
                    <a:pt x="9903" y="7693"/>
                    <a:pt x="9903" y="4954"/>
                  </a:cubicBezTo>
                  <a:cubicBezTo>
                    <a:pt x="9903" y="2221"/>
                    <a:pt x="7689" y="0"/>
                    <a:pt x="4962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1977150" y="996300"/>
              <a:ext cx="247600" cy="149400"/>
            </a:xfrm>
            <a:custGeom>
              <a:avLst/>
              <a:gdLst/>
              <a:ahLst/>
              <a:cxnLst/>
              <a:rect l="l" t="t" r="r" b="b"/>
              <a:pathLst>
                <a:path w="9904" h="5976" extrusionOk="0">
                  <a:moveTo>
                    <a:pt x="107" y="1"/>
                  </a:moveTo>
                  <a:cubicBezTo>
                    <a:pt x="37" y="333"/>
                    <a:pt x="1" y="677"/>
                    <a:pt x="1" y="1026"/>
                  </a:cubicBezTo>
                  <a:cubicBezTo>
                    <a:pt x="1" y="3765"/>
                    <a:pt x="2219" y="5975"/>
                    <a:pt x="4950" y="5975"/>
                  </a:cubicBezTo>
                  <a:cubicBezTo>
                    <a:pt x="7689" y="5975"/>
                    <a:pt x="9903" y="3757"/>
                    <a:pt x="9903" y="1026"/>
                  </a:cubicBezTo>
                  <a:cubicBezTo>
                    <a:pt x="9903" y="673"/>
                    <a:pt x="9866" y="329"/>
                    <a:pt x="9797" y="1"/>
                  </a:cubicBezTo>
                  <a:cubicBezTo>
                    <a:pt x="9329" y="2239"/>
                    <a:pt x="7336" y="3929"/>
                    <a:pt x="4950" y="3929"/>
                  </a:cubicBezTo>
                  <a:cubicBezTo>
                    <a:pt x="2567" y="3929"/>
                    <a:pt x="579" y="2248"/>
                    <a:pt x="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2042150" y="945550"/>
              <a:ext cx="31075" cy="21500"/>
            </a:xfrm>
            <a:custGeom>
              <a:avLst/>
              <a:gdLst/>
              <a:ahLst/>
              <a:cxnLst/>
              <a:rect l="l" t="t" r="r" b="b"/>
              <a:pathLst>
                <a:path w="1243" h="860" extrusionOk="0">
                  <a:moveTo>
                    <a:pt x="778" y="0"/>
                  </a:moveTo>
                  <a:cubicBezTo>
                    <a:pt x="681" y="0"/>
                    <a:pt x="576" y="22"/>
                    <a:pt x="472" y="66"/>
                  </a:cubicBezTo>
                  <a:cubicBezTo>
                    <a:pt x="172" y="189"/>
                    <a:pt x="0" y="456"/>
                    <a:pt x="82" y="657"/>
                  </a:cubicBezTo>
                  <a:cubicBezTo>
                    <a:pt x="136" y="788"/>
                    <a:pt x="287" y="860"/>
                    <a:pt x="467" y="860"/>
                  </a:cubicBezTo>
                  <a:cubicBezTo>
                    <a:pt x="564" y="860"/>
                    <a:pt x="668" y="839"/>
                    <a:pt x="771" y="796"/>
                  </a:cubicBezTo>
                  <a:cubicBezTo>
                    <a:pt x="1075" y="673"/>
                    <a:pt x="1243" y="407"/>
                    <a:pt x="1161" y="206"/>
                  </a:cubicBezTo>
                  <a:cubicBezTo>
                    <a:pt x="1105" y="73"/>
                    <a:pt x="956" y="0"/>
                    <a:pt x="77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2034150" y="940200"/>
              <a:ext cx="41850" cy="29475"/>
            </a:xfrm>
            <a:custGeom>
              <a:avLst/>
              <a:gdLst/>
              <a:ahLst/>
              <a:cxnLst/>
              <a:rect l="l" t="t" r="r" b="b"/>
              <a:pathLst>
                <a:path w="1674" h="1179" extrusionOk="0">
                  <a:moveTo>
                    <a:pt x="1174" y="1"/>
                  </a:moveTo>
                  <a:cubicBezTo>
                    <a:pt x="1028" y="1"/>
                    <a:pt x="870" y="31"/>
                    <a:pt x="714" y="96"/>
                  </a:cubicBezTo>
                  <a:cubicBezTo>
                    <a:pt x="263" y="280"/>
                    <a:pt x="0" y="682"/>
                    <a:pt x="128" y="986"/>
                  </a:cubicBezTo>
                  <a:cubicBezTo>
                    <a:pt x="160" y="1060"/>
                    <a:pt x="218" y="1129"/>
                    <a:pt x="292" y="1178"/>
                  </a:cubicBezTo>
                  <a:cubicBezTo>
                    <a:pt x="251" y="1137"/>
                    <a:pt x="226" y="1096"/>
                    <a:pt x="205" y="1047"/>
                  </a:cubicBezTo>
                  <a:cubicBezTo>
                    <a:pt x="78" y="744"/>
                    <a:pt x="337" y="342"/>
                    <a:pt x="792" y="157"/>
                  </a:cubicBezTo>
                  <a:cubicBezTo>
                    <a:pt x="948" y="94"/>
                    <a:pt x="1105" y="63"/>
                    <a:pt x="1250" y="63"/>
                  </a:cubicBezTo>
                  <a:cubicBezTo>
                    <a:pt x="1413" y="63"/>
                    <a:pt x="1561" y="102"/>
                    <a:pt x="1673" y="178"/>
                  </a:cubicBezTo>
                  <a:cubicBezTo>
                    <a:pt x="1560" y="63"/>
                    <a:pt x="1380" y="1"/>
                    <a:pt x="11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043875" y="947600"/>
              <a:ext cx="29350" cy="19350"/>
            </a:xfrm>
            <a:custGeom>
              <a:avLst/>
              <a:gdLst/>
              <a:ahLst/>
              <a:cxnLst/>
              <a:rect l="l" t="t" r="r" b="b"/>
              <a:pathLst>
                <a:path w="1174" h="774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051" y="198"/>
                    <a:pt x="883" y="440"/>
                    <a:pt x="596" y="559"/>
                  </a:cubicBezTo>
                  <a:cubicBezTo>
                    <a:pt x="492" y="602"/>
                    <a:pt x="388" y="623"/>
                    <a:pt x="292" y="623"/>
                  </a:cubicBezTo>
                  <a:cubicBezTo>
                    <a:pt x="178" y="623"/>
                    <a:pt x="76" y="594"/>
                    <a:pt x="1" y="538"/>
                  </a:cubicBezTo>
                  <a:lnTo>
                    <a:pt x="1" y="538"/>
                  </a:lnTo>
                  <a:cubicBezTo>
                    <a:pt x="5" y="550"/>
                    <a:pt x="5" y="559"/>
                    <a:pt x="13" y="571"/>
                  </a:cubicBezTo>
                  <a:cubicBezTo>
                    <a:pt x="67" y="699"/>
                    <a:pt x="217" y="773"/>
                    <a:pt x="398" y="773"/>
                  </a:cubicBezTo>
                  <a:cubicBezTo>
                    <a:pt x="494" y="773"/>
                    <a:pt x="599" y="752"/>
                    <a:pt x="702" y="706"/>
                  </a:cubicBezTo>
                  <a:cubicBezTo>
                    <a:pt x="1001" y="583"/>
                    <a:pt x="1174" y="325"/>
                    <a:pt x="1092" y="124"/>
                  </a:cubicBezTo>
                  <a:cubicBezTo>
                    <a:pt x="1071" y="71"/>
                    <a:pt x="1038" y="30"/>
                    <a:pt x="99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2093925" y="917650"/>
              <a:ext cx="20200" cy="11125"/>
            </a:xfrm>
            <a:custGeom>
              <a:avLst/>
              <a:gdLst/>
              <a:ahLst/>
              <a:cxnLst/>
              <a:rect l="l" t="t" r="r" b="b"/>
              <a:pathLst>
                <a:path w="808" h="445" extrusionOk="0">
                  <a:moveTo>
                    <a:pt x="461" y="1"/>
                  </a:moveTo>
                  <a:cubicBezTo>
                    <a:pt x="434" y="1"/>
                    <a:pt x="406" y="2"/>
                    <a:pt x="377" y="6"/>
                  </a:cubicBezTo>
                  <a:cubicBezTo>
                    <a:pt x="164" y="30"/>
                    <a:pt x="0" y="149"/>
                    <a:pt x="12" y="268"/>
                  </a:cubicBezTo>
                  <a:cubicBezTo>
                    <a:pt x="27" y="369"/>
                    <a:pt x="171" y="445"/>
                    <a:pt x="354" y="445"/>
                  </a:cubicBezTo>
                  <a:cubicBezTo>
                    <a:pt x="379" y="445"/>
                    <a:pt x="404" y="443"/>
                    <a:pt x="431" y="440"/>
                  </a:cubicBezTo>
                  <a:cubicBezTo>
                    <a:pt x="644" y="416"/>
                    <a:pt x="808" y="297"/>
                    <a:pt x="791" y="178"/>
                  </a:cubicBezTo>
                  <a:cubicBezTo>
                    <a:pt x="784" y="71"/>
                    <a:pt x="643" y="1"/>
                    <a:pt x="46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2135225" y="957850"/>
              <a:ext cx="12225" cy="11225"/>
            </a:xfrm>
            <a:custGeom>
              <a:avLst/>
              <a:gdLst/>
              <a:ahLst/>
              <a:cxnLst/>
              <a:rect l="l" t="t" r="r" b="b"/>
              <a:pathLst>
                <a:path w="489" h="449" extrusionOk="0">
                  <a:moveTo>
                    <a:pt x="115" y="1"/>
                  </a:moveTo>
                  <a:cubicBezTo>
                    <a:pt x="103" y="13"/>
                    <a:pt x="95" y="26"/>
                    <a:pt x="91" y="42"/>
                  </a:cubicBezTo>
                  <a:cubicBezTo>
                    <a:pt x="1" y="198"/>
                    <a:pt x="13" y="370"/>
                    <a:pt x="119" y="427"/>
                  </a:cubicBezTo>
                  <a:cubicBezTo>
                    <a:pt x="143" y="442"/>
                    <a:pt x="170" y="448"/>
                    <a:pt x="199" y="448"/>
                  </a:cubicBezTo>
                  <a:cubicBezTo>
                    <a:pt x="293" y="448"/>
                    <a:pt x="402" y="376"/>
                    <a:pt x="468" y="259"/>
                  </a:cubicBezTo>
                  <a:cubicBezTo>
                    <a:pt x="480" y="243"/>
                    <a:pt x="484" y="231"/>
                    <a:pt x="488" y="218"/>
                  </a:cubicBezTo>
                  <a:lnTo>
                    <a:pt x="488" y="218"/>
                  </a:lnTo>
                  <a:cubicBezTo>
                    <a:pt x="425" y="312"/>
                    <a:pt x="333" y="368"/>
                    <a:pt x="249" y="368"/>
                  </a:cubicBezTo>
                  <a:cubicBezTo>
                    <a:pt x="219" y="368"/>
                    <a:pt x="191" y="360"/>
                    <a:pt x="165" y="345"/>
                  </a:cubicBezTo>
                  <a:cubicBezTo>
                    <a:pt x="70" y="288"/>
                    <a:pt x="54" y="140"/>
                    <a:pt x="1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2087975" y="914225"/>
              <a:ext cx="27175" cy="16800"/>
            </a:xfrm>
            <a:custGeom>
              <a:avLst/>
              <a:gdLst/>
              <a:ahLst/>
              <a:cxnLst/>
              <a:rect l="l" t="t" r="r" b="b"/>
              <a:pathLst>
                <a:path w="1087" h="672" extrusionOk="0">
                  <a:moveTo>
                    <a:pt x="726" y="1"/>
                  </a:moveTo>
                  <a:cubicBezTo>
                    <a:pt x="688" y="1"/>
                    <a:pt x="648" y="3"/>
                    <a:pt x="607" y="7"/>
                  </a:cubicBezTo>
                  <a:cubicBezTo>
                    <a:pt x="263" y="44"/>
                    <a:pt x="0" y="233"/>
                    <a:pt x="21" y="426"/>
                  </a:cubicBezTo>
                  <a:cubicBezTo>
                    <a:pt x="33" y="536"/>
                    <a:pt x="140" y="622"/>
                    <a:pt x="287" y="672"/>
                  </a:cubicBezTo>
                  <a:cubicBezTo>
                    <a:pt x="185" y="622"/>
                    <a:pt x="119" y="553"/>
                    <a:pt x="107" y="458"/>
                  </a:cubicBezTo>
                  <a:cubicBezTo>
                    <a:pt x="86" y="266"/>
                    <a:pt x="349" y="81"/>
                    <a:pt x="693" y="44"/>
                  </a:cubicBezTo>
                  <a:cubicBezTo>
                    <a:pt x="735" y="39"/>
                    <a:pt x="777" y="37"/>
                    <a:pt x="817" y="37"/>
                  </a:cubicBezTo>
                  <a:cubicBezTo>
                    <a:pt x="916" y="37"/>
                    <a:pt x="1008" y="51"/>
                    <a:pt x="1087" y="77"/>
                  </a:cubicBezTo>
                  <a:cubicBezTo>
                    <a:pt x="990" y="29"/>
                    <a:pt x="866" y="1"/>
                    <a:pt x="72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098625" y="917675"/>
              <a:ext cx="15500" cy="11075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275" y="1"/>
                  </a:moveTo>
                  <a:cubicBezTo>
                    <a:pt x="374" y="29"/>
                    <a:pt x="439" y="87"/>
                    <a:pt x="452" y="152"/>
                  </a:cubicBezTo>
                  <a:cubicBezTo>
                    <a:pt x="468" y="271"/>
                    <a:pt x="304" y="390"/>
                    <a:pt x="87" y="415"/>
                  </a:cubicBezTo>
                  <a:cubicBezTo>
                    <a:pt x="58" y="419"/>
                    <a:pt x="29" y="419"/>
                    <a:pt x="1" y="419"/>
                  </a:cubicBezTo>
                  <a:cubicBezTo>
                    <a:pt x="49" y="434"/>
                    <a:pt x="109" y="442"/>
                    <a:pt x="174" y="442"/>
                  </a:cubicBezTo>
                  <a:cubicBezTo>
                    <a:pt x="196" y="442"/>
                    <a:pt x="219" y="441"/>
                    <a:pt x="243" y="439"/>
                  </a:cubicBezTo>
                  <a:cubicBezTo>
                    <a:pt x="456" y="415"/>
                    <a:pt x="620" y="296"/>
                    <a:pt x="603" y="177"/>
                  </a:cubicBezTo>
                  <a:cubicBezTo>
                    <a:pt x="595" y="74"/>
                    <a:pt x="452" y="5"/>
                    <a:pt x="27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1990675" y="994325"/>
              <a:ext cx="25350" cy="26525"/>
            </a:xfrm>
            <a:custGeom>
              <a:avLst/>
              <a:gdLst/>
              <a:ahLst/>
              <a:cxnLst/>
              <a:rect l="l" t="t" r="r" b="b"/>
              <a:pathLst>
                <a:path w="1014" h="1061" extrusionOk="0">
                  <a:moveTo>
                    <a:pt x="658" y="0"/>
                  </a:moveTo>
                  <a:cubicBezTo>
                    <a:pt x="492" y="0"/>
                    <a:pt x="299" y="122"/>
                    <a:pt x="173" y="322"/>
                  </a:cubicBezTo>
                  <a:cubicBezTo>
                    <a:pt x="1" y="592"/>
                    <a:pt x="17" y="900"/>
                    <a:pt x="202" y="1019"/>
                  </a:cubicBezTo>
                  <a:cubicBezTo>
                    <a:pt x="248" y="1047"/>
                    <a:pt x="301" y="1061"/>
                    <a:pt x="356" y="1061"/>
                  </a:cubicBezTo>
                  <a:cubicBezTo>
                    <a:pt x="523" y="1061"/>
                    <a:pt x="715" y="940"/>
                    <a:pt x="841" y="740"/>
                  </a:cubicBezTo>
                  <a:cubicBezTo>
                    <a:pt x="1014" y="469"/>
                    <a:pt x="997" y="162"/>
                    <a:pt x="813" y="43"/>
                  </a:cubicBezTo>
                  <a:cubicBezTo>
                    <a:pt x="766" y="14"/>
                    <a:pt x="714" y="0"/>
                    <a:pt x="65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006050" y="989875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198" y="0"/>
                  </a:moveTo>
                  <a:cubicBezTo>
                    <a:pt x="135" y="0"/>
                    <a:pt x="69" y="16"/>
                    <a:pt x="1" y="44"/>
                  </a:cubicBezTo>
                  <a:cubicBezTo>
                    <a:pt x="39" y="34"/>
                    <a:pt x="77" y="29"/>
                    <a:pt x="113" y="29"/>
                  </a:cubicBezTo>
                  <a:cubicBezTo>
                    <a:pt x="183" y="29"/>
                    <a:pt x="248" y="48"/>
                    <a:pt x="304" y="85"/>
                  </a:cubicBezTo>
                  <a:cubicBezTo>
                    <a:pt x="505" y="208"/>
                    <a:pt x="546" y="508"/>
                    <a:pt x="423" y="803"/>
                  </a:cubicBezTo>
                  <a:cubicBezTo>
                    <a:pt x="591" y="504"/>
                    <a:pt x="571" y="171"/>
                    <a:pt x="370" y="48"/>
                  </a:cubicBezTo>
                  <a:cubicBezTo>
                    <a:pt x="319" y="16"/>
                    <a:pt x="260" y="0"/>
                    <a:pt x="19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1982375" y="998775"/>
              <a:ext cx="32425" cy="29500"/>
            </a:xfrm>
            <a:custGeom>
              <a:avLst/>
              <a:gdLst/>
              <a:ahLst/>
              <a:cxnLst/>
              <a:rect l="l" t="t" r="r" b="b"/>
              <a:pathLst>
                <a:path w="1297" h="1180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2" y="25"/>
                    <a:pt x="271" y="57"/>
                    <a:pt x="251" y="86"/>
                  </a:cubicBezTo>
                  <a:cubicBezTo>
                    <a:pt x="1" y="488"/>
                    <a:pt x="21" y="947"/>
                    <a:pt x="300" y="1115"/>
                  </a:cubicBezTo>
                  <a:cubicBezTo>
                    <a:pt x="369" y="1159"/>
                    <a:pt x="448" y="1179"/>
                    <a:pt x="531" y="1179"/>
                  </a:cubicBezTo>
                  <a:cubicBezTo>
                    <a:pt x="777" y="1179"/>
                    <a:pt x="1060" y="1000"/>
                    <a:pt x="1247" y="705"/>
                  </a:cubicBezTo>
                  <a:cubicBezTo>
                    <a:pt x="1268" y="677"/>
                    <a:pt x="1284" y="644"/>
                    <a:pt x="1296" y="615"/>
                  </a:cubicBezTo>
                  <a:lnTo>
                    <a:pt x="1296" y="615"/>
                  </a:lnTo>
                  <a:cubicBezTo>
                    <a:pt x="1115" y="864"/>
                    <a:pt x="868" y="1008"/>
                    <a:pt x="647" y="1008"/>
                  </a:cubicBezTo>
                  <a:cubicBezTo>
                    <a:pt x="563" y="1008"/>
                    <a:pt x="482" y="987"/>
                    <a:pt x="411" y="943"/>
                  </a:cubicBezTo>
                  <a:cubicBezTo>
                    <a:pt x="161" y="783"/>
                    <a:pt x="124" y="377"/>
                    <a:pt x="31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1993250" y="994325"/>
              <a:ext cx="22775" cy="21375"/>
            </a:xfrm>
            <a:custGeom>
              <a:avLst/>
              <a:gdLst/>
              <a:ahLst/>
              <a:cxnLst/>
              <a:rect l="l" t="t" r="r" b="b"/>
              <a:pathLst>
                <a:path w="911" h="855" extrusionOk="0">
                  <a:moveTo>
                    <a:pt x="555" y="0"/>
                  </a:moveTo>
                  <a:cubicBezTo>
                    <a:pt x="389" y="0"/>
                    <a:pt x="196" y="122"/>
                    <a:pt x="70" y="322"/>
                  </a:cubicBezTo>
                  <a:cubicBezTo>
                    <a:pt x="41" y="363"/>
                    <a:pt x="21" y="408"/>
                    <a:pt x="0" y="449"/>
                  </a:cubicBezTo>
                  <a:cubicBezTo>
                    <a:pt x="121" y="319"/>
                    <a:pt x="269" y="242"/>
                    <a:pt x="400" y="242"/>
                  </a:cubicBezTo>
                  <a:cubicBezTo>
                    <a:pt x="455" y="242"/>
                    <a:pt x="508" y="255"/>
                    <a:pt x="554" y="285"/>
                  </a:cubicBezTo>
                  <a:cubicBezTo>
                    <a:pt x="710" y="383"/>
                    <a:pt x="747" y="617"/>
                    <a:pt x="652" y="855"/>
                  </a:cubicBezTo>
                  <a:cubicBezTo>
                    <a:pt x="685" y="818"/>
                    <a:pt x="714" y="781"/>
                    <a:pt x="738" y="740"/>
                  </a:cubicBezTo>
                  <a:cubicBezTo>
                    <a:pt x="911" y="469"/>
                    <a:pt x="894" y="158"/>
                    <a:pt x="710" y="43"/>
                  </a:cubicBezTo>
                  <a:cubicBezTo>
                    <a:pt x="663" y="14"/>
                    <a:pt x="611" y="0"/>
                    <a:pt x="555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2014675" y="1040825"/>
              <a:ext cx="46550" cy="37250"/>
            </a:xfrm>
            <a:custGeom>
              <a:avLst/>
              <a:gdLst/>
              <a:ahLst/>
              <a:cxnLst/>
              <a:rect l="l" t="t" r="r" b="b"/>
              <a:pathLst>
                <a:path w="1862" h="1490" extrusionOk="0">
                  <a:moveTo>
                    <a:pt x="786" y="0"/>
                  </a:moveTo>
                  <a:cubicBezTo>
                    <a:pt x="544" y="0"/>
                    <a:pt x="326" y="100"/>
                    <a:pt x="205" y="290"/>
                  </a:cubicBezTo>
                  <a:cubicBezTo>
                    <a:pt x="0" y="618"/>
                    <a:pt x="160" y="1086"/>
                    <a:pt x="558" y="1336"/>
                  </a:cubicBezTo>
                  <a:cubicBezTo>
                    <a:pt x="724" y="1439"/>
                    <a:pt x="906" y="1490"/>
                    <a:pt x="1076" y="1490"/>
                  </a:cubicBezTo>
                  <a:cubicBezTo>
                    <a:pt x="1318" y="1490"/>
                    <a:pt x="1537" y="1389"/>
                    <a:pt x="1657" y="1197"/>
                  </a:cubicBezTo>
                  <a:cubicBezTo>
                    <a:pt x="1862" y="869"/>
                    <a:pt x="1702" y="405"/>
                    <a:pt x="1304" y="151"/>
                  </a:cubicBezTo>
                  <a:cubicBezTo>
                    <a:pt x="1137" y="49"/>
                    <a:pt x="955" y="0"/>
                    <a:pt x="7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2017025" y="1040875"/>
              <a:ext cx="43400" cy="27625"/>
            </a:xfrm>
            <a:custGeom>
              <a:avLst/>
              <a:gdLst/>
              <a:ahLst/>
              <a:cxnLst/>
              <a:rect l="l" t="t" r="r" b="b"/>
              <a:pathLst>
                <a:path w="1736" h="1105" extrusionOk="0">
                  <a:moveTo>
                    <a:pt x="689" y="0"/>
                  </a:moveTo>
                  <a:cubicBezTo>
                    <a:pt x="449" y="0"/>
                    <a:pt x="231" y="101"/>
                    <a:pt x="111" y="292"/>
                  </a:cubicBezTo>
                  <a:cubicBezTo>
                    <a:pt x="9" y="456"/>
                    <a:pt x="1" y="657"/>
                    <a:pt x="66" y="854"/>
                  </a:cubicBezTo>
                  <a:cubicBezTo>
                    <a:pt x="74" y="817"/>
                    <a:pt x="91" y="785"/>
                    <a:pt x="111" y="752"/>
                  </a:cubicBezTo>
                  <a:cubicBezTo>
                    <a:pt x="232" y="559"/>
                    <a:pt x="450" y="459"/>
                    <a:pt x="692" y="459"/>
                  </a:cubicBezTo>
                  <a:cubicBezTo>
                    <a:pt x="862" y="459"/>
                    <a:pt x="1044" y="509"/>
                    <a:pt x="1210" y="612"/>
                  </a:cubicBezTo>
                  <a:cubicBezTo>
                    <a:pt x="1407" y="735"/>
                    <a:pt x="1547" y="916"/>
                    <a:pt x="1612" y="1104"/>
                  </a:cubicBezTo>
                  <a:cubicBezTo>
                    <a:pt x="1735" y="785"/>
                    <a:pt x="1571" y="383"/>
                    <a:pt x="1210" y="157"/>
                  </a:cubicBezTo>
                  <a:cubicBezTo>
                    <a:pt x="1043" y="51"/>
                    <a:pt x="860" y="0"/>
                    <a:pt x="6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2010475" y="1060875"/>
              <a:ext cx="59375" cy="30150"/>
            </a:xfrm>
            <a:custGeom>
              <a:avLst/>
              <a:gdLst/>
              <a:ahLst/>
              <a:cxnLst/>
              <a:rect l="l" t="t" r="r" b="b"/>
              <a:pathLst>
                <a:path w="2375" h="1206" extrusionOk="0">
                  <a:moveTo>
                    <a:pt x="0" y="1"/>
                  </a:moveTo>
                  <a:cubicBezTo>
                    <a:pt x="17" y="382"/>
                    <a:pt x="259" y="776"/>
                    <a:pt x="669" y="1010"/>
                  </a:cubicBezTo>
                  <a:cubicBezTo>
                    <a:pt x="897" y="1142"/>
                    <a:pt x="1141" y="1206"/>
                    <a:pt x="1372" y="1206"/>
                  </a:cubicBezTo>
                  <a:cubicBezTo>
                    <a:pt x="1734" y="1206"/>
                    <a:pt x="2060" y="1049"/>
                    <a:pt x="2231" y="755"/>
                  </a:cubicBezTo>
                  <a:cubicBezTo>
                    <a:pt x="2354" y="534"/>
                    <a:pt x="2374" y="284"/>
                    <a:pt x="2301" y="38"/>
                  </a:cubicBezTo>
                  <a:lnTo>
                    <a:pt x="2301" y="38"/>
                  </a:lnTo>
                  <a:cubicBezTo>
                    <a:pt x="2305" y="202"/>
                    <a:pt x="2276" y="362"/>
                    <a:pt x="2190" y="509"/>
                  </a:cubicBezTo>
                  <a:cubicBezTo>
                    <a:pt x="2019" y="801"/>
                    <a:pt x="1691" y="958"/>
                    <a:pt x="1329" y="958"/>
                  </a:cubicBezTo>
                  <a:cubicBezTo>
                    <a:pt x="1100" y="958"/>
                    <a:pt x="857" y="895"/>
                    <a:pt x="632" y="764"/>
                  </a:cubicBezTo>
                  <a:cubicBezTo>
                    <a:pt x="308" y="579"/>
                    <a:pt x="90" y="300"/>
                    <a:pt x="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2054750" y="1107775"/>
              <a:ext cx="36100" cy="20900"/>
            </a:xfrm>
            <a:custGeom>
              <a:avLst/>
              <a:gdLst/>
              <a:ahLst/>
              <a:cxnLst/>
              <a:rect l="l" t="t" r="r" b="b"/>
              <a:pathLst>
                <a:path w="1444" h="836" extrusionOk="0">
                  <a:moveTo>
                    <a:pt x="502" y="0"/>
                  </a:moveTo>
                  <a:cubicBezTo>
                    <a:pt x="315" y="0"/>
                    <a:pt x="155" y="71"/>
                    <a:pt x="70" y="208"/>
                  </a:cubicBezTo>
                  <a:cubicBezTo>
                    <a:pt x="17" y="282"/>
                    <a:pt x="1" y="376"/>
                    <a:pt x="13" y="475"/>
                  </a:cubicBezTo>
                  <a:cubicBezTo>
                    <a:pt x="17" y="413"/>
                    <a:pt x="38" y="352"/>
                    <a:pt x="70" y="294"/>
                  </a:cubicBezTo>
                  <a:cubicBezTo>
                    <a:pt x="154" y="159"/>
                    <a:pt x="315" y="91"/>
                    <a:pt x="501" y="91"/>
                  </a:cubicBezTo>
                  <a:cubicBezTo>
                    <a:pt x="659" y="91"/>
                    <a:pt x="837" y="141"/>
                    <a:pt x="1001" y="241"/>
                  </a:cubicBezTo>
                  <a:cubicBezTo>
                    <a:pt x="1247" y="397"/>
                    <a:pt x="1403" y="626"/>
                    <a:pt x="1424" y="835"/>
                  </a:cubicBezTo>
                  <a:cubicBezTo>
                    <a:pt x="1444" y="606"/>
                    <a:pt x="1284" y="331"/>
                    <a:pt x="1001" y="155"/>
                  </a:cubicBezTo>
                  <a:cubicBezTo>
                    <a:pt x="837" y="51"/>
                    <a:pt x="660" y="0"/>
                    <a:pt x="50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2058350" y="1119625"/>
              <a:ext cx="27075" cy="16125"/>
            </a:xfrm>
            <a:custGeom>
              <a:avLst/>
              <a:gdLst/>
              <a:ahLst/>
              <a:cxnLst/>
              <a:rect l="l" t="t" r="r" b="b"/>
              <a:pathLst>
                <a:path w="1083" h="645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73"/>
                    <a:pt x="119" y="394"/>
                    <a:pt x="340" y="529"/>
                  </a:cubicBezTo>
                  <a:cubicBezTo>
                    <a:pt x="461" y="606"/>
                    <a:pt x="593" y="644"/>
                    <a:pt x="711" y="644"/>
                  </a:cubicBezTo>
                  <a:cubicBezTo>
                    <a:pt x="845" y="644"/>
                    <a:pt x="962" y="595"/>
                    <a:pt x="1025" y="497"/>
                  </a:cubicBezTo>
                  <a:cubicBezTo>
                    <a:pt x="1083" y="402"/>
                    <a:pt x="1083" y="288"/>
                    <a:pt x="1033" y="169"/>
                  </a:cubicBezTo>
                  <a:lnTo>
                    <a:pt x="1033" y="169"/>
                  </a:lnTo>
                  <a:cubicBezTo>
                    <a:pt x="1025" y="206"/>
                    <a:pt x="1017" y="234"/>
                    <a:pt x="997" y="267"/>
                  </a:cubicBezTo>
                  <a:cubicBezTo>
                    <a:pt x="933" y="365"/>
                    <a:pt x="817" y="415"/>
                    <a:pt x="682" y="415"/>
                  </a:cubicBezTo>
                  <a:cubicBezTo>
                    <a:pt x="563" y="415"/>
                    <a:pt x="430" y="377"/>
                    <a:pt x="308" y="300"/>
                  </a:cubicBezTo>
                  <a:cubicBezTo>
                    <a:pt x="181" y="218"/>
                    <a:pt x="82" y="111"/>
                    <a:pt x="3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2115125" y="1040775"/>
              <a:ext cx="71075" cy="59300"/>
            </a:xfrm>
            <a:custGeom>
              <a:avLst/>
              <a:gdLst/>
              <a:ahLst/>
              <a:cxnLst/>
              <a:rect l="l" t="t" r="r" b="b"/>
              <a:pathLst>
                <a:path w="2843" h="2372" extrusionOk="0">
                  <a:moveTo>
                    <a:pt x="1294" y="1"/>
                  </a:moveTo>
                  <a:cubicBezTo>
                    <a:pt x="905" y="1"/>
                    <a:pt x="539" y="176"/>
                    <a:pt x="333" y="506"/>
                  </a:cubicBezTo>
                  <a:cubicBezTo>
                    <a:pt x="1" y="1047"/>
                    <a:pt x="218" y="1785"/>
                    <a:pt x="817" y="2158"/>
                  </a:cubicBezTo>
                  <a:cubicBezTo>
                    <a:pt x="1048" y="2302"/>
                    <a:pt x="1303" y="2372"/>
                    <a:pt x="1549" y="2372"/>
                  </a:cubicBezTo>
                  <a:cubicBezTo>
                    <a:pt x="1938" y="2372"/>
                    <a:pt x="2302" y="2197"/>
                    <a:pt x="2506" y="1867"/>
                  </a:cubicBezTo>
                  <a:cubicBezTo>
                    <a:pt x="2843" y="1326"/>
                    <a:pt x="2625" y="592"/>
                    <a:pt x="2026" y="214"/>
                  </a:cubicBezTo>
                  <a:cubicBezTo>
                    <a:pt x="1795" y="70"/>
                    <a:pt x="1540" y="1"/>
                    <a:pt x="129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2116675" y="1040800"/>
              <a:ext cx="64600" cy="48100"/>
            </a:xfrm>
            <a:custGeom>
              <a:avLst/>
              <a:gdLst/>
              <a:ahLst/>
              <a:cxnLst/>
              <a:rect l="l" t="t" r="r" b="b"/>
              <a:pathLst>
                <a:path w="2584" h="1924" extrusionOk="0">
                  <a:moveTo>
                    <a:pt x="1234" y="0"/>
                  </a:moveTo>
                  <a:cubicBezTo>
                    <a:pt x="843" y="0"/>
                    <a:pt x="478" y="176"/>
                    <a:pt x="271" y="509"/>
                  </a:cubicBezTo>
                  <a:cubicBezTo>
                    <a:pt x="0" y="947"/>
                    <a:pt x="95" y="1522"/>
                    <a:pt x="468" y="1923"/>
                  </a:cubicBezTo>
                  <a:cubicBezTo>
                    <a:pt x="423" y="1665"/>
                    <a:pt x="464" y="1403"/>
                    <a:pt x="607" y="1177"/>
                  </a:cubicBezTo>
                  <a:cubicBezTo>
                    <a:pt x="811" y="847"/>
                    <a:pt x="1175" y="672"/>
                    <a:pt x="1565" y="672"/>
                  </a:cubicBezTo>
                  <a:cubicBezTo>
                    <a:pt x="1810" y="672"/>
                    <a:pt x="2065" y="742"/>
                    <a:pt x="2297" y="886"/>
                  </a:cubicBezTo>
                  <a:cubicBezTo>
                    <a:pt x="2403" y="952"/>
                    <a:pt x="2502" y="1034"/>
                    <a:pt x="2584" y="1124"/>
                  </a:cubicBezTo>
                  <a:cubicBezTo>
                    <a:pt x="2526" y="767"/>
                    <a:pt x="2305" y="431"/>
                    <a:pt x="1964" y="213"/>
                  </a:cubicBezTo>
                  <a:cubicBezTo>
                    <a:pt x="1734" y="70"/>
                    <a:pt x="1479" y="0"/>
                    <a:pt x="123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2110425" y="1065100"/>
              <a:ext cx="81725" cy="51375"/>
            </a:xfrm>
            <a:custGeom>
              <a:avLst/>
              <a:gdLst/>
              <a:ahLst/>
              <a:cxnLst/>
              <a:rect l="l" t="t" r="r" b="b"/>
              <a:pathLst>
                <a:path w="3269" h="2055" extrusionOk="0">
                  <a:moveTo>
                    <a:pt x="3178" y="0"/>
                  </a:moveTo>
                  <a:cubicBezTo>
                    <a:pt x="3178" y="316"/>
                    <a:pt x="3096" y="632"/>
                    <a:pt x="2916" y="919"/>
                  </a:cubicBezTo>
                  <a:cubicBezTo>
                    <a:pt x="2593" y="1433"/>
                    <a:pt x="2051" y="1717"/>
                    <a:pt x="1506" y="1717"/>
                  </a:cubicBezTo>
                  <a:cubicBezTo>
                    <a:pt x="1226" y="1717"/>
                    <a:pt x="945" y="1642"/>
                    <a:pt x="693" y="1484"/>
                  </a:cubicBezTo>
                  <a:cubicBezTo>
                    <a:pt x="324" y="1251"/>
                    <a:pt x="86" y="894"/>
                    <a:pt x="0" y="488"/>
                  </a:cubicBezTo>
                  <a:lnTo>
                    <a:pt x="0" y="488"/>
                  </a:lnTo>
                  <a:cubicBezTo>
                    <a:pt x="4" y="1021"/>
                    <a:pt x="259" y="1530"/>
                    <a:pt x="726" y="1821"/>
                  </a:cubicBezTo>
                  <a:cubicBezTo>
                    <a:pt x="979" y="1979"/>
                    <a:pt x="1261" y="2054"/>
                    <a:pt x="1541" y="2054"/>
                  </a:cubicBezTo>
                  <a:cubicBezTo>
                    <a:pt x="2089" y="2054"/>
                    <a:pt x="2633" y="1769"/>
                    <a:pt x="2953" y="1259"/>
                  </a:cubicBezTo>
                  <a:cubicBezTo>
                    <a:pt x="3203" y="869"/>
                    <a:pt x="3268" y="418"/>
                    <a:pt x="317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2060400" y="1000950"/>
              <a:ext cx="15075" cy="10100"/>
            </a:xfrm>
            <a:custGeom>
              <a:avLst/>
              <a:gdLst/>
              <a:ahLst/>
              <a:cxnLst/>
              <a:rect l="l" t="t" r="r" b="b"/>
              <a:pathLst>
                <a:path w="603" h="404" extrusionOk="0">
                  <a:moveTo>
                    <a:pt x="243" y="1"/>
                  </a:moveTo>
                  <a:cubicBezTo>
                    <a:pt x="145" y="1"/>
                    <a:pt x="64" y="40"/>
                    <a:pt x="37" y="114"/>
                  </a:cubicBezTo>
                  <a:cubicBezTo>
                    <a:pt x="0" y="208"/>
                    <a:pt x="94" y="331"/>
                    <a:pt x="238" y="385"/>
                  </a:cubicBezTo>
                  <a:cubicBezTo>
                    <a:pt x="280" y="397"/>
                    <a:pt x="321" y="404"/>
                    <a:pt x="360" y="404"/>
                  </a:cubicBezTo>
                  <a:cubicBezTo>
                    <a:pt x="458" y="404"/>
                    <a:pt x="540" y="364"/>
                    <a:pt x="566" y="290"/>
                  </a:cubicBezTo>
                  <a:cubicBezTo>
                    <a:pt x="603" y="196"/>
                    <a:pt x="509" y="73"/>
                    <a:pt x="365" y="20"/>
                  </a:cubicBezTo>
                  <a:cubicBezTo>
                    <a:pt x="323" y="7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2060300" y="1004300"/>
              <a:ext cx="17850" cy="9425"/>
            </a:xfrm>
            <a:custGeom>
              <a:avLst/>
              <a:gdLst/>
              <a:ahLst/>
              <a:cxnLst/>
              <a:rect l="l" t="t" r="r" b="b"/>
              <a:pathLst>
                <a:path w="714" h="377" extrusionOk="0">
                  <a:moveTo>
                    <a:pt x="636" y="0"/>
                  </a:moveTo>
                  <a:cubicBezTo>
                    <a:pt x="668" y="54"/>
                    <a:pt x="673" y="111"/>
                    <a:pt x="656" y="169"/>
                  </a:cubicBezTo>
                  <a:cubicBezTo>
                    <a:pt x="624" y="263"/>
                    <a:pt x="511" y="319"/>
                    <a:pt x="379" y="319"/>
                  </a:cubicBezTo>
                  <a:cubicBezTo>
                    <a:pt x="327" y="319"/>
                    <a:pt x="272" y="310"/>
                    <a:pt x="217" y="292"/>
                  </a:cubicBezTo>
                  <a:cubicBezTo>
                    <a:pt x="123" y="259"/>
                    <a:pt x="53" y="210"/>
                    <a:pt x="0" y="148"/>
                  </a:cubicBezTo>
                  <a:lnTo>
                    <a:pt x="0" y="148"/>
                  </a:lnTo>
                  <a:cubicBezTo>
                    <a:pt x="41" y="230"/>
                    <a:pt x="135" y="308"/>
                    <a:pt x="250" y="349"/>
                  </a:cubicBezTo>
                  <a:cubicBezTo>
                    <a:pt x="307" y="368"/>
                    <a:pt x="364" y="377"/>
                    <a:pt x="418" y="377"/>
                  </a:cubicBezTo>
                  <a:cubicBezTo>
                    <a:pt x="550" y="377"/>
                    <a:pt x="661" y="322"/>
                    <a:pt x="693" y="226"/>
                  </a:cubicBezTo>
                  <a:cubicBezTo>
                    <a:pt x="714" y="148"/>
                    <a:pt x="693" y="66"/>
                    <a:pt x="63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2060500" y="1001000"/>
              <a:ext cx="13250" cy="8250"/>
            </a:xfrm>
            <a:custGeom>
              <a:avLst/>
              <a:gdLst/>
              <a:ahLst/>
              <a:cxnLst/>
              <a:rect l="l" t="t" r="r" b="b"/>
              <a:pathLst>
                <a:path w="530" h="330" extrusionOk="0">
                  <a:moveTo>
                    <a:pt x="236" y="1"/>
                  </a:moveTo>
                  <a:cubicBezTo>
                    <a:pt x="138" y="1"/>
                    <a:pt x="55" y="43"/>
                    <a:pt x="29" y="116"/>
                  </a:cubicBezTo>
                  <a:cubicBezTo>
                    <a:pt x="0" y="186"/>
                    <a:pt x="41" y="276"/>
                    <a:pt x="127" y="329"/>
                  </a:cubicBezTo>
                  <a:cubicBezTo>
                    <a:pt x="99" y="280"/>
                    <a:pt x="86" y="227"/>
                    <a:pt x="99" y="182"/>
                  </a:cubicBezTo>
                  <a:cubicBezTo>
                    <a:pt x="124" y="111"/>
                    <a:pt x="201" y="71"/>
                    <a:pt x="294" y="71"/>
                  </a:cubicBezTo>
                  <a:cubicBezTo>
                    <a:pt x="336" y="71"/>
                    <a:pt x="381" y="79"/>
                    <a:pt x="427" y="96"/>
                  </a:cubicBezTo>
                  <a:cubicBezTo>
                    <a:pt x="468" y="112"/>
                    <a:pt x="505" y="124"/>
                    <a:pt x="529" y="153"/>
                  </a:cubicBezTo>
                  <a:cubicBezTo>
                    <a:pt x="496" y="100"/>
                    <a:pt x="435" y="50"/>
                    <a:pt x="357" y="22"/>
                  </a:cubicBezTo>
                  <a:cubicBezTo>
                    <a:pt x="316" y="8"/>
                    <a:pt x="275" y="1"/>
                    <a:pt x="23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2122825" y="999250"/>
              <a:ext cx="11800" cy="10400"/>
            </a:xfrm>
            <a:custGeom>
              <a:avLst/>
              <a:gdLst/>
              <a:ahLst/>
              <a:cxnLst/>
              <a:rect l="l" t="t" r="r" b="b"/>
              <a:pathLst>
                <a:path w="472" h="416" extrusionOk="0">
                  <a:moveTo>
                    <a:pt x="170" y="1"/>
                  </a:moveTo>
                  <a:cubicBezTo>
                    <a:pt x="102" y="1"/>
                    <a:pt x="40" y="26"/>
                    <a:pt x="0" y="71"/>
                  </a:cubicBezTo>
                  <a:cubicBezTo>
                    <a:pt x="15" y="70"/>
                    <a:pt x="31" y="69"/>
                    <a:pt x="47" y="69"/>
                  </a:cubicBezTo>
                  <a:cubicBezTo>
                    <a:pt x="78" y="69"/>
                    <a:pt x="110" y="73"/>
                    <a:pt x="140" y="84"/>
                  </a:cubicBezTo>
                  <a:cubicBezTo>
                    <a:pt x="267" y="129"/>
                    <a:pt x="345" y="252"/>
                    <a:pt x="304" y="358"/>
                  </a:cubicBezTo>
                  <a:cubicBezTo>
                    <a:pt x="300" y="379"/>
                    <a:pt x="283" y="399"/>
                    <a:pt x="271" y="416"/>
                  </a:cubicBezTo>
                  <a:cubicBezTo>
                    <a:pt x="345" y="399"/>
                    <a:pt x="410" y="358"/>
                    <a:pt x="431" y="293"/>
                  </a:cubicBezTo>
                  <a:cubicBezTo>
                    <a:pt x="472" y="186"/>
                    <a:pt x="402" y="59"/>
                    <a:pt x="267" y="18"/>
                  </a:cubicBezTo>
                  <a:cubicBezTo>
                    <a:pt x="234" y="6"/>
                    <a:pt x="202" y="1"/>
                    <a:pt x="17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2114525" y="995675"/>
              <a:ext cx="24100" cy="18925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36" y="50"/>
                    <a:pt x="82" y="120"/>
                    <a:pt x="62" y="206"/>
                  </a:cubicBezTo>
                  <a:cubicBezTo>
                    <a:pt x="0" y="427"/>
                    <a:pt x="164" y="661"/>
                    <a:pt x="431" y="735"/>
                  </a:cubicBezTo>
                  <a:cubicBezTo>
                    <a:pt x="482" y="750"/>
                    <a:pt x="534" y="757"/>
                    <a:pt x="584" y="757"/>
                  </a:cubicBezTo>
                  <a:cubicBezTo>
                    <a:pt x="742" y="757"/>
                    <a:pt x="886" y="687"/>
                    <a:pt x="964" y="575"/>
                  </a:cubicBezTo>
                  <a:lnTo>
                    <a:pt x="964" y="575"/>
                  </a:lnTo>
                  <a:cubicBezTo>
                    <a:pt x="886" y="628"/>
                    <a:pt x="789" y="656"/>
                    <a:pt x="684" y="656"/>
                  </a:cubicBezTo>
                  <a:cubicBezTo>
                    <a:pt x="634" y="656"/>
                    <a:pt x="582" y="650"/>
                    <a:pt x="529" y="637"/>
                  </a:cubicBezTo>
                  <a:cubicBezTo>
                    <a:pt x="267" y="563"/>
                    <a:pt x="95" y="329"/>
                    <a:pt x="160" y="108"/>
                  </a:cubicBezTo>
                  <a:cubicBezTo>
                    <a:pt x="168" y="67"/>
                    <a:pt x="189" y="34"/>
                    <a:pt x="20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2187300" y="1009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267" y="0"/>
                  </a:moveTo>
                  <a:cubicBezTo>
                    <a:pt x="267" y="41"/>
                    <a:pt x="255" y="82"/>
                    <a:pt x="230" y="119"/>
                  </a:cubicBezTo>
                  <a:cubicBezTo>
                    <a:pt x="194" y="161"/>
                    <a:pt x="146" y="184"/>
                    <a:pt x="100" y="184"/>
                  </a:cubicBezTo>
                  <a:cubicBezTo>
                    <a:pt x="73" y="184"/>
                    <a:pt x="48" y="176"/>
                    <a:pt x="25" y="160"/>
                  </a:cubicBezTo>
                  <a:cubicBezTo>
                    <a:pt x="17" y="148"/>
                    <a:pt x="5" y="139"/>
                    <a:pt x="1" y="127"/>
                  </a:cubicBezTo>
                  <a:lnTo>
                    <a:pt x="1" y="127"/>
                  </a:lnTo>
                  <a:cubicBezTo>
                    <a:pt x="5" y="164"/>
                    <a:pt x="17" y="193"/>
                    <a:pt x="42" y="213"/>
                  </a:cubicBezTo>
                  <a:cubicBezTo>
                    <a:pt x="62" y="232"/>
                    <a:pt x="87" y="240"/>
                    <a:pt x="114" y="240"/>
                  </a:cubicBezTo>
                  <a:cubicBezTo>
                    <a:pt x="160" y="240"/>
                    <a:pt x="211" y="216"/>
                    <a:pt x="247" y="172"/>
                  </a:cubicBezTo>
                  <a:cubicBezTo>
                    <a:pt x="288" y="119"/>
                    <a:pt x="292" y="49"/>
                    <a:pt x="26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2139125" y="956125"/>
              <a:ext cx="8125" cy="5550"/>
            </a:xfrm>
            <a:custGeom>
              <a:avLst/>
              <a:gdLst/>
              <a:ahLst/>
              <a:cxnLst/>
              <a:rect l="l" t="t" r="r" b="b"/>
              <a:pathLst>
                <a:path w="325" h="222" extrusionOk="0">
                  <a:moveTo>
                    <a:pt x="176" y="1"/>
                  </a:moveTo>
                  <a:cubicBezTo>
                    <a:pt x="143" y="1"/>
                    <a:pt x="109" y="10"/>
                    <a:pt x="78" y="29"/>
                  </a:cubicBezTo>
                  <a:cubicBezTo>
                    <a:pt x="37" y="54"/>
                    <a:pt x="9" y="90"/>
                    <a:pt x="0" y="127"/>
                  </a:cubicBezTo>
                  <a:cubicBezTo>
                    <a:pt x="17" y="111"/>
                    <a:pt x="29" y="95"/>
                    <a:pt x="50" y="86"/>
                  </a:cubicBezTo>
                  <a:cubicBezTo>
                    <a:pt x="81" y="65"/>
                    <a:pt x="116" y="54"/>
                    <a:pt x="150" y="54"/>
                  </a:cubicBezTo>
                  <a:cubicBezTo>
                    <a:pt x="198" y="54"/>
                    <a:pt x="243" y="76"/>
                    <a:pt x="267" y="115"/>
                  </a:cubicBezTo>
                  <a:cubicBezTo>
                    <a:pt x="287" y="148"/>
                    <a:pt x="291" y="189"/>
                    <a:pt x="275" y="222"/>
                  </a:cubicBezTo>
                  <a:cubicBezTo>
                    <a:pt x="316" y="172"/>
                    <a:pt x="324" y="111"/>
                    <a:pt x="291" y="62"/>
                  </a:cubicBezTo>
                  <a:cubicBezTo>
                    <a:pt x="267" y="21"/>
                    <a:pt x="223" y="1"/>
                    <a:pt x="17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2185450" y="971825"/>
              <a:ext cx="8025" cy="6350"/>
            </a:xfrm>
            <a:custGeom>
              <a:avLst/>
              <a:gdLst/>
              <a:ahLst/>
              <a:cxnLst/>
              <a:rect l="l" t="t" r="r" b="b"/>
              <a:pathLst>
                <a:path w="321" h="254" extrusionOk="0">
                  <a:moveTo>
                    <a:pt x="159" y="0"/>
                  </a:moveTo>
                  <a:cubicBezTo>
                    <a:pt x="138" y="0"/>
                    <a:pt x="117" y="4"/>
                    <a:pt x="95" y="12"/>
                  </a:cubicBezTo>
                  <a:cubicBezTo>
                    <a:pt x="58" y="20"/>
                    <a:pt x="30" y="49"/>
                    <a:pt x="1" y="73"/>
                  </a:cubicBezTo>
                  <a:cubicBezTo>
                    <a:pt x="17" y="61"/>
                    <a:pt x="38" y="53"/>
                    <a:pt x="58" y="49"/>
                  </a:cubicBezTo>
                  <a:cubicBezTo>
                    <a:pt x="78" y="42"/>
                    <a:pt x="99" y="39"/>
                    <a:pt x="119" y="39"/>
                  </a:cubicBezTo>
                  <a:cubicBezTo>
                    <a:pt x="184" y="39"/>
                    <a:pt x="244" y="73"/>
                    <a:pt x="263" y="127"/>
                  </a:cubicBezTo>
                  <a:cubicBezTo>
                    <a:pt x="280" y="172"/>
                    <a:pt x="263" y="217"/>
                    <a:pt x="239" y="254"/>
                  </a:cubicBezTo>
                  <a:cubicBezTo>
                    <a:pt x="288" y="217"/>
                    <a:pt x="321" y="151"/>
                    <a:pt x="300" y="94"/>
                  </a:cubicBezTo>
                  <a:cubicBezTo>
                    <a:pt x="281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2141175" y="929525"/>
              <a:ext cx="15800" cy="8275"/>
            </a:xfrm>
            <a:custGeom>
              <a:avLst/>
              <a:gdLst/>
              <a:ahLst/>
              <a:cxnLst/>
              <a:rect l="l" t="t" r="r" b="b"/>
              <a:pathLst>
                <a:path w="632" h="331" extrusionOk="0">
                  <a:moveTo>
                    <a:pt x="268" y="0"/>
                  </a:moveTo>
                  <a:cubicBezTo>
                    <a:pt x="135" y="0"/>
                    <a:pt x="30" y="47"/>
                    <a:pt x="17" y="125"/>
                  </a:cubicBezTo>
                  <a:cubicBezTo>
                    <a:pt x="0" y="195"/>
                    <a:pt x="66" y="277"/>
                    <a:pt x="173" y="330"/>
                  </a:cubicBezTo>
                  <a:cubicBezTo>
                    <a:pt x="140" y="289"/>
                    <a:pt x="123" y="248"/>
                    <a:pt x="132" y="211"/>
                  </a:cubicBezTo>
                  <a:cubicBezTo>
                    <a:pt x="147" y="135"/>
                    <a:pt x="250" y="88"/>
                    <a:pt x="379" y="88"/>
                  </a:cubicBezTo>
                  <a:cubicBezTo>
                    <a:pt x="416" y="88"/>
                    <a:pt x="456" y="92"/>
                    <a:pt x="497" y="101"/>
                  </a:cubicBezTo>
                  <a:cubicBezTo>
                    <a:pt x="550" y="109"/>
                    <a:pt x="591" y="125"/>
                    <a:pt x="632" y="146"/>
                  </a:cubicBezTo>
                  <a:cubicBezTo>
                    <a:pt x="579" y="88"/>
                    <a:pt x="488" y="39"/>
                    <a:pt x="378" y="10"/>
                  </a:cubicBezTo>
                  <a:cubicBezTo>
                    <a:pt x="340" y="4"/>
                    <a:pt x="303" y="0"/>
                    <a:pt x="26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1984850" y="1062525"/>
              <a:ext cx="16325" cy="26225"/>
            </a:xfrm>
            <a:custGeom>
              <a:avLst/>
              <a:gdLst/>
              <a:ahLst/>
              <a:cxnLst/>
              <a:rect l="l" t="t" r="r" b="b"/>
              <a:pathLst>
                <a:path w="653" h="1049" extrusionOk="0">
                  <a:moveTo>
                    <a:pt x="93" y="1"/>
                  </a:moveTo>
                  <a:cubicBezTo>
                    <a:pt x="75" y="1"/>
                    <a:pt x="57" y="5"/>
                    <a:pt x="41" y="13"/>
                  </a:cubicBezTo>
                  <a:cubicBezTo>
                    <a:pt x="16" y="21"/>
                    <a:pt x="4" y="46"/>
                    <a:pt x="0" y="46"/>
                  </a:cubicBezTo>
                  <a:cubicBezTo>
                    <a:pt x="82" y="74"/>
                    <a:pt x="246" y="238"/>
                    <a:pt x="369" y="488"/>
                  </a:cubicBezTo>
                  <a:cubicBezTo>
                    <a:pt x="480" y="730"/>
                    <a:pt x="468" y="956"/>
                    <a:pt x="447" y="1042"/>
                  </a:cubicBezTo>
                  <a:cubicBezTo>
                    <a:pt x="460" y="1047"/>
                    <a:pt x="472" y="1048"/>
                    <a:pt x="483" y="1048"/>
                  </a:cubicBezTo>
                  <a:cubicBezTo>
                    <a:pt x="510" y="1048"/>
                    <a:pt x="529" y="1038"/>
                    <a:pt x="529" y="1038"/>
                  </a:cubicBezTo>
                  <a:cubicBezTo>
                    <a:pt x="652" y="976"/>
                    <a:pt x="640" y="698"/>
                    <a:pt x="509" y="419"/>
                  </a:cubicBezTo>
                  <a:cubicBezTo>
                    <a:pt x="391" y="173"/>
                    <a:pt x="217" y="1"/>
                    <a:pt x="9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1983200" y="1063650"/>
              <a:ext cx="15200" cy="25025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85" y="0"/>
                  </a:moveTo>
                  <a:cubicBezTo>
                    <a:pt x="78" y="0"/>
                    <a:pt x="72" y="2"/>
                    <a:pt x="66" y="5"/>
                  </a:cubicBezTo>
                  <a:cubicBezTo>
                    <a:pt x="0" y="38"/>
                    <a:pt x="46" y="292"/>
                    <a:pt x="177" y="562"/>
                  </a:cubicBezTo>
                  <a:cubicBezTo>
                    <a:pt x="302" y="813"/>
                    <a:pt x="449" y="1001"/>
                    <a:pt x="525" y="1001"/>
                  </a:cubicBezTo>
                  <a:cubicBezTo>
                    <a:pt x="531" y="1001"/>
                    <a:pt x="537" y="999"/>
                    <a:pt x="542" y="997"/>
                  </a:cubicBezTo>
                  <a:cubicBezTo>
                    <a:pt x="607" y="960"/>
                    <a:pt x="562" y="710"/>
                    <a:pt x="431" y="439"/>
                  </a:cubicBezTo>
                  <a:cubicBezTo>
                    <a:pt x="311" y="184"/>
                    <a:pt x="163" y="0"/>
                    <a:pt x="8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1986775" y="1072675"/>
              <a:ext cx="11825" cy="15925"/>
            </a:xfrm>
            <a:custGeom>
              <a:avLst/>
              <a:gdLst/>
              <a:ahLst/>
              <a:cxnLst/>
              <a:rect l="l" t="t" r="r" b="b"/>
              <a:pathLst>
                <a:path w="473" h="637" extrusionOk="0">
                  <a:moveTo>
                    <a:pt x="247" y="0"/>
                  </a:moveTo>
                  <a:lnTo>
                    <a:pt x="247" y="0"/>
                  </a:lnTo>
                  <a:cubicBezTo>
                    <a:pt x="350" y="242"/>
                    <a:pt x="382" y="447"/>
                    <a:pt x="321" y="476"/>
                  </a:cubicBezTo>
                  <a:cubicBezTo>
                    <a:pt x="315" y="479"/>
                    <a:pt x="309" y="480"/>
                    <a:pt x="303" y="480"/>
                  </a:cubicBezTo>
                  <a:cubicBezTo>
                    <a:pt x="236" y="480"/>
                    <a:pt x="113" y="329"/>
                    <a:pt x="1" y="119"/>
                  </a:cubicBezTo>
                  <a:lnTo>
                    <a:pt x="1" y="119"/>
                  </a:lnTo>
                  <a:cubicBezTo>
                    <a:pt x="9" y="144"/>
                    <a:pt x="21" y="169"/>
                    <a:pt x="34" y="197"/>
                  </a:cubicBezTo>
                  <a:cubicBezTo>
                    <a:pt x="155" y="446"/>
                    <a:pt x="303" y="636"/>
                    <a:pt x="380" y="636"/>
                  </a:cubicBezTo>
                  <a:cubicBezTo>
                    <a:pt x="387" y="636"/>
                    <a:pt x="393" y="635"/>
                    <a:pt x="399" y="632"/>
                  </a:cubicBezTo>
                  <a:cubicBezTo>
                    <a:pt x="473" y="599"/>
                    <a:pt x="419" y="349"/>
                    <a:pt x="288" y="78"/>
                  </a:cubicBezTo>
                  <a:cubicBezTo>
                    <a:pt x="276" y="54"/>
                    <a:pt x="259" y="25"/>
                    <a:pt x="24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2181250" y="971800"/>
              <a:ext cx="11925" cy="9675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8" y="62"/>
                    <a:pt x="1" y="156"/>
                    <a:pt x="25" y="243"/>
                  </a:cubicBezTo>
                  <a:cubicBezTo>
                    <a:pt x="53" y="330"/>
                    <a:pt x="141" y="387"/>
                    <a:pt x="243" y="387"/>
                  </a:cubicBezTo>
                  <a:cubicBezTo>
                    <a:pt x="275" y="387"/>
                    <a:pt x="308" y="381"/>
                    <a:pt x="341" y="370"/>
                  </a:cubicBezTo>
                  <a:cubicBezTo>
                    <a:pt x="403" y="349"/>
                    <a:pt x="448" y="316"/>
                    <a:pt x="476" y="275"/>
                  </a:cubicBezTo>
                  <a:lnTo>
                    <a:pt x="476" y="275"/>
                  </a:lnTo>
                  <a:cubicBezTo>
                    <a:pt x="456" y="296"/>
                    <a:pt x="427" y="308"/>
                    <a:pt x="390" y="320"/>
                  </a:cubicBezTo>
                  <a:cubicBezTo>
                    <a:pt x="361" y="329"/>
                    <a:pt x="332" y="334"/>
                    <a:pt x="304" y="334"/>
                  </a:cubicBezTo>
                  <a:cubicBezTo>
                    <a:pt x="203" y="334"/>
                    <a:pt x="111" y="280"/>
                    <a:pt x="79" y="193"/>
                  </a:cubicBezTo>
                  <a:cubicBezTo>
                    <a:pt x="58" y="124"/>
                    <a:pt x="74" y="58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652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lang="id-ID" dirty="0"/>
              <a:t>IGA TAHAPAN PADA ELT</a:t>
            </a:r>
            <a:endParaRPr dirty="0"/>
          </a:p>
        </p:txBody>
      </p:sp>
      <p:sp>
        <p:nvSpPr>
          <p:cNvPr id="2657" name="Google Shape;2657;p30"/>
          <p:cNvSpPr txBox="1">
            <a:spLocks noGrp="1"/>
          </p:cNvSpPr>
          <p:nvPr>
            <p:ph type="title" idx="2"/>
          </p:nvPr>
        </p:nvSpPr>
        <p:spPr>
          <a:xfrm flipH="1">
            <a:off x="801979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dirty="0" err="1"/>
              <a:t>Tahap</a:t>
            </a:r>
            <a:r>
              <a:rPr lang="en-ID" dirty="0"/>
              <a:t> Extraction</a:t>
            </a:r>
            <a:endParaRPr dirty="0"/>
          </a:p>
        </p:txBody>
      </p:sp>
      <p:sp>
        <p:nvSpPr>
          <p:cNvPr id="2658" name="Google Shape;2658;p30"/>
          <p:cNvSpPr txBox="1">
            <a:spLocks noGrp="1"/>
          </p:cNvSpPr>
          <p:nvPr>
            <p:ph type="title" idx="3"/>
          </p:nvPr>
        </p:nvSpPr>
        <p:spPr>
          <a:xfrm flipH="1">
            <a:off x="3626754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sz="1600" dirty="0" err="1"/>
              <a:t>Tahap</a:t>
            </a:r>
            <a:r>
              <a:rPr lang="id-ID" sz="1600" dirty="0"/>
              <a:t>  LOADING</a:t>
            </a:r>
            <a:endParaRPr sz="1600" dirty="0"/>
          </a:p>
        </p:txBody>
      </p:sp>
      <p:sp>
        <p:nvSpPr>
          <p:cNvPr id="2649" name="Google Shape;2649;p30"/>
          <p:cNvSpPr txBox="1">
            <a:spLocks noGrp="1"/>
          </p:cNvSpPr>
          <p:nvPr>
            <p:ph type="subTitle" idx="1"/>
          </p:nvPr>
        </p:nvSpPr>
        <p:spPr>
          <a:xfrm flipH="1">
            <a:off x="874500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dara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data, </a:t>
            </a:r>
            <a:r>
              <a:rPr lang="en-ID" dirty="0" err="1"/>
              <a:t>dikumpulkan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staging area</a:t>
            </a:r>
            <a:endParaRPr dirty="0"/>
          </a:p>
        </p:txBody>
      </p:sp>
      <p:sp>
        <p:nvSpPr>
          <p:cNvPr id="2650" name="Google Shape;2650;p30"/>
          <p:cNvSpPr txBox="1">
            <a:spLocks noGrp="1"/>
          </p:cNvSpPr>
          <p:nvPr>
            <p:ph type="subTitle" idx="4"/>
          </p:nvPr>
        </p:nvSpPr>
        <p:spPr>
          <a:xfrm flipH="1">
            <a:off x="3673500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 err="1"/>
              <a:t>dilakukan</a:t>
            </a:r>
            <a:r>
              <a:rPr lang="en-ID" dirty="0"/>
              <a:t> 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meneruskan</a:t>
            </a:r>
            <a:r>
              <a:rPr lang="en-ID" dirty="0"/>
              <a:t> data-data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Data Warehouse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digudangkan</a:t>
            </a:r>
            <a:endParaRPr dirty="0"/>
          </a:p>
        </p:txBody>
      </p:sp>
      <p:sp>
        <p:nvSpPr>
          <p:cNvPr id="2656" name="Google Shape;2656;p30"/>
          <p:cNvSpPr txBox="1">
            <a:spLocks noGrp="1"/>
          </p:cNvSpPr>
          <p:nvPr>
            <p:ph type="title" idx="5"/>
          </p:nvPr>
        </p:nvSpPr>
        <p:spPr>
          <a:xfrm flipH="1">
            <a:off x="6451554" y="2807499"/>
            <a:ext cx="1891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ID" sz="1400" dirty="0" err="1"/>
              <a:t>Tahap</a:t>
            </a:r>
            <a:r>
              <a:rPr lang="en-ID" sz="1400" dirty="0"/>
              <a:t> Transformation</a:t>
            </a:r>
            <a:endParaRPr sz="1400" dirty="0"/>
          </a:p>
        </p:txBody>
      </p:sp>
      <p:sp>
        <p:nvSpPr>
          <p:cNvPr id="2651" name="Google Shape;2651;p30"/>
          <p:cNvSpPr txBox="1">
            <a:spLocks noGrp="1"/>
          </p:cNvSpPr>
          <p:nvPr>
            <p:ph type="subTitle" idx="6"/>
          </p:nvPr>
        </p:nvSpPr>
        <p:spPr>
          <a:xfrm flipH="1">
            <a:off x="6525275" y="3054250"/>
            <a:ext cx="1745400" cy="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dimana</a:t>
            </a:r>
            <a:r>
              <a:rPr lang="en-ID" dirty="0"/>
              <a:t> data-data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(Dashboard,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database).</a:t>
            </a:r>
            <a:endParaRPr dirty="0"/>
          </a:p>
        </p:txBody>
      </p:sp>
      <p:grpSp>
        <p:nvGrpSpPr>
          <p:cNvPr id="2652" name="Google Shape;2652;p30"/>
          <p:cNvGrpSpPr/>
          <p:nvPr/>
        </p:nvGrpSpPr>
        <p:grpSpPr>
          <a:xfrm>
            <a:off x="1574442" y="2318313"/>
            <a:ext cx="5955894" cy="345324"/>
            <a:chOff x="1574442" y="2318313"/>
            <a:chExt cx="5955894" cy="345324"/>
          </a:xfrm>
        </p:grpSpPr>
        <p:sp>
          <p:nvSpPr>
            <p:cNvPr id="2653" name="Google Shape;2653;p30"/>
            <p:cNvSpPr/>
            <p:nvPr/>
          </p:nvSpPr>
          <p:spPr>
            <a:xfrm>
              <a:off x="4399231" y="2319387"/>
              <a:ext cx="345541" cy="343185"/>
            </a:xfrm>
            <a:custGeom>
              <a:avLst/>
              <a:gdLst/>
              <a:ahLst/>
              <a:cxnLst/>
              <a:rect l="l" t="t" r="r" b="b"/>
              <a:pathLst>
                <a:path w="12760" h="12673" extrusionOk="0">
                  <a:moveTo>
                    <a:pt x="2225" y="866"/>
                  </a:moveTo>
                  <a:cubicBezTo>
                    <a:pt x="2371" y="866"/>
                    <a:pt x="2521" y="929"/>
                    <a:pt x="2647" y="1056"/>
                  </a:cubicBezTo>
                  <a:lnTo>
                    <a:pt x="3245" y="1654"/>
                  </a:lnTo>
                  <a:lnTo>
                    <a:pt x="1702" y="3166"/>
                  </a:lnTo>
                  <a:lnTo>
                    <a:pt x="1103" y="2599"/>
                  </a:lnTo>
                  <a:cubicBezTo>
                    <a:pt x="1072" y="2536"/>
                    <a:pt x="977" y="2473"/>
                    <a:pt x="977" y="2379"/>
                  </a:cubicBezTo>
                  <a:cubicBezTo>
                    <a:pt x="914" y="2190"/>
                    <a:pt x="946" y="1906"/>
                    <a:pt x="1103" y="1749"/>
                  </a:cubicBezTo>
                  <a:lnTo>
                    <a:pt x="1828" y="1056"/>
                  </a:lnTo>
                  <a:cubicBezTo>
                    <a:pt x="1938" y="929"/>
                    <a:pt x="2080" y="866"/>
                    <a:pt x="2225" y="866"/>
                  </a:cubicBezTo>
                  <a:close/>
                  <a:moveTo>
                    <a:pt x="3812" y="2221"/>
                  </a:moveTo>
                  <a:lnTo>
                    <a:pt x="4506" y="2914"/>
                  </a:lnTo>
                  <a:lnTo>
                    <a:pt x="2962" y="4427"/>
                  </a:lnTo>
                  <a:lnTo>
                    <a:pt x="2300" y="3765"/>
                  </a:lnTo>
                  <a:lnTo>
                    <a:pt x="3812" y="2221"/>
                  </a:lnTo>
                  <a:close/>
                  <a:moveTo>
                    <a:pt x="9452" y="1056"/>
                  </a:moveTo>
                  <a:lnTo>
                    <a:pt x="11783" y="3387"/>
                  </a:lnTo>
                  <a:lnTo>
                    <a:pt x="8979" y="6159"/>
                  </a:lnTo>
                  <a:lnTo>
                    <a:pt x="6648" y="3828"/>
                  </a:lnTo>
                  <a:lnTo>
                    <a:pt x="7908" y="2599"/>
                  </a:lnTo>
                  <a:lnTo>
                    <a:pt x="8790" y="3450"/>
                  </a:lnTo>
                  <a:cubicBezTo>
                    <a:pt x="8869" y="3529"/>
                    <a:pt x="8979" y="3568"/>
                    <a:pt x="9090" y="3568"/>
                  </a:cubicBezTo>
                  <a:cubicBezTo>
                    <a:pt x="9200" y="3568"/>
                    <a:pt x="9310" y="3529"/>
                    <a:pt x="9389" y="3450"/>
                  </a:cubicBezTo>
                  <a:cubicBezTo>
                    <a:pt x="9546" y="3292"/>
                    <a:pt x="9546" y="3009"/>
                    <a:pt x="9389" y="2851"/>
                  </a:cubicBezTo>
                  <a:lnTo>
                    <a:pt x="8507" y="2001"/>
                  </a:lnTo>
                  <a:lnTo>
                    <a:pt x="9452" y="1056"/>
                  </a:lnTo>
                  <a:close/>
                  <a:moveTo>
                    <a:pt x="5041" y="3450"/>
                  </a:moveTo>
                  <a:cubicBezTo>
                    <a:pt x="5356" y="3765"/>
                    <a:pt x="10366" y="8711"/>
                    <a:pt x="10523" y="8932"/>
                  </a:cubicBezTo>
                  <a:lnTo>
                    <a:pt x="8948" y="10412"/>
                  </a:lnTo>
                  <a:lnTo>
                    <a:pt x="3497" y="4994"/>
                  </a:lnTo>
                  <a:lnTo>
                    <a:pt x="5041" y="3450"/>
                  </a:lnTo>
                  <a:close/>
                  <a:moveTo>
                    <a:pt x="10996" y="9625"/>
                  </a:moveTo>
                  <a:lnTo>
                    <a:pt x="11657" y="11610"/>
                  </a:lnTo>
                  <a:lnTo>
                    <a:pt x="9609" y="10948"/>
                  </a:lnTo>
                  <a:lnTo>
                    <a:pt x="10996" y="9625"/>
                  </a:lnTo>
                  <a:close/>
                  <a:moveTo>
                    <a:pt x="3939" y="6600"/>
                  </a:moveTo>
                  <a:lnTo>
                    <a:pt x="6270" y="8932"/>
                  </a:lnTo>
                  <a:lnTo>
                    <a:pt x="3466" y="11736"/>
                  </a:lnTo>
                  <a:lnTo>
                    <a:pt x="1135" y="9404"/>
                  </a:lnTo>
                  <a:lnTo>
                    <a:pt x="2489" y="8050"/>
                  </a:lnTo>
                  <a:lnTo>
                    <a:pt x="3340" y="8932"/>
                  </a:lnTo>
                  <a:cubicBezTo>
                    <a:pt x="3419" y="9010"/>
                    <a:pt x="3529" y="9050"/>
                    <a:pt x="3639" y="9050"/>
                  </a:cubicBezTo>
                  <a:cubicBezTo>
                    <a:pt x="3749" y="9050"/>
                    <a:pt x="3860" y="9010"/>
                    <a:pt x="3939" y="8932"/>
                  </a:cubicBezTo>
                  <a:cubicBezTo>
                    <a:pt x="4096" y="8774"/>
                    <a:pt x="4096" y="8491"/>
                    <a:pt x="3939" y="8333"/>
                  </a:cubicBezTo>
                  <a:lnTo>
                    <a:pt x="3088" y="7482"/>
                  </a:lnTo>
                  <a:lnTo>
                    <a:pt x="3939" y="6600"/>
                  </a:lnTo>
                  <a:close/>
                  <a:moveTo>
                    <a:pt x="2194" y="0"/>
                  </a:moveTo>
                  <a:cubicBezTo>
                    <a:pt x="1828" y="0"/>
                    <a:pt x="1465" y="142"/>
                    <a:pt x="1198" y="425"/>
                  </a:cubicBezTo>
                  <a:lnTo>
                    <a:pt x="473" y="1119"/>
                  </a:lnTo>
                  <a:cubicBezTo>
                    <a:pt x="221" y="1402"/>
                    <a:pt x="95" y="1749"/>
                    <a:pt x="95" y="2127"/>
                  </a:cubicBezTo>
                  <a:cubicBezTo>
                    <a:pt x="95" y="2473"/>
                    <a:pt x="252" y="2851"/>
                    <a:pt x="473" y="3103"/>
                  </a:cubicBezTo>
                  <a:lnTo>
                    <a:pt x="1387" y="4017"/>
                  </a:lnTo>
                  <a:cubicBezTo>
                    <a:pt x="1387" y="4017"/>
                    <a:pt x="2647" y="5277"/>
                    <a:pt x="2615" y="5277"/>
                  </a:cubicBezTo>
                  <a:lnTo>
                    <a:pt x="3277" y="5939"/>
                  </a:lnTo>
                  <a:lnTo>
                    <a:pt x="2174" y="7041"/>
                  </a:lnTo>
                  <a:lnTo>
                    <a:pt x="2048" y="7167"/>
                  </a:lnTo>
                  <a:lnTo>
                    <a:pt x="158" y="9058"/>
                  </a:lnTo>
                  <a:cubicBezTo>
                    <a:pt x="0" y="9215"/>
                    <a:pt x="0" y="9467"/>
                    <a:pt x="158" y="9625"/>
                  </a:cubicBezTo>
                  <a:lnTo>
                    <a:pt x="3088" y="12555"/>
                  </a:lnTo>
                  <a:cubicBezTo>
                    <a:pt x="3167" y="12634"/>
                    <a:pt x="3269" y="12673"/>
                    <a:pt x="3371" y="12673"/>
                  </a:cubicBezTo>
                  <a:cubicBezTo>
                    <a:pt x="3474" y="12673"/>
                    <a:pt x="3576" y="12634"/>
                    <a:pt x="3655" y="12555"/>
                  </a:cubicBezTo>
                  <a:lnTo>
                    <a:pt x="6742" y="9467"/>
                  </a:lnTo>
                  <a:lnTo>
                    <a:pt x="8570" y="11295"/>
                  </a:lnTo>
                  <a:cubicBezTo>
                    <a:pt x="8601" y="11326"/>
                    <a:pt x="8633" y="11358"/>
                    <a:pt x="8696" y="11358"/>
                  </a:cubicBezTo>
                  <a:cubicBezTo>
                    <a:pt x="8759" y="11452"/>
                    <a:pt x="8822" y="11515"/>
                    <a:pt x="8948" y="11578"/>
                  </a:cubicBezTo>
                  <a:lnTo>
                    <a:pt x="12098" y="12618"/>
                  </a:lnTo>
                  <a:cubicBezTo>
                    <a:pt x="12147" y="12637"/>
                    <a:pt x="12196" y="12646"/>
                    <a:pt x="12243" y="12646"/>
                  </a:cubicBezTo>
                  <a:cubicBezTo>
                    <a:pt x="12500" y="12646"/>
                    <a:pt x="12709" y="12380"/>
                    <a:pt x="12602" y="12114"/>
                  </a:cubicBezTo>
                  <a:lnTo>
                    <a:pt x="11657" y="8963"/>
                  </a:lnTo>
                  <a:cubicBezTo>
                    <a:pt x="11626" y="8900"/>
                    <a:pt x="11594" y="8806"/>
                    <a:pt x="11468" y="8743"/>
                  </a:cubicBezTo>
                  <a:cubicBezTo>
                    <a:pt x="11437" y="8648"/>
                    <a:pt x="11531" y="8806"/>
                    <a:pt x="9546" y="6758"/>
                  </a:cubicBezTo>
                  <a:lnTo>
                    <a:pt x="12602" y="3702"/>
                  </a:lnTo>
                  <a:cubicBezTo>
                    <a:pt x="12760" y="3544"/>
                    <a:pt x="12760" y="3261"/>
                    <a:pt x="12602" y="3103"/>
                  </a:cubicBezTo>
                  <a:lnTo>
                    <a:pt x="9704" y="173"/>
                  </a:lnTo>
                  <a:cubicBezTo>
                    <a:pt x="9625" y="95"/>
                    <a:pt x="9515" y="55"/>
                    <a:pt x="9405" y="55"/>
                  </a:cubicBezTo>
                  <a:cubicBezTo>
                    <a:pt x="9294" y="55"/>
                    <a:pt x="9184" y="95"/>
                    <a:pt x="9105" y="173"/>
                  </a:cubicBezTo>
                  <a:lnTo>
                    <a:pt x="7656" y="1654"/>
                  </a:lnTo>
                  <a:lnTo>
                    <a:pt x="7530" y="1749"/>
                  </a:lnTo>
                  <a:lnTo>
                    <a:pt x="6049" y="3261"/>
                  </a:lnTo>
                  <a:lnTo>
                    <a:pt x="3214" y="425"/>
                  </a:lnTo>
                  <a:cubicBezTo>
                    <a:pt x="2930" y="142"/>
                    <a:pt x="2560" y="0"/>
                    <a:pt x="2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1574442" y="2319653"/>
              <a:ext cx="345568" cy="342643"/>
            </a:xfrm>
            <a:custGeom>
              <a:avLst/>
              <a:gdLst/>
              <a:ahLst/>
              <a:cxnLst/>
              <a:rect l="l" t="t" r="r" b="b"/>
              <a:pathLst>
                <a:path w="12761" h="12653" extrusionOk="0">
                  <a:moveTo>
                    <a:pt x="6396" y="866"/>
                  </a:moveTo>
                  <a:lnTo>
                    <a:pt x="11469" y="3796"/>
                  </a:lnTo>
                  <a:cubicBezTo>
                    <a:pt x="8759" y="5340"/>
                    <a:pt x="12729" y="3072"/>
                    <a:pt x="6396" y="6695"/>
                  </a:cubicBezTo>
                  <a:cubicBezTo>
                    <a:pt x="1" y="3072"/>
                    <a:pt x="4097" y="5403"/>
                    <a:pt x="1324" y="3796"/>
                  </a:cubicBezTo>
                  <a:lnTo>
                    <a:pt x="6396" y="866"/>
                  </a:lnTo>
                  <a:close/>
                  <a:moveTo>
                    <a:pt x="10208" y="5498"/>
                  </a:moveTo>
                  <a:lnTo>
                    <a:pt x="10208" y="8081"/>
                  </a:lnTo>
                  <a:cubicBezTo>
                    <a:pt x="10177" y="8207"/>
                    <a:pt x="10051" y="8365"/>
                    <a:pt x="9925" y="8428"/>
                  </a:cubicBezTo>
                  <a:cubicBezTo>
                    <a:pt x="9312" y="8970"/>
                    <a:pt x="7887" y="9300"/>
                    <a:pt x="6364" y="9300"/>
                  </a:cubicBezTo>
                  <a:cubicBezTo>
                    <a:pt x="5852" y="9300"/>
                    <a:pt x="5329" y="9263"/>
                    <a:pt x="4821" y="9184"/>
                  </a:cubicBezTo>
                  <a:cubicBezTo>
                    <a:pt x="4317" y="9121"/>
                    <a:pt x="3718" y="8963"/>
                    <a:pt x="3246" y="8711"/>
                  </a:cubicBezTo>
                  <a:cubicBezTo>
                    <a:pt x="2994" y="8585"/>
                    <a:pt x="2584" y="8333"/>
                    <a:pt x="2584" y="8050"/>
                  </a:cubicBezTo>
                  <a:lnTo>
                    <a:pt x="2584" y="5498"/>
                  </a:lnTo>
                  <a:cubicBezTo>
                    <a:pt x="4412" y="6537"/>
                    <a:pt x="4317" y="6474"/>
                    <a:pt x="6207" y="7545"/>
                  </a:cubicBezTo>
                  <a:cubicBezTo>
                    <a:pt x="6255" y="7577"/>
                    <a:pt x="6318" y="7593"/>
                    <a:pt x="6385" y="7593"/>
                  </a:cubicBezTo>
                  <a:cubicBezTo>
                    <a:pt x="6452" y="7593"/>
                    <a:pt x="6522" y="7577"/>
                    <a:pt x="6585" y="7545"/>
                  </a:cubicBezTo>
                  <a:cubicBezTo>
                    <a:pt x="6617" y="7482"/>
                    <a:pt x="9925" y="5592"/>
                    <a:pt x="10208" y="5498"/>
                  </a:cubicBezTo>
                  <a:close/>
                  <a:moveTo>
                    <a:pt x="6385" y="0"/>
                  </a:moveTo>
                  <a:cubicBezTo>
                    <a:pt x="6318" y="0"/>
                    <a:pt x="6255" y="16"/>
                    <a:pt x="6207" y="47"/>
                  </a:cubicBezTo>
                  <a:lnTo>
                    <a:pt x="284" y="3450"/>
                  </a:lnTo>
                  <a:cubicBezTo>
                    <a:pt x="1" y="3607"/>
                    <a:pt x="1" y="3985"/>
                    <a:pt x="284" y="4143"/>
                  </a:cubicBezTo>
                  <a:lnTo>
                    <a:pt x="1797" y="4962"/>
                  </a:lnTo>
                  <a:lnTo>
                    <a:pt x="1797" y="8018"/>
                  </a:lnTo>
                  <a:cubicBezTo>
                    <a:pt x="1797" y="8711"/>
                    <a:pt x="2458" y="9215"/>
                    <a:pt x="3088" y="9499"/>
                  </a:cubicBezTo>
                  <a:cubicBezTo>
                    <a:pt x="3994" y="9903"/>
                    <a:pt x="5215" y="10104"/>
                    <a:pt x="6430" y="10104"/>
                  </a:cubicBezTo>
                  <a:cubicBezTo>
                    <a:pt x="7963" y="10104"/>
                    <a:pt x="9488" y="9785"/>
                    <a:pt x="10366" y="9152"/>
                  </a:cubicBezTo>
                  <a:cubicBezTo>
                    <a:pt x="10776" y="8869"/>
                    <a:pt x="11091" y="8491"/>
                    <a:pt x="11091" y="8018"/>
                  </a:cubicBezTo>
                  <a:lnTo>
                    <a:pt x="11091" y="4962"/>
                  </a:lnTo>
                  <a:lnTo>
                    <a:pt x="11941" y="4490"/>
                  </a:lnTo>
                  <a:lnTo>
                    <a:pt x="11941" y="12208"/>
                  </a:lnTo>
                  <a:cubicBezTo>
                    <a:pt x="11941" y="12429"/>
                    <a:pt x="12099" y="12618"/>
                    <a:pt x="12288" y="12649"/>
                  </a:cubicBezTo>
                  <a:cubicBezTo>
                    <a:pt x="12306" y="12652"/>
                    <a:pt x="12325" y="12653"/>
                    <a:pt x="12343" y="12653"/>
                  </a:cubicBezTo>
                  <a:cubicBezTo>
                    <a:pt x="12571" y="12653"/>
                    <a:pt x="12760" y="12475"/>
                    <a:pt x="12760" y="12271"/>
                  </a:cubicBezTo>
                  <a:lnTo>
                    <a:pt x="12760" y="3796"/>
                  </a:lnTo>
                  <a:cubicBezTo>
                    <a:pt x="12729" y="3639"/>
                    <a:pt x="12666" y="3513"/>
                    <a:pt x="12508" y="3450"/>
                  </a:cubicBezTo>
                  <a:lnTo>
                    <a:pt x="6585" y="47"/>
                  </a:lnTo>
                  <a:cubicBezTo>
                    <a:pt x="6522" y="16"/>
                    <a:pt x="6452" y="0"/>
                    <a:pt x="6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7263273" y="2318313"/>
              <a:ext cx="267063" cy="345324"/>
            </a:xfrm>
            <a:custGeom>
              <a:avLst/>
              <a:gdLst/>
              <a:ahLst/>
              <a:cxnLst/>
              <a:rect l="l" t="t" r="r" b="b"/>
              <a:pathLst>
                <a:path w="9862" h="12752" extrusionOk="0">
                  <a:moveTo>
                    <a:pt x="2395" y="1001"/>
                  </a:moveTo>
                  <a:lnTo>
                    <a:pt x="5042" y="3552"/>
                  </a:lnTo>
                  <a:lnTo>
                    <a:pt x="3971" y="4655"/>
                  </a:lnTo>
                  <a:lnTo>
                    <a:pt x="1356" y="2103"/>
                  </a:lnTo>
                  <a:lnTo>
                    <a:pt x="2395" y="1001"/>
                  </a:lnTo>
                  <a:close/>
                  <a:moveTo>
                    <a:pt x="5640" y="4151"/>
                  </a:moveTo>
                  <a:lnTo>
                    <a:pt x="6302" y="4781"/>
                  </a:lnTo>
                  <a:lnTo>
                    <a:pt x="5231" y="5884"/>
                  </a:lnTo>
                  <a:lnTo>
                    <a:pt x="4569" y="5254"/>
                  </a:lnTo>
                  <a:lnTo>
                    <a:pt x="5640" y="4151"/>
                  </a:lnTo>
                  <a:close/>
                  <a:moveTo>
                    <a:pt x="4443" y="8562"/>
                  </a:moveTo>
                  <a:cubicBezTo>
                    <a:pt x="4664" y="8562"/>
                    <a:pt x="4821" y="8688"/>
                    <a:pt x="4853" y="8845"/>
                  </a:cubicBezTo>
                  <a:cubicBezTo>
                    <a:pt x="4884" y="8908"/>
                    <a:pt x="4853" y="8877"/>
                    <a:pt x="4884" y="9790"/>
                  </a:cubicBezTo>
                  <a:lnTo>
                    <a:pt x="4884" y="10200"/>
                  </a:lnTo>
                  <a:lnTo>
                    <a:pt x="4065" y="10200"/>
                  </a:lnTo>
                  <a:lnTo>
                    <a:pt x="4065" y="9003"/>
                  </a:lnTo>
                  <a:cubicBezTo>
                    <a:pt x="4065" y="8751"/>
                    <a:pt x="4254" y="8562"/>
                    <a:pt x="4443" y="8562"/>
                  </a:cubicBezTo>
                  <a:close/>
                  <a:moveTo>
                    <a:pt x="7814" y="10956"/>
                  </a:moveTo>
                  <a:cubicBezTo>
                    <a:pt x="8035" y="10956"/>
                    <a:pt x="8224" y="11145"/>
                    <a:pt x="8224" y="11366"/>
                  </a:cubicBezTo>
                  <a:lnTo>
                    <a:pt x="8224" y="11744"/>
                  </a:lnTo>
                  <a:lnTo>
                    <a:pt x="789" y="11870"/>
                  </a:lnTo>
                  <a:lnTo>
                    <a:pt x="789" y="11460"/>
                  </a:lnTo>
                  <a:cubicBezTo>
                    <a:pt x="789" y="11271"/>
                    <a:pt x="915" y="11114"/>
                    <a:pt x="1072" y="11082"/>
                  </a:cubicBezTo>
                  <a:cubicBezTo>
                    <a:pt x="1104" y="11066"/>
                    <a:pt x="1072" y="11066"/>
                    <a:pt x="1371" y="11066"/>
                  </a:cubicBezTo>
                  <a:cubicBezTo>
                    <a:pt x="1671" y="11066"/>
                    <a:pt x="2301" y="11066"/>
                    <a:pt x="3656" y="11051"/>
                  </a:cubicBezTo>
                  <a:cubicBezTo>
                    <a:pt x="3719" y="11051"/>
                    <a:pt x="5357" y="10988"/>
                    <a:pt x="5325" y="10988"/>
                  </a:cubicBezTo>
                  <a:cubicBezTo>
                    <a:pt x="5483" y="10988"/>
                    <a:pt x="7121" y="10956"/>
                    <a:pt x="7814" y="10956"/>
                  </a:cubicBezTo>
                  <a:close/>
                  <a:moveTo>
                    <a:pt x="2427" y="0"/>
                  </a:moveTo>
                  <a:cubicBezTo>
                    <a:pt x="2324" y="0"/>
                    <a:pt x="2222" y="40"/>
                    <a:pt x="2143" y="118"/>
                  </a:cubicBezTo>
                  <a:lnTo>
                    <a:pt x="505" y="1820"/>
                  </a:lnTo>
                  <a:cubicBezTo>
                    <a:pt x="348" y="1977"/>
                    <a:pt x="348" y="2261"/>
                    <a:pt x="505" y="2418"/>
                  </a:cubicBezTo>
                  <a:lnTo>
                    <a:pt x="1608" y="3458"/>
                  </a:lnTo>
                  <a:cubicBezTo>
                    <a:pt x="726" y="4624"/>
                    <a:pt x="505" y="6104"/>
                    <a:pt x="946" y="7396"/>
                  </a:cubicBezTo>
                  <a:cubicBezTo>
                    <a:pt x="1356" y="8499"/>
                    <a:pt x="2175" y="9412"/>
                    <a:pt x="3277" y="9885"/>
                  </a:cubicBezTo>
                  <a:lnTo>
                    <a:pt x="3277" y="10263"/>
                  </a:lnTo>
                  <a:lnTo>
                    <a:pt x="1230" y="10294"/>
                  </a:lnTo>
                  <a:cubicBezTo>
                    <a:pt x="568" y="10294"/>
                    <a:pt x="1" y="10862"/>
                    <a:pt x="1" y="11555"/>
                  </a:cubicBezTo>
                  <a:lnTo>
                    <a:pt x="1" y="12374"/>
                  </a:lnTo>
                  <a:cubicBezTo>
                    <a:pt x="1" y="12594"/>
                    <a:pt x="222" y="12752"/>
                    <a:pt x="442" y="12752"/>
                  </a:cubicBezTo>
                  <a:lnTo>
                    <a:pt x="8728" y="12657"/>
                  </a:lnTo>
                  <a:cubicBezTo>
                    <a:pt x="8948" y="12657"/>
                    <a:pt x="9106" y="12437"/>
                    <a:pt x="9106" y="12216"/>
                  </a:cubicBezTo>
                  <a:lnTo>
                    <a:pt x="9106" y="11397"/>
                  </a:lnTo>
                  <a:cubicBezTo>
                    <a:pt x="9106" y="10704"/>
                    <a:pt x="8507" y="10168"/>
                    <a:pt x="7846" y="10168"/>
                  </a:cubicBezTo>
                  <a:lnTo>
                    <a:pt x="5798" y="10200"/>
                  </a:lnTo>
                  <a:lnTo>
                    <a:pt x="5798" y="10137"/>
                  </a:lnTo>
                  <a:cubicBezTo>
                    <a:pt x="7153" y="9853"/>
                    <a:pt x="8255" y="8908"/>
                    <a:pt x="8759" y="7680"/>
                  </a:cubicBezTo>
                  <a:lnTo>
                    <a:pt x="9452" y="7680"/>
                  </a:lnTo>
                  <a:cubicBezTo>
                    <a:pt x="9704" y="7680"/>
                    <a:pt x="9862" y="7491"/>
                    <a:pt x="9862" y="7270"/>
                  </a:cubicBezTo>
                  <a:cubicBezTo>
                    <a:pt x="9799" y="6986"/>
                    <a:pt x="9610" y="6797"/>
                    <a:pt x="9389" y="6797"/>
                  </a:cubicBezTo>
                  <a:lnTo>
                    <a:pt x="6901" y="6829"/>
                  </a:lnTo>
                  <a:cubicBezTo>
                    <a:pt x="6649" y="6829"/>
                    <a:pt x="6491" y="7018"/>
                    <a:pt x="6491" y="7270"/>
                  </a:cubicBezTo>
                  <a:cubicBezTo>
                    <a:pt x="6491" y="7491"/>
                    <a:pt x="6712" y="7648"/>
                    <a:pt x="6932" y="7648"/>
                  </a:cubicBezTo>
                  <a:lnTo>
                    <a:pt x="7751" y="7648"/>
                  </a:lnTo>
                  <a:cubicBezTo>
                    <a:pt x="7342" y="8436"/>
                    <a:pt x="6586" y="9003"/>
                    <a:pt x="5703" y="9223"/>
                  </a:cubicBezTo>
                  <a:lnTo>
                    <a:pt x="5703" y="8908"/>
                  </a:lnTo>
                  <a:cubicBezTo>
                    <a:pt x="5703" y="8341"/>
                    <a:pt x="5357" y="7900"/>
                    <a:pt x="4821" y="7711"/>
                  </a:cubicBezTo>
                  <a:cubicBezTo>
                    <a:pt x="4709" y="7680"/>
                    <a:pt x="4598" y="7665"/>
                    <a:pt x="4488" y="7665"/>
                  </a:cubicBezTo>
                  <a:cubicBezTo>
                    <a:pt x="3826" y="7665"/>
                    <a:pt x="3246" y="8205"/>
                    <a:pt x="3246" y="8908"/>
                  </a:cubicBezTo>
                  <a:cubicBezTo>
                    <a:pt x="1450" y="7932"/>
                    <a:pt x="1041" y="5569"/>
                    <a:pt x="2206" y="4025"/>
                  </a:cubicBezTo>
                  <a:lnTo>
                    <a:pt x="2206" y="4025"/>
                  </a:lnTo>
                  <a:lnTo>
                    <a:pt x="5010" y="6734"/>
                  </a:lnTo>
                  <a:cubicBezTo>
                    <a:pt x="5089" y="6813"/>
                    <a:pt x="5199" y="6853"/>
                    <a:pt x="5310" y="6853"/>
                  </a:cubicBezTo>
                  <a:cubicBezTo>
                    <a:pt x="5420" y="6853"/>
                    <a:pt x="5530" y="6813"/>
                    <a:pt x="5609" y="6734"/>
                  </a:cubicBezTo>
                  <a:lnTo>
                    <a:pt x="7216" y="5033"/>
                  </a:lnTo>
                  <a:cubicBezTo>
                    <a:pt x="7373" y="4876"/>
                    <a:pt x="7373" y="4624"/>
                    <a:pt x="7216" y="4466"/>
                  </a:cubicBezTo>
                  <a:lnTo>
                    <a:pt x="5955" y="3237"/>
                  </a:lnTo>
                  <a:lnTo>
                    <a:pt x="2710" y="118"/>
                  </a:lnTo>
                  <a:cubicBezTo>
                    <a:pt x="2632" y="40"/>
                    <a:pt x="2529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732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14883" y="687572"/>
            <a:ext cx="4358007" cy="3488484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28963" y="687572"/>
            <a:ext cx="4204300" cy="3437862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264313" y="914112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Kelebihan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ELT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4949383" y="1323528"/>
            <a:ext cx="3963458" cy="21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ELT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terkendala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mengabaikan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hilangnya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metadata yang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endParaRPr lang="id-ID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performansi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penyajian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Intellegence</a:t>
            </a:r>
            <a:endParaRPr lang="id-ID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fleksibilitas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9" name="Google Shape;3829;p45"/>
          <p:cNvSpPr/>
          <p:nvPr/>
        </p:nvSpPr>
        <p:spPr>
          <a:xfrm>
            <a:off x="6791040" y="670862"/>
            <a:ext cx="280146" cy="278236"/>
          </a:xfrm>
          <a:prstGeom prst="mathMinu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0" name="Google Shape;3830;p45"/>
          <p:cNvSpPr/>
          <p:nvPr/>
        </p:nvSpPr>
        <p:spPr>
          <a:xfrm>
            <a:off x="2235110" y="687572"/>
            <a:ext cx="317551" cy="278082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20;p45">
            <a:extLst>
              <a:ext uri="{FF2B5EF4-FFF2-40B4-BE49-F238E27FC236}">
                <a16:creationId xmlns:a16="http://schemas.microsoft.com/office/drawing/2014/main" id="{36A30698-06CD-4202-D82F-7A4E2F1FC61A}"/>
              </a:ext>
            </a:extLst>
          </p:cNvPr>
          <p:cNvSpPr txBox="1"/>
          <p:nvPr/>
        </p:nvSpPr>
        <p:spPr>
          <a:xfrm>
            <a:off x="363710" y="1276413"/>
            <a:ext cx="4236947" cy="219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 Data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diwujudkan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memnafaatkan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SQL.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membebani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Scalability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RDBMS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Implemantasi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penyimpnanan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Throughput yang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SzPts val="1100"/>
              <a:buFont typeface="Arial"/>
              <a:buAutoNum type="arabicPeriod"/>
            </a:pPr>
            <a:r>
              <a:rPr lang="sv-SE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dapat meningkatkan Throughput sebanyak 4 kali dari kondisi awal</a:t>
            </a:r>
            <a:endParaRPr lang="en-ID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820;p45">
            <a:extLst>
              <a:ext uri="{FF2B5EF4-FFF2-40B4-BE49-F238E27FC236}">
                <a16:creationId xmlns:a16="http://schemas.microsoft.com/office/drawing/2014/main" id="{AC5CF673-512B-50C8-4EF9-1A98DB783987}"/>
              </a:ext>
            </a:extLst>
          </p:cNvPr>
          <p:cNvSpPr txBox="1"/>
          <p:nvPr/>
        </p:nvSpPr>
        <p:spPr>
          <a:xfrm>
            <a:off x="4890977" y="865904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Kekurangan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Times New Roman" panose="02020603050405020304" pitchFamily="18" charset="0"/>
                <a:ea typeface="Unica One"/>
                <a:cs typeface="Times New Roman" panose="02020603050405020304" pitchFamily="18" charset="0"/>
                <a:sym typeface="Unica One"/>
              </a:rPr>
              <a:t>ELT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7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584479" y="782887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400650" y="355079"/>
            <a:ext cx="83427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ELT PADA MULTIDIMENSI</a:t>
            </a:r>
            <a:endParaRPr sz="2400" dirty="0"/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343340" y="1115009"/>
            <a:ext cx="7007479" cy="1182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D" sz="1800" dirty="0"/>
              <a:t>data yang </a:t>
            </a:r>
            <a:r>
              <a:rPr lang="en-ID" sz="1800" dirty="0" err="1"/>
              <a:t>terdapat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data warehouse </a:t>
            </a:r>
            <a:r>
              <a:rPr lang="en-ID" sz="1800" dirty="0" err="1"/>
              <a:t>perlu</a:t>
            </a:r>
            <a:r>
              <a:rPr lang="en-ID" sz="1800" dirty="0"/>
              <a:t> </a:t>
            </a:r>
            <a:r>
              <a:rPr lang="en-ID" sz="1800" dirty="0" err="1"/>
              <a:t>diubah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format data </a:t>
            </a:r>
            <a:r>
              <a:rPr lang="en-ID" sz="1800" dirty="0" err="1"/>
              <a:t>dua</a:t>
            </a:r>
            <a:r>
              <a:rPr lang="en-ID" sz="1800" dirty="0"/>
              <a:t> </a:t>
            </a:r>
            <a:r>
              <a:rPr lang="en-ID" sz="1800" dirty="0" err="1"/>
              <a:t>dimensi</a:t>
            </a:r>
            <a:r>
              <a:rPr lang="en-ID" sz="1800" dirty="0"/>
              <a:t> yang </a:t>
            </a:r>
            <a:r>
              <a:rPr lang="en-ID" sz="1800" dirty="0" err="1"/>
              <a:t>hanya</a:t>
            </a:r>
            <a:r>
              <a:rPr lang="en-ID" sz="1800" dirty="0"/>
              <a:t> </a:t>
            </a:r>
            <a:r>
              <a:rPr lang="en-ID" sz="1800" dirty="0" err="1"/>
              <a:t>berisi</a:t>
            </a:r>
            <a:r>
              <a:rPr lang="en-ID" sz="1800" dirty="0"/>
              <a:t> </a:t>
            </a:r>
            <a:r>
              <a:rPr lang="en-ID" sz="1800" dirty="0" err="1"/>
              <a:t>baris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kolom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format data </a:t>
            </a:r>
            <a:r>
              <a:rPr lang="en-ID" sz="1800" dirty="0" err="1"/>
              <a:t>multidimensi</a:t>
            </a:r>
            <a:r>
              <a:rPr lang="en-ID" sz="1800" dirty="0"/>
              <a:t> yang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kompleks</a:t>
            </a:r>
            <a:endParaRPr lang="en-ID" sz="1800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495;p22">
            <a:extLst>
              <a:ext uri="{FF2B5EF4-FFF2-40B4-BE49-F238E27FC236}">
                <a16:creationId xmlns:a16="http://schemas.microsoft.com/office/drawing/2014/main" id="{F4964304-3BB5-40B1-8BC3-7446B38913DD}"/>
              </a:ext>
            </a:extLst>
          </p:cNvPr>
          <p:cNvSpPr txBox="1">
            <a:spLocks/>
          </p:cNvSpPr>
          <p:nvPr/>
        </p:nvSpPr>
        <p:spPr>
          <a:xfrm>
            <a:off x="-1103628" y="2237203"/>
            <a:ext cx="83427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 i="0" u="none" strike="noStrike" cap="none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400" dirty="0"/>
              <a:t>E</a:t>
            </a:r>
            <a:r>
              <a:rPr lang="id-ID" sz="2400" dirty="0"/>
              <a:t>LT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Data Warehouse</a:t>
            </a:r>
            <a:endParaRPr lang="id-ID" sz="2400" dirty="0"/>
          </a:p>
        </p:txBody>
      </p:sp>
      <p:sp>
        <p:nvSpPr>
          <p:cNvPr id="21" name="Google Shape;2496;p22">
            <a:extLst>
              <a:ext uri="{FF2B5EF4-FFF2-40B4-BE49-F238E27FC236}">
                <a16:creationId xmlns:a16="http://schemas.microsoft.com/office/drawing/2014/main" id="{6D4140E9-BB99-465D-AD7D-CC3DECFA0B01}"/>
              </a:ext>
            </a:extLst>
          </p:cNvPr>
          <p:cNvSpPr txBox="1">
            <a:spLocks/>
          </p:cNvSpPr>
          <p:nvPr/>
        </p:nvSpPr>
        <p:spPr>
          <a:xfrm>
            <a:off x="372072" y="3051912"/>
            <a:ext cx="7007479" cy="118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cope One"/>
              <a:buNone/>
              <a:defRPr sz="1400" b="0" i="0" u="none" strike="noStrike" cap="none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ID" sz="2000" dirty="0"/>
              <a:t>e.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ELT </a:t>
            </a:r>
            <a:r>
              <a:rPr lang="en-ID" sz="2000" dirty="0" err="1"/>
              <a:t>pada</a:t>
            </a:r>
            <a:r>
              <a:rPr lang="en-ID" sz="2000" dirty="0"/>
              <a:t> Data Warehouse,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sulit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Data Warehouse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malkukan</a:t>
            </a:r>
            <a:r>
              <a:rPr lang="en-ID" sz="2000" dirty="0"/>
              <a:t> </a:t>
            </a:r>
            <a:r>
              <a:rPr lang="en-ID" sz="2000" dirty="0" err="1"/>
              <a:t>analisisi</a:t>
            </a:r>
            <a:r>
              <a:rPr lang="en-ID" sz="2000" dirty="0"/>
              <a:t> data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menyajikan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analisis</a:t>
            </a:r>
            <a:r>
              <a:rPr lang="en-ID" sz="2000" dirty="0"/>
              <a:t> data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pengguna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, </a:t>
            </a:r>
            <a:r>
              <a:rPr lang="en-ID" sz="2000" dirty="0" err="1"/>
              <a:t>strategi</a:t>
            </a:r>
            <a:r>
              <a:rPr lang="en-ID" sz="2000" dirty="0"/>
              <a:t> </a:t>
            </a:r>
            <a:r>
              <a:rPr lang="en-ID" sz="2000" dirty="0" err="1"/>
              <a:t>bisnis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spesifik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</a:t>
            </a:r>
            <a:r>
              <a:rPr lang="en-ID" sz="2000" dirty="0" err="1"/>
              <a:t>berorientasikan</a:t>
            </a:r>
            <a:r>
              <a:rPr lang="en-ID" sz="20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997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5"/>
          <p:cNvSpPr/>
          <p:nvPr/>
        </p:nvSpPr>
        <p:spPr>
          <a:xfrm>
            <a:off x="213993" y="1343788"/>
            <a:ext cx="4358007" cy="3488484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6" name="Google Shape;3816;p45"/>
          <p:cNvSpPr/>
          <p:nvPr/>
        </p:nvSpPr>
        <p:spPr>
          <a:xfrm>
            <a:off x="4828963" y="687572"/>
            <a:ext cx="4204300" cy="3437862"/>
          </a:xfrm>
          <a:prstGeom prst="roundRect">
            <a:avLst>
              <a:gd name="adj" fmla="val 16667"/>
            </a:avLst>
          </a:prstGeom>
          <a:solidFill>
            <a:srgbClr val="4F2F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45"/>
          <p:cNvSpPr txBox="1"/>
          <p:nvPr/>
        </p:nvSpPr>
        <p:spPr>
          <a:xfrm>
            <a:off x="352860" y="1475684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4" name="Google Shape;3824;p45"/>
          <p:cNvSpPr txBox="1"/>
          <p:nvPr/>
        </p:nvSpPr>
        <p:spPr>
          <a:xfrm>
            <a:off x="4966549" y="1175212"/>
            <a:ext cx="3963458" cy="21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id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ETL</a:t>
            </a: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 data yang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endParaRPr lang="id-ID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memproses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di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</a:t>
            </a:r>
            <a:endParaRPr lang="id-ID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bg1"/>
              </a:buClr>
              <a:buAutoNum type="arabicPeriod"/>
            </a:pP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yang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</a:t>
            </a:r>
            <a:endParaRPr lang="id-ID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bg1"/>
              </a:buClr>
            </a:pPr>
            <a:r>
              <a:rPr lang="id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</a:t>
            </a:r>
          </a:p>
          <a:p>
            <a:pPr marL="228600" lvl="0" indent="-228600">
              <a:buClr>
                <a:schemeClr val="bg1"/>
              </a:buClr>
              <a:buAutoNum type="arabicPeriod"/>
            </a:pP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(big data)</a:t>
            </a:r>
            <a:endParaRPr lang="id-ID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Clr>
                <a:schemeClr val="bg1"/>
              </a:buClr>
              <a:buAutoNum type="arabicPeriod"/>
            </a:pP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berlokasi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Clr>
                <a:schemeClr val="bg1"/>
              </a:buClr>
              <a:buAutoNum type="arabicPeriod"/>
            </a:pP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820;p45">
            <a:extLst>
              <a:ext uri="{FF2B5EF4-FFF2-40B4-BE49-F238E27FC236}">
                <a16:creationId xmlns:a16="http://schemas.microsoft.com/office/drawing/2014/main" id="{AC5CF673-512B-50C8-4EF9-1A98DB783987}"/>
              </a:ext>
            </a:extLst>
          </p:cNvPr>
          <p:cNvSpPr txBox="1"/>
          <p:nvPr/>
        </p:nvSpPr>
        <p:spPr>
          <a:xfrm>
            <a:off x="4775915" y="710935"/>
            <a:ext cx="4080271" cy="44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D88B0C-81F4-4307-8E0F-95CFB00B9038}"/>
              </a:ext>
            </a:extLst>
          </p:cNvPr>
          <p:cNvSpPr/>
          <p:nvPr/>
        </p:nvSpPr>
        <p:spPr>
          <a:xfrm>
            <a:off x="2921185" y="122818"/>
            <a:ext cx="3121367" cy="36933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D" sz="1800" dirty="0" err="1"/>
              <a:t>Perbedaan</a:t>
            </a:r>
            <a:r>
              <a:rPr lang="en-ID" sz="1800" dirty="0"/>
              <a:t> ETL </a:t>
            </a:r>
            <a:r>
              <a:rPr lang="en-ID" sz="1800" dirty="0" err="1"/>
              <a:t>dengan</a:t>
            </a:r>
            <a:r>
              <a:rPr lang="en-ID" sz="1800" dirty="0"/>
              <a:t> ELT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4C600-EDD8-47A8-BDA7-6ED9FE5FD18A}"/>
              </a:ext>
            </a:extLst>
          </p:cNvPr>
          <p:cNvSpPr/>
          <p:nvPr/>
        </p:nvSpPr>
        <p:spPr>
          <a:xfrm>
            <a:off x="274202" y="1816142"/>
            <a:ext cx="42375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ELT.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ETL, proses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ETL,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ETL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ELT, proses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warehouse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(PDW)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(RDBMS).</a:t>
            </a:r>
          </a:p>
        </p:txBody>
      </p:sp>
    </p:spTree>
    <p:extLst>
      <p:ext uri="{BB962C8B-B14F-4D97-AF65-F5344CB8AC3E}">
        <p14:creationId xmlns:p14="http://schemas.microsoft.com/office/powerpoint/2010/main" val="30154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27"/>
          <p:cNvSpPr txBox="1">
            <a:spLocks noGrp="1"/>
          </p:cNvSpPr>
          <p:nvPr>
            <p:ph type="title"/>
          </p:nvPr>
        </p:nvSpPr>
        <p:spPr>
          <a:xfrm>
            <a:off x="1735895" y="2197945"/>
            <a:ext cx="116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620" name="Google Shape;2620;p27"/>
          <p:cNvSpPr txBox="1">
            <a:spLocks noGrp="1"/>
          </p:cNvSpPr>
          <p:nvPr>
            <p:ph type="title" idx="2"/>
          </p:nvPr>
        </p:nvSpPr>
        <p:spPr>
          <a:xfrm>
            <a:off x="890275" y="2781250"/>
            <a:ext cx="28674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Schema</a:t>
            </a:r>
          </a:p>
        </p:txBody>
      </p:sp>
      <p:sp>
        <p:nvSpPr>
          <p:cNvPr id="4" name="Google Shape;3814;p45">
            <a:extLst>
              <a:ext uri="{FF2B5EF4-FFF2-40B4-BE49-F238E27FC236}">
                <a16:creationId xmlns:a16="http://schemas.microsoft.com/office/drawing/2014/main" id="{14FA9C2C-B8A5-361B-4D5B-1081DC71435D}"/>
              </a:ext>
            </a:extLst>
          </p:cNvPr>
          <p:cNvSpPr/>
          <p:nvPr/>
        </p:nvSpPr>
        <p:spPr>
          <a:xfrm>
            <a:off x="4571999" y="736975"/>
            <a:ext cx="4316819" cy="3106500"/>
          </a:xfrm>
          <a:prstGeom prst="roundRect">
            <a:avLst>
              <a:gd name="adj" fmla="val 16667"/>
            </a:avLst>
          </a:prstGeom>
          <a:solidFill>
            <a:srgbClr val="484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20;p45">
            <a:extLst>
              <a:ext uri="{FF2B5EF4-FFF2-40B4-BE49-F238E27FC236}">
                <a16:creationId xmlns:a16="http://schemas.microsoft.com/office/drawing/2014/main" id="{D48F9DB8-AF53-61B5-E928-F34C312D0A9C}"/>
              </a:ext>
            </a:extLst>
          </p:cNvPr>
          <p:cNvSpPr txBox="1"/>
          <p:nvPr/>
        </p:nvSpPr>
        <p:spPr>
          <a:xfrm>
            <a:off x="4692697" y="843516"/>
            <a:ext cx="4118149" cy="282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>
                <a:solidFill>
                  <a:schemeClr val="bg1"/>
                </a:solidFill>
              </a:rPr>
              <a:t>Star Schema </a:t>
            </a:r>
            <a:r>
              <a:rPr lang="en-ID" sz="1600" dirty="0" err="1">
                <a:solidFill>
                  <a:schemeClr val="bg1"/>
                </a:solidFill>
              </a:rPr>
              <a:t>merupakan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pemodelan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pertama</a:t>
            </a:r>
            <a:r>
              <a:rPr lang="en-ID" sz="1600" dirty="0">
                <a:solidFill>
                  <a:schemeClr val="bg1"/>
                </a:solidFill>
              </a:rPr>
              <a:t> di </a:t>
            </a:r>
            <a:r>
              <a:rPr lang="en-ID" sz="1600" dirty="0" err="1">
                <a:solidFill>
                  <a:schemeClr val="bg1"/>
                </a:solidFill>
              </a:rPr>
              <a:t>dalam</a:t>
            </a:r>
            <a:r>
              <a:rPr lang="en-ID" sz="1600" dirty="0">
                <a:solidFill>
                  <a:schemeClr val="bg1"/>
                </a:solidFill>
              </a:rPr>
              <a:t> data </a:t>
            </a:r>
            <a:r>
              <a:rPr lang="en-ID" sz="1600" dirty="0" err="1">
                <a:solidFill>
                  <a:schemeClr val="bg1"/>
                </a:solidFill>
              </a:rPr>
              <a:t>multidimensi</a:t>
            </a:r>
            <a:r>
              <a:rPr lang="en-ID" sz="1600" dirty="0">
                <a:solidFill>
                  <a:schemeClr val="bg1"/>
                </a:solidFill>
              </a:rPr>
              <a:t> pada Data Warehouse yang </a:t>
            </a:r>
            <a:r>
              <a:rPr lang="en-ID" sz="1600" dirty="0" err="1">
                <a:solidFill>
                  <a:schemeClr val="bg1"/>
                </a:solidFill>
              </a:rPr>
              <a:t>melibatkan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adanya</a:t>
            </a:r>
            <a:r>
              <a:rPr lang="en-ID" sz="1600" dirty="0">
                <a:solidFill>
                  <a:schemeClr val="bg1"/>
                </a:solidFill>
              </a:rPr>
              <a:t> dua </a:t>
            </a:r>
            <a:r>
              <a:rPr lang="en-ID" sz="1600" dirty="0" err="1">
                <a:solidFill>
                  <a:schemeClr val="bg1"/>
                </a:solidFill>
              </a:rPr>
              <a:t>buah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jenis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tabel</a:t>
            </a:r>
            <a:r>
              <a:rPr lang="en-ID" sz="1600" dirty="0">
                <a:solidFill>
                  <a:schemeClr val="bg1"/>
                </a:solidFill>
              </a:rPr>
              <a:t> (</a:t>
            </a:r>
            <a:r>
              <a:rPr lang="en-ID" sz="1600" dirty="0" err="1">
                <a:solidFill>
                  <a:schemeClr val="bg1"/>
                </a:solidFill>
              </a:rPr>
              <a:t>Fxt</a:t>
            </a:r>
            <a:r>
              <a:rPr lang="en-ID" sz="1600" dirty="0">
                <a:solidFill>
                  <a:schemeClr val="bg1"/>
                </a:solidFill>
              </a:rPr>
              <a:t> Table dan </a:t>
            </a:r>
            <a:r>
              <a:rPr lang="en-ID" sz="1600" dirty="0" err="1">
                <a:solidFill>
                  <a:schemeClr val="bg1"/>
                </a:solidFill>
              </a:rPr>
              <a:t>tabel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multidimensi</a:t>
            </a:r>
            <a:r>
              <a:rPr lang="en-ID" sz="1600" dirty="0">
                <a:solidFill>
                  <a:schemeClr val="bg1"/>
                </a:solidFill>
              </a:rPr>
              <a:t>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16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bg1"/>
                </a:solidFill>
              </a:rPr>
              <a:t>Kedua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buah</a:t>
            </a:r>
            <a:endParaRPr lang="en-US" sz="16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bg1"/>
                </a:solidFill>
              </a:rPr>
              <a:t>jenis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tabel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(Fact Table dan </a:t>
            </a:r>
            <a:r>
              <a:rPr lang="en-US" sz="1600" dirty="0" err="1">
                <a:solidFill>
                  <a:schemeClr val="bg1"/>
                </a:solidFill>
              </a:rPr>
              <a:t>tabel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dimensi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en-US" sz="1600" dirty="0" err="1">
                <a:solidFill>
                  <a:schemeClr val="bg1"/>
                </a:solidFill>
              </a:rPr>
              <a:t>berelasi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membentuk</a:t>
            </a:r>
            <a:r>
              <a:rPr lang="en-US" sz="1600" dirty="0">
                <a:solidFill>
                  <a:schemeClr val="bg1"/>
                </a:solidFill>
              </a:rPr>
              <a:t> diagram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bg1"/>
                </a:solidFill>
              </a:rPr>
              <a:t>berupa</a:t>
            </a:r>
            <a:r>
              <a:rPr lang="en-US" sz="1600" dirty="0">
                <a:solidFill>
                  <a:schemeClr val="bg1"/>
                </a:solidFill>
              </a:rPr>
              <a:t> ERD (Entity Relationship Diagram) yang </a:t>
            </a:r>
            <a:r>
              <a:rPr lang="en-US" sz="1600" dirty="0" err="1">
                <a:solidFill>
                  <a:schemeClr val="bg1"/>
                </a:solidFill>
              </a:rPr>
              <a:t>menyerupai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bintang</a:t>
            </a:r>
            <a:r>
              <a:rPr lang="en-US" sz="1600" dirty="0">
                <a:solidFill>
                  <a:schemeClr val="bg1"/>
                </a:solidFill>
              </a:rPr>
              <a:t> (Star).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753E93"/>
                </a:solidFill>
              </a:rPr>
              <a:t>T</a:t>
            </a:r>
            <a:r>
              <a:rPr lang="id-ID" dirty="0">
                <a:solidFill>
                  <a:srgbClr val="753E93"/>
                </a:solidFill>
              </a:rPr>
              <a:t>HANK YOU</a:t>
            </a:r>
            <a:endParaRPr dirty="0">
              <a:solidFill>
                <a:srgbClr val="753E9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1694563" y="4582113"/>
            <a:ext cx="5582100" cy="327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Gambar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Star Schema</a:t>
            </a:r>
            <a:endParaRPr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F7AF6-05F8-339D-F467-37BA5BBC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26" y="114854"/>
            <a:ext cx="4468323" cy="4458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130823" y="201641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1795700" y="1274725"/>
              <a:ext cx="142200" cy="115350"/>
            </a:xfrm>
            <a:custGeom>
              <a:avLst/>
              <a:gdLst/>
              <a:ahLst/>
              <a:cxnLst/>
              <a:rect l="l" t="t" r="r" b="b"/>
              <a:pathLst>
                <a:path w="5688" h="4614" extrusionOk="0">
                  <a:moveTo>
                    <a:pt x="3896" y="1"/>
                  </a:moveTo>
                  <a:cubicBezTo>
                    <a:pt x="3757" y="99"/>
                    <a:pt x="3634" y="214"/>
                    <a:pt x="3527" y="337"/>
                  </a:cubicBezTo>
                  <a:cubicBezTo>
                    <a:pt x="3002" y="931"/>
                    <a:pt x="2814" y="1797"/>
                    <a:pt x="2203" y="2297"/>
                  </a:cubicBezTo>
                  <a:cubicBezTo>
                    <a:pt x="1739" y="2682"/>
                    <a:pt x="1104" y="2789"/>
                    <a:pt x="583" y="3105"/>
                  </a:cubicBezTo>
                  <a:cubicBezTo>
                    <a:pt x="366" y="3236"/>
                    <a:pt x="165" y="3416"/>
                    <a:pt x="1" y="3617"/>
                  </a:cubicBezTo>
                  <a:cubicBezTo>
                    <a:pt x="128" y="3995"/>
                    <a:pt x="325" y="4335"/>
                    <a:pt x="566" y="4614"/>
                  </a:cubicBezTo>
                  <a:cubicBezTo>
                    <a:pt x="632" y="4573"/>
                    <a:pt x="698" y="4528"/>
                    <a:pt x="763" y="4482"/>
                  </a:cubicBezTo>
                  <a:cubicBezTo>
                    <a:pt x="1649" y="3843"/>
                    <a:pt x="2547" y="3146"/>
                    <a:pt x="3617" y="2928"/>
                  </a:cubicBezTo>
                  <a:cubicBezTo>
                    <a:pt x="4306" y="2789"/>
                    <a:pt x="5081" y="2838"/>
                    <a:pt x="5688" y="2559"/>
                  </a:cubicBezTo>
                  <a:cubicBezTo>
                    <a:pt x="5680" y="2317"/>
                    <a:pt x="5639" y="2071"/>
                    <a:pt x="5561" y="1834"/>
                  </a:cubicBezTo>
                  <a:cubicBezTo>
                    <a:pt x="5536" y="1739"/>
                    <a:pt x="5499" y="1653"/>
                    <a:pt x="5462" y="1571"/>
                  </a:cubicBezTo>
                  <a:lnTo>
                    <a:pt x="4712" y="1862"/>
                  </a:lnTo>
                  <a:cubicBezTo>
                    <a:pt x="4549" y="1924"/>
                    <a:pt x="4373" y="1989"/>
                    <a:pt x="4198" y="1989"/>
                  </a:cubicBezTo>
                  <a:cubicBezTo>
                    <a:pt x="4175" y="1989"/>
                    <a:pt x="4153" y="1988"/>
                    <a:pt x="4130" y="1985"/>
                  </a:cubicBezTo>
                  <a:cubicBezTo>
                    <a:pt x="3933" y="1965"/>
                    <a:pt x="3732" y="1813"/>
                    <a:pt x="3728" y="1612"/>
                  </a:cubicBezTo>
                  <a:cubicBezTo>
                    <a:pt x="3728" y="1514"/>
                    <a:pt x="3769" y="1419"/>
                    <a:pt x="3814" y="1333"/>
                  </a:cubicBezTo>
                  <a:cubicBezTo>
                    <a:pt x="4003" y="981"/>
                    <a:pt x="4269" y="661"/>
                    <a:pt x="4581" y="407"/>
                  </a:cubicBezTo>
                  <a:cubicBezTo>
                    <a:pt x="4372" y="243"/>
                    <a:pt x="4142" y="103"/>
                    <a:pt x="3896" y="1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918535" y="16264"/>
            <a:ext cx="8342700" cy="9046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Mengenal Fact Table dan Tabel Dimensi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826303" y="1453116"/>
            <a:ext cx="7077425" cy="3040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Star Schema </a:t>
            </a:r>
            <a:r>
              <a:rPr lang="en-ID" dirty="0" err="1"/>
              <a:t>menyajikan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(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diagram)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(Fact)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dimensi-dimensi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dengannya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fact Table dan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yang di </a:t>
            </a:r>
            <a:r>
              <a:rPr lang="en-ID" dirty="0" err="1"/>
              <a:t>tulis</a:t>
            </a:r>
            <a:r>
              <a:rPr lang="en-ID" dirty="0"/>
              <a:t> </a:t>
            </a:r>
            <a:r>
              <a:rPr lang="en-US" dirty="0"/>
              <a:t>Thomas M. Connolly dan Carolyn E. </a:t>
            </a:r>
            <a:r>
              <a:rPr lang="en-US" dirty="0" err="1"/>
              <a:t>Begg</a:t>
            </a:r>
            <a:r>
              <a:rPr lang="en-US" dirty="0"/>
              <a:t>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(Fact Table)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yang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(Composite) </a:t>
            </a:r>
            <a:r>
              <a:rPr lang="en-ID" dirty="0" err="1"/>
              <a:t>dari</a:t>
            </a:r>
            <a:r>
              <a:rPr lang="en-ID" dirty="0"/>
              <a:t> Primary Key </a:t>
            </a:r>
            <a:r>
              <a:rPr lang="en-ID" dirty="0" err="1"/>
              <a:t>milik</a:t>
            </a:r>
            <a:r>
              <a:rPr lang="en-ID" dirty="0"/>
              <a:t> </a:t>
            </a:r>
            <a:r>
              <a:rPr lang="en-ID" dirty="0" err="1"/>
              <a:t>tabeltabel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 </a:t>
            </a:r>
            <a:r>
              <a:rPr lang="it-IT" dirty="0"/>
              <a:t>di mana tabel-tabel yang berelasi tersebut akan membentuk model dimensional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(Dimension Table)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tabel-tabel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Fact Table, yang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Primary Key,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kumpulan</a:t>
            </a:r>
            <a:r>
              <a:rPr lang="en-ID" dirty="0"/>
              <a:t> (Composite) </a:t>
            </a:r>
            <a:r>
              <a:rPr lang="en-ID" dirty="0" err="1"/>
              <a:t>dari</a:t>
            </a:r>
            <a:r>
              <a:rPr lang="en-ID" dirty="0"/>
              <a:t> Primary Key yang </a:t>
            </a:r>
            <a:r>
              <a:rPr lang="en-ID" dirty="0" err="1"/>
              <a:t>tersimpan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Fact Table.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71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130823" y="201641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1795700" y="1274725"/>
              <a:ext cx="142200" cy="115350"/>
            </a:xfrm>
            <a:custGeom>
              <a:avLst/>
              <a:gdLst/>
              <a:ahLst/>
              <a:cxnLst/>
              <a:rect l="l" t="t" r="r" b="b"/>
              <a:pathLst>
                <a:path w="5688" h="4614" extrusionOk="0">
                  <a:moveTo>
                    <a:pt x="3896" y="1"/>
                  </a:moveTo>
                  <a:cubicBezTo>
                    <a:pt x="3757" y="99"/>
                    <a:pt x="3634" y="214"/>
                    <a:pt x="3527" y="337"/>
                  </a:cubicBezTo>
                  <a:cubicBezTo>
                    <a:pt x="3002" y="931"/>
                    <a:pt x="2814" y="1797"/>
                    <a:pt x="2203" y="2297"/>
                  </a:cubicBezTo>
                  <a:cubicBezTo>
                    <a:pt x="1739" y="2682"/>
                    <a:pt x="1104" y="2789"/>
                    <a:pt x="583" y="3105"/>
                  </a:cubicBezTo>
                  <a:cubicBezTo>
                    <a:pt x="366" y="3236"/>
                    <a:pt x="165" y="3416"/>
                    <a:pt x="1" y="3617"/>
                  </a:cubicBezTo>
                  <a:cubicBezTo>
                    <a:pt x="128" y="3995"/>
                    <a:pt x="325" y="4335"/>
                    <a:pt x="566" y="4614"/>
                  </a:cubicBezTo>
                  <a:cubicBezTo>
                    <a:pt x="632" y="4573"/>
                    <a:pt x="698" y="4528"/>
                    <a:pt x="763" y="4482"/>
                  </a:cubicBezTo>
                  <a:cubicBezTo>
                    <a:pt x="1649" y="3843"/>
                    <a:pt x="2547" y="3146"/>
                    <a:pt x="3617" y="2928"/>
                  </a:cubicBezTo>
                  <a:cubicBezTo>
                    <a:pt x="4306" y="2789"/>
                    <a:pt x="5081" y="2838"/>
                    <a:pt x="5688" y="2559"/>
                  </a:cubicBezTo>
                  <a:cubicBezTo>
                    <a:pt x="5680" y="2317"/>
                    <a:pt x="5639" y="2071"/>
                    <a:pt x="5561" y="1834"/>
                  </a:cubicBezTo>
                  <a:cubicBezTo>
                    <a:pt x="5536" y="1739"/>
                    <a:pt x="5499" y="1653"/>
                    <a:pt x="5462" y="1571"/>
                  </a:cubicBezTo>
                  <a:lnTo>
                    <a:pt x="4712" y="1862"/>
                  </a:lnTo>
                  <a:cubicBezTo>
                    <a:pt x="4549" y="1924"/>
                    <a:pt x="4373" y="1989"/>
                    <a:pt x="4198" y="1989"/>
                  </a:cubicBezTo>
                  <a:cubicBezTo>
                    <a:pt x="4175" y="1989"/>
                    <a:pt x="4153" y="1988"/>
                    <a:pt x="4130" y="1985"/>
                  </a:cubicBezTo>
                  <a:cubicBezTo>
                    <a:pt x="3933" y="1965"/>
                    <a:pt x="3732" y="1813"/>
                    <a:pt x="3728" y="1612"/>
                  </a:cubicBezTo>
                  <a:cubicBezTo>
                    <a:pt x="3728" y="1514"/>
                    <a:pt x="3769" y="1419"/>
                    <a:pt x="3814" y="1333"/>
                  </a:cubicBezTo>
                  <a:cubicBezTo>
                    <a:pt x="4003" y="981"/>
                    <a:pt x="4269" y="661"/>
                    <a:pt x="4581" y="407"/>
                  </a:cubicBezTo>
                  <a:cubicBezTo>
                    <a:pt x="4372" y="243"/>
                    <a:pt x="4142" y="103"/>
                    <a:pt x="3896" y="1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918535" y="16263"/>
            <a:ext cx="8342700" cy="1146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Bentuk Hubungan Antara Fact Table dengan Tabel Dimensi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918535" y="1111876"/>
            <a:ext cx="7077425" cy="114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Fact Table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pada Star Schema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1 to N </a:t>
            </a:r>
            <a:r>
              <a:rPr lang="en-ID" dirty="0" err="1"/>
              <a:t>atau</a:t>
            </a:r>
            <a:r>
              <a:rPr lang="en-ID" dirty="0"/>
              <a:t> One to Many.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pada Star Schema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Fact Table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. Fact Table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tengah-tengah</a:t>
            </a:r>
            <a:r>
              <a:rPr lang="en-ID" dirty="0"/>
              <a:t>, di </a:t>
            </a:r>
            <a:r>
              <a:rPr lang="en-ID" dirty="0" err="1"/>
              <a:t>kelilingi</a:t>
            </a:r>
            <a:r>
              <a:rPr lang="en-ID" dirty="0"/>
              <a:t> oleh dua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denormalisasi</a:t>
            </a:r>
            <a:r>
              <a:rPr lang="en-ID" dirty="0"/>
              <a:t>.</a:t>
            </a:r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5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130823" y="201641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1795700" y="1274725"/>
              <a:ext cx="142200" cy="115350"/>
            </a:xfrm>
            <a:custGeom>
              <a:avLst/>
              <a:gdLst/>
              <a:ahLst/>
              <a:cxnLst/>
              <a:rect l="l" t="t" r="r" b="b"/>
              <a:pathLst>
                <a:path w="5688" h="4614" extrusionOk="0">
                  <a:moveTo>
                    <a:pt x="3896" y="1"/>
                  </a:moveTo>
                  <a:cubicBezTo>
                    <a:pt x="3757" y="99"/>
                    <a:pt x="3634" y="214"/>
                    <a:pt x="3527" y="337"/>
                  </a:cubicBezTo>
                  <a:cubicBezTo>
                    <a:pt x="3002" y="931"/>
                    <a:pt x="2814" y="1797"/>
                    <a:pt x="2203" y="2297"/>
                  </a:cubicBezTo>
                  <a:cubicBezTo>
                    <a:pt x="1739" y="2682"/>
                    <a:pt x="1104" y="2789"/>
                    <a:pt x="583" y="3105"/>
                  </a:cubicBezTo>
                  <a:cubicBezTo>
                    <a:pt x="366" y="3236"/>
                    <a:pt x="165" y="3416"/>
                    <a:pt x="1" y="3617"/>
                  </a:cubicBezTo>
                  <a:cubicBezTo>
                    <a:pt x="128" y="3995"/>
                    <a:pt x="325" y="4335"/>
                    <a:pt x="566" y="4614"/>
                  </a:cubicBezTo>
                  <a:cubicBezTo>
                    <a:pt x="632" y="4573"/>
                    <a:pt x="698" y="4528"/>
                    <a:pt x="763" y="4482"/>
                  </a:cubicBezTo>
                  <a:cubicBezTo>
                    <a:pt x="1649" y="3843"/>
                    <a:pt x="2547" y="3146"/>
                    <a:pt x="3617" y="2928"/>
                  </a:cubicBezTo>
                  <a:cubicBezTo>
                    <a:pt x="4306" y="2789"/>
                    <a:pt x="5081" y="2838"/>
                    <a:pt x="5688" y="2559"/>
                  </a:cubicBezTo>
                  <a:cubicBezTo>
                    <a:pt x="5680" y="2317"/>
                    <a:pt x="5639" y="2071"/>
                    <a:pt x="5561" y="1834"/>
                  </a:cubicBezTo>
                  <a:cubicBezTo>
                    <a:pt x="5536" y="1739"/>
                    <a:pt x="5499" y="1653"/>
                    <a:pt x="5462" y="1571"/>
                  </a:cubicBezTo>
                  <a:lnTo>
                    <a:pt x="4712" y="1862"/>
                  </a:lnTo>
                  <a:cubicBezTo>
                    <a:pt x="4549" y="1924"/>
                    <a:pt x="4373" y="1989"/>
                    <a:pt x="4198" y="1989"/>
                  </a:cubicBezTo>
                  <a:cubicBezTo>
                    <a:pt x="4175" y="1989"/>
                    <a:pt x="4153" y="1988"/>
                    <a:pt x="4130" y="1985"/>
                  </a:cubicBezTo>
                  <a:cubicBezTo>
                    <a:pt x="3933" y="1965"/>
                    <a:pt x="3732" y="1813"/>
                    <a:pt x="3728" y="1612"/>
                  </a:cubicBezTo>
                  <a:cubicBezTo>
                    <a:pt x="3728" y="1514"/>
                    <a:pt x="3769" y="1419"/>
                    <a:pt x="3814" y="1333"/>
                  </a:cubicBezTo>
                  <a:cubicBezTo>
                    <a:pt x="4003" y="981"/>
                    <a:pt x="4269" y="661"/>
                    <a:pt x="4581" y="407"/>
                  </a:cubicBezTo>
                  <a:cubicBezTo>
                    <a:pt x="4372" y="243"/>
                    <a:pt x="4142" y="103"/>
                    <a:pt x="3896" y="1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title"/>
          </p:nvPr>
        </p:nvSpPr>
        <p:spPr>
          <a:xfrm>
            <a:off x="886390" y="303185"/>
            <a:ext cx="8342700" cy="511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Contoh Studi Kasus Implementasi Star Schema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6" name="Google Shape;2496;p22"/>
          <p:cNvSpPr txBox="1">
            <a:spLocks noGrp="1"/>
          </p:cNvSpPr>
          <p:nvPr>
            <p:ph type="body" idx="1"/>
          </p:nvPr>
        </p:nvSpPr>
        <p:spPr>
          <a:xfrm>
            <a:off x="918535" y="1111876"/>
            <a:ext cx="7077425" cy="3927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,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perpustakaan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Data Warehouse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data </a:t>
            </a:r>
            <a:r>
              <a:rPr lang="en-ID" dirty="0" err="1"/>
              <a:t>multidimensi</a:t>
            </a:r>
            <a:r>
              <a:rPr lang="en-ID" dirty="0"/>
              <a:t>. Pada Fact </a:t>
            </a:r>
            <a:r>
              <a:rPr lang="en-ID" dirty="0" err="1"/>
              <a:t>Pinjam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berelasi</a:t>
            </a:r>
            <a:r>
              <a:rPr lang="en-ID" dirty="0"/>
              <a:t> </a:t>
            </a:r>
            <a:r>
              <a:rPr lang="en-ID" dirty="0" err="1"/>
              <a:t>terhadapnya</a:t>
            </a:r>
            <a:r>
              <a:rPr lang="en-ID" dirty="0"/>
              <a:t>. </a:t>
            </a:r>
            <a:r>
              <a:rPr lang="en-ID" dirty="0" err="1"/>
              <a:t>Keempat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,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,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Peminjam</a:t>
            </a:r>
            <a:r>
              <a:rPr lang="en-ID" dirty="0"/>
              <a:t>, dan </a:t>
            </a:r>
            <a:r>
              <a:rPr lang="en-ID" dirty="0" err="1"/>
              <a:t>Dimensi</a:t>
            </a:r>
            <a:r>
              <a:rPr lang="en-ID" dirty="0"/>
              <a:t> Waktu </a:t>
            </a:r>
            <a:r>
              <a:rPr lang="en-ID" dirty="0" err="1"/>
              <a:t>Pinjam</a:t>
            </a:r>
            <a:r>
              <a:rPr lang="en-ID" dirty="0"/>
              <a:t>.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Primary Key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field-field </a:t>
            </a:r>
            <a:r>
              <a:rPr lang="en-ID" dirty="0" err="1"/>
              <a:t>lainnya</a:t>
            </a:r>
            <a:r>
              <a:rPr lang="en-ID" dirty="0"/>
              <a:t>. </a:t>
            </a:r>
            <a:r>
              <a:rPr lang="en-ID" dirty="0" err="1"/>
              <a:t>Yaitu</a:t>
            </a:r>
            <a:r>
              <a:rPr lang="en-ID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/>
              <a:t>1.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, field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: </a:t>
            </a:r>
            <a:r>
              <a:rPr lang="en-ID" dirty="0" err="1"/>
              <a:t>ID_Penulis</a:t>
            </a:r>
            <a:r>
              <a:rPr lang="en-ID" dirty="0"/>
              <a:t> (Primary "Key), Nama, Alamat, </a:t>
            </a:r>
            <a:r>
              <a:rPr lang="en-ID" dirty="0" err="1"/>
              <a:t>Kontak</a:t>
            </a:r>
            <a:r>
              <a:rPr lang="en-ID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/>
              <a:t>2.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, field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: </a:t>
            </a:r>
            <a:r>
              <a:rPr lang="en-ID" dirty="0" err="1"/>
              <a:t>ID_Buku</a:t>
            </a:r>
            <a:r>
              <a:rPr lang="en-ID" dirty="0"/>
              <a:t> (Primary Key), </a:t>
            </a:r>
            <a:r>
              <a:rPr lang="en-ID" dirty="0" err="1"/>
              <a:t>Judul</a:t>
            </a:r>
            <a:r>
              <a:rPr lang="en-ID" dirty="0"/>
              <a:t>, </a:t>
            </a:r>
            <a:r>
              <a:rPr lang="en-ID" dirty="0" err="1"/>
              <a:t>Kategori</a:t>
            </a:r>
            <a:r>
              <a:rPr lang="en-ID" dirty="0"/>
              <a:t>, Halaman, </a:t>
            </a:r>
            <a:r>
              <a:rPr lang="en-ID" dirty="0" err="1"/>
              <a:t>Penerbit</a:t>
            </a:r>
            <a:r>
              <a:rPr lang="en-ID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/>
              <a:t>3.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Peminjam</a:t>
            </a:r>
            <a:r>
              <a:rPr lang="en-ID" dirty="0"/>
              <a:t>, field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: </a:t>
            </a:r>
            <a:r>
              <a:rPr lang="en-ID" dirty="0" err="1"/>
              <a:t>ID_Peminjam</a:t>
            </a:r>
            <a:r>
              <a:rPr lang="en-ID" dirty="0"/>
              <a:t>, Nama,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Pinjaman</a:t>
            </a:r>
            <a:r>
              <a:rPr lang="en-ID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ID" dirty="0"/>
              <a:t>4. </a:t>
            </a:r>
            <a:r>
              <a:rPr lang="en-ID" dirty="0" err="1"/>
              <a:t>Dimensi</a:t>
            </a:r>
            <a:r>
              <a:rPr lang="en-ID" dirty="0"/>
              <a:t> Waktu </a:t>
            </a:r>
            <a:r>
              <a:rPr lang="en-ID" dirty="0" err="1"/>
              <a:t>Pinjam</a:t>
            </a:r>
            <a:r>
              <a:rPr lang="en-ID" dirty="0"/>
              <a:t>, field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: </a:t>
            </a:r>
            <a:r>
              <a:rPr lang="en-ID" dirty="0" err="1"/>
              <a:t>ID_Waktu</a:t>
            </a:r>
            <a:r>
              <a:rPr lang="en-ID" dirty="0"/>
              <a:t> (Primary Key), Jam, Kembali.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dirty="0"/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8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 txBox="1">
            <a:spLocks noGrp="1"/>
          </p:cNvSpPr>
          <p:nvPr>
            <p:ph type="title"/>
          </p:nvPr>
        </p:nvSpPr>
        <p:spPr>
          <a:xfrm>
            <a:off x="3104707" y="330150"/>
            <a:ext cx="5605643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Kelebihan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Oleh Star Schema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B238E-CAD0-0BDB-E86B-35E0FB29D60E}"/>
              </a:ext>
            </a:extLst>
          </p:cNvPr>
          <p:cNvSpPr txBox="1"/>
          <p:nvPr/>
        </p:nvSpPr>
        <p:spPr>
          <a:xfrm>
            <a:off x="545805" y="1070344"/>
            <a:ext cx="4961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Kinerja Query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Prediksi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Query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OLAP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Gambaran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Navigasi</a:t>
            </a:r>
            <a:r>
              <a:rPr lang="en-ID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endParaRPr lang="en-ID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 txBox="1">
            <a:spLocks noGrp="1"/>
          </p:cNvSpPr>
          <p:nvPr>
            <p:ph type="title"/>
          </p:nvPr>
        </p:nvSpPr>
        <p:spPr>
          <a:xfrm>
            <a:off x="2821173" y="330150"/>
            <a:ext cx="5889178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Kelemahan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Oleh Star Schema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B238E-CAD0-0BDB-E86B-35E0FB29D60E}"/>
              </a:ext>
            </a:extLst>
          </p:cNvPr>
          <p:cNvSpPr txBox="1"/>
          <p:nvPr/>
        </p:nvSpPr>
        <p:spPr>
          <a:xfrm>
            <a:off x="737191" y="1311348"/>
            <a:ext cx="4961860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pemborosan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(Space)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relatif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lang="en-ID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sulitnya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(Maintenance)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rentannya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duplikasi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(</a:t>
            </a:r>
            <a:r>
              <a:rPr lang="en-ID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Redudancy</a:t>
            </a:r>
            <a:r>
              <a:rPr lang="en-ID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66682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2353</Words>
  <Application>Microsoft Office PowerPoint</Application>
  <PresentationFormat>On-screen Show (16:9)</PresentationFormat>
  <Paragraphs>163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Unica One</vt:lpstr>
      <vt:lpstr>Gill Sans MT</vt:lpstr>
      <vt:lpstr>Gallery</vt:lpstr>
      <vt:lpstr>DATA MULTIDIMENSI PADA DATA WAREHOUSE  (PEMODELAN (SCHEMA) PADA DATA MULTIDIMENSI)</vt:lpstr>
      <vt:lpstr>MATERI</vt:lpstr>
      <vt:lpstr>01</vt:lpstr>
      <vt:lpstr>PowerPoint Presentation</vt:lpstr>
      <vt:lpstr>Mengenal Fact Table dan Tabel Dimensi</vt:lpstr>
      <vt:lpstr>Bentuk Hubungan Antara Fact Table dengan Tabel Dimensi</vt:lpstr>
      <vt:lpstr> Contoh Studi Kasus Implementasi Star Schema</vt:lpstr>
      <vt:lpstr>Kelebihan yang Dimiliki Oleh Star Schema</vt:lpstr>
      <vt:lpstr>Kelemahan yang Dimiliki Oleh Star Schema</vt:lpstr>
      <vt:lpstr>02</vt:lpstr>
      <vt:lpstr>PowerPoint Presentation</vt:lpstr>
      <vt:lpstr>PowerPoint Presentation</vt:lpstr>
      <vt:lpstr>PowerPoint Presentation</vt:lpstr>
      <vt:lpstr>03</vt:lpstr>
      <vt:lpstr>Bentuk Hubungan Antara Fact Table dengan Tabel Dimensi</vt:lpstr>
      <vt:lpstr>PowerPoint Presentation</vt:lpstr>
      <vt:lpstr>PowerPoint Presentation</vt:lpstr>
      <vt:lpstr>PowerPoint Presentation</vt:lpstr>
      <vt:lpstr>Extraction, Transformation, and Loading (ETL)</vt:lpstr>
      <vt:lpstr>Definisi ETL  </vt:lpstr>
      <vt:lpstr>NILAI PENTING ETL</vt:lpstr>
      <vt:lpstr>TIGA TAHAPAN PADA ETL </vt:lpstr>
      <vt:lpstr>PowerPoint Presentation</vt:lpstr>
      <vt:lpstr>ETL PADA MULTIDIMENSI</vt:lpstr>
      <vt:lpstr>Definisi Extraction, Loading, Transformation (ELT)</vt:lpstr>
      <vt:lpstr>TIGA TAHAPAN PADA ELT</vt:lpstr>
      <vt:lpstr>PowerPoint Presentation</vt:lpstr>
      <vt:lpstr>ELT PADA MULTIDIMENSI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MULTIDIMENSI PADA DATA WAREHOUSE (PEMODELAN (SCHEMA) PADA DATA MULTIDIMENSI)</dc:title>
  <dc:creator>Bagus Aria Nugraha</dc:creator>
  <cp:lastModifiedBy>Afdal Alfatih</cp:lastModifiedBy>
  <cp:revision>9</cp:revision>
  <dcterms:modified xsi:type="dcterms:W3CDTF">2024-01-30T15:50:11Z</dcterms:modified>
</cp:coreProperties>
</file>