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8" r:id="rId3"/>
    <p:sldId id="259" r:id="rId4"/>
    <p:sldId id="261" r:id="rId5"/>
    <p:sldId id="266" r:id="rId6"/>
    <p:sldId id="284" r:id="rId7"/>
    <p:sldId id="269" r:id="rId8"/>
    <p:sldId id="279" r:id="rId9"/>
    <p:sldId id="270" r:id="rId10"/>
    <p:sldId id="272" r:id="rId11"/>
    <p:sldId id="273" r:id="rId12"/>
    <p:sldId id="281" r:id="rId13"/>
    <p:sldId id="283" r:id="rId14"/>
    <p:sldId id="282" r:id="rId15"/>
  </p:sldIdLst>
  <p:sldSz cx="9144000" cy="6858000" type="screen4x3"/>
  <p:notesSz cx="6858000" cy="9144000"/>
  <p:defaultTextStyle>
    <a:defPPr>
      <a:defRPr lang="es-E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422C16"/>
    <a:srgbClr val="0C788E"/>
    <a:srgbClr val="025198"/>
    <a:srgbClr val="1C1C1C"/>
    <a:srgbClr val="3366FF"/>
    <a:srgbClr val="004C00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811" autoAdjust="0"/>
    <p:restoredTop sz="73112" autoAdjust="0"/>
  </p:normalViewPr>
  <p:slideViewPr>
    <p:cSldViewPr>
      <p:cViewPr varScale="1">
        <p:scale>
          <a:sx n="49" d="100"/>
          <a:sy n="49" d="100"/>
        </p:scale>
        <p:origin x="1650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142E68F3-F1EB-4C87-B6C0-D189D50D1CD8}" type="datetimeFigureOut">
              <a:rPr lang="id-ID"/>
              <a:pPr>
                <a:defRPr/>
              </a:pPr>
              <a:t>31/03/2023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id-ID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id-ID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29AC18B8-0164-4846-A3A4-A395B739E4C1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en-US" altLang="en-US" dirty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50A9A72-3F77-4D60-A5C7-B1A9AFE4BE9F}" type="slidenum">
              <a:rPr lang="id-ID" altLang="en-US"/>
              <a:pPr/>
              <a:t>2</a:t>
            </a:fld>
            <a:endParaRPr lang="id-ID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9AC18B8-0164-4846-A3A4-A395B739E4C1}" type="slidenum">
              <a:rPr lang="id-ID" altLang="en-US" smtClean="0"/>
              <a:pPr>
                <a:defRPr/>
              </a:pPr>
              <a:t>11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27368324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9AC18B8-0164-4846-A3A4-A395B739E4C1}" type="slidenum">
              <a:rPr lang="id-ID" altLang="en-US" smtClean="0"/>
              <a:pPr>
                <a:defRPr/>
              </a:pPr>
              <a:t>3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21482116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3C36D673-4E58-45BC-BCCB-05326795B9EE}" type="slidenum">
              <a:rPr lang="id-ID" altLang="en-US"/>
              <a:pPr/>
              <a:t>4</a:t>
            </a:fld>
            <a:endParaRPr lang="id-ID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9AC18B8-0164-4846-A3A4-A395B739E4C1}" type="slidenum">
              <a:rPr lang="id-ID" altLang="en-US" smtClean="0"/>
              <a:pPr>
                <a:defRPr/>
              </a:pPr>
              <a:t>5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18440946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9AC18B8-0164-4846-A3A4-A395B739E4C1}" type="slidenum">
              <a:rPr lang="id-ID" altLang="en-US" smtClean="0"/>
              <a:pPr>
                <a:defRPr/>
              </a:pPr>
              <a:t>6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21957224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93F4102-B139-47F3-BB2D-3D9476FF1299}" type="slidenum">
              <a:rPr lang="id-ID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7</a:t>
            </a:fld>
            <a:endParaRPr lang="id-ID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id-ID" dirty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93F4102-B139-47F3-BB2D-3D9476FF1299}" type="slidenum">
              <a:rPr lang="id-ID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8</a:t>
            </a:fld>
            <a:endParaRPr lang="id-ID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79761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9AC18B8-0164-4846-A3A4-A395B739E4C1}" type="slidenum">
              <a:rPr lang="id-ID" altLang="en-US" smtClean="0"/>
              <a:pPr>
                <a:defRPr/>
              </a:pPr>
              <a:t>9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10611422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9AC18B8-0164-4846-A3A4-A395B739E4C1}" type="slidenum">
              <a:rPr lang="id-ID" altLang="en-US" smtClean="0"/>
              <a:pPr>
                <a:defRPr/>
              </a:pPr>
              <a:t>10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18944853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id-ID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470E75-18F0-4126-A70E-17A7CDEA936B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95899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7FBEA0-D167-4CC7-97E2-27BEE02B5467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385969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A4C1AA-2E21-497B-89AC-3F5F04D58290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210501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A3314-097D-4ED8-AE6E-0FE1C391E360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550675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3E9D62-EF82-427C-AB30-79E12F6D5255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37256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9722EA-147D-49F8-A3B2-C4213370A2A9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475310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675F26-2F3A-4356-A534-434549143A7A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330886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556ADB-0B07-4AF7-92E0-511C2BD0BE1C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31741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F5FE55-86D8-4B2F-976F-FB23138418B7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6226093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8490C7-B9B5-4CE6-A903-627821A9F75F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649959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d-ID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C45ECF-24C9-4C43-B429-67F700491FE7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11002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Haga clic para modificar el estilo de texto del patrón</a:t>
            </a:r>
          </a:p>
          <a:p>
            <a:pPr lvl="1"/>
            <a:r>
              <a:rPr lang="es-ES" altLang="en-US"/>
              <a:t>Segundo nivel</a:t>
            </a:r>
          </a:p>
          <a:p>
            <a:pPr lvl="2"/>
            <a:r>
              <a:rPr lang="es-ES" altLang="en-US"/>
              <a:t>Tercer nivel</a:t>
            </a:r>
          </a:p>
          <a:p>
            <a:pPr lvl="3"/>
            <a:r>
              <a:rPr lang="es-ES" altLang="en-US"/>
              <a:t>Cuarto nivel</a:t>
            </a:r>
          </a:p>
          <a:p>
            <a:pPr lvl="4"/>
            <a:r>
              <a:rPr lang="es-ES" altLang="en-US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B63E62C8-4DE7-4940-B243-ED9C27F41182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90"/>
          <p:cNvSpPr>
            <a:spLocks noGrp="1" noChangeArrowheads="1"/>
          </p:cNvSpPr>
          <p:nvPr>
            <p:ph type="ctrTitle"/>
          </p:nvPr>
        </p:nvSpPr>
        <p:spPr>
          <a:xfrm>
            <a:off x="250825" y="5084763"/>
            <a:ext cx="7489825" cy="647700"/>
          </a:xfrm>
        </p:spPr>
        <p:txBody>
          <a:bodyPr/>
          <a:lstStyle/>
          <a:p>
            <a:pPr algn="l" eaLnBrk="1" hangingPunct="1"/>
            <a:r>
              <a:rPr lang="id-ID" altLang="en-US" sz="4500" b="1">
                <a:solidFill>
                  <a:schemeClr val="bg1"/>
                </a:solidFill>
              </a:rPr>
              <a:t>Siti Monalisa, ST, M.Kom</a:t>
            </a:r>
            <a:endParaRPr lang="es-ES" altLang="en-US" sz="4500" b="1">
              <a:solidFill>
                <a:schemeClr val="bg1"/>
              </a:solidFill>
            </a:endParaRPr>
          </a:p>
        </p:txBody>
      </p:sp>
      <p:sp>
        <p:nvSpPr>
          <p:cNvPr id="3075" name="Rectangle 91"/>
          <p:cNvSpPr>
            <a:spLocks noGrp="1" noChangeArrowheads="1"/>
          </p:cNvSpPr>
          <p:nvPr>
            <p:ph type="subTitle" idx="1"/>
          </p:nvPr>
        </p:nvSpPr>
        <p:spPr>
          <a:xfrm>
            <a:off x="250825" y="5876925"/>
            <a:ext cx="6842125" cy="503238"/>
          </a:xfrm>
        </p:spPr>
        <p:txBody>
          <a:bodyPr/>
          <a:lstStyle/>
          <a:p>
            <a:r>
              <a:rPr lang="id-ID" altLang="en-US" sz="2800" b="1" dirty="0"/>
              <a:t>CUSTOMER RETENTION</a:t>
            </a:r>
            <a:r>
              <a:rPr lang="en-US" altLang="en-US" sz="2800" b="1" dirty="0"/>
              <a:t> DAN DEVELOPMENT</a:t>
            </a:r>
            <a:endParaRPr lang="id-ID" altLang="en-US" sz="28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/>
              <a:t>Customer Development (</a:t>
            </a:r>
            <a:r>
              <a:rPr lang="en-US" altLang="en-US" b="1" dirty="0" err="1"/>
              <a:t>Pengembangan</a:t>
            </a:r>
            <a:r>
              <a:rPr lang="en-US" altLang="en-US" b="1" dirty="0"/>
              <a:t> </a:t>
            </a:r>
            <a:r>
              <a:rPr lang="en-US" altLang="en-US" b="1" dirty="0" err="1"/>
              <a:t>Pelanggan</a:t>
            </a:r>
            <a:r>
              <a:rPr lang="en-US" altLang="en-US" b="1" dirty="0"/>
              <a:t>) </a:t>
            </a:r>
            <a:endParaRPr lang="id-ID" altLang="en-US" b="1" dirty="0"/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179512" y="2071389"/>
            <a:ext cx="8229600" cy="4525963"/>
          </a:xfrm>
        </p:spPr>
        <p:txBody>
          <a:bodyPr/>
          <a:lstStyle/>
          <a:p>
            <a:pPr>
              <a:defRPr/>
            </a:pPr>
            <a:r>
              <a:rPr lang="id-ID" dirty="0">
                <a:solidFill>
                  <a:srgbClr val="FF0000"/>
                </a:solidFill>
              </a:rPr>
              <a:t>Cross selling</a:t>
            </a:r>
          </a:p>
          <a:p>
            <a:pPr marL="352425" indent="0">
              <a:buFontTx/>
              <a:buNone/>
              <a:defRPr/>
            </a:pPr>
            <a:r>
              <a:rPr lang="id-ID" dirty="0"/>
              <a:t>adalah penjualan produk dan jasa tambahan kepada pelanggan yang ada</a:t>
            </a:r>
          </a:p>
          <a:p>
            <a:pPr>
              <a:defRPr/>
            </a:pPr>
            <a:r>
              <a:rPr lang="id-ID" dirty="0">
                <a:solidFill>
                  <a:srgbClr val="FF0000"/>
                </a:solidFill>
              </a:rPr>
              <a:t>Up selling</a:t>
            </a:r>
          </a:p>
          <a:p>
            <a:pPr marL="352425" indent="0">
              <a:buFontTx/>
              <a:buNone/>
              <a:defRPr/>
            </a:pPr>
            <a:r>
              <a:rPr lang="id-ID" dirty="0"/>
              <a:t>adalah penjualan dengan harga yang tinggi atau produk atau jasa dengan margin yang tinggi kepada pelanggan yang ada.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altLang="en-US"/>
              <a:t>Teknologi CRM pada Pengembangan Pelanggan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id-ID" dirty="0">
                <a:solidFill>
                  <a:srgbClr val="FF0000"/>
                </a:solidFill>
              </a:rPr>
              <a:t>Campaign management</a:t>
            </a:r>
          </a:p>
          <a:p>
            <a:pPr>
              <a:defRPr/>
            </a:pPr>
            <a:r>
              <a:rPr lang="id-ID" dirty="0">
                <a:solidFill>
                  <a:srgbClr val="FF0000"/>
                </a:solidFill>
              </a:rPr>
              <a:t>Event based marketing</a:t>
            </a:r>
          </a:p>
          <a:p>
            <a:pPr>
              <a:defRPr/>
            </a:pPr>
            <a:r>
              <a:rPr lang="id-ID" dirty="0">
                <a:solidFill>
                  <a:srgbClr val="FF0000"/>
                </a:solidFill>
              </a:rPr>
              <a:t>Data mining</a:t>
            </a:r>
          </a:p>
          <a:p>
            <a:pPr>
              <a:defRPr/>
            </a:pPr>
            <a:r>
              <a:rPr lang="id-ID" dirty="0"/>
              <a:t>Channel Integration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3 (</a:t>
            </a:r>
            <a:r>
              <a:rPr lang="en-US" dirty="0" err="1"/>
              <a:t>Retensi</a:t>
            </a:r>
            <a:r>
              <a:rPr lang="en-US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 err="1"/>
              <a:t>Buatlah</a:t>
            </a:r>
            <a:r>
              <a:rPr lang="en-US" dirty="0"/>
              <a:t> </a:t>
            </a:r>
            <a:r>
              <a:rPr lang="en-US" dirty="0" err="1"/>
              <a:t>segmentasi</a:t>
            </a:r>
            <a:r>
              <a:rPr lang="en-US" dirty="0"/>
              <a:t> </a:t>
            </a:r>
            <a:r>
              <a:rPr lang="en-US" dirty="0" err="1"/>
              <a:t>pelanggan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pola</a:t>
            </a:r>
            <a:r>
              <a:rPr lang="en-US" dirty="0"/>
              <a:t> </a:t>
            </a:r>
            <a:r>
              <a:rPr lang="en-US" dirty="0" err="1"/>
              <a:t>pembelian</a:t>
            </a:r>
            <a:r>
              <a:rPr lang="en-US" dirty="0"/>
              <a:t> </a:t>
            </a:r>
            <a:r>
              <a:rPr lang="en-US" dirty="0" err="1"/>
              <a:t>pelanggan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variabel</a:t>
            </a:r>
            <a:r>
              <a:rPr lang="en-US" dirty="0"/>
              <a:t> RFM</a:t>
            </a:r>
          </a:p>
          <a:p>
            <a:pPr marL="514350" indent="-514350">
              <a:buAutoNum type="arabicPeriod"/>
            </a:pPr>
            <a:r>
              <a:rPr lang="en-US" dirty="0" err="1"/>
              <a:t>Klik</a:t>
            </a:r>
            <a:r>
              <a:rPr lang="en-US" dirty="0"/>
              <a:t> configure setting – automation - segmentation -  new segment</a:t>
            </a:r>
          </a:p>
          <a:p>
            <a:pPr marL="514350" indent="-514350">
              <a:buAutoNum type="arabicPeriod"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000" b="1" dirty="0" err="1"/>
              <a:t>Sumber</a:t>
            </a:r>
            <a:r>
              <a:rPr lang="en-US" sz="2000" b="1" dirty="0"/>
              <a:t> : https://www.youtube.com/watch?v=DywG-47Kphc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60534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4 (Development)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777283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Tentang</a:t>
            </a:r>
            <a:r>
              <a:rPr lang="en-US" dirty="0"/>
              <a:t> Cross selling yang </a:t>
            </a:r>
            <a:r>
              <a:rPr lang="en-US" dirty="0" err="1"/>
              <a:t>akan</a:t>
            </a:r>
            <a:r>
              <a:rPr lang="en-US" dirty="0"/>
              <a:t> di </a:t>
            </a:r>
            <a:r>
              <a:rPr lang="en-US" dirty="0" err="1"/>
              <a:t>bahas</a:t>
            </a:r>
            <a:r>
              <a:rPr lang="en-US" dirty="0"/>
              <a:t> pada </a:t>
            </a:r>
            <a:r>
              <a:rPr lang="en-US" dirty="0" err="1"/>
              <a:t>materi</a:t>
            </a:r>
            <a:r>
              <a:rPr lang="en-US" dirty="0"/>
              <a:t> CRM Analytical</a:t>
            </a:r>
          </a:p>
          <a:p>
            <a:pPr marL="514350" indent="-514350">
              <a:buAutoNum type="arabicPeriod"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63720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64904"/>
            <a:ext cx="8229600" cy="3561259"/>
          </a:xfrm>
        </p:spPr>
        <p:txBody>
          <a:bodyPr/>
          <a:lstStyle/>
          <a:p>
            <a:pPr marL="0" indent="0" algn="ctr">
              <a:buNone/>
            </a:pPr>
            <a:r>
              <a:rPr lang="en-US" sz="6000" dirty="0"/>
              <a:t>TERIMAKASIH</a:t>
            </a:r>
          </a:p>
        </p:txBody>
      </p:sp>
    </p:spTree>
    <p:extLst>
      <p:ext uri="{BB962C8B-B14F-4D97-AF65-F5344CB8AC3E}">
        <p14:creationId xmlns:p14="http://schemas.microsoft.com/office/powerpoint/2010/main" val="34770223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altLang="en-US" sz="4000" b="1">
                <a:solidFill>
                  <a:schemeClr val="bg1"/>
                </a:solidFill>
              </a:rPr>
              <a:t>Introduction Customer Retention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3564" y="2132856"/>
            <a:ext cx="8229600" cy="2260600"/>
          </a:xfrm>
        </p:spPr>
        <p:txBody>
          <a:bodyPr/>
          <a:lstStyle/>
          <a:p>
            <a:pPr marL="0" indent="0" algn="ctr">
              <a:buNone/>
            </a:pPr>
            <a:r>
              <a:rPr lang="id-ID" altLang="en-US" sz="2300" dirty="0">
                <a:solidFill>
                  <a:srgbClr val="FF0000"/>
                </a:solidFill>
              </a:rPr>
              <a:t>Strategi dari retensi pelanggan </a:t>
            </a:r>
            <a:r>
              <a:rPr lang="id-ID" altLang="en-US" sz="2300" dirty="0"/>
              <a:t>bertujuan untuk mempertahankan proporsi pelanggan berharga yang tinggi dengan </a:t>
            </a:r>
            <a:r>
              <a:rPr lang="id-ID" altLang="en-US" sz="2300" dirty="0">
                <a:solidFill>
                  <a:srgbClr val="FF0000"/>
                </a:solidFill>
              </a:rPr>
              <a:t>mengurangi</a:t>
            </a:r>
            <a:r>
              <a:rPr lang="id-ID" altLang="en-US" sz="2300" dirty="0"/>
              <a:t> </a:t>
            </a:r>
            <a:r>
              <a:rPr lang="id-ID" altLang="en-US" sz="2300" dirty="0">
                <a:solidFill>
                  <a:srgbClr val="FF0000"/>
                </a:solidFill>
              </a:rPr>
              <a:t>pembelokan pelanggan </a:t>
            </a:r>
            <a:r>
              <a:rPr lang="id-ID" altLang="en-US" sz="2300" dirty="0"/>
              <a:t>(churn), dan strategi pengembangan pelanggan yang bertujuan untuk </a:t>
            </a:r>
            <a:r>
              <a:rPr lang="id-ID" altLang="en-US" sz="2300" dirty="0">
                <a:solidFill>
                  <a:srgbClr val="FF0000"/>
                </a:solidFill>
              </a:rPr>
              <a:t>meningkatkan nilai pelanggan</a:t>
            </a:r>
            <a:r>
              <a:rPr lang="id-ID" altLang="en-US" sz="2300" dirty="0"/>
              <a:t> yang dipertahankan tersebut ke perusahaan.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altLang="en-US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395288" y="1600200"/>
            <a:ext cx="8229600" cy="1612900"/>
          </a:xfrm>
        </p:spPr>
        <p:txBody>
          <a:bodyPr/>
          <a:lstStyle/>
          <a:p>
            <a:pPr marL="0" indent="0">
              <a:buNone/>
            </a:pPr>
            <a:r>
              <a:rPr lang="id-ID" altLang="en-US" dirty="0"/>
              <a:t>Beberapa </a:t>
            </a:r>
            <a:r>
              <a:rPr lang="id-ID" altLang="en-US" dirty="0">
                <a:solidFill>
                  <a:srgbClr val="FF0000"/>
                </a:solidFill>
              </a:rPr>
              <a:t>pertanyaan</a:t>
            </a:r>
            <a:r>
              <a:rPr lang="id-ID" altLang="en-US" dirty="0"/>
              <a:t> penting yang harus dijawab ketika sebuah perusahaan menyusun </a:t>
            </a:r>
            <a:r>
              <a:rPr lang="id-ID" altLang="en-US" dirty="0">
                <a:solidFill>
                  <a:srgbClr val="FF0000"/>
                </a:solidFill>
              </a:rPr>
              <a:t>strategi retensi </a:t>
            </a:r>
            <a:r>
              <a:rPr lang="id-ID" altLang="en-US" dirty="0"/>
              <a:t>pelanggan.</a:t>
            </a:r>
          </a:p>
        </p:txBody>
      </p:sp>
      <p:sp>
        <p:nvSpPr>
          <p:cNvPr id="7172" name="Content Placeholder 2"/>
          <p:cNvSpPr txBox="1">
            <a:spLocks/>
          </p:cNvSpPr>
          <p:nvPr/>
        </p:nvSpPr>
        <p:spPr bwMode="auto">
          <a:xfrm>
            <a:off x="250825" y="3213100"/>
            <a:ext cx="7200900" cy="2836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71550" indent="-5143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lvl="1">
              <a:buFontTx/>
              <a:buAutoNum type="arabicPeriod"/>
            </a:pPr>
            <a:r>
              <a:rPr lang="id-ID" altLang="en-US" dirty="0"/>
              <a:t>Pelanggan mana yang akan ditargetkan untuk retensi? </a:t>
            </a:r>
          </a:p>
          <a:p>
            <a:pPr lvl="1">
              <a:buFontTx/>
              <a:buAutoNum type="arabicPeriod"/>
            </a:pPr>
            <a:r>
              <a:rPr lang="id-ID" altLang="en-US" dirty="0"/>
              <a:t>Apa strategi retensi pelanggan yang akan digunakan? </a:t>
            </a:r>
          </a:p>
          <a:p>
            <a:pPr lvl="1">
              <a:buFontTx/>
              <a:buAutoNum type="arabicPeriod"/>
            </a:pPr>
            <a:r>
              <a:rPr lang="id-ID" altLang="en-US" dirty="0"/>
              <a:t>Bagaimana mengukur performa retensi pelanggan?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altLang="en-US"/>
              <a:t>Retensi Pelanggan 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179512" y="1844824"/>
            <a:ext cx="8229600" cy="3849688"/>
          </a:xfrm>
        </p:spPr>
        <p:txBody>
          <a:bodyPr/>
          <a:lstStyle/>
          <a:p>
            <a:r>
              <a:rPr lang="id-ID" altLang="en-US" dirty="0">
                <a:solidFill>
                  <a:srgbClr val="FF0000"/>
                </a:solidFill>
              </a:rPr>
              <a:t>Retensi pelanggan </a:t>
            </a:r>
            <a:r>
              <a:rPr lang="id-ID" altLang="en-US" dirty="0"/>
              <a:t>adalah pemeliharaan hubungan perdagangan yang terus menerus dengan pelanggan dalam jangka panjang.</a:t>
            </a:r>
            <a:endParaRPr lang="en-US" altLang="en-US" dirty="0"/>
          </a:p>
          <a:p>
            <a:r>
              <a:rPr lang="id-ID" altLang="en-US" dirty="0"/>
              <a:t>Retensi pelanggan adalah </a:t>
            </a:r>
            <a:r>
              <a:rPr lang="id-ID" altLang="en-US" dirty="0">
                <a:solidFill>
                  <a:srgbClr val="FF0000"/>
                </a:solidFill>
              </a:rPr>
              <a:t>cerminan pembelokan pelanggan</a:t>
            </a:r>
            <a:r>
              <a:rPr lang="id-ID" altLang="en-US" dirty="0"/>
              <a:t> atau churn.</a:t>
            </a:r>
          </a:p>
          <a:p>
            <a:r>
              <a:rPr lang="id-ID" altLang="en-US" dirty="0">
                <a:solidFill>
                  <a:srgbClr val="FF0000"/>
                </a:solidFill>
              </a:rPr>
              <a:t>Retensi tinggi </a:t>
            </a:r>
            <a:r>
              <a:rPr lang="id-ID" altLang="en-US" dirty="0"/>
              <a:t>setara dengan</a:t>
            </a:r>
            <a:r>
              <a:rPr lang="en-US" altLang="en-US" dirty="0"/>
              <a:t> </a:t>
            </a:r>
            <a:r>
              <a:rPr lang="id-ID" altLang="en-US" dirty="0">
                <a:solidFill>
                  <a:srgbClr val="FF0000"/>
                </a:solidFill>
              </a:rPr>
              <a:t>pembelotan rendah</a:t>
            </a:r>
            <a:endParaRPr lang="en-US" altLang="en-US" dirty="0">
              <a:solidFill>
                <a:srgbClr val="FF0000"/>
              </a:solidFill>
            </a:endParaRPr>
          </a:p>
          <a:p>
            <a:r>
              <a:rPr lang="id-ID" altLang="en-US" dirty="0">
                <a:solidFill>
                  <a:srgbClr val="FF0000"/>
                </a:solidFill>
              </a:rPr>
              <a:t>ex : majalah</a:t>
            </a:r>
            <a:r>
              <a:rPr lang="en-US" altLang="en-US" dirty="0">
                <a:solidFill>
                  <a:srgbClr val="FF0000"/>
                </a:solidFill>
              </a:rPr>
              <a:t> </a:t>
            </a:r>
            <a:r>
              <a:rPr lang="id-ID" altLang="en-US" dirty="0">
                <a:solidFill>
                  <a:srgbClr val="FF0000"/>
                </a:solidFill>
              </a:rPr>
              <a:t>dan karpet</a:t>
            </a:r>
          </a:p>
          <a:p>
            <a:pPr marL="0" indent="0">
              <a:buFontTx/>
              <a:buNone/>
            </a:pPr>
            <a:r>
              <a:rPr lang="id-ID" altLang="en-US" dirty="0"/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altLang="en-US"/>
              <a:t>Pelanggan mana yang harus dipertahankan 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250825" y="1999382"/>
            <a:ext cx="8229600" cy="4525962"/>
          </a:xfrm>
        </p:spPr>
        <p:txBody>
          <a:bodyPr/>
          <a:lstStyle/>
          <a:p>
            <a:r>
              <a:rPr lang="id-ID" altLang="en-US" sz="2400" dirty="0">
                <a:solidFill>
                  <a:srgbClr val="FF0000"/>
                </a:solidFill>
              </a:rPr>
              <a:t>Pelanggan</a:t>
            </a:r>
            <a:r>
              <a:rPr lang="id-ID" altLang="en-US" sz="2400" dirty="0"/>
              <a:t> yang paling berharga tsb cenderung sangat </a:t>
            </a:r>
            <a:r>
              <a:rPr lang="id-ID" altLang="en-US" sz="2400" dirty="0">
                <a:solidFill>
                  <a:srgbClr val="FF0000"/>
                </a:solidFill>
              </a:rPr>
              <a:t>menarik</a:t>
            </a:r>
            <a:r>
              <a:rPr lang="id-ID" altLang="en-US" sz="2400" dirty="0"/>
              <a:t> bagi </a:t>
            </a:r>
            <a:r>
              <a:rPr lang="id-ID" altLang="en-US" sz="2400" dirty="0">
                <a:solidFill>
                  <a:srgbClr val="FF0000"/>
                </a:solidFill>
              </a:rPr>
              <a:t>pesaing </a:t>
            </a:r>
            <a:r>
              <a:rPr lang="id-ID" altLang="en-US" sz="2400" dirty="0"/>
              <a:t>anda.</a:t>
            </a:r>
          </a:p>
          <a:p>
            <a:r>
              <a:rPr lang="id-ID" altLang="en-US" sz="2400" dirty="0">
                <a:solidFill>
                  <a:srgbClr val="FF0000"/>
                </a:solidFill>
              </a:rPr>
              <a:t>Jika biaya </a:t>
            </a:r>
            <a:r>
              <a:rPr lang="id-ID" altLang="en-US" sz="2400" dirty="0"/>
              <a:t>mempertahankan pelanggan menjadi </a:t>
            </a:r>
            <a:r>
              <a:rPr lang="id-ID" altLang="en-US" sz="2400" dirty="0">
                <a:solidFill>
                  <a:srgbClr val="FF0000"/>
                </a:solidFill>
              </a:rPr>
              <a:t>terlalu besar </a:t>
            </a:r>
            <a:r>
              <a:rPr lang="id-ID" altLang="en-US" sz="2400" dirty="0"/>
              <a:t>maka mereka mungkin </a:t>
            </a:r>
            <a:r>
              <a:rPr lang="id-ID" altLang="en-US" sz="2400" dirty="0">
                <a:solidFill>
                  <a:srgbClr val="FF0000"/>
                </a:solidFill>
              </a:rPr>
              <a:t>kehilangan status</a:t>
            </a:r>
            <a:r>
              <a:rPr lang="id-ID" altLang="en-US" sz="2400" dirty="0"/>
              <a:t> mereka sebagai hal yang </a:t>
            </a:r>
            <a:r>
              <a:rPr lang="id-ID" altLang="en-US" sz="2400" dirty="0">
                <a:solidFill>
                  <a:srgbClr val="FF0000"/>
                </a:solidFill>
              </a:rPr>
              <a:t>sangat penting</a:t>
            </a:r>
            <a:r>
              <a:rPr lang="id-ID" altLang="en-US" sz="2400" dirty="0"/>
              <a:t>. </a:t>
            </a:r>
            <a:endParaRPr lang="en-US" altLang="en-US" sz="2400" dirty="0"/>
          </a:p>
          <a:p>
            <a:r>
              <a:rPr lang="id-ID" altLang="en-US" sz="2400" dirty="0"/>
              <a:t>Tingkat </a:t>
            </a:r>
            <a:r>
              <a:rPr lang="id-ID" altLang="en-US" sz="2400" dirty="0">
                <a:solidFill>
                  <a:srgbClr val="FF0000"/>
                </a:solidFill>
              </a:rPr>
              <a:t>komitmen</a:t>
            </a:r>
            <a:r>
              <a:rPr lang="id-ID" altLang="en-US" sz="2400" dirty="0"/>
              <a:t> antara </a:t>
            </a:r>
            <a:r>
              <a:rPr lang="id-ID" altLang="en-US" sz="2400" dirty="0">
                <a:solidFill>
                  <a:srgbClr val="FF0000"/>
                </a:solidFill>
              </a:rPr>
              <a:t>pelanggan dan perusahaan</a:t>
            </a:r>
            <a:r>
              <a:rPr lang="id-ID" altLang="en-US" sz="2400" dirty="0"/>
              <a:t> menjadi </a:t>
            </a:r>
            <a:r>
              <a:rPr lang="id-ID" altLang="en-US" sz="2400" dirty="0">
                <a:solidFill>
                  <a:srgbClr val="FF0000"/>
                </a:solidFill>
              </a:rPr>
              <a:t>keputusan</a:t>
            </a:r>
            <a:r>
              <a:rPr lang="id-ID" altLang="en-US" sz="2400" dirty="0"/>
              <a:t> tentang pelanggan mana </a:t>
            </a:r>
            <a:endParaRPr lang="en-US" altLang="en-US" sz="2400" dirty="0"/>
          </a:p>
          <a:p>
            <a:pPr marL="0" indent="0">
              <a:buNone/>
            </a:pPr>
            <a:r>
              <a:rPr lang="en-US" altLang="en-US" sz="2400" dirty="0"/>
              <a:t>    </a:t>
            </a:r>
            <a:r>
              <a:rPr lang="id-ID" altLang="en-US" sz="2400" dirty="0"/>
              <a:t>yang akan </a:t>
            </a:r>
            <a:r>
              <a:rPr lang="id-ID" altLang="en-US" sz="2400" dirty="0">
                <a:solidFill>
                  <a:srgbClr val="FF0000"/>
                </a:solidFill>
              </a:rPr>
              <a:t>dipertahankan</a:t>
            </a:r>
            <a:r>
              <a:rPr lang="id-ID" altLang="en-US" sz="2400" dirty="0"/>
              <a:t>. </a:t>
            </a:r>
          </a:p>
          <a:p>
            <a:r>
              <a:rPr lang="id-ID" altLang="en-US" sz="2400" dirty="0">
                <a:solidFill>
                  <a:srgbClr val="FF0000"/>
                </a:solidFill>
              </a:rPr>
              <a:t>Jika pelanggan</a:t>
            </a:r>
            <a:r>
              <a:rPr lang="id-ID" altLang="en-US" sz="2400" dirty="0"/>
              <a:t> sangat </a:t>
            </a:r>
            <a:r>
              <a:rPr lang="id-ID" altLang="en-US" sz="2400" dirty="0">
                <a:solidFill>
                  <a:srgbClr val="FF0000"/>
                </a:solidFill>
              </a:rPr>
              <a:t>berkomitmen</a:t>
            </a:r>
            <a:r>
              <a:rPr lang="id-ID" altLang="en-US" sz="2400" dirty="0"/>
              <a:t>, mereka akan tahan terhadap </a:t>
            </a:r>
            <a:r>
              <a:rPr lang="id-ID" altLang="en-US" sz="2400" dirty="0">
                <a:solidFill>
                  <a:srgbClr val="FF0000"/>
                </a:solidFill>
              </a:rPr>
              <a:t>daya tarik pesaing</a:t>
            </a:r>
            <a:r>
              <a:rPr lang="id-ID" altLang="en-US" sz="2400" dirty="0"/>
              <a:t>, dan </a:t>
            </a:r>
            <a:r>
              <a:rPr lang="id-ID" altLang="en-US" sz="2400" dirty="0">
                <a:solidFill>
                  <a:srgbClr val="FF0000"/>
                </a:solidFill>
              </a:rPr>
              <a:t>Anda tidak perlu menginvestasikan</a:t>
            </a:r>
            <a:r>
              <a:rPr lang="id-ID" altLang="en-US" sz="2400" dirty="0"/>
              <a:t> begitu banyak dalam </a:t>
            </a:r>
            <a:r>
              <a:rPr lang="id-ID" altLang="en-US" sz="2400" dirty="0">
                <a:solidFill>
                  <a:srgbClr val="FF0000"/>
                </a:solidFill>
              </a:rPr>
              <a:t>retensi</a:t>
            </a:r>
            <a:r>
              <a:rPr lang="id-ID" altLang="en-US" sz="2400" dirty="0"/>
              <a:t> mereka.</a:t>
            </a:r>
          </a:p>
          <a:p>
            <a:endParaRPr lang="id-ID" alt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altLang="en-US"/>
              <a:t>Pelanggan mana yang harus dipertahankan 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250824" y="1999382"/>
            <a:ext cx="8435975" cy="4525962"/>
          </a:xfrm>
        </p:spPr>
        <p:txBody>
          <a:bodyPr/>
          <a:lstStyle/>
          <a:p>
            <a:r>
              <a:rPr lang="id-ID" altLang="en-US" sz="2600" dirty="0"/>
              <a:t>Pelanggan</a:t>
            </a:r>
            <a:r>
              <a:rPr lang="en-US" altLang="en-US" sz="2600" dirty="0"/>
              <a:t> </a:t>
            </a:r>
            <a:r>
              <a:rPr lang="id-ID" altLang="en-US" sz="2600" dirty="0"/>
              <a:t>yang memiliki nilai strategis terbesar bagi perusahaan adalah kandidat utama untuk upaya melakukan retensi </a:t>
            </a:r>
            <a:r>
              <a:rPr lang="en-US" altLang="en-US" sz="2600" dirty="0"/>
              <a:t>(</a:t>
            </a:r>
            <a:r>
              <a:rPr lang="id-ID" altLang="en-US" sz="2600" dirty="0"/>
              <a:t>pelanggan </a:t>
            </a:r>
            <a:r>
              <a:rPr lang="en-US" altLang="en-US" sz="2600" dirty="0" err="1"/>
              <a:t>dengan</a:t>
            </a:r>
            <a:r>
              <a:rPr lang="en-US" altLang="en-US" sz="2600" dirty="0"/>
              <a:t> </a:t>
            </a:r>
            <a:r>
              <a:rPr lang="id-ID" altLang="en-US" sz="2600" dirty="0">
                <a:solidFill>
                  <a:srgbClr val="FF0000"/>
                </a:solidFill>
              </a:rPr>
              <a:t>CLV tinggi</a:t>
            </a:r>
            <a:r>
              <a:rPr lang="id-ID" altLang="en-US" sz="2600" dirty="0"/>
              <a:t>, atau secara strategis signifikan sebagai pelanggan volume tinggi</a:t>
            </a:r>
            <a:r>
              <a:rPr lang="en-US" altLang="en-US" sz="2600" dirty="0"/>
              <a:t>)</a:t>
            </a:r>
          </a:p>
          <a:p>
            <a:r>
              <a:rPr lang="en-US" altLang="en-US" sz="2600" dirty="0"/>
              <a:t>Jika </a:t>
            </a:r>
            <a:r>
              <a:rPr lang="en-US" altLang="en-US" sz="2600" dirty="0" err="1"/>
              <a:t>pelanggan</a:t>
            </a:r>
            <a:r>
              <a:rPr lang="en-US" altLang="en-US" sz="2600" dirty="0"/>
              <a:t> </a:t>
            </a:r>
            <a:r>
              <a:rPr lang="en-US" altLang="en-US" sz="2600" dirty="0" err="1"/>
              <a:t>ber</a:t>
            </a:r>
            <a:r>
              <a:rPr lang="en-US" altLang="en-US" sz="2600" dirty="0" err="1">
                <a:solidFill>
                  <a:srgbClr val="FF0000"/>
                </a:solidFill>
              </a:rPr>
              <a:t>komitmen</a:t>
            </a:r>
            <a:r>
              <a:rPr lang="en-US" altLang="en-US" sz="2600" dirty="0">
                <a:solidFill>
                  <a:srgbClr val="FF0000"/>
                </a:solidFill>
              </a:rPr>
              <a:t> </a:t>
            </a:r>
            <a:r>
              <a:rPr lang="en-US" altLang="en-US" sz="2600" dirty="0" err="1">
                <a:solidFill>
                  <a:srgbClr val="FF0000"/>
                </a:solidFill>
              </a:rPr>
              <a:t>tinggi</a:t>
            </a:r>
            <a:r>
              <a:rPr lang="en-US" altLang="en-US" sz="2600" dirty="0">
                <a:solidFill>
                  <a:srgbClr val="FF0000"/>
                </a:solidFill>
              </a:rPr>
              <a:t> </a:t>
            </a:r>
            <a:r>
              <a:rPr lang="en-US" altLang="en-US" sz="2600" dirty="0" err="1"/>
              <a:t>maka</a:t>
            </a:r>
            <a:r>
              <a:rPr lang="en-US" altLang="en-US" sz="2600" dirty="0"/>
              <a:t> </a:t>
            </a:r>
          </a:p>
          <a:p>
            <a:pPr marL="0" indent="0">
              <a:buNone/>
            </a:pPr>
            <a:r>
              <a:rPr lang="en-US" altLang="en-US" sz="2600" dirty="0"/>
              <a:t>    </a:t>
            </a:r>
            <a:r>
              <a:rPr lang="en-US" altLang="en-US" sz="2600" dirty="0" err="1"/>
              <a:t>investasi</a:t>
            </a:r>
            <a:r>
              <a:rPr lang="en-US" altLang="en-US" sz="2600" dirty="0"/>
              <a:t> </a:t>
            </a:r>
            <a:r>
              <a:rPr lang="en-US" altLang="en-US" sz="2600" dirty="0" err="1">
                <a:solidFill>
                  <a:srgbClr val="FF0000"/>
                </a:solidFill>
              </a:rPr>
              <a:t>tidak</a:t>
            </a:r>
            <a:r>
              <a:rPr lang="en-US" altLang="en-US" sz="2600" dirty="0">
                <a:solidFill>
                  <a:srgbClr val="FF0000"/>
                </a:solidFill>
              </a:rPr>
              <a:t> </a:t>
            </a:r>
            <a:r>
              <a:rPr lang="en-US" altLang="en-US" sz="2600" dirty="0" err="1">
                <a:solidFill>
                  <a:srgbClr val="FF0000"/>
                </a:solidFill>
              </a:rPr>
              <a:t>terlalu</a:t>
            </a:r>
            <a:r>
              <a:rPr lang="en-US" altLang="en-US" sz="2600" dirty="0">
                <a:solidFill>
                  <a:srgbClr val="FF0000"/>
                </a:solidFill>
              </a:rPr>
              <a:t> </a:t>
            </a:r>
            <a:r>
              <a:rPr lang="en-US" altLang="en-US" sz="2600" dirty="0" err="1"/>
              <a:t>banyak</a:t>
            </a:r>
            <a:r>
              <a:rPr lang="en-US" altLang="en-US" sz="2600" dirty="0"/>
              <a:t> </a:t>
            </a:r>
            <a:r>
              <a:rPr lang="en-US" altLang="en-US" sz="2600" dirty="0" err="1"/>
              <a:t>untuk</a:t>
            </a:r>
            <a:r>
              <a:rPr lang="en-US" altLang="en-US" sz="2600" dirty="0"/>
              <a:t> </a:t>
            </a:r>
            <a:r>
              <a:rPr lang="en-US" altLang="en-US" sz="2600" dirty="0" err="1">
                <a:solidFill>
                  <a:srgbClr val="FF0000"/>
                </a:solidFill>
              </a:rPr>
              <a:t>retensi</a:t>
            </a:r>
            <a:r>
              <a:rPr lang="en-US" altLang="en-US" sz="2600" dirty="0">
                <a:solidFill>
                  <a:srgbClr val="FF0000"/>
                </a:solidFill>
              </a:rPr>
              <a:t> </a:t>
            </a:r>
            <a:r>
              <a:rPr lang="en-US" altLang="en-US" sz="2600" dirty="0" err="1"/>
              <a:t>mereka</a:t>
            </a:r>
            <a:r>
              <a:rPr lang="en-US" altLang="en-US" sz="2600" dirty="0"/>
              <a:t>. </a:t>
            </a:r>
          </a:p>
          <a:p>
            <a:r>
              <a:rPr lang="en-US" altLang="en-US" sz="2600" dirty="0" err="1"/>
              <a:t>Namun</a:t>
            </a:r>
            <a:r>
              <a:rPr lang="en-US" altLang="en-US" sz="2600" dirty="0"/>
              <a:t> </a:t>
            </a:r>
            <a:r>
              <a:rPr lang="en-US" altLang="en-US" sz="2600" dirty="0" err="1">
                <a:solidFill>
                  <a:srgbClr val="FF0000"/>
                </a:solidFill>
              </a:rPr>
              <a:t>kurang</a:t>
            </a:r>
            <a:r>
              <a:rPr lang="en-US" altLang="en-US" sz="2600" dirty="0">
                <a:solidFill>
                  <a:srgbClr val="FF0000"/>
                </a:solidFill>
              </a:rPr>
              <a:t> </a:t>
            </a:r>
            <a:r>
              <a:rPr lang="en-US" altLang="en-US" sz="2600" dirty="0" err="1">
                <a:solidFill>
                  <a:srgbClr val="FF0000"/>
                </a:solidFill>
              </a:rPr>
              <a:t>berkomitmen</a:t>
            </a:r>
            <a:r>
              <a:rPr lang="en-US" altLang="en-US" sz="2600" dirty="0"/>
              <a:t>, </a:t>
            </a:r>
            <a:r>
              <a:rPr lang="en-US" altLang="en-US" sz="2600" dirty="0" err="1"/>
              <a:t>maka</a:t>
            </a:r>
            <a:r>
              <a:rPr lang="en-US" altLang="en-US" sz="2600" dirty="0"/>
              <a:t> </a:t>
            </a:r>
            <a:r>
              <a:rPr lang="en-US" altLang="en-US" sz="2600" dirty="0" err="1">
                <a:solidFill>
                  <a:srgbClr val="FF0000"/>
                </a:solidFill>
              </a:rPr>
              <a:t>perlu</a:t>
            </a:r>
            <a:r>
              <a:rPr lang="en-US" altLang="en-US" sz="2600" dirty="0">
                <a:solidFill>
                  <a:srgbClr val="FF0000"/>
                </a:solidFill>
              </a:rPr>
              <a:t> </a:t>
            </a:r>
            <a:r>
              <a:rPr lang="en-US" altLang="en-US" sz="2600" dirty="0" err="1">
                <a:solidFill>
                  <a:srgbClr val="FF0000"/>
                </a:solidFill>
              </a:rPr>
              <a:t>investasi</a:t>
            </a:r>
            <a:r>
              <a:rPr lang="en-US" altLang="en-US" sz="2600" dirty="0"/>
              <a:t> </a:t>
            </a:r>
            <a:r>
              <a:rPr lang="en-US" altLang="en-US" sz="2600" dirty="0" err="1"/>
              <a:t>dalam</a:t>
            </a:r>
            <a:r>
              <a:rPr lang="en-US" altLang="en-US" sz="2600" dirty="0"/>
              <a:t> </a:t>
            </a:r>
            <a:r>
              <a:rPr lang="en-US" altLang="en-US" sz="2600" dirty="0" err="1"/>
              <a:t>sejumlah</a:t>
            </a:r>
            <a:r>
              <a:rPr lang="en-US" altLang="en-US" sz="2600" dirty="0"/>
              <a:t> </a:t>
            </a:r>
            <a:r>
              <a:rPr lang="en-US" altLang="en-US" sz="2600" dirty="0" err="1"/>
              <a:t>besar</a:t>
            </a:r>
            <a:r>
              <a:rPr lang="en-US" altLang="en-US" sz="2600" dirty="0"/>
              <a:t> uang </a:t>
            </a:r>
            <a:r>
              <a:rPr lang="en-US" altLang="en-US" sz="2600" dirty="0" err="1"/>
              <a:t>dalam</a:t>
            </a:r>
            <a:r>
              <a:rPr lang="en-US" altLang="en-US" sz="2600" dirty="0"/>
              <a:t> </a:t>
            </a:r>
            <a:r>
              <a:rPr lang="en-US" altLang="en-US" sz="2600" dirty="0" err="1">
                <a:solidFill>
                  <a:srgbClr val="FF0000"/>
                </a:solidFill>
              </a:rPr>
              <a:t>retensi</a:t>
            </a:r>
            <a:r>
              <a:rPr lang="en-US" altLang="en-US" sz="2600" dirty="0">
                <a:solidFill>
                  <a:srgbClr val="FF0000"/>
                </a:solidFill>
              </a:rPr>
              <a:t> </a:t>
            </a:r>
            <a:r>
              <a:rPr lang="en-US" altLang="en-US" sz="2600" dirty="0" err="1">
                <a:solidFill>
                  <a:srgbClr val="FF0000"/>
                </a:solidFill>
              </a:rPr>
              <a:t>mereka</a:t>
            </a:r>
            <a:r>
              <a:rPr lang="en-US" altLang="en-US" sz="2600" dirty="0"/>
              <a:t>.</a:t>
            </a:r>
          </a:p>
          <a:p>
            <a:endParaRPr lang="en-US" altLang="en-US" sz="2600" dirty="0"/>
          </a:p>
          <a:p>
            <a:pPr marL="0" indent="0">
              <a:buNone/>
            </a:pPr>
            <a:endParaRPr lang="id-ID" altLang="en-US" sz="2600" dirty="0"/>
          </a:p>
          <a:p>
            <a:endParaRPr lang="id-ID" altLang="en-US" sz="2600" dirty="0"/>
          </a:p>
        </p:txBody>
      </p:sp>
    </p:spTree>
    <p:extLst>
      <p:ext uri="{BB962C8B-B14F-4D97-AF65-F5344CB8AC3E}">
        <p14:creationId xmlns:p14="http://schemas.microsoft.com/office/powerpoint/2010/main" val="8021358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altLang="en-US"/>
              <a:t>Strategi untuk Retensi Pelanggan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altLang="en-US" b="1" dirty="0"/>
              <a:t>Strategi Retensi Positif </a:t>
            </a:r>
          </a:p>
          <a:p>
            <a:pPr marL="514350" indent="-514350">
              <a:buFontTx/>
              <a:buNone/>
            </a:pPr>
            <a:r>
              <a:rPr lang="en-US" altLang="en-US" dirty="0"/>
              <a:t>1. Customer delight</a:t>
            </a:r>
          </a:p>
          <a:p>
            <a:pPr marL="514350" indent="-514350">
              <a:buFontTx/>
              <a:buNone/>
            </a:pPr>
            <a:r>
              <a:rPr lang="en-US" dirty="0"/>
              <a:t>     </a:t>
            </a:r>
            <a:r>
              <a:rPr lang="en-US" b="1" dirty="0"/>
              <a:t>CD = P &gt; E</a:t>
            </a:r>
          </a:p>
          <a:p>
            <a:pPr marL="514350" indent="-514350">
              <a:buFontTx/>
              <a:buNone/>
            </a:pPr>
            <a:r>
              <a:rPr lang="en-US" altLang="en-US" dirty="0">
                <a:solidFill>
                  <a:srgbClr val="FF0000"/>
                </a:solidFill>
              </a:rPr>
              <a:t>     </a:t>
            </a:r>
            <a:r>
              <a:rPr lang="en-US" altLang="en-US" dirty="0" err="1">
                <a:solidFill>
                  <a:srgbClr val="FF0000"/>
                </a:solidFill>
              </a:rPr>
              <a:t>dimana</a:t>
            </a:r>
            <a:r>
              <a:rPr lang="en-US" altLang="en-US" dirty="0">
                <a:solidFill>
                  <a:srgbClr val="FF0000"/>
                </a:solidFill>
              </a:rPr>
              <a:t> :</a:t>
            </a:r>
          </a:p>
          <a:p>
            <a:pPr marL="514350" indent="-514350">
              <a:buFontTx/>
              <a:buNone/>
            </a:pPr>
            <a:r>
              <a:rPr lang="en-US" altLang="en-US" dirty="0">
                <a:solidFill>
                  <a:srgbClr val="FF0000"/>
                </a:solidFill>
              </a:rPr>
              <a:t>     CD : Customer Delight</a:t>
            </a:r>
          </a:p>
          <a:p>
            <a:pPr marL="514350" indent="-514350">
              <a:buFontTx/>
              <a:buNone/>
            </a:pPr>
            <a:r>
              <a:rPr lang="en-US" altLang="en-US" dirty="0">
                <a:solidFill>
                  <a:srgbClr val="FF0000"/>
                </a:solidFill>
              </a:rPr>
              <a:t>     P : Perception of performance</a:t>
            </a:r>
          </a:p>
          <a:p>
            <a:pPr marL="514350" indent="-514350">
              <a:buFontTx/>
              <a:buNone/>
            </a:pPr>
            <a:r>
              <a:rPr lang="en-US" altLang="en-US" dirty="0">
                <a:solidFill>
                  <a:srgbClr val="FF0000"/>
                </a:solidFill>
              </a:rPr>
              <a:t>     E : Expectation</a:t>
            </a:r>
            <a:endParaRPr lang="id-ID" altLang="en-US" dirty="0">
              <a:solidFill>
                <a:srgbClr val="FF0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FA0A5E8-8D90-C386-A23C-EBB3853F5825}"/>
              </a:ext>
            </a:extLst>
          </p:cNvPr>
          <p:cNvSpPr txBox="1"/>
          <p:nvPr/>
        </p:nvSpPr>
        <p:spPr>
          <a:xfrm>
            <a:off x="457200" y="5802997"/>
            <a:ext cx="583264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i="0" dirty="0">
                <a:solidFill>
                  <a:srgbClr val="5F6368"/>
                </a:solidFill>
                <a:effectLst/>
                <a:latin typeface="arial" panose="020B0604020202020204" pitchFamily="34" charset="0"/>
              </a:rPr>
              <a:t>Customer delight </a:t>
            </a:r>
            <a:r>
              <a:rPr lang="en-US" b="1" i="0" dirty="0" err="1">
                <a:solidFill>
                  <a:srgbClr val="5F6368"/>
                </a:solidFill>
                <a:effectLst/>
                <a:latin typeface="arial" panose="020B0604020202020204" pitchFamily="34" charset="0"/>
              </a:rPr>
              <a:t>adalah</a:t>
            </a:r>
            <a:r>
              <a:rPr lang="en-US" b="0" i="0" dirty="0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 proses </a:t>
            </a:r>
            <a:r>
              <a:rPr lang="en-US" b="0" i="0" dirty="0" err="1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pencapaian</a:t>
            </a:r>
            <a:r>
              <a:rPr lang="en-US" b="0" i="0" dirty="0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kepuasan</a:t>
            </a:r>
            <a:r>
              <a:rPr lang="en-US" b="0" i="0" dirty="0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pelanggan</a:t>
            </a:r>
            <a:r>
              <a:rPr lang="en-US" b="0" i="0" dirty="0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 yang </a:t>
            </a:r>
            <a:r>
              <a:rPr lang="en-US" b="0" i="0" dirty="0" err="1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melebihi</a:t>
            </a:r>
            <a:r>
              <a:rPr lang="en-US" b="0" i="0" dirty="0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ekspektasi</a:t>
            </a:r>
            <a:r>
              <a:rPr lang="en-US" b="0" i="0" dirty="0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mereka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altLang="en-US" dirty="0" err="1"/>
              <a:t>Cont</a:t>
            </a:r>
            <a:r>
              <a:rPr lang="en-US" altLang="en-US" dirty="0"/>
              <a:t>…</a:t>
            </a:r>
            <a:endParaRPr lang="id-ID" altLang="en-US" dirty="0"/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/>
          <a:lstStyle/>
          <a:p>
            <a:pPr marL="514350" indent="-514350">
              <a:buNone/>
            </a:pPr>
            <a:r>
              <a:rPr lang="en-US" altLang="en-US" dirty="0"/>
              <a:t>2. Customer perceived value</a:t>
            </a:r>
          </a:p>
          <a:p>
            <a:pPr marL="514350" indent="-514350">
              <a:buNone/>
            </a:pPr>
            <a:r>
              <a:rPr lang="en-US" sz="2400" dirty="0"/>
              <a:t>	-	loyalty schemes</a:t>
            </a:r>
          </a:p>
          <a:p>
            <a:pPr marL="514350" indent="-514350">
              <a:buNone/>
            </a:pPr>
            <a:r>
              <a:rPr lang="en-US" sz="2400" dirty="0"/>
              <a:t>	-	customer </a:t>
            </a:r>
            <a:r>
              <a:rPr lang="en-US" sz="2400" dirty="0" err="1"/>
              <a:t>comunities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</a:p>
          <a:p>
            <a:pPr marL="514350" indent="-514350">
              <a:buNone/>
            </a:pPr>
            <a:r>
              <a:rPr lang="en-US" sz="2400" dirty="0"/>
              <a:t>	-	sales promotion</a:t>
            </a:r>
          </a:p>
          <a:p>
            <a:pPr marL="514350" indent="-514350">
              <a:buFontTx/>
              <a:buNone/>
            </a:pPr>
            <a:r>
              <a:rPr lang="en-US" dirty="0"/>
              <a:t>3. Creating Social and structural bond</a:t>
            </a:r>
          </a:p>
          <a:p>
            <a:pPr marL="514350" indent="-514350">
              <a:buFontTx/>
              <a:buNone/>
            </a:pPr>
            <a:r>
              <a:rPr lang="en-US" dirty="0"/>
              <a:t>    </a:t>
            </a:r>
            <a:r>
              <a:rPr lang="en-US" sz="2400" dirty="0"/>
              <a:t> - I</a:t>
            </a:r>
            <a:r>
              <a:rPr lang="id-ID" sz="2400" dirty="0"/>
              <a:t>nterpersonal yang positif antar manusia</a:t>
            </a:r>
            <a:r>
              <a:rPr lang="en-US" sz="2400" dirty="0"/>
              <a:t> (</a:t>
            </a:r>
            <a:r>
              <a:rPr lang="en-US" sz="2400" dirty="0" err="1"/>
              <a:t>Jepang</a:t>
            </a:r>
            <a:r>
              <a:rPr lang="en-US" sz="2400" dirty="0"/>
              <a:t>)</a:t>
            </a:r>
          </a:p>
          <a:p>
            <a:pPr marL="514350" indent="-514350">
              <a:buFontTx/>
              <a:buNone/>
            </a:pPr>
            <a:r>
              <a:rPr lang="en-US" altLang="en-US" dirty="0"/>
              <a:t>4. Building customer engagement</a:t>
            </a:r>
            <a:endParaRPr lang="id-ID" altLang="en-US" dirty="0"/>
          </a:p>
        </p:txBody>
      </p:sp>
    </p:spTree>
    <p:extLst>
      <p:ext uri="{BB962C8B-B14F-4D97-AF65-F5344CB8AC3E}">
        <p14:creationId xmlns:p14="http://schemas.microsoft.com/office/powerpoint/2010/main" val="32530000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altLang="en-US"/>
              <a:t>Strategi untuk Retensi Pelanggan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id-ID" dirty="0"/>
              <a:t>2. Strategi Retensi Negatif</a:t>
            </a:r>
          </a:p>
          <a:p>
            <a:pPr marL="444500" indent="0">
              <a:buFontTx/>
              <a:buNone/>
              <a:defRPr/>
            </a:pPr>
            <a:r>
              <a:rPr lang="id-ID" dirty="0"/>
              <a:t>Strategi perawatan pelanggan secara negatif membebankan </a:t>
            </a:r>
            <a:r>
              <a:rPr lang="id-ID" dirty="0">
                <a:solidFill>
                  <a:srgbClr val="FF0000"/>
                </a:solidFill>
              </a:rPr>
              <a:t>biaya perpindahan yang cukup tinggi </a:t>
            </a:r>
            <a:r>
              <a:rPr lang="id-ID" dirty="0"/>
              <a:t>pada pihak pelanggan sehingga menghalangi mereka agar tidak melakukan penyebrangan</a:t>
            </a:r>
            <a:endParaRPr lang="en-US" dirty="0"/>
          </a:p>
          <a:p>
            <a:pPr marL="444500" indent="0" defTabSz="622300">
              <a:buFontTx/>
              <a:buNone/>
              <a:defRPr/>
            </a:pPr>
            <a:r>
              <a:rPr lang="en-US" sz="2400" dirty="0"/>
              <a:t>- </a:t>
            </a:r>
            <a:r>
              <a:rPr lang="en-US" sz="2400" dirty="0" err="1"/>
              <a:t>Misalnya</a:t>
            </a:r>
            <a:r>
              <a:rPr lang="en-US" sz="2400" dirty="0"/>
              <a:t> : Perusahaan finance </a:t>
            </a:r>
            <a:r>
              <a:rPr lang="en-US" sz="2400" dirty="0" err="1"/>
              <a:t>misalnya</a:t>
            </a:r>
            <a:r>
              <a:rPr lang="en-US" sz="2400" dirty="0"/>
              <a:t>             	</a:t>
            </a:r>
            <a:r>
              <a:rPr lang="en-US" sz="2400" dirty="0" err="1"/>
              <a:t>biasanya</a:t>
            </a:r>
            <a:r>
              <a:rPr lang="en-US" sz="2400" dirty="0"/>
              <a:t> </a:t>
            </a:r>
            <a:r>
              <a:rPr lang="en-US" sz="2400" dirty="0" err="1"/>
              <a:t>merekrut</a:t>
            </a:r>
            <a:r>
              <a:rPr lang="en-US" sz="2400" dirty="0"/>
              <a:t> </a:t>
            </a:r>
            <a:r>
              <a:rPr lang="en-US" sz="2400" dirty="0" err="1"/>
              <a:t>pelanggan</a:t>
            </a:r>
            <a:r>
              <a:rPr lang="en-US" sz="2400" dirty="0"/>
              <a:t> </a:t>
            </a:r>
            <a:r>
              <a:rPr lang="en-US" sz="2400" dirty="0" err="1"/>
              <a:t>baru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            	</a:t>
            </a:r>
            <a:r>
              <a:rPr lang="en-US" sz="2400" dirty="0" err="1"/>
              <a:t>suku</a:t>
            </a:r>
            <a:r>
              <a:rPr lang="en-US" sz="2400" dirty="0"/>
              <a:t> </a:t>
            </a:r>
            <a:r>
              <a:rPr lang="en-US" sz="2400" dirty="0" err="1"/>
              <a:t>bunga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diskon</a:t>
            </a:r>
            <a:r>
              <a:rPr lang="en-US" sz="2400" dirty="0"/>
              <a:t> yang </a:t>
            </a:r>
            <a:r>
              <a:rPr lang="en-US" sz="2400" dirty="0" err="1"/>
              <a:t>menarik</a:t>
            </a:r>
            <a:endParaRPr lang="id-ID" sz="2400" dirty="0"/>
          </a:p>
          <a:p>
            <a:pPr marL="0" indent="0">
              <a:buFontTx/>
              <a:buNone/>
              <a:defRPr/>
            </a:pPr>
            <a:endParaRPr lang="id-ID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5100</TotalTime>
  <Words>529</Words>
  <Application>Microsoft Office PowerPoint</Application>
  <PresentationFormat>On-screen Show (4:3)</PresentationFormat>
  <Paragraphs>77</Paragraphs>
  <Slides>14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Arial</vt:lpstr>
      <vt:lpstr>Calibri</vt:lpstr>
      <vt:lpstr>Diseño predeterminado</vt:lpstr>
      <vt:lpstr>Siti Monalisa, ST, M.Kom</vt:lpstr>
      <vt:lpstr>Introduction Customer Retention</vt:lpstr>
      <vt:lpstr>PowerPoint Presentation</vt:lpstr>
      <vt:lpstr>Retensi Pelanggan </vt:lpstr>
      <vt:lpstr>Pelanggan mana yang harus dipertahankan </vt:lpstr>
      <vt:lpstr>Pelanggan mana yang harus dipertahankan </vt:lpstr>
      <vt:lpstr>Strategi untuk Retensi Pelanggan</vt:lpstr>
      <vt:lpstr>Cont…</vt:lpstr>
      <vt:lpstr>Strategi untuk Retensi Pelanggan</vt:lpstr>
      <vt:lpstr>Customer Development (Pengembangan Pelanggan) </vt:lpstr>
      <vt:lpstr>Teknologi CRM pada Pengembangan Pelanggan</vt:lpstr>
      <vt:lpstr>Tugas Kelompok ke 3 (Retensi)</vt:lpstr>
      <vt:lpstr>Tugas Kelompok ke 4 (Development)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Mariajose</dc:creator>
  <cp:lastModifiedBy>ThinkPad L440</cp:lastModifiedBy>
  <cp:revision>668</cp:revision>
  <dcterms:created xsi:type="dcterms:W3CDTF">2010-05-23T14:28:12Z</dcterms:created>
  <dcterms:modified xsi:type="dcterms:W3CDTF">2023-03-31T02:43:00Z</dcterms:modified>
</cp:coreProperties>
</file>