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31"/>
  </p:notesMasterIdLst>
  <p:handoutMasterIdLst>
    <p:handoutMasterId r:id="rId32"/>
  </p:handoutMasterIdLst>
  <p:sldIdLst>
    <p:sldId id="256" r:id="rId11"/>
    <p:sldId id="317" r:id="rId12"/>
    <p:sldId id="318" r:id="rId13"/>
    <p:sldId id="319" r:id="rId14"/>
    <p:sldId id="321" r:id="rId15"/>
    <p:sldId id="394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33" r:id="rId26"/>
    <p:sldId id="336" r:id="rId27"/>
    <p:sldId id="337" r:id="rId28"/>
    <p:sldId id="338" r:id="rId29"/>
    <p:sldId id="339" r:id="rId3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4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23/03/2022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576850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23/03/2022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317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7178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2CE1D1-8481-4170-9E16-06387952A99F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92B56E-CB9C-4FE0-B7C2-11DAE616CB35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85E6A-29DD-41FB-BB02-7DDCF51D62A3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0331-12DD-4741-AB96-AE084922347F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DCCE-9339-40BE-AD37-E075296A2361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89F0-A6D2-4121-B747-2A3B8AE347C2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ED1FC-D730-4EE1-80E1-4911805CD91C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7158A-0A89-4059-94E9-708AE8FDC283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3B78E-031F-406F-A6D9-E26FAD4E06FA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983D-C895-4D28-AF25-5CEBD3824ABB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30898-D565-4D63-BE10-53E58BF45E56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BA2D-F115-47D9-8E12-932CCDFB7B28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90CA43-4A6C-4832-AC3C-FE77EAE4B067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CCCAC-1399-4265-8B9B-2A8914EE265D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24923C-9734-4FDB-8C30-08919BC29F5F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A16860-813C-40C0-A3C8-C300883D6282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2A01EA-4B98-4668-87F7-B513FD02F81B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F3D9E2-7073-4B6B-BFA0-11029571D792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65322E-3C57-4B8A-A58D-67A00EAE80CB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90019F-7494-4D7C-B972-DBA6C6E78434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0AFC63-C5D4-4C19-8C9C-5B6E9ADE444F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196761-9501-4932-886A-835BC8FDBDF1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F46473-8985-4BF8-96DD-6A266C997AE9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8A0A15-EBDD-401A-842C-F4E4BB05C8A7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74761F-6C22-4367-BC0A-2A64CE996922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E5135E-6A5B-472F-B057-7E572CC126A9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C80A56-0568-497C-AE2A-2528AD5F9B23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600E55-432C-417D-A4EA-90248CA70417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767EB0-2231-480D-8A82-6DC5CEAF9F9E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CC10B7-EA12-44AC-92B2-0E4BA54C025D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221D2-4F61-4CE8-AB31-F37736C9FAC3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D709F6-BDB6-4166-847D-9618979BCF24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F0A05E-6CE0-4D56-B0C9-AF63874364B4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C93754-556B-4545-9A7D-7E62DB8254E0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017E74-51A0-404B-B041-777FD43E059C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A7677D-28B3-4978-8F71-31DE042E633B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FD5CF9-E65C-45E7-8810-BE3ED7333A11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21FCD9-99B8-4490-8177-F1A8AE399652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743836-8852-4492-8B3F-DFD202B53525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E0CFA5-2C9A-4B07-A5A2-D5ED64990BDC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B4285E-06DF-4AB0-8219-88D89C0315AC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1519D0-5F4C-44B7-81DF-3CA04AE7C756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371D58-0DF7-4391-A387-4396334D30C0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9B644D-B436-4541-A9B7-BFBE08439F4D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6DB28-2165-4795-AE64-F6937D014A1F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1FACFC-EC67-4E7C-9EC0-2E140BB1FD0A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88A3161-D135-4473-8758-7B49A4A0D986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EC8C38-4DB9-4876-BF81-4A688A307C16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2090D-2374-4895-B26D-B3A6F729486F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F234CA-A6ED-4BD0-8889-E90C2068E283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C3212D-589C-43FB-8418-88E69CE53D8D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F4CF18-B990-42ED-886D-38164DDF3C4A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E6DF9E-243F-48FD-9900-57353A6B0D52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A4111F-A54B-4E2A-B4F1-E906F316164F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AEA977-F0A7-4966-B6C2-71625EF715FA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44DD24-818D-45CD-AAF8-89B974DE157E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585FBA-80EE-48CC-ADB1-23103A1FABD8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066C0B-7E07-49F1-B72F-6CBF4721D993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A5C146-A16F-417A-97D2-76003BEFEA2E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E34387-4705-41D1-8114-DBC2ABD7F439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50FF0E-1ABA-4110-BE41-3137C1BDA6F7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526045-C6ED-4178-B0AF-3AF881330B77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83B9E9-ED58-4620-818A-EF88AA6E56C5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8617CF-D0DE-48B7-9AAC-F81E415F5730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0A5631-4E3E-40E0-9D1E-B02FEA3D64AC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5883D0-5863-47E5-8640-01588D14DF18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281470-32FD-4FD9-83C5-13058A049AD6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9AED59-AA86-4F0C-AE0F-0C6AD591AC2C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F88945-471E-4002-B784-1B1D7C05159C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BE9D46-9038-48DE-9325-C236699EAFE7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319042-53A9-4BAA-8EF2-7DFA63BC4B69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2DD42E-0135-4830-A258-416C6714684B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A321DB-8CE2-43F0-B2FF-9DC8F3E3FD14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2368C0-99D9-47D8-8CD8-671B5B4F6970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D511C-00AC-47B1-88AE-AD4CEBE8BE7D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F1290C-B8F5-4D17-807E-753A109F80E3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5FF10E-BB18-4D04-A5DC-4B980A31F4F8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64AD48-9F9B-44FA-B400-9359ED3221AD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3326EE-8D37-4C64-9227-01FBFBF71C8D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337E9F-2BC1-44BC-8D34-1B9CD77EA1A6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55E743-5E81-44BA-A37D-C58E990A8D9D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EB4078-1744-4B40-9CE2-1C785C9F8B32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2AAF00-6D13-4FE3-85A4-DDF012D85DD4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6D6664-A05A-4058-A81B-FB1EE4B1167D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D66AF8-35FA-4583-842A-2AF3E238EA17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49E352-4739-477D-ADD8-6091F7E03A82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00B0F1-8FC4-441C-A0F7-6ED343A1E6CE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841683-63EA-4243-B401-981F29046613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610A6F-2175-4D40-B76B-AA71EC81AA92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9697C8-489F-4123-B837-2CFA0394F406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6DA573-7BDE-4157-8A04-F6962ECA0682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CE2848-B9F5-4694-BCD7-90C70FA6EAC9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F19BDC-0435-4F5D-B478-8E40F3E76104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1749EE-EA64-48B8-A1AE-A20775909ECC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7FD253-E804-40AC-A32E-1DE808BCD7D2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2E998-23EB-4E11-BD3E-819DF28706AF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9D08DF-1C13-4A63-8047-E5204F7DA036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7F29B8-EA24-42C6-B08E-54AB0B3DB2FE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293629-02C8-4AA0-BB1D-AADAEADE80EF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B80DDF-61DB-49F8-976B-CDA28A928F68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141E3E-8446-4678-B374-EF174A91B364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EDB8BF-CE88-4C8D-A0C1-30801462FA9B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8C0CAD-4B66-4DAE-8A84-E0125C111F0B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BEED34-D107-4302-8622-D40507990646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B0F688-4024-4D4B-B364-2CE4B55FBC73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1B7B2C-CEBA-44EC-8858-3DE5A34F69AD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33875A-2860-454E-8E89-671379F36F19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501A96-F087-4A24-85B7-EE7C9404112F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53F34C-9BAA-477A-9F64-07C80ED67C77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6E06EF-7A7A-4158-B57B-E3CBE0538B58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54BB135-C497-4A0D-AD8C-72F03300A540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35E51AC-22DA-4F30-A193-0DD3F0CE1068}" type="datetime1">
              <a:rPr lang="id-ID" smtClean="0"/>
              <a:pPr/>
              <a:t>23/03/2022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CAE43D5-F8A9-4AFF-BE92-F791C0DD89F4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885E25B-2074-4872-B78B-5681306FDEFD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A3928A9-4305-4716-98BA-75F3CDB60229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AC106A7-157F-4004-8175-653B42D05B41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4B1328E-4272-4DD8-9CCB-366138CE45C8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5E0B599-77D6-4DC2-A0D3-A8C5D4A94D36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3022618-1EE0-48BF-9C5F-3CACC079ACCB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59B7423-73AA-4B6F-B4BF-5BF338DA4870}" type="datetime1">
              <a:rPr lang="id-ID" smtClean="0"/>
              <a:pPr/>
              <a:t>23/03/2022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Rekayasa Kebutuhan Perangkat Lunak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Ketidaktepatan Kebutuhan</a:t>
            </a:r>
            <a:endParaRPr lang="en-GB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Masalah akan </a:t>
            </a:r>
            <a:r>
              <a:rPr lang="id-ID" smtClean="0"/>
              <a:t>muncul ketika </a:t>
            </a:r>
            <a:r>
              <a:rPr lang="id-ID" dirty="0" smtClean="0"/>
              <a:t>kebutuhan tidak ditentukan dengan tepat</a:t>
            </a:r>
            <a:r>
              <a:rPr lang="en-GB" dirty="0" smtClean="0"/>
              <a:t>.</a:t>
            </a:r>
            <a:endParaRPr lang="en-GB" dirty="0"/>
          </a:p>
          <a:p>
            <a:r>
              <a:rPr lang="id-ID" dirty="0" smtClean="0"/>
              <a:t>Kebutuhan yang ambigu mungkin diartikan berbeda oleh pengembang dan pengguna</a:t>
            </a:r>
            <a:r>
              <a:rPr lang="en-GB" dirty="0" smtClean="0"/>
              <a:t>.</a:t>
            </a:r>
            <a:endParaRPr lang="en-GB" dirty="0"/>
          </a:p>
          <a:p>
            <a:r>
              <a:rPr lang="id-ID" dirty="0" smtClean="0"/>
              <a:t>Misal, poin “pencarian” pada sistem manajemen pasien RSJ</a:t>
            </a:r>
            <a:endParaRPr lang="en-GB" dirty="0" smtClean="0"/>
          </a:p>
          <a:p>
            <a:pPr lvl="1"/>
            <a:r>
              <a:rPr lang="id-ID" dirty="0" smtClean="0"/>
              <a:t>Maksud pengguna – mencari nama pasien di antara semua janji di semua klinik</a:t>
            </a:r>
            <a:r>
              <a:rPr lang="en-GB" dirty="0" smtClean="0"/>
              <a:t>;</a:t>
            </a:r>
            <a:endParaRPr lang="en-GB" dirty="0"/>
          </a:p>
          <a:p>
            <a:pPr lvl="1"/>
            <a:r>
              <a:rPr lang="id-ID" dirty="0" smtClean="0"/>
              <a:t>Penafsiran pengembang – mencari nama pasien di sebuah klinik. Pengguna memilih klinik, lalu melakukan pencarian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D5410-F664-4D06-BBC1-D7C0554A461C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Kelengkapan dan Konsistensi Kebutuhan</a:t>
            </a:r>
            <a:endParaRPr lang="en-GB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d-ID" sz="2400" dirty="0" smtClean="0"/>
              <a:t>Pada dasarnya, kebutuhan seharusnya lengkap dan konsisten</a:t>
            </a:r>
            <a:r>
              <a:rPr lang="en-GB" sz="2400" dirty="0" smtClean="0"/>
              <a:t>.</a:t>
            </a:r>
            <a:endParaRPr lang="en-GB" sz="2400" dirty="0"/>
          </a:p>
          <a:p>
            <a:r>
              <a:rPr lang="id-ID" sz="2400" dirty="0" smtClean="0"/>
              <a:t>Lengkap</a:t>
            </a:r>
            <a:endParaRPr lang="en-GB" sz="2400" dirty="0"/>
          </a:p>
          <a:p>
            <a:pPr lvl="1"/>
            <a:r>
              <a:rPr lang="id-ID" dirty="0" smtClean="0"/>
              <a:t>Mendeskripsikan semua fasilitas yang dibutuhkan</a:t>
            </a:r>
            <a:endParaRPr lang="en-GB" dirty="0"/>
          </a:p>
          <a:p>
            <a:r>
              <a:rPr lang="id-ID" sz="2400" dirty="0" smtClean="0"/>
              <a:t>Konsisten</a:t>
            </a:r>
            <a:endParaRPr lang="en-GB" sz="2400" dirty="0"/>
          </a:p>
          <a:p>
            <a:pPr lvl="1"/>
            <a:r>
              <a:rPr lang="id-ID" dirty="0" smtClean="0"/>
              <a:t>Tidak boleh ada konflik atau kontradiksi pada fasilitas sistem</a:t>
            </a:r>
            <a:r>
              <a:rPr lang="en-GB" dirty="0" smtClean="0"/>
              <a:t>.</a:t>
            </a:r>
            <a:endParaRPr lang="en-GB" dirty="0"/>
          </a:p>
          <a:p>
            <a:r>
              <a:rPr lang="id-ID" sz="2400" dirty="0" smtClean="0"/>
              <a:t>Namun dalam prakteknya, tidak mungkin untuk menghasilkan dokumen kebutuhan yang lengkap dan konsisten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8FB15-7846-4726-BDB0-7F6E8E89C348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id-ID" dirty="0" smtClean="0"/>
              <a:t>Kebutuhan Non-fungsional</a:t>
            </a:r>
            <a:endParaRPr lang="en-GB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id-ID" dirty="0" smtClean="0"/>
              <a:t>Kebutuhan ini mendefinisikan properti sistem dan batasannya, misalkan ketangguhan, waktu respon, kemampuan alat, dll</a:t>
            </a:r>
            <a:r>
              <a:rPr lang="en-GB" dirty="0" smtClean="0"/>
              <a:t>.</a:t>
            </a:r>
            <a:endParaRPr lang="en-GB" dirty="0"/>
          </a:p>
          <a:p>
            <a:pPr>
              <a:lnSpc>
                <a:spcPct val="90000"/>
              </a:lnSpc>
            </a:pPr>
            <a:r>
              <a:rPr lang="id-ID" dirty="0" smtClean="0"/>
              <a:t>Kebutuhan proses mencakup perintah penggunaan IDE, bahasa pemrograman atau metode pengembangan tertentu</a:t>
            </a:r>
            <a:r>
              <a:rPr lang="en-GB" dirty="0" smtClean="0"/>
              <a:t>.</a:t>
            </a:r>
            <a:endParaRPr lang="en-GB" dirty="0"/>
          </a:p>
          <a:p>
            <a:pPr>
              <a:lnSpc>
                <a:spcPct val="90000"/>
              </a:lnSpc>
            </a:pPr>
            <a:r>
              <a:rPr lang="id-ID" dirty="0" smtClean="0"/>
              <a:t>Kebutuhan non-fungsional bisa jadi lebih penting daripada kebutuhan fungsional, karena jika tidak terpenuhi maka sistem tidak dapat digunakan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3555-1620-4B49-9919-C5629C1453E4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Implementasi kebutuhan non-fungsional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Kebutuhan non-fungsional dapat mempengaruhi keseluruhan arsitektur sistem</a:t>
            </a:r>
            <a:r>
              <a:rPr lang="en-US" dirty="0" smtClean="0"/>
              <a:t>.</a:t>
            </a:r>
          </a:p>
          <a:p>
            <a:pPr lvl="1"/>
            <a:r>
              <a:rPr lang="id-ID" dirty="0" smtClean="0"/>
              <a:t>Contoh : untuk memastikan kebutuhan </a:t>
            </a:r>
            <a:r>
              <a:rPr lang="id-ID" i="1" dirty="0" smtClean="0"/>
              <a:t>performance</a:t>
            </a:r>
            <a:r>
              <a:rPr lang="id-ID" dirty="0" smtClean="0"/>
              <a:t>, sistem mungkin harus diorganisasi sehingga meminimalkan komunikasi antar komponen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id-ID" dirty="0" smtClean="0"/>
              <a:t>Suatu kebutuhan non-fungsional, misalkan keamanan, mungkin menghasilkan kebutuhan fungsional tertentu</a:t>
            </a:r>
            <a:r>
              <a:rPr lang="en-US" dirty="0" smtClean="0"/>
              <a:t>.</a:t>
            </a:r>
          </a:p>
          <a:p>
            <a:pPr lvl="1"/>
            <a:r>
              <a:rPr lang="id-ID" dirty="0" smtClean="0"/>
              <a:t>Mungkin juga menghasilkan kebutuhan yang membatasi kebutuhan yang sudah ada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BEB31-A154-4E48-A7FB-FA5C391644D2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dirty="0" smtClean="0"/>
              <a:t>Jenis kebutuhan non-fungsional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pic>
        <p:nvPicPr>
          <p:cNvPr id="15872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" y="1600200"/>
            <a:ext cx="7848630" cy="457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670D3-DF9F-46BC-AFBA-8350B51AD202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id-ID" dirty="0" smtClean="0"/>
              <a:t>Klasifikasi kebutuhan non-fungsional</a:t>
            </a:r>
            <a:endParaRPr lang="en-GB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7" tIns="44450" rIns="90487" bIns="44450">
            <a:normAutofit/>
          </a:bodyPr>
          <a:lstStyle/>
          <a:p>
            <a:r>
              <a:rPr lang="id-ID" sz="2400" dirty="0" smtClean="0"/>
              <a:t>Kebutuhan produk</a:t>
            </a:r>
            <a:endParaRPr lang="en-GB" sz="2400" dirty="0"/>
          </a:p>
          <a:p>
            <a:pPr lvl="1"/>
            <a:r>
              <a:rPr lang="id-ID" sz="2000" dirty="0" smtClean="0"/>
              <a:t>Kebutuhan yang menentukan bahwa produk yang dihasilkan harus memiliki perilaku tertentu, misalkan kecepatan eksekusi, ketahanan, dll</a:t>
            </a:r>
            <a:r>
              <a:rPr lang="en-GB" sz="2000" dirty="0" smtClean="0"/>
              <a:t>.</a:t>
            </a:r>
            <a:endParaRPr lang="en-GB" sz="2000" dirty="0"/>
          </a:p>
          <a:p>
            <a:r>
              <a:rPr lang="id-ID" sz="2400" dirty="0" smtClean="0"/>
              <a:t>Kebutuhan organisasi</a:t>
            </a:r>
            <a:endParaRPr lang="en-GB" sz="2400" dirty="0"/>
          </a:p>
          <a:p>
            <a:pPr lvl="1"/>
            <a:r>
              <a:rPr lang="id-ID" sz="2000" dirty="0" smtClean="0"/>
              <a:t>Kebutuhan yang merupakan konsekuensi dari kebijakan atau prosedur organisasi, misalkan standar proses yang digunakan, kebutuhan implementasi, dll.</a:t>
            </a:r>
            <a:endParaRPr lang="en-GB" sz="2000" dirty="0"/>
          </a:p>
          <a:p>
            <a:r>
              <a:rPr lang="id-ID" sz="2400" dirty="0" smtClean="0"/>
              <a:t>Kebutuhan eksternal</a:t>
            </a:r>
            <a:endParaRPr lang="en-GB" sz="2400" dirty="0"/>
          </a:p>
          <a:p>
            <a:pPr lvl="1"/>
            <a:r>
              <a:rPr lang="id-ID" sz="2000" dirty="0" smtClean="0"/>
              <a:t>Kebutuhan yang muncul karena adanya faktor eksternal sistem, misalkan kebutuhan legislatif, dll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C8B84-094C-4D53-A3EA-204ABD301A61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d-ID" dirty="0" smtClean="0"/>
              <a:t>Contoh kebutuhan non-fungsional manajemen pasien RSJ</a:t>
            </a: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68632" y="1905000"/>
          <a:ext cx="6781800" cy="4495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781800"/>
              </a:tblGrid>
              <a:tr h="4495800">
                <a:tc>
                  <a:txBody>
                    <a:bodyPr/>
                    <a:lstStyle/>
                    <a:p>
                      <a:r>
                        <a:rPr lang="en-GB" sz="1800" b="1" kern="1200" dirty="0" smtClean="0"/>
                        <a:t>Product requirement</a:t>
                      </a:r>
                    </a:p>
                    <a:p>
                      <a:r>
                        <a:rPr lang="en-GB" sz="1800" b="0" kern="1200" dirty="0" smtClean="0"/>
                        <a:t>The MHC-PMS shall be available to all clinics during normal working hours (Mon–Fri, 0830–17.30). Downtime within normal working hours shall not exceed five seconds in any one day.</a:t>
                      </a:r>
                    </a:p>
                    <a:p>
                      <a:endParaRPr lang="en-GB" sz="1800" b="0" kern="1200" dirty="0" smtClean="0"/>
                    </a:p>
                    <a:p>
                      <a:r>
                        <a:rPr lang="en-GB" sz="1800" b="1" kern="1200" dirty="0" smtClean="0"/>
                        <a:t>Organizational requirement</a:t>
                      </a:r>
                      <a:r>
                        <a:rPr lang="en-GB" sz="1800" b="0" kern="1200" dirty="0" smtClean="0"/>
                        <a:t/>
                      </a:r>
                      <a:br>
                        <a:rPr lang="en-GB" sz="1800" b="0" kern="1200" dirty="0" smtClean="0"/>
                      </a:br>
                      <a:r>
                        <a:rPr lang="en-GB" sz="1800" b="0" kern="1200" dirty="0" smtClean="0"/>
                        <a:t>Users of the MHC-PMS system shall authenticate themselves using their health authority identity card.</a:t>
                      </a:r>
                    </a:p>
                    <a:p>
                      <a:endParaRPr lang="en-GB" sz="1800" b="0" kern="1200" dirty="0" smtClean="0"/>
                    </a:p>
                    <a:p>
                      <a:r>
                        <a:rPr lang="en-GB" sz="1800" b="1" kern="1200" dirty="0" smtClean="0"/>
                        <a:t>External requirement</a:t>
                      </a:r>
                      <a:r>
                        <a:rPr lang="en-GB" sz="1800" b="0" kern="1200" dirty="0" smtClean="0"/>
                        <a:t/>
                      </a:r>
                      <a:br>
                        <a:rPr lang="en-GB" sz="1800" b="0" kern="1200" dirty="0" smtClean="0"/>
                      </a:br>
                      <a:r>
                        <a:rPr lang="en-GB" sz="1800" b="0" kern="1200" dirty="0" smtClean="0"/>
                        <a:t>The system shall implement patient privacy provisions as set out in HStan-03-2006-priv. </a:t>
                      </a:r>
                    </a:p>
                    <a:p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27EF7-E52A-4A79-B071-AFC983D209AF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d-ID" dirty="0" smtClean="0"/>
              <a:t>Ukuran untuk menentukan kebutuhan non-fungsional</a:t>
            </a: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1447800"/>
          <a:ext cx="7620000" cy="4876800"/>
        </p:xfrm>
        <a:graphic>
          <a:graphicData uri="http://schemas.openxmlformats.org/drawingml/2006/table">
            <a:tbl>
              <a:tblPr/>
              <a:tblGrid>
                <a:gridCol w="2952750"/>
                <a:gridCol w="4667250"/>
              </a:tblGrid>
              <a:tr h="397418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Property</a:t>
                      </a:r>
                    </a:p>
                  </a:txBody>
                  <a:tcPr marL="73025" marR="73025" marT="9144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Measure</a:t>
                      </a:r>
                    </a:p>
                  </a:txBody>
                  <a:tcPr marL="73025" marR="73025" marT="9144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84781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Speed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Processed transactions/second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User/event response time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Screen refresh time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89129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Size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Mbytes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Number of ROM chips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89129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Ease of use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Training time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Number of help frames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88043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Reliability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Mean time to failure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Probability of unavailability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Rate of failure occurrence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Availability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84781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Robustness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Time to restart after failure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Percentage of events causing failure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Probability of data corruption on failure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89129"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Portability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Percentage of target dependent statements</a:t>
                      </a:r>
                    </a:p>
                    <a:p>
                      <a:pPr marL="0" marR="0" lvl="0" indent="0" algn="just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 charset="0"/>
                          <a:cs typeface="Arial"/>
                        </a:rPr>
                        <a:t>Number of target systems</a:t>
                      </a:r>
                    </a:p>
                  </a:txBody>
                  <a:tcPr marL="73025" marR="73025" marT="0" marB="914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41412-D17A-443D-BAF3-CA580FCE054A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Kebutuhan Domain</a:t>
            </a:r>
            <a:endParaRPr lang="en-GB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Domain operasional menimbulkan adanya kebutuhan dalam sistem</a:t>
            </a:r>
            <a:r>
              <a:rPr lang="en-GB" dirty="0" smtClean="0"/>
              <a:t>.</a:t>
            </a:r>
          </a:p>
          <a:p>
            <a:pPr lvl="1"/>
            <a:r>
              <a:rPr lang="id-ID" dirty="0" smtClean="0"/>
              <a:t>Contoh : sistem kendali kereta api harus mempertimbangkan karakteristik rem dalam kondisi cuaca yang berbeda</a:t>
            </a:r>
            <a:r>
              <a:rPr lang="en-GB" dirty="0" smtClean="0"/>
              <a:t>.</a:t>
            </a:r>
          </a:p>
          <a:p>
            <a:r>
              <a:rPr lang="id-ID" dirty="0" smtClean="0"/>
              <a:t>Kebutuhan domain dapat menjadi kebutuhan fungasional baru, batasan pada kebutuhan fungsional saat ini atau menentukan komputasi khusus</a:t>
            </a:r>
            <a:r>
              <a:rPr lang="en-GB" dirty="0" smtClean="0"/>
              <a:t>.</a:t>
            </a:r>
            <a:endParaRPr lang="en-GB" dirty="0"/>
          </a:p>
          <a:p>
            <a:r>
              <a:rPr lang="id-ID" dirty="0" smtClean="0"/>
              <a:t>Jika kebutuhan domain tidak terpenuhi, mungkin m tidak akan dapat bekerja dengan benar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37F0F-E68D-4E96-BE57-F563CA71DE04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5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Contoh : Sistem perlindungan kereta api</a:t>
            </a:r>
            <a:endParaRPr lang="en-GB" dirty="0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Penurunan kecepatan kereta dihitung dengan persamaan</a:t>
            </a:r>
            <a:r>
              <a:rPr lang="en-GB" dirty="0" smtClean="0"/>
              <a:t>:</a:t>
            </a:r>
          </a:p>
          <a:p>
            <a:pPr lvl="1"/>
            <a:r>
              <a:rPr lang="en-GB" dirty="0" err="1" smtClean="0"/>
              <a:t>Dtrain</a:t>
            </a:r>
            <a:r>
              <a:rPr lang="en-GB" dirty="0" smtClean="0"/>
              <a:t> = </a:t>
            </a:r>
            <a:r>
              <a:rPr lang="en-GB" dirty="0" err="1" smtClean="0"/>
              <a:t>Dcontrol</a:t>
            </a:r>
            <a:r>
              <a:rPr lang="en-GB" dirty="0" smtClean="0"/>
              <a:t> + </a:t>
            </a:r>
            <a:r>
              <a:rPr lang="en-GB" dirty="0" err="1" smtClean="0"/>
              <a:t>Dgradient</a:t>
            </a:r>
          </a:p>
          <a:p>
            <a:pPr lvl="1"/>
            <a:r>
              <a:rPr lang="id-ID" dirty="0" smtClean="0"/>
              <a:t>Dimana Dgradient = </a:t>
            </a:r>
            <a:r>
              <a:rPr lang="en-GB" dirty="0" smtClean="0"/>
              <a:t>9.81ms2 * gradient</a:t>
            </a:r>
            <a:r>
              <a:rPr lang="id-ID" dirty="0" smtClean="0"/>
              <a:t> pengganti</a:t>
            </a:r>
            <a:r>
              <a:rPr lang="en-GB" dirty="0" smtClean="0"/>
              <a:t>/alpha </a:t>
            </a:r>
            <a:r>
              <a:rPr lang="id-ID" dirty="0" smtClean="0"/>
              <a:t>dan nilai </a:t>
            </a:r>
            <a:r>
              <a:rPr lang="en-GB" dirty="0" smtClean="0"/>
              <a:t>9.81ms2 </a:t>
            </a:r>
            <a:r>
              <a:rPr lang="id-ID" dirty="0" smtClean="0"/>
              <a:t>akan berbeda untuk jenis kereta api yang berbeda</a:t>
            </a:r>
            <a:r>
              <a:rPr lang="en-GB" dirty="0" smtClean="0"/>
              <a:t>.</a:t>
            </a:r>
          </a:p>
          <a:p>
            <a:r>
              <a:rPr lang="id-ID" dirty="0" smtClean="0"/>
              <a:t>Akan sulit untuk orang yang tidak ahli pada domain tersebut memahami  maksud dari pernyataan tersebut dan apa hubungannya dengan kebutuhan lain</a:t>
            </a:r>
            <a:r>
              <a:rPr lang="en-GB" dirty="0" smtClean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0135A-210E-43FA-8EB3-67EA6356E653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Topik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Kebutuhan fungsional dan non-fungsional</a:t>
            </a:r>
          </a:p>
          <a:p>
            <a:r>
              <a:rPr lang="id-ID" dirty="0" smtClean="0"/>
              <a:t>Dokumen kebutuhan perangkat lunak</a:t>
            </a:r>
          </a:p>
          <a:p>
            <a:r>
              <a:rPr lang="id-ID" dirty="0" smtClean="0"/>
              <a:t>Spesifikasi kebutuhan</a:t>
            </a:r>
          </a:p>
          <a:p>
            <a:r>
              <a:rPr lang="id-ID" dirty="0" smtClean="0"/>
              <a:t>Proses rekayasa kebutuhan</a:t>
            </a:r>
          </a:p>
          <a:p>
            <a:r>
              <a:rPr lang="id-ID" dirty="0" smtClean="0"/>
              <a:t>Analisa dan pemunculan kebutuhan</a:t>
            </a:r>
          </a:p>
          <a:p>
            <a:r>
              <a:rPr lang="id-ID" dirty="0" smtClean="0"/>
              <a:t>Validasi kebutuhan</a:t>
            </a:r>
          </a:p>
          <a:p>
            <a:r>
              <a:rPr lang="id-ID" dirty="0" smtClean="0"/>
              <a:t>Manajemen kebutuhan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30B6F-7ED5-4D34-A140-5383F052C490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Masalah pada kebutuhan domain</a:t>
            </a:r>
            <a:endParaRPr lang="en-GB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Pemahaman</a:t>
            </a:r>
            <a:endParaRPr lang="en-GB" dirty="0" smtClean="0"/>
          </a:p>
          <a:p>
            <a:pPr lvl="1"/>
            <a:r>
              <a:rPr lang="id-ID" dirty="0" smtClean="0"/>
              <a:t>Kebutuhan diekspresikan dalam domain aplikasi sehingga sering tidak dipahami pengembang perangkat lunak</a:t>
            </a:r>
            <a:r>
              <a:rPr lang="en-GB" dirty="0" smtClean="0"/>
              <a:t>.</a:t>
            </a:r>
            <a:endParaRPr lang="en-GB" dirty="0"/>
          </a:p>
          <a:p>
            <a:r>
              <a:rPr lang="id-ID" dirty="0" smtClean="0"/>
              <a:t>Implisit</a:t>
            </a:r>
            <a:endParaRPr lang="en-GB" dirty="0"/>
          </a:p>
          <a:p>
            <a:pPr lvl="1"/>
            <a:r>
              <a:rPr lang="id-ID" dirty="0" smtClean="0"/>
              <a:t>Sang ahli memahami area ini dengan sangat baik sehingga mereka tidak memikirkan untuk menyebutkannya secara eksplisit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BE302-BDEA-4ADB-8F80-7F94DFAFEF03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7" tIns="44450" rIns="90487" bIns="44450">
            <a:normAutofit/>
          </a:bodyPr>
          <a:lstStyle/>
          <a:p>
            <a:r>
              <a:rPr lang="id-ID" dirty="0" smtClean="0"/>
              <a:t>Rekayasa Kebutuhan</a:t>
            </a:r>
            <a:endParaRPr lang="en-GB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id-ID" dirty="0" smtClean="0"/>
              <a:t>Merupakan proses penentuan layanan yang dibutuhkan pelanggan dan batasan sistemnya</a:t>
            </a:r>
            <a:r>
              <a:rPr lang="en-GB" dirty="0" smtClean="0"/>
              <a:t>.</a:t>
            </a:r>
            <a:endParaRPr lang="en-GB" dirty="0"/>
          </a:p>
          <a:p>
            <a:r>
              <a:rPr lang="id-ID" dirty="0" smtClean="0"/>
              <a:t>Kebutuhan itu sendiri merupakan deskripsi layanan sistem dan batasan yang dihasilkan selama proses rekayasa kebutuhan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9B99D-4548-4998-8692-9D8AF800129F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7" tIns="44450" rIns="90487" bIns="44450">
            <a:normAutofit/>
          </a:bodyPr>
          <a:lstStyle/>
          <a:p>
            <a:r>
              <a:rPr lang="id-ID" dirty="0" smtClean="0"/>
              <a:t>Apakah Kebutuhan itu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id-ID" dirty="0" smtClean="0"/>
              <a:t>Kebutuhan mencakup abstraksi layanan dan batasan sistem hingga fungsi matematis mendetail</a:t>
            </a:r>
            <a:r>
              <a:rPr lang="en-GB" dirty="0" smtClean="0"/>
              <a:t>.</a:t>
            </a:r>
            <a:endParaRPr lang="en-GB" dirty="0"/>
          </a:p>
          <a:p>
            <a:pPr>
              <a:lnSpc>
                <a:spcPct val="90000"/>
              </a:lnSpc>
            </a:pPr>
            <a:r>
              <a:rPr lang="id-ID" dirty="0" smtClean="0"/>
              <a:t>Kebutuhan dapat bertindak sebagai dua fungsi yaitu:</a:t>
            </a:r>
            <a:endParaRPr lang="en-GB" b="1" dirty="0"/>
          </a:p>
          <a:p>
            <a:pPr lvl="1">
              <a:lnSpc>
                <a:spcPct val="90000"/>
              </a:lnSpc>
            </a:pPr>
            <a:r>
              <a:rPr lang="id-ID" dirty="0" smtClean="0"/>
              <a:t>Sebagai dasar penawaran kontrak – sehingga harus terbuka terhadap perbedaan penafsiran</a:t>
            </a:r>
            <a:r>
              <a:rPr lang="en-GB" dirty="0" smtClean="0"/>
              <a:t>;</a:t>
            </a:r>
            <a:endParaRPr lang="en-GB" dirty="0"/>
          </a:p>
          <a:p>
            <a:pPr lvl="1">
              <a:lnSpc>
                <a:spcPct val="90000"/>
              </a:lnSpc>
            </a:pPr>
            <a:r>
              <a:rPr lang="id-ID" dirty="0" smtClean="0"/>
              <a:t>Sebagai bagian dari kontrak itu sendiri – sehingga harus dibuat mendetail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CDC33-FC35-466B-B931-21802D42845C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915400" cy="1104900"/>
          </a:xfrm>
          <a:noFill/>
          <a:ln/>
        </p:spPr>
        <p:txBody>
          <a:bodyPr lIns="90487" tIns="44450" rIns="90487" bIns="44450"/>
          <a:lstStyle/>
          <a:p>
            <a:r>
              <a:rPr lang="id-ID" dirty="0" smtClean="0"/>
              <a:t>Jenis Kebutuhan</a:t>
            </a:r>
            <a:endParaRPr lang="en-GB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0487" tIns="44450" rIns="90487" bIns="44450">
            <a:normAutofit lnSpcReduction="10000"/>
          </a:bodyPr>
          <a:lstStyle/>
          <a:p>
            <a:r>
              <a:rPr lang="id-ID" dirty="0" smtClean="0"/>
              <a:t>Kebutuhan Pengguna</a:t>
            </a:r>
            <a:endParaRPr lang="en-GB" dirty="0"/>
          </a:p>
          <a:p>
            <a:pPr lvl="1"/>
            <a:r>
              <a:rPr lang="id-ID" dirty="0" smtClean="0"/>
              <a:t>Berupa pernyataan dalam bahasa natural dan diagram berisi layanan yang disediakan sistem dan batasan operasionalnya.</a:t>
            </a:r>
          </a:p>
          <a:p>
            <a:pPr lvl="1"/>
            <a:r>
              <a:rPr lang="id-ID" dirty="0" smtClean="0"/>
              <a:t>Ditulis untuk pelanggan</a:t>
            </a:r>
            <a:r>
              <a:rPr lang="en-GB" dirty="0" smtClean="0"/>
              <a:t>.</a:t>
            </a:r>
            <a:endParaRPr lang="en-GB" dirty="0"/>
          </a:p>
          <a:p>
            <a:r>
              <a:rPr lang="id-ID" dirty="0" smtClean="0"/>
              <a:t>Kebutuhan Sistem</a:t>
            </a:r>
            <a:endParaRPr lang="en-GB" dirty="0"/>
          </a:p>
          <a:p>
            <a:pPr lvl="1"/>
            <a:r>
              <a:rPr lang="id-ID" dirty="0" smtClean="0"/>
              <a:t>Dokumen terstruktur yang menjelaskan deskripsi lengkap dari fungsi, layanan dan batasan operasional sistem</a:t>
            </a:r>
            <a:r>
              <a:rPr lang="en-GB" dirty="0" smtClean="0"/>
              <a:t>. </a:t>
            </a:r>
            <a:endParaRPr lang="id-ID" dirty="0" smtClean="0"/>
          </a:p>
          <a:p>
            <a:pPr lvl="1"/>
            <a:r>
              <a:rPr lang="id-ID" dirty="0" smtClean="0"/>
              <a:t>Mendefinisikan apa yang harus diimplementasikan sehingga bisa menjadi bagian kontrak antara klien dan kontraktor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29314-BD3F-4A7D-9EC3-EAC7E07A9BDF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Kebutuhan Fungsional dan Non-fungsional</a:t>
            </a:r>
            <a:endParaRPr lang="id-ID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Rekayasa Kebutuhan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C765D-06C8-4A31-8C68-772CCBC68382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6700"/>
            <a:ext cx="8382000" cy="11049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Kebutuhan fungsional dan non-fungsional</a:t>
            </a:r>
            <a:endParaRPr lang="en-GB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d-ID" sz="2400" dirty="0" smtClean="0"/>
              <a:t>Kebutuhan fungsional</a:t>
            </a:r>
            <a:endParaRPr lang="en-GB" sz="2400" dirty="0"/>
          </a:p>
          <a:p>
            <a:pPr lvl="1">
              <a:lnSpc>
                <a:spcPct val="90000"/>
              </a:lnSpc>
            </a:pPr>
            <a:r>
              <a:rPr lang="id-ID" sz="2000" dirty="0" smtClean="0"/>
              <a:t>Berisi layanan yang harus disediakan sistem, bagaimana sistem bereaksi terhadap suatu input dan bagaimana sistem berperilaku dalam situasi tertentu</a:t>
            </a:r>
            <a:r>
              <a:rPr lang="en-GB" sz="2000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id-ID" sz="2000" dirty="0" smtClean="0"/>
              <a:t>Mungkin juga menunjukkan apa yang seharusnya tidak dilakukan sistem</a:t>
            </a:r>
            <a:r>
              <a:rPr lang="en-GB" sz="20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id-ID" sz="2400" dirty="0" smtClean="0"/>
              <a:t>Kebutuhan non-fungsional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id-ID" sz="2000" dirty="0" smtClean="0"/>
              <a:t>Batasan layanan atau fungsi yang ditawarkan sistem, misalnya batasan waktu, batasan proses pengembangan, dll</a:t>
            </a:r>
            <a:r>
              <a:rPr lang="en-GB" sz="2000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id-ID" sz="2000" dirty="0" smtClean="0"/>
              <a:t>Biasanya diaplikasikan pada sistem secara keseluruhan, bukan pada fitur atau layanan tertentu</a:t>
            </a:r>
            <a:r>
              <a:rPr lang="en-GB" sz="20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id-ID" sz="2400" dirty="0" smtClean="0"/>
              <a:t>Kebutuhan domain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id-ID" sz="2000" dirty="0" smtClean="0"/>
              <a:t>Batasan sistem berdasarkan domain operasinya</a:t>
            </a:r>
            <a:endParaRPr lang="en-GB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F294E-1CF6-4411-8BF0-FCD99DF7FFBC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Kebutuhan Fungsional</a:t>
            </a:r>
            <a:endParaRPr lang="en-GB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Mendeskripsikan fungsionalitas atau layanan sistem</a:t>
            </a:r>
            <a:r>
              <a:rPr lang="en-GB" dirty="0" smtClean="0"/>
              <a:t>.</a:t>
            </a:r>
            <a:endParaRPr lang="en-GB" dirty="0"/>
          </a:p>
          <a:p>
            <a:r>
              <a:rPr lang="id-ID" dirty="0" smtClean="0"/>
              <a:t>Tergantung pada jenis perangkat lunak, pengguna dan jenis sistem dimana perangkat lunak digunakan</a:t>
            </a:r>
            <a:r>
              <a:rPr lang="en-GB" dirty="0" smtClean="0"/>
              <a:t>.</a:t>
            </a:r>
            <a:endParaRPr lang="en-GB" dirty="0"/>
          </a:p>
          <a:p>
            <a:r>
              <a:rPr lang="id-ID" dirty="0" smtClean="0"/>
              <a:t>Kebutuhan fungsional pengguna mungkin menjelaskan apa yang seharusnya dilakukan sistem</a:t>
            </a:r>
            <a:r>
              <a:rPr lang="en-GB" dirty="0" smtClean="0"/>
              <a:t>.</a:t>
            </a:r>
          </a:p>
          <a:p>
            <a:r>
              <a:rPr lang="id-ID" dirty="0" smtClean="0"/>
              <a:t>Kebutuhan fungsional sistem seharusnya mendeskripsikan layanan sistem secara detail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903-60D0-497B-A2A8-C8A844A53B12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Kebutuhan fungsional pada sistem manajemen pasien RSJ</a:t>
            </a:r>
            <a:endParaRPr lang="en-US" dirty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Pengguna harus dapat mencari daftar janji di semua klinik</a:t>
            </a:r>
            <a:r>
              <a:rPr lang="en-US" dirty="0" smtClean="0"/>
              <a:t>.</a:t>
            </a:r>
            <a:endParaRPr lang="en-GB" dirty="0" smtClean="0"/>
          </a:p>
          <a:p>
            <a:r>
              <a:rPr lang="id-ID" dirty="0" smtClean="0"/>
              <a:t>Sistem harus dapat menghasilkan daftar pasien yang membuat janji setiap hari untuk setiap klinik</a:t>
            </a:r>
            <a:r>
              <a:rPr lang="en-US" dirty="0" smtClean="0"/>
              <a:t>. </a:t>
            </a:r>
            <a:endParaRPr lang="en-GB" dirty="0" smtClean="0"/>
          </a:p>
          <a:p>
            <a:r>
              <a:rPr lang="id-ID" dirty="0" smtClean="0"/>
              <a:t>Semua staf menggunakan pengenal berupa nomer pegawai sebanyak 8 digit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F70CE-84E9-D04C-9B15-10C693AA0F2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Rekayasa Kebutuhan Perangkat Lunak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ACF9C-2F24-4401-B53A-ADB41802F1C3}" type="datetime1">
              <a:rPr lang="id-ID" smtClean="0"/>
              <a:pPr/>
              <a:t>23/03/2022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rectangle beve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024</Template>
  <TotalTime>4131</TotalTime>
  <Words>997</Words>
  <Application>Microsoft Office PowerPoint</Application>
  <PresentationFormat>On-screen Show (4:3)</PresentationFormat>
  <Paragraphs>178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20</vt:i4>
      </vt:variant>
    </vt:vector>
  </HeadingPairs>
  <TitlesOfParts>
    <vt:vector size="35" baseType="lpstr">
      <vt:lpstr>Arial</vt:lpstr>
      <vt:lpstr>Calibri</vt:lpstr>
      <vt:lpstr>Cambria</vt:lpstr>
      <vt:lpstr>Times New Roman</vt:lpstr>
      <vt:lpstr>Wingdings 2</vt:lpstr>
      <vt:lpstr>rectangle bevel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Rekayasa Kebutuhan Perangkat Lunak</vt:lpstr>
      <vt:lpstr>Topik</vt:lpstr>
      <vt:lpstr>Rekayasa Kebutuhan</vt:lpstr>
      <vt:lpstr>Apakah Kebutuhan itu?</vt:lpstr>
      <vt:lpstr>Jenis Kebutuhan</vt:lpstr>
      <vt:lpstr>Kebutuhan Fungsional dan Non-fungsional</vt:lpstr>
      <vt:lpstr>Kebutuhan fungsional dan non-fungsional</vt:lpstr>
      <vt:lpstr>Kebutuhan Fungsional</vt:lpstr>
      <vt:lpstr>Kebutuhan fungsional pada sistem manajemen pasien RSJ</vt:lpstr>
      <vt:lpstr>Ketidaktepatan Kebutuhan</vt:lpstr>
      <vt:lpstr>Kelengkapan dan Konsistensi Kebutuhan</vt:lpstr>
      <vt:lpstr>Kebutuhan Non-fungsional</vt:lpstr>
      <vt:lpstr>Implementasi kebutuhan non-fungsional</vt:lpstr>
      <vt:lpstr>Jenis kebutuhan non-fungsional</vt:lpstr>
      <vt:lpstr>Klasifikasi kebutuhan non-fungsional</vt:lpstr>
      <vt:lpstr>Contoh kebutuhan non-fungsional manajemen pasien RSJ</vt:lpstr>
      <vt:lpstr>Ukuran untuk menentukan kebutuhan non-fungsional</vt:lpstr>
      <vt:lpstr>Kebutuhan Domain</vt:lpstr>
      <vt:lpstr>Contoh : Sistem perlindungan kereta api</vt:lpstr>
      <vt:lpstr>Masalah pada kebutuhan domain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ASUS</cp:lastModifiedBy>
  <cp:revision>254</cp:revision>
  <dcterms:created xsi:type="dcterms:W3CDTF">2012-09-02T13:27:45Z</dcterms:created>
  <dcterms:modified xsi:type="dcterms:W3CDTF">2022-03-23T01:06:09Z</dcterms:modified>
</cp:coreProperties>
</file>