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91" r:id="rId34"/>
    <p:sldId id="292" r:id="rId35"/>
    <p:sldId id="293" r:id="rId36"/>
    <p:sldId id="294" r:id="rId37"/>
    <p:sldId id="288" r:id="rId38"/>
    <p:sldId id="289" r:id="rId39"/>
    <p:sldId id="290" r:id="rId40"/>
  </p:sldIdLst>
  <p:sldSz cx="9144000" cy="6858000" type="screen4x3"/>
  <p:notesSz cx="9144000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agian Default" id="{266EAA28-6431-5B49-A616-7EA1A3CAEB83}">
          <p14:sldIdLst>
            <p14:sldId id="256"/>
            <p14:sldId id="257"/>
            <p14:sldId id="258"/>
            <p14:sldId id="259"/>
            <p14:sldId id="260"/>
            <p14:sldId id="261"/>
            <p14:sldId id="262"/>
          </p14:sldIdLst>
        </p14:section>
        <p14:section name="Sistem Pakar" id="{BD573A98-4E22-4F45-92CD-4ACBE28C4B0F}">
          <p14:sldIdLst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</p14:sldIdLst>
        </p14:section>
        <p14:section name="SIstem Penunjang Keputusan" id="{3075BACC-D66B-F948-81DD-44692CACC0CC}">
          <p14:sldIdLst>
            <p14:sldId id="281"/>
            <p14:sldId id="282"/>
            <p14:sldId id="283"/>
            <p14:sldId id="284"/>
            <p14:sldId id="285"/>
          </p14:sldIdLst>
        </p14:section>
        <p14:section name="Sistem Informasi Gegrafik" id="{78903A2C-E1E0-B94A-8699-868ED6491F7F}">
          <p14:sldIdLst>
            <p14:sldId id="286"/>
            <p14:sldId id="287"/>
            <p14:sldId id="291"/>
            <p14:sldId id="292"/>
            <p14:sldId id="293"/>
            <p14:sldId id="294"/>
          </p14:sldIdLst>
        </p14:section>
        <p14:section name="Sistem Informasi Eksekutif" id="{80D51ACE-4F94-D94D-8A2C-5982C81668C7}">
          <p14:sldIdLst>
            <p14:sldId id="288"/>
            <p14:sldId id="289"/>
            <p14:sldId id="2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91"/>
    <p:restoredTop sz="94107"/>
  </p:normalViewPr>
  <p:slideViewPr>
    <p:cSldViewPr>
      <p:cViewPr varScale="1">
        <p:scale>
          <a:sx n="90" d="100"/>
          <a:sy n="90" d="100"/>
        </p:scale>
        <p:origin x="600" y="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85800" y="2393998"/>
            <a:ext cx="4803775" cy="109855"/>
          </a:xfrm>
          <a:custGeom>
            <a:avLst/>
            <a:gdLst/>
            <a:ahLst/>
            <a:cxnLst/>
            <a:rect l="l" t="t" r="r" b="b"/>
            <a:pathLst>
              <a:path w="4803775" h="109855">
                <a:moveTo>
                  <a:pt x="4803404" y="0"/>
                </a:moveTo>
                <a:lnTo>
                  <a:pt x="0" y="0"/>
                </a:lnTo>
                <a:lnTo>
                  <a:pt x="0" y="109537"/>
                </a:lnTo>
                <a:lnTo>
                  <a:pt x="4803404" y="109537"/>
                </a:lnTo>
                <a:lnTo>
                  <a:pt x="4803404" y="0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85800" y="2393960"/>
            <a:ext cx="7772400" cy="0"/>
          </a:xfrm>
          <a:custGeom>
            <a:avLst/>
            <a:gdLst/>
            <a:ahLst/>
            <a:cxnLst/>
            <a:rect l="l" t="t" r="r" b="b"/>
            <a:pathLst>
              <a:path w="7772400">
                <a:moveTo>
                  <a:pt x="0" y="0"/>
                </a:moveTo>
                <a:lnTo>
                  <a:pt x="7772399" y="0"/>
                </a:lnTo>
              </a:path>
            </a:pathLst>
          </a:custGeom>
          <a:ln w="9360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035043" y="1472258"/>
            <a:ext cx="3073912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1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4655576" y="0"/>
                </a:moveTo>
                <a:lnTo>
                  <a:pt x="0" y="0"/>
                </a:lnTo>
                <a:lnTo>
                  <a:pt x="0" y="109537"/>
                </a:lnTo>
                <a:lnTo>
                  <a:pt x="4655576" y="109537"/>
                </a:lnTo>
                <a:lnTo>
                  <a:pt x="4655576" y="0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09600" y="156691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5" y="0"/>
                </a:lnTo>
              </a:path>
            </a:pathLst>
          </a:custGeom>
          <a:ln w="9360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09600" y="6172200"/>
            <a:ext cx="7924800" cy="1905"/>
          </a:xfrm>
          <a:custGeom>
            <a:avLst/>
            <a:gdLst/>
            <a:ahLst/>
            <a:cxnLst/>
            <a:rect l="l" t="t" r="r" b="b"/>
            <a:pathLst>
              <a:path w="7924800" h="1904">
                <a:moveTo>
                  <a:pt x="0" y="0"/>
                </a:moveTo>
                <a:lnTo>
                  <a:pt x="7924799" y="1584"/>
                </a:lnTo>
              </a:path>
            </a:pathLst>
          </a:custGeom>
          <a:ln w="3240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3593" y="229308"/>
            <a:ext cx="7836813" cy="1061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4710" y="1681348"/>
            <a:ext cx="7954579" cy="450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35118" y="6278469"/>
            <a:ext cx="347979" cy="213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46862" y="-530716"/>
            <a:ext cx="9143999" cy="7388716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685800" y="2389280"/>
            <a:ext cx="7772400" cy="114300"/>
            <a:chOff x="685800" y="2389280"/>
            <a:chExt cx="7772400" cy="114300"/>
          </a:xfrm>
        </p:grpSpPr>
        <p:sp>
          <p:nvSpPr>
            <p:cNvPr id="4" name="object 4"/>
            <p:cNvSpPr/>
            <p:nvPr/>
          </p:nvSpPr>
          <p:spPr>
            <a:xfrm>
              <a:off x="685800" y="2393998"/>
              <a:ext cx="4803775" cy="109855"/>
            </a:xfrm>
            <a:custGeom>
              <a:avLst/>
              <a:gdLst/>
              <a:ahLst/>
              <a:cxnLst/>
              <a:rect l="l" t="t" r="r" b="b"/>
              <a:pathLst>
                <a:path w="4803775" h="109855">
                  <a:moveTo>
                    <a:pt x="4803404" y="0"/>
                  </a:moveTo>
                  <a:lnTo>
                    <a:pt x="0" y="0"/>
                  </a:lnTo>
                  <a:lnTo>
                    <a:pt x="0" y="109537"/>
                  </a:lnTo>
                  <a:lnTo>
                    <a:pt x="4803404" y="109537"/>
                  </a:lnTo>
                  <a:lnTo>
                    <a:pt x="4803404" y="0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85800" y="2393960"/>
              <a:ext cx="7772400" cy="0"/>
            </a:xfrm>
            <a:custGeom>
              <a:avLst/>
              <a:gdLst/>
              <a:ahLst/>
              <a:cxnLst/>
              <a:rect l="l" t="t" r="r" b="b"/>
              <a:pathLst>
                <a:path w="7772400">
                  <a:moveTo>
                    <a:pt x="0" y="0"/>
                  </a:moveTo>
                  <a:lnTo>
                    <a:pt x="7772399" y="0"/>
                  </a:lnTo>
                </a:path>
              </a:pathLst>
            </a:custGeom>
            <a:ln w="9360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578102" y="304800"/>
            <a:ext cx="5894070" cy="1983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3200" spc="-5" dirty="0" err="1"/>
              <a:t>Sistem</a:t>
            </a:r>
            <a:r>
              <a:rPr sz="3200" spc="-5" dirty="0"/>
              <a:t> </a:t>
            </a:r>
            <a:r>
              <a:rPr sz="3200" dirty="0" err="1"/>
              <a:t>Informasi</a:t>
            </a:r>
            <a:r>
              <a:rPr sz="3200" dirty="0"/>
              <a:t> di </a:t>
            </a:r>
            <a:r>
              <a:rPr sz="3200" spc="-5" dirty="0"/>
              <a:t>Level-Level </a:t>
            </a:r>
            <a:r>
              <a:rPr sz="3200" spc="-5" dirty="0" err="1"/>
              <a:t>Organisasi</a:t>
            </a:r>
            <a:r>
              <a:rPr lang="en-US" sz="3200" spc="-5" dirty="0"/>
              <a:t>/</a:t>
            </a:r>
            <a:r>
              <a:rPr lang="en-US" sz="3200" spc="-5" dirty="0" err="1"/>
              <a:t>Manajemen</a:t>
            </a:r>
            <a:br>
              <a:rPr lang="en-US" sz="3200" spc="-5" dirty="0"/>
            </a:br>
            <a:r>
              <a:rPr lang="en-US" sz="3200" spc="-5" dirty="0"/>
              <a:t>(</a:t>
            </a:r>
            <a:r>
              <a:rPr lang="en-US" sz="3200" spc="-5" dirty="0" err="1"/>
              <a:t>Lanjutan</a:t>
            </a:r>
            <a:r>
              <a:rPr lang="en-US" sz="3200" spc="-5" dirty="0"/>
              <a:t> Pert 2)</a:t>
            </a:r>
            <a:endParaRPr sz="3200" dirty="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1</a:t>
            </a:fld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457200" y="5714999"/>
            <a:ext cx="4038600" cy="72071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1200" spc="-5" dirty="0" err="1">
                <a:latin typeface="Verdana"/>
                <a:cs typeface="Verdana"/>
              </a:rPr>
              <a:t>Febi</a:t>
            </a:r>
            <a:r>
              <a:rPr lang="en-US" sz="1200" spc="-5" dirty="0">
                <a:latin typeface="Verdana"/>
                <a:cs typeface="Verdana"/>
              </a:rPr>
              <a:t> Nur </a:t>
            </a:r>
            <a:r>
              <a:rPr lang="en-US" sz="1200" spc="-5" dirty="0" err="1">
                <a:latin typeface="Verdana"/>
                <a:cs typeface="Verdana"/>
              </a:rPr>
              <a:t>Salisah</a:t>
            </a:r>
            <a:r>
              <a:rPr lang="en-US" sz="1200" spc="-5" dirty="0">
                <a:latin typeface="Verdana"/>
                <a:cs typeface="Verdana"/>
              </a:rPr>
              <a:t>, </a:t>
            </a:r>
            <a:r>
              <a:rPr lang="en-US" sz="1200" spc="-5" dirty="0" err="1">
                <a:latin typeface="Verdana"/>
                <a:cs typeface="Verdana"/>
              </a:rPr>
              <a:t>S.Kom</a:t>
            </a:r>
            <a:r>
              <a:rPr lang="en-US" sz="1200" spc="-5" dirty="0">
                <a:latin typeface="Verdana"/>
                <a:cs typeface="Verdana"/>
              </a:rPr>
              <a:t>, </a:t>
            </a:r>
            <a:r>
              <a:rPr lang="en-US" sz="1200" spc="-5" dirty="0" err="1">
                <a:latin typeface="Verdana"/>
                <a:cs typeface="Verdana"/>
              </a:rPr>
              <a:t>M.Kom</a:t>
            </a:r>
            <a:endParaRPr lang="en-US" sz="1200" spc="-5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1200" spc="-5" dirty="0">
                <a:latin typeface="Verdana"/>
                <a:cs typeface="Verdana"/>
              </a:rPr>
              <a:t>Mata </a:t>
            </a:r>
            <a:r>
              <a:rPr lang="en-US" sz="1200" spc="-5" dirty="0" err="1">
                <a:latin typeface="Verdana"/>
                <a:cs typeface="Verdana"/>
              </a:rPr>
              <a:t>Kuliah</a:t>
            </a:r>
            <a:r>
              <a:rPr lang="en-US" sz="1200" spc="-5" dirty="0">
                <a:latin typeface="Verdana"/>
                <a:cs typeface="Verdana"/>
              </a:rPr>
              <a:t> Enterprise Information System</a:t>
            </a:r>
            <a:br>
              <a:rPr lang="en-US" sz="1200" spc="-5" dirty="0">
                <a:latin typeface="Verdana"/>
                <a:cs typeface="Verdana"/>
              </a:rPr>
            </a:br>
            <a:r>
              <a:rPr lang="en-US" sz="1200" spc="-5" dirty="0">
                <a:latin typeface="Verdana"/>
                <a:cs typeface="Verdana"/>
              </a:rPr>
              <a:t>Prodi </a:t>
            </a:r>
            <a:r>
              <a:rPr lang="en-US" sz="1200" spc="-5" dirty="0" err="1">
                <a:latin typeface="Verdana"/>
                <a:cs typeface="Verdana"/>
              </a:rPr>
              <a:t>Sistem</a:t>
            </a:r>
            <a:r>
              <a:rPr lang="en-US" sz="1200" spc="-5" dirty="0">
                <a:latin typeface="Verdana"/>
                <a:cs typeface="Verdana"/>
              </a:rPr>
              <a:t> </a:t>
            </a:r>
            <a:r>
              <a:rPr lang="en-US" sz="1200" spc="-5" dirty="0" err="1">
                <a:latin typeface="Verdana"/>
                <a:cs typeface="Verdana"/>
              </a:rPr>
              <a:t>Informasi</a:t>
            </a:r>
            <a:r>
              <a:rPr lang="en-US" sz="1200" spc="-5" dirty="0">
                <a:latin typeface="Verdana"/>
                <a:cs typeface="Verdana"/>
              </a:rPr>
              <a:t> – UIN SUSKA Riau</a:t>
            </a:r>
            <a:endParaRPr sz="12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3" y="607565"/>
            <a:ext cx="754316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/>
              <a:t>Illustrasi</a:t>
            </a:r>
            <a:r>
              <a:rPr sz="2800" spc="35" dirty="0"/>
              <a:t> </a:t>
            </a:r>
            <a:r>
              <a:rPr sz="2800" spc="-10" dirty="0"/>
              <a:t>sistem</a:t>
            </a:r>
            <a:r>
              <a:rPr sz="2800" spc="30" dirty="0"/>
              <a:t> </a:t>
            </a:r>
            <a:r>
              <a:rPr sz="2800" spc="-10" dirty="0"/>
              <a:t>pakar</a:t>
            </a:r>
            <a:r>
              <a:rPr sz="2800" spc="15" dirty="0"/>
              <a:t> </a:t>
            </a:r>
            <a:r>
              <a:rPr sz="2800" spc="-5" dirty="0"/>
              <a:t>dalam</a:t>
            </a:r>
            <a:r>
              <a:rPr sz="2800" spc="20" dirty="0"/>
              <a:t> </a:t>
            </a:r>
            <a:r>
              <a:rPr sz="2800" spc="-5" dirty="0"/>
              <a:t>aplikasi </a:t>
            </a:r>
            <a:r>
              <a:rPr sz="2800" spc="-940" dirty="0"/>
              <a:t> </a:t>
            </a:r>
            <a:r>
              <a:rPr sz="2800" spc="-10" dirty="0"/>
              <a:t>bisnis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1199190" y="5499916"/>
            <a:ext cx="657733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48309" indent="-436245">
              <a:lnSpc>
                <a:spcPct val="100000"/>
              </a:lnSpc>
              <a:spcBef>
                <a:spcPts val="95"/>
              </a:spcBef>
              <a:buClr>
                <a:srgbClr val="CC0000"/>
              </a:buClr>
              <a:buFont typeface="Wingdings"/>
              <a:buChar char=""/>
              <a:tabLst>
                <a:tab pos="448309" algn="l"/>
                <a:tab pos="448945" algn="l"/>
              </a:tabLst>
            </a:pPr>
            <a:r>
              <a:rPr sz="2200" spc="-5" dirty="0">
                <a:latin typeface="Verdana"/>
                <a:cs typeface="Verdana"/>
              </a:rPr>
              <a:t>Apa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harapan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yang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ingin</a:t>
            </a:r>
            <a:r>
              <a:rPr sz="2200" spc="-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diperoleh</a:t>
            </a:r>
            <a:r>
              <a:rPr sz="2200" spc="-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Santoso?</a:t>
            </a:r>
            <a:endParaRPr sz="22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333798" y="3853639"/>
            <a:ext cx="3115310" cy="1268730"/>
            <a:chOff x="4333798" y="3853639"/>
            <a:chExt cx="3115310" cy="1268730"/>
          </a:xfrm>
        </p:grpSpPr>
        <p:sp>
          <p:nvSpPr>
            <p:cNvPr id="5" name="object 5"/>
            <p:cNvSpPr/>
            <p:nvPr/>
          </p:nvSpPr>
          <p:spPr>
            <a:xfrm>
              <a:off x="4338478" y="3858319"/>
              <a:ext cx="3106420" cy="1095375"/>
            </a:xfrm>
            <a:custGeom>
              <a:avLst/>
              <a:gdLst/>
              <a:ahLst/>
              <a:cxnLst/>
              <a:rect l="l" t="t" r="r" b="b"/>
              <a:pathLst>
                <a:path w="3106420" h="1095375">
                  <a:moveTo>
                    <a:pt x="1874879" y="0"/>
                  </a:moveTo>
                  <a:lnTo>
                    <a:pt x="1821907" y="3920"/>
                  </a:lnTo>
                  <a:lnTo>
                    <a:pt x="1771220" y="12072"/>
                  </a:lnTo>
                  <a:lnTo>
                    <a:pt x="1724003" y="24261"/>
                  </a:lnTo>
                  <a:lnTo>
                    <a:pt x="1681442" y="40296"/>
                  </a:lnTo>
                  <a:lnTo>
                    <a:pt x="1644721" y="59981"/>
                  </a:lnTo>
                  <a:lnTo>
                    <a:pt x="1615027" y="83125"/>
                  </a:lnTo>
                  <a:lnTo>
                    <a:pt x="1594558" y="74153"/>
                  </a:lnTo>
                  <a:lnTo>
                    <a:pt x="1549962" y="58441"/>
                  </a:lnTo>
                  <a:lnTo>
                    <a:pt x="1474032" y="40742"/>
                  </a:lnTo>
                  <a:lnTo>
                    <a:pt x="1420639" y="33676"/>
                  </a:lnTo>
                  <a:lnTo>
                    <a:pt x="1366618" y="30435"/>
                  </a:lnTo>
                  <a:lnTo>
                    <a:pt x="1312768" y="30901"/>
                  </a:lnTo>
                  <a:lnTo>
                    <a:pt x="1259890" y="34958"/>
                  </a:lnTo>
                  <a:lnTo>
                    <a:pt x="1208783" y="42486"/>
                  </a:lnTo>
                  <a:lnTo>
                    <a:pt x="1160249" y="53369"/>
                  </a:lnTo>
                  <a:lnTo>
                    <a:pt x="1115086" y="67488"/>
                  </a:lnTo>
                  <a:lnTo>
                    <a:pt x="1074096" y="84725"/>
                  </a:lnTo>
                  <a:lnTo>
                    <a:pt x="1038079" y="104963"/>
                  </a:lnTo>
                  <a:lnTo>
                    <a:pt x="1007835" y="128083"/>
                  </a:lnTo>
                  <a:lnTo>
                    <a:pt x="959803" y="116205"/>
                  </a:lnTo>
                  <a:lnTo>
                    <a:pt x="909632" y="107023"/>
                  </a:lnTo>
                  <a:lnTo>
                    <a:pt x="857805" y="100586"/>
                  </a:lnTo>
                  <a:lnTo>
                    <a:pt x="804804" y="96943"/>
                  </a:lnTo>
                  <a:lnTo>
                    <a:pt x="751113" y="96143"/>
                  </a:lnTo>
                  <a:lnTo>
                    <a:pt x="697213" y="98234"/>
                  </a:lnTo>
                  <a:lnTo>
                    <a:pt x="632590" y="104589"/>
                  </a:lnTo>
                  <a:lnTo>
                    <a:pt x="571775" y="114805"/>
                  </a:lnTo>
                  <a:lnTo>
                    <a:pt x="515262" y="128570"/>
                  </a:lnTo>
                  <a:lnTo>
                    <a:pt x="463548" y="145572"/>
                  </a:lnTo>
                  <a:lnTo>
                    <a:pt x="417126" y="165495"/>
                  </a:lnTo>
                  <a:lnTo>
                    <a:pt x="376491" y="188028"/>
                  </a:lnTo>
                  <a:lnTo>
                    <a:pt x="342139" y="212858"/>
                  </a:lnTo>
                  <a:lnTo>
                    <a:pt x="314563" y="239671"/>
                  </a:lnTo>
                  <a:lnTo>
                    <a:pt x="281721" y="297994"/>
                  </a:lnTo>
                  <a:lnTo>
                    <a:pt x="277444" y="328879"/>
                  </a:lnTo>
                  <a:lnTo>
                    <a:pt x="281923" y="360493"/>
                  </a:lnTo>
                  <a:lnTo>
                    <a:pt x="279363" y="363922"/>
                  </a:lnTo>
                  <a:lnTo>
                    <a:pt x="221503" y="369511"/>
                  </a:lnTo>
                  <a:lnTo>
                    <a:pt x="167524" y="380073"/>
                  </a:lnTo>
                  <a:lnTo>
                    <a:pt x="118741" y="395220"/>
                  </a:lnTo>
                  <a:lnTo>
                    <a:pt x="76467" y="414560"/>
                  </a:lnTo>
                  <a:lnTo>
                    <a:pt x="42015" y="437705"/>
                  </a:lnTo>
                  <a:lnTo>
                    <a:pt x="12949" y="469519"/>
                  </a:lnTo>
                  <a:lnTo>
                    <a:pt x="0" y="502622"/>
                  </a:lnTo>
                  <a:lnTo>
                    <a:pt x="2499" y="535772"/>
                  </a:lnTo>
                  <a:lnTo>
                    <a:pt x="19779" y="567724"/>
                  </a:lnTo>
                  <a:lnTo>
                    <a:pt x="51173" y="597235"/>
                  </a:lnTo>
                  <a:lnTo>
                    <a:pt x="96014" y="623061"/>
                  </a:lnTo>
                  <a:lnTo>
                    <a:pt x="153633" y="643957"/>
                  </a:lnTo>
                  <a:lnTo>
                    <a:pt x="112607" y="670137"/>
                  </a:lnTo>
                  <a:lnTo>
                    <a:pt x="84706" y="699580"/>
                  </a:lnTo>
                  <a:lnTo>
                    <a:pt x="70664" y="731216"/>
                  </a:lnTo>
                  <a:lnTo>
                    <a:pt x="71215" y="763972"/>
                  </a:lnTo>
                  <a:lnTo>
                    <a:pt x="109826" y="820606"/>
                  </a:lnTo>
                  <a:lnTo>
                    <a:pt x="144707" y="844312"/>
                  </a:lnTo>
                  <a:lnTo>
                    <a:pt x="188102" y="864238"/>
                  </a:lnTo>
                  <a:lnTo>
                    <a:pt x="238611" y="879854"/>
                  </a:lnTo>
                  <a:lnTo>
                    <a:pt x="294833" y="890631"/>
                  </a:lnTo>
                  <a:lnTo>
                    <a:pt x="355366" y="896039"/>
                  </a:lnTo>
                  <a:lnTo>
                    <a:pt x="418809" y="895549"/>
                  </a:lnTo>
                  <a:lnTo>
                    <a:pt x="420729" y="897073"/>
                  </a:lnTo>
                  <a:lnTo>
                    <a:pt x="456338" y="923077"/>
                  </a:lnTo>
                  <a:lnTo>
                    <a:pt x="491920" y="943731"/>
                  </a:lnTo>
                  <a:lnTo>
                    <a:pt x="531022" y="962288"/>
                  </a:lnTo>
                  <a:lnTo>
                    <a:pt x="573263" y="978700"/>
                  </a:lnTo>
                  <a:lnTo>
                    <a:pt x="618261" y="992923"/>
                  </a:lnTo>
                  <a:lnTo>
                    <a:pt x="665633" y="1004909"/>
                  </a:lnTo>
                  <a:lnTo>
                    <a:pt x="714996" y="1014613"/>
                  </a:lnTo>
                  <a:lnTo>
                    <a:pt x="765968" y="1021990"/>
                  </a:lnTo>
                  <a:lnTo>
                    <a:pt x="818167" y="1026992"/>
                  </a:lnTo>
                  <a:lnTo>
                    <a:pt x="871210" y="1029575"/>
                  </a:lnTo>
                  <a:lnTo>
                    <a:pt x="924715" y="1029692"/>
                  </a:lnTo>
                  <a:lnTo>
                    <a:pt x="978299" y="1027297"/>
                  </a:lnTo>
                  <a:lnTo>
                    <a:pt x="1031579" y="1022344"/>
                  </a:lnTo>
                  <a:lnTo>
                    <a:pt x="1084174" y="1014788"/>
                  </a:lnTo>
                  <a:lnTo>
                    <a:pt x="1135701" y="1004581"/>
                  </a:lnTo>
                  <a:lnTo>
                    <a:pt x="1185777" y="991679"/>
                  </a:lnTo>
                  <a:lnTo>
                    <a:pt x="1219422" y="1013148"/>
                  </a:lnTo>
                  <a:lnTo>
                    <a:pt x="1257703" y="1032494"/>
                  </a:lnTo>
                  <a:lnTo>
                    <a:pt x="1300180" y="1049560"/>
                  </a:lnTo>
                  <a:lnTo>
                    <a:pt x="1346414" y="1064193"/>
                  </a:lnTo>
                  <a:lnTo>
                    <a:pt x="1395964" y="1076237"/>
                  </a:lnTo>
                  <a:lnTo>
                    <a:pt x="1448393" y="1085536"/>
                  </a:lnTo>
                  <a:lnTo>
                    <a:pt x="1507728" y="1092274"/>
                  </a:lnTo>
                  <a:lnTo>
                    <a:pt x="1567006" y="1095353"/>
                  </a:lnTo>
                  <a:lnTo>
                    <a:pt x="1625660" y="1094919"/>
                  </a:lnTo>
                  <a:lnTo>
                    <a:pt x="1683124" y="1091119"/>
                  </a:lnTo>
                  <a:lnTo>
                    <a:pt x="1738831" y="1084098"/>
                  </a:lnTo>
                  <a:lnTo>
                    <a:pt x="1792216" y="1074004"/>
                  </a:lnTo>
                  <a:lnTo>
                    <a:pt x="1842711" y="1060982"/>
                  </a:lnTo>
                  <a:lnTo>
                    <a:pt x="1889751" y="1045180"/>
                  </a:lnTo>
                  <a:lnTo>
                    <a:pt x="1932769" y="1026742"/>
                  </a:lnTo>
                  <a:lnTo>
                    <a:pt x="1971199" y="1005817"/>
                  </a:lnTo>
                  <a:lnTo>
                    <a:pt x="2004475" y="982550"/>
                  </a:lnTo>
                  <a:lnTo>
                    <a:pt x="2053299" y="929576"/>
                  </a:lnTo>
                  <a:lnTo>
                    <a:pt x="2103825" y="942462"/>
                  </a:lnTo>
                  <a:lnTo>
                    <a:pt x="2157308" y="951884"/>
                  </a:lnTo>
                  <a:lnTo>
                    <a:pt x="2212957" y="957710"/>
                  </a:lnTo>
                  <a:lnTo>
                    <a:pt x="2269981" y="959806"/>
                  </a:lnTo>
                  <a:lnTo>
                    <a:pt x="2331451" y="957884"/>
                  </a:lnTo>
                  <a:lnTo>
                    <a:pt x="2390188" y="951833"/>
                  </a:lnTo>
                  <a:lnTo>
                    <a:pt x="2445545" y="941958"/>
                  </a:lnTo>
                  <a:lnTo>
                    <a:pt x="2496873" y="928565"/>
                  </a:lnTo>
                  <a:lnTo>
                    <a:pt x="2543525" y="911959"/>
                  </a:lnTo>
                  <a:lnTo>
                    <a:pt x="2584851" y="892445"/>
                  </a:lnTo>
                  <a:lnTo>
                    <a:pt x="2620205" y="870328"/>
                  </a:lnTo>
                  <a:lnTo>
                    <a:pt x="2670402" y="819507"/>
                  </a:lnTo>
                  <a:lnTo>
                    <a:pt x="2688929" y="761936"/>
                  </a:lnTo>
                  <a:lnTo>
                    <a:pt x="2738023" y="757314"/>
                  </a:lnTo>
                  <a:lnTo>
                    <a:pt x="2785690" y="750346"/>
                  </a:lnTo>
                  <a:lnTo>
                    <a:pt x="2831569" y="741092"/>
                  </a:lnTo>
                  <a:lnTo>
                    <a:pt x="2875300" y="729612"/>
                  </a:lnTo>
                  <a:lnTo>
                    <a:pt x="2916523" y="715966"/>
                  </a:lnTo>
                  <a:lnTo>
                    <a:pt x="2970361" y="692893"/>
                  </a:lnTo>
                  <a:lnTo>
                    <a:pt x="3015470" y="666956"/>
                  </a:lnTo>
                  <a:lnTo>
                    <a:pt x="3051715" y="638661"/>
                  </a:lnTo>
                  <a:lnTo>
                    <a:pt x="3078957" y="608516"/>
                  </a:lnTo>
                  <a:lnTo>
                    <a:pt x="3105887" y="544696"/>
                  </a:lnTo>
                  <a:lnTo>
                    <a:pt x="3105300" y="512033"/>
                  </a:lnTo>
                  <a:lnTo>
                    <a:pt x="3095162" y="479544"/>
                  </a:lnTo>
                  <a:lnTo>
                    <a:pt x="3075336" y="447734"/>
                  </a:lnTo>
                  <a:lnTo>
                    <a:pt x="3045686" y="417109"/>
                  </a:lnTo>
                  <a:lnTo>
                    <a:pt x="3006073" y="388175"/>
                  </a:lnTo>
                  <a:lnTo>
                    <a:pt x="3011092" y="382226"/>
                  </a:lnTo>
                  <a:lnTo>
                    <a:pt x="3015682" y="376192"/>
                  </a:lnTo>
                  <a:lnTo>
                    <a:pt x="3019849" y="370086"/>
                  </a:lnTo>
                  <a:lnTo>
                    <a:pt x="3023599" y="363922"/>
                  </a:lnTo>
                  <a:lnTo>
                    <a:pt x="3035743" y="331150"/>
                  </a:lnTo>
                  <a:lnTo>
                    <a:pt x="3035600" y="298790"/>
                  </a:lnTo>
                  <a:lnTo>
                    <a:pt x="3001502" y="237864"/>
                  </a:lnTo>
                  <a:lnTo>
                    <a:pt x="2969073" y="210575"/>
                  </a:lnTo>
                  <a:lnTo>
                    <a:pt x="2927407" y="186253"/>
                  </a:lnTo>
                  <a:lnTo>
                    <a:pt x="2877266" y="165537"/>
                  </a:lnTo>
                  <a:lnTo>
                    <a:pt x="2819414" y="149066"/>
                  </a:lnTo>
                  <a:lnTo>
                    <a:pt x="2754613" y="137477"/>
                  </a:lnTo>
                  <a:lnTo>
                    <a:pt x="2738837" y="109590"/>
                  </a:lnTo>
                  <a:lnTo>
                    <a:pt x="2679235" y="60094"/>
                  </a:lnTo>
                  <a:lnTo>
                    <a:pt x="2636747" y="39560"/>
                  </a:lnTo>
                  <a:lnTo>
                    <a:pt x="2590634" y="23701"/>
                  </a:lnTo>
                  <a:lnTo>
                    <a:pt x="2541139" y="11908"/>
                  </a:lnTo>
                  <a:lnTo>
                    <a:pt x="2489274" y="4139"/>
                  </a:lnTo>
                  <a:lnTo>
                    <a:pt x="2436054" y="354"/>
                  </a:lnTo>
                  <a:lnTo>
                    <a:pt x="2382490" y="511"/>
                  </a:lnTo>
                  <a:lnTo>
                    <a:pt x="2329599" y="4569"/>
                  </a:lnTo>
                  <a:lnTo>
                    <a:pt x="2278391" y="12488"/>
                  </a:lnTo>
                  <a:lnTo>
                    <a:pt x="2229882" y="24225"/>
                  </a:lnTo>
                  <a:lnTo>
                    <a:pt x="2185085" y="39740"/>
                  </a:lnTo>
                  <a:lnTo>
                    <a:pt x="2145013" y="58991"/>
                  </a:lnTo>
                  <a:lnTo>
                    <a:pt x="2121663" y="45936"/>
                  </a:lnTo>
                  <a:lnTo>
                    <a:pt x="2066699" y="24112"/>
                  </a:lnTo>
                  <a:lnTo>
                    <a:pt x="1982936" y="5625"/>
                  </a:lnTo>
                  <a:lnTo>
                    <a:pt x="1928951" y="503"/>
                  </a:lnTo>
                  <a:lnTo>
                    <a:pt x="1874879" y="0"/>
                  </a:lnTo>
                  <a:close/>
                </a:path>
              </a:pathLst>
            </a:custGeom>
            <a:solidFill>
              <a:srgbClr val="A2B1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15005" y="4870704"/>
              <a:ext cx="239511" cy="24650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338478" y="3858319"/>
              <a:ext cx="3106420" cy="1259205"/>
            </a:xfrm>
            <a:custGeom>
              <a:avLst/>
              <a:gdLst/>
              <a:ahLst/>
              <a:cxnLst/>
              <a:rect l="l" t="t" r="r" b="b"/>
              <a:pathLst>
                <a:path w="3106420" h="1259204">
                  <a:moveTo>
                    <a:pt x="281923" y="360493"/>
                  </a:moveTo>
                  <a:lnTo>
                    <a:pt x="277444" y="328879"/>
                  </a:lnTo>
                  <a:lnTo>
                    <a:pt x="281721" y="297994"/>
                  </a:lnTo>
                  <a:lnTo>
                    <a:pt x="294259" y="268154"/>
                  </a:lnTo>
                  <a:lnTo>
                    <a:pt x="342139" y="212858"/>
                  </a:lnTo>
                  <a:lnTo>
                    <a:pt x="376491" y="188028"/>
                  </a:lnTo>
                  <a:lnTo>
                    <a:pt x="417126" y="165495"/>
                  </a:lnTo>
                  <a:lnTo>
                    <a:pt x="463548" y="145572"/>
                  </a:lnTo>
                  <a:lnTo>
                    <a:pt x="515262" y="128570"/>
                  </a:lnTo>
                  <a:lnTo>
                    <a:pt x="571775" y="114805"/>
                  </a:lnTo>
                  <a:lnTo>
                    <a:pt x="632590" y="104589"/>
                  </a:lnTo>
                  <a:lnTo>
                    <a:pt x="697213" y="98234"/>
                  </a:lnTo>
                  <a:lnTo>
                    <a:pt x="751113" y="96143"/>
                  </a:lnTo>
                  <a:lnTo>
                    <a:pt x="804804" y="96943"/>
                  </a:lnTo>
                  <a:lnTo>
                    <a:pt x="857805" y="100586"/>
                  </a:lnTo>
                  <a:lnTo>
                    <a:pt x="909632" y="107023"/>
                  </a:lnTo>
                  <a:lnTo>
                    <a:pt x="959803" y="116205"/>
                  </a:lnTo>
                  <a:lnTo>
                    <a:pt x="1007835" y="128083"/>
                  </a:lnTo>
                  <a:lnTo>
                    <a:pt x="1038079" y="104963"/>
                  </a:lnTo>
                  <a:lnTo>
                    <a:pt x="1074096" y="84725"/>
                  </a:lnTo>
                  <a:lnTo>
                    <a:pt x="1115086" y="67488"/>
                  </a:lnTo>
                  <a:lnTo>
                    <a:pt x="1160249" y="53369"/>
                  </a:lnTo>
                  <a:lnTo>
                    <a:pt x="1208783" y="42486"/>
                  </a:lnTo>
                  <a:lnTo>
                    <a:pt x="1259890" y="34958"/>
                  </a:lnTo>
                  <a:lnTo>
                    <a:pt x="1312768" y="30901"/>
                  </a:lnTo>
                  <a:lnTo>
                    <a:pt x="1366618" y="30435"/>
                  </a:lnTo>
                  <a:lnTo>
                    <a:pt x="1420639" y="33676"/>
                  </a:lnTo>
                  <a:lnTo>
                    <a:pt x="1474032" y="40742"/>
                  </a:lnTo>
                  <a:lnTo>
                    <a:pt x="1525995" y="51752"/>
                  </a:lnTo>
                  <a:lnTo>
                    <a:pt x="1572843" y="65916"/>
                  </a:lnTo>
                  <a:lnTo>
                    <a:pt x="1615027" y="83125"/>
                  </a:lnTo>
                  <a:lnTo>
                    <a:pt x="1644721" y="59981"/>
                  </a:lnTo>
                  <a:lnTo>
                    <a:pt x="1681442" y="40296"/>
                  </a:lnTo>
                  <a:lnTo>
                    <a:pt x="1724003" y="24261"/>
                  </a:lnTo>
                  <a:lnTo>
                    <a:pt x="1771220" y="12072"/>
                  </a:lnTo>
                  <a:lnTo>
                    <a:pt x="1821907" y="3920"/>
                  </a:lnTo>
                  <a:lnTo>
                    <a:pt x="1874879" y="0"/>
                  </a:lnTo>
                  <a:lnTo>
                    <a:pt x="1928951" y="503"/>
                  </a:lnTo>
                  <a:lnTo>
                    <a:pt x="1982936" y="5625"/>
                  </a:lnTo>
                  <a:lnTo>
                    <a:pt x="2035651" y="15557"/>
                  </a:lnTo>
                  <a:lnTo>
                    <a:pt x="2095464" y="34274"/>
                  </a:lnTo>
                  <a:lnTo>
                    <a:pt x="2145013" y="58991"/>
                  </a:lnTo>
                  <a:lnTo>
                    <a:pt x="2185085" y="39740"/>
                  </a:lnTo>
                  <a:lnTo>
                    <a:pt x="2229882" y="24225"/>
                  </a:lnTo>
                  <a:lnTo>
                    <a:pt x="2278391" y="12488"/>
                  </a:lnTo>
                  <a:lnTo>
                    <a:pt x="2329599" y="4569"/>
                  </a:lnTo>
                  <a:lnTo>
                    <a:pt x="2382490" y="511"/>
                  </a:lnTo>
                  <a:lnTo>
                    <a:pt x="2436054" y="354"/>
                  </a:lnTo>
                  <a:lnTo>
                    <a:pt x="2489274" y="4139"/>
                  </a:lnTo>
                  <a:lnTo>
                    <a:pt x="2541139" y="11908"/>
                  </a:lnTo>
                  <a:lnTo>
                    <a:pt x="2590634" y="23701"/>
                  </a:lnTo>
                  <a:lnTo>
                    <a:pt x="2636747" y="39560"/>
                  </a:lnTo>
                  <a:lnTo>
                    <a:pt x="2679235" y="60094"/>
                  </a:lnTo>
                  <a:lnTo>
                    <a:pt x="2713488" y="83617"/>
                  </a:lnTo>
                  <a:lnTo>
                    <a:pt x="2754613" y="137477"/>
                  </a:lnTo>
                  <a:lnTo>
                    <a:pt x="2819414" y="149066"/>
                  </a:lnTo>
                  <a:lnTo>
                    <a:pt x="2877266" y="165537"/>
                  </a:lnTo>
                  <a:lnTo>
                    <a:pt x="2927407" y="186253"/>
                  </a:lnTo>
                  <a:lnTo>
                    <a:pt x="2969073" y="210575"/>
                  </a:lnTo>
                  <a:lnTo>
                    <a:pt x="3001502" y="237864"/>
                  </a:lnTo>
                  <a:lnTo>
                    <a:pt x="3035600" y="298790"/>
                  </a:lnTo>
                  <a:lnTo>
                    <a:pt x="3035743" y="331150"/>
                  </a:lnTo>
                  <a:lnTo>
                    <a:pt x="3023599" y="363922"/>
                  </a:lnTo>
                  <a:lnTo>
                    <a:pt x="3019849" y="370086"/>
                  </a:lnTo>
                  <a:lnTo>
                    <a:pt x="3015682" y="376192"/>
                  </a:lnTo>
                  <a:lnTo>
                    <a:pt x="3011092" y="382226"/>
                  </a:lnTo>
                  <a:lnTo>
                    <a:pt x="3006073" y="388175"/>
                  </a:lnTo>
                  <a:lnTo>
                    <a:pt x="3045686" y="417109"/>
                  </a:lnTo>
                  <a:lnTo>
                    <a:pt x="3075336" y="447734"/>
                  </a:lnTo>
                  <a:lnTo>
                    <a:pt x="3095162" y="479544"/>
                  </a:lnTo>
                  <a:lnTo>
                    <a:pt x="3105300" y="512033"/>
                  </a:lnTo>
                  <a:lnTo>
                    <a:pt x="3105887" y="544696"/>
                  </a:lnTo>
                  <a:lnTo>
                    <a:pt x="3097060" y="577025"/>
                  </a:lnTo>
                  <a:lnTo>
                    <a:pt x="3051715" y="638661"/>
                  </a:lnTo>
                  <a:lnTo>
                    <a:pt x="3015470" y="666956"/>
                  </a:lnTo>
                  <a:lnTo>
                    <a:pt x="2970361" y="692893"/>
                  </a:lnTo>
                  <a:lnTo>
                    <a:pt x="2916523" y="715966"/>
                  </a:lnTo>
                  <a:lnTo>
                    <a:pt x="2875300" y="729612"/>
                  </a:lnTo>
                  <a:lnTo>
                    <a:pt x="2831569" y="741092"/>
                  </a:lnTo>
                  <a:lnTo>
                    <a:pt x="2785690" y="750346"/>
                  </a:lnTo>
                  <a:lnTo>
                    <a:pt x="2738023" y="757314"/>
                  </a:lnTo>
                  <a:lnTo>
                    <a:pt x="2688929" y="761936"/>
                  </a:lnTo>
                  <a:lnTo>
                    <a:pt x="2683948" y="791413"/>
                  </a:lnTo>
                  <a:lnTo>
                    <a:pt x="2648938" y="845914"/>
                  </a:lnTo>
                  <a:lnTo>
                    <a:pt x="2584851" y="892445"/>
                  </a:lnTo>
                  <a:lnTo>
                    <a:pt x="2543525" y="911959"/>
                  </a:lnTo>
                  <a:lnTo>
                    <a:pt x="2496873" y="928565"/>
                  </a:lnTo>
                  <a:lnTo>
                    <a:pt x="2445545" y="941958"/>
                  </a:lnTo>
                  <a:lnTo>
                    <a:pt x="2390188" y="951833"/>
                  </a:lnTo>
                  <a:lnTo>
                    <a:pt x="2331451" y="957884"/>
                  </a:lnTo>
                  <a:lnTo>
                    <a:pt x="2269981" y="959806"/>
                  </a:lnTo>
                  <a:lnTo>
                    <a:pt x="2212957" y="957710"/>
                  </a:lnTo>
                  <a:lnTo>
                    <a:pt x="2157308" y="951884"/>
                  </a:lnTo>
                  <a:lnTo>
                    <a:pt x="2103825" y="942462"/>
                  </a:lnTo>
                  <a:lnTo>
                    <a:pt x="2053299" y="929576"/>
                  </a:lnTo>
                  <a:lnTo>
                    <a:pt x="2032030" y="957088"/>
                  </a:lnTo>
                  <a:lnTo>
                    <a:pt x="1971199" y="1005817"/>
                  </a:lnTo>
                  <a:lnTo>
                    <a:pt x="1932769" y="1026742"/>
                  </a:lnTo>
                  <a:lnTo>
                    <a:pt x="1889751" y="1045180"/>
                  </a:lnTo>
                  <a:lnTo>
                    <a:pt x="1842711" y="1060982"/>
                  </a:lnTo>
                  <a:lnTo>
                    <a:pt x="1792216" y="1074004"/>
                  </a:lnTo>
                  <a:lnTo>
                    <a:pt x="1738831" y="1084098"/>
                  </a:lnTo>
                  <a:lnTo>
                    <a:pt x="1683124" y="1091119"/>
                  </a:lnTo>
                  <a:lnTo>
                    <a:pt x="1625660" y="1094919"/>
                  </a:lnTo>
                  <a:lnTo>
                    <a:pt x="1567006" y="1095353"/>
                  </a:lnTo>
                  <a:lnTo>
                    <a:pt x="1507728" y="1092274"/>
                  </a:lnTo>
                  <a:lnTo>
                    <a:pt x="1448393" y="1085536"/>
                  </a:lnTo>
                  <a:lnTo>
                    <a:pt x="1395964" y="1076237"/>
                  </a:lnTo>
                  <a:lnTo>
                    <a:pt x="1346414" y="1064193"/>
                  </a:lnTo>
                  <a:lnTo>
                    <a:pt x="1300180" y="1049560"/>
                  </a:lnTo>
                  <a:lnTo>
                    <a:pt x="1257703" y="1032494"/>
                  </a:lnTo>
                  <a:lnTo>
                    <a:pt x="1219422" y="1013148"/>
                  </a:lnTo>
                  <a:lnTo>
                    <a:pt x="1185777" y="991679"/>
                  </a:lnTo>
                  <a:lnTo>
                    <a:pt x="1135701" y="1004581"/>
                  </a:lnTo>
                  <a:lnTo>
                    <a:pt x="1084174" y="1014788"/>
                  </a:lnTo>
                  <a:lnTo>
                    <a:pt x="1031579" y="1022344"/>
                  </a:lnTo>
                  <a:lnTo>
                    <a:pt x="978299" y="1027297"/>
                  </a:lnTo>
                  <a:lnTo>
                    <a:pt x="924715" y="1029692"/>
                  </a:lnTo>
                  <a:lnTo>
                    <a:pt x="871210" y="1029575"/>
                  </a:lnTo>
                  <a:lnTo>
                    <a:pt x="818167" y="1026992"/>
                  </a:lnTo>
                  <a:lnTo>
                    <a:pt x="765968" y="1021990"/>
                  </a:lnTo>
                  <a:lnTo>
                    <a:pt x="714996" y="1014613"/>
                  </a:lnTo>
                  <a:lnTo>
                    <a:pt x="665633" y="1004909"/>
                  </a:lnTo>
                  <a:lnTo>
                    <a:pt x="618261" y="992923"/>
                  </a:lnTo>
                  <a:lnTo>
                    <a:pt x="573263" y="978700"/>
                  </a:lnTo>
                  <a:lnTo>
                    <a:pt x="531022" y="962288"/>
                  </a:lnTo>
                  <a:lnTo>
                    <a:pt x="491920" y="943731"/>
                  </a:lnTo>
                  <a:lnTo>
                    <a:pt x="456338" y="923077"/>
                  </a:lnTo>
                  <a:lnTo>
                    <a:pt x="424661" y="900370"/>
                  </a:lnTo>
                  <a:lnTo>
                    <a:pt x="420729" y="897073"/>
                  </a:lnTo>
                  <a:lnTo>
                    <a:pt x="418809" y="895549"/>
                  </a:lnTo>
                  <a:lnTo>
                    <a:pt x="355366" y="896039"/>
                  </a:lnTo>
                  <a:lnTo>
                    <a:pt x="294833" y="890631"/>
                  </a:lnTo>
                  <a:lnTo>
                    <a:pt x="238611" y="879854"/>
                  </a:lnTo>
                  <a:lnTo>
                    <a:pt x="188102" y="864238"/>
                  </a:lnTo>
                  <a:lnTo>
                    <a:pt x="144707" y="844312"/>
                  </a:lnTo>
                  <a:lnTo>
                    <a:pt x="109826" y="820606"/>
                  </a:lnTo>
                  <a:lnTo>
                    <a:pt x="71215" y="763972"/>
                  </a:lnTo>
                  <a:lnTo>
                    <a:pt x="70664" y="731216"/>
                  </a:lnTo>
                  <a:lnTo>
                    <a:pt x="84706" y="699580"/>
                  </a:lnTo>
                  <a:lnTo>
                    <a:pt x="112607" y="670137"/>
                  </a:lnTo>
                  <a:lnTo>
                    <a:pt x="153633" y="643957"/>
                  </a:lnTo>
                  <a:lnTo>
                    <a:pt x="96014" y="623061"/>
                  </a:lnTo>
                  <a:lnTo>
                    <a:pt x="51173" y="597235"/>
                  </a:lnTo>
                  <a:lnTo>
                    <a:pt x="19779" y="567724"/>
                  </a:lnTo>
                  <a:lnTo>
                    <a:pt x="2499" y="535772"/>
                  </a:lnTo>
                  <a:lnTo>
                    <a:pt x="0" y="502622"/>
                  </a:lnTo>
                  <a:lnTo>
                    <a:pt x="12949" y="469519"/>
                  </a:lnTo>
                  <a:lnTo>
                    <a:pt x="42015" y="437705"/>
                  </a:lnTo>
                  <a:lnTo>
                    <a:pt x="76467" y="414560"/>
                  </a:lnTo>
                  <a:lnTo>
                    <a:pt x="118741" y="395220"/>
                  </a:lnTo>
                  <a:lnTo>
                    <a:pt x="167524" y="380073"/>
                  </a:lnTo>
                  <a:lnTo>
                    <a:pt x="221503" y="369511"/>
                  </a:lnTo>
                  <a:lnTo>
                    <a:pt x="279363" y="363922"/>
                  </a:lnTo>
                  <a:lnTo>
                    <a:pt x="281923" y="360493"/>
                  </a:lnTo>
                  <a:close/>
                </a:path>
                <a:path w="3106420" h="1259204">
                  <a:moveTo>
                    <a:pt x="937365" y="1228411"/>
                  </a:moveTo>
                  <a:lnTo>
                    <a:pt x="934979" y="1240246"/>
                  </a:lnTo>
                  <a:lnTo>
                    <a:pt x="928473" y="1249938"/>
                  </a:lnTo>
                  <a:lnTo>
                    <a:pt x="918823" y="1256486"/>
                  </a:lnTo>
                  <a:lnTo>
                    <a:pt x="907007" y="1258891"/>
                  </a:lnTo>
                  <a:lnTo>
                    <a:pt x="895121" y="1256486"/>
                  </a:lnTo>
                  <a:lnTo>
                    <a:pt x="885435" y="1249938"/>
                  </a:lnTo>
                  <a:lnTo>
                    <a:pt x="878915" y="1240246"/>
                  </a:lnTo>
                  <a:lnTo>
                    <a:pt x="876527" y="1228411"/>
                  </a:lnTo>
                  <a:lnTo>
                    <a:pt x="878915" y="1216597"/>
                  </a:lnTo>
                  <a:lnTo>
                    <a:pt x="885435" y="1206950"/>
                  </a:lnTo>
                  <a:lnTo>
                    <a:pt x="895121" y="1200447"/>
                  </a:lnTo>
                  <a:lnTo>
                    <a:pt x="907007" y="1198062"/>
                  </a:lnTo>
                  <a:lnTo>
                    <a:pt x="918823" y="1200447"/>
                  </a:lnTo>
                  <a:lnTo>
                    <a:pt x="928473" y="1206950"/>
                  </a:lnTo>
                  <a:lnTo>
                    <a:pt x="934979" y="1216597"/>
                  </a:lnTo>
                  <a:lnTo>
                    <a:pt x="937365" y="1228411"/>
                  </a:lnTo>
                  <a:close/>
                </a:path>
                <a:path w="3106420" h="1259204">
                  <a:moveTo>
                    <a:pt x="1005823" y="1188156"/>
                  </a:moveTo>
                  <a:lnTo>
                    <a:pt x="1001049" y="1211856"/>
                  </a:lnTo>
                  <a:lnTo>
                    <a:pt x="988023" y="1231189"/>
                  </a:lnTo>
                  <a:lnTo>
                    <a:pt x="968687" y="1244213"/>
                  </a:lnTo>
                  <a:lnTo>
                    <a:pt x="944985" y="1248985"/>
                  </a:lnTo>
                  <a:lnTo>
                    <a:pt x="921283" y="1244213"/>
                  </a:lnTo>
                  <a:lnTo>
                    <a:pt x="901947" y="1231189"/>
                  </a:lnTo>
                  <a:lnTo>
                    <a:pt x="888921" y="1211856"/>
                  </a:lnTo>
                  <a:lnTo>
                    <a:pt x="884147" y="1188156"/>
                  </a:lnTo>
                  <a:lnTo>
                    <a:pt x="888921" y="1164450"/>
                  </a:lnTo>
                  <a:lnTo>
                    <a:pt x="901947" y="1145114"/>
                  </a:lnTo>
                  <a:lnTo>
                    <a:pt x="921283" y="1132088"/>
                  </a:lnTo>
                  <a:lnTo>
                    <a:pt x="944985" y="1127315"/>
                  </a:lnTo>
                  <a:lnTo>
                    <a:pt x="968687" y="1132088"/>
                  </a:lnTo>
                  <a:lnTo>
                    <a:pt x="988023" y="1145114"/>
                  </a:lnTo>
                  <a:lnTo>
                    <a:pt x="1001049" y="1164450"/>
                  </a:lnTo>
                  <a:lnTo>
                    <a:pt x="1005823" y="1188156"/>
                  </a:lnTo>
                  <a:close/>
                </a:path>
                <a:path w="3106420" h="1259204">
                  <a:moveTo>
                    <a:pt x="1116039" y="1103693"/>
                  </a:moveTo>
                  <a:lnTo>
                    <a:pt x="1108864" y="1139214"/>
                  </a:lnTo>
                  <a:lnTo>
                    <a:pt x="1089297" y="1168197"/>
                  </a:lnTo>
                  <a:lnTo>
                    <a:pt x="1060270" y="1187726"/>
                  </a:lnTo>
                  <a:lnTo>
                    <a:pt x="1024721" y="1194883"/>
                  </a:lnTo>
                  <a:lnTo>
                    <a:pt x="989259" y="1187726"/>
                  </a:lnTo>
                  <a:lnTo>
                    <a:pt x="960278" y="1168197"/>
                  </a:lnTo>
                  <a:lnTo>
                    <a:pt x="940727" y="1139214"/>
                  </a:lnTo>
                  <a:lnTo>
                    <a:pt x="933555" y="1103693"/>
                  </a:lnTo>
                  <a:lnTo>
                    <a:pt x="940727" y="1068159"/>
                  </a:lnTo>
                  <a:lnTo>
                    <a:pt x="960278" y="1039135"/>
                  </a:lnTo>
                  <a:lnTo>
                    <a:pt x="989259" y="1019562"/>
                  </a:lnTo>
                  <a:lnTo>
                    <a:pt x="1024721" y="1012384"/>
                  </a:lnTo>
                  <a:lnTo>
                    <a:pt x="1060270" y="1019562"/>
                  </a:lnTo>
                  <a:lnTo>
                    <a:pt x="1089297" y="1039135"/>
                  </a:lnTo>
                  <a:lnTo>
                    <a:pt x="1108864" y="1068159"/>
                  </a:lnTo>
                  <a:lnTo>
                    <a:pt x="1116039" y="1103693"/>
                  </a:lnTo>
                  <a:close/>
                </a:path>
                <a:path w="3106420" h="1259204">
                  <a:moveTo>
                    <a:pt x="338921" y="659828"/>
                  </a:moveTo>
                  <a:lnTo>
                    <a:pt x="291436" y="659890"/>
                  </a:lnTo>
                  <a:lnTo>
                    <a:pt x="244749" y="656496"/>
                  </a:lnTo>
                  <a:lnTo>
                    <a:pt x="199656" y="649721"/>
                  </a:lnTo>
                  <a:lnTo>
                    <a:pt x="156955" y="639635"/>
                  </a:lnTo>
                </a:path>
                <a:path w="3106420" h="1259204">
                  <a:moveTo>
                    <a:pt x="499459" y="881071"/>
                  </a:moveTo>
                  <a:lnTo>
                    <a:pt x="480093" y="884397"/>
                  </a:lnTo>
                  <a:lnTo>
                    <a:pt x="460315" y="887129"/>
                  </a:lnTo>
                  <a:lnTo>
                    <a:pt x="440206" y="889243"/>
                  </a:lnTo>
                  <a:lnTo>
                    <a:pt x="419845" y="890714"/>
                  </a:lnTo>
                </a:path>
                <a:path w="3106420" h="1259204">
                  <a:moveTo>
                    <a:pt x="1185503" y="987238"/>
                  </a:moveTo>
                  <a:lnTo>
                    <a:pt x="1171703" y="976690"/>
                  </a:lnTo>
                  <a:lnTo>
                    <a:pt x="1159096" y="965822"/>
                  </a:lnTo>
                  <a:lnTo>
                    <a:pt x="1147728" y="954646"/>
                  </a:lnTo>
                  <a:lnTo>
                    <a:pt x="1137649" y="943174"/>
                  </a:lnTo>
                </a:path>
                <a:path w="3106420" h="1259204">
                  <a:moveTo>
                    <a:pt x="2072745" y="877261"/>
                  </a:moveTo>
                  <a:lnTo>
                    <a:pt x="2069960" y="889517"/>
                  </a:lnTo>
                  <a:lnTo>
                    <a:pt x="2065822" y="901691"/>
                  </a:lnTo>
                  <a:lnTo>
                    <a:pt x="2060354" y="913745"/>
                  </a:lnTo>
                  <a:lnTo>
                    <a:pt x="2053573" y="925648"/>
                  </a:lnTo>
                </a:path>
              </a:pathLst>
            </a:custGeom>
            <a:ln w="93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87421" y="4431815"/>
              <a:ext cx="242897" cy="190203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620401" y="3913763"/>
              <a:ext cx="2722880" cy="398145"/>
            </a:xfrm>
            <a:custGeom>
              <a:avLst/>
              <a:gdLst/>
              <a:ahLst/>
              <a:cxnLst/>
              <a:rect l="l" t="t" r="r" b="b"/>
              <a:pathLst>
                <a:path w="2722879" h="398145">
                  <a:moveTo>
                    <a:pt x="2722625" y="329945"/>
                  </a:moveTo>
                  <a:lnTo>
                    <a:pt x="2702899" y="349044"/>
                  </a:lnTo>
                  <a:lnTo>
                    <a:pt x="2678795" y="366821"/>
                  </a:lnTo>
                  <a:lnTo>
                    <a:pt x="2650599" y="383143"/>
                  </a:lnTo>
                  <a:lnTo>
                    <a:pt x="2618597" y="397882"/>
                  </a:lnTo>
                </a:path>
                <a:path w="2722879" h="398145">
                  <a:moveTo>
                    <a:pt x="2473055" y="78223"/>
                  </a:moveTo>
                  <a:lnTo>
                    <a:pt x="2475674" y="86226"/>
                  </a:lnTo>
                  <a:lnTo>
                    <a:pt x="2477452" y="94242"/>
                  </a:lnTo>
                  <a:lnTo>
                    <a:pt x="2478396" y="102282"/>
                  </a:lnTo>
                  <a:lnTo>
                    <a:pt x="2478511" y="110358"/>
                  </a:lnTo>
                </a:path>
                <a:path w="2722879" h="398145">
                  <a:moveTo>
                    <a:pt x="1808835" y="40885"/>
                  </a:moveTo>
                  <a:lnTo>
                    <a:pt x="1819834" y="30015"/>
                  </a:lnTo>
                  <a:lnTo>
                    <a:pt x="1832404" y="19536"/>
                  </a:lnTo>
                  <a:lnTo>
                    <a:pt x="1846494" y="9510"/>
                  </a:lnTo>
                  <a:lnTo>
                    <a:pt x="1862053" y="0"/>
                  </a:lnTo>
                </a:path>
                <a:path w="2722879" h="398145">
                  <a:moveTo>
                    <a:pt x="1310487" y="60316"/>
                  </a:moveTo>
                  <a:lnTo>
                    <a:pt x="1315206" y="51248"/>
                  </a:lnTo>
                  <a:lnTo>
                    <a:pt x="1321106" y="42347"/>
                  </a:lnTo>
                  <a:lnTo>
                    <a:pt x="1328142" y="33638"/>
                  </a:lnTo>
                  <a:lnTo>
                    <a:pt x="1336273" y="25145"/>
                  </a:lnTo>
                </a:path>
                <a:path w="2722879" h="398145">
                  <a:moveTo>
                    <a:pt x="725667" y="72389"/>
                  </a:moveTo>
                  <a:lnTo>
                    <a:pt x="750533" y="79888"/>
                  </a:lnTo>
                  <a:lnTo>
                    <a:pt x="774424" y="88089"/>
                  </a:lnTo>
                  <a:lnTo>
                    <a:pt x="797269" y="96980"/>
                  </a:lnTo>
                  <a:lnTo>
                    <a:pt x="818997" y="106548"/>
                  </a:lnTo>
                </a:path>
                <a:path w="2722879" h="398145">
                  <a:moveTo>
                    <a:pt x="16367" y="340994"/>
                  </a:moveTo>
                  <a:lnTo>
                    <a:pt x="11127" y="332160"/>
                  </a:lnTo>
                  <a:lnTo>
                    <a:pt x="6652" y="323209"/>
                  </a:lnTo>
                  <a:lnTo>
                    <a:pt x="2943" y="314165"/>
                  </a:lnTo>
                  <a:lnTo>
                    <a:pt x="0" y="305049"/>
                  </a:lnTo>
                </a:path>
              </a:pathLst>
            </a:custGeom>
            <a:ln w="93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199190" y="1800296"/>
            <a:ext cx="6869430" cy="2827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Verdana"/>
                <a:cs typeface="Verdana"/>
              </a:rPr>
              <a:t>Santoso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adalah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seorang</a:t>
            </a:r>
            <a:r>
              <a:rPr sz="2200" spc="3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nasabah</a:t>
            </a:r>
            <a:r>
              <a:rPr sz="2200" spc="3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bank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“X”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yang </a:t>
            </a:r>
            <a:r>
              <a:rPr sz="2200" spc="-75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telah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5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tahun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menjadi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nasabah</a:t>
            </a:r>
            <a:r>
              <a:rPr sz="2200" spc="4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setia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selama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dia </a:t>
            </a:r>
            <a:r>
              <a:rPr sz="2200" spc="-76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menyelesaikan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sarjananya.</a:t>
            </a:r>
            <a:r>
              <a:rPr sz="2200" spc="3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Sekarang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Santoso 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sudah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bekerja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dan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ingin</a:t>
            </a:r>
            <a:r>
              <a:rPr sz="2200" spc="-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membeli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rumah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sendiri, </a:t>
            </a:r>
            <a:r>
              <a:rPr sz="2200" spc="-76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dan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bermaksud</a:t>
            </a:r>
            <a:r>
              <a:rPr sz="2200" spc="4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meminjam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uang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ke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Bank.</a:t>
            </a: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700">
              <a:latin typeface="Verdana"/>
              <a:cs typeface="Verdana"/>
            </a:endParaRPr>
          </a:p>
          <a:p>
            <a:pPr marL="3663950" marR="1358900" indent="216535">
              <a:lnSpc>
                <a:spcPct val="100000"/>
              </a:lnSpc>
            </a:pPr>
            <a:r>
              <a:rPr sz="1800" dirty="0">
                <a:latin typeface="Tahoma"/>
                <a:cs typeface="Tahoma"/>
              </a:rPr>
              <a:t>Bank </a:t>
            </a:r>
            <a:r>
              <a:rPr sz="1800" spc="-5" dirty="0">
                <a:latin typeface="Tahoma"/>
                <a:cs typeface="Tahoma"/>
              </a:rPr>
              <a:t>“X” atau </a:t>
            </a:r>
            <a:r>
              <a:rPr sz="1800" dirty="0">
                <a:latin typeface="Tahoma"/>
                <a:cs typeface="Tahoma"/>
              </a:rPr>
              <a:t> Bank</a:t>
            </a:r>
            <a:r>
              <a:rPr sz="1800" spc="-30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“Y”</a:t>
            </a:r>
            <a:r>
              <a:rPr sz="1800" spc="-2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ya…..???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10</a:t>
            </a:fld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3" y="760283"/>
            <a:ext cx="591756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Cara</a:t>
            </a:r>
            <a:r>
              <a:rPr dirty="0"/>
              <a:t> </a:t>
            </a:r>
            <a:r>
              <a:rPr spc="-5" dirty="0"/>
              <a:t>Kerja</a:t>
            </a:r>
            <a:r>
              <a:rPr spc="10" dirty="0"/>
              <a:t> </a:t>
            </a:r>
            <a:r>
              <a:rPr spc="-10" dirty="0"/>
              <a:t>Sistem</a:t>
            </a:r>
            <a:r>
              <a:rPr spc="-15" dirty="0"/>
              <a:t> </a:t>
            </a:r>
            <a:r>
              <a:rPr spc="-5" dirty="0"/>
              <a:t>Pakar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88212" y="1813047"/>
            <a:ext cx="7300595" cy="41103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49580" marR="5080" indent="-437515">
              <a:lnSpc>
                <a:spcPct val="100000"/>
              </a:lnSpc>
              <a:spcBef>
                <a:spcPts val="95"/>
              </a:spcBef>
              <a:buClr>
                <a:srgbClr val="CC0000"/>
              </a:buClr>
              <a:buFont typeface="Wingdings"/>
              <a:buChar char=""/>
              <a:tabLst>
                <a:tab pos="449580" algn="l"/>
                <a:tab pos="450215" algn="l"/>
              </a:tabLst>
            </a:pPr>
            <a:r>
              <a:rPr sz="2200" b="1" spc="-5" dirty="0">
                <a:latin typeface="Verdana"/>
                <a:cs typeface="Verdana"/>
              </a:rPr>
              <a:t>Pengetahuan</a:t>
            </a:r>
            <a:r>
              <a:rPr sz="2200" b="1" spc="15" dirty="0">
                <a:latin typeface="Verdana"/>
                <a:cs typeface="Verdana"/>
              </a:rPr>
              <a:t> </a:t>
            </a:r>
            <a:r>
              <a:rPr sz="2200" b="1" spc="-5" dirty="0">
                <a:latin typeface="Verdana"/>
                <a:cs typeface="Verdana"/>
              </a:rPr>
              <a:t>(</a:t>
            </a:r>
            <a:r>
              <a:rPr sz="2200" b="1" i="1" spc="-5" dirty="0">
                <a:latin typeface="Verdana"/>
                <a:cs typeface="Verdana"/>
              </a:rPr>
              <a:t>knowledge</a:t>
            </a:r>
            <a:r>
              <a:rPr sz="2200" b="1" spc="-5" dirty="0">
                <a:latin typeface="Verdana"/>
                <a:cs typeface="Verdana"/>
              </a:rPr>
              <a:t>)</a:t>
            </a:r>
            <a:r>
              <a:rPr sz="2200" b="1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dalam sistem 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pakar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diwakili</a:t>
            </a:r>
            <a:r>
              <a:rPr sz="2200" spc="-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oleh</a:t>
            </a:r>
            <a:r>
              <a:rPr sz="2200" spc="-10" dirty="0">
                <a:latin typeface="Verdana"/>
                <a:cs typeface="Verdana"/>
              </a:rPr>
              <a:t> aturan-aturan</a:t>
            </a:r>
            <a:r>
              <a:rPr sz="2200" spc="-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(</a:t>
            </a:r>
            <a:r>
              <a:rPr sz="2200" i="1" spc="-10" dirty="0">
                <a:latin typeface="Verdana"/>
                <a:cs typeface="Verdana"/>
              </a:rPr>
              <a:t>rules</a:t>
            </a:r>
            <a:r>
              <a:rPr sz="2200" spc="-10" dirty="0">
                <a:latin typeface="Verdana"/>
                <a:cs typeface="Verdana"/>
              </a:rPr>
              <a:t>).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Aturan </a:t>
            </a:r>
            <a:r>
              <a:rPr sz="2200" spc="-76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satu </a:t>
            </a:r>
            <a:r>
              <a:rPr sz="2200" spc="-10" dirty="0">
                <a:latin typeface="Verdana"/>
                <a:cs typeface="Verdana"/>
              </a:rPr>
              <a:t>dengan aturan </a:t>
            </a:r>
            <a:r>
              <a:rPr sz="2200" dirty="0">
                <a:latin typeface="Verdana"/>
                <a:cs typeface="Verdana"/>
              </a:rPr>
              <a:t>lain </a:t>
            </a:r>
            <a:r>
              <a:rPr sz="2200" spc="-5" dirty="0">
                <a:latin typeface="Verdana"/>
                <a:cs typeface="Verdana"/>
              </a:rPr>
              <a:t>dihubungkan sehingga 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membentuk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diagram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pohon.</a:t>
            </a:r>
            <a:endParaRPr sz="2200">
              <a:latin typeface="Verdana"/>
              <a:cs typeface="Verdana"/>
            </a:endParaRPr>
          </a:p>
          <a:p>
            <a:pPr marL="449580" marR="431800" indent="-437515">
              <a:lnSpc>
                <a:spcPct val="100000"/>
              </a:lnSpc>
              <a:spcBef>
                <a:spcPts val="1200"/>
              </a:spcBef>
              <a:buClr>
                <a:srgbClr val="CC0000"/>
              </a:buClr>
              <a:buFont typeface="Wingdings"/>
              <a:buChar char=""/>
              <a:tabLst>
                <a:tab pos="449580" algn="l"/>
                <a:tab pos="450215" algn="l"/>
              </a:tabLst>
            </a:pPr>
            <a:r>
              <a:rPr sz="2200" spc="-5" dirty="0">
                <a:latin typeface="Verdana"/>
                <a:cs typeface="Verdana"/>
              </a:rPr>
              <a:t>Sistem</a:t>
            </a:r>
            <a:r>
              <a:rPr sz="2200" spc="-10" dirty="0">
                <a:latin typeface="Verdana"/>
                <a:cs typeface="Verdana"/>
              </a:rPr>
              <a:t> pakar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akan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memproses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aturan-aturan </a:t>
            </a:r>
            <a:r>
              <a:rPr sz="2200" spc="-76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tsb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dan </a:t>
            </a:r>
            <a:r>
              <a:rPr sz="2200" spc="-10" dirty="0">
                <a:latin typeface="Verdana"/>
                <a:cs typeface="Verdana"/>
              </a:rPr>
              <a:t>komponen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sistem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pakar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yang </a:t>
            </a:r>
            <a:r>
              <a:rPr sz="2200" spc="-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memproses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ini</a:t>
            </a:r>
            <a:r>
              <a:rPr sz="2200" spc="-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adalah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b="1" i="1" spc="-5" dirty="0">
                <a:latin typeface="Verdana"/>
                <a:cs typeface="Verdana"/>
              </a:rPr>
              <a:t>inference</a:t>
            </a:r>
            <a:r>
              <a:rPr sz="2200" b="1" i="1" spc="-10" dirty="0">
                <a:latin typeface="Verdana"/>
                <a:cs typeface="Verdana"/>
              </a:rPr>
              <a:t> </a:t>
            </a:r>
            <a:r>
              <a:rPr sz="2200" b="1" i="1" spc="-5" dirty="0">
                <a:latin typeface="Verdana"/>
                <a:cs typeface="Verdana"/>
              </a:rPr>
              <a:t>engine</a:t>
            </a:r>
            <a:r>
              <a:rPr sz="2200" spc="-5" dirty="0">
                <a:latin typeface="Verdana"/>
                <a:cs typeface="Verdana"/>
              </a:rPr>
              <a:t>.</a:t>
            </a:r>
            <a:endParaRPr sz="2200">
              <a:latin typeface="Verdana"/>
              <a:cs typeface="Verdana"/>
            </a:endParaRPr>
          </a:p>
          <a:p>
            <a:pPr marL="449580" indent="-437515">
              <a:lnSpc>
                <a:spcPct val="100000"/>
              </a:lnSpc>
              <a:spcBef>
                <a:spcPts val="1925"/>
              </a:spcBef>
              <a:buClr>
                <a:srgbClr val="CC0000"/>
              </a:buClr>
              <a:buFont typeface="Wingdings"/>
              <a:buChar char=""/>
              <a:tabLst>
                <a:tab pos="449580" algn="l"/>
                <a:tab pos="450215" algn="l"/>
              </a:tabLst>
            </a:pPr>
            <a:r>
              <a:rPr sz="2200" spc="-5" dirty="0">
                <a:latin typeface="Verdana"/>
                <a:cs typeface="Verdana"/>
              </a:rPr>
              <a:t>Ada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dua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cara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i="1" spc="-10" dirty="0">
                <a:latin typeface="Verdana"/>
                <a:cs typeface="Verdana"/>
              </a:rPr>
              <a:t>inference</a:t>
            </a:r>
            <a:r>
              <a:rPr sz="2200" i="1" spc="25" dirty="0">
                <a:latin typeface="Verdana"/>
                <a:cs typeface="Verdana"/>
              </a:rPr>
              <a:t> </a:t>
            </a:r>
            <a:r>
              <a:rPr sz="2200" i="1" spc="-5" dirty="0">
                <a:latin typeface="Verdana"/>
                <a:cs typeface="Verdana"/>
              </a:rPr>
              <a:t>engine</a:t>
            </a:r>
            <a:r>
              <a:rPr sz="2200" i="1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memproses</a:t>
            </a:r>
            <a:endParaRPr sz="2200">
              <a:latin typeface="Verdana"/>
              <a:cs typeface="Verdana"/>
            </a:endParaRPr>
          </a:p>
          <a:p>
            <a:pPr marL="449580">
              <a:lnSpc>
                <a:spcPct val="100000"/>
              </a:lnSpc>
            </a:pPr>
            <a:r>
              <a:rPr sz="2200" spc="-15" dirty="0">
                <a:latin typeface="Verdana"/>
                <a:cs typeface="Verdana"/>
              </a:rPr>
              <a:t>aturan-aturan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ini,</a:t>
            </a:r>
            <a:r>
              <a:rPr sz="2200" spc="-25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yaitu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dengan:</a:t>
            </a:r>
            <a:endParaRPr sz="2200">
              <a:latin typeface="Verdana"/>
              <a:cs typeface="Verdana"/>
            </a:endParaRPr>
          </a:p>
          <a:p>
            <a:pPr marL="828040" lvl="1" indent="-378460">
              <a:lnSpc>
                <a:spcPct val="100000"/>
              </a:lnSpc>
              <a:buFont typeface="Verdana"/>
              <a:buAutoNum type="arabicPeriod"/>
              <a:tabLst>
                <a:tab pos="828040" algn="l"/>
              </a:tabLst>
            </a:pPr>
            <a:r>
              <a:rPr sz="2200" i="1" spc="-10" dirty="0">
                <a:latin typeface="Verdana"/>
                <a:cs typeface="Verdana"/>
              </a:rPr>
              <a:t>forward</a:t>
            </a:r>
            <a:r>
              <a:rPr sz="2200" i="1" spc="15" dirty="0">
                <a:latin typeface="Verdana"/>
                <a:cs typeface="Verdana"/>
              </a:rPr>
              <a:t> </a:t>
            </a:r>
            <a:r>
              <a:rPr sz="2200" i="1" spc="-5" dirty="0">
                <a:latin typeface="Verdana"/>
                <a:cs typeface="Verdana"/>
              </a:rPr>
              <a:t>reasoning </a:t>
            </a:r>
            <a:r>
              <a:rPr sz="2200" spc="-10" dirty="0">
                <a:latin typeface="Verdana"/>
                <a:cs typeface="Verdana"/>
              </a:rPr>
              <a:t>dan</a:t>
            </a:r>
            <a:endParaRPr sz="2200">
              <a:latin typeface="Verdana"/>
              <a:cs typeface="Verdana"/>
            </a:endParaRPr>
          </a:p>
          <a:p>
            <a:pPr marL="828040" lvl="1" indent="-378460">
              <a:lnSpc>
                <a:spcPct val="100000"/>
              </a:lnSpc>
              <a:buFont typeface="Verdana"/>
              <a:buAutoNum type="arabicPeriod"/>
              <a:tabLst>
                <a:tab pos="828040" algn="l"/>
              </a:tabLst>
            </a:pPr>
            <a:r>
              <a:rPr sz="2200" i="1" spc="-10" dirty="0">
                <a:latin typeface="Verdana"/>
                <a:cs typeface="Verdana"/>
              </a:rPr>
              <a:t>backward</a:t>
            </a:r>
            <a:r>
              <a:rPr sz="2200" i="1" spc="15" dirty="0">
                <a:latin typeface="Verdana"/>
                <a:cs typeface="Verdana"/>
              </a:rPr>
              <a:t> </a:t>
            </a:r>
            <a:r>
              <a:rPr sz="2200" i="1" spc="-5" dirty="0">
                <a:latin typeface="Verdana"/>
                <a:cs typeface="Verdana"/>
              </a:rPr>
              <a:t>reasoning</a:t>
            </a:r>
            <a:r>
              <a:rPr sz="2200" spc="-5" dirty="0">
                <a:latin typeface="Verdana"/>
                <a:cs typeface="Verdana"/>
              </a:rPr>
              <a:t>.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3" y="760283"/>
            <a:ext cx="277177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Lanjutan</a:t>
            </a:r>
            <a:r>
              <a:rPr spc="-35" dirty="0"/>
              <a:t> </a:t>
            </a:r>
            <a:r>
              <a:rPr spc="-5" dirty="0"/>
              <a:t>…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12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88212" y="1786250"/>
            <a:ext cx="7289165" cy="4339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9580" marR="219710" indent="-437515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"/>
              <a:tabLst>
                <a:tab pos="449580" algn="l"/>
                <a:tab pos="450215" algn="l"/>
              </a:tabLst>
            </a:pPr>
            <a:r>
              <a:rPr sz="2100" b="1" i="1" spc="-5" dirty="0">
                <a:latin typeface="Verdana"/>
                <a:cs typeface="Verdana"/>
              </a:rPr>
              <a:t>Forward reasoning </a:t>
            </a:r>
            <a:r>
              <a:rPr sz="2100" dirty="0">
                <a:latin typeface="Verdana"/>
                <a:cs typeface="Verdana"/>
              </a:rPr>
              <a:t>atau </a:t>
            </a:r>
            <a:r>
              <a:rPr sz="2100" spc="-5" dirty="0">
                <a:latin typeface="Verdana"/>
                <a:cs typeface="Verdana"/>
              </a:rPr>
              <a:t>disebut juga </a:t>
            </a:r>
            <a:r>
              <a:rPr sz="2100" b="1" i="1" spc="-5" dirty="0">
                <a:latin typeface="Verdana"/>
                <a:cs typeface="Verdana"/>
              </a:rPr>
              <a:t>forward </a:t>
            </a:r>
            <a:r>
              <a:rPr sz="2100" b="1" i="1" spc="-705" dirty="0">
                <a:latin typeface="Verdana"/>
                <a:cs typeface="Verdana"/>
              </a:rPr>
              <a:t> </a:t>
            </a:r>
            <a:r>
              <a:rPr sz="2100" b="1" i="1" spc="-5" dirty="0">
                <a:latin typeface="Verdana"/>
                <a:cs typeface="Verdana"/>
              </a:rPr>
              <a:t>chaining</a:t>
            </a:r>
            <a:r>
              <a:rPr sz="2100" b="1" spc="-5" dirty="0">
                <a:latin typeface="Verdana"/>
                <a:cs typeface="Verdana"/>
              </a:rPr>
              <a:t>, </a:t>
            </a:r>
            <a:r>
              <a:rPr sz="2100" spc="-10" dirty="0">
                <a:latin typeface="Verdana"/>
                <a:cs typeface="Verdana"/>
              </a:rPr>
              <a:t>aturan-aturan </a:t>
            </a:r>
            <a:r>
              <a:rPr sz="2100" spc="-5" dirty="0">
                <a:latin typeface="Verdana"/>
                <a:cs typeface="Verdana"/>
              </a:rPr>
              <a:t>diperiksa </a:t>
            </a:r>
            <a:r>
              <a:rPr sz="2100" dirty="0">
                <a:latin typeface="Verdana"/>
                <a:cs typeface="Verdana"/>
              </a:rPr>
              <a:t>satu </a:t>
            </a:r>
            <a:r>
              <a:rPr sz="2100" spc="-5" dirty="0">
                <a:latin typeface="Verdana"/>
                <a:cs typeface="Verdana"/>
              </a:rPr>
              <a:t>persatu </a:t>
            </a:r>
            <a:r>
              <a:rPr sz="2100" dirty="0">
                <a:latin typeface="Verdana"/>
                <a:cs typeface="Verdana"/>
              </a:rPr>
              <a:t> urut mulai </a:t>
            </a:r>
            <a:r>
              <a:rPr sz="2100" spc="-5" dirty="0">
                <a:latin typeface="Verdana"/>
                <a:cs typeface="Verdana"/>
              </a:rPr>
              <a:t>dari </a:t>
            </a:r>
            <a:r>
              <a:rPr sz="2100" dirty="0">
                <a:latin typeface="Verdana"/>
                <a:cs typeface="Verdana"/>
              </a:rPr>
              <a:t>muka </a:t>
            </a:r>
            <a:r>
              <a:rPr sz="2100" spc="-5" dirty="0">
                <a:latin typeface="Verdana"/>
                <a:cs typeface="Verdana"/>
              </a:rPr>
              <a:t>(</a:t>
            </a:r>
            <a:r>
              <a:rPr sz="2100" i="1" spc="-5" dirty="0">
                <a:latin typeface="Verdana"/>
                <a:cs typeface="Verdana"/>
              </a:rPr>
              <a:t>forward</a:t>
            </a:r>
            <a:r>
              <a:rPr sz="2100" spc="-5" dirty="0">
                <a:latin typeface="Verdana"/>
                <a:cs typeface="Verdana"/>
              </a:rPr>
              <a:t>). Setiap </a:t>
            </a:r>
            <a:r>
              <a:rPr sz="2100" spc="-10" dirty="0">
                <a:latin typeface="Verdana"/>
                <a:cs typeface="Verdana"/>
              </a:rPr>
              <a:t>aturan </a:t>
            </a:r>
            <a:r>
              <a:rPr sz="2100" spc="-5" dirty="0">
                <a:latin typeface="Verdana"/>
                <a:cs typeface="Verdana"/>
              </a:rPr>
              <a:t> (</a:t>
            </a:r>
            <a:r>
              <a:rPr sz="2100" i="1" spc="-5" dirty="0">
                <a:latin typeface="Verdana"/>
                <a:cs typeface="Verdana"/>
              </a:rPr>
              <a:t>rule</a:t>
            </a:r>
            <a:r>
              <a:rPr sz="2100" spc="-5" dirty="0">
                <a:latin typeface="Verdana"/>
                <a:cs typeface="Verdana"/>
              </a:rPr>
              <a:t>) </a:t>
            </a:r>
            <a:r>
              <a:rPr sz="2100" spc="-10" dirty="0">
                <a:latin typeface="Verdana"/>
                <a:cs typeface="Verdana"/>
              </a:rPr>
              <a:t>yang </a:t>
            </a:r>
            <a:r>
              <a:rPr sz="2100" spc="-5" dirty="0">
                <a:latin typeface="Verdana"/>
                <a:cs typeface="Verdana"/>
              </a:rPr>
              <a:t>diperiksa, </a:t>
            </a:r>
            <a:r>
              <a:rPr sz="2100" i="1" spc="-5" dirty="0">
                <a:latin typeface="Verdana"/>
                <a:cs typeface="Verdana"/>
              </a:rPr>
              <a:t>inference </a:t>
            </a:r>
            <a:r>
              <a:rPr sz="2100" i="1" dirty="0">
                <a:latin typeface="Verdana"/>
                <a:cs typeface="Verdana"/>
              </a:rPr>
              <a:t>engine </a:t>
            </a:r>
            <a:r>
              <a:rPr sz="2100" dirty="0">
                <a:latin typeface="Verdana"/>
                <a:cs typeface="Verdana"/>
              </a:rPr>
              <a:t>akan </a:t>
            </a:r>
            <a:r>
              <a:rPr sz="2100" spc="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mengevaluasi </a:t>
            </a:r>
            <a:r>
              <a:rPr sz="2100" dirty="0">
                <a:latin typeface="Verdana"/>
                <a:cs typeface="Verdana"/>
              </a:rPr>
              <a:t>apakah </a:t>
            </a:r>
            <a:r>
              <a:rPr sz="2100" spc="-10" dirty="0">
                <a:latin typeface="Verdana"/>
                <a:cs typeface="Verdana"/>
              </a:rPr>
              <a:t>aturan </a:t>
            </a:r>
            <a:r>
              <a:rPr sz="2100" spc="-5" dirty="0">
                <a:latin typeface="Verdana"/>
                <a:cs typeface="Verdana"/>
              </a:rPr>
              <a:t>ini berkondisi benar </a:t>
            </a:r>
            <a:r>
              <a:rPr sz="2100" spc="-72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atau</a:t>
            </a:r>
            <a:r>
              <a:rPr sz="2100" spc="-1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salah?</a:t>
            </a:r>
            <a:endParaRPr sz="2100">
              <a:latin typeface="Verdana"/>
              <a:cs typeface="Verdana"/>
            </a:endParaRPr>
          </a:p>
          <a:p>
            <a:pPr marL="449580" marR="5080" indent="-437515">
              <a:lnSpc>
                <a:spcPct val="100000"/>
              </a:lnSpc>
              <a:spcBef>
                <a:spcPts val="1200"/>
              </a:spcBef>
              <a:buClr>
                <a:srgbClr val="CC0000"/>
              </a:buClr>
              <a:buFont typeface="Wingdings"/>
              <a:buChar char=""/>
              <a:tabLst>
                <a:tab pos="449580" algn="l"/>
                <a:tab pos="450215" algn="l"/>
              </a:tabLst>
            </a:pPr>
            <a:r>
              <a:rPr sz="2100" dirty="0">
                <a:latin typeface="Verdana"/>
                <a:cs typeface="Verdana"/>
              </a:rPr>
              <a:t>Dengan </a:t>
            </a:r>
            <a:r>
              <a:rPr sz="2100" spc="-10" dirty="0">
                <a:latin typeface="Verdana"/>
                <a:cs typeface="Verdana"/>
              </a:rPr>
              <a:t>cara </a:t>
            </a:r>
            <a:r>
              <a:rPr sz="2100" b="1" i="1" spc="-5" dirty="0">
                <a:latin typeface="Verdana"/>
                <a:cs typeface="Verdana"/>
              </a:rPr>
              <a:t>backward reasoning </a:t>
            </a:r>
            <a:r>
              <a:rPr sz="2100" dirty="0">
                <a:latin typeface="Verdana"/>
                <a:cs typeface="Verdana"/>
              </a:rPr>
              <a:t>atau </a:t>
            </a:r>
            <a:r>
              <a:rPr sz="2100" spc="-5" dirty="0">
                <a:latin typeface="Verdana"/>
                <a:cs typeface="Verdana"/>
              </a:rPr>
              <a:t>disebut </a:t>
            </a:r>
            <a:r>
              <a:rPr sz="210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juga </a:t>
            </a:r>
            <a:r>
              <a:rPr sz="2100" b="1" i="1" spc="-5" dirty="0">
                <a:latin typeface="Verdana"/>
                <a:cs typeface="Verdana"/>
              </a:rPr>
              <a:t>backward chaining </a:t>
            </a:r>
            <a:r>
              <a:rPr sz="2100" spc="-5" dirty="0">
                <a:latin typeface="Verdana"/>
                <a:cs typeface="Verdana"/>
              </a:rPr>
              <a:t>atau </a:t>
            </a:r>
            <a:r>
              <a:rPr sz="2100" b="1" i="1" spc="-5" dirty="0">
                <a:latin typeface="Verdana"/>
                <a:cs typeface="Verdana"/>
              </a:rPr>
              <a:t>reverse </a:t>
            </a:r>
            <a:r>
              <a:rPr sz="2100" b="1" i="1" dirty="0">
                <a:latin typeface="Verdana"/>
                <a:cs typeface="Verdana"/>
              </a:rPr>
              <a:t> </a:t>
            </a:r>
            <a:r>
              <a:rPr sz="2100" b="1" i="1" spc="-5" dirty="0">
                <a:latin typeface="Verdana"/>
                <a:cs typeface="Verdana"/>
              </a:rPr>
              <a:t>reasoning</a:t>
            </a:r>
            <a:r>
              <a:rPr sz="2100" spc="-5" dirty="0">
                <a:latin typeface="Verdana"/>
                <a:cs typeface="Verdana"/>
              </a:rPr>
              <a:t>, </a:t>
            </a:r>
            <a:r>
              <a:rPr sz="2100" i="1" spc="-5" dirty="0">
                <a:latin typeface="Verdana"/>
                <a:cs typeface="Verdana"/>
              </a:rPr>
              <a:t>inference </a:t>
            </a:r>
            <a:r>
              <a:rPr sz="2100" i="1" dirty="0">
                <a:latin typeface="Verdana"/>
                <a:cs typeface="Verdana"/>
              </a:rPr>
              <a:t>engine </a:t>
            </a:r>
            <a:r>
              <a:rPr sz="2100" dirty="0">
                <a:latin typeface="Verdana"/>
                <a:cs typeface="Verdana"/>
              </a:rPr>
              <a:t>akan menganggap </a:t>
            </a:r>
            <a:r>
              <a:rPr sz="2100" spc="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aturan</a:t>
            </a:r>
            <a:r>
              <a:rPr sz="2100" spc="-2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sebagai</a:t>
            </a:r>
            <a:r>
              <a:rPr sz="2100" spc="2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suatu</a:t>
            </a:r>
            <a:r>
              <a:rPr sz="2100" spc="-5" dirty="0">
                <a:latin typeface="Verdana"/>
                <a:cs typeface="Verdana"/>
              </a:rPr>
              <a:t> masalah</a:t>
            </a:r>
            <a:r>
              <a:rPr sz="2100" dirty="0">
                <a:latin typeface="Verdana"/>
                <a:cs typeface="Verdana"/>
              </a:rPr>
              <a:t> atau</a:t>
            </a:r>
            <a:r>
              <a:rPr sz="2100" spc="-5" dirty="0">
                <a:latin typeface="Verdana"/>
                <a:cs typeface="Verdana"/>
              </a:rPr>
              <a:t> hipotesis </a:t>
            </a:r>
            <a:r>
              <a:rPr sz="2100" spc="-10" dirty="0">
                <a:latin typeface="Verdana"/>
                <a:cs typeface="Verdana"/>
              </a:rPr>
              <a:t>yang </a:t>
            </a:r>
            <a:r>
              <a:rPr sz="2100" spc="-72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akan</a:t>
            </a:r>
            <a:r>
              <a:rPr sz="2100" spc="-2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diselesaikan</a:t>
            </a:r>
            <a:r>
              <a:rPr sz="2100" spc="2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permasalahannya.</a:t>
            </a:r>
            <a:r>
              <a:rPr sz="2100" spc="-15" dirty="0">
                <a:latin typeface="Verdana"/>
                <a:cs typeface="Verdana"/>
              </a:rPr>
              <a:t> </a:t>
            </a:r>
            <a:r>
              <a:rPr sz="2100" i="1" dirty="0">
                <a:latin typeface="Verdana"/>
                <a:cs typeface="Verdana"/>
              </a:rPr>
              <a:t>Inference </a:t>
            </a:r>
            <a:r>
              <a:rPr sz="2100" i="1" spc="5" dirty="0">
                <a:latin typeface="Verdana"/>
                <a:cs typeface="Verdana"/>
              </a:rPr>
              <a:t> </a:t>
            </a:r>
            <a:r>
              <a:rPr sz="2100" i="1" dirty="0">
                <a:latin typeface="Verdana"/>
                <a:cs typeface="Verdana"/>
              </a:rPr>
              <a:t>engine </a:t>
            </a:r>
            <a:r>
              <a:rPr sz="2100" spc="-5" dirty="0">
                <a:latin typeface="Verdana"/>
                <a:cs typeface="Verdana"/>
              </a:rPr>
              <a:t>memeriksa </a:t>
            </a:r>
            <a:r>
              <a:rPr sz="2100" spc="-10" dirty="0">
                <a:latin typeface="Verdana"/>
                <a:cs typeface="Verdana"/>
              </a:rPr>
              <a:t>aturan </a:t>
            </a:r>
            <a:r>
              <a:rPr sz="2100" dirty="0">
                <a:latin typeface="Verdana"/>
                <a:cs typeface="Verdana"/>
              </a:rPr>
              <a:t>mulai </a:t>
            </a:r>
            <a:r>
              <a:rPr sz="2100" spc="-5" dirty="0">
                <a:latin typeface="Verdana"/>
                <a:cs typeface="Verdana"/>
              </a:rPr>
              <a:t>dari </a:t>
            </a:r>
            <a:r>
              <a:rPr sz="2100" spc="-10" dirty="0">
                <a:latin typeface="Verdana"/>
                <a:cs typeface="Verdana"/>
              </a:rPr>
              <a:t>aturan-aturan </a:t>
            </a:r>
            <a:r>
              <a:rPr sz="2100" spc="-72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terakhir</a:t>
            </a:r>
            <a:r>
              <a:rPr sz="2100" spc="-2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yang</a:t>
            </a:r>
            <a:r>
              <a:rPr sz="2100" spc="-2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memberikan</a:t>
            </a:r>
            <a:r>
              <a:rPr sz="2100" spc="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hasil.</a:t>
            </a:r>
            <a:endParaRPr sz="21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3" y="760283"/>
            <a:ext cx="222313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Illustrasi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13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62614" y="1748151"/>
            <a:ext cx="7285990" cy="404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0215" marR="5080" indent="-438150">
              <a:lnSpc>
                <a:spcPct val="100000"/>
              </a:lnSpc>
              <a:spcBef>
                <a:spcPts val="95"/>
              </a:spcBef>
              <a:buClr>
                <a:srgbClr val="CC0000"/>
              </a:buClr>
              <a:buFont typeface="Wingdings"/>
              <a:buChar char=""/>
              <a:tabLst>
                <a:tab pos="450215" algn="l"/>
                <a:tab pos="450850" algn="l"/>
              </a:tabLst>
            </a:pPr>
            <a:r>
              <a:rPr sz="2200" b="1" spc="-5" dirty="0">
                <a:latin typeface="Verdana"/>
                <a:cs typeface="Verdana"/>
              </a:rPr>
              <a:t>Sistem</a:t>
            </a:r>
            <a:r>
              <a:rPr sz="2200" b="1" spc="-20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pakar</a:t>
            </a:r>
            <a:r>
              <a:rPr sz="2200" b="1" spc="20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untuk</a:t>
            </a:r>
            <a:r>
              <a:rPr sz="2200" b="1" spc="5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mencari</a:t>
            </a:r>
            <a:r>
              <a:rPr sz="2200" b="1" spc="5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nama</a:t>
            </a:r>
            <a:r>
              <a:rPr sz="2200" b="1" spc="5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hewan. </a:t>
            </a:r>
            <a:r>
              <a:rPr sz="2200" b="1" spc="-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Jika </a:t>
            </a:r>
            <a:r>
              <a:rPr sz="2200" spc="-10" dirty="0">
                <a:latin typeface="Verdana"/>
                <a:cs typeface="Verdana"/>
              </a:rPr>
              <a:t>seseorang</a:t>
            </a:r>
            <a:r>
              <a:rPr sz="2200" spc="4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menggunakan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sistem </a:t>
            </a:r>
            <a:r>
              <a:rPr sz="2200" spc="-60" dirty="0">
                <a:latin typeface="Verdana"/>
                <a:cs typeface="Verdana"/>
              </a:rPr>
              <a:t>pakar, </a:t>
            </a:r>
            <a:r>
              <a:rPr sz="2200" spc="-5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maka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akan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ditanyakan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karakteristik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hewan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yang </a:t>
            </a:r>
            <a:r>
              <a:rPr sz="2200" spc="-76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diinginkan.</a:t>
            </a:r>
            <a:endParaRPr sz="2200">
              <a:latin typeface="Verdana"/>
              <a:cs typeface="Verdana"/>
            </a:endParaRPr>
          </a:p>
          <a:p>
            <a:pPr marL="897890" marR="901700" lvl="1" indent="-448309">
              <a:lnSpc>
                <a:spcPct val="100000"/>
              </a:lnSpc>
              <a:buAutoNum type="arabicPeriod"/>
              <a:tabLst>
                <a:tab pos="828675" algn="l"/>
              </a:tabLst>
            </a:pPr>
            <a:r>
              <a:rPr sz="2200" spc="-5" dirty="0">
                <a:latin typeface="Verdana"/>
                <a:cs typeface="Verdana"/>
              </a:rPr>
              <a:t>memilih</a:t>
            </a:r>
            <a:r>
              <a:rPr sz="2200" spc="-30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yang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tinggi</a:t>
            </a:r>
            <a:r>
              <a:rPr sz="2200" spc="-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atau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yang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pendek? </a:t>
            </a:r>
            <a:r>
              <a:rPr sz="2200" spc="-75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misal </a:t>
            </a:r>
            <a:r>
              <a:rPr sz="2200" spc="-10" dirty="0">
                <a:latin typeface="Verdana"/>
                <a:cs typeface="Verdana"/>
              </a:rPr>
              <a:t>pendek.</a:t>
            </a:r>
            <a:endParaRPr sz="2200">
              <a:latin typeface="Verdana"/>
              <a:cs typeface="Verdana"/>
            </a:endParaRPr>
          </a:p>
          <a:p>
            <a:pPr marL="897890" marR="820419" lvl="1" indent="-448309">
              <a:lnSpc>
                <a:spcPct val="100000"/>
              </a:lnSpc>
              <a:buAutoNum type="arabicPeriod"/>
              <a:tabLst>
                <a:tab pos="828675" algn="l"/>
              </a:tabLst>
            </a:pPr>
            <a:r>
              <a:rPr sz="2200" spc="-5" dirty="0">
                <a:latin typeface="Verdana"/>
                <a:cs typeface="Verdana"/>
              </a:rPr>
              <a:t>memilih</a:t>
            </a:r>
            <a:r>
              <a:rPr sz="2200" spc="-30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yang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putih</a:t>
            </a:r>
            <a:r>
              <a:rPr sz="2200" spc="-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atau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warna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lainnya? </a:t>
            </a:r>
            <a:r>
              <a:rPr sz="2200" spc="-75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misal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dipilih</a:t>
            </a:r>
            <a:r>
              <a:rPr sz="2200" spc="-3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putih</a:t>
            </a:r>
            <a:endParaRPr sz="2200">
              <a:latin typeface="Verdana"/>
              <a:cs typeface="Verdana"/>
            </a:endParaRPr>
          </a:p>
          <a:p>
            <a:pPr marL="897890" marR="951230" lvl="1" indent="-448309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828675" algn="l"/>
              </a:tabLst>
            </a:pPr>
            <a:r>
              <a:rPr sz="2200" spc="-5" dirty="0">
                <a:latin typeface="Verdana"/>
                <a:cs typeface="Verdana"/>
              </a:rPr>
              <a:t>memilih</a:t>
            </a:r>
            <a:r>
              <a:rPr sz="2200" spc="-30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yang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kurus atau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gemuk?</a:t>
            </a:r>
            <a:r>
              <a:rPr sz="2200" spc="-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Misal </a:t>
            </a:r>
            <a:r>
              <a:rPr sz="2200" spc="-76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dipilih</a:t>
            </a:r>
            <a:r>
              <a:rPr sz="2200" spc="-3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gemuk</a:t>
            </a: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150">
              <a:latin typeface="Verdana"/>
              <a:cs typeface="Verdana"/>
            </a:endParaRPr>
          </a:p>
          <a:p>
            <a:pPr marL="450215">
              <a:lnSpc>
                <a:spcPct val="100000"/>
              </a:lnSpc>
            </a:pPr>
            <a:r>
              <a:rPr sz="2200" spc="-5" dirty="0">
                <a:latin typeface="Verdana"/>
                <a:cs typeface="Verdana"/>
              </a:rPr>
              <a:t>Sistem </a:t>
            </a:r>
            <a:r>
              <a:rPr sz="2200" spc="-10" dirty="0">
                <a:latin typeface="Verdana"/>
                <a:cs typeface="Verdana"/>
              </a:rPr>
              <a:t>pakar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akan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memberikan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hasil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“sapi”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1695" y="2163850"/>
            <a:ext cx="6262590" cy="428131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53593" y="760283"/>
            <a:ext cx="277177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Lanjutan</a:t>
            </a:r>
            <a:r>
              <a:rPr spc="-35" dirty="0"/>
              <a:t> </a:t>
            </a:r>
            <a:r>
              <a:rPr spc="-5" dirty="0"/>
              <a:t>…</a:t>
            </a:r>
          </a:p>
        </p:txBody>
      </p:sp>
      <p:sp>
        <p:nvSpPr>
          <p:cNvPr id="38" name="object 3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14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1598804" y="3954523"/>
            <a:ext cx="566420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indent="-1905" algn="ctr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latin typeface="Tahoma"/>
                <a:cs typeface="Tahoma"/>
              </a:rPr>
              <a:t>Tinggi </a:t>
            </a:r>
            <a:r>
              <a:rPr sz="1000" b="1" spc="-5" dirty="0">
                <a:latin typeface="Tahoma"/>
                <a:cs typeface="Tahoma"/>
              </a:rPr>
              <a:t> atau </a:t>
            </a:r>
            <a:r>
              <a:rPr sz="1000" b="1" dirty="0">
                <a:latin typeface="Tahoma"/>
                <a:cs typeface="Tahoma"/>
              </a:rPr>
              <a:t> </a:t>
            </a:r>
            <a:r>
              <a:rPr sz="1000" b="1" spc="-5" dirty="0">
                <a:latin typeface="Tahoma"/>
                <a:cs typeface="Tahoma"/>
              </a:rPr>
              <a:t>P</a:t>
            </a:r>
            <a:r>
              <a:rPr sz="1000" b="1" spc="-10" dirty="0">
                <a:latin typeface="Tahoma"/>
                <a:cs typeface="Tahoma"/>
              </a:rPr>
              <a:t>ende</a:t>
            </a:r>
            <a:r>
              <a:rPr sz="1000" b="1" spc="-5" dirty="0">
                <a:latin typeface="Tahoma"/>
                <a:cs typeface="Tahoma"/>
              </a:rPr>
              <a:t>k?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11398" y="2543044"/>
            <a:ext cx="518159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0922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latin typeface="Tahoma"/>
                <a:cs typeface="Tahoma"/>
              </a:rPr>
              <a:t>Ber- </a:t>
            </a:r>
            <a:r>
              <a:rPr sz="1000" b="1" dirty="0">
                <a:latin typeface="Tahoma"/>
                <a:cs typeface="Tahoma"/>
              </a:rPr>
              <a:t> </a:t>
            </a:r>
            <a:r>
              <a:rPr sz="1000" b="1" spc="-10" dirty="0">
                <a:latin typeface="Tahoma"/>
                <a:cs typeface="Tahoma"/>
              </a:rPr>
              <a:t>be</a:t>
            </a:r>
            <a:r>
              <a:rPr sz="1000" b="1" spc="-5" dirty="0">
                <a:latin typeface="Tahoma"/>
                <a:cs typeface="Tahoma"/>
              </a:rPr>
              <a:t>lalai?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95527" y="4572125"/>
            <a:ext cx="528955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latin typeface="Tahoma"/>
                <a:cs typeface="Tahoma"/>
              </a:rPr>
              <a:t>Kurus </a:t>
            </a:r>
            <a:r>
              <a:rPr sz="1000" b="1" spc="-5" dirty="0">
                <a:latin typeface="Tahoma"/>
                <a:cs typeface="Tahoma"/>
              </a:rPr>
              <a:t> atau </a:t>
            </a:r>
            <a:r>
              <a:rPr sz="1000" b="1" dirty="0">
                <a:latin typeface="Tahoma"/>
                <a:cs typeface="Tahoma"/>
              </a:rPr>
              <a:t> </a:t>
            </a:r>
            <a:r>
              <a:rPr sz="1000" b="1" spc="-10" dirty="0">
                <a:latin typeface="Tahoma"/>
                <a:cs typeface="Tahoma"/>
              </a:rPr>
              <a:t>g</a:t>
            </a:r>
            <a:r>
              <a:rPr sz="1000" b="1" spc="-15" dirty="0">
                <a:latin typeface="Tahoma"/>
                <a:cs typeface="Tahoma"/>
              </a:rPr>
              <a:t>e</a:t>
            </a:r>
            <a:r>
              <a:rPr sz="1000" b="1" spc="-5" dirty="0">
                <a:latin typeface="Tahoma"/>
                <a:cs typeface="Tahoma"/>
              </a:rPr>
              <a:t>muk?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16605" y="5561483"/>
            <a:ext cx="47815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9144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latin typeface="Tahoma"/>
                <a:cs typeface="Tahoma"/>
              </a:rPr>
              <a:t>Ber- </a:t>
            </a:r>
            <a:r>
              <a:rPr sz="1000" b="1" dirty="0">
                <a:latin typeface="Tahoma"/>
                <a:cs typeface="Tahoma"/>
              </a:rPr>
              <a:t> </a:t>
            </a:r>
            <a:r>
              <a:rPr sz="1000" b="1" spc="-5" dirty="0">
                <a:latin typeface="Tahoma"/>
                <a:cs typeface="Tahoma"/>
              </a:rPr>
              <a:t>ku</a:t>
            </a:r>
            <a:r>
              <a:rPr sz="1000" b="1" spc="-10" dirty="0">
                <a:latin typeface="Tahoma"/>
                <a:cs typeface="Tahoma"/>
              </a:rPr>
              <a:t>m</a:t>
            </a:r>
            <a:r>
              <a:rPr sz="1000" b="1" spc="-5" dirty="0">
                <a:latin typeface="Tahoma"/>
                <a:cs typeface="Tahoma"/>
              </a:rPr>
              <a:t>is?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62614" y="1748150"/>
            <a:ext cx="6801484" cy="6616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0215" marR="5080" indent="-438150">
              <a:lnSpc>
                <a:spcPct val="100000"/>
              </a:lnSpc>
              <a:spcBef>
                <a:spcPts val="95"/>
              </a:spcBef>
              <a:buClr>
                <a:srgbClr val="CC0000"/>
              </a:buClr>
              <a:buFont typeface="Wingdings"/>
              <a:buChar char=""/>
              <a:tabLst>
                <a:tab pos="450215" algn="l"/>
                <a:tab pos="450850" algn="l"/>
              </a:tabLst>
            </a:pPr>
            <a:r>
              <a:rPr sz="1600" b="1" spc="-10" dirty="0">
                <a:latin typeface="Verdana"/>
                <a:cs typeface="Verdana"/>
              </a:rPr>
              <a:t>Knowledge</a:t>
            </a:r>
            <a:r>
              <a:rPr sz="1600" b="1" spc="45" dirty="0">
                <a:latin typeface="Verdana"/>
                <a:cs typeface="Verdana"/>
              </a:rPr>
              <a:t> </a:t>
            </a:r>
            <a:r>
              <a:rPr sz="1600" b="1" spc="-10" dirty="0">
                <a:latin typeface="Verdana"/>
                <a:cs typeface="Verdana"/>
              </a:rPr>
              <a:t>base</a:t>
            </a:r>
            <a:r>
              <a:rPr sz="1600" b="1" spc="25" dirty="0">
                <a:latin typeface="Verdana"/>
                <a:cs typeface="Verdana"/>
              </a:rPr>
              <a:t> </a:t>
            </a:r>
            <a:r>
              <a:rPr sz="1600" b="1" spc="-5" dirty="0">
                <a:latin typeface="Verdana"/>
                <a:cs typeface="Verdana"/>
              </a:rPr>
              <a:t>di</a:t>
            </a:r>
            <a:r>
              <a:rPr sz="1600" b="1" spc="10" dirty="0">
                <a:latin typeface="Verdana"/>
                <a:cs typeface="Verdana"/>
              </a:rPr>
              <a:t> </a:t>
            </a:r>
            <a:r>
              <a:rPr sz="1600" b="1" spc="-10" dirty="0">
                <a:latin typeface="Verdana"/>
                <a:cs typeface="Verdana"/>
              </a:rPr>
              <a:t>sistem</a:t>
            </a:r>
            <a:r>
              <a:rPr sz="1600" b="1" spc="20" dirty="0">
                <a:latin typeface="Verdana"/>
                <a:cs typeface="Verdana"/>
              </a:rPr>
              <a:t> </a:t>
            </a:r>
            <a:r>
              <a:rPr sz="1600" b="1" spc="-10" dirty="0">
                <a:latin typeface="Verdana"/>
                <a:cs typeface="Verdana"/>
              </a:rPr>
              <a:t>pakar</a:t>
            </a:r>
            <a:r>
              <a:rPr sz="1600" b="1" spc="40" dirty="0">
                <a:latin typeface="Verdana"/>
                <a:cs typeface="Verdana"/>
              </a:rPr>
              <a:t> </a:t>
            </a:r>
            <a:r>
              <a:rPr sz="1600" b="1" spc="-10" dirty="0">
                <a:latin typeface="Verdana"/>
                <a:cs typeface="Verdana"/>
              </a:rPr>
              <a:t>dalam</a:t>
            </a:r>
            <a:r>
              <a:rPr sz="1600" b="1" spc="30" dirty="0">
                <a:latin typeface="Verdana"/>
                <a:cs typeface="Verdana"/>
              </a:rPr>
              <a:t> </a:t>
            </a:r>
            <a:r>
              <a:rPr sz="1600" b="1" spc="-10" dirty="0">
                <a:latin typeface="Verdana"/>
                <a:cs typeface="Verdana"/>
              </a:rPr>
              <a:t>bentuk</a:t>
            </a:r>
            <a:r>
              <a:rPr sz="1600" b="1" spc="20" dirty="0">
                <a:latin typeface="Verdana"/>
                <a:cs typeface="Verdana"/>
              </a:rPr>
              <a:t> </a:t>
            </a:r>
            <a:r>
              <a:rPr sz="1600" b="1" spc="-5" dirty="0">
                <a:latin typeface="Verdana"/>
                <a:cs typeface="Verdana"/>
              </a:rPr>
              <a:t>diagram </a:t>
            </a:r>
            <a:r>
              <a:rPr sz="1600" b="1" spc="-535" dirty="0">
                <a:latin typeface="Verdana"/>
                <a:cs typeface="Verdana"/>
              </a:rPr>
              <a:t> </a:t>
            </a:r>
            <a:r>
              <a:rPr sz="1600" b="1" spc="-10" dirty="0">
                <a:latin typeface="Verdana"/>
                <a:cs typeface="Verdana"/>
              </a:rPr>
              <a:t>pohon.</a:t>
            </a:r>
            <a:endParaRPr sz="1600">
              <a:latin typeface="Verdana"/>
              <a:cs typeface="Verdana"/>
            </a:endParaRPr>
          </a:p>
          <a:p>
            <a:pPr marR="583565" algn="r">
              <a:lnSpc>
                <a:spcPts val="1175"/>
              </a:lnSpc>
            </a:pPr>
            <a:r>
              <a:rPr sz="1000" b="1" spc="-10" dirty="0">
                <a:latin typeface="Tahoma"/>
                <a:cs typeface="Tahoma"/>
              </a:rPr>
              <a:t>Tidak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070603" y="2384802"/>
            <a:ext cx="2571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latin typeface="Tahoma"/>
                <a:cs typeface="Tahoma"/>
              </a:rPr>
              <a:t>a</a:t>
            </a:r>
            <a:r>
              <a:rPr sz="1000" b="1" spc="-10" dirty="0">
                <a:latin typeface="Tahoma"/>
                <a:cs typeface="Tahoma"/>
              </a:rPr>
              <a:t>da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994022" y="2829556"/>
            <a:ext cx="39878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3655" marR="5080" indent="-2159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latin typeface="Tahoma"/>
                <a:cs typeface="Tahoma"/>
              </a:rPr>
              <a:t>G</a:t>
            </a:r>
            <a:r>
              <a:rPr sz="1000" b="1" spc="-5" dirty="0">
                <a:latin typeface="Tahoma"/>
                <a:cs typeface="Tahoma"/>
              </a:rPr>
              <a:t>ajah 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Tahoma"/>
                <a:cs typeface="Tahoma"/>
              </a:rPr>
              <a:t>putih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38269" y="3463287"/>
            <a:ext cx="53149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latin typeface="Tahoma"/>
                <a:cs typeface="Tahoma"/>
              </a:rPr>
              <a:t>Jerapah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012691" y="3931358"/>
            <a:ext cx="37274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latin typeface="Tahoma"/>
                <a:cs typeface="Tahoma"/>
              </a:rPr>
              <a:t>Dino</a:t>
            </a:r>
            <a:r>
              <a:rPr sz="1000" b="1" spc="-5" dirty="0">
                <a:latin typeface="Tahoma"/>
                <a:cs typeface="Tahoma"/>
              </a:rPr>
              <a:t>-</a:t>
            </a:r>
            <a:endParaRPr sz="1000">
              <a:latin typeface="Tahoma"/>
              <a:cs typeface="Tahoma"/>
            </a:endParaRPr>
          </a:p>
          <a:p>
            <a:pPr marL="47625">
              <a:lnSpc>
                <a:spcPct val="100000"/>
              </a:lnSpc>
            </a:pPr>
            <a:r>
              <a:rPr sz="1000" b="1" spc="-5" dirty="0">
                <a:latin typeface="Tahoma"/>
                <a:cs typeface="Tahoma"/>
              </a:rPr>
              <a:t>saur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988815" y="4525516"/>
            <a:ext cx="4375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latin typeface="Tahoma"/>
                <a:cs typeface="Tahoma"/>
              </a:rPr>
              <a:t>Anji</a:t>
            </a:r>
            <a:r>
              <a:rPr sz="1000" b="1" spc="-10" dirty="0">
                <a:latin typeface="Tahoma"/>
                <a:cs typeface="Tahoma"/>
              </a:rPr>
              <a:t>n</a:t>
            </a:r>
            <a:r>
              <a:rPr sz="1000" b="1" spc="-5" dirty="0">
                <a:latin typeface="Tahoma"/>
                <a:cs typeface="Tahoma"/>
              </a:rPr>
              <a:t>g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73321" y="5490772"/>
            <a:ext cx="46037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720" marR="5080" indent="-33655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latin typeface="Tahoma"/>
                <a:cs typeface="Tahoma"/>
              </a:rPr>
              <a:t>Ku</a:t>
            </a:r>
            <a:r>
              <a:rPr sz="1000" b="1" spc="-5" dirty="0">
                <a:latin typeface="Tahoma"/>
                <a:cs typeface="Tahoma"/>
              </a:rPr>
              <a:t>cing 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Tahoma"/>
                <a:cs typeface="Tahoma"/>
              </a:rPr>
              <a:t>hitam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959351" y="6124447"/>
            <a:ext cx="4794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latin typeface="Tahoma"/>
                <a:cs typeface="Tahoma"/>
              </a:rPr>
              <a:t>Kerbau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044695" y="5035040"/>
            <a:ext cx="3003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latin typeface="Tahoma"/>
                <a:cs typeface="Tahoma"/>
              </a:rPr>
              <a:t>Sa</a:t>
            </a:r>
            <a:r>
              <a:rPr sz="1000" b="1" spc="-10" dirty="0">
                <a:latin typeface="Tahoma"/>
                <a:cs typeface="Tahoma"/>
              </a:rPr>
              <a:t>pi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438149" y="3652771"/>
            <a:ext cx="42925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latin typeface="Tahoma"/>
                <a:cs typeface="Tahoma"/>
              </a:rPr>
              <a:t>Rule</a:t>
            </a:r>
            <a:r>
              <a:rPr sz="1000" b="1" spc="-65" dirty="0">
                <a:latin typeface="Tahoma"/>
                <a:cs typeface="Tahoma"/>
              </a:rPr>
              <a:t> </a:t>
            </a:r>
            <a:r>
              <a:rPr sz="1000" b="1" spc="-5" dirty="0">
                <a:latin typeface="Tahoma"/>
                <a:cs typeface="Tahoma"/>
              </a:rPr>
              <a:t>1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844038" y="2290314"/>
            <a:ext cx="42925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latin typeface="Tahoma"/>
                <a:cs typeface="Tahoma"/>
              </a:rPr>
              <a:t>Rule</a:t>
            </a:r>
            <a:r>
              <a:rPr sz="1000" b="1" spc="-65" dirty="0">
                <a:latin typeface="Tahoma"/>
                <a:cs typeface="Tahoma"/>
              </a:rPr>
              <a:t> </a:t>
            </a:r>
            <a:r>
              <a:rPr sz="1000" b="1" spc="-5" dirty="0">
                <a:latin typeface="Tahoma"/>
                <a:cs typeface="Tahoma"/>
              </a:rPr>
              <a:t>4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827782" y="3216939"/>
            <a:ext cx="474345" cy="81026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R="5080" algn="ctr">
              <a:lnSpc>
                <a:spcPct val="100000"/>
              </a:lnSpc>
              <a:spcBef>
                <a:spcPts val="790"/>
              </a:spcBef>
            </a:pPr>
            <a:r>
              <a:rPr sz="1000" b="1" spc="-10" dirty="0">
                <a:latin typeface="Tahoma"/>
                <a:cs typeface="Tahoma"/>
              </a:rPr>
              <a:t>Rule</a:t>
            </a:r>
            <a:r>
              <a:rPr sz="1000" b="1" spc="-45" dirty="0">
                <a:latin typeface="Tahoma"/>
                <a:cs typeface="Tahoma"/>
              </a:rPr>
              <a:t> </a:t>
            </a:r>
            <a:r>
              <a:rPr sz="1000" b="1" spc="-5" dirty="0">
                <a:latin typeface="Tahoma"/>
                <a:cs typeface="Tahoma"/>
              </a:rPr>
              <a:t>5</a:t>
            </a:r>
            <a:endParaRPr sz="1000">
              <a:latin typeface="Tahoma"/>
              <a:cs typeface="Tahoma"/>
            </a:endParaRPr>
          </a:p>
          <a:p>
            <a:pPr marL="12700" marR="5080" algn="ctr">
              <a:lnSpc>
                <a:spcPct val="100000"/>
              </a:lnSpc>
              <a:spcBef>
                <a:spcPts val="685"/>
              </a:spcBef>
            </a:pPr>
            <a:r>
              <a:rPr sz="1000" b="1" spc="-10" dirty="0">
                <a:latin typeface="Tahoma"/>
                <a:cs typeface="Tahoma"/>
              </a:rPr>
              <a:t>Kuning 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ahoma"/>
                <a:cs typeface="Tahoma"/>
              </a:rPr>
              <a:t>atau </a:t>
            </a:r>
            <a:r>
              <a:rPr sz="1000" b="1" dirty="0">
                <a:latin typeface="Tahoma"/>
                <a:cs typeface="Tahoma"/>
              </a:rPr>
              <a:t> </a:t>
            </a:r>
            <a:r>
              <a:rPr sz="1000" b="1" spc="-10" dirty="0">
                <a:latin typeface="Tahoma"/>
                <a:cs typeface="Tahoma"/>
              </a:rPr>
              <a:t>hi</a:t>
            </a:r>
            <a:r>
              <a:rPr sz="1000" b="1" spc="-15" dirty="0">
                <a:latin typeface="Tahoma"/>
                <a:cs typeface="Tahoma"/>
              </a:rPr>
              <a:t>t</a:t>
            </a:r>
            <a:r>
              <a:rPr sz="1000" b="1" spc="-5" dirty="0">
                <a:latin typeface="Tahoma"/>
                <a:cs typeface="Tahoma"/>
              </a:rPr>
              <a:t>am?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868671" y="4306948"/>
            <a:ext cx="3911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latin typeface="Tahoma"/>
                <a:cs typeface="Tahoma"/>
              </a:rPr>
              <a:t>Rul</a:t>
            </a:r>
            <a:r>
              <a:rPr sz="1000" b="1" spc="-15" dirty="0">
                <a:latin typeface="Tahoma"/>
                <a:cs typeface="Tahoma"/>
              </a:rPr>
              <a:t>e</a:t>
            </a:r>
            <a:r>
              <a:rPr sz="1000" b="1" spc="-5" dirty="0">
                <a:latin typeface="Tahoma"/>
                <a:cs typeface="Tahoma"/>
              </a:rPr>
              <a:t>6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844038" y="5294763"/>
            <a:ext cx="42925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latin typeface="Tahoma"/>
                <a:cs typeface="Tahoma"/>
              </a:rPr>
              <a:t>Rule</a:t>
            </a:r>
            <a:r>
              <a:rPr sz="1000" b="1" spc="-65" dirty="0">
                <a:latin typeface="Tahoma"/>
                <a:cs typeface="Tahoma"/>
              </a:rPr>
              <a:t> </a:t>
            </a:r>
            <a:r>
              <a:rPr sz="1000" b="1" spc="-5" dirty="0">
                <a:latin typeface="Tahoma"/>
                <a:cs typeface="Tahoma"/>
              </a:rPr>
              <a:t>7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916684" y="2612902"/>
            <a:ext cx="498475" cy="7429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30480" algn="ctr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latin typeface="Tahoma"/>
                <a:cs typeface="Tahoma"/>
              </a:rPr>
              <a:t>Rule</a:t>
            </a:r>
            <a:r>
              <a:rPr sz="1000" b="1" spc="-45" dirty="0">
                <a:latin typeface="Tahoma"/>
                <a:cs typeface="Tahoma"/>
              </a:rPr>
              <a:t> </a:t>
            </a:r>
            <a:r>
              <a:rPr sz="1000" b="1" spc="-5" dirty="0">
                <a:latin typeface="Tahoma"/>
                <a:cs typeface="Tahoma"/>
              </a:rPr>
              <a:t>2</a:t>
            </a:r>
            <a:endParaRPr sz="1000">
              <a:latin typeface="Tahoma"/>
              <a:cs typeface="Tahoma"/>
            </a:endParaRPr>
          </a:p>
          <a:p>
            <a:pPr marL="12700" marR="5080" indent="-635" algn="ctr">
              <a:lnSpc>
                <a:spcPct val="100000"/>
              </a:lnSpc>
              <a:spcBef>
                <a:spcPts val="850"/>
              </a:spcBef>
            </a:pPr>
            <a:r>
              <a:rPr sz="1000" b="1" spc="-10" dirty="0">
                <a:latin typeface="Tahoma"/>
                <a:cs typeface="Tahoma"/>
              </a:rPr>
              <a:t>Putih </a:t>
            </a:r>
            <a:r>
              <a:rPr sz="1000" b="1" spc="-5" dirty="0">
                <a:latin typeface="Tahoma"/>
                <a:cs typeface="Tahoma"/>
              </a:rPr>
              <a:t> atau </a:t>
            </a:r>
            <a:r>
              <a:rPr sz="1000" b="1" dirty="0">
                <a:latin typeface="Tahoma"/>
                <a:cs typeface="Tahoma"/>
              </a:rPr>
              <a:t> </a:t>
            </a:r>
            <a:r>
              <a:rPr sz="1000" b="1" spc="-5" dirty="0">
                <a:latin typeface="Tahoma"/>
                <a:cs typeface="Tahoma"/>
              </a:rPr>
              <a:t>warna?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938401" y="4854961"/>
            <a:ext cx="464820" cy="7397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latin typeface="Tahoma"/>
                <a:cs typeface="Tahoma"/>
              </a:rPr>
              <a:t>Rul</a:t>
            </a:r>
            <a:r>
              <a:rPr sz="1000" b="1" spc="-5" dirty="0">
                <a:latin typeface="Tahoma"/>
                <a:cs typeface="Tahoma"/>
              </a:rPr>
              <a:t>e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ahoma"/>
                <a:cs typeface="Tahoma"/>
              </a:rPr>
              <a:t>3</a:t>
            </a:r>
            <a:endParaRPr sz="1000">
              <a:latin typeface="Tahoma"/>
              <a:cs typeface="Tahoma"/>
            </a:endParaRPr>
          </a:p>
          <a:p>
            <a:pPr marL="12700" marR="5080" algn="ctr">
              <a:lnSpc>
                <a:spcPct val="100000"/>
              </a:lnSpc>
              <a:spcBef>
                <a:spcPts val="825"/>
              </a:spcBef>
            </a:pPr>
            <a:r>
              <a:rPr sz="1000" b="1" spc="-10" dirty="0">
                <a:latin typeface="Tahoma"/>
                <a:cs typeface="Tahoma"/>
              </a:rPr>
              <a:t>Putih </a:t>
            </a:r>
            <a:r>
              <a:rPr sz="1000" b="1" spc="-5" dirty="0">
                <a:latin typeface="Tahoma"/>
                <a:cs typeface="Tahoma"/>
              </a:rPr>
              <a:t> atau </a:t>
            </a:r>
            <a:r>
              <a:rPr sz="1000" b="1" dirty="0">
                <a:latin typeface="Tahoma"/>
                <a:cs typeface="Tahoma"/>
              </a:rPr>
              <a:t> </a:t>
            </a:r>
            <a:r>
              <a:rPr sz="1000" b="1" spc="-10" dirty="0">
                <a:latin typeface="Tahoma"/>
                <a:cs typeface="Tahoma"/>
              </a:rPr>
              <a:t>hi</a:t>
            </a:r>
            <a:r>
              <a:rPr sz="1000" b="1" spc="-15" dirty="0">
                <a:latin typeface="Tahoma"/>
                <a:cs typeface="Tahoma"/>
              </a:rPr>
              <a:t>t</a:t>
            </a:r>
            <a:r>
              <a:rPr sz="1000" b="1" spc="-5" dirty="0">
                <a:latin typeface="Tahoma"/>
                <a:cs typeface="Tahoma"/>
              </a:rPr>
              <a:t>am?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301622" y="3557775"/>
            <a:ext cx="4191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FF0000"/>
                </a:solidFill>
                <a:latin typeface="Tahoma"/>
                <a:cs typeface="Tahoma"/>
              </a:rPr>
              <a:t>Tinggi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205610" y="4624576"/>
            <a:ext cx="4946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FF0000"/>
                </a:solidFill>
                <a:latin typeface="Tahoma"/>
                <a:cs typeface="Tahoma"/>
              </a:rPr>
              <a:t>Pendek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750300" y="2703306"/>
            <a:ext cx="3613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FF0000"/>
                </a:solidFill>
                <a:latin typeface="Tahoma"/>
                <a:cs typeface="Tahoma"/>
              </a:rPr>
              <a:t>Putih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718677" y="3483093"/>
            <a:ext cx="44323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FF0000"/>
                </a:solidFill>
                <a:latin typeface="Tahoma"/>
                <a:cs typeface="Tahoma"/>
              </a:rPr>
              <a:t>W</a:t>
            </a:r>
            <a:r>
              <a:rPr sz="1000" b="1" spc="-5" dirty="0">
                <a:solidFill>
                  <a:srgbClr val="FF0000"/>
                </a:solidFill>
                <a:latin typeface="Tahoma"/>
                <a:cs typeface="Tahoma"/>
              </a:rPr>
              <a:t>arna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807331" y="4864334"/>
            <a:ext cx="3613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FF0000"/>
                </a:solidFill>
                <a:latin typeface="Tahoma"/>
                <a:cs typeface="Tahoma"/>
              </a:rPr>
              <a:t>Putih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830572" y="5616940"/>
            <a:ext cx="4083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5" dirty="0">
                <a:solidFill>
                  <a:srgbClr val="FF0000"/>
                </a:solidFill>
                <a:latin typeface="Tahoma"/>
                <a:cs typeface="Tahoma"/>
              </a:rPr>
              <a:t>H</a:t>
            </a:r>
            <a:r>
              <a:rPr sz="1000" b="1" spc="-5" dirty="0">
                <a:solidFill>
                  <a:srgbClr val="FF0000"/>
                </a:solidFill>
                <a:latin typeface="Tahoma"/>
                <a:cs typeface="Tahoma"/>
              </a:rPr>
              <a:t>i</a:t>
            </a:r>
            <a:r>
              <a:rPr sz="1000" b="1" spc="-15" dirty="0">
                <a:solidFill>
                  <a:srgbClr val="FF0000"/>
                </a:solidFill>
                <a:latin typeface="Tahoma"/>
                <a:cs typeface="Tahoma"/>
              </a:rPr>
              <a:t>t</a:t>
            </a:r>
            <a:r>
              <a:rPr sz="1000" b="1" spc="-5" dirty="0">
                <a:solidFill>
                  <a:srgbClr val="FF0000"/>
                </a:solidFill>
                <a:latin typeface="Tahoma"/>
                <a:cs typeface="Tahoma"/>
              </a:rPr>
              <a:t>am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805030" y="2333353"/>
            <a:ext cx="37274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FF0000"/>
                </a:solidFill>
                <a:latin typeface="Tahoma"/>
                <a:cs typeface="Tahoma"/>
              </a:rPr>
              <a:t>Tidak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905876" y="2930381"/>
            <a:ext cx="1873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FF0000"/>
                </a:solidFill>
                <a:latin typeface="Tahoma"/>
                <a:cs typeface="Tahoma"/>
              </a:rPr>
              <a:t>Ya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749785" y="3465305"/>
            <a:ext cx="47434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FF0000"/>
                </a:solidFill>
                <a:latin typeface="Tahoma"/>
                <a:cs typeface="Tahoma"/>
              </a:rPr>
              <a:t>Kuning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791576" y="3971916"/>
            <a:ext cx="4083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5" dirty="0">
                <a:solidFill>
                  <a:srgbClr val="FF0000"/>
                </a:solidFill>
                <a:latin typeface="Tahoma"/>
                <a:cs typeface="Tahoma"/>
              </a:rPr>
              <a:t>H</a:t>
            </a:r>
            <a:r>
              <a:rPr sz="1000" b="1" spc="-5" dirty="0">
                <a:solidFill>
                  <a:srgbClr val="FF0000"/>
                </a:solidFill>
                <a:latin typeface="Tahoma"/>
                <a:cs typeface="Tahoma"/>
              </a:rPr>
              <a:t>i</a:t>
            </a:r>
            <a:r>
              <a:rPr sz="1000" b="1" spc="-15" dirty="0">
                <a:solidFill>
                  <a:srgbClr val="FF0000"/>
                </a:solidFill>
                <a:latin typeface="Tahoma"/>
                <a:cs typeface="Tahoma"/>
              </a:rPr>
              <a:t>t</a:t>
            </a:r>
            <a:r>
              <a:rPr sz="1000" b="1" spc="-5" dirty="0">
                <a:solidFill>
                  <a:srgbClr val="FF0000"/>
                </a:solidFill>
                <a:latin typeface="Tahoma"/>
                <a:cs typeface="Tahoma"/>
              </a:rPr>
              <a:t>am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767573" y="4986639"/>
            <a:ext cx="4724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FF0000"/>
                </a:solidFill>
                <a:latin typeface="Tahoma"/>
                <a:cs typeface="Tahoma"/>
              </a:rPr>
              <a:t>Gemuk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800720" y="4497696"/>
            <a:ext cx="3956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FF0000"/>
                </a:solidFill>
                <a:latin typeface="Tahoma"/>
                <a:cs typeface="Tahoma"/>
              </a:rPr>
              <a:t>Kurus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800077" y="6014103"/>
            <a:ext cx="37274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FF0000"/>
                </a:solidFill>
                <a:latin typeface="Tahoma"/>
                <a:cs typeface="Tahoma"/>
              </a:rPr>
              <a:t>Tidak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915401" y="5526423"/>
            <a:ext cx="1873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FF0000"/>
                </a:solidFill>
                <a:latin typeface="Tahoma"/>
                <a:cs typeface="Tahoma"/>
              </a:rPr>
              <a:t>Ya</a:t>
            </a:r>
            <a:endParaRPr sz="1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Komponen-Komponen </a:t>
            </a:r>
            <a:r>
              <a:rPr spc="-10" dirty="0"/>
              <a:t>Sistem </a:t>
            </a:r>
            <a:r>
              <a:rPr spc="-1150" dirty="0"/>
              <a:t> </a:t>
            </a:r>
            <a:r>
              <a:rPr spc="-5" dirty="0"/>
              <a:t>Pakar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15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62614" y="1771899"/>
            <a:ext cx="7312659" cy="41300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50215" marR="600710" indent="-438150">
              <a:lnSpc>
                <a:spcPct val="100000"/>
              </a:lnSpc>
              <a:spcBef>
                <a:spcPts val="105"/>
              </a:spcBef>
              <a:buClr>
                <a:srgbClr val="CC0000"/>
              </a:buClr>
              <a:buFont typeface="Wingdings"/>
              <a:buChar char=""/>
              <a:tabLst>
                <a:tab pos="450215" algn="l"/>
                <a:tab pos="450850" algn="l"/>
              </a:tabLst>
            </a:pPr>
            <a:r>
              <a:rPr sz="2000" spc="-5" dirty="0">
                <a:latin typeface="Verdana"/>
                <a:cs typeface="Verdana"/>
              </a:rPr>
              <a:t>Sistem pakar </a:t>
            </a:r>
            <a:r>
              <a:rPr sz="2000" spc="-10" dirty="0">
                <a:latin typeface="Verdana"/>
                <a:cs typeface="Verdana"/>
              </a:rPr>
              <a:t>mempunyai </a:t>
            </a:r>
            <a:r>
              <a:rPr sz="2000" spc="-5" dirty="0">
                <a:latin typeface="Verdana"/>
                <a:cs typeface="Verdana"/>
              </a:rPr>
              <a:t>tiga komponen </a:t>
            </a:r>
            <a:r>
              <a:rPr sz="2000" dirty="0">
                <a:latin typeface="Verdana"/>
                <a:cs typeface="Verdana"/>
              </a:rPr>
              <a:t>utama, </a:t>
            </a:r>
            <a:r>
              <a:rPr sz="2000" spc="-69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yaitu:</a:t>
            </a:r>
            <a:endParaRPr sz="2000">
              <a:latin typeface="Verdana"/>
              <a:cs typeface="Verdana"/>
            </a:endParaRPr>
          </a:p>
          <a:p>
            <a:pPr marL="793115" lvl="1" indent="-343535">
              <a:lnSpc>
                <a:spcPct val="100000"/>
              </a:lnSpc>
              <a:spcBef>
                <a:spcPts val="505"/>
              </a:spcBef>
              <a:buFont typeface="Verdana"/>
              <a:buAutoNum type="arabicPeriod"/>
              <a:tabLst>
                <a:tab pos="793750" algn="l"/>
              </a:tabLst>
            </a:pPr>
            <a:r>
              <a:rPr sz="2000" i="1" spc="-5" dirty="0">
                <a:latin typeface="Verdana"/>
                <a:cs typeface="Verdana"/>
              </a:rPr>
              <a:t>User</a:t>
            </a:r>
            <a:r>
              <a:rPr sz="2000" i="1" spc="-55" dirty="0">
                <a:latin typeface="Verdana"/>
                <a:cs typeface="Verdana"/>
              </a:rPr>
              <a:t> </a:t>
            </a:r>
            <a:r>
              <a:rPr sz="2000" i="1" spc="-5" dirty="0">
                <a:latin typeface="Verdana"/>
                <a:cs typeface="Verdana"/>
              </a:rPr>
              <a:t>interface</a:t>
            </a:r>
            <a:r>
              <a:rPr sz="2000" spc="-5" dirty="0">
                <a:latin typeface="Verdana"/>
                <a:cs typeface="Verdana"/>
              </a:rPr>
              <a:t>,</a:t>
            </a:r>
            <a:endParaRPr sz="2000">
              <a:latin typeface="Verdana"/>
              <a:cs typeface="Verdana"/>
            </a:endParaRPr>
          </a:p>
          <a:p>
            <a:pPr marL="793115" lvl="1" indent="-343535">
              <a:lnSpc>
                <a:spcPct val="100000"/>
              </a:lnSpc>
              <a:spcBef>
                <a:spcPts val="505"/>
              </a:spcBef>
              <a:buFont typeface="Verdana"/>
              <a:buAutoNum type="arabicPeriod"/>
              <a:tabLst>
                <a:tab pos="793750" algn="l"/>
              </a:tabLst>
            </a:pPr>
            <a:r>
              <a:rPr sz="2000" i="1" spc="-5" dirty="0">
                <a:latin typeface="Verdana"/>
                <a:cs typeface="Verdana"/>
              </a:rPr>
              <a:t>Inference</a:t>
            </a:r>
            <a:r>
              <a:rPr sz="2000" i="1" spc="-7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engine,</a:t>
            </a:r>
            <a:endParaRPr sz="2000">
              <a:latin typeface="Verdana"/>
              <a:cs typeface="Verdana"/>
            </a:endParaRPr>
          </a:p>
          <a:p>
            <a:pPr marL="793115" lvl="1" indent="-343535">
              <a:lnSpc>
                <a:spcPct val="100000"/>
              </a:lnSpc>
              <a:spcBef>
                <a:spcPts val="490"/>
              </a:spcBef>
              <a:buFont typeface="Verdana"/>
              <a:buAutoNum type="arabicPeriod"/>
              <a:tabLst>
                <a:tab pos="793750" algn="l"/>
              </a:tabLst>
            </a:pPr>
            <a:r>
              <a:rPr sz="2000" i="1" dirty="0">
                <a:latin typeface="Verdana"/>
                <a:cs typeface="Verdana"/>
              </a:rPr>
              <a:t>Knowledge</a:t>
            </a:r>
            <a:r>
              <a:rPr sz="2000" i="1" spc="-75" dirty="0">
                <a:latin typeface="Verdana"/>
                <a:cs typeface="Verdana"/>
              </a:rPr>
              <a:t> </a:t>
            </a:r>
            <a:r>
              <a:rPr sz="2000" i="1" spc="-5" dirty="0">
                <a:latin typeface="Verdana"/>
                <a:cs typeface="Verdana"/>
              </a:rPr>
              <a:t>base</a:t>
            </a:r>
            <a:r>
              <a:rPr sz="2000" spc="-5" dirty="0">
                <a:latin typeface="Verdana"/>
                <a:cs typeface="Verdana"/>
              </a:rPr>
              <a:t>.</a:t>
            </a:r>
            <a:endParaRPr sz="20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Font typeface="Verdana"/>
              <a:buAutoNum type="arabicPeriod"/>
            </a:pPr>
            <a:endParaRPr sz="2800">
              <a:latin typeface="Verdana"/>
              <a:cs typeface="Verdana"/>
            </a:endParaRPr>
          </a:p>
          <a:p>
            <a:pPr marL="450215" indent="-438150">
              <a:lnSpc>
                <a:spcPct val="100000"/>
              </a:lnSpc>
              <a:spcBef>
                <a:spcPts val="5"/>
              </a:spcBef>
              <a:buClr>
                <a:srgbClr val="CC0000"/>
              </a:buClr>
              <a:buFont typeface="Wingdings"/>
              <a:buChar char=""/>
              <a:tabLst>
                <a:tab pos="450215" algn="l"/>
                <a:tab pos="450850" algn="l"/>
              </a:tabLst>
            </a:pPr>
            <a:r>
              <a:rPr sz="2000" b="1" dirty="0">
                <a:latin typeface="Verdana"/>
                <a:cs typeface="Verdana"/>
              </a:rPr>
              <a:t>User</a:t>
            </a:r>
            <a:r>
              <a:rPr sz="2000" b="1" spc="-55" dirty="0">
                <a:latin typeface="Verdana"/>
                <a:cs typeface="Verdana"/>
              </a:rPr>
              <a:t> </a:t>
            </a:r>
            <a:r>
              <a:rPr sz="2000" b="1" dirty="0">
                <a:latin typeface="Verdana"/>
                <a:cs typeface="Verdana"/>
              </a:rPr>
              <a:t>Interface:</a:t>
            </a:r>
            <a:endParaRPr sz="2000">
              <a:latin typeface="Verdana"/>
              <a:cs typeface="Verdana"/>
            </a:endParaRPr>
          </a:p>
          <a:p>
            <a:pPr marL="450215" marR="5080">
              <a:lnSpc>
                <a:spcPct val="100000"/>
              </a:lnSpc>
              <a:spcBef>
                <a:spcPts val="490"/>
              </a:spcBef>
            </a:pPr>
            <a:r>
              <a:rPr sz="2000" spc="-5" dirty="0">
                <a:latin typeface="Verdana"/>
                <a:cs typeface="Verdana"/>
              </a:rPr>
              <a:t>merupakan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media</a:t>
            </a:r>
            <a:r>
              <a:rPr sz="2000" spc="1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yang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digunakan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oleh</a:t>
            </a:r>
            <a:r>
              <a:rPr sz="2000" spc="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sistem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pakar </a:t>
            </a:r>
            <a:r>
              <a:rPr sz="2000" spc="-68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untuk berhubungan dengan input </a:t>
            </a:r>
            <a:r>
              <a:rPr sz="2000" spc="-5" dirty="0">
                <a:latin typeface="Verdana"/>
                <a:cs typeface="Verdana"/>
              </a:rPr>
              <a:t>(menerima data </a:t>
            </a:r>
            <a:r>
              <a:rPr sz="200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dan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pertanyaan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konsultasi)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dan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output(menghasilkan </a:t>
            </a:r>
            <a:r>
              <a:rPr sz="2000" spc="-69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jawaban)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dengan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pemakainya.</a:t>
            </a:r>
            <a:endParaRPr sz="2000">
              <a:latin typeface="Verdana"/>
              <a:cs typeface="Verdana"/>
            </a:endParaRPr>
          </a:p>
          <a:p>
            <a:pPr marL="450215">
              <a:lnSpc>
                <a:spcPct val="100000"/>
              </a:lnSpc>
              <a:spcBef>
                <a:spcPts val="505"/>
              </a:spcBef>
            </a:pPr>
            <a:r>
              <a:rPr sz="2000" i="1" spc="-5" dirty="0">
                <a:latin typeface="Verdana"/>
                <a:cs typeface="Verdana"/>
              </a:rPr>
              <a:t>interface</a:t>
            </a:r>
            <a:r>
              <a:rPr sz="2000" i="1" spc="-3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yang </a:t>
            </a:r>
            <a:r>
              <a:rPr sz="2000" spc="-5" dirty="0">
                <a:latin typeface="Verdana"/>
                <a:cs typeface="Verdana"/>
              </a:rPr>
              <a:t>dipakai:</a:t>
            </a:r>
            <a:r>
              <a:rPr sz="2000" spc="15" dirty="0">
                <a:latin typeface="Verdana"/>
                <a:cs typeface="Verdana"/>
              </a:rPr>
              <a:t> </a:t>
            </a:r>
            <a:r>
              <a:rPr sz="2000" i="1" spc="-5" dirty="0">
                <a:latin typeface="Verdana"/>
                <a:cs typeface="Verdana"/>
              </a:rPr>
              <a:t>keyboard</a:t>
            </a:r>
            <a:r>
              <a:rPr sz="2000" i="1" spc="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dan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40" dirty="0">
                <a:latin typeface="Verdana"/>
                <a:cs typeface="Verdana"/>
              </a:rPr>
              <a:t>monitor.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609600" y="1562235"/>
            <a:ext cx="7958455" cy="114300"/>
            <a:chOff x="609600" y="1562235"/>
            <a:chExt cx="7958455" cy="114300"/>
          </a:xfrm>
        </p:grpSpPr>
        <p:sp>
          <p:nvSpPr>
            <p:cNvPr id="4" name="object 4"/>
            <p:cNvSpPr/>
            <p:nvPr/>
          </p:nvSpPr>
          <p:spPr>
            <a:xfrm>
              <a:off x="609600" y="1566862"/>
              <a:ext cx="4655820" cy="109855"/>
            </a:xfrm>
            <a:custGeom>
              <a:avLst/>
              <a:gdLst/>
              <a:ahLst/>
              <a:cxnLst/>
              <a:rect l="l" t="t" r="r" b="b"/>
              <a:pathLst>
                <a:path w="4655820" h="109855">
                  <a:moveTo>
                    <a:pt x="4655576" y="0"/>
                  </a:moveTo>
                  <a:lnTo>
                    <a:pt x="0" y="0"/>
                  </a:lnTo>
                  <a:lnTo>
                    <a:pt x="0" y="109537"/>
                  </a:lnTo>
                  <a:lnTo>
                    <a:pt x="4655576" y="109537"/>
                  </a:lnTo>
                  <a:lnTo>
                    <a:pt x="4655576" y="0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09600" y="1566915"/>
              <a:ext cx="7958455" cy="0"/>
            </a:xfrm>
            <a:custGeom>
              <a:avLst/>
              <a:gdLst/>
              <a:ahLst/>
              <a:cxnLst/>
              <a:rect l="l" t="t" r="r" b="b"/>
              <a:pathLst>
                <a:path w="7958455">
                  <a:moveTo>
                    <a:pt x="0" y="0"/>
                  </a:moveTo>
                  <a:lnTo>
                    <a:pt x="7958205" y="0"/>
                  </a:lnTo>
                </a:path>
              </a:pathLst>
            </a:custGeom>
            <a:ln w="9360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53593" y="760283"/>
            <a:ext cx="277177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Lanjutan</a:t>
            </a:r>
            <a:r>
              <a:rPr spc="-35" dirty="0"/>
              <a:t> </a:t>
            </a:r>
            <a:r>
              <a:rPr spc="-5" dirty="0"/>
              <a:t>…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16</a:t>
            </a:fld>
            <a:endParaRPr dirty="0"/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017269" indent="-438150">
              <a:lnSpc>
                <a:spcPct val="100000"/>
              </a:lnSpc>
              <a:spcBef>
                <a:spcPts val="700"/>
              </a:spcBef>
              <a:buClr>
                <a:srgbClr val="CC0000"/>
              </a:buClr>
              <a:buFont typeface="Wingdings"/>
              <a:buChar char=""/>
              <a:tabLst>
                <a:tab pos="1017905" algn="l"/>
                <a:tab pos="1018540" algn="l"/>
              </a:tabLst>
            </a:pPr>
            <a:r>
              <a:rPr sz="2200" b="1" i="1" spc="-5" dirty="0">
                <a:latin typeface="Verdana"/>
                <a:cs typeface="Verdana"/>
              </a:rPr>
              <a:t>Inference</a:t>
            </a:r>
            <a:r>
              <a:rPr sz="2200" b="1" i="1" spc="5" dirty="0">
                <a:latin typeface="Verdana"/>
                <a:cs typeface="Verdana"/>
              </a:rPr>
              <a:t> </a:t>
            </a:r>
            <a:r>
              <a:rPr sz="2200" b="1" i="1" spc="-5" dirty="0">
                <a:latin typeface="Verdana"/>
                <a:cs typeface="Verdana"/>
              </a:rPr>
              <a:t>engine </a:t>
            </a:r>
            <a:r>
              <a:rPr sz="2200" b="1" spc="-5" dirty="0">
                <a:latin typeface="Verdana"/>
                <a:cs typeface="Verdana"/>
              </a:rPr>
              <a:t>adalah</a:t>
            </a:r>
            <a:r>
              <a:rPr sz="2200" spc="-5" dirty="0"/>
              <a:t>:</a:t>
            </a:r>
            <a:endParaRPr sz="2200">
              <a:latin typeface="Verdana"/>
              <a:cs typeface="Verdana"/>
            </a:endParaRPr>
          </a:p>
          <a:p>
            <a:pPr marL="1017269" marR="102870">
              <a:lnSpc>
                <a:spcPct val="100000"/>
              </a:lnSpc>
              <a:spcBef>
                <a:spcPts val="600"/>
              </a:spcBef>
            </a:pPr>
            <a:r>
              <a:rPr sz="2200" spc="-10" dirty="0"/>
              <a:t>perangkat</a:t>
            </a:r>
            <a:r>
              <a:rPr sz="2200" spc="25" dirty="0"/>
              <a:t> </a:t>
            </a:r>
            <a:r>
              <a:rPr sz="2200" spc="-5" dirty="0"/>
              <a:t>lunak</a:t>
            </a:r>
            <a:r>
              <a:rPr sz="2200" spc="-20" dirty="0"/>
              <a:t> </a:t>
            </a:r>
            <a:r>
              <a:rPr sz="2200" spc="-5" dirty="0"/>
              <a:t>di</a:t>
            </a:r>
            <a:r>
              <a:rPr sz="2200" spc="5" dirty="0"/>
              <a:t> </a:t>
            </a:r>
            <a:r>
              <a:rPr sz="2200" spc="-5" dirty="0"/>
              <a:t>sistem</a:t>
            </a:r>
            <a:r>
              <a:rPr sz="2200" spc="10" dirty="0"/>
              <a:t> </a:t>
            </a:r>
            <a:r>
              <a:rPr sz="2200" spc="-10" dirty="0"/>
              <a:t>pakar</a:t>
            </a:r>
            <a:r>
              <a:rPr sz="2200" spc="20" dirty="0"/>
              <a:t> </a:t>
            </a:r>
            <a:r>
              <a:rPr sz="2200" spc="-20" dirty="0"/>
              <a:t>yang</a:t>
            </a:r>
            <a:r>
              <a:rPr sz="2200" spc="15" dirty="0"/>
              <a:t> </a:t>
            </a:r>
            <a:r>
              <a:rPr sz="2200" spc="-5" dirty="0"/>
              <a:t>akan </a:t>
            </a:r>
            <a:r>
              <a:rPr sz="2200" dirty="0"/>
              <a:t> </a:t>
            </a:r>
            <a:r>
              <a:rPr sz="2200" spc="-10" dirty="0"/>
              <a:t>mengevaluasi</a:t>
            </a:r>
            <a:r>
              <a:rPr sz="2200" spc="10" dirty="0"/>
              <a:t> </a:t>
            </a:r>
            <a:r>
              <a:rPr sz="2200" spc="-10" dirty="0"/>
              <a:t>aturan-aturan</a:t>
            </a:r>
            <a:r>
              <a:rPr sz="2200" dirty="0"/>
              <a:t> </a:t>
            </a:r>
            <a:r>
              <a:rPr sz="2200" spc="-5" dirty="0"/>
              <a:t>(</a:t>
            </a:r>
            <a:r>
              <a:rPr sz="2200" i="1" spc="-5" dirty="0">
                <a:latin typeface="Verdana"/>
                <a:cs typeface="Verdana"/>
              </a:rPr>
              <a:t>rules</a:t>
            </a:r>
            <a:r>
              <a:rPr sz="2200" spc="-5" dirty="0"/>
              <a:t>)</a:t>
            </a:r>
            <a:r>
              <a:rPr sz="2200" spc="10" dirty="0"/>
              <a:t> </a:t>
            </a:r>
            <a:r>
              <a:rPr sz="2200" spc="-15" dirty="0"/>
              <a:t>yang </a:t>
            </a:r>
            <a:r>
              <a:rPr sz="2200" spc="-10" dirty="0"/>
              <a:t> </a:t>
            </a:r>
            <a:r>
              <a:rPr sz="2200" spc="-5" dirty="0"/>
              <a:t>disediakan</a:t>
            </a:r>
            <a:r>
              <a:rPr sz="2200" spc="20" dirty="0"/>
              <a:t> </a:t>
            </a:r>
            <a:r>
              <a:rPr sz="2200" spc="-5" dirty="0"/>
              <a:t>oleh</a:t>
            </a:r>
            <a:r>
              <a:rPr sz="2200" dirty="0"/>
              <a:t> </a:t>
            </a:r>
            <a:r>
              <a:rPr sz="2200" i="1" spc="-5" dirty="0">
                <a:latin typeface="Verdana"/>
                <a:cs typeface="Verdana"/>
              </a:rPr>
              <a:t>knowledge</a:t>
            </a:r>
            <a:r>
              <a:rPr sz="2200" i="1" spc="25" dirty="0">
                <a:latin typeface="Verdana"/>
                <a:cs typeface="Verdana"/>
              </a:rPr>
              <a:t> </a:t>
            </a:r>
            <a:r>
              <a:rPr sz="2200" i="1" spc="-10" dirty="0">
                <a:latin typeface="Verdana"/>
                <a:cs typeface="Verdana"/>
              </a:rPr>
              <a:t>base</a:t>
            </a:r>
            <a:r>
              <a:rPr sz="2200" i="1" spc="15" dirty="0">
                <a:latin typeface="Verdana"/>
                <a:cs typeface="Verdana"/>
              </a:rPr>
              <a:t> </a:t>
            </a:r>
            <a:r>
              <a:rPr sz="2200" spc="-10" dirty="0"/>
              <a:t>dengan</a:t>
            </a:r>
            <a:r>
              <a:rPr sz="2200" spc="25" dirty="0"/>
              <a:t> </a:t>
            </a:r>
            <a:r>
              <a:rPr sz="2200" spc="-5" dirty="0"/>
              <a:t>urutan- </a:t>
            </a:r>
            <a:r>
              <a:rPr sz="2200" spc="-760" dirty="0"/>
              <a:t> </a:t>
            </a:r>
            <a:r>
              <a:rPr sz="2200" spc="-5" dirty="0"/>
              <a:t>urutan </a:t>
            </a:r>
            <a:r>
              <a:rPr sz="2200" spc="-10" dirty="0"/>
              <a:t>tertentu</a:t>
            </a:r>
            <a:r>
              <a:rPr sz="2200" dirty="0"/>
              <a:t> </a:t>
            </a:r>
            <a:r>
              <a:rPr sz="2200" spc="-5" dirty="0"/>
              <a:t>untuk memberikan</a:t>
            </a:r>
            <a:r>
              <a:rPr sz="2200" spc="15" dirty="0"/>
              <a:t> </a:t>
            </a:r>
            <a:r>
              <a:rPr sz="2200" spc="-10" dirty="0"/>
              <a:t>jawaban</a:t>
            </a:r>
            <a:r>
              <a:rPr sz="2200" spc="20" dirty="0"/>
              <a:t> </a:t>
            </a:r>
            <a:r>
              <a:rPr sz="2200" spc="-10" dirty="0"/>
              <a:t>dari </a:t>
            </a:r>
            <a:r>
              <a:rPr sz="2200" spc="-760" dirty="0"/>
              <a:t> </a:t>
            </a:r>
            <a:r>
              <a:rPr sz="2200" spc="-15" dirty="0"/>
              <a:t>pertanyaan-pertanyaan</a:t>
            </a:r>
            <a:r>
              <a:rPr sz="2200" spc="50" dirty="0"/>
              <a:t> </a:t>
            </a:r>
            <a:r>
              <a:rPr sz="2200" spc="-10" dirty="0"/>
              <a:t>pemakai</a:t>
            </a:r>
            <a:r>
              <a:rPr sz="2200" spc="15" dirty="0"/>
              <a:t> </a:t>
            </a:r>
            <a:r>
              <a:rPr sz="2200" spc="-5" dirty="0"/>
              <a:t>sistem</a:t>
            </a:r>
            <a:r>
              <a:rPr sz="2200" dirty="0"/>
              <a:t> </a:t>
            </a:r>
            <a:r>
              <a:rPr sz="2200" spc="-10" dirty="0"/>
              <a:t>dan </a:t>
            </a:r>
            <a:r>
              <a:rPr sz="2200" spc="-5" dirty="0"/>
              <a:t> alasan-alasan</a:t>
            </a:r>
            <a:r>
              <a:rPr sz="2200" spc="25" dirty="0"/>
              <a:t> </a:t>
            </a:r>
            <a:r>
              <a:rPr sz="2200" spc="-10" dirty="0"/>
              <a:t>konsultasi</a:t>
            </a:r>
            <a:r>
              <a:rPr sz="2200" dirty="0"/>
              <a:t> </a:t>
            </a:r>
            <a:r>
              <a:rPr sz="2200" spc="-5" dirty="0"/>
              <a:t>dengan</a:t>
            </a:r>
            <a:r>
              <a:rPr sz="2200" spc="10" dirty="0"/>
              <a:t> </a:t>
            </a:r>
            <a:r>
              <a:rPr sz="2200" spc="-10" dirty="0"/>
              <a:t>pemakai </a:t>
            </a:r>
            <a:r>
              <a:rPr sz="2200" spc="-5" dirty="0"/>
              <a:t> sistem.</a:t>
            </a:r>
            <a:endParaRPr sz="2200">
              <a:latin typeface="Verdana"/>
              <a:cs typeface="Verdana"/>
            </a:endParaRPr>
          </a:p>
          <a:p>
            <a:pPr marL="1017269" marR="536575" indent="-438150">
              <a:lnSpc>
                <a:spcPct val="100000"/>
              </a:lnSpc>
              <a:spcBef>
                <a:spcPts val="2105"/>
              </a:spcBef>
              <a:buClr>
                <a:srgbClr val="CC0000"/>
              </a:buClr>
              <a:buFont typeface="Wingdings"/>
              <a:buChar char=""/>
              <a:tabLst>
                <a:tab pos="1017905" algn="l"/>
                <a:tab pos="1018540" algn="l"/>
              </a:tabLst>
            </a:pPr>
            <a:r>
              <a:rPr sz="2200" spc="-10" dirty="0"/>
              <a:t>Sekarang</a:t>
            </a:r>
            <a:r>
              <a:rPr sz="2200" spc="10" dirty="0"/>
              <a:t> </a:t>
            </a:r>
            <a:r>
              <a:rPr sz="2200" b="1" i="1" spc="-5" dirty="0">
                <a:latin typeface="Verdana"/>
                <a:cs typeface="Verdana"/>
              </a:rPr>
              <a:t>inference</a:t>
            </a:r>
            <a:r>
              <a:rPr sz="2200" b="1" i="1" spc="-10" dirty="0">
                <a:latin typeface="Verdana"/>
                <a:cs typeface="Verdana"/>
              </a:rPr>
              <a:t> </a:t>
            </a:r>
            <a:r>
              <a:rPr sz="2200" b="1" i="1" spc="-5" dirty="0">
                <a:latin typeface="Verdana"/>
                <a:cs typeface="Verdana"/>
              </a:rPr>
              <a:t>engine</a:t>
            </a:r>
            <a:r>
              <a:rPr sz="2200" b="1" i="1" spc="30" dirty="0">
                <a:latin typeface="Verdana"/>
                <a:cs typeface="Verdana"/>
              </a:rPr>
              <a:t> </a:t>
            </a:r>
            <a:r>
              <a:rPr sz="2200" spc="-5" dirty="0"/>
              <a:t>tidak</a:t>
            </a:r>
            <a:r>
              <a:rPr sz="2200" spc="-10" dirty="0"/>
              <a:t> </a:t>
            </a:r>
            <a:r>
              <a:rPr sz="2200" spc="-5" dirty="0"/>
              <a:t>perlu </a:t>
            </a:r>
            <a:r>
              <a:rPr sz="2200" dirty="0"/>
              <a:t> </a:t>
            </a:r>
            <a:r>
              <a:rPr sz="2200" spc="-10" dirty="0"/>
              <a:t>dibangun,tetapi</a:t>
            </a:r>
            <a:r>
              <a:rPr sz="2200" spc="10" dirty="0"/>
              <a:t> </a:t>
            </a:r>
            <a:r>
              <a:rPr sz="2200" spc="-5" dirty="0"/>
              <a:t>sudah</a:t>
            </a:r>
            <a:r>
              <a:rPr sz="2200" spc="15" dirty="0"/>
              <a:t> </a:t>
            </a:r>
            <a:r>
              <a:rPr sz="2200" spc="-5" dirty="0"/>
              <a:t>tersedia</a:t>
            </a:r>
            <a:r>
              <a:rPr sz="2200" spc="20" dirty="0"/>
              <a:t> </a:t>
            </a:r>
            <a:r>
              <a:rPr sz="2200" spc="-5" dirty="0"/>
              <a:t>dalam</a:t>
            </a:r>
            <a:r>
              <a:rPr sz="2200" spc="5" dirty="0"/>
              <a:t> </a:t>
            </a:r>
            <a:r>
              <a:rPr sz="2200" spc="-10" dirty="0"/>
              <a:t>bentuk </a:t>
            </a:r>
            <a:r>
              <a:rPr sz="2200" spc="-760" dirty="0"/>
              <a:t> </a:t>
            </a:r>
            <a:r>
              <a:rPr sz="2200" spc="-15" dirty="0"/>
              <a:t>paket</a:t>
            </a:r>
            <a:r>
              <a:rPr sz="2200" spc="10" dirty="0"/>
              <a:t> </a:t>
            </a:r>
            <a:r>
              <a:rPr sz="2200" spc="-20" dirty="0"/>
              <a:t>yang</a:t>
            </a:r>
            <a:r>
              <a:rPr sz="2200" spc="20" dirty="0"/>
              <a:t> </a:t>
            </a:r>
            <a:r>
              <a:rPr sz="2200" spc="-5" dirty="0"/>
              <a:t>disebut</a:t>
            </a:r>
            <a:r>
              <a:rPr sz="2200" spc="15" dirty="0"/>
              <a:t> </a:t>
            </a:r>
            <a:r>
              <a:rPr sz="2200" spc="-10" dirty="0"/>
              <a:t>dengan</a:t>
            </a:r>
            <a:r>
              <a:rPr sz="2200" spc="30" dirty="0"/>
              <a:t> </a:t>
            </a:r>
            <a:r>
              <a:rPr sz="2200" b="1" i="1" spc="-10" dirty="0">
                <a:latin typeface="Verdana"/>
                <a:cs typeface="Verdana"/>
              </a:rPr>
              <a:t>Expert</a:t>
            </a:r>
            <a:r>
              <a:rPr sz="2200" b="1" i="1" dirty="0">
                <a:latin typeface="Verdana"/>
                <a:cs typeface="Verdana"/>
              </a:rPr>
              <a:t> </a:t>
            </a:r>
            <a:r>
              <a:rPr sz="2200" b="1" i="1" spc="-10" dirty="0">
                <a:latin typeface="Verdana"/>
                <a:cs typeface="Verdana"/>
              </a:rPr>
              <a:t>System</a:t>
            </a:r>
            <a:endParaRPr sz="22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tabLst>
                <a:tab pos="1017905" algn="l"/>
                <a:tab pos="7941309" algn="l"/>
              </a:tabLst>
            </a:pPr>
            <a:r>
              <a:rPr sz="2200" b="1" i="1" u="sng" spc="-5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 </a:t>
            </a:r>
            <a:r>
              <a:rPr sz="2200" u="sng" spc="-5" dirty="0">
                <a:uFill>
                  <a:solidFill>
                    <a:srgbClr val="CC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2200" b="1" i="1" u="sng" spc="-5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Shell</a:t>
            </a:r>
            <a:r>
              <a:rPr sz="2200" b="1" i="1" u="sng" spc="-30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 </a:t>
            </a:r>
            <a:r>
              <a:rPr sz="2200" b="1" u="sng" spc="-10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(ES</a:t>
            </a:r>
            <a:r>
              <a:rPr sz="2200" b="1" u="sng" spc="-30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 </a:t>
            </a:r>
            <a:r>
              <a:rPr sz="2200" b="1" u="sng" spc="-5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Shell).</a:t>
            </a:r>
            <a:r>
              <a:rPr sz="2200" u="sng" spc="-5" dirty="0">
                <a:uFill>
                  <a:solidFill>
                    <a:srgbClr val="CC0000"/>
                  </a:solidFill>
                </a:uFill>
                <a:latin typeface="Times New Roman"/>
                <a:cs typeface="Times New Roman"/>
              </a:rPr>
              <a:t>	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3" y="760283"/>
            <a:ext cx="277177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Lanjutan</a:t>
            </a:r>
            <a:r>
              <a:rPr spc="-35" dirty="0"/>
              <a:t> </a:t>
            </a:r>
            <a:r>
              <a:rPr spc="-5" dirty="0"/>
              <a:t>…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17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62614" y="1773423"/>
            <a:ext cx="7343140" cy="35769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0215" indent="-438150">
              <a:lnSpc>
                <a:spcPct val="100000"/>
              </a:lnSpc>
              <a:spcBef>
                <a:spcPts val="95"/>
              </a:spcBef>
              <a:buClr>
                <a:srgbClr val="CC0000"/>
              </a:buClr>
              <a:buFont typeface="Wingdings"/>
              <a:buChar char=""/>
              <a:tabLst>
                <a:tab pos="450215" algn="l"/>
                <a:tab pos="450850" algn="l"/>
              </a:tabLst>
            </a:pPr>
            <a:r>
              <a:rPr sz="2200" b="1" spc="-10" dirty="0">
                <a:latin typeface="Verdana"/>
                <a:cs typeface="Verdana"/>
              </a:rPr>
              <a:t>ES</a:t>
            </a:r>
            <a:r>
              <a:rPr sz="2200" b="1" spc="-5" dirty="0">
                <a:latin typeface="Verdana"/>
                <a:cs typeface="Verdana"/>
              </a:rPr>
              <a:t> Shell</a:t>
            </a:r>
            <a:r>
              <a:rPr sz="2200" b="1" spc="30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yang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dijual </a:t>
            </a:r>
            <a:r>
              <a:rPr sz="2200" spc="-10" dirty="0">
                <a:latin typeface="Verdana"/>
                <a:cs typeface="Verdana"/>
              </a:rPr>
              <a:t>komersil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pertama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adalah</a:t>
            </a:r>
            <a:endParaRPr sz="2200">
              <a:latin typeface="Verdana"/>
              <a:cs typeface="Verdana"/>
            </a:endParaRPr>
          </a:p>
          <a:p>
            <a:pPr marL="450215">
              <a:lnSpc>
                <a:spcPct val="100000"/>
              </a:lnSpc>
            </a:pPr>
            <a:r>
              <a:rPr sz="2200" i="1" spc="-5" dirty="0">
                <a:latin typeface="Verdana"/>
                <a:cs typeface="Verdana"/>
              </a:rPr>
              <a:t>KEE</a:t>
            </a:r>
            <a:r>
              <a:rPr sz="2200" i="1" spc="10" dirty="0">
                <a:latin typeface="Verdana"/>
                <a:cs typeface="Verdana"/>
              </a:rPr>
              <a:t> </a:t>
            </a:r>
            <a:r>
              <a:rPr sz="2200" i="1" spc="-10" dirty="0">
                <a:latin typeface="Verdana"/>
                <a:cs typeface="Verdana"/>
              </a:rPr>
              <a:t>(Knowledge</a:t>
            </a:r>
            <a:r>
              <a:rPr sz="2200" i="1" spc="15" dirty="0">
                <a:latin typeface="Verdana"/>
                <a:cs typeface="Verdana"/>
              </a:rPr>
              <a:t> </a:t>
            </a:r>
            <a:r>
              <a:rPr sz="2200" i="1" spc="-10" dirty="0">
                <a:latin typeface="Verdana"/>
                <a:cs typeface="Verdana"/>
              </a:rPr>
              <a:t>Engineering</a:t>
            </a:r>
            <a:r>
              <a:rPr sz="2200" i="1" spc="-15" dirty="0">
                <a:latin typeface="Verdana"/>
                <a:cs typeface="Verdana"/>
              </a:rPr>
              <a:t> </a:t>
            </a:r>
            <a:r>
              <a:rPr sz="2200" i="1" spc="-10" dirty="0">
                <a:latin typeface="Verdana"/>
                <a:cs typeface="Verdana"/>
              </a:rPr>
              <a:t>Environment).</a:t>
            </a:r>
            <a:endParaRPr sz="2200">
              <a:latin typeface="Verdana"/>
              <a:cs typeface="Verdana"/>
            </a:endParaRPr>
          </a:p>
          <a:p>
            <a:pPr marL="450215" marR="5080" indent="-438150">
              <a:lnSpc>
                <a:spcPct val="100000"/>
              </a:lnSpc>
              <a:spcBef>
                <a:spcPts val="2100"/>
              </a:spcBef>
              <a:buClr>
                <a:srgbClr val="CC0000"/>
              </a:buClr>
              <a:buFont typeface="Wingdings"/>
              <a:buChar char=""/>
              <a:tabLst>
                <a:tab pos="450215" algn="l"/>
                <a:tab pos="450850" algn="l"/>
              </a:tabLst>
            </a:pPr>
            <a:r>
              <a:rPr sz="2200" spc="-15" dirty="0">
                <a:latin typeface="Verdana"/>
                <a:cs typeface="Verdana"/>
              </a:rPr>
              <a:t>Komponen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ketiga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dari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sistem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pakar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adalah 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b="1" i="1" spc="-5" dirty="0">
                <a:latin typeface="Verdana"/>
                <a:cs typeface="Verdana"/>
              </a:rPr>
              <a:t>knowledge</a:t>
            </a:r>
            <a:r>
              <a:rPr sz="2200" b="1" i="1" spc="30" dirty="0">
                <a:latin typeface="Verdana"/>
                <a:cs typeface="Verdana"/>
              </a:rPr>
              <a:t> </a:t>
            </a:r>
            <a:r>
              <a:rPr sz="2200" b="1" i="1" spc="-10" dirty="0">
                <a:latin typeface="Verdana"/>
                <a:cs typeface="Verdana"/>
              </a:rPr>
              <a:t>base</a:t>
            </a:r>
            <a:r>
              <a:rPr sz="2200" b="1" i="1" spc="35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(basis</a:t>
            </a:r>
            <a:r>
              <a:rPr sz="2200" b="1" spc="5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pengetahuan). </a:t>
            </a:r>
            <a:r>
              <a:rPr sz="2200" b="1" spc="-5" dirty="0">
                <a:latin typeface="Verdana"/>
                <a:cs typeface="Verdana"/>
              </a:rPr>
              <a:t> </a:t>
            </a:r>
            <a:r>
              <a:rPr sz="2200" i="1" spc="-5" dirty="0">
                <a:latin typeface="Verdana"/>
                <a:cs typeface="Verdana"/>
              </a:rPr>
              <a:t>Knowledge</a:t>
            </a:r>
            <a:r>
              <a:rPr sz="2200" i="1" spc="15" dirty="0">
                <a:latin typeface="Verdana"/>
                <a:cs typeface="Verdana"/>
              </a:rPr>
              <a:t> </a:t>
            </a:r>
            <a:r>
              <a:rPr sz="2200" i="1" spc="-10" dirty="0">
                <a:latin typeface="Verdana"/>
                <a:cs typeface="Verdana"/>
              </a:rPr>
              <a:t>base</a:t>
            </a:r>
            <a:r>
              <a:rPr sz="2200" i="1" spc="1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dibentuk</a:t>
            </a:r>
            <a:r>
              <a:rPr sz="2200" spc="-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dari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aturan-aturan </a:t>
            </a:r>
            <a:r>
              <a:rPr sz="2200" spc="-5" dirty="0">
                <a:latin typeface="Verdana"/>
                <a:cs typeface="Verdana"/>
              </a:rPr>
              <a:t> (</a:t>
            </a:r>
            <a:r>
              <a:rPr sz="2200" i="1" spc="-5" dirty="0">
                <a:latin typeface="Verdana"/>
                <a:cs typeface="Verdana"/>
              </a:rPr>
              <a:t>rules</a:t>
            </a:r>
            <a:r>
              <a:rPr sz="2200" spc="-5" dirty="0">
                <a:latin typeface="Verdana"/>
                <a:cs typeface="Verdana"/>
              </a:rPr>
              <a:t>)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yang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berkaitan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dengan </a:t>
            </a:r>
            <a:r>
              <a:rPr sz="2200" spc="-5" dirty="0">
                <a:latin typeface="Verdana"/>
                <a:cs typeface="Verdana"/>
              </a:rPr>
              <a:t>satu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dengan </a:t>
            </a:r>
            <a:r>
              <a:rPr sz="2200" spc="-15" dirty="0">
                <a:latin typeface="Verdana"/>
                <a:cs typeface="Verdana"/>
              </a:rPr>
              <a:t>yang </a:t>
            </a:r>
            <a:r>
              <a:rPr sz="2200" spc="-75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lain.</a:t>
            </a:r>
            <a:endParaRPr sz="2200">
              <a:latin typeface="Verdana"/>
              <a:cs typeface="Verdana"/>
            </a:endParaRPr>
          </a:p>
          <a:p>
            <a:pPr marL="450215" indent="-438150">
              <a:lnSpc>
                <a:spcPct val="100000"/>
              </a:lnSpc>
              <a:spcBef>
                <a:spcPts val="2105"/>
              </a:spcBef>
              <a:buClr>
                <a:srgbClr val="CC0000"/>
              </a:buClr>
              <a:buFont typeface="Wingdings"/>
              <a:buChar char=""/>
              <a:tabLst>
                <a:tab pos="450215" algn="l"/>
                <a:tab pos="450850" algn="l"/>
              </a:tabLst>
            </a:pPr>
            <a:r>
              <a:rPr sz="2200" spc="-10" dirty="0">
                <a:latin typeface="Verdana"/>
                <a:cs typeface="Verdana"/>
              </a:rPr>
              <a:t>Pengetahuan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yang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disimpan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 </a:t>
            </a:r>
            <a:r>
              <a:rPr sz="2200" i="1" spc="-5" dirty="0">
                <a:latin typeface="Verdana"/>
                <a:cs typeface="Verdana"/>
              </a:rPr>
              <a:t>knowledge</a:t>
            </a:r>
            <a:r>
              <a:rPr sz="2200" i="1" spc="15" dirty="0">
                <a:latin typeface="Verdana"/>
                <a:cs typeface="Verdana"/>
              </a:rPr>
              <a:t> </a:t>
            </a:r>
            <a:r>
              <a:rPr sz="2200" i="1" spc="-10" dirty="0">
                <a:latin typeface="Verdana"/>
                <a:cs typeface="Verdana"/>
              </a:rPr>
              <a:t>base</a:t>
            </a:r>
            <a:endParaRPr sz="2200">
              <a:latin typeface="Verdana"/>
              <a:cs typeface="Verdana"/>
            </a:endParaRPr>
          </a:p>
          <a:p>
            <a:pPr marL="450215">
              <a:lnSpc>
                <a:spcPct val="100000"/>
              </a:lnSpc>
            </a:pPr>
            <a:r>
              <a:rPr sz="2200" dirty="0">
                <a:latin typeface="Verdana"/>
                <a:cs typeface="Verdana"/>
              </a:rPr>
              <a:t>ini</a:t>
            </a:r>
            <a:r>
              <a:rPr sz="2200" spc="-3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diambil</a:t>
            </a:r>
            <a:r>
              <a:rPr sz="2200" spc="-2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dari</a:t>
            </a:r>
            <a:r>
              <a:rPr sz="2200" spc="-5" dirty="0">
                <a:latin typeface="Verdana"/>
                <a:cs typeface="Verdana"/>
              </a:rPr>
              <a:t> kepandaian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pakar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Kelebihan</a:t>
            </a:r>
            <a:r>
              <a:rPr spc="20" dirty="0"/>
              <a:t> </a:t>
            </a:r>
            <a:r>
              <a:rPr spc="-5" dirty="0"/>
              <a:t>&amp;</a:t>
            </a:r>
            <a:r>
              <a:rPr spc="10" dirty="0"/>
              <a:t> </a:t>
            </a:r>
            <a:r>
              <a:rPr spc="-5" dirty="0"/>
              <a:t>Kekurangan</a:t>
            </a:r>
            <a:r>
              <a:rPr spc="30" dirty="0"/>
              <a:t> </a:t>
            </a:r>
            <a:r>
              <a:rPr spc="-10" dirty="0"/>
              <a:t>Sistem </a:t>
            </a:r>
            <a:r>
              <a:rPr spc="-1150" dirty="0"/>
              <a:t> </a:t>
            </a:r>
            <a:r>
              <a:rPr spc="-5" dirty="0"/>
              <a:t>Pakar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18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693222" y="1771899"/>
            <a:ext cx="7879715" cy="4294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81965" indent="-469900">
              <a:lnSpc>
                <a:spcPct val="100000"/>
              </a:lnSpc>
              <a:spcBef>
                <a:spcPts val="10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  <a:tab pos="482600" algn="l"/>
              </a:tabLst>
            </a:pPr>
            <a:r>
              <a:rPr sz="2000" b="1" dirty="0">
                <a:latin typeface="Verdana"/>
                <a:cs typeface="Verdana"/>
              </a:rPr>
              <a:t>Kelebihan-kelebihan</a:t>
            </a:r>
            <a:r>
              <a:rPr sz="2000" b="1" spc="-50" dirty="0">
                <a:latin typeface="Verdana"/>
                <a:cs typeface="Verdana"/>
              </a:rPr>
              <a:t> </a:t>
            </a:r>
            <a:r>
              <a:rPr sz="2000" b="1" spc="-5" dirty="0">
                <a:latin typeface="Verdana"/>
                <a:cs typeface="Verdana"/>
              </a:rPr>
              <a:t>sistem</a:t>
            </a:r>
            <a:r>
              <a:rPr sz="2000" b="1" spc="-20" dirty="0">
                <a:latin typeface="Verdana"/>
                <a:cs typeface="Verdana"/>
              </a:rPr>
              <a:t> </a:t>
            </a:r>
            <a:r>
              <a:rPr sz="2000" b="1" dirty="0">
                <a:latin typeface="Verdana"/>
                <a:cs typeface="Verdana"/>
              </a:rPr>
              <a:t>pakar:</a:t>
            </a:r>
            <a:endParaRPr sz="2000">
              <a:latin typeface="Verdana"/>
              <a:cs typeface="Verdana"/>
            </a:endParaRPr>
          </a:p>
          <a:p>
            <a:pPr marL="919480" lvl="1" indent="-438150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919480" algn="l"/>
                <a:tab pos="920115" algn="l"/>
              </a:tabLst>
            </a:pPr>
            <a:r>
              <a:rPr sz="2000" spc="-5" dirty="0">
                <a:latin typeface="Verdana"/>
                <a:cs typeface="Verdana"/>
              </a:rPr>
              <a:t>Memberikan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pengambilan</a:t>
            </a:r>
            <a:r>
              <a:rPr sz="2000" spc="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keputusan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yang </a:t>
            </a:r>
            <a:r>
              <a:rPr sz="2000" spc="-5" dirty="0">
                <a:latin typeface="Verdana"/>
                <a:cs typeface="Verdana"/>
              </a:rPr>
              <a:t>lebih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baik</a:t>
            </a:r>
            <a:endParaRPr sz="2000">
              <a:latin typeface="Verdana"/>
              <a:cs typeface="Verdana"/>
            </a:endParaRPr>
          </a:p>
          <a:p>
            <a:pPr marL="919480">
              <a:lnSpc>
                <a:spcPct val="100000"/>
              </a:lnSpc>
            </a:pPr>
            <a:r>
              <a:rPr sz="2000" dirty="0">
                <a:latin typeface="Verdana"/>
                <a:cs typeface="Verdana"/>
              </a:rPr>
              <a:t>untuk</a:t>
            </a:r>
            <a:r>
              <a:rPr sz="2000" spc="-65" dirty="0">
                <a:latin typeface="Verdana"/>
                <a:cs typeface="Verdana"/>
              </a:rPr>
              <a:t> </a:t>
            </a:r>
            <a:r>
              <a:rPr sz="2000" spc="-40" dirty="0">
                <a:latin typeface="Verdana"/>
                <a:cs typeface="Verdana"/>
              </a:rPr>
              <a:t>manajer,</a:t>
            </a:r>
            <a:endParaRPr sz="2000">
              <a:latin typeface="Verdana"/>
              <a:cs typeface="Verdana"/>
            </a:endParaRPr>
          </a:p>
          <a:p>
            <a:pPr marL="919480" lvl="1" indent="-438150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919480" algn="l"/>
                <a:tab pos="920115" algn="l"/>
              </a:tabLst>
            </a:pPr>
            <a:r>
              <a:rPr sz="2000" spc="-5" dirty="0">
                <a:latin typeface="Verdana"/>
                <a:cs typeface="Verdana"/>
              </a:rPr>
              <a:t>Memberikan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solusi tepat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waktu,</a:t>
            </a:r>
            <a:endParaRPr sz="2000">
              <a:latin typeface="Verdana"/>
              <a:cs typeface="Verdana"/>
            </a:endParaRPr>
          </a:p>
          <a:p>
            <a:pPr marL="919480" lvl="1" indent="-438150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919480" algn="l"/>
                <a:tab pos="920115" algn="l"/>
              </a:tabLst>
            </a:pPr>
            <a:r>
              <a:rPr sz="2000" spc="-15" dirty="0">
                <a:latin typeface="Verdana"/>
                <a:cs typeface="Verdana"/>
              </a:rPr>
              <a:t>Pelayanan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konsumen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lebih baik,</a:t>
            </a:r>
            <a:endParaRPr sz="2000">
              <a:latin typeface="Verdana"/>
              <a:cs typeface="Verdana"/>
            </a:endParaRPr>
          </a:p>
          <a:p>
            <a:pPr marL="919480" lvl="1" indent="-438150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919480" algn="l"/>
                <a:tab pos="920115" algn="l"/>
              </a:tabLst>
            </a:pPr>
            <a:r>
              <a:rPr sz="2000" spc="-5" dirty="0">
                <a:latin typeface="Verdana"/>
                <a:cs typeface="Verdana"/>
              </a:rPr>
              <a:t>Menyimpan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pengetahuan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di organisasi.</a:t>
            </a:r>
            <a:endParaRPr sz="20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Clr>
                <a:srgbClr val="CC0000"/>
              </a:buClr>
              <a:buFont typeface="Wingdings"/>
              <a:buChar char=""/>
            </a:pPr>
            <a:endParaRPr sz="1950">
              <a:latin typeface="Verdana"/>
              <a:cs typeface="Verdana"/>
            </a:endParaRPr>
          </a:p>
          <a:p>
            <a:pPr marL="481965" indent="-469900">
              <a:lnSpc>
                <a:spcPct val="100000"/>
              </a:lnSpc>
              <a:spcBef>
                <a:spcPts val="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  <a:tab pos="482600" algn="l"/>
              </a:tabLst>
            </a:pPr>
            <a:r>
              <a:rPr sz="2000" b="1" dirty="0">
                <a:latin typeface="Verdana"/>
                <a:cs typeface="Verdana"/>
              </a:rPr>
              <a:t>Kekurangan-kekurangan</a:t>
            </a:r>
            <a:r>
              <a:rPr sz="2000" b="1" spc="-55" dirty="0">
                <a:latin typeface="Verdana"/>
                <a:cs typeface="Verdana"/>
              </a:rPr>
              <a:t> </a:t>
            </a:r>
            <a:r>
              <a:rPr sz="2000" b="1" spc="-5" dirty="0">
                <a:latin typeface="Verdana"/>
                <a:cs typeface="Verdana"/>
              </a:rPr>
              <a:t>sistem</a:t>
            </a:r>
            <a:r>
              <a:rPr sz="2000" b="1" spc="-25" dirty="0">
                <a:latin typeface="Verdana"/>
                <a:cs typeface="Verdana"/>
              </a:rPr>
              <a:t> </a:t>
            </a:r>
            <a:r>
              <a:rPr sz="2000" b="1" spc="-5" dirty="0">
                <a:latin typeface="Verdana"/>
                <a:cs typeface="Verdana"/>
              </a:rPr>
              <a:t>pakar:</a:t>
            </a:r>
            <a:endParaRPr sz="2000">
              <a:latin typeface="Verdana"/>
              <a:cs typeface="Verdana"/>
            </a:endParaRPr>
          </a:p>
          <a:p>
            <a:pPr marL="919480" marR="337820" lvl="1" indent="-438150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919480" algn="l"/>
                <a:tab pos="920115" algn="l"/>
              </a:tabLst>
            </a:pPr>
            <a:r>
              <a:rPr sz="2000" spc="-5" dirty="0">
                <a:latin typeface="Verdana"/>
                <a:cs typeface="Verdana"/>
              </a:rPr>
              <a:t>Sistem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pakar </a:t>
            </a:r>
            <a:r>
              <a:rPr sz="2000" spc="-10" dirty="0">
                <a:latin typeface="Verdana"/>
                <a:cs typeface="Verdana"/>
              </a:rPr>
              <a:t>hanya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dapat</a:t>
            </a:r>
            <a:r>
              <a:rPr sz="2000" dirty="0">
                <a:latin typeface="Verdana"/>
                <a:cs typeface="Verdana"/>
              </a:rPr>
              <a:t> menangani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pengetahuan </a:t>
            </a:r>
            <a:r>
              <a:rPr sz="2000" spc="-69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yang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konsisten,</a:t>
            </a:r>
            <a:endParaRPr sz="2000">
              <a:latin typeface="Verdana"/>
              <a:cs typeface="Verdana"/>
            </a:endParaRPr>
          </a:p>
          <a:p>
            <a:pPr marL="919480" lvl="1" indent="-438150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919480" algn="l"/>
                <a:tab pos="920115" algn="l"/>
              </a:tabLst>
            </a:pPr>
            <a:r>
              <a:rPr sz="2000" spc="-5" dirty="0">
                <a:latin typeface="Verdana"/>
                <a:cs typeface="Verdana"/>
              </a:rPr>
              <a:t>Sistem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pakar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tidak dapat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menangani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hal</a:t>
            </a:r>
            <a:r>
              <a:rPr sz="2000" spc="-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yang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bersifat</a:t>
            </a:r>
            <a:endParaRPr sz="2000">
              <a:latin typeface="Verdana"/>
              <a:cs typeface="Verdana"/>
            </a:endParaRPr>
          </a:p>
          <a:p>
            <a:pPr marL="919480">
              <a:lnSpc>
                <a:spcPct val="100000"/>
              </a:lnSpc>
            </a:pPr>
            <a:r>
              <a:rPr sz="2000" i="1" dirty="0">
                <a:latin typeface="Verdana"/>
                <a:cs typeface="Verdana"/>
              </a:rPr>
              <a:t>judgement</a:t>
            </a:r>
            <a:r>
              <a:rPr sz="2000" dirty="0">
                <a:latin typeface="Verdana"/>
                <a:cs typeface="Verdana"/>
              </a:rPr>
              <a:t>,</a:t>
            </a:r>
            <a:endParaRPr sz="2000">
              <a:latin typeface="Verdana"/>
              <a:cs typeface="Verdana"/>
            </a:endParaRPr>
          </a:p>
          <a:p>
            <a:pPr marL="919480" lvl="1" indent="-438150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919480" algn="l"/>
                <a:tab pos="920115" algn="l"/>
              </a:tabLst>
            </a:pPr>
            <a:r>
              <a:rPr sz="2000" spc="-10" dirty="0">
                <a:latin typeface="Verdana"/>
                <a:cs typeface="Verdana"/>
              </a:rPr>
              <a:t>Format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i="1" dirty="0">
                <a:latin typeface="Verdana"/>
                <a:cs typeface="Verdana"/>
              </a:rPr>
              <a:t>knowledge</a:t>
            </a:r>
            <a:r>
              <a:rPr sz="2000" i="1" spc="-40" dirty="0">
                <a:latin typeface="Verdana"/>
                <a:cs typeface="Verdana"/>
              </a:rPr>
              <a:t> </a:t>
            </a:r>
            <a:r>
              <a:rPr sz="2000" i="1" spc="-5" dirty="0">
                <a:latin typeface="Verdana"/>
                <a:cs typeface="Verdana"/>
              </a:rPr>
              <a:t>base</a:t>
            </a:r>
            <a:r>
              <a:rPr sz="2000" i="1" spc="-2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sistem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pakar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terbatas,</a:t>
            </a:r>
            <a:endParaRPr sz="2000">
              <a:latin typeface="Verdana"/>
              <a:cs typeface="Verdana"/>
            </a:endParaRPr>
          </a:p>
          <a:p>
            <a:pPr marL="919480" lvl="1" indent="-438150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919480" algn="l"/>
                <a:tab pos="920115" algn="l"/>
              </a:tabLst>
            </a:pPr>
            <a:r>
              <a:rPr sz="2000" spc="-5" dirty="0">
                <a:latin typeface="Verdana"/>
                <a:cs typeface="Verdana"/>
              </a:rPr>
              <a:t>Aplikasi</a:t>
            </a:r>
            <a:r>
              <a:rPr sz="200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sistem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pakar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di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bisnis </a:t>
            </a:r>
            <a:r>
              <a:rPr sz="2000" dirty="0">
                <a:latin typeface="Verdana"/>
                <a:cs typeface="Verdana"/>
              </a:rPr>
              <a:t>sangat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terbatas.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3" y="763013"/>
            <a:ext cx="268605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Lanjutan</a:t>
            </a:r>
            <a:r>
              <a:rPr sz="3300" spc="-114" dirty="0"/>
              <a:t> </a:t>
            </a:r>
            <a:r>
              <a:rPr sz="3300" dirty="0"/>
              <a:t>…</a:t>
            </a:r>
            <a:endParaRPr sz="33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19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05939" y="1708145"/>
            <a:ext cx="6618605" cy="40570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81965" marR="5080" indent="-469900">
              <a:lnSpc>
                <a:spcPct val="100000"/>
              </a:lnSpc>
              <a:spcBef>
                <a:spcPts val="9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  <a:tab pos="482600" algn="l"/>
              </a:tabLst>
            </a:pPr>
            <a:r>
              <a:rPr sz="2200" b="1" spc="-5" dirty="0">
                <a:latin typeface="Verdana"/>
                <a:cs typeface="Verdana"/>
              </a:rPr>
              <a:t>Contoh-contoh</a:t>
            </a:r>
            <a:r>
              <a:rPr sz="2200" b="1" spc="5" dirty="0">
                <a:latin typeface="Verdana"/>
                <a:cs typeface="Verdana"/>
              </a:rPr>
              <a:t> </a:t>
            </a:r>
            <a:r>
              <a:rPr sz="2200" b="1" spc="-5" dirty="0">
                <a:latin typeface="Verdana"/>
                <a:cs typeface="Verdana"/>
              </a:rPr>
              <a:t>aplikasi</a:t>
            </a:r>
            <a:r>
              <a:rPr sz="2200" b="1" spc="5" dirty="0">
                <a:latin typeface="Verdana"/>
                <a:cs typeface="Verdana"/>
              </a:rPr>
              <a:t> </a:t>
            </a:r>
            <a:r>
              <a:rPr sz="2200" b="1" spc="-5" dirty="0">
                <a:latin typeface="Verdana"/>
                <a:cs typeface="Verdana"/>
              </a:rPr>
              <a:t>sistem</a:t>
            </a:r>
            <a:r>
              <a:rPr sz="2200" b="1" spc="-35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pakar</a:t>
            </a:r>
            <a:r>
              <a:rPr sz="2200" b="1" spc="5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di </a:t>
            </a:r>
            <a:r>
              <a:rPr sz="2200" b="1" spc="-740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bisnis</a:t>
            </a:r>
            <a:endParaRPr sz="2200">
              <a:latin typeface="Verdana"/>
              <a:cs typeface="Verdana"/>
            </a:endParaRPr>
          </a:p>
          <a:p>
            <a:pPr marL="919480" lvl="1" indent="-438150">
              <a:lnSpc>
                <a:spcPct val="100000"/>
              </a:lnSpc>
              <a:spcBef>
                <a:spcPts val="305"/>
              </a:spcBef>
              <a:buClr>
                <a:srgbClr val="CC0000"/>
              </a:buClr>
              <a:buFont typeface="Wingdings"/>
              <a:buChar char=""/>
              <a:tabLst>
                <a:tab pos="919480" algn="l"/>
                <a:tab pos="920115" algn="l"/>
              </a:tabLst>
            </a:pPr>
            <a:r>
              <a:rPr sz="2200" spc="-5" dirty="0">
                <a:latin typeface="Verdana"/>
                <a:cs typeface="Verdana"/>
              </a:rPr>
              <a:t>Untuk</a:t>
            </a:r>
            <a:r>
              <a:rPr sz="2200" spc="-1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keperluan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manajemen</a:t>
            </a:r>
            <a:endParaRPr sz="2200">
              <a:latin typeface="Verdana"/>
              <a:cs typeface="Verdana"/>
            </a:endParaRPr>
          </a:p>
          <a:p>
            <a:pPr marL="1297305" lvl="2" indent="-378460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1297940" algn="l"/>
              </a:tabLst>
            </a:pPr>
            <a:r>
              <a:rPr sz="2200" spc="-5" dirty="0">
                <a:latin typeface="Verdana"/>
                <a:cs typeface="Verdana"/>
              </a:rPr>
              <a:t>Analisis</a:t>
            </a:r>
            <a:r>
              <a:rPr sz="2200" spc="-5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pinjaman</a:t>
            </a:r>
            <a:endParaRPr sz="2200">
              <a:latin typeface="Verdana"/>
              <a:cs typeface="Verdana"/>
            </a:endParaRPr>
          </a:p>
          <a:p>
            <a:pPr marL="1297305" lvl="2" indent="-378460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1297940" algn="l"/>
              </a:tabLst>
            </a:pPr>
            <a:r>
              <a:rPr sz="2200" spc="-10" dirty="0">
                <a:latin typeface="Verdana"/>
                <a:cs typeface="Verdana"/>
              </a:rPr>
              <a:t>Evaluasi</a:t>
            </a:r>
            <a:r>
              <a:rPr sz="2200" spc="-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kinerja</a:t>
            </a:r>
            <a:r>
              <a:rPr sz="2200" spc="-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perusahaan</a:t>
            </a:r>
            <a:endParaRPr sz="2200">
              <a:latin typeface="Verdana"/>
              <a:cs typeface="Verdana"/>
            </a:endParaRPr>
          </a:p>
          <a:p>
            <a:pPr marL="919480" lvl="1" indent="-438150">
              <a:lnSpc>
                <a:spcPct val="100000"/>
              </a:lnSpc>
              <a:spcBef>
                <a:spcPts val="300"/>
              </a:spcBef>
              <a:buClr>
                <a:srgbClr val="CC0000"/>
              </a:buClr>
              <a:buFont typeface="Wingdings"/>
              <a:buChar char=""/>
              <a:tabLst>
                <a:tab pos="919480" algn="l"/>
                <a:tab pos="920115" algn="l"/>
              </a:tabLst>
            </a:pPr>
            <a:r>
              <a:rPr sz="2200" spc="-5" dirty="0">
                <a:latin typeface="Verdana"/>
                <a:cs typeface="Verdana"/>
              </a:rPr>
              <a:t>Diagnostik</a:t>
            </a:r>
            <a:endParaRPr sz="2200">
              <a:latin typeface="Verdana"/>
              <a:cs typeface="Verdana"/>
            </a:endParaRPr>
          </a:p>
          <a:p>
            <a:pPr marL="1297305" lvl="2" indent="-378460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1297940" algn="l"/>
              </a:tabLst>
            </a:pPr>
            <a:r>
              <a:rPr sz="2200" spc="-5" dirty="0">
                <a:latin typeface="Verdana"/>
                <a:cs typeface="Verdana"/>
              </a:rPr>
              <a:t>Analisis</a:t>
            </a:r>
            <a:r>
              <a:rPr sz="2200" spc="-45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varian</a:t>
            </a:r>
            <a:endParaRPr sz="2200">
              <a:latin typeface="Verdana"/>
              <a:cs typeface="Verdana"/>
            </a:endParaRPr>
          </a:p>
          <a:p>
            <a:pPr marL="1297305" lvl="2" indent="-378460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1297940" algn="l"/>
              </a:tabLst>
            </a:pPr>
            <a:r>
              <a:rPr sz="2200" spc="-5" dirty="0">
                <a:latin typeface="Verdana"/>
                <a:cs typeface="Verdana"/>
              </a:rPr>
              <a:t>Diagnostik </a:t>
            </a:r>
            <a:r>
              <a:rPr sz="2200" spc="-15" dirty="0">
                <a:latin typeface="Verdana"/>
                <a:cs typeface="Verdana"/>
              </a:rPr>
              <a:t>program</a:t>
            </a:r>
            <a:r>
              <a:rPr sz="2200" spc="3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perangkat</a:t>
            </a:r>
            <a:r>
              <a:rPr sz="2200" spc="3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lunak</a:t>
            </a:r>
            <a:endParaRPr sz="2200">
              <a:latin typeface="Verdana"/>
              <a:cs typeface="Verdana"/>
            </a:endParaRPr>
          </a:p>
          <a:p>
            <a:pPr marL="919480" lvl="1" indent="-438150">
              <a:lnSpc>
                <a:spcPct val="100000"/>
              </a:lnSpc>
              <a:spcBef>
                <a:spcPts val="305"/>
              </a:spcBef>
              <a:buClr>
                <a:srgbClr val="CC0000"/>
              </a:buClr>
              <a:buFont typeface="Wingdings"/>
              <a:buChar char=""/>
              <a:tabLst>
                <a:tab pos="919480" algn="l"/>
                <a:tab pos="920115" algn="l"/>
              </a:tabLst>
            </a:pPr>
            <a:r>
              <a:rPr sz="2200" spc="-10" dirty="0">
                <a:latin typeface="Verdana"/>
                <a:cs typeface="Verdana"/>
              </a:rPr>
              <a:t>Penjadwalan</a:t>
            </a:r>
            <a:endParaRPr sz="2200">
              <a:latin typeface="Verdana"/>
              <a:cs typeface="Verdana"/>
            </a:endParaRPr>
          </a:p>
          <a:p>
            <a:pPr marL="1297305" lvl="2" indent="-378460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1297940" algn="l"/>
              </a:tabLst>
            </a:pPr>
            <a:r>
              <a:rPr sz="2200" spc="-10" dirty="0">
                <a:latin typeface="Verdana"/>
                <a:cs typeface="Verdana"/>
              </a:rPr>
              <a:t>Penjadwalan</a:t>
            </a:r>
            <a:r>
              <a:rPr sz="2200" spc="-2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produksi</a:t>
            </a:r>
            <a:endParaRPr sz="2200">
              <a:latin typeface="Verdana"/>
              <a:cs typeface="Verdana"/>
            </a:endParaRPr>
          </a:p>
          <a:p>
            <a:pPr marL="1297305" lvl="2" indent="-378460">
              <a:lnSpc>
                <a:spcPct val="100000"/>
              </a:lnSpc>
              <a:spcBef>
                <a:spcPts val="295"/>
              </a:spcBef>
              <a:buAutoNum type="arabicPeriod"/>
              <a:tabLst>
                <a:tab pos="1297940" algn="l"/>
              </a:tabLst>
            </a:pPr>
            <a:r>
              <a:rPr sz="2200" spc="-10" dirty="0">
                <a:latin typeface="Verdana"/>
                <a:cs typeface="Verdana"/>
              </a:rPr>
              <a:t>Penjadwalan</a:t>
            </a:r>
            <a:r>
              <a:rPr sz="2200" spc="-20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proyek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8" y="747770"/>
            <a:ext cx="319214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Pendahuluan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740763" y="1746626"/>
            <a:ext cx="7174865" cy="41421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81965" marR="163830" indent="-469900">
              <a:lnSpc>
                <a:spcPct val="100000"/>
              </a:lnSpc>
              <a:spcBef>
                <a:spcPts val="10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  <a:tab pos="482600" algn="l"/>
              </a:tabLst>
            </a:pPr>
            <a:r>
              <a:rPr sz="2600" b="1" dirty="0">
                <a:latin typeface="Verdana"/>
                <a:cs typeface="Verdana"/>
              </a:rPr>
              <a:t>Manajemen</a:t>
            </a:r>
            <a:r>
              <a:rPr sz="2600" b="1" spc="-50" dirty="0">
                <a:latin typeface="Verdana"/>
                <a:cs typeface="Verdana"/>
              </a:rPr>
              <a:t> </a:t>
            </a:r>
            <a:r>
              <a:rPr sz="2600" b="1" dirty="0">
                <a:latin typeface="Verdana"/>
                <a:cs typeface="Verdana"/>
              </a:rPr>
              <a:t>dapat</a:t>
            </a:r>
            <a:r>
              <a:rPr sz="2600" b="1" spc="-35" dirty="0">
                <a:latin typeface="Verdana"/>
                <a:cs typeface="Verdana"/>
              </a:rPr>
              <a:t> </a:t>
            </a:r>
            <a:r>
              <a:rPr sz="2600" b="1" spc="-5" dirty="0">
                <a:latin typeface="Verdana"/>
                <a:cs typeface="Verdana"/>
              </a:rPr>
              <a:t>dibagi</a:t>
            </a:r>
            <a:r>
              <a:rPr sz="2600" b="1" spc="-45" dirty="0">
                <a:latin typeface="Verdana"/>
                <a:cs typeface="Verdana"/>
              </a:rPr>
              <a:t> </a:t>
            </a:r>
            <a:r>
              <a:rPr sz="2600" b="1" dirty="0">
                <a:latin typeface="Verdana"/>
                <a:cs typeface="Verdana"/>
              </a:rPr>
              <a:t>menjadi</a:t>
            </a:r>
            <a:r>
              <a:rPr sz="2600" b="1" spc="-50" dirty="0">
                <a:latin typeface="Verdana"/>
                <a:cs typeface="Verdana"/>
              </a:rPr>
              <a:t> </a:t>
            </a:r>
            <a:r>
              <a:rPr sz="2600" b="1" dirty="0">
                <a:latin typeface="Verdana"/>
                <a:cs typeface="Verdana"/>
              </a:rPr>
              <a:t>3 </a:t>
            </a:r>
            <a:r>
              <a:rPr sz="2600" b="1" spc="-869" dirty="0">
                <a:latin typeface="Verdana"/>
                <a:cs typeface="Verdana"/>
              </a:rPr>
              <a:t> </a:t>
            </a:r>
            <a:r>
              <a:rPr sz="2600" b="1" dirty="0">
                <a:latin typeface="Verdana"/>
                <a:cs typeface="Verdana"/>
              </a:rPr>
              <a:t>level,</a:t>
            </a:r>
            <a:r>
              <a:rPr sz="2600" b="1" spc="-25" dirty="0">
                <a:latin typeface="Verdana"/>
                <a:cs typeface="Verdana"/>
              </a:rPr>
              <a:t> </a:t>
            </a:r>
            <a:r>
              <a:rPr sz="2600" b="1" dirty="0">
                <a:latin typeface="Verdana"/>
                <a:cs typeface="Verdana"/>
              </a:rPr>
              <a:t>yaitu:</a:t>
            </a:r>
            <a:endParaRPr sz="2600">
              <a:latin typeface="Verdana"/>
              <a:cs typeface="Verdana"/>
            </a:endParaRPr>
          </a:p>
          <a:p>
            <a:pPr marL="919480" lvl="1" indent="-438150">
              <a:lnSpc>
                <a:spcPct val="100000"/>
              </a:lnSpc>
              <a:spcBef>
                <a:spcPts val="600"/>
              </a:spcBef>
              <a:buClr>
                <a:srgbClr val="CC0000"/>
              </a:buClr>
              <a:buFont typeface="Wingdings"/>
              <a:buChar char=""/>
              <a:tabLst>
                <a:tab pos="919480" algn="l"/>
                <a:tab pos="920115" algn="l"/>
              </a:tabLst>
            </a:pPr>
            <a:r>
              <a:rPr sz="2200" spc="-10" dirty="0">
                <a:latin typeface="Verdana"/>
                <a:cs typeface="Verdana"/>
              </a:rPr>
              <a:t>Level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bawah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(level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operasional)</a:t>
            </a:r>
            <a:endParaRPr sz="2200">
              <a:latin typeface="Verdana"/>
              <a:cs typeface="Verdana"/>
            </a:endParaRPr>
          </a:p>
          <a:p>
            <a:pPr marL="919480" lvl="1" indent="-438150">
              <a:lnSpc>
                <a:spcPct val="100000"/>
              </a:lnSpc>
              <a:spcBef>
                <a:spcPts val="605"/>
              </a:spcBef>
              <a:buClr>
                <a:srgbClr val="CC0000"/>
              </a:buClr>
              <a:buFont typeface="Wingdings"/>
              <a:buChar char=""/>
              <a:tabLst>
                <a:tab pos="919480" algn="l"/>
                <a:tab pos="920115" algn="l"/>
              </a:tabLst>
            </a:pPr>
            <a:r>
              <a:rPr sz="2200" spc="-10" dirty="0">
                <a:latin typeface="Verdana"/>
                <a:cs typeface="Verdana"/>
              </a:rPr>
              <a:t>Level </a:t>
            </a:r>
            <a:r>
              <a:rPr sz="2200" spc="-5" dirty="0">
                <a:latin typeface="Verdana"/>
                <a:cs typeface="Verdana"/>
              </a:rPr>
              <a:t>menengah </a:t>
            </a:r>
            <a:r>
              <a:rPr sz="2200" spc="-10" dirty="0">
                <a:latin typeface="Verdana"/>
                <a:cs typeface="Verdana"/>
              </a:rPr>
              <a:t>(level</a:t>
            </a:r>
            <a:r>
              <a:rPr sz="2200" spc="-5" dirty="0">
                <a:latin typeface="Verdana"/>
                <a:cs typeface="Verdana"/>
              </a:rPr>
              <a:t> taktik)</a:t>
            </a:r>
            <a:endParaRPr sz="2200">
              <a:latin typeface="Verdana"/>
              <a:cs typeface="Verdana"/>
            </a:endParaRPr>
          </a:p>
          <a:p>
            <a:pPr marL="919480" lvl="1" indent="-438150">
              <a:lnSpc>
                <a:spcPct val="100000"/>
              </a:lnSpc>
              <a:spcBef>
                <a:spcPts val="600"/>
              </a:spcBef>
              <a:buClr>
                <a:srgbClr val="CC0000"/>
              </a:buClr>
              <a:buFont typeface="Wingdings"/>
              <a:buChar char=""/>
              <a:tabLst>
                <a:tab pos="919480" algn="l"/>
                <a:tab pos="920115" algn="l"/>
              </a:tabLst>
            </a:pPr>
            <a:r>
              <a:rPr sz="2200" spc="-10" dirty="0">
                <a:latin typeface="Verdana"/>
                <a:cs typeface="Verdana"/>
              </a:rPr>
              <a:t>Level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atas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(level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stratejik)</a:t>
            </a: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650">
              <a:latin typeface="Verdana"/>
              <a:cs typeface="Verdana"/>
            </a:endParaRPr>
          </a:p>
          <a:p>
            <a:pPr marL="481965" marR="5080">
              <a:lnSpc>
                <a:spcPct val="100000"/>
              </a:lnSpc>
            </a:pPr>
            <a:r>
              <a:rPr sz="2200" spc="-5" dirty="0">
                <a:latin typeface="Verdana"/>
                <a:cs typeface="Verdana"/>
              </a:rPr>
              <a:t>Setiap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level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manajemen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melakukan kegiatan 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yang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berbeda,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sehingga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membutuhkan 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informasi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yang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berbeda.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Karena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informasi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yang </a:t>
            </a:r>
            <a:r>
              <a:rPr sz="2200" spc="-75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dibutuhkan</a:t>
            </a:r>
            <a:r>
              <a:rPr sz="2200" spc="-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berbeda,</a:t>
            </a:r>
            <a:r>
              <a:rPr sz="2200" spc="3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sistem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informasi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yang </a:t>
            </a:r>
            <a:r>
              <a:rPr sz="2200" spc="-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digunakan juga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berbeda.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3" y="763013"/>
            <a:ext cx="268605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Lanjutan</a:t>
            </a:r>
            <a:r>
              <a:rPr sz="3300" spc="-114" dirty="0"/>
              <a:t> </a:t>
            </a:r>
            <a:r>
              <a:rPr sz="3300" dirty="0"/>
              <a:t>…</a:t>
            </a:r>
            <a:endParaRPr sz="33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20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475614" y="1643146"/>
            <a:ext cx="6168390" cy="361632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449580" indent="-437515">
              <a:lnSpc>
                <a:spcPct val="100000"/>
              </a:lnSpc>
              <a:spcBef>
                <a:spcPts val="605"/>
              </a:spcBef>
              <a:buClr>
                <a:srgbClr val="CC0000"/>
              </a:buClr>
              <a:buFont typeface="Wingdings"/>
              <a:buChar char=""/>
              <a:tabLst>
                <a:tab pos="449580" algn="l"/>
                <a:tab pos="450215" algn="l"/>
              </a:tabLst>
            </a:pPr>
            <a:r>
              <a:rPr sz="2200" spc="-15" dirty="0">
                <a:latin typeface="Verdana"/>
                <a:cs typeface="Verdana"/>
              </a:rPr>
              <a:t>Konfigurasi</a:t>
            </a:r>
            <a:endParaRPr sz="2200">
              <a:latin typeface="Verdana"/>
              <a:cs typeface="Verdana"/>
            </a:endParaRPr>
          </a:p>
          <a:p>
            <a:pPr marL="827405" lvl="1" indent="-378460">
              <a:lnSpc>
                <a:spcPct val="100000"/>
              </a:lnSpc>
              <a:spcBef>
                <a:spcPts val="509"/>
              </a:spcBef>
              <a:buAutoNum type="arabicPeriod"/>
              <a:tabLst>
                <a:tab pos="828040" algn="l"/>
              </a:tabLst>
            </a:pPr>
            <a:r>
              <a:rPr sz="2200" spc="-15" dirty="0">
                <a:latin typeface="Verdana"/>
                <a:cs typeface="Verdana"/>
              </a:rPr>
              <a:t>Konfigurasi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komputer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yang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diinginkan</a:t>
            </a:r>
            <a:endParaRPr sz="2200">
              <a:latin typeface="Verdana"/>
              <a:cs typeface="Verdana"/>
            </a:endParaRPr>
          </a:p>
          <a:p>
            <a:pPr marL="827405" lvl="1" indent="-378460">
              <a:lnSpc>
                <a:spcPct val="100000"/>
              </a:lnSpc>
              <a:spcBef>
                <a:spcPts val="490"/>
              </a:spcBef>
              <a:buAutoNum type="arabicPeriod"/>
              <a:tabLst>
                <a:tab pos="828040" algn="l"/>
              </a:tabLst>
            </a:pPr>
            <a:r>
              <a:rPr sz="2200" spc="-15" dirty="0">
                <a:latin typeface="Verdana"/>
                <a:cs typeface="Verdana"/>
              </a:rPr>
              <a:t>Konfigurasi</a:t>
            </a:r>
            <a:r>
              <a:rPr sz="2200" spc="-2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susunan pabrik</a:t>
            </a:r>
            <a:endParaRPr sz="2200">
              <a:latin typeface="Verdana"/>
              <a:cs typeface="Verdana"/>
            </a:endParaRPr>
          </a:p>
          <a:p>
            <a:pPr marL="449580" indent="-437515">
              <a:lnSpc>
                <a:spcPct val="100000"/>
              </a:lnSpc>
              <a:spcBef>
                <a:spcPts val="505"/>
              </a:spcBef>
              <a:buClr>
                <a:srgbClr val="CC0000"/>
              </a:buClr>
              <a:buFont typeface="Wingdings"/>
              <a:buChar char=""/>
              <a:tabLst>
                <a:tab pos="449580" algn="l"/>
                <a:tab pos="450215" algn="l"/>
              </a:tabLst>
            </a:pPr>
            <a:r>
              <a:rPr sz="2200" spc="-10" dirty="0">
                <a:latin typeface="Verdana"/>
                <a:cs typeface="Verdana"/>
              </a:rPr>
              <a:t>Pemilihan</a:t>
            </a:r>
            <a:endParaRPr sz="2200">
              <a:latin typeface="Verdana"/>
              <a:cs typeface="Verdana"/>
            </a:endParaRPr>
          </a:p>
          <a:p>
            <a:pPr marL="827405" lvl="1" indent="-378460">
              <a:lnSpc>
                <a:spcPct val="100000"/>
              </a:lnSpc>
              <a:spcBef>
                <a:spcPts val="505"/>
              </a:spcBef>
              <a:buAutoNum type="arabicPeriod"/>
              <a:tabLst>
                <a:tab pos="828040" algn="l"/>
              </a:tabLst>
            </a:pPr>
            <a:r>
              <a:rPr sz="2200" spc="-10" dirty="0">
                <a:latin typeface="Verdana"/>
                <a:cs typeface="Verdana"/>
              </a:rPr>
              <a:t>Pemilihan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materi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bahan mentah</a:t>
            </a:r>
            <a:endParaRPr sz="2200">
              <a:latin typeface="Verdana"/>
              <a:cs typeface="Verdana"/>
            </a:endParaRPr>
          </a:p>
          <a:p>
            <a:pPr marL="827405" lvl="1" indent="-378460">
              <a:lnSpc>
                <a:spcPct val="100000"/>
              </a:lnSpc>
              <a:spcBef>
                <a:spcPts val="490"/>
              </a:spcBef>
              <a:buAutoNum type="arabicPeriod"/>
              <a:tabLst>
                <a:tab pos="828040" algn="l"/>
              </a:tabLst>
            </a:pPr>
            <a:r>
              <a:rPr sz="2200" spc="-10" dirty="0">
                <a:latin typeface="Verdana"/>
                <a:cs typeface="Verdana"/>
              </a:rPr>
              <a:t>Pemilihan</a:t>
            </a:r>
            <a:r>
              <a:rPr sz="2200" spc="-6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mesin</a:t>
            </a:r>
            <a:endParaRPr sz="2200">
              <a:latin typeface="Verdana"/>
              <a:cs typeface="Verdana"/>
            </a:endParaRPr>
          </a:p>
          <a:p>
            <a:pPr marL="449580" indent="-437515">
              <a:lnSpc>
                <a:spcPct val="100000"/>
              </a:lnSpc>
              <a:spcBef>
                <a:spcPts val="505"/>
              </a:spcBef>
              <a:buClr>
                <a:srgbClr val="CC0000"/>
              </a:buClr>
              <a:buFont typeface="Wingdings"/>
              <a:buChar char=""/>
              <a:tabLst>
                <a:tab pos="449580" algn="l"/>
                <a:tab pos="450215" algn="l"/>
              </a:tabLst>
            </a:pPr>
            <a:r>
              <a:rPr sz="2200" spc="-10" dirty="0">
                <a:latin typeface="Verdana"/>
                <a:cs typeface="Verdana"/>
              </a:rPr>
              <a:t>Pengendalian</a:t>
            </a:r>
            <a:endParaRPr sz="2200">
              <a:latin typeface="Verdana"/>
              <a:cs typeface="Verdana"/>
            </a:endParaRPr>
          </a:p>
          <a:p>
            <a:pPr marL="827405" lvl="1" indent="-378460">
              <a:lnSpc>
                <a:spcPct val="100000"/>
              </a:lnSpc>
              <a:spcBef>
                <a:spcPts val="509"/>
              </a:spcBef>
              <a:buAutoNum type="arabicPeriod"/>
              <a:tabLst>
                <a:tab pos="828040" algn="l"/>
              </a:tabLst>
            </a:pPr>
            <a:r>
              <a:rPr sz="2200" spc="-10" dirty="0">
                <a:latin typeface="Verdana"/>
                <a:cs typeface="Verdana"/>
              </a:rPr>
              <a:t>Pengendalian </a:t>
            </a:r>
            <a:r>
              <a:rPr sz="2200" spc="-5" dirty="0">
                <a:latin typeface="Verdana"/>
                <a:cs typeface="Verdana"/>
              </a:rPr>
              <a:t>mesin </a:t>
            </a:r>
            <a:r>
              <a:rPr sz="2200" spc="-10" dirty="0">
                <a:latin typeface="Verdana"/>
                <a:cs typeface="Verdana"/>
              </a:rPr>
              <a:t>produksi</a:t>
            </a:r>
            <a:endParaRPr sz="2200">
              <a:latin typeface="Verdana"/>
              <a:cs typeface="Verdana"/>
            </a:endParaRPr>
          </a:p>
          <a:p>
            <a:pPr marL="827405" lvl="1" indent="-378460">
              <a:lnSpc>
                <a:spcPct val="100000"/>
              </a:lnSpc>
              <a:spcBef>
                <a:spcPts val="490"/>
              </a:spcBef>
              <a:buAutoNum type="arabicPeriod"/>
              <a:tabLst>
                <a:tab pos="828040" algn="l"/>
              </a:tabLst>
            </a:pPr>
            <a:r>
              <a:rPr sz="2200" spc="-10" dirty="0">
                <a:latin typeface="Verdana"/>
                <a:cs typeface="Verdana"/>
              </a:rPr>
              <a:t>Pengendalian</a:t>
            </a:r>
            <a:r>
              <a:rPr sz="2200" spc="-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sediaan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3" y="763013"/>
            <a:ext cx="268605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Lanjutan</a:t>
            </a:r>
            <a:r>
              <a:rPr sz="3300" spc="-114" dirty="0"/>
              <a:t> </a:t>
            </a:r>
            <a:r>
              <a:rPr sz="3300" dirty="0"/>
              <a:t>…</a:t>
            </a:r>
            <a:endParaRPr sz="33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21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475614" y="1695090"/>
            <a:ext cx="6725920" cy="375983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449580" indent="-437515">
              <a:lnSpc>
                <a:spcPct val="100000"/>
              </a:lnSpc>
              <a:spcBef>
                <a:spcPts val="400"/>
              </a:spcBef>
              <a:buClr>
                <a:srgbClr val="CC0000"/>
              </a:buClr>
              <a:buFont typeface="Wingdings"/>
              <a:buChar char=""/>
              <a:tabLst>
                <a:tab pos="449580" algn="l"/>
                <a:tab pos="450215" algn="l"/>
              </a:tabLst>
            </a:pPr>
            <a:r>
              <a:rPr sz="2200" spc="-5" dirty="0">
                <a:latin typeface="Verdana"/>
                <a:cs typeface="Verdana"/>
              </a:rPr>
              <a:t>Internal</a:t>
            </a:r>
            <a:r>
              <a:rPr sz="2200" spc="-4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Audit</a:t>
            </a:r>
            <a:endParaRPr sz="2200">
              <a:latin typeface="Verdana"/>
              <a:cs typeface="Verdana"/>
            </a:endParaRPr>
          </a:p>
          <a:p>
            <a:pPr marL="827405" lvl="1" indent="-378460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828040" algn="l"/>
              </a:tabLst>
            </a:pPr>
            <a:r>
              <a:rPr sz="2200" spc="-10" dirty="0">
                <a:latin typeface="Verdana"/>
                <a:cs typeface="Verdana"/>
              </a:rPr>
              <a:t>Pemeriksaan</a:t>
            </a:r>
            <a:r>
              <a:rPr sz="2200" spc="-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kas</a:t>
            </a:r>
            <a:endParaRPr sz="2200">
              <a:latin typeface="Verdana"/>
              <a:cs typeface="Verdana"/>
            </a:endParaRPr>
          </a:p>
          <a:p>
            <a:pPr marL="827405" lvl="1" indent="-378460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828040" algn="l"/>
              </a:tabLst>
            </a:pPr>
            <a:r>
              <a:rPr sz="2200" spc="-10" dirty="0">
                <a:latin typeface="Verdana"/>
                <a:cs typeface="Verdana"/>
              </a:rPr>
              <a:t>Pemeriksaan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piutang</a:t>
            </a:r>
            <a:r>
              <a:rPr sz="2200" spc="-1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dagang</a:t>
            </a:r>
            <a:endParaRPr sz="2200">
              <a:latin typeface="Verdana"/>
              <a:cs typeface="Verdana"/>
            </a:endParaRPr>
          </a:p>
          <a:p>
            <a:pPr marL="449580" indent="-437515">
              <a:lnSpc>
                <a:spcPct val="100000"/>
              </a:lnSpc>
              <a:spcBef>
                <a:spcPts val="300"/>
              </a:spcBef>
              <a:buClr>
                <a:srgbClr val="CC0000"/>
              </a:buClr>
              <a:buFont typeface="Wingdings"/>
              <a:buChar char=""/>
              <a:tabLst>
                <a:tab pos="449580" algn="l"/>
                <a:tab pos="450215" algn="l"/>
              </a:tabLst>
            </a:pPr>
            <a:r>
              <a:rPr sz="2200" spc="-15" dirty="0">
                <a:latin typeface="Verdana"/>
                <a:cs typeface="Verdana"/>
              </a:rPr>
              <a:t>Pajak</a:t>
            </a:r>
            <a:endParaRPr sz="2200">
              <a:latin typeface="Verdana"/>
              <a:cs typeface="Verdana"/>
            </a:endParaRPr>
          </a:p>
          <a:p>
            <a:pPr marL="827405" lvl="1" indent="-378460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828040" algn="l"/>
              </a:tabLst>
            </a:pPr>
            <a:r>
              <a:rPr sz="2200" spc="-10" dirty="0">
                <a:latin typeface="Verdana"/>
                <a:cs typeface="Verdana"/>
              </a:rPr>
              <a:t>Pengisian</a:t>
            </a:r>
            <a:r>
              <a:rPr sz="2200" spc="-4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SPT</a:t>
            </a: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00">
              <a:latin typeface="Verdana"/>
              <a:cs typeface="Verdana"/>
            </a:endParaRPr>
          </a:p>
          <a:p>
            <a:pPr marL="12700" marR="5080">
              <a:lnSpc>
                <a:spcPct val="111400"/>
              </a:lnSpc>
            </a:pPr>
            <a:r>
              <a:rPr sz="2200" b="1" spc="-10" dirty="0">
                <a:latin typeface="Verdana"/>
                <a:cs typeface="Verdana"/>
              </a:rPr>
              <a:t>Pengembangan</a:t>
            </a:r>
            <a:r>
              <a:rPr sz="2200" b="1" spc="125" dirty="0">
                <a:latin typeface="Verdana"/>
                <a:cs typeface="Verdana"/>
              </a:rPr>
              <a:t> </a:t>
            </a:r>
            <a:r>
              <a:rPr sz="2200" b="1" spc="-5" dirty="0">
                <a:latin typeface="Verdana"/>
                <a:cs typeface="Verdana"/>
              </a:rPr>
              <a:t>sistem</a:t>
            </a:r>
            <a:r>
              <a:rPr sz="2200" b="1" spc="95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pakar </a:t>
            </a:r>
            <a:r>
              <a:rPr sz="2200" b="1" spc="-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Pengembangan</a:t>
            </a:r>
            <a:r>
              <a:rPr sz="2200" spc="3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sistem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pakar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melibatkan</a:t>
            </a:r>
            <a:r>
              <a:rPr sz="2200" spc="-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empat </a:t>
            </a:r>
            <a:r>
              <a:rPr sz="2200" spc="-76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pihak,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yaitu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analis</a:t>
            </a:r>
            <a:r>
              <a:rPr sz="2200" spc="-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sistem,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knowledge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40" dirty="0">
                <a:latin typeface="Verdana"/>
                <a:cs typeface="Verdana"/>
              </a:rPr>
              <a:t>engineer, </a:t>
            </a:r>
            <a:r>
              <a:rPr sz="2200" spc="-760" dirty="0">
                <a:latin typeface="Verdana"/>
                <a:cs typeface="Verdana"/>
              </a:rPr>
              <a:t> </a:t>
            </a:r>
            <a:r>
              <a:rPr sz="2200" spc="-60" dirty="0">
                <a:latin typeface="Verdana"/>
                <a:cs typeface="Verdana"/>
              </a:rPr>
              <a:t>pakar,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dan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pemakai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sistem.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609600" y="1562235"/>
            <a:ext cx="7958455" cy="114300"/>
            <a:chOff x="609600" y="1562235"/>
            <a:chExt cx="7958455" cy="114300"/>
          </a:xfrm>
        </p:grpSpPr>
        <p:sp>
          <p:nvSpPr>
            <p:cNvPr id="4" name="object 4"/>
            <p:cNvSpPr/>
            <p:nvPr/>
          </p:nvSpPr>
          <p:spPr>
            <a:xfrm>
              <a:off x="609600" y="1566862"/>
              <a:ext cx="4655820" cy="109855"/>
            </a:xfrm>
            <a:custGeom>
              <a:avLst/>
              <a:gdLst/>
              <a:ahLst/>
              <a:cxnLst/>
              <a:rect l="l" t="t" r="r" b="b"/>
              <a:pathLst>
                <a:path w="4655820" h="109855">
                  <a:moveTo>
                    <a:pt x="4655576" y="0"/>
                  </a:moveTo>
                  <a:lnTo>
                    <a:pt x="0" y="0"/>
                  </a:lnTo>
                  <a:lnTo>
                    <a:pt x="0" y="109537"/>
                  </a:lnTo>
                  <a:lnTo>
                    <a:pt x="4655576" y="109537"/>
                  </a:lnTo>
                  <a:lnTo>
                    <a:pt x="4655576" y="0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09600" y="1566915"/>
              <a:ext cx="7958455" cy="0"/>
            </a:xfrm>
            <a:custGeom>
              <a:avLst/>
              <a:gdLst/>
              <a:ahLst/>
              <a:cxnLst/>
              <a:rect l="l" t="t" r="r" b="b"/>
              <a:pathLst>
                <a:path w="7958455">
                  <a:moveTo>
                    <a:pt x="0" y="0"/>
                  </a:moveTo>
                  <a:lnTo>
                    <a:pt x="7958205" y="0"/>
                  </a:lnTo>
                </a:path>
              </a:pathLst>
            </a:custGeom>
            <a:ln w="9360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53598" y="747770"/>
            <a:ext cx="609092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Jaringan</a:t>
            </a:r>
            <a:r>
              <a:rPr dirty="0"/>
              <a:t> </a:t>
            </a:r>
            <a:r>
              <a:rPr spc="-5" dirty="0"/>
              <a:t>Neural</a:t>
            </a:r>
            <a:r>
              <a:rPr spc="-15" dirty="0"/>
              <a:t> </a:t>
            </a:r>
            <a:r>
              <a:rPr spc="-5" dirty="0"/>
              <a:t>Artifisial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22</a:t>
            </a:fld>
            <a:endParaRPr dirty="0"/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579755" marR="868680" indent="-469900">
              <a:lnSpc>
                <a:spcPct val="100000"/>
              </a:lnSpc>
              <a:spcBef>
                <a:spcPts val="95"/>
              </a:spcBef>
              <a:buClr>
                <a:srgbClr val="CC0000"/>
              </a:buClr>
              <a:buFont typeface="Wingdings"/>
              <a:buChar char=""/>
              <a:tabLst>
                <a:tab pos="580390" algn="l"/>
                <a:tab pos="581025" algn="l"/>
              </a:tabLst>
            </a:pPr>
            <a:r>
              <a:rPr sz="2200" b="1" spc="-10" dirty="0">
                <a:latin typeface="Verdana"/>
                <a:cs typeface="Verdana"/>
              </a:rPr>
              <a:t>Jaringan</a:t>
            </a:r>
            <a:r>
              <a:rPr sz="2200" b="1" spc="15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neural</a:t>
            </a:r>
            <a:r>
              <a:rPr sz="2200" b="1" spc="10" dirty="0">
                <a:latin typeface="Verdana"/>
                <a:cs typeface="Verdana"/>
              </a:rPr>
              <a:t> </a:t>
            </a:r>
            <a:r>
              <a:rPr sz="2200" b="1" spc="-5" dirty="0">
                <a:latin typeface="Verdana"/>
                <a:cs typeface="Verdana"/>
              </a:rPr>
              <a:t>artifisial</a:t>
            </a:r>
            <a:r>
              <a:rPr sz="2200" b="1" spc="5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(artificial</a:t>
            </a:r>
            <a:r>
              <a:rPr sz="2200" b="1" spc="20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neural </a:t>
            </a:r>
            <a:r>
              <a:rPr sz="2200" b="1" spc="-740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network)</a:t>
            </a:r>
            <a:endParaRPr sz="2200">
              <a:latin typeface="Verdana"/>
              <a:cs typeface="Verdana"/>
            </a:endParaRPr>
          </a:p>
          <a:p>
            <a:pPr marL="582930" marR="269240">
              <a:lnSpc>
                <a:spcPct val="100000"/>
              </a:lnSpc>
            </a:pPr>
            <a:r>
              <a:rPr sz="2200" spc="-5" dirty="0"/>
              <a:t>Merupakan</a:t>
            </a:r>
            <a:r>
              <a:rPr sz="2200" spc="10" dirty="0"/>
              <a:t> </a:t>
            </a:r>
            <a:r>
              <a:rPr sz="2200" spc="-5" dirty="0"/>
              <a:t>jaringan </a:t>
            </a:r>
            <a:r>
              <a:rPr sz="2200" spc="-10" dirty="0"/>
              <a:t>neural</a:t>
            </a:r>
            <a:r>
              <a:rPr sz="2200" dirty="0"/>
              <a:t> </a:t>
            </a:r>
            <a:r>
              <a:rPr sz="2200" spc="-5" dirty="0"/>
              <a:t>buatan </a:t>
            </a:r>
            <a:r>
              <a:rPr sz="2200" spc="-15" dirty="0"/>
              <a:t>yang</a:t>
            </a:r>
            <a:r>
              <a:rPr sz="2200" spc="5" dirty="0"/>
              <a:t> </a:t>
            </a:r>
            <a:r>
              <a:rPr sz="2200" spc="-5" dirty="0"/>
              <a:t>mencoba </a:t>
            </a:r>
            <a:r>
              <a:rPr sz="2200" dirty="0"/>
              <a:t> </a:t>
            </a:r>
            <a:r>
              <a:rPr sz="2200" spc="-5" dirty="0"/>
              <a:t>Meniru</a:t>
            </a:r>
            <a:r>
              <a:rPr sz="2200" spc="-15" dirty="0"/>
              <a:t> </a:t>
            </a:r>
            <a:r>
              <a:rPr sz="2200" spc="-5" dirty="0"/>
              <a:t>jaringan</a:t>
            </a:r>
            <a:r>
              <a:rPr sz="2200" spc="10" dirty="0"/>
              <a:t> </a:t>
            </a:r>
            <a:r>
              <a:rPr sz="2200" spc="-10" dirty="0"/>
              <a:t>neural</a:t>
            </a:r>
            <a:r>
              <a:rPr sz="2200" spc="10" dirty="0"/>
              <a:t> </a:t>
            </a:r>
            <a:r>
              <a:rPr sz="2200" spc="-5" dirty="0"/>
              <a:t>manusia.</a:t>
            </a:r>
            <a:r>
              <a:rPr sz="2200" spc="5" dirty="0"/>
              <a:t> </a:t>
            </a:r>
            <a:r>
              <a:rPr sz="2200" spc="-15" dirty="0"/>
              <a:t>Perancangan</a:t>
            </a:r>
            <a:r>
              <a:rPr sz="2200" spc="35" dirty="0"/>
              <a:t> </a:t>
            </a:r>
            <a:r>
              <a:rPr sz="2200" spc="-10" dirty="0"/>
              <a:t>dari </a:t>
            </a:r>
            <a:r>
              <a:rPr sz="2200" spc="-760" dirty="0"/>
              <a:t> </a:t>
            </a:r>
            <a:r>
              <a:rPr sz="2200" spc="-5" dirty="0"/>
              <a:t>Jaringan</a:t>
            </a:r>
            <a:r>
              <a:rPr sz="2200" spc="10" dirty="0"/>
              <a:t> </a:t>
            </a:r>
            <a:r>
              <a:rPr sz="2200" spc="-10" dirty="0"/>
              <a:t>neural</a:t>
            </a:r>
            <a:r>
              <a:rPr sz="2200" dirty="0"/>
              <a:t> </a:t>
            </a:r>
            <a:r>
              <a:rPr sz="2200" spc="-5" dirty="0"/>
              <a:t>artifisial</a:t>
            </a:r>
            <a:r>
              <a:rPr sz="2200" dirty="0"/>
              <a:t> </a:t>
            </a:r>
            <a:r>
              <a:rPr sz="2200" spc="-5" dirty="0"/>
              <a:t>diilhami</a:t>
            </a:r>
            <a:r>
              <a:rPr sz="2200" spc="-30" dirty="0"/>
              <a:t> </a:t>
            </a:r>
            <a:r>
              <a:rPr sz="2200" spc="-10" dirty="0"/>
              <a:t>dengan</a:t>
            </a:r>
            <a:r>
              <a:rPr sz="2200" spc="25" dirty="0"/>
              <a:t> </a:t>
            </a:r>
            <a:r>
              <a:rPr sz="2200" spc="-5" dirty="0"/>
              <a:t>struktur </a:t>
            </a:r>
            <a:r>
              <a:rPr sz="2200" dirty="0"/>
              <a:t> </a:t>
            </a:r>
            <a:r>
              <a:rPr sz="2200" spc="-10" dirty="0"/>
              <a:t>dari</a:t>
            </a:r>
            <a:r>
              <a:rPr sz="2200" spc="5" dirty="0"/>
              <a:t> </a:t>
            </a:r>
            <a:r>
              <a:rPr sz="2200" spc="-5" dirty="0"/>
              <a:t>otak manusia.</a:t>
            </a:r>
            <a:endParaRPr sz="2200"/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150"/>
          </a:p>
          <a:p>
            <a:pPr marL="579755" marR="96520" indent="-469900">
              <a:lnSpc>
                <a:spcPct val="100000"/>
              </a:lnSpc>
              <a:buClr>
                <a:srgbClr val="CC0000"/>
              </a:buClr>
              <a:buFont typeface="Wingdings"/>
              <a:buChar char=""/>
              <a:tabLst>
                <a:tab pos="580390" algn="l"/>
                <a:tab pos="581025" algn="l"/>
              </a:tabLst>
            </a:pPr>
            <a:r>
              <a:rPr sz="2200" spc="-10" dirty="0"/>
              <a:t>Otak</a:t>
            </a:r>
            <a:r>
              <a:rPr sz="2200" spc="10" dirty="0"/>
              <a:t> </a:t>
            </a:r>
            <a:r>
              <a:rPr sz="2200" spc="-5" dirty="0"/>
              <a:t>manusia</a:t>
            </a:r>
            <a:r>
              <a:rPr sz="2200" spc="5" dirty="0"/>
              <a:t> </a:t>
            </a:r>
            <a:r>
              <a:rPr sz="2200" spc="-5" dirty="0"/>
              <a:t>terdiri </a:t>
            </a:r>
            <a:r>
              <a:rPr sz="2200" spc="-10" dirty="0"/>
              <a:t>dari</a:t>
            </a:r>
            <a:r>
              <a:rPr sz="2200" spc="10" dirty="0"/>
              <a:t> </a:t>
            </a:r>
            <a:r>
              <a:rPr sz="2200" spc="-5" dirty="0"/>
              <a:t>jaringan-jaringan</a:t>
            </a:r>
            <a:r>
              <a:rPr sz="2200" spc="30" dirty="0"/>
              <a:t> </a:t>
            </a:r>
            <a:r>
              <a:rPr sz="2200" b="1" spc="-10" dirty="0">
                <a:latin typeface="Verdana"/>
                <a:cs typeface="Verdana"/>
              </a:rPr>
              <a:t>neuron </a:t>
            </a:r>
            <a:r>
              <a:rPr sz="2200" b="1" spc="-735" dirty="0">
                <a:latin typeface="Verdana"/>
                <a:cs typeface="Verdana"/>
              </a:rPr>
              <a:t> </a:t>
            </a:r>
            <a:r>
              <a:rPr sz="2200" spc="-20" dirty="0"/>
              <a:t>yang</a:t>
            </a:r>
            <a:r>
              <a:rPr sz="2200" spc="10" dirty="0"/>
              <a:t> </a:t>
            </a:r>
            <a:r>
              <a:rPr sz="2200" spc="-5" dirty="0"/>
              <a:t>berfungsi</a:t>
            </a:r>
            <a:r>
              <a:rPr sz="2200" spc="20" dirty="0"/>
              <a:t> </a:t>
            </a:r>
            <a:r>
              <a:rPr sz="2200" spc="-5" dirty="0"/>
              <a:t>sebagai</a:t>
            </a:r>
            <a:r>
              <a:rPr sz="2200" spc="30" dirty="0"/>
              <a:t> </a:t>
            </a:r>
            <a:r>
              <a:rPr sz="2200" spc="-5" dirty="0"/>
              <a:t>sistem pengolah</a:t>
            </a:r>
            <a:r>
              <a:rPr sz="2200" spc="15" dirty="0"/>
              <a:t> </a:t>
            </a:r>
            <a:r>
              <a:rPr sz="2200" spc="-10" dirty="0"/>
              <a:t>data. </a:t>
            </a:r>
            <a:r>
              <a:rPr sz="2200" spc="-5" dirty="0"/>
              <a:t> </a:t>
            </a:r>
            <a:r>
              <a:rPr sz="2200" b="1" spc="-5" dirty="0">
                <a:latin typeface="Verdana"/>
                <a:cs typeface="Verdana"/>
              </a:rPr>
              <a:t>Neuron</a:t>
            </a:r>
            <a:r>
              <a:rPr sz="2200" b="1" dirty="0">
                <a:latin typeface="Verdana"/>
                <a:cs typeface="Verdana"/>
              </a:rPr>
              <a:t> </a:t>
            </a:r>
            <a:r>
              <a:rPr sz="2200" b="1" spc="-5" dirty="0">
                <a:latin typeface="Verdana"/>
                <a:cs typeface="Verdana"/>
              </a:rPr>
              <a:t>terdiri</a:t>
            </a:r>
            <a:r>
              <a:rPr sz="2200" b="1" spc="-20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dari</a:t>
            </a:r>
            <a:r>
              <a:rPr sz="2200" b="1" dirty="0">
                <a:latin typeface="Verdana"/>
                <a:cs typeface="Verdana"/>
              </a:rPr>
              <a:t> </a:t>
            </a:r>
            <a:r>
              <a:rPr sz="2200" b="1" spc="-5" dirty="0">
                <a:latin typeface="Verdana"/>
                <a:cs typeface="Verdana"/>
              </a:rPr>
              <a:t>tiga</a:t>
            </a:r>
            <a:r>
              <a:rPr sz="2200" b="1" spc="10" dirty="0">
                <a:latin typeface="Verdana"/>
                <a:cs typeface="Verdana"/>
              </a:rPr>
              <a:t> </a:t>
            </a:r>
            <a:r>
              <a:rPr sz="2200" b="1" spc="-5" dirty="0">
                <a:latin typeface="Verdana"/>
                <a:cs typeface="Verdana"/>
              </a:rPr>
              <a:t>elemen</a:t>
            </a:r>
            <a:r>
              <a:rPr sz="2200" spc="-5" dirty="0"/>
              <a:t>,</a:t>
            </a:r>
            <a:r>
              <a:rPr sz="2200" spc="-10" dirty="0"/>
              <a:t> </a:t>
            </a:r>
            <a:r>
              <a:rPr sz="2200" spc="-15" dirty="0"/>
              <a:t>yaitu:</a:t>
            </a:r>
            <a:endParaRPr sz="2200">
              <a:latin typeface="Verdana"/>
              <a:cs typeface="Verdana"/>
            </a:endParaRPr>
          </a:p>
          <a:p>
            <a:pPr marL="1019175" lvl="1" indent="-436880">
              <a:lnSpc>
                <a:spcPct val="100000"/>
              </a:lnSpc>
              <a:spcBef>
                <a:spcPts val="5"/>
              </a:spcBef>
              <a:buClr>
                <a:srgbClr val="CC0000"/>
              </a:buClr>
              <a:buFont typeface="Wingdings"/>
              <a:buChar char=""/>
              <a:tabLst>
                <a:tab pos="1019810" algn="l"/>
                <a:tab pos="1020444" algn="l"/>
              </a:tabLst>
            </a:pPr>
            <a:r>
              <a:rPr sz="2200" spc="-5" dirty="0">
                <a:latin typeface="Verdana"/>
                <a:cs typeface="Verdana"/>
              </a:rPr>
              <a:t>Dendrites,</a:t>
            </a:r>
            <a:endParaRPr sz="2200">
              <a:latin typeface="Verdana"/>
              <a:cs typeface="Verdana"/>
            </a:endParaRPr>
          </a:p>
          <a:p>
            <a:pPr marL="1019175" lvl="1" indent="-436880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1019810" algn="l"/>
                <a:tab pos="1020444" algn="l"/>
              </a:tabLst>
            </a:pPr>
            <a:r>
              <a:rPr sz="2200" spc="-5" dirty="0">
                <a:latin typeface="Verdana"/>
                <a:cs typeface="Verdana"/>
              </a:rPr>
              <a:t>Soma,</a:t>
            </a:r>
            <a:endParaRPr sz="22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tabLst>
                <a:tab pos="583565" algn="l"/>
                <a:tab pos="1019810" algn="l"/>
                <a:tab pos="7941309" algn="l"/>
              </a:tabLst>
            </a:pPr>
            <a:r>
              <a:rPr sz="2200" u="sng" spc="-5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2200" u="sng" spc="-5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Wingdings"/>
                <a:cs typeface="Wingdings"/>
              </a:rPr>
              <a:t></a:t>
            </a:r>
            <a:r>
              <a:rPr sz="2200" u="sng" spc="-5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2200" u="sng" spc="-10" dirty="0">
                <a:uFill>
                  <a:solidFill>
                    <a:srgbClr val="CC0000"/>
                  </a:solidFill>
                </a:uFill>
              </a:rPr>
              <a:t>Axon,</a:t>
            </a:r>
            <a:r>
              <a:rPr sz="2200" u="sng" spc="-10" dirty="0">
                <a:uFill>
                  <a:solidFill>
                    <a:srgbClr val="CC0000"/>
                  </a:solidFill>
                </a:uFill>
                <a:latin typeface="Times New Roman"/>
                <a:cs typeface="Times New Roman"/>
              </a:rPr>
              <a:t>	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8" y="747770"/>
            <a:ext cx="277241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Lanjutan</a:t>
            </a:r>
            <a:r>
              <a:rPr spc="-40" dirty="0"/>
              <a:t> </a:t>
            </a:r>
            <a:r>
              <a:rPr spc="-5" dirty="0"/>
              <a:t>…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23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62614" y="1773423"/>
            <a:ext cx="6922770" cy="3714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0215" indent="-438150">
              <a:lnSpc>
                <a:spcPct val="100000"/>
              </a:lnSpc>
              <a:spcBef>
                <a:spcPts val="95"/>
              </a:spcBef>
              <a:buClr>
                <a:srgbClr val="CC0000"/>
              </a:buClr>
              <a:buFont typeface="Wingdings"/>
              <a:buChar char=""/>
              <a:tabLst>
                <a:tab pos="450215" algn="l"/>
                <a:tab pos="450850" algn="l"/>
              </a:tabLst>
            </a:pPr>
            <a:r>
              <a:rPr sz="2200" b="1" i="1" spc="-5" dirty="0">
                <a:latin typeface="Verdana"/>
                <a:cs typeface="Verdana"/>
              </a:rPr>
              <a:t>Dendrites</a:t>
            </a:r>
            <a:r>
              <a:rPr sz="2200" spc="-5" dirty="0">
                <a:latin typeface="Verdana"/>
                <a:cs typeface="Verdana"/>
              </a:rPr>
              <a:t>,</a:t>
            </a:r>
            <a:endParaRPr sz="2200">
              <a:latin typeface="Verdana"/>
              <a:cs typeface="Verdana"/>
            </a:endParaRPr>
          </a:p>
          <a:p>
            <a:pPr marL="450215">
              <a:lnSpc>
                <a:spcPct val="100000"/>
              </a:lnSpc>
            </a:pPr>
            <a:r>
              <a:rPr sz="2200" spc="-5" dirty="0">
                <a:latin typeface="Verdana"/>
                <a:cs typeface="Verdana"/>
              </a:rPr>
              <a:t>berfungsi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sebagai</a:t>
            </a:r>
            <a:r>
              <a:rPr sz="2200" spc="3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alat input</a:t>
            </a:r>
            <a:r>
              <a:rPr sz="2200" spc="-20" dirty="0">
                <a:latin typeface="Verdana"/>
                <a:cs typeface="Verdana"/>
              </a:rPr>
              <a:t> yang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menerima</a:t>
            </a:r>
            <a:endParaRPr sz="2200">
              <a:latin typeface="Verdana"/>
              <a:cs typeface="Verdana"/>
            </a:endParaRPr>
          </a:p>
          <a:p>
            <a:pPr marL="450215">
              <a:lnSpc>
                <a:spcPct val="100000"/>
              </a:lnSpc>
            </a:pPr>
            <a:r>
              <a:rPr sz="2200" spc="-15" dirty="0">
                <a:latin typeface="Verdana"/>
                <a:cs typeface="Verdana"/>
              </a:rPr>
              <a:t>sinyal</a:t>
            </a:r>
            <a:r>
              <a:rPr sz="2200" spc="-3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elektrokimia,</a:t>
            </a:r>
            <a:endParaRPr sz="2200">
              <a:latin typeface="Verdana"/>
              <a:cs typeface="Verdana"/>
            </a:endParaRPr>
          </a:p>
          <a:p>
            <a:pPr marL="450215" indent="-438150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450215" algn="l"/>
                <a:tab pos="450850" algn="l"/>
              </a:tabLst>
            </a:pPr>
            <a:r>
              <a:rPr sz="2200" b="1" i="1" spc="-10" dirty="0">
                <a:latin typeface="Verdana"/>
                <a:cs typeface="Verdana"/>
              </a:rPr>
              <a:t>Soma</a:t>
            </a:r>
            <a:r>
              <a:rPr sz="2200" spc="-10" dirty="0">
                <a:latin typeface="Verdana"/>
                <a:cs typeface="Verdana"/>
              </a:rPr>
              <a:t>,</a:t>
            </a:r>
            <a:endParaRPr sz="2200">
              <a:latin typeface="Verdana"/>
              <a:cs typeface="Verdana"/>
            </a:endParaRPr>
          </a:p>
          <a:p>
            <a:pPr marL="450215">
              <a:lnSpc>
                <a:spcPct val="100000"/>
              </a:lnSpc>
            </a:pPr>
            <a:r>
              <a:rPr sz="2200" spc="-5" dirty="0">
                <a:latin typeface="Verdana"/>
                <a:cs typeface="Verdana"/>
              </a:rPr>
              <a:t>berfungsi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sebagai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pemrosesnya,</a:t>
            </a:r>
            <a:endParaRPr sz="2200">
              <a:latin typeface="Verdana"/>
              <a:cs typeface="Verdana"/>
            </a:endParaRPr>
          </a:p>
          <a:p>
            <a:pPr marL="450215" indent="-438150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450215" algn="l"/>
                <a:tab pos="450850" algn="l"/>
              </a:tabLst>
            </a:pPr>
            <a:r>
              <a:rPr sz="2200" b="1" i="1" spc="-10" dirty="0">
                <a:latin typeface="Verdana"/>
                <a:cs typeface="Verdana"/>
              </a:rPr>
              <a:t>Axon</a:t>
            </a:r>
            <a:r>
              <a:rPr sz="2200" spc="-10" dirty="0">
                <a:latin typeface="Verdana"/>
                <a:cs typeface="Verdana"/>
              </a:rPr>
              <a:t>,</a:t>
            </a:r>
            <a:endParaRPr sz="2200">
              <a:latin typeface="Verdana"/>
              <a:cs typeface="Verdana"/>
            </a:endParaRPr>
          </a:p>
          <a:p>
            <a:pPr marL="450215">
              <a:lnSpc>
                <a:spcPct val="100000"/>
              </a:lnSpc>
              <a:spcBef>
                <a:spcPts val="5"/>
              </a:spcBef>
            </a:pPr>
            <a:r>
              <a:rPr sz="2200" spc="-5" dirty="0">
                <a:latin typeface="Verdana"/>
                <a:cs typeface="Verdana"/>
              </a:rPr>
              <a:t>berfungsi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sebagai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alat</a:t>
            </a:r>
            <a:r>
              <a:rPr sz="2200" spc="-2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outputnya.</a:t>
            </a: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15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</a:pPr>
            <a:r>
              <a:rPr sz="2200" spc="-5" dirty="0">
                <a:latin typeface="Verdana"/>
                <a:cs typeface="Verdana"/>
              </a:rPr>
              <a:t>Akhir</a:t>
            </a:r>
            <a:r>
              <a:rPr sz="2200" spc="-10" dirty="0">
                <a:latin typeface="Verdana"/>
                <a:cs typeface="Verdana"/>
              </a:rPr>
              <a:t> dari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serat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b="1" i="1" spc="-10" dirty="0">
                <a:latin typeface="Verdana"/>
                <a:cs typeface="Verdana"/>
              </a:rPr>
              <a:t>axon</a:t>
            </a:r>
            <a:r>
              <a:rPr sz="2200" b="1" i="1" spc="5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akan berhubungan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dengan </a:t>
            </a:r>
            <a:r>
              <a:rPr sz="2200" spc="-76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akhir </a:t>
            </a:r>
            <a:r>
              <a:rPr sz="2200" spc="-10" dirty="0">
                <a:latin typeface="Verdana"/>
                <a:cs typeface="Verdana"/>
              </a:rPr>
              <a:t>dengan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serat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b="1" i="1" spc="-10" dirty="0">
                <a:latin typeface="Verdana"/>
                <a:cs typeface="Verdana"/>
              </a:rPr>
              <a:t>dendrite</a:t>
            </a:r>
            <a:r>
              <a:rPr sz="2200" b="1" i="1" spc="3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membentuk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suatu 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b="1" spc="-5" dirty="0">
                <a:latin typeface="Verdana"/>
                <a:cs typeface="Verdana"/>
              </a:rPr>
              <a:t>jaringan</a:t>
            </a:r>
            <a:r>
              <a:rPr sz="2200" b="1" dirty="0">
                <a:latin typeface="Verdana"/>
                <a:cs typeface="Verdana"/>
              </a:rPr>
              <a:t> </a:t>
            </a:r>
            <a:r>
              <a:rPr sz="2200" b="1" spc="-5" dirty="0">
                <a:latin typeface="Verdana"/>
                <a:cs typeface="Verdana"/>
              </a:rPr>
              <a:t>neuron.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8" y="747770"/>
            <a:ext cx="277241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Lanjutan</a:t>
            </a:r>
            <a:r>
              <a:rPr spc="-40" dirty="0"/>
              <a:t> </a:t>
            </a:r>
            <a:r>
              <a:rPr spc="-5" dirty="0"/>
              <a:t>…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24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05939" y="1708145"/>
            <a:ext cx="7540625" cy="4313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1965" marR="5080" indent="-46990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  <a:tab pos="482600" algn="l"/>
              </a:tabLst>
            </a:pPr>
            <a:r>
              <a:rPr sz="2100" dirty="0">
                <a:latin typeface="Verdana"/>
                <a:cs typeface="Verdana"/>
              </a:rPr>
              <a:t>Jaringan </a:t>
            </a:r>
            <a:r>
              <a:rPr sz="2100" spc="-10" dirty="0">
                <a:latin typeface="Verdana"/>
                <a:cs typeface="Verdana"/>
              </a:rPr>
              <a:t>neural </a:t>
            </a:r>
            <a:r>
              <a:rPr sz="2100" spc="-5" dirty="0">
                <a:latin typeface="Verdana"/>
                <a:cs typeface="Verdana"/>
              </a:rPr>
              <a:t>artifisial berbeda dengan </a:t>
            </a:r>
            <a:r>
              <a:rPr sz="2100" dirty="0">
                <a:latin typeface="Verdana"/>
                <a:cs typeface="Verdana"/>
              </a:rPr>
              <a:t>sistem </a:t>
            </a:r>
            <a:r>
              <a:rPr sz="2100" spc="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pakar</a:t>
            </a:r>
            <a:r>
              <a:rPr sz="2100" spc="-1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dalam</a:t>
            </a:r>
            <a:r>
              <a:rPr sz="2100" spc="-10" dirty="0">
                <a:latin typeface="Verdana"/>
                <a:cs typeface="Verdana"/>
              </a:rPr>
              <a:t> beberapa</a:t>
            </a:r>
            <a:r>
              <a:rPr sz="2100" spc="2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hal. </a:t>
            </a:r>
            <a:r>
              <a:rPr sz="2100" b="1" spc="-5" dirty="0">
                <a:latin typeface="Verdana"/>
                <a:cs typeface="Verdana"/>
              </a:rPr>
              <a:t>Jaringan</a:t>
            </a:r>
            <a:r>
              <a:rPr sz="2100" b="1" spc="-25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neural </a:t>
            </a:r>
            <a:r>
              <a:rPr sz="2100" b="1" dirty="0">
                <a:latin typeface="Verdana"/>
                <a:cs typeface="Verdana"/>
              </a:rPr>
              <a:t> artifisial </a:t>
            </a:r>
            <a:r>
              <a:rPr sz="2100" spc="-10" dirty="0">
                <a:latin typeface="Verdana"/>
                <a:cs typeface="Verdana"/>
              </a:rPr>
              <a:t>mempunyai </a:t>
            </a:r>
            <a:r>
              <a:rPr sz="2100" spc="-5" dirty="0">
                <a:latin typeface="Verdana"/>
                <a:cs typeface="Verdana"/>
              </a:rPr>
              <a:t>intelegensi </a:t>
            </a:r>
            <a:r>
              <a:rPr sz="2100" spc="-10" dirty="0">
                <a:latin typeface="Verdana"/>
                <a:cs typeface="Verdana"/>
              </a:rPr>
              <a:t>yang </a:t>
            </a:r>
            <a:r>
              <a:rPr sz="2100" spc="-5" dirty="0">
                <a:latin typeface="Verdana"/>
                <a:cs typeface="Verdana"/>
              </a:rPr>
              <a:t>dapat belajar </a:t>
            </a:r>
            <a:r>
              <a:rPr sz="2100" spc="-72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dan berpikir </a:t>
            </a:r>
            <a:r>
              <a:rPr sz="2100" spc="-15" dirty="0">
                <a:latin typeface="Verdana"/>
                <a:cs typeface="Verdana"/>
              </a:rPr>
              <a:t>layaknya </a:t>
            </a:r>
            <a:r>
              <a:rPr sz="2100" dirty="0">
                <a:latin typeface="Verdana"/>
                <a:cs typeface="Verdana"/>
              </a:rPr>
              <a:t>otak </a:t>
            </a:r>
            <a:r>
              <a:rPr sz="2100" spc="-5" dirty="0">
                <a:latin typeface="Verdana"/>
                <a:cs typeface="Verdana"/>
              </a:rPr>
              <a:t>manusia, sehingga dapat </a:t>
            </a:r>
            <a:r>
              <a:rPr sz="2100" spc="-72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belajar</a:t>
            </a:r>
            <a:r>
              <a:rPr sz="2100" spc="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dari</a:t>
            </a:r>
            <a:r>
              <a:rPr sz="210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kesalahan-kesalahan </a:t>
            </a:r>
            <a:r>
              <a:rPr sz="2100" spc="-10" dirty="0">
                <a:latin typeface="Verdana"/>
                <a:cs typeface="Verdana"/>
              </a:rPr>
              <a:t>yang</a:t>
            </a:r>
            <a:r>
              <a:rPr sz="2100" spc="-2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pernah </a:t>
            </a:r>
            <a:r>
              <a:rPr sz="210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dilakukan </a:t>
            </a:r>
            <a:r>
              <a:rPr sz="2100" dirty="0">
                <a:latin typeface="Verdana"/>
                <a:cs typeface="Verdana"/>
              </a:rPr>
              <a:t>untuk </a:t>
            </a:r>
            <a:r>
              <a:rPr sz="2100" spc="-5" dirty="0">
                <a:latin typeface="Verdana"/>
                <a:cs typeface="Verdana"/>
              </a:rPr>
              <a:t>perbaikan-perbaikan proses </a:t>
            </a:r>
            <a:r>
              <a:rPr sz="210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selanjutnya.</a:t>
            </a:r>
            <a:endParaRPr sz="21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CC0000"/>
              </a:buClr>
              <a:buFont typeface="Wingdings"/>
              <a:buChar char=""/>
            </a:pPr>
            <a:endParaRPr sz="2850">
              <a:latin typeface="Verdana"/>
              <a:cs typeface="Verdana"/>
            </a:endParaRPr>
          </a:p>
          <a:p>
            <a:pPr marL="481965" marR="88900" indent="-469900">
              <a:lnSpc>
                <a:spcPct val="100000"/>
              </a:lnSpc>
              <a:buClr>
                <a:srgbClr val="CC0000"/>
              </a:buClr>
              <a:buFont typeface="Wingdings"/>
              <a:buChar char=""/>
              <a:tabLst>
                <a:tab pos="481965" algn="l"/>
                <a:tab pos="482600" algn="l"/>
              </a:tabLst>
            </a:pPr>
            <a:r>
              <a:rPr sz="2100" dirty="0">
                <a:latin typeface="Verdana"/>
                <a:cs typeface="Verdana"/>
              </a:rPr>
              <a:t>Jaringan</a:t>
            </a:r>
            <a:r>
              <a:rPr sz="2100" spc="-1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neural</a:t>
            </a:r>
            <a:r>
              <a:rPr sz="2100" spc="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artifisial</a:t>
            </a:r>
            <a:r>
              <a:rPr sz="2100" spc="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mulai</a:t>
            </a:r>
            <a:r>
              <a:rPr sz="2100" spc="5" dirty="0">
                <a:latin typeface="Verdana"/>
                <a:cs typeface="Verdana"/>
              </a:rPr>
              <a:t> </a:t>
            </a:r>
            <a:r>
              <a:rPr sz="2100" spc="-15" dirty="0">
                <a:latin typeface="Verdana"/>
                <a:cs typeface="Verdana"/>
              </a:rPr>
              <a:t>banyak</a:t>
            </a:r>
            <a:r>
              <a:rPr sz="2100" spc="-10" dirty="0">
                <a:latin typeface="Verdana"/>
                <a:cs typeface="Verdana"/>
              </a:rPr>
              <a:t> diterapkan</a:t>
            </a:r>
            <a:r>
              <a:rPr sz="2100" spc="1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di </a:t>
            </a:r>
            <a:r>
              <a:rPr sz="2100" spc="-72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aplikasi</a:t>
            </a:r>
            <a:r>
              <a:rPr sz="210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bisnis.</a:t>
            </a:r>
            <a:r>
              <a:rPr sz="2100" spc="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Beberapa</a:t>
            </a:r>
            <a:r>
              <a:rPr sz="2100" spc="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riset </a:t>
            </a:r>
            <a:r>
              <a:rPr sz="2100" spc="-5" dirty="0">
                <a:latin typeface="Verdana"/>
                <a:cs typeface="Verdana"/>
              </a:rPr>
              <a:t>bisnis</a:t>
            </a:r>
            <a:r>
              <a:rPr sz="2100" spc="1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menunjukkan </a:t>
            </a:r>
            <a:r>
              <a:rPr sz="2100" dirty="0">
                <a:latin typeface="Verdana"/>
                <a:cs typeface="Verdana"/>
              </a:rPr>
              <a:t> </a:t>
            </a:r>
            <a:r>
              <a:rPr sz="2100" spc="-15" dirty="0">
                <a:latin typeface="Verdana"/>
                <a:cs typeface="Verdana"/>
              </a:rPr>
              <a:t>bahwa</a:t>
            </a:r>
            <a:r>
              <a:rPr sz="210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prediksi</a:t>
            </a:r>
            <a:r>
              <a:rPr sz="2100" spc="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dengan</a:t>
            </a:r>
            <a:r>
              <a:rPr sz="210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menggunakan</a:t>
            </a:r>
            <a:r>
              <a:rPr sz="2100" spc="-1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perangkat </a:t>
            </a:r>
            <a:r>
              <a:rPr sz="2100" spc="-5" dirty="0">
                <a:latin typeface="Verdana"/>
                <a:cs typeface="Verdana"/>
              </a:rPr>
              <a:t> lunak jaringan </a:t>
            </a:r>
            <a:r>
              <a:rPr sz="2100" spc="-10" dirty="0">
                <a:latin typeface="Verdana"/>
                <a:cs typeface="Verdana"/>
              </a:rPr>
              <a:t>neural </a:t>
            </a:r>
            <a:r>
              <a:rPr sz="2100" dirty="0">
                <a:latin typeface="Verdana"/>
                <a:cs typeface="Verdana"/>
              </a:rPr>
              <a:t>artifisial </a:t>
            </a:r>
            <a:r>
              <a:rPr sz="2100" spc="-10" dirty="0">
                <a:latin typeface="Verdana"/>
                <a:cs typeface="Verdana"/>
              </a:rPr>
              <a:t>hasilnya </a:t>
            </a:r>
            <a:r>
              <a:rPr sz="2100" spc="-5" dirty="0">
                <a:latin typeface="Verdana"/>
                <a:cs typeface="Verdana"/>
              </a:rPr>
              <a:t>lebih tepat </a:t>
            </a:r>
            <a:r>
              <a:rPr sz="210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dibandingkan</a:t>
            </a:r>
            <a:r>
              <a:rPr sz="2100" spc="-1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dengan prediksi</a:t>
            </a:r>
            <a:r>
              <a:rPr sz="210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cara</a:t>
            </a:r>
            <a:r>
              <a:rPr sz="2100" spc="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konvensional.</a:t>
            </a:r>
            <a:endParaRPr sz="21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8" y="747770"/>
            <a:ext cx="277241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Lanjutan</a:t>
            </a:r>
            <a:r>
              <a:rPr spc="-40" dirty="0"/>
              <a:t> </a:t>
            </a:r>
            <a:r>
              <a:rPr spc="-5" dirty="0"/>
              <a:t>…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25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05939" y="1708145"/>
            <a:ext cx="7279640" cy="277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1965" marR="5080" indent="-46990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  <a:tab pos="482600" algn="l"/>
              </a:tabLst>
            </a:pPr>
            <a:r>
              <a:rPr sz="2400" spc="-5" dirty="0">
                <a:latin typeface="Verdana"/>
                <a:cs typeface="Verdana"/>
              </a:rPr>
              <a:t>Contoh</a:t>
            </a:r>
            <a:r>
              <a:rPr sz="2400" spc="1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aplikasi</a:t>
            </a:r>
            <a:r>
              <a:rPr sz="2400" spc="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penggunaan</a:t>
            </a:r>
            <a:r>
              <a:rPr sz="2400" spc="1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jaringan</a:t>
            </a:r>
            <a:r>
              <a:rPr sz="2400" spc="2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neural </a:t>
            </a:r>
            <a:r>
              <a:rPr sz="2400" spc="-825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artifisial,</a:t>
            </a:r>
            <a:r>
              <a:rPr sz="2400" spc="65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antara lain</a:t>
            </a:r>
            <a:r>
              <a:rPr sz="2400" spc="2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adalah:</a:t>
            </a:r>
            <a:endParaRPr sz="2400">
              <a:latin typeface="Verdana"/>
              <a:cs typeface="Verdana"/>
            </a:endParaRPr>
          </a:p>
          <a:p>
            <a:pPr marL="894715" lvl="1" indent="-413384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895350" algn="l"/>
              </a:tabLst>
            </a:pPr>
            <a:r>
              <a:rPr sz="2400" spc="-5" dirty="0">
                <a:latin typeface="Verdana"/>
                <a:cs typeface="Verdana"/>
              </a:rPr>
              <a:t>Prediksi</a:t>
            </a:r>
            <a:r>
              <a:rPr sz="2400" spc="-1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harga</a:t>
            </a:r>
            <a:r>
              <a:rPr sz="2400" spc="-3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saham,</a:t>
            </a:r>
            <a:endParaRPr sz="2400">
              <a:latin typeface="Verdana"/>
              <a:cs typeface="Verdana"/>
            </a:endParaRPr>
          </a:p>
          <a:p>
            <a:pPr marL="894715" lvl="1" indent="-413384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895350" algn="l"/>
              </a:tabLst>
            </a:pPr>
            <a:r>
              <a:rPr sz="2400" spc="-5" dirty="0">
                <a:latin typeface="Verdana"/>
                <a:cs typeface="Verdana"/>
              </a:rPr>
              <a:t>Prediksi</a:t>
            </a:r>
            <a:r>
              <a:rPr sz="240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kebangkrutan</a:t>
            </a:r>
            <a:r>
              <a:rPr sz="2400" spc="1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perusahaan,</a:t>
            </a:r>
            <a:endParaRPr sz="2400">
              <a:latin typeface="Verdana"/>
              <a:cs typeface="Verdana"/>
            </a:endParaRPr>
          </a:p>
          <a:p>
            <a:pPr marL="894715" lvl="1" indent="-413384">
              <a:lnSpc>
                <a:spcPct val="100000"/>
              </a:lnSpc>
              <a:spcBef>
                <a:spcPts val="305"/>
              </a:spcBef>
              <a:buAutoNum type="arabicPeriod"/>
              <a:tabLst>
                <a:tab pos="895350" algn="l"/>
              </a:tabLst>
            </a:pPr>
            <a:r>
              <a:rPr sz="2400" spc="-5" dirty="0">
                <a:latin typeface="Verdana"/>
                <a:cs typeface="Verdana"/>
              </a:rPr>
              <a:t>Prediksi</a:t>
            </a:r>
            <a:r>
              <a:rPr sz="2400" spc="2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kapan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saham</a:t>
            </a:r>
            <a:r>
              <a:rPr sz="2400" dirty="0">
                <a:latin typeface="Verdana"/>
                <a:cs typeface="Verdana"/>
              </a:rPr>
              <a:t> harus </a:t>
            </a:r>
            <a:r>
              <a:rPr sz="2400" spc="-5" dirty="0">
                <a:latin typeface="Verdana"/>
                <a:cs typeface="Verdana"/>
              </a:rPr>
              <a:t>dijual</a:t>
            </a:r>
            <a:r>
              <a:rPr sz="2400" spc="1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atau</a:t>
            </a:r>
            <a:endParaRPr sz="2400">
              <a:latin typeface="Verdana"/>
              <a:cs typeface="Verdana"/>
            </a:endParaRPr>
          </a:p>
          <a:p>
            <a:pPr marL="876935">
              <a:lnSpc>
                <a:spcPct val="100000"/>
              </a:lnSpc>
              <a:spcBef>
                <a:spcPts val="300"/>
              </a:spcBef>
            </a:pPr>
            <a:r>
              <a:rPr sz="2400" spc="-10" dirty="0">
                <a:latin typeface="Verdana"/>
                <a:cs typeface="Verdana"/>
              </a:rPr>
              <a:t>dibeli,</a:t>
            </a:r>
            <a:r>
              <a:rPr sz="240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dan</a:t>
            </a:r>
            <a:endParaRPr sz="2400">
              <a:latin typeface="Verdana"/>
              <a:cs typeface="Verdana"/>
            </a:endParaRPr>
          </a:p>
          <a:p>
            <a:pPr marL="894715" lvl="1" indent="-413384">
              <a:lnSpc>
                <a:spcPct val="100000"/>
              </a:lnSpc>
              <a:spcBef>
                <a:spcPts val="300"/>
              </a:spcBef>
              <a:buAutoNum type="arabicPeriod" startAt="4"/>
              <a:tabLst>
                <a:tab pos="895350" algn="l"/>
              </a:tabLst>
            </a:pPr>
            <a:r>
              <a:rPr sz="2400" spc="-5" dirty="0">
                <a:latin typeface="Verdana"/>
                <a:cs typeface="Verdana"/>
              </a:rPr>
              <a:t>Prediksi</a:t>
            </a:r>
            <a:r>
              <a:rPr sz="2400" spc="1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rangking</a:t>
            </a:r>
            <a:r>
              <a:rPr sz="2400" spc="2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dari</a:t>
            </a:r>
            <a:r>
              <a:rPr sz="2400" spc="-1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obligasi,</a:t>
            </a:r>
            <a:r>
              <a:rPr sz="2400" spc="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dll.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8" y="747770"/>
            <a:ext cx="715327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Sistem </a:t>
            </a:r>
            <a:r>
              <a:rPr spc="-5" dirty="0"/>
              <a:t>Penunjang</a:t>
            </a:r>
            <a:r>
              <a:rPr spc="10" dirty="0"/>
              <a:t> </a:t>
            </a:r>
            <a:r>
              <a:rPr spc="-5" dirty="0"/>
              <a:t>Keputusan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26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693222" y="1773423"/>
            <a:ext cx="7810500" cy="40493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81965" indent="-469900">
              <a:lnSpc>
                <a:spcPct val="100000"/>
              </a:lnSpc>
              <a:spcBef>
                <a:spcPts val="9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  <a:tab pos="482600" algn="l"/>
              </a:tabLst>
            </a:pPr>
            <a:r>
              <a:rPr sz="2200" b="1" spc="-5" dirty="0">
                <a:latin typeface="Verdana"/>
                <a:cs typeface="Verdana"/>
              </a:rPr>
              <a:t>Definisi</a:t>
            </a:r>
            <a:r>
              <a:rPr sz="2200" b="1" spc="-25" dirty="0">
                <a:latin typeface="Verdana"/>
                <a:cs typeface="Verdana"/>
              </a:rPr>
              <a:t> </a:t>
            </a:r>
            <a:r>
              <a:rPr sz="2200" b="1" spc="-5" dirty="0">
                <a:latin typeface="Verdana"/>
                <a:cs typeface="Verdana"/>
              </a:rPr>
              <a:t>sistem</a:t>
            </a:r>
            <a:r>
              <a:rPr sz="2200" b="1" spc="-30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penunjang</a:t>
            </a:r>
            <a:r>
              <a:rPr sz="2200" b="1" spc="15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keputusan (SPK)</a:t>
            </a:r>
            <a:endParaRPr sz="2200">
              <a:latin typeface="Verdana"/>
              <a:cs typeface="Verdana"/>
            </a:endParaRPr>
          </a:p>
          <a:p>
            <a:pPr marL="481965">
              <a:lnSpc>
                <a:spcPct val="100000"/>
              </a:lnSpc>
            </a:pPr>
            <a:r>
              <a:rPr sz="2200" spc="-5" dirty="0">
                <a:latin typeface="Verdana"/>
                <a:cs typeface="Verdana"/>
              </a:rPr>
              <a:t>atau</a:t>
            </a:r>
            <a:r>
              <a:rPr sz="2200" spc="-25" dirty="0">
                <a:latin typeface="Verdana"/>
                <a:cs typeface="Verdana"/>
              </a:rPr>
              <a:t> </a:t>
            </a:r>
            <a:r>
              <a:rPr sz="2200" b="1" i="1" spc="-5" dirty="0">
                <a:latin typeface="Verdana"/>
                <a:cs typeface="Verdana"/>
              </a:rPr>
              <a:t>decision</a:t>
            </a:r>
            <a:r>
              <a:rPr sz="2200" b="1" i="1" spc="-15" dirty="0">
                <a:latin typeface="Verdana"/>
                <a:cs typeface="Verdana"/>
              </a:rPr>
              <a:t> </a:t>
            </a:r>
            <a:r>
              <a:rPr sz="2200" b="1" i="1" spc="-10" dirty="0">
                <a:latin typeface="Verdana"/>
                <a:cs typeface="Verdana"/>
              </a:rPr>
              <a:t>support</a:t>
            </a:r>
            <a:r>
              <a:rPr sz="2200" b="1" i="1" dirty="0">
                <a:latin typeface="Verdana"/>
                <a:cs typeface="Verdana"/>
              </a:rPr>
              <a:t> </a:t>
            </a:r>
            <a:r>
              <a:rPr sz="2200" b="1" i="1" spc="-5" dirty="0">
                <a:latin typeface="Verdana"/>
                <a:cs typeface="Verdana"/>
              </a:rPr>
              <a:t>system</a:t>
            </a:r>
            <a:r>
              <a:rPr sz="2200" b="1" i="1" spc="-15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(DSS)</a:t>
            </a:r>
            <a:endParaRPr sz="2200">
              <a:latin typeface="Verdana"/>
              <a:cs typeface="Verdana"/>
            </a:endParaRPr>
          </a:p>
          <a:p>
            <a:pPr marL="485140" marR="5080">
              <a:lnSpc>
                <a:spcPct val="100000"/>
              </a:lnSpc>
            </a:pPr>
            <a:r>
              <a:rPr sz="2200" spc="-5" dirty="0">
                <a:latin typeface="Verdana"/>
                <a:cs typeface="Verdana"/>
              </a:rPr>
              <a:t>Merupakan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sistem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informasi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untuk</a:t>
            </a:r>
            <a:r>
              <a:rPr sz="2200" spc="-3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membantu </a:t>
            </a:r>
            <a:r>
              <a:rPr sz="2200" spc="-5" dirty="0">
                <a:latin typeface="Verdana"/>
                <a:cs typeface="Verdana"/>
              </a:rPr>
              <a:t> manajer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level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menengah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untuk</a:t>
            </a:r>
            <a:r>
              <a:rPr sz="2200" spc="-2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proses</a:t>
            </a:r>
            <a:r>
              <a:rPr sz="2200" spc="3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pengambilan </a:t>
            </a:r>
            <a:r>
              <a:rPr sz="2200" spc="-76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keputusan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setengah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terstruktur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(</a:t>
            </a:r>
            <a:r>
              <a:rPr sz="2200" i="1" spc="-5" dirty="0">
                <a:latin typeface="Verdana"/>
                <a:cs typeface="Verdana"/>
              </a:rPr>
              <a:t>semi</a:t>
            </a:r>
            <a:r>
              <a:rPr sz="2200" i="1" spc="10" dirty="0">
                <a:latin typeface="Verdana"/>
                <a:cs typeface="Verdana"/>
              </a:rPr>
              <a:t> </a:t>
            </a:r>
            <a:r>
              <a:rPr sz="2200" i="1" spc="-5" dirty="0">
                <a:latin typeface="Verdana"/>
                <a:cs typeface="Verdana"/>
              </a:rPr>
              <a:t>structured</a:t>
            </a:r>
            <a:r>
              <a:rPr sz="2200" spc="-5" dirty="0">
                <a:latin typeface="Verdana"/>
                <a:cs typeface="Verdana"/>
              </a:rPr>
              <a:t>) 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supaya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lebih</a:t>
            </a:r>
            <a:r>
              <a:rPr sz="2200" spc="-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efektif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dengan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menggunakan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model 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model </a:t>
            </a:r>
            <a:r>
              <a:rPr sz="2200" dirty="0">
                <a:latin typeface="Verdana"/>
                <a:cs typeface="Verdana"/>
              </a:rPr>
              <a:t>analisis</a:t>
            </a:r>
            <a:r>
              <a:rPr sz="2200" spc="-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dan data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yang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tersedia.</a:t>
            </a: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150">
              <a:latin typeface="Verdana"/>
              <a:cs typeface="Verdana"/>
            </a:endParaRPr>
          </a:p>
          <a:p>
            <a:pPr marL="481965" indent="-469900">
              <a:lnSpc>
                <a:spcPct val="100000"/>
              </a:lnSpc>
              <a:buClr>
                <a:srgbClr val="CC0000"/>
              </a:buClr>
              <a:buFont typeface="Wingdings"/>
              <a:buChar char=""/>
              <a:tabLst>
                <a:tab pos="481965" algn="l"/>
                <a:tab pos="482600" algn="l"/>
              </a:tabLst>
            </a:pPr>
            <a:r>
              <a:rPr sz="2200" b="1" spc="-5" dirty="0">
                <a:latin typeface="Verdana"/>
                <a:cs typeface="Verdana"/>
              </a:rPr>
              <a:t>Tujuan</a:t>
            </a:r>
            <a:r>
              <a:rPr sz="2200" b="1" spc="-20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SPK </a:t>
            </a:r>
            <a:r>
              <a:rPr sz="2200" b="1" spc="-5" dirty="0">
                <a:latin typeface="Verdana"/>
                <a:cs typeface="Verdana"/>
              </a:rPr>
              <a:t>adalah</a:t>
            </a:r>
            <a:endParaRPr sz="2200">
              <a:latin typeface="Verdana"/>
              <a:cs typeface="Verdana"/>
            </a:endParaRPr>
          </a:p>
          <a:p>
            <a:pPr marL="920750" marR="170815" lvl="1" indent="-436245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920750" algn="l"/>
                <a:tab pos="921385" algn="l"/>
              </a:tabLst>
            </a:pPr>
            <a:r>
              <a:rPr sz="2200" spc="-5" dirty="0">
                <a:latin typeface="Verdana"/>
                <a:cs typeface="Verdana"/>
              </a:rPr>
              <a:t>Membantu manajer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mengambil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keputusan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i="1" spc="-5" dirty="0">
                <a:latin typeface="Verdana"/>
                <a:cs typeface="Verdana"/>
              </a:rPr>
              <a:t>semi </a:t>
            </a:r>
            <a:r>
              <a:rPr sz="2200" i="1" spc="-760" dirty="0">
                <a:latin typeface="Verdana"/>
                <a:cs typeface="Verdana"/>
              </a:rPr>
              <a:t> </a:t>
            </a:r>
            <a:r>
              <a:rPr sz="2200" i="1" spc="-10" dirty="0">
                <a:latin typeface="Verdana"/>
                <a:cs typeface="Verdana"/>
              </a:rPr>
              <a:t>structured</a:t>
            </a:r>
            <a:r>
              <a:rPr sz="2200" i="1" spc="10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yang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dihadapi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oleh</a:t>
            </a:r>
            <a:r>
              <a:rPr sz="2200" spc="-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manajer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level </a:t>
            </a:r>
            <a:r>
              <a:rPr sz="2200" spc="-5" dirty="0">
                <a:latin typeface="Verdana"/>
                <a:cs typeface="Verdana"/>
              </a:rPr>
              <a:t> menengah,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8" y="747770"/>
            <a:ext cx="277241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Lanjutan</a:t>
            </a:r>
            <a:r>
              <a:rPr spc="-40" dirty="0"/>
              <a:t> </a:t>
            </a:r>
            <a:r>
              <a:rPr spc="-5" dirty="0"/>
              <a:t>…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27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62614" y="1773423"/>
            <a:ext cx="7407909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0215" marR="176530" indent="-438150">
              <a:lnSpc>
                <a:spcPct val="100000"/>
              </a:lnSpc>
              <a:spcBef>
                <a:spcPts val="95"/>
              </a:spcBef>
              <a:buClr>
                <a:srgbClr val="CC0000"/>
              </a:buClr>
              <a:buFont typeface="Wingdings"/>
              <a:buChar char=""/>
              <a:tabLst>
                <a:tab pos="450215" algn="l"/>
                <a:tab pos="450850" algn="l"/>
              </a:tabLst>
            </a:pPr>
            <a:r>
              <a:rPr sz="2200" spc="-5" dirty="0">
                <a:latin typeface="Verdana"/>
                <a:cs typeface="Verdana"/>
              </a:rPr>
              <a:t>Membantu</a:t>
            </a:r>
            <a:r>
              <a:rPr sz="2200" spc="-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atau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mendukung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manajemen 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mengambil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keputusan</a:t>
            </a:r>
            <a:r>
              <a:rPr sz="2200" spc="3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bukan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menggantikannya,</a:t>
            </a:r>
            <a:endParaRPr sz="2200">
              <a:latin typeface="Verdana"/>
              <a:cs typeface="Verdana"/>
            </a:endParaRPr>
          </a:p>
          <a:p>
            <a:pPr marL="450215" indent="-438150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450215" algn="l"/>
                <a:tab pos="450850" algn="l"/>
              </a:tabLst>
            </a:pPr>
            <a:r>
              <a:rPr sz="2200" spc="-5" dirty="0">
                <a:latin typeface="Verdana"/>
                <a:cs typeface="Verdana"/>
              </a:rPr>
              <a:t>Meningkatkan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efektifitas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pengambilan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keputusan</a:t>
            </a:r>
            <a:endParaRPr sz="2200">
              <a:latin typeface="Verdana"/>
              <a:cs typeface="Verdana"/>
            </a:endParaRPr>
          </a:p>
          <a:p>
            <a:pPr marL="450215">
              <a:lnSpc>
                <a:spcPct val="100000"/>
              </a:lnSpc>
            </a:pPr>
            <a:r>
              <a:rPr sz="2200" spc="-5" dirty="0">
                <a:latin typeface="Verdana"/>
                <a:cs typeface="Verdana"/>
              </a:rPr>
              <a:t>manajemen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bukan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untuk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meningkatkan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efisiensi.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609600" y="1562235"/>
            <a:ext cx="7958455" cy="114300"/>
            <a:chOff x="609600" y="1562235"/>
            <a:chExt cx="7958455" cy="114300"/>
          </a:xfrm>
        </p:grpSpPr>
        <p:sp>
          <p:nvSpPr>
            <p:cNvPr id="4" name="object 4"/>
            <p:cNvSpPr/>
            <p:nvPr/>
          </p:nvSpPr>
          <p:spPr>
            <a:xfrm>
              <a:off x="609600" y="1566862"/>
              <a:ext cx="4655820" cy="109855"/>
            </a:xfrm>
            <a:custGeom>
              <a:avLst/>
              <a:gdLst/>
              <a:ahLst/>
              <a:cxnLst/>
              <a:rect l="l" t="t" r="r" b="b"/>
              <a:pathLst>
                <a:path w="4655820" h="109855">
                  <a:moveTo>
                    <a:pt x="4655576" y="0"/>
                  </a:moveTo>
                  <a:lnTo>
                    <a:pt x="0" y="0"/>
                  </a:lnTo>
                  <a:lnTo>
                    <a:pt x="0" y="109537"/>
                  </a:lnTo>
                  <a:lnTo>
                    <a:pt x="4655576" y="109537"/>
                  </a:lnTo>
                  <a:lnTo>
                    <a:pt x="4655576" y="0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09600" y="1566915"/>
              <a:ext cx="7958455" cy="0"/>
            </a:xfrm>
            <a:custGeom>
              <a:avLst/>
              <a:gdLst/>
              <a:ahLst/>
              <a:cxnLst/>
              <a:rect l="l" t="t" r="r" b="b"/>
              <a:pathLst>
                <a:path w="7958455">
                  <a:moveTo>
                    <a:pt x="0" y="0"/>
                  </a:moveTo>
                  <a:lnTo>
                    <a:pt x="7958205" y="0"/>
                  </a:lnTo>
                </a:path>
              </a:pathLst>
            </a:custGeom>
            <a:ln w="9360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53598" y="747770"/>
            <a:ext cx="371602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Komponen</a:t>
            </a:r>
            <a:r>
              <a:rPr spc="-15" dirty="0"/>
              <a:t> </a:t>
            </a:r>
            <a:r>
              <a:rPr spc="-10" dirty="0"/>
              <a:t>SPK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28</a:t>
            </a:fld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595279" y="1773424"/>
            <a:ext cx="7954009" cy="4400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17269" marR="494030" indent="-43815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"/>
              <a:tabLst>
                <a:tab pos="1017269" algn="l"/>
                <a:tab pos="1017905" algn="l"/>
              </a:tabLst>
            </a:pPr>
            <a:r>
              <a:rPr sz="2100" dirty="0">
                <a:latin typeface="Verdana"/>
                <a:cs typeface="Verdana"/>
              </a:rPr>
              <a:t>Sistem </a:t>
            </a:r>
            <a:r>
              <a:rPr sz="2100" spc="-5" dirty="0">
                <a:latin typeface="Verdana"/>
                <a:cs typeface="Verdana"/>
              </a:rPr>
              <a:t>penunjang keputusan (SPK) </a:t>
            </a:r>
            <a:r>
              <a:rPr sz="2100" spc="-10" dirty="0">
                <a:latin typeface="Verdana"/>
                <a:cs typeface="Verdana"/>
              </a:rPr>
              <a:t>mempunyai </a:t>
            </a:r>
            <a:r>
              <a:rPr sz="2100" spc="-72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tiga</a:t>
            </a:r>
            <a:r>
              <a:rPr sz="210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komponen,</a:t>
            </a:r>
            <a:r>
              <a:rPr sz="2100" spc="-2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yaitu:</a:t>
            </a:r>
            <a:endParaRPr sz="2100">
              <a:latin typeface="Verdana"/>
              <a:cs typeface="Verdana"/>
            </a:endParaRPr>
          </a:p>
          <a:p>
            <a:pPr marL="1377315" lvl="1" indent="-360680">
              <a:lnSpc>
                <a:spcPct val="100000"/>
              </a:lnSpc>
              <a:buFont typeface="Verdana"/>
              <a:buAutoNum type="arabicPeriod"/>
              <a:tabLst>
                <a:tab pos="1377950" algn="l"/>
              </a:tabLst>
            </a:pPr>
            <a:r>
              <a:rPr sz="2100" i="1" spc="-5" dirty="0">
                <a:latin typeface="Verdana"/>
                <a:cs typeface="Verdana"/>
              </a:rPr>
              <a:t>dialog</a:t>
            </a:r>
            <a:r>
              <a:rPr sz="2100" i="1" spc="-30" dirty="0">
                <a:latin typeface="Verdana"/>
                <a:cs typeface="Verdana"/>
              </a:rPr>
              <a:t> </a:t>
            </a:r>
            <a:r>
              <a:rPr sz="2100" i="1" spc="-5" dirty="0">
                <a:latin typeface="Verdana"/>
                <a:cs typeface="Verdana"/>
              </a:rPr>
              <a:t>management</a:t>
            </a:r>
            <a:r>
              <a:rPr sz="2100" spc="-5" dirty="0">
                <a:latin typeface="Verdana"/>
                <a:cs typeface="Verdana"/>
              </a:rPr>
              <a:t>,</a:t>
            </a:r>
            <a:endParaRPr sz="2100">
              <a:latin typeface="Verdana"/>
              <a:cs typeface="Verdana"/>
            </a:endParaRPr>
          </a:p>
          <a:p>
            <a:pPr marL="1377315" lvl="1" indent="-360680">
              <a:lnSpc>
                <a:spcPct val="100000"/>
              </a:lnSpc>
              <a:buFont typeface="Verdana"/>
              <a:buAutoNum type="arabicPeriod"/>
              <a:tabLst>
                <a:tab pos="1377950" algn="l"/>
              </a:tabLst>
            </a:pPr>
            <a:r>
              <a:rPr sz="2100" i="1" spc="-5" dirty="0">
                <a:latin typeface="Verdana"/>
                <a:cs typeface="Verdana"/>
              </a:rPr>
              <a:t>model</a:t>
            </a:r>
            <a:r>
              <a:rPr sz="2100" i="1" spc="-30" dirty="0">
                <a:latin typeface="Verdana"/>
                <a:cs typeface="Verdana"/>
              </a:rPr>
              <a:t> </a:t>
            </a:r>
            <a:r>
              <a:rPr sz="2100" i="1" spc="-5" dirty="0">
                <a:latin typeface="Verdana"/>
                <a:cs typeface="Verdana"/>
              </a:rPr>
              <a:t>management</a:t>
            </a:r>
            <a:r>
              <a:rPr sz="2100" spc="-5" dirty="0">
                <a:latin typeface="Verdana"/>
                <a:cs typeface="Verdana"/>
              </a:rPr>
              <a:t>,</a:t>
            </a:r>
            <a:r>
              <a:rPr sz="2100" spc="-4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dan</a:t>
            </a:r>
            <a:endParaRPr sz="2100">
              <a:latin typeface="Verdana"/>
              <a:cs typeface="Verdana"/>
            </a:endParaRPr>
          </a:p>
          <a:p>
            <a:pPr marL="1377315" lvl="1" indent="-360680">
              <a:lnSpc>
                <a:spcPct val="100000"/>
              </a:lnSpc>
              <a:buFont typeface="Verdana"/>
              <a:buAutoNum type="arabicPeriod"/>
              <a:tabLst>
                <a:tab pos="1377950" algn="l"/>
              </a:tabLst>
            </a:pPr>
            <a:r>
              <a:rPr sz="2100" i="1" spc="-5" dirty="0">
                <a:latin typeface="Verdana"/>
                <a:cs typeface="Verdana"/>
              </a:rPr>
              <a:t>data</a:t>
            </a:r>
            <a:r>
              <a:rPr sz="2100" i="1" spc="-40" dirty="0">
                <a:latin typeface="Verdana"/>
                <a:cs typeface="Verdana"/>
              </a:rPr>
              <a:t> </a:t>
            </a:r>
            <a:r>
              <a:rPr sz="2100" i="1" spc="-5" dirty="0">
                <a:latin typeface="Verdana"/>
                <a:cs typeface="Verdana"/>
              </a:rPr>
              <a:t>management</a:t>
            </a:r>
            <a:r>
              <a:rPr sz="2100" spc="-5" dirty="0">
                <a:latin typeface="Verdana"/>
                <a:cs typeface="Verdana"/>
              </a:rPr>
              <a:t>.</a:t>
            </a:r>
            <a:endParaRPr sz="21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050">
              <a:latin typeface="Verdana"/>
              <a:cs typeface="Verdana"/>
            </a:endParaRPr>
          </a:p>
          <a:p>
            <a:pPr marL="579755" marR="605790">
              <a:lnSpc>
                <a:spcPct val="100000"/>
              </a:lnSpc>
            </a:pPr>
            <a:r>
              <a:rPr sz="2100" b="1" spc="-5" dirty="0">
                <a:latin typeface="Verdana"/>
                <a:cs typeface="Verdana"/>
              </a:rPr>
              <a:t>Dialog</a:t>
            </a:r>
            <a:r>
              <a:rPr sz="2100" b="1" spc="90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management</a:t>
            </a:r>
            <a:r>
              <a:rPr sz="2100" b="1" spc="145" dirty="0">
                <a:latin typeface="Verdana"/>
                <a:cs typeface="Verdana"/>
              </a:rPr>
              <a:t> </a:t>
            </a:r>
            <a:r>
              <a:rPr sz="2100" b="1" dirty="0">
                <a:latin typeface="Verdana"/>
                <a:cs typeface="Verdana"/>
              </a:rPr>
              <a:t>atau</a:t>
            </a:r>
            <a:r>
              <a:rPr sz="2100" b="1" spc="140" dirty="0">
                <a:latin typeface="Verdana"/>
                <a:cs typeface="Verdana"/>
              </a:rPr>
              <a:t> </a:t>
            </a:r>
            <a:r>
              <a:rPr sz="2100" b="1" i="1" spc="-5" dirty="0">
                <a:latin typeface="Verdana"/>
                <a:cs typeface="Verdana"/>
              </a:rPr>
              <a:t>user</a:t>
            </a:r>
            <a:r>
              <a:rPr sz="2100" b="1" i="1" spc="150" dirty="0">
                <a:latin typeface="Verdana"/>
                <a:cs typeface="Verdana"/>
              </a:rPr>
              <a:t> </a:t>
            </a:r>
            <a:r>
              <a:rPr sz="2100" b="1" i="1" dirty="0">
                <a:latin typeface="Verdana"/>
                <a:cs typeface="Verdana"/>
              </a:rPr>
              <a:t>interface</a:t>
            </a:r>
            <a:r>
              <a:rPr sz="2100" b="1" dirty="0">
                <a:latin typeface="Verdana"/>
                <a:cs typeface="Verdana"/>
              </a:rPr>
              <a:t>: </a:t>
            </a:r>
            <a:r>
              <a:rPr sz="2100" b="1" spc="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yaitu </a:t>
            </a:r>
            <a:r>
              <a:rPr sz="2100" spc="-5" dirty="0">
                <a:latin typeface="Verdana"/>
                <a:cs typeface="Verdana"/>
              </a:rPr>
              <a:t>komponen </a:t>
            </a:r>
            <a:r>
              <a:rPr sz="2100" dirty="0">
                <a:latin typeface="Verdana"/>
                <a:cs typeface="Verdana"/>
              </a:rPr>
              <a:t>untuk </a:t>
            </a:r>
            <a:r>
              <a:rPr sz="2100" spc="-5" dirty="0">
                <a:latin typeface="Verdana"/>
                <a:cs typeface="Verdana"/>
              </a:rPr>
              <a:t>berdialog dengan pemakai </a:t>
            </a:r>
            <a:r>
              <a:rPr sz="210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sistem (dalam </a:t>
            </a:r>
            <a:r>
              <a:rPr sz="2100" dirty="0">
                <a:latin typeface="Verdana"/>
                <a:cs typeface="Verdana"/>
              </a:rPr>
              <a:t>SI </a:t>
            </a:r>
            <a:r>
              <a:rPr sz="2100" spc="-5" dirty="0">
                <a:latin typeface="Verdana"/>
                <a:cs typeface="Verdana"/>
              </a:rPr>
              <a:t>merupakan komponen input dan </a:t>
            </a:r>
            <a:r>
              <a:rPr sz="2100" spc="-72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output)</a:t>
            </a:r>
            <a:endParaRPr sz="2100">
              <a:latin typeface="Verdana"/>
              <a:cs typeface="Verdana"/>
            </a:endParaRPr>
          </a:p>
          <a:p>
            <a:pPr marL="579755">
              <a:lnSpc>
                <a:spcPct val="100000"/>
              </a:lnSpc>
              <a:spcBef>
                <a:spcPts val="1685"/>
              </a:spcBef>
            </a:pPr>
            <a:r>
              <a:rPr sz="2100" b="1" spc="-5" dirty="0">
                <a:latin typeface="Verdana"/>
                <a:cs typeface="Verdana"/>
              </a:rPr>
              <a:t>Model</a:t>
            </a:r>
            <a:r>
              <a:rPr sz="2100" b="1" spc="-55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management:</a:t>
            </a:r>
            <a:endParaRPr sz="2100">
              <a:latin typeface="Verdana"/>
              <a:cs typeface="Verdana"/>
            </a:endParaRPr>
          </a:p>
          <a:p>
            <a:pPr marL="579755">
              <a:lnSpc>
                <a:spcPct val="100000"/>
              </a:lnSpc>
            </a:pPr>
            <a:r>
              <a:rPr sz="2100" spc="-30" dirty="0">
                <a:latin typeface="Verdana"/>
                <a:cs typeface="Verdana"/>
              </a:rPr>
              <a:t>Yaitu</a:t>
            </a:r>
            <a:r>
              <a:rPr sz="2100" spc="-2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komponen</a:t>
            </a:r>
            <a:r>
              <a:rPr sz="2100" spc="-1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yang</a:t>
            </a:r>
            <a:r>
              <a:rPr sz="2100" spc="-2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merubah</a:t>
            </a:r>
            <a:r>
              <a:rPr sz="2100" spc="-1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data</a:t>
            </a:r>
            <a:r>
              <a:rPr sz="2100" spc="-1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menjadi</a:t>
            </a:r>
            <a:endParaRPr sz="21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tabLst>
                <a:tab pos="579755" algn="l"/>
                <a:tab pos="7940675" algn="l"/>
              </a:tabLst>
            </a:pPr>
            <a:r>
              <a:rPr sz="2100" u="sng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 </a:t>
            </a:r>
            <a:r>
              <a:rPr sz="2100" u="sng" dirty="0">
                <a:uFill>
                  <a:solidFill>
                    <a:srgbClr val="CC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2100" u="sng" spc="-5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informasi</a:t>
            </a:r>
            <a:r>
              <a:rPr sz="2100" u="sng" spc="-10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 yang</a:t>
            </a:r>
            <a:r>
              <a:rPr sz="2100" u="sng" spc="-20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 </a:t>
            </a:r>
            <a:r>
              <a:rPr sz="2100" u="sng" spc="-5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relevan,</a:t>
            </a:r>
            <a:r>
              <a:rPr sz="2100" u="sng" spc="-20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 </a:t>
            </a:r>
            <a:r>
              <a:rPr sz="2100" u="sng" spc="-5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misal</a:t>
            </a:r>
            <a:r>
              <a:rPr sz="2100" u="sng" spc="-10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 </a:t>
            </a:r>
            <a:r>
              <a:rPr sz="2100" i="1" u="sng" spc="-5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linier</a:t>
            </a:r>
            <a:r>
              <a:rPr sz="2100" i="1" u="sng" spc="-10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 </a:t>
            </a:r>
            <a:r>
              <a:rPr sz="2100" i="1" u="sng" spc="-5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programming</a:t>
            </a:r>
            <a:r>
              <a:rPr sz="2100" u="sng" spc="-5" dirty="0">
                <a:uFill>
                  <a:solidFill>
                    <a:srgbClr val="CC0000"/>
                  </a:solidFill>
                </a:uFill>
                <a:latin typeface="Times New Roman"/>
                <a:cs typeface="Times New Roman"/>
              </a:rPr>
              <a:t>	</a:t>
            </a:r>
            <a:endParaRPr sz="2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8" y="747770"/>
            <a:ext cx="277241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Lanjutan</a:t>
            </a:r>
            <a:r>
              <a:rPr spc="-40" dirty="0"/>
              <a:t> </a:t>
            </a:r>
            <a:r>
              <a:rPr spc="-5" dirty="0"/>
              <a:t>…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29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65650" y="1643248"/>
            <a:ext cx="7348220" cy="4507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5" dirty="0">
                <a:latin typeface="Verdana"/>
                <a:cs typeface="Verdana"/>
              </a:rPr>
              <a:t>Data</a:t>
            </a:r>
            <a:r>
              <a:rPr sz="2100" b="1" spc="-65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management:</a:t>
            </a:r>
            <a:endParaRPr sz="2100">
              <a:latin typeface="Verdana"/>
              <a:cs typeface="Verdana"/>
            </a:endParaRPr>
          </a:p>
          <a:p>
            <a:pPr marL="12700" marR="491490">
              <a:lnSpc>
                <a:spcPct val="100000"/>
              </a:lnSpc>
            </a:pPr>
            <a:r>
              <a:rPr sz="2100" spc="-10" dirty="0">
                <a:latin typeface="Verdana"/>
                <a:cs typeface="Verdana"/>
              </a:rPr>
              <a:t>yaitu </a:t>
            </a:r>
            <a:r>
              <a:rPr sz="2100" spc="-5" dirty="0">
                <a:latin typeface="Verdana"/>
                <a:cs typeface="Verdana"/>
              </a:rPr>
              <a:t>komponen basis data </a:t>
            </a:r>
            <a:r>
              <a:rPr sz="2100" spc="-10" dirty="0">
                <a:latin typeface="Verdana"/>
                <a:cs typeface="Verdana"/>
              </a:rPr>
              <a:t>yang </a:t>
            </a:r>
            <a:r>
              <a:rPr sz="2100" spc="-5" dirty="0">
                <a:latin typeface="Verdana"/>
                <a:cs typeface="Verdana"/>
              </a:rPr>
              <a:t>terdiri dari semua </a:t>
            </a:r>
            <a:r>
              <a:rPr sz="2100" spc="-72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basis</a:t>
            </a:r>
            <a:r>
              <a:rPr sz="2100" spc="1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data </a:t>
            </a:r>
            <a:r>
              <a:rPr sz="2100" spc="-10" dirty="0">
                <a:latin typeface="Verdana"/>
                <a:cs typeface="Verdana"/>
              </a:rPr>
              <a:t>yang</a:t>
            </a:r>
            <a:r>
              <a:rPr sz="2100" spc="-2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dapat</a:t>
            </a:r>
            <a:r>
              <a:rPr sz="2100" spc="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diakses.</a:t>
            </a:r>
            <a:endParaRPr sz="21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050">
              <a:latin typeface="Verdana"/>
              <a:cs typeface="Verdana"/>
            </a:endParaRPr>
          </a:p>
          <a:p>
            <a:pPr marL="12700" marR="285115">
              <a:lnSpc>
                <a:spcPct val="100000"/>
              </a:lnSpc>
            </a:pPr>
            <a:r>
              <a:rPr sz="2100" dirty="0">
                <a:latin typeface="Verdana"/>
                <a:cs typeface="Verdana"/>
              </a:rPr>
              <a:t>Sistem </a:t>
            </a:r>
            <a:r>
              <a:rPr sz="2100" spc="-5" dirty="0">
                <a:latin typeface="Verdana"/>
                <a:cs typeface="Verdana"/>
              </a:rPr>
              <a:t>penunjang keputusan (SPK) berbeda dengan </a:t>
            </a:r>
            <a:r>
              <a:rPr sz="2100" spc="-72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sistem </a:t>
            </a:r>
            <a:r>
              <a:rPr sz="2100" spc="-55" dirty="0">
                <a:latin typeface="Verdana"/>
                <a:cs typeface="Verdana"/>
              </a:rPr>
              <a:t>pakar.</a:t>
            </a:r>
            <a:r>
              <a:rPr sz="2100" spc="-25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Sistem</a:t>
            </a:r>
            <a:r>
              <a:rPr sz="2100" b="1" spc="10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penunjang</a:t>
            </a:r>
            <a:r>
              <a:rPr sz="2100" b="1" spc="-10" dirty="0">
                <a:latin typeface="Verdana"/>
                <a:cs typeface="Verdana"/>
              </a:rPr>
              <a:t> </a:t>
            </a:r>
            <a:r>
              <a:rPr sz="2100" b="1" spc="-5" dirty="0">
                <a:latin typeface="Verdana"/>
                <a:cs typeface="Verdana"/>
              </a:rPr>
              <a:t>keputusan,</a:t>
            </a:r>
            <a:r>
              <a:rPr sz="2100" b="1" spc="4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ciri </a:t>
            </a:r>
            <a:r>
              <a:rPr sz="210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cirinya</a:t>
            </a:r>
            <a:r>
              <a:rPr sz="2100" spc="-1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menggunakan</a:t>
            </a:r>
            <a:r>
              <a:rPr sz="2100" spc="-30" dirty="0">
                <a:latin typeface="Verdana"/>
                <a:cs typeface="Verdana"/>
              </a:rPr>
              <a:t> </a:t>
            </a:r>
            <a:r>
              <a:rPr sz="2100" i="1" spc="-5" dirty="0">
                <a:latin typeface="Verdana"/>
                <a:cs typeface="Verdana"/>
              </a:rPr>
              <a:t>data</a:t>
            </a:r>
            <a:r>
              <a:rPr sz="2100" i="1" dirty="0">
                <a:latin typeface="Verdana"/>
                <a:cs typeface="Verdana"/>
              </a:rPr>
              <a:t> </a:t>
            </a:r>
            <a:r>
              <a:rPr sz="2100" i="1" spc="-5" dirty="0">
                <a:latin typeface="Verdana"/>
                <a:cs typeface="Verdana"/>
              </a:rPr>
              <a:t>base</a:t>
            </a:r>
            <a:r>
              <a:rPr sz="2100" i="1" spc="1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dan</a:t>
            </a:r>
            <a:r>
              <a:rPr sz="2100" spc="-1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berbasis</a:t>
            </a:r>
            <a:r>
              <a:rPr sz="2100" spc="2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pada </a:t>
            </a:r>
            <a:r>
              <a:rPr sz="2100" dirty="0">
                <a:latin typeface="Verdana"/>
                <a:cs typeface="Verdana"/>
              </a:rPr>
              <a:t> </a:t>
            </a:r>
            <a:r>
              <a:rPr sz="2100" i="1" spc="-5" dirty="0">
                <a:latin typeface="Verdana"/>
                <a:cs typeface="Verdana"/>
              </a:rPr>
              <a:t>modeling</a:t>
            </a:r>
            <a:r>
              <a:rPr sz="2100" i="1" spc="-1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(permodelan).</a:t>
            </a:r>
            <a:endParaRPr sz="21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05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</a:pPr>
            <a:r>
              <a:rPr sz="2100" spc="-5" dirty="0">
                <a:latin typeface="Verdana"/>
                <a:cs typeface="Verdana"/>
              </a:rPr>
              <a:t>Menurut Alter (1976), </a:t>
            </a:r>
            <a:r>
              <a:rPr sz="2100" dirty="0">
                <a:latin typeface="Verdana"/>
                <a:cs typeface="Verdana"/>
              </a:rPr>
              <a:t>SPK </a:t>
            </a:r>
            <a:r>
              <a:rPr sz="2100" spc="-5" dirty="0">
                <a:latin typeface="Verdana"/>
                <a:cs typeface="Verdana"/>
              </a:rPr>
              <a:t>terdiri dari bermacam </a:t>
            </a:r>
            <a:r>
              <a:rPr sz="210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macam,</a:t>
            </a:r>
            <a:r>
              <a:rPr sz="2100" spc="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tetapi tergantung</a:t>
            </a:r>
            <a:r>
              <a:rPr sz="2100" spc="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pada</a:t>
            </a:r>
            <a:r>
              <a:rPr sz="2100" spc="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tingkat</a:t>
            </a:r>
            <a:r>
              <a:rPr sz="2100" spc="-1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kerumitannya, </a:t>
            </a:r>
            <a:r>
              <a:rPr sz="2100" spc="-72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yaitu:</a:t>
            </a:r>
            <a:endParaRPr sz="2100">
              <a:latin typeface="Verdana"/>
              <a:cs typeface="Verdana"/>
            </a:endParaRPr>
          </a:p>
          <a:p>
            <a:pPr marL="448309" marR="208279" indent="-436245">
              <a:lnSpc>
                <a:spcPct val="100000"/>
              </a:lnSpc>
              <a:spcBef>
                <a:spcPts val="5"/>
              </a:spcBef>
              <a:tabLst>
                <a:tab pos="448309" algn="l"/>
              </a:tabLst>
            </a:pPr>
            <a:r>
              <a:rPr sz="2100" spc="-5" dirty="0">
                <a:solidFill>
                  <a:srgbClr val="CC0000"/>
                </a:solidFill>
                <a:latin typeface="Verdana"/>
                <a:cs typeface="Verdana"/>
              </a:rPr>
              <a:t>1.</a:t>
            </a:r>
            <a:r>
              <a:rPr sz="2100" spc="-5" dirty="0">
                <a:solidFill>
                  <a:srgbClr val="CC0000"/>
                </a:solidFill>
                <a:latin typeface="Times New Roman"/>
                <a:cs typeface="Times New Roman"/>
              </a:rPr>
              <a:t>	</a:t>
            </a:r>
            <a:r>
              <a:rPr sz="2100" dirty="0">
                <a:latin typeface="Verdana"/>
                <a:cs typeface="Verdana"/>
              </a:rPr>
              <a:t>SPK </a:t>
            </a:r>
            <a:r>
              <a:rPr sz="2100" spc="-10" dirty="0">
                <a:latin typeface="Verdana"/>
                <a:cs typeface="Verdana"/>
              </a:rPr>
              <a:t>yang </a:t>
            </a:r>
            <a:r>
              <a:rPr sz="2100" spc="-5" dirty="0">
                <a:latin typeface="Verdana"/>
                <a:cs typeface="Verdana"/>
              </a:rPr>
              <a:t>paling </a:t>
            </a:r>
            <a:r>
              <a:rPr sz="2100" dirty="0">
                <a:latin typeface="Verdana"/>
                <a:cs typeface="Verdana"/>
              </a:rPr>
              <a:t>mudah, </a:t>
            </a:r>
            <a:r>
              <a:rPr sz="2100" spc="-10" dirty="0">
                <a:latin typeface="Verdana"/>
                <a:cs typeface="Verdana"/>
              </a:rPr>
              <a:t>yaitu </a:t>
            </a:r>
            <a:r>
              <a:rPr sz="2100" spc="-5" dirty="0">
                <a:latin typeface="Verdana"/>
                <a:cs typeface="Verdana"/>
              </a:rPr>
              <a:t>mengambil elemen </a:t>
            </a:r>
            <a:r>
              <a:rPr sz="2100" spc="-73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informasi tertentu</a:t>
            </a:r>
            <a:r>
              <a:rPr sz="2100" spc="-1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dari</a:t>
            </a:r>
            <a:r>
              <a:rPr sz="2100" dirty="0">
                <a:latin typeface="Verdana"/>
                <a:cs typeface="Verdana"/>
              </a:rPr>
              <a:t> sebuah </a:t>
            </a:r>
            <a:r>
              <a:rPr sz="2100" spc="-5" dirty="0">
                <a:latin typeface="Verdana"/>
                <a:cs typeface="Verdana"/>
              </a:rPr>
              <a:t>file.</a:t>
            </a:r>
            <a:endParaRPr sz="21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8" y="747770"/>
            <a:ext cx="277241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Lanjutan</a:t>
            </a:r>
            <a:r>
              <a:rPr spc="-40" dirty="0"/>
              <a:t> </a:t>
            </a:r>
            <a:r>
              <a:rPr spc="-5" dirty="0"/>
              <a:t>…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88212" y="1748151"/>
            <a:ext cx="7297420" cy="43116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49580" marR="220345" indent="-437515">
              <a:lnSpc>
                <a:spcPct val="100000"/>
              </a:lnSpc>
              <a:spcBef>
                <a:spcPts val="95"/>
              </a:spcBef>
              <a:buClr>
                <a:srgbClr val="CC0000"/>
              </a:buClr>
              <a:buFont typeface="Wingdings"/>
              <a:buChar char=""/>
              <a:tabLst>
                <a:tab pos="449580" algn="l"/>
                <a:tab pos="450215" algn="l"/>
              </a:tabLst>
            </a:pPr>
            <a:r>
              <a:rPr sz="2200" spc="-5" dirty="0">
                <a:latin typeface="Verdana"/>
                <a:cs typeface="Verdana"/>
              </a:rPr>
              <a:t>Sistem-sistem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informasi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Verdana"/>
                <a:cs typeface="Verdana"/>
              </a:rPr>
              <a:t>level</a:t>
            </a:r>
            <a:r>
              <a:rPr sz="2200" spc="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Verdana"/>
                <a:cs typeface="Verdana"/>
              </a:rPr>
              <a:t>operasi </a:t>
            </a:r>
            <a:r>
              <a:rPr sz="2200" spc="-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digunakan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untuk: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mendukung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manajer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operasi </a:t>
            </a:r>
            <a:r>
              <a:rPr sz="2200" spc="-76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dalam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melakukan </a:t>
            </a:r>
            <a:r>
              <a:rPr sz="2200" spc="-15" dirty="0">
                <a:latin typeface="Verdana"/>
                <a:cs typeface="Verdana"/>
              </a:rPr>
              <a:t>kegiatannya.</a:t>
            </a: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CC0000"/>
              </a:buClr>
              <a:buFont typeface="Wingdings"/>
              <a:buChar char=""/>
            </a:pPr>
            <a:endParaRPr sz="2850">
              <a:latin typeface="Verdana"/>
              <a:cs typeface="Verdana"/>
            </a:endParaRPr>
          </a:p>
          <a:p>
            <a:pPr marL="449580" marR="25400" indent="-437515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449580" algn="l"/>
                <a:tab pos="450215" algn="l"/>
              </a:tabLst>
            </a:pPr>
            <a:r>
              <a:rPr sz="2200" b="1" spc="-5" dirty="0">
                <a:latin typeface="Verdana"/>
                <a:cs typeface="Verdana"/>
              </a:rPr>
              <a:t>Tujuan</a:t>
            </a:r>
            <a:r>
              <a:rPr sz="2200" b="1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utama</a:t>
            </a:r>
            <a:r>
              <a:rPr sz="2200" b="1" spc="20" dirty="0">
                <a:latin typeface="Verdana"/>
                <a:cs typeface="Verdana"/>
              </a:rPr>
              <a:t> </a:t>
            </a:r>
            <a:r>
              <a:rPr sz="2200" b="1" spc="-5" dirty="0">
                <a:latin typeface="Verdana"/>
                <a:cs typeface="Verdana"/>
              </a:rPr>
              <a:t>sistem</a:t>
            </a:r>
            <a:r>
              <a:rPr sz="2200" b="1" spc="-20" dirty="0">
                <a:latin typeface="Verdana"/>
                <a:cs typeface="Verdana"/>
              </a:rPr>
              <a:t> </a:t>
            </a:r>
            <a:r>
              <a:rPr sz="2200" b="1" spc="-5" dirty="0">
                <a:latin typeface="Verdana"/>
                <a:cs typeface="Verdana"/>
              </a:rPr>
              <a:t>informasi di level </a:t>
            </a:r>
            <a:r>
              <a:rPr sz="2200" b="1" dirty="0">
                <a:latin typeface="Verdana"/>
                <a:cs typeface="Verdana"/>
              </a:rPr>
              <a:t> </a:t>
            </a:r>
            <a:r>
              <a:rPr sz="2200" b="1" spc="-5" dirty="0">
                <a:latin typeface="Verdana"/>
                <a:cs typeface="Verdana"/>
              </a:rPr>
              <a:t>operasional</a:t>
            </a:r>
            <a:r>
              <a:rPr sz="2200" b="1" dirty="0">
                <a:latin typeface="Verdana"/>
                <a:cs typeface="Verdana"/>
              </a:rPr>
              <a:t> </a:t>
            </a:r>
            <a:r>
              <a:rPr sz="2200" b="1" spc="-5" dirty="0">
                <a:latin typeface="Verdana"/>
                <a:cs typeface="Verdana"/>
              </a:rPr>
              <a:t>adalah:</a:t>
            </a:r>
            <a:r>
              <a:rPr sz="2200" b="1" spc="4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untuk</a:t>
            </a:r>
            <a:r>
              <a:rPr sz="2200" spc="-2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menjawab </a:t>
            </a:r>
            <a:r>
              <a:rPr sz="2200" spc="-5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pertanyaan-pertanyaan</a:t>
            </a:r>
            <a:r>
              <a:rPr sz="2200" spc="5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rutin</a:t>
            </a:r>
            <a:r>
              <a:rPr sz="2200" spc="-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untuk</a:t>
            </a:r>
            <a:r>
              <a:rPr sz="2200" spc="-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keperluan 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kontrol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arus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transaksi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yang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terjadi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organisasi.</a:t>
            </a: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150">
              <a:latin typeface="Verdana"/>
              <a:cs typeface="Verdana"/>
            </a:endParaRPr>
          </a:p>
          <a:p>
            <a:pPr marL="449580" marR="5080">
              <a:lnSpc>
                <a:spcPct val="100000"/>
              </a:lnSpc>
            </a:pPr>
            <a:r>
              <a:rPr sz="2200" spc="-5" dirty="0">
                <a:latin typeface="Verdana"/>
                <a:cs typeface="Verdana"/>
              </a:rPr>
              <a:t>Sistem </a:t>
            </a:r>
            <a:r>
              <a:rPr sz="2200" spc="-15" dirty="0">
                <a:latin typeface="Verdana"/>
                <a:cs typeface="Verdana"/>
              </a:rPr>
              <a:t>yang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berbasis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pada</a:t>
            </a:r>
            <a:r>
              <a:rPr sz="2200" spc="3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transaksi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ini</a:t>
            </a:r>
            <a:r>
              <a:rPr sz="2200" spc="-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disebut: </a:t>
            </a:r>
            <a:r>
              <a:rPr sz="2200" spc="-755" dirty="0">
                <a:latin typeface="Verdana"/>
                <a:cs typeface="Verdana"/>
              </a:rPr>
              <a:t> </a:t>
            </a:r>
            <a:r>
              <a:rPr sz="2200" b="1" spc="-5" dirty="0">
                <a:latin typeface="Verdana"/>
                <a:cs typeface="Verdana"/>
              </a:rPr>
              <a:t>TPS (</a:t>
            </a:r>
            <a:r>
              <a:rPr sz="2200" b="1" i="1" spc="-5" dirty="0">
                <a:latin typeface="Verdana"/>
                <a:cs typeface="Verdana"/>
              </a:rPr>
              <a:t>Transaction</a:t>
            </a:r>
            <a:r>
              <a:rPr sz="2200" b="1" i="1" spc="30" dirty="0">
                <a:latin typeface="Verdana"/>
                <a:cs typeface="Verdana"/>
              </a:rPr>
              <a:t> </a:t>
            </a:r>
            <a:r>
              <a:rPr sz="2200" b="1" i="1" spc="-5" dirty="0">
                <a:latin typeface="Verdana"/>
                <a:cs typeface="Verdana"/>
              </a:rPr>
              <a:t>Processing</a:t>
            </a:r>
            <a:r>
              <a:rPr sz="2200" b="1" i="1" dirty="0">
                <a:latin typeface="Verdana"/>
                <a:cs typeface="Verdana"/>
              </a:rPr>
              <a:t> </a:t>
            </a:r>
            <a:r>
              <a:rPr sz="2200" b="1" i="1" spc="-10" dirty="0">
                <a:latin typeface="Verdana"/>
                <a:cs typeface="Verdana"/>
              </a:rPr>
              <a:t>Systems</a:t>
            </a:r>
            <a:r>
              <a:rPr sz="2200" b="1" spc="-10" dirty="0">
                <a:latin typeface="Verdana"/>
                <a:cs typeface="Verdana"/>
              </a:rPr>
              <a:t>) dan </a:t>
            </a:r>
            <a:r>
              <a:rPr sz="2200" b="1" spc="-5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PCS </a:t>
            </a:r>
            <a:r>
              <a:rPr sz="2200" b="1" spc="-5" dirty="0">
                <a:latin typeface="Verdana"/>
                <a:cs typeface="Verdana"/>
              </a:rPr>
              <a:t>(</a:t>
            </a:r>
            <a:r>
              <a:rPr sz="2200" b="1" i="1" spc="-5" dirty="0">
                <a:latin typeface="Verdana"/>
                <a:cs typeface="Verdana"/>
              </a:rPr>
              <a:t>Process</a:t>
            </a:r>
            <a:r>
              <a:rPr sz="2200" b="1" i="1" spc="15" dirty="0">
                <a:latin typeface="Verdana"/>
                <a:cs typeface="Verdana"/>
              </a:rPr>
              <a:t> </a:t>
            </a:r>
            <a:r>
              <a:rPr sz="2200" b="1" i="1" spc="-10" dirty="0">
                <a:latin typeface="Verdana"/>
                <a:cs typeface="Verdana"/>
              </a:rPr>
              <a:t>Control</a:t>
            </a:r>
            <a:r>
              <a:rPr sz="2200" b="1" i="1" spc="15" dirty="0">
                <a:latin typeface="Verdana"/>
                <a:cs typeface="Verdana"/>
              </a:rPr>
              <a:t> </a:t>
            </a:r>
            <a:r>
              <a:rPr sz="2200" b="1" i="1" spc="-5" dirty="0">
                <a:latin typeface="Verdana"/>
                <a:cs typeface="Verdana"/>
              </a:rPr>
              <a:t>Systems</a:t>
            </a:r>
            <a:r>
              <a:rPr sz="2200" b="1" spc="-5" dirty="0">
                <a:latin typeface="Verdana"/>
                <a:cs typeface="Verdana"/>
              </a:rPr>
              <a:t>).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8" y="747770"/>
            <a:ext cx="277241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Lanjutan</a:t>
            </a:r>
            <a:r>
              <a:rPr spc="-40" dirty="0"/>
              <a:t> </a:t>
            </a:r>
            <a:r>
              <a:rPr spc="-5" dirty="0"/>
              <a:t>…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30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62614" y="1773424"/>
            <a:ext cx="7078980" cy="1626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20955" indent="-457834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AutoNum type="arabicPeriod"/>
              <a:tabLst>
                <a:tab pos="469900" algn="l"/>
                <a:tab pos="470534" algn="l"/>
              </a:tabLst>
            </a:pPr>
            <a:r>
              <a:rPr sz="2100" dirty="0">
                <a:latin typeface="Verdana"/>
                <a:cs typeface="Verdana"/>
              </a:rPr>
              <a:t>SPK </a:t>
            </a:r>
            <a:r>
              <a:rPr sz="2100" spc="-10" dirty="0">
                <a:latin typeface="Verdana"/>
                <a:cs typeface="Verdana"/>
              </a:rPr>
              <a:t>yang </a:t>
            </a:r>
            <a:r>
              <a:rPr sz="2100" spc="-5" dirty="0">
                <a:latin typeface="Verdana"/>
                <a:cs typeface="Verdana"/>
              </a:rPr>
              <a:t>lebih rumit, </a:t>
            </a:r>
            <a:r>
              <a:rPr sz="2100" spc="-10" dirty="0">
                <a:latin typeface="Verdana"/>
                <a:cs typeface="Verdana"/>
              </a:rPr>
              <a:t>yaitu </a:t>
            </a:r>
            <a:r>
              <a:rPr sz="2100" spc="-5" dirty="0">
                <a:latin typeface="Verdana"/>
                <a:cs typeface="Verdana"/>
              </a:rPr>
              <a:t>mengambil </a:t>
            </a:r>
            <a:r>
              <a:rPr sz="2100" spc="-10" dirty="0">
                <a:latin typeface="Verdana"/>
                <a:cs typeface="Verdana"/>
              </a:rPr>
              <a:t>beberapa </a:t>
            </a:r>
            <a:r>
              <a:rPr sz="2100" spc="-72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elemen-elemen data dari</a:t>
            </a:r>
            <a:r>
              <a:rPr sz="2100" dirty="0">
                <a:latin typeface="Verdana"/>
                <a:cs typeface="Verdana"/>
              </a:rPr>
              <a:t> sebuah</a:t>
            </a:r>
            <a:r>
              <a:rPr sz="2100" spc="-5" dirty="0">
                <a:latin typeface="Verdana"/>
                <a:cs typeface="Verdana"/>
              </a:rPr>
              <a:t> file.</a:t>
            </a:r>
            <a:r>
              <a:rPr sz="2100" spc="-1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dan</a:t>
            </a:r>
            <a:endParaRPr sz="2100">
              <a:latin typeface="Verdana"/>
              <a:cs typeface="Verdana"/>
            </a:endParaRPr>
          </a:p>
          <a:p>
            <a:pPr marL="469900" marR="5080" indent="-457834">
              <a:lnSpc>
                <a:spcPct val="100000"/>
              </a:lnSpc>
              <a:buClr>
                <a:srgbClr val="CC0000"/>
              </a:buClr>
              <a:buAutoNum type="arabicPeriod"/>
              <a:tabLst>
                <a:tab pos="469900" algn="l"/>
                <a:tab pos="470534" algn="l"/>
              </a:tabLst>
            </a:pPr>
            <a:r>
              <a:rPr sz="2100" dirty="0">
                <a:latin typeface="Verdana"/>
                <a:cs typeface="Verdana"/>
              </a:rPr>
              <a:t>SPK</a:t>
            </a:r>
            <a:r>
              <a:rPr sz="2100" spc="-2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yang</a:t>
            </a:r>
            <a:r>
              <a:rPr sz="2100" spc="-3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cukup</a:t>
            </a:r>
            <a:r>
              <a:rPr sz="2100" spc="-1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rumit,</a:t>
            </a:r>
            <a:r>
              <a:rPr sz="2100" spc="-1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yaitu</a:t>
            </a:r>
            <a:r>
              <a:rPr sz="2100" spc="-3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mengambil </a:t>
            </a:r>
            <a:r>
              <a:rPr sz="2100" dirty="0">
                <a:latin typeface="Verdana"/>
                <a:cs typeface="Verdana"/>
              </a:rPr>
              <a:t>elemen- </a:t>
            </a:r>
            <a:r>
              <a:rPr sz="2100" spc="-72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elemen</a:t>
            </a:r>
            <a:r>
              <a:rPr sz="210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data dari</a:t>
            </a:r>
            <a:r>
              <a:rPr sz="210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beberapa</a:t>
            </a:r>
            <a:r>
              <a:rPr sz="2100" spc="1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file</a:t>
            </a:r>
            <a:r>
              <a:rPr sz="210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dan </a:t>
            </a:r>
            <a:r>
              <a:rPr sz="210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menggabungkannya</a:t>
            </a:r>
            <a:r>
              <a:rPr sz="2100" spc="-4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menjadi</a:t>
            </a:r>
            <a:r>
              <a:rPr sz="2100" dirty="0">
                <a:latin typeface="Verdana"/>
                <a:cs typeface="Verdana"/>
              </a:rPr>
              <a:t> suatu</a:t>
            </a:r>
            <a:r>
              <a:rPr sz="2100" spc="-2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laporan.</a:t>
            </a:r>
            <a:endParaRPr sz="21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8" y="747770"/>
            <a:ext cx="671322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Sistem</a:t>
            </a:r>
            <a:r>
              <a:rPr spc="-20" dirty="0"/>
              <a:t> </a:t>
            </a:r>
            <a:r>
              <a:rPr spc="-5" dirty="0"/>
              <a:t>Informasi Geografik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31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693222" y="1773423"/>
            <a:ext cx="7823834" cy="40493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81965" marR="5080" indent="-469900">
              <a:lnSpc>
                <a:spcPct val="100000"/>
              </a:lnSpc>
              <a:spcBef>
                <a:spcPts val="9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  <a:tab pos="482600" algn="l"/>
              </a:tabLst>
            </a:pPr>
            <a:r>
              <a:rPr sz="2200" spc="-10" dirty="0">
                <a:latin typeface="Verdana"/>
                <a:cs typeface="Verdana"/>
              </a:rPr>
              <a:t>Perusahaan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jaringan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toko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ritel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i="1" spc="-10" dirty="0">
                <a:latin typeface="Verdana"/>
                <a:cs typeface="Verdana"/>
              </a:rPr>
              <a:t>Wal</a:t>
            </a:r>
            <a:r>
              <a:rPr sz="2200" i="1" dirty="0">
                <a:latin typeface="Verdana"/>
                <a:cs typeface="Verdana"/>
              </a:rPr>
              <a:t> </a:t>
            </a:r>
            <a:r>
              <a:rPr sz="2200" i="1" spc="-10" dirty="0">
                <a:latin typeface="Verdana"/>
                <a:cs typeface="Verdana"/>
              </a:rPr>
              <a:t>mart </a:t>
            </a:r>
            <a:r>
              <a:rPr sz="2200" i="1" spc="-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mengumpulkan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semua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basis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data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masing-masing </a:t>
            </a:r>
            <a:r>
              <a:rPr sz="2200" spc="-755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tokonya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yang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tersebar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Amerika Serikat </a:t>
            </a:r>
            <a:r>
              <a:rPr sz="2200" spc="-20" dirty="0">
                <a:latin typeface="Verdana"/>
                <a:cs typeface="Verdana"/>
              </a:rPr>
              <a:t>ke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dalam 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data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i="1" spc="-10" dirty="0">
                <a:latin typeface="Verdana"/>
                <a:cs typeface="Verdana"/>
              </a:rPr>
              <a:t>warehouse</a:t>
            </a:r>
            <a:r>
              <a:rPr sz="2200" i="1" spc="2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kantor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pusat,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dengan </a:t>
            </a:r>
            <a:r>
              <a:rPr sz="2200" spc="-5" dirty="0">
                <a:latin typeface="Verdana"/>
                <a:cs typeface="Verdana"/>
              </a:rPr>
              <a:t> menggunakan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i="1" spc="-10" dirty="0">
                <a:latin typeface="Verdana"/>
                <a:cs typeface="Verdana"/>
              </a:rPr>
              <a:t>datamining</a:t>
            </a:r>
            <a:r>
              <a:rPr sz="2200" spc="-10" dirty="0">
                <a:latin typeface="Verdana"/>
                <a:cs typeface="Verdana"/>
              </a:rPr>
              <a:t>.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Manajer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i="1" spc="-10" dirty="0">
                <a:latin typeface="Verdana"/>
                <a:cs typeface="Verdana"/>
              </a:rPr>
              <a:t>Wal</a:t>
            </a:r>
            <a:r>
              <a:rPr sz="2200" i="1" dirty="0">
                <a:latin typeface="Verdana"/>
                <a:cs typeface="Verdana"/>
              </a:rPr>
              <a:t> </a:t>
            </a:r>
            <a:r>
              <a:rPr sz="2200" i="1" spc="-5" dirty="0">
                <a:latin typeface="Verdana"/>
                <a:cs typeface="Verdana"/>
              </a:rPr>
              <a:t>Mart </a:t>
            </a:r>
            <a:r>
              <a:rPr sz="2200" i="1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dapat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menganalisis perilaku </a:t>
            </a:r>
            <a:r>
              <a:rPr sz="2200" spc="-10" dirty="0">
                <a:latin typeface="Verdana"/>
                <a:cs typeface="Verdana"/>
              </a:rPr>
              <a:t>konsumen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secara </a:t>
            </a:r>
            <a:r>
              <a:rPr sz="2200" spc="-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nasional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serentak.</a:t>
            </a: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CC0000"/>
              </a:buClr>
              <a:buFont typeface="Wingdings"/>
              <a:buChar char=""/>
            </a:pPr>
            <a:endParaRPr sz="2150">
              <a:latin typeface="Verdana"/>
              <a:cs typeface="Verdana"/>
            </a:endParaRPr>
          </a:p>
          <a:p>
            <a:pPr marL="481965" marR="243204" indent="-469900">
              <a:lnSpc>
                <a:spcPct val="100000"/>
              </a:lnSpc>
              <a:buClr>
                <a:srgbClr val="CC0000"/>
              </a:buClr>
              <a:buFont typeface="Wingdings"/>
              <a:buChar char=""/>
              <a:tabLst>
                <a:tab pos="481965" algn="l"/>
                <a:tab pos="482600" algn="l"/>
              </a:tabLst>
            </a:pPr>
            <a:r>
              <a:rPr sz="2200" i="1" spc="-10" dirty="0">
                <a:latin typeface="Verdana"/>
                <a:cs typeface="Verdana"/>
              </a:rPr>
              <a:t>Wal</a:t>
            </a:r>
            <a:r>
              <a:rPr sz="2200" i="1" spc="5" dirty="0">
                <a:latin typeface="Verdana"/>
                <a:cs typeface="Verdana"/>
              </a:rPr>
              <a:t> </a:t>
            </a:r>
            <a:r>
              <a:rPr sz="2200" i="1" spc="-5" dirty="0">
                <a:latin typeface="Verdana"/>
                <a:cs typeface="Verdana"/>
              </a:rPr>
              <a:t>Mart</a:t>
            </a:r>
            <a:r>
              <a:rPr sz="2200" i="1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menampilkan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informasi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ini dalam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bentuk </a:t>
            </a:r>
            <a:r>
              <a:rPr sz="2200" spc="-76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peta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wilayah</a:t>
            </a:r>
            <a:r>
              <a:rPr sz="2200" spc="-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Amerika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Serikat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dan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dapat</a:t>
            </a:r>
            <a:r>
              <a:rPr sz="2200" spc="3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melihat 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pergerakan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pola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perilaku </a:t>
            </a:r>
            <a:r>
              <a:rPr sz="2200" spc="-10" dirty="0">
                <a:latin typeface="Verdana"/>
                <a:cs typeface="Verdana"/>
              </a:rPr>
              <a:t>konsumen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antar</a:t>
            </a:r>
            <a:r>
              <a:rPr sz="2200" spc="-10" dirty="0">
                <a:latin typeface="Verdana"/>
                <a:cs typeface="Verdana"/>
              </a:rPr>
              <a:t> waktu </a:t>
            </a:r>
            <a:r>
              <a:rPr sz="2200" spc="-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dan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antar </a:t>
            </a:r>
            <a:r>
              <a:rPr sz="2200" spc="-10" dirty="0">
                <a:latin typeface="Verdana"/>
                <a:cs typeface="Verdana"/>
              </a:rPr>
              <a:t>tempat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seluruh </a:t>
            </a:r>
            <a:r>
              <a:rPr sz="2200" spc="-25" dirty="0">
                <a:latin typeface="Verdana"/>
                <a:cs typeface="Verdana"/>
              </a:rPr>
              <a:t>tokonya</a:t>
            </a:r>
            <a:r>
              <a:rPr sz="2200" spc="3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AS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8" y="747770"/>
            <a:ext cx="277241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Lanjutan</a:t>
            </a:r>
            <a:r>
              <a:rPr spc="-40" dirty="0"/>
              <a:t> </a:t>
            </a:r>
            <a:r>
              <a:rPr spc="-5" dirty="0"/>
              <a:t>…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32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693222" y="1773423"/>
            <a:ext cx="7905115" cy="30435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81965" marR="5080" indent="-469900">
              <a:lnSpc>
                <a:spcPct val="100000"/>
              </a:lnSpc>
              <a:spcBef>
                <a:spcPts val="9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  <a:tab pos="482600" algn="l"/>
              </a:tabLst>
            </a:pPr>
            <a:r>
              <a:rPr sz="2200" spc="-5" dirty="0">
                <a:latin typeface="Verdana"/>
                <a:cs typeface="Verdana"/>
              </a:rPr>
              <a:t>Dari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tampilan</a:t>
            </a:r>
            <a:r>
              <a:rPr sz="2200" spc="-10" dirty="0">
                <a:latin typeface="Verdana"/>
                <a:cs typeface="Verdana"/>
              </a:rPr>
              <a:t> peta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wilayah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dapat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dilihat</a:t>
            </a:r>
            <a:r>
              <a:rPr sz="2200" spc="-2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pergeseran- </a:t>
            </a:r>
            <a:r>
              <a:rPr sz="2200" spc="-76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pergeseran</a:t>
            </a:r>
            <a:r>
              <a:rPr sz="2200" spc="3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penjualan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yang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terjadi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dan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perilaku 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konsumen</a:t>
            </a:r>
            <a:r>
              <a:rPr sz="2200" spc="12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dapat</a:t>
            </a:r>
            <a:r>
              <a:rPr sz="2200" spc="1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dipelajari,</a:t>
            </a:r>
            <a:r>
              <a:rPr sz="2200" spc="1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sehingga</a:t>
            </a:r>
            <a:r>
              <a:rPr sz="2200" spc="1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alokasi 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promosi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dapat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dioptimalkan.</a:t>
            </a: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CC0000"/>
              </a:buClr>
              <a:buFont typeface="Wingdings"/>
              <a:buChar char=""/>
            </a:pPr>
            <a:endParaRPr sz="2150">
              <a:latin typeface="Verdana"/>
              <a:cs typeface="Verdana"/>
            </a:endParaRPr>
          </a:p>
          <a:p>
            <a:pPr marL="481965" marR="694055" indent="-469900" algn="just">
              <a:lnSpc>
                <a:spcPct val="100000"/>
              </a:lnSpc>
              <a:buClr>
                <a:srgbClr val="CC0000"/>
              </a:buClr>
              <a:buFont typeface="Wingdings"/>
              <a:buChar char=""/>
              <a:tabLst>
                <a:tab pos="482600" algn="l"/>
              </a:tabLst>
            </a:pPr>
            <a:r>
              <a:rPr sz="2200" spc="-5" dirty="0">
                <a:latin typeface="Verdana"/>
                <a:cs typeface="Verdana"/>
              </a:rPr>
              <a:t>Sistem </a:t>
            </a:r>
            <a:r>
              <a:rPr sz="2200" spc="-20" dirty="0">
                <a:latin typeface="Verdana"/>
                <a:cs typeface="Verdana"/>
              </a:rPr>
              <a:t>yang </a:t>
            </a:r>
            <a:r>
              <a:rPr sz="2200" spc="-5" dirty="0">
                <a:latin typeface="Verdana"/>
                <a:cs typeface="Verdana"/>
              </a:rPr>
              <a:t>menggunakan </a:t>
            </a:r>
            <a:r>
              <a:rPr sz="2200" spc="-10" dirty="0">
                <a:latin typeface="Verdana"/>
                <a:cs typeface="Verdana"/>
              </a:rPr>
              <a:t>bentuk peta </a:t>
            </a:r>
            <a:r>
              <a:rPr sz="2200" spc="-15" dirty="0">
                <a:latin typeface="Verdana"/>
                <a:cs typeface="Verdana"/>
              </a:rPr>
              <a:t>secara </a:t>
            </a:r>
            <a:r>
              <a:rPr sz="2200" spc="-10" dirty="0">
                <a:latin typeface="Verdana"/>
                <a:cs typeface="Verdana"/>
              </a:rPr>
              <a:t> geografis </a:t>
            </a:r>
            <a:r>
              <a:rPr sz="2200" dirty="0">
                <a:latin typeface="Verdana"/>
                <a:cs typeface="Verdana"/>
              </a:rPr>
              <a:t>ini </a:t>
            </a:r>
            <a:r>
              <a:rPr sz="2200" spc="-10" dirty="0">
                <a:latin typeface="Verdana"/>
                <a:cs typeface="Verdana"/>
              </a:rPr>
              <a:t>dikenal </a:t>
            </a:r>
            <a:r>
              <a:rPr sz="2200" spc="-5" dirty="0">
                <a:latin typeface="Verdana"/>
                <a:cs typeface="Verdana"/>
              </a:rPr>
              <a:t>dengan nama </a:t>
            </a:r>
            <a:r>
              <a:rPr sz="2200" b="1" i="1" spc="-10" dirty="0">
                <a:latin typeface="Verdana"/>
                <a:cs typeface="Verdana"/>
              </a:rPr>
              <a:t>geographic </a:t>
            </a:r>
            <a:r>
              <a:rPr sz="2200" b="1" i="1" spc="-740" dirty="0">
                <a:latin typeface="Verdana"/>
                <a:cs typeface="Verdana"/>
              </a:rPr>
              <a:t> </a:t>
            </a:r>
            <a:r>
              <a:rPr sz="2200" b="1" i="1" spc="-10" dirty="0">
                <a:latin typeface="Verdana"/>
                <a:cs typeface="Verdana"/>
              </a:rPr>
              <a:t>information </a:t>
            </a:r>
            <a:r>
              <a:rPr sz="2200" b="1" i="1" spc="-5" dirty="0">
                <a:latin typeface="Verdana"/>
                <a:cs typeface="Verdana"/>
              </a:rPr>
              <a:t>systems </a:t>
            </a:r>
            <a:r>
              <a:rPr sz="2200" b="1" spc="-5" dirty="0">
                <a:latin typeface="Verdana"/>
                <a:cs typeface="Verdana"/>
              </a:rPr>
              <a:t>atau sistem informasi </a:t>
            </a:r>
            <a:r>
              <a:rPr sz="2200" b="1" spc="-740" dirty="0">
                <a:latin typeface="Verdana"/>
                <a:cs typeface="Verdana"/>
              </a:rPr>
              <a:t> </a:t>
            </a:r>
            <a:r>
              <a:rPr sz="2200" b="1" spc="-5" dirty="0">
                <a:latin typeface="Verdana"/>
                <a:cs typeface="Verdana"/>
              </a:rPr>
              <a:t>geografik.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BF4396E4-D504-A571-EAB6-3BFAFB4EA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i="0" dirty="0">
                <a:solidFill>
                  <a:srgbClr val="000000"/>
                </a:solidFill>
                <a:effectLst/>
                <a:latin typeface="ff0"/>
              </a:rPr>
              <a:t>Perbedaan antara SIG dan SIM</a:t>
            </a:r>
            <a:endParaRPr lang="id-ID" dirty="0"/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D09D620B-7DB5-A41B-2127-02636D5E70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710" y="1681348"/>
            <a:ext cx="7954579" cy="4201150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SIG merupakan bentuk khusus dari sistem informasi yang diaplikasikan ke data geografis.</a:t>
            </a:r>
          </a:p>
          <a:p>
            <a:pPr marL="457200" indent="-457200">
              <a:buAutoNum type="arabicPeriod"/>
            </a:pP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SIM adalah kumpulan proses, dieksekusi pada data 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mentahuntuk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menghasilkan informasi yang akan berguna dalam pengambilan keputusan</a:t>
            </a:r>
          </a:p>
          <a:p>
            <a:pPr marL="457200" indent="-457200">
              <a:buAutoNum type="arabicPeriod"/>
            </a:pP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SIG menggunakan data yang mereferensi secara geografis seperti data non &amp; spasial dan terdapat operasi yang mendukung analisa spasial</a:t>
            </a:r>
            <a:r>
              <a:rPr lang="id-ID" dirty="0">
                <a:solidFill>
                  <a:srgbClr val="000000"/>
                </a:solidFill>
                <a:latin typeface="ff1"/>
              </a:rPr>
              <a:t>.</a:t>
            </a:r>
          </a:p>
          <a:p>
            <a:pPr marL="457200" indent="-457200">
              <a:buAutoNum type="arabicPeriod"/>
            </a:pPr>
            <a:r>
              <a:rPr lang="id-ID" dirty="0">
                <a:solidFill>
                  <a:srgbClr val="000000"/>
                </a:solidFill>
                <a:latin typeface="ff1"/>
              </a:rPr>
              <a:t>K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emampuan SIG dibanding SIM adalah dalam menampilkan informasi dalam bentuk informasi geografis/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geospasial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yang berupa peta, karena peta menggambarkan situasi dan kondisi di permukaan bumi.</a:t>
            </a:r>
            <a:endParaRPr lang="id-ID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  <a:p>
            <a:pPr marL="457200" indent="-457200">
              <a:buAutoNum type="arabicPeriod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868983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1AE04CF4-A555-4906-1543-EEC8C50EF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229308"/>
            <a:ext cx="7880806" cy="523220"/>
          </a:xfrm>
        </p:spPr>
        <p:txBody>
          <a:bodyPr/>
          <a:lstStyle/>
          <a:p>
            <a:r>
              <a:rPr lang="id-ID" dirty="0"/>
              <a:t>Komponen SIG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7506F4ED-475C-3C4B-3039-F0E7CE88D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00" y="5257800"/>
            <a:ext cx="3733800" cy="381000"/>
          </a:xfrm>
        </p:spPr>
        <p:txBody>
          <a:bodyPr/>
          <a:lstStyle/>
          <a:p>
            <a:r>
              <a:rPr lang="id-ID" dirty="0"/>
              <a:t>Gambar 1. Komponen SIG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F198780-0E35-9A88-B1EB-EA197B34B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190" y="1758808"/>
            <a:ext cx="5716850" cy="3340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45937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381209DA-FEB8-CFAC-21F2-BB6642802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593" y="229308"/>
            <a:ext cx="7836813" cy="523220"/>
          </a:xfrm>
        </p:spPr>
        <p:txBody>
          <a:bodyPr/>
          <a:lstStyle/>
          <a:p>
            <a:r>
              <a:rPr lang="id-ID" dirty="0"/>
              <a:t>Komponen SIG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F6096CF9-A561-FCB6-304F-454CAFA5D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710" y="1681348"/>
            <a:ext cx="8168290" cy="4201150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id-ID" dirty="0">
                <a:solidFill>
                  <a:srgbClr val="000000"/>
                </a:solidFill>
                <a:latin typeface="ff1"/>
              </a:rPr>
              <a:t>H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ardware : SIG memerlukan spesifikasi komponen 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hardwareyang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sedikit lebih tinggi dibanding 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spesigikasi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komponen SI lainnya. Hardware pendukung SIG meliputi peralatan 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untukinput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, proses, 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output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, dan penyimpanan data.</a:t>
            </a:r>
          </a:p>
          <a:p>
            <a:pPr marL="457200" indent="-457200">
              <a:buAutoNum type="arabicPeriod"/>
            </a:pP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Software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: 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Software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SIG haruslah menyediakan fungsi dan 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toolyang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mampu melakukan fungsi penyimpanan data, 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analisis,menampilkan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infomrasi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geografis.</a:t>
            </a:r>
            <a:r>
              <a:rPr lang="id-ID" dirty="0">
                <a:solidFill>
                  <a:srgbClr val="000000"/>
                </a:solidFill>
                <a:latin typeface="ff1"/>
              </a:rPr>
              <a:t> E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lemen khusus yang 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harusterdapat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dalam komponen 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software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SIG adalah : </a:t>
            </a:r>
            <a:br>
              <a:rPr lang="id-ID" b="0" i="0" dirty="0">
                <a:solidFill>
                  <a:srgbClr val="000000"/>
                </a:solidFill>
                <a:effectLst/>
                <a:latin typeface="ff1"/>
              </a:rPr>
            </a:b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	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a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. 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Tools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untuk melakukan 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input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dan transformasi data geografis.</a:t>
            </a:r>
          </a:p>
          <a:p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	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b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. Sistem manajemen basis data</a:t>
            </a:r>
          </a:p>
          <a:p>
            <a:r>
              <a:rPr lang="id-ID" dirty="0">
                <a:solidFill>
                  <a:srgbClr val="000000"/>
                </a:solidFill>
                <a:latin typeface="ff1"/>
              </a:rPr>
              <a:t>	c. </a:t>
            </a:r>
            <a:r>
              <a:rPr lang="id-ID" dirty="0" err="1">
                <a:solidFill>
                  <a:srgbClr val="000000"/>
                </a:solidFill>
                <a:latin typeface="ff1"/>
              </a:rPr>
              <a:t>T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ools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yang mendukung -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uery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geografis, analisis, dan Visualisasi</a:t>
            </a:r>
          </a:p>
          <a:p>
            <a:r>
              <a:rPr lang="id-ID" dirty="0">
                <a:solidFill>
                  <a:srgbClr val="000000"/>
                </a:solidFill>
                <a:latin typeface="ff1"/>
              </a:rPr>
              <a:t>	d. GU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I untuk memudahkan akses pada 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tools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geografi</a:t>
            </a:r>
          </a:p>
          <a:p>
            <a:endParaRPr lang="id-ID" b="0" i="0" dirty="0">
              <a:solidFill>
                <a:srgbClr val="000000"/>
              </a:solidFill>
              <a:effectLst/>
              <a:latin typeface="ff1"/>
            </a:endParaRPr>
          </a:p>
        </p:txBody>
      </p:sp>
    </p:spTree>
    <p:extLst>
      <p:ext uri="{BB962C8B-B14F-4D97-AF65-F5344CB8AC3E}">
        <p14:creationId xmlns:p14="http://schemas.microsoft.com/office/powerpoint/2010/main" val="38010264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3B64FC34-4E5F-7EA2-8ACD-7493D1FB9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Lanjutan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3F028C68-033A-B142-BAC5-DA90FFE41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710" y="1681348"/>
            <a:ext cx="7954579" cy="3554819"/>
          </a:xfrm>
        </p:spPr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id-ID" dirty="0">
                <a:solidFill>
                  <a:srgbClr val="000000"/>
                </a:solidFill>
                <a:latin typeface="ff1"/>
              </a:rPr>
              <a:t>D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ata </a:t>
            </a:r>
            <a:r>
              <a:rPr lang="id-ID" dirty="0">
                <a:solidFill>
                  <a:srgbClr val="000000"/>
                </a:solidFill>
                <a:latin typeface="ff1"/>
              </a:rPr>
              <a:t>: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data merupakan komponen penting dalam SIG. 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Secarafundamental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SIG bekerja dengan 2 model data geografis, yaitu modem </a:t>
            </a:r>
            <a:r>
              <a:rPr lang="id-ID" dirty="0" err="1">
                <a:solidFill>
                  <a:srgbClr val="000000"/>
                </a:solidFill>
                <a:latin typeface="ff1"/>
              </a:rPr>
              <a:t>v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ector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dan raster.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id-ID" dirty="0">
                <a:solidFill>
                  <a:srgbClr val="000000"/>
                </a:solidFill>
                <a:latin typeface="ff1"/>
              </a:rPr>
              <a:t>M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anusia : komponen manusia memegang peranan 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penting,karena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tanpa SDM maka sistem tersebut tidak 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dapatdiaplikasikan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dengan baik. dapat dikatakan manusia 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merupakankomponen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yang mengendalikan suatu sistem 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sehinggamenghasilkan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suatu analisa yang dibutuhkan.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id-ID" dirty="0">
                <a:solidFill>
                  <a:srgbClr val="000000"/>
                </a:solidFill>
                <a:latin typeface="ff1"/>
              </a:rPr>
              <a:t>M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etode </a:t>
            </a:r>
            <a:r>
              <a:rPr lang="id-ID" dirty="0">
                <a:solidFill>
                  <a:srgbClr val="000000"/>
                </a:solidFill>
                <a:latin typeface="ff1"/>
              </a:rPr>
              <a:t>: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SIG yang baik memiliki keserasian antara 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rencanadisain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dengan aturan dunia nyata, </a:t>
            </a:r>
            <a:r>
              <a:rPr lang="id-ID" b="0" i="0" dirty="0" err="1">
                <a:solidFill>
                  <a:srgbClr val="000000"/>
                </a:solidFill>
                <a:effectLst/>
                <a:latin typeface="ff1"/>
              </a:rPr>
              <a:t>dimana</a:t>
            </a:r>
            <a:r>
              <a:rPr lang="id-ID" b="0" i="0" dirty="0">
                <a:solidFill>
                  <a:srgbClr val="000000"/>
                </a:solidFill>
                <a:effectLst/>
                <a:latin typeface="ff1"/>
              </a:rPr>
              <a:t> metode, model, dan implementasi akan berbeda untuk setiap permasalahan.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722693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609600" y="1562235"/>
            <a:ext cx="7958455" cy="114300"/>
            <a:chOff x="609600" y="1562235"/>
            <a:chExt cx="7958455" cy="114300"/>
          </a:xfrm>
        </p:grpSpPr>
        <p:sp>
          <p:nvSpPr>
            <p:cNvPr id="4" name="object 4"/>
            <p:cNvSpPr/>
            <p:nvPr/>
          </p:nvSpPr>
          <p:spPr>
            <a:xfrm>
              <a:off x="609600" y="1566862"/>
              <a:ext cx="4655820" cy="109855"/>
            </a:xfrm>
            <a:custGeom>
              <a:avLst/>
              <a:gdLst/>
              <a:ahLst/>
              <a:cxnLst/>
              <a:rect l="l" t="t" r="r" b="b"/>
              <a:pathLst>
                <a:path w="4655820" h="109855">
                  <a:moveTo>
                    <a:pt x="4655576" y="0"/>
                  </a:moveTo>
                  <a:lnTo>
                    <a:pt x="0" y="0"/>
                  </a:lnTo>
                  <a:lnTo>
                    <a:pt x="0" y="109537"/>
                  </a:lnTo>
                  <a:lnTo>
                    <a:pt x="4655576" y="109537"/>
                  </a:lnTo>
                  <a:lnTo>
                    <a:pt x="4655576" y="0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09600" y="1566915"/>
              <a:ext cx="7958455" cy="0"/>
            </a:xfrm>
            <a:custGeom>
              <a:avLst/>
              <a:gdLst/>
              <a:ahLst/>
              <a:cxnLst/>
              <a:rect l="l" t="t" r="r" b="b"/>
              <a:pathLst>
                <a:path w="7958455">
                  <a:moveTo>
                    <a:pt x="0" y="0"/>
                  </a:moveTo>
                  <a:lnTo>
                    <a:pt x="7958205" y="0"/>
                  </a:lnTo>
                </a:path>
              </a:pathLst>
            </a:custGeom>
            <a:ln w="9360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53598" y="747770"/>
            <a:ext cx="660590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Sistem</a:t>
            </a:r>
            <a:r>
              <a:rPr spc="-5" dirty="0"/>
              <a:t> Informasi</a:t>
            </a:r>
            <a:r>
              <a:rPr spc="15" dirty="0"/>
              <a:t> </a:t>
            </a:r>
            <a:r>
              <a:rPr spc="-10" dirty="0"/>
              <a:t>Eksekutif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37</a:t>
            </a:fld>
            <a:endParaRPr dirty="0"/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79755" marR="104139" indent="-46990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580390" algn="l"/>
                <a:tab pos="581025" algn="l"/>
              </a:tabLst>
            </a:pPr>
            <a:r>
              <a:rPr b="1" spc="-5" dirty="0">
                <a:latin typeface="Verdana"/>
                <a:cs typeface="Verdana"/>
              </a:rPr>
              <a:t>Sistem</a:t>
            </a:r>
            <a:r>
              <a:rPr b="1" spc="-10" dirty="0">
                <a:latin typeface="Verdana"/>
                <a:cs typeface="Verdana"/>
              </a:rPr>
              <a:t> </a:t>
            </a:r>
            <a:r>
              <a:rPr b="1" spc="-5" dirty="0">
                <a:latin typeface="Verdana"/>
                <a:cs typeface="Verdana"/>
              </a:rPr>
              <a:t>Informasi</a:t>
            </a:r>
            <a:r>
              <a:rPr b="1" spc="-10" dirty="0">
                <a:latin typeface="Verdana"/>
                <a:cs typeface="Verdana"/>
              </a:rPr>
              <a:t> </a:t>
            </a:r>
            <a:r>
              <a:rPr b="1" spc="-5" dirty="0">
                <a:latin typeface="Verdana"/>
                <a:cs typeface="Verdana"/>
              </a:rPr>
              <a:t>Eksekutif</a:t>
            </a:r>
            <a:r>
              <a:rPr b="1" spc="10" dirty="0">
                <a:latin typeface="Verdana"/>
                <a:cs typeface="Verdana"/>
              </a:rPr>
              <a:t> </a:t>
            </a:r>
            <a:r>
              <a:rPr b="1" spc="-5" dirty="0">
                <a:latin typeface="Verdana"/>
                <a:cs typeface="Verdana"/>
              </a:rPr>
              <a:t>(SIE)</a:t>
            </a:r>
            <a:r>
              <a:rPr b="1" spc="-20" dirty="0">
                <a:latin typeface="Verdana"/>
                <a:cs typeface="Verdana"/>
              </a:rPr>
              <a:t> </a:t>
            </a:r>
            <a:r>
              <a:rPr b="1" dirty="0">
                <a:latin typeface="Verdana"/>
                <a:cs typeface="Verdana"/>
              </a:rPr>
              <a:t>atau</a:t>
            </a:r>
            <a:r>
              <a:rPr b="1" spc="20" dirty="0">
                <a:latin typeface="Verdana"/>
                <a:cs typeface="Verdana"/>
              </a:rPr>
              <a:t> </a:t>
            </a:r>
            <a:r>
              <a:rPr b="1" i="1" spc="-5" dirty="0">
                <a:latin typeface="Verdana"/>
                <a:cs typeface="Verdana"/>
              </a:rPr>
              <a:t>executive </a:t>
            </a:r>
            <a:r>
              <a:rPr b="1" i="1" spc="-705" dirty="0">
                <a:latin typeface="Verdana"/>
                <a:cs typeface="Verdana"/>
              </a:rPr>
              <a:t> </a:t>
            </a:r>
            <a:r>
              <a:rPr b="1" i="1" spc="-5" dirty="0">
                <a:latin typeface="Verdana"/>
                <a:cs typeface="Verdana"/>
              </a:rPr>
              <a:t>information</a:t>
            </a:r>
            <a:r>
              <a:rPr b="1" i="1" dirty="0">
                <a:latin typeface="Verdana"/>
                <a:cs typeface="Verdana"/>
              </a:rPr>
              <a:t> </a:t>
            </a:r>
            <a:r>
              <a:rPr b="1" i="1" spc="-5" dirty="0">
                <a:latin typeface="Verdana"/>
                <a:cs typeface="Verdana"/>
              </a:rPr>
              <a:t>system</a:t>
            </a:r>
            <a:r>
              <a:rPr b="1" i="1" spc="20" dirty="0">
                <a:latin typeface="Verdana"/>
                <a:cs typeface="Verdana"/>
              </a:rPr>
              <a:t> </a:t>
            </a:r>
            <a:r>
              <a:rPr b="1" spc="-5" dirty="0">
                <a:latin typeface="Verdana"/>
                <a:cs typeface="Verdana"/>
              </a:rPr>
              <a:t>(EIS) </a:t>
            </a:r>
            <a:r>
              <a:rPr spc="-5" dirty="0"/>
              <a:t>adalah</a:t>
            </a:r>
            <a:r>
              <a:rPr dirty="0"/>
              <a:t> </a:t>
            </a:r>
            <a:r>
              <a:rPr spc="-5" dirty="0"/>
              <a:t>sistem</a:t>
            </a:r>
            <a:r>
              <a:rPr spc="10" dirty="0"/>
              <a:t> </a:t>
            </a:r>
            <a:r>
              <a:rPr spc="-5" dirty="0"/>
              <a:t>informasi </a:t>
            </a:r>
            <a:r>
              <a:rPr dirty="0"/>
              <a:t> </a:t>
            </a:r>
            <a:r>
              <a:rPr spc="-10" dirty="0"/>
              <a:t>yang </a:t>
            </a:r>
            <a:r>
              <a:rPr spc="-5" dirty="0"/>
              <a:t>digunakan oleh manajer tingkat </a:t>
            </a:r>
            <a:r>
              <a:rPr dirty="0"/>
              <a:t>atas untuk </a:t>
            </a:r>
            <a:r>
              <a:rPr spc="5" dirty="0"/>
              <a:t> </a:t>
            </a:r>
            <a:r>
              <a:rPr spc="-5" dirty="0"/>
              <a:t>membantu pemecahan masalah tidak terstruktur </a:t>
            </a:r>
            <a:r>
              <a:rPr dirty="0"/>
              <a:t> </a:t>
            </a:r>
            <a:r>
              <a:rPr spc="-5" dirty="0"/>
              <a:t>(</a:t>
            </a:r>
            <a:r>
              <a:rPr i="1" spc="-5" dirty="0">
                <a:latin typeface="Verdana"/>
                <a:cs typeface="Verdana"/>
              </a:rPr>
              <a:t>unstructured</a:t>
            </a:r>
            <a:r>
              <a:rPr spc="-5" dirty="0"/>
              <a:t>).</a:t>
            </a: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CC0000"/>
              </a:buClr>
              <a:buFont typeface="Wingdings"/>
              <a:buChar char=""/>
            </a:pPr>
            <a:endParaRPr sz="2050"/>
          </a:p>
          <a:p>
            <a:pPr marL="579755" marR="495934" indent="-469900">
              <a:lnSpc>
                <a:spcPct val="100000"/>
              </a:lnSpc>
              <a:buClr>
                <a:srgbClr val="CC0000"/>
              </a:buClr>
              <a:buFont typeface="Wingdings"/>
              <a:buChar char=""/>
              <a:tabLst>
                <a:tab pos="580390" algn="l"/>
                <a:tab pos="581025" algn="l"/>
              </a:tabLst>
            </a:pPr>
            <a:r>
              <a:rPr dirty="0"/>
              <a:t>SIE </a:t>
            </a:r>
            <a:r>
              <a:rPr spc="-5" dirty="0"/>
              <a:t>berbeda dengan sistem penunjang keputusan </a:t>
            </a:r>
            <a:r>
              <a:rPr dirty="0"/>
              <a:t> </a:t>
            </a:r>
            <a:r>
              <a:rPr spc="-5" dirty="0"/>
              <a:t>(SPK). SIE lebih </a:t>
            </a:r>
            <a:r>
              <a:rPr dirty="0"/>
              <a:t>fokus </a:t>
            </a:r>
            <a:r>
              <a:rPr spc="-5" dirty="0"/>
              <a:t>pada permasalahan- </a:t>
            </a:r>
            <a:r>
              <a:rPr dirty="0"/>
              <a:t> </a:t>
            </a:r>
            <a:r>
              <a:rPr spc="-5" dirty="0"/>
              <a:t>permasalahan </a:t>
            </a:r>
            <a:r>
              <a:rPr dirty="0"/>
              <a:t>umum </a:t>
            </a:r>
            <a:r>
              <a:rPr spc="-5" dirty="0"/>
              <a:t>di tingkat </a:t>
            </a:r>
            <a:r>
              <a:rPr dirty="0"/>
              <a:t>atas atau </a:t>
            </a:r>
            <a:r>
              <a:rPr spc="-5" dirty="0"/>
              <a:t>tingkat </a:t>
            </a:r>
            <a:r>
              <a:rPr dirty="0"/>
              <a:t> </a:t>
            </a:r>
            <a:r>
              <a:rPr spc="-5" dirty="0"/>
              <a:t>stratejik. Permasalahan-permasalahan </a:t>
            </a:r>
            <a:r>
              <a:rPr dirty="0"/>
              <a:t>umum </a:t>
            </a:r>
            <a:r>
              <a:rPr spc="-10" dirty="0"/>
              <a:t>yang </a:t>
            </a:r>
            <a:r>
              <a:rPr spc="-725" dirty="0"/>
              <a:t> </a:t>
            </a:r>
            <a:r>
              <a:rPr spc="-5" dirty="0"/>
              <a:t>dihadapi</a:t>
            </a:r>
            <a:r>
              <a:rPr dirty="0"/>
              <a:t> oleh</a:t>
            </a:r>
            <a:r>
              <a:rPr spc="-5" dirty="0"/>
              <a:t> manajer</a:t>
            </a:r>
            <a:r>
              <a:rPr spc="5" dirty="0"/>
              <a:t> </a:t>
            </a:r>
            <a:r>
              <a:rPr dirty="0"/>
              <a:t>atas</a:t>
            </a:r>
            <a:r>
              <a:rPr spc="5" dirty="0"/>
              <a:t> </a:t>
            </a:r>
            <a:r>
              <a:rPr spc="-5" dirty="0"/>
              <a:t>adalah</a:t>
            </a:r>
            <a:r>
              <a:rPr spc="10" dirty="0"/>
              <a:t> </a:t>
            </a:r>
            <a:r>
              <a:rPr spc="-5" dirty="0"/>
              <a:t>permasalahan- </a:t>
            </a:r>
            <a:r>
              <a:rPr dirty="0"/>
              <a:t> </a:t>
            </a:r>
            <a:r>
              <a:rPr spc="-5" dirty="0"/>
              <a:t>permasalahan</a:t>
            </a:r>
            <a:r>
              <a:rPr spc="-20" dirty="0"/>
              <a:t> </a:t>
            </a:r>
            <a:r>
              <a:rPr b="1" spc="-5" dirty="0">
                <a:latin typeface="Verdana"/>
                <a:cs typeface="Verdana"/>
              </a:rPr>
              <a:t>perencanaan stratejik</a:t>
            </a:r>
            <a:r>
              <a:rPr b="1" spc="10" dirty="0">
                <a:latin typeface="Verdana"/>
                <a:cs typeface="Verdana"/>
              </a:rPr>
              <a:t> </a:t>
            </a:r>
            <a:r>
              <a:rPr b="1" spc="-5" dirty="0">
                <a:latin typeface="Verdana"/>
                <a:cs typeface="Verdana"/>
              </a:rPr>
              <a:t>(</a:t>
            </a:r>
            <a:r>
              <a:rPr b="1" i="1" spc="-5" dirty="0">
                <a:latin typeface="Verdana"/>
                <a:cs typeface="Verdana"/>
              </a:rPr>
              <a:t>strategic </a:t>
            </a:r>
            <a:r>
              <a:rPr b="1" i="1" spc="-705" dirty="0">
                <a:latin typeface="Verdana"/>
                <a:cs typeface="Verdana"/>
              </a:rPr>
              <a:t> </a:t>
            </a:r>
            <a:r>
              <a:rPr b="1" i="1" spc="-5" dirty="0">
                <a:latin typeface="Verdana"/>
                <a:cs typeface="Verdana"/>
              </a:rPr>
              <a:t>planning</a:t>
            </a:r>
            <a:r>
              <a:rPr b="1" spc="-5" dirty="0">
                <a:latin typeface="Verdana"/>
                <a:cs typeface="Verdana"/>
              </a:rPr>
              <a:t>)</a:t>
            </a:r>
            <a:r>
              <a:rPr b="1" spc="-45" dirty="0">
                <a:latin typeface="Verdana"/>
                <a:cs typeface="Verdana"/>
              </a:rPr>
              <a:t> </a:t>
            </a:r>
            <a:r>
              <a:rPr b="1" spc="-5" dirty="0">
                <a:latin typeface="Verdana"/>
                <a:cs typeface="Verdana"/>
              </a:rPr>
              <a:t>dan</a:t>
            </a:r>
            <a:r>
              <a:rPr b="1" spc="-20" dirty="0">
                <a:latin typeface="Verdana"/>
                <a:cs typeface="Verdana"/>
              </a:rPr>
              <a:t> </a:t>
            </a:r>
            <a:r>
              <a:rPr b="1" spc="-5" dirty="0">
                <a:latin typeface="Verdana"/>
                <a:cs typeface="Verdana"/>
              </a:rPr>
              <a:t>perumusan</a:t>
            </a:r>
            <a:r>
              <a:rPr b="1" spc="15" dirty="0">
                <a:latin typeface="Verdana"/>
                <a:cs typeface="Verdana"/>
              </a:rPr>
              <a:t> </a:t>
            </a:r>
            <a:r>
              <a:rPr b="1" spc="-5" dirty="0">
                <a:latin typeface="Verdana"/>
                <a:cs typeface="Verdana"/>
              </a:rPr>
              <a:t>stratejik </a:t>
            </a:r>
            <a:r>
              <a:rPr b="1" dirty="0">
                <a:latin typeface="Verdana"/>
                <a:cs typeface="Verdana"/>
              </a:rPr>
              <a:t>(</a:t>
            </a:r>
            <a:r>
              <a:rPr b="1" i="1" dirty="0">
                <a:latin typeface="Verdana"/>
                <a:cs typeface="Verdana"/>
              </a:rPr>
              <a:t>strategic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580390" algn="l"/>
                <a:tab pos="7941309" algn="l"/>
              </a:tabLst>
            </a:pPr>
            <a:r>
              <a:rPr b="1" i="1" u="sng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 </a:t>
            </a:r>
            <a:r>
              <a:rPr u="sng" dirty="0">
                <a:uFill>
                  <a:solidFill>
                    <a:srgbClr val="CC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b="1" i="1" u="sng" spc="-5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formulation</a:t>
            </a:r>
            <a:r>
              <a:rPr b="1" u="sng" spc="-5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).</a:t>
            </a:r>
            <a:r>
              <a:rPr u="sng" spc="-5" dirty="0">
                <a:uFill>
                  <a:solidFill>
                    <a:srgbClr val="CC0000"/>
                  </a:solidFill>
                </a:uFill>
                <a:latin typeface="Times New Roman"/>
                <a:cs typeface="Times New Roman"/>
              </a:rPr>
              <a:t>	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8" y="747770"/>
            <a:ext cx="660590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Sistem</a:t>
            </a:r>
            <a:r>
              <a:rPr spc="-5" dirty="0"/>
              <a:t> Informasi</a:t>
            </a:r>
            <a:r>
              <a:rPr spc="15" dirty="0"/>
              <a:t> </a:t>
            </a:r>
            <a:r>
              <a:rPr spc="-10" dirty="0"/>
              <a:t>Eksekutif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38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693222" y="1681348"/>
            <a:ext cx="7412990" cy="1946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1965" marR="548005" indent="-46990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  <a:tab pos="482600" algn="l"/>
              </a:tabLst>
            </a:pPr>
            <a:r>
              <a:rPr sz="2100" spc="-5" dirty="0">
                <a:latin typeface="Verdana"/>
                <a:cs typeface="Verdana"/>
              </a:rPr>
              <a:t>Permasalahan-permasalahan tersebut </a:t>
            </a:r>
            <a:r>
              <a:rPr sz="2100" spc="-10" dirty="0">
                <a:latin typeface="Verdana"/>
                <a:cs typeface="Verdana"/>
              </a:rPr>
              <a:t>misalnya </a:t>
            </a:r>
            <a:r>
              <a:rPr sz="2100" spc="-72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adalah:</a:t>
            </a:r>
            <a:endParaRPr sz="2100">
              <a:latin typeface="Verdana"/>
              <a:cs typeface="Verdana"/>
            </a:endParaRPr>
          </a:p>
          <a:p>
            <a:pPr marL="842010" lvl="1" indent="-360680">
              <a:lnSpc>
                <a:spcPct val="100000"/>
              </a:lnSpc>
              <a:buAutoNum type="arabicPeriod"/>
              <a:tabLst>
                <a:tab pos="842644" algn="l"/>
              </a:tabLst>
            </a:pPr>
            <a:r>
              <a:rPr sz="2100" spc="-5" dirty="0">
                <a:latin typeface="Verdana"/>
                <a:cs typeface="Verdana"/>
              </a:rPr>
              <a:t>Permasalahan-permasalahan</a:t>
            </a:r>
            <a:r>
              <a:rPr sz="2100" spc="-1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tentang</a:t>
            </a:r>
            <a:r>
              <a:rPr sz="2100" spc="-3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arah</a:t>
            </a:r>
            <a:r>
              <a:rPr sz="2100" spc="-1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bisnis</a:t>
            </a:r>
            <a:endParaRPr sz="2100">
              <a:latin typeface="Verdana"/>
              <a:cs typeface="Verdana"/>
            </a:endParaRPr>
          </a:p>
          <a:p>
            <a:pPr marL="855344">
              <a:lnSpc>
                <a:spcPct val="100000"/>
              </a:lnSpc>
            </a:pPr>
            <a:r>
              <a:rPr sz="2100" spc="-10" dirty="0">
                <a:latin typeface="Verdana"/>
                <a:cs typeface="Verdana"/>
              </a:rPr>
              <a:t>yang</a:t>
            </a:r>
            <a:r>
              <a:rPr sz="2100" spc="-2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akan</a:t>
            </a:r>
            <a:r>
              <a:rPr sz="2100" spc="-1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dilakukan</a:t>
            </a:r>
            <a:r>
              <a:rPr sz="2100" spc="-3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di</a:t>
            </a:r>
            <a:r>
              <a:rPr sz="210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masa</a:t>
            </a:r>
            <a:r>
              <a:rPr sz="2100" spc="-1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depan,</a:t>
            </a:r>
            <a:endParaRPr sz="2100">
              <a:latin typeface="Verdana"/>
              <a:cs typeface="Verdana"/>
            </a:endParaRPr>
          </a:p>
          <a:p>
            <a:pPr marL="842010" lvl="1" indent="-360680">
              <a:lnSpc>
                <a:spcPct val="100000"/>
              </a:lnSpc>
              <a:buAutoNum type="arabicPeriod" startAt="2"/>
              <a:tabLst>
                <a:tab pos="842644" algn="l"/>
              </a:tabLst>
            </a:pPr>
            <a:r>
              <a:rPr sz="2100" spc="-10" dirty="0">
                <a:latin typeface="Verdana"/>
                <a:cs typeface="Verdana"/>
              </a:rPr>
              <a:t>Posisi</a:t>
            </a:r>
            <a:r>
              <a:rPr sz="2100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kompetitor dan</a:t>
            </a:r>
            <a:r>
              <a:rPr sz="2100" spc="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bagaimana</a:t>
            </a:r>
            <a:r>
              <a:rPr sz="210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mengatasinya,</a:t>
            </a:r>
            <a:endParaRPr sz="2100">
              <a:latin typeface="Verdana"/>
              <a:cs typeface="Verdana"/>
            </a:endParaRPr>
          </a:p>
          <a:p>
            <a:pPr marL="842010" lvl="1" indent="-360680">
              <a:lnSpc>
                <a:spcPct val="100000"/>
              </a:lnSpc>
              <a:buAutoNum type="arabicPeriod" startAt="2"/>
              <a:tabLst>
                <a:tab pos="842644" algn="l"/>
              </a:tabLst>
            </a:pPr>
            <a:r>
              <a:rPr sz="2100" spc="-10" dirty="0">
                <a:latin typeface="Verdana"/>
                <a:cs typeface="Verdana"/>
              </a:rPr>
              <a:t>Perlu</a:t>
            </a:r>
            <a:r>
              <a:rPr sz="2100" spc="-3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atau</a:t>
            </a:r>
            <a:r>
              <a:rPr sz="2100" spc="-20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tidaknya</a:t>
            </a:r>
            <a:r>
              <a:rPr sz="2100" spc="-35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ekspansi</a:t>
            </a:r>
            <a:r>
              <a:rPr sz="2100" spc="-15" dirty="0">
                <a:latin typeface="Verdana"/>
                <a:cs typeface="Verdana"/>
              </a:rPr>
              <a:t> </a:t>
            </a:r>
            <a:r>
              <a:rPr sz="2100" spc="-5" dirty="0">
                <a:latin typeface="Verdana"/>
                <a:cs typeface="Verdana"/>
              </a:rPr>
              <a:t>bisnis,</a:t>
            </a:r>
            <a:r>
              <a:rPr sz="2100" spc="-15" dirty="0">
                <a:latin typeface="Verdana"/>
                <a:cs typeface="Verdana"/>
              </a:rPr>
              <a:t> </a:t>
            </a:r>
            <a:r>
              <a:rPr sz="2100" spc="-10" dirty="0">
                <a:latin typeface="Verdana"/>
                <a:cs typeface="Verdana"/>
              </a:rPr>
              <a:t>dsb.</a:t>
            </a:r>
            <a:endParaRPr sz="21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1435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Thank</a:t>
            </a:r>
            <a:r>
              <a:rPr spc="-45" dirty="0"/>
              <a:t> </a:t>
            </a:r>
            <a:r>
              <a:rPr spc="-5" dirty="0"/>
              <a:t>You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39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26782" y="4901565"/>
            <a:ext cx="30937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Verdana"/>
                <a:cs typeface="Verdana"/>
              </a:rPr>
              <a:t>See</a:t>
            </a:r>
            <a:r>
              <a:rPr sz="2400" spc="-40" dirty="0">
                <a:latin typeface="Verdana"/>
                <a:cs typeface="Verdana"/>
              </a:rPr>
              <a:t> </a:t>
            </a:r>
            <a:r>
              <a:rPr sz="2400" spc="-55" dirty="0">
                <a:latin typeface="Verdana"/>
                <a:cs typeface="Verdana"/>
              </a:rPr>
              <a:t>You</a:t>
            </a:r>
            <a:r>
              <a:rPr sz="2400" spc="-1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next</a:t>
            </a:r>
            <a:r>
              <a:rPr sz="2400" spc="-2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weeks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8" y="747770"/>
            <a:ext cx="277241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Lanjutan</a:t>
            </a:r>
            <a:r>
              <a:rPr spc="-40" dirty="0"/>
              <a:t> </a:t>
            </a:r>
            <a:r>
              <a:rPr spc="-5" dirty="0"/>
              <a:t>…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88212" y="1748151"/>
            <a:ext cx="7198359" cy="42017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49580" marR="154940" indent="-437515">
              <a:lnSpc>
                <a:spcPct val="100000"/>
              </a:lnSpc>
              <a:spcBef>
                <a:spcPts val="95"/>
              </a:spcBef>
              <a:buClr>
                <a:srgbClr val="CC0000"/>
              </a:buClr>
              <a:buFont typeface="Wingdings"/>
              <a:buChar char=""/>
              <a:tabLst>
                <a:tab pos="449580" algn="l"/>
                <a:tab pos="450215" algn="l"/>
              </a:tabLst>
            </a:pPr>
            <a:r>
              <a:rPr sz="2200" spc="-5" dirty="0">
                <a:latin typeface="Verdana"/>
                <a:cs typeface="Verdana"/>
              </a:rPr>
              <a:t>Sistem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informasi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Verdana"/>
                <a:cs typeface="Verdana"/>
              </a:rPr>
              <a:t>level</a:t>
            </a:r>
            <a:r>
              <a:rPr sz="2200" spc="1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Verdana"/>
                <a:cs typeface="Verdana"/>
              </a:rPr>
              <a:t>menengah</a:t>
            </a:r>
            <a:r>
              <a:rPr sz="2200" spc="1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digunakan </a:t>
            </a:r>
            <a:r>
              <a:rPr sz="2200" spc="-76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untuk: </a:t>
            </a:r>
            <a:r>
              <a:rPr sz="2200" spc="-10" dirty="0">
                <a:latin typeface="Verdana"/>
                <a:cs typeface="Verdana"/>
              </a:rPr>
              <a:t>pengendalian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dan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pengambilan 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keputusan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manajemen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yang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sifatnya</a:t>
            </a:r>
            <a:r>
              <a:rPr sz="2200" spc="3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setengah </a:t>
            </a:r>
            <a:r>
              <a:rPr sz="2200" spc="-76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terstruktur</a:t>
            </a:r>
            <a:r>
              <a:rPr sz="2200" spc="-5" dirty="0">
                <a:latin typeface="Verdana"/>
                <a:cs typeface="Verdana"/>
              </a:rPr>
              <a:t> (</a:t>
            </a:r>
            <a:r>
              <a:rPr sz="2200" i="1" spc="-5" dirty="0">
                <a:latin typeface="Verdana"/>
                <a:cs typeface="Verdana"/>
              </a:rPr>
              <a:t>semi</a:t>
            </a:r>
            <a:r>
              <a:rPr sz="2200" i="1" spc="20" dirty="0">
                <a:latin typeface="Verdana"/>
                <a:cs typeface="Verdana"/>
              </a:rPr>
              <a:t> </a:t>
            </a:r>
            <a:r>
              <a:rPr sz="2200" i="1" spc="-5" dirty="0">
                <a:latin typeface="Verdana"/>
                <a:cs typeface="Verdana"/>
              </a:rPr>
              <a:t>structured</a:t>
            </a:r>
            <a:r>
              <a:rPr sz="2200" spc="-5" dirty="0">
                <a:latin typeface="Verdana"/>
                <a:cs typeface="Verdana"/>
              </a:rPr>
              <a:t>).</a:t>
            </a: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CC0000"/>
              </a:buClr>
              <a:buFont typeface="Wingdings"/>
              <a:buChar char=""/>
            </a:pPr>
            <a:endParaRPr sz="3150">
              <a:latin typeface="Verdana"/>
              <a:cs typeface="Verdana"/>
            </a:endParaRPr>
          </a:p>
          <a:p>
            <a:pPr marL="449580" marR="470534" indent="-437515">
              <a:lnSpc>
                <a:spcPct val="100000"/>
              </a:lnSpc>
              <a:spcBef>
                <a:spcPts val="5"/>
              </a:spcBef>
              <a:buClr>
                <a:srgbClr val="CC0000"/>
              </a:buClr>
              <a:buFont typeface="Wingdings"/>
              <a:buChar char=""/>
              <a:tabLst>
                <a:tab pos="449580" algn="l"/>
                <a:tab pos="450215" algn="l"/>
              </a:tabLst>
            </a:pPr>
            <a:r>
              <a:rPr sz="2200" b="1" spc="-5" dirty="0">
                <a:latin typeface="Verdana"/>
                <a:cs typeface="Verdana"/>
              </a:rPr>
              <a:t>Sistem-sistem informasi ini </a:t>
            </a:r>
            <a:r>
              <a:rPr sz="2200" b="1" spc="-10" dirty="0">
                <a:latin typeface="Verdana"/>
                <a:cs typeface="Verdana"/>
              </a:rPr>
              <a:t>diantaranya </a:t>
            </a:r>
            <a:r>
              <a:rPr sz="2200" b="1" spc="-740" dirty="0">
                <a:latin typeface="Verdana"/>
                <a:cs typeface="Verdana"/>
              </a:rPr>
              <a:t> </a:t>
            </a:r>
            <a:r>
              <a:rPr sz="2200" b="1" spc="-5" dirty="0">
                <a:latin typeface="Verdana"/>
                <a:cs typeface="Verdana"/>
              </a:rPr>
              <a:t>adalah:</a:t>
            </a:r>
            <a:endParaRPr sz="2200">
              <a:latin typeface="Verdana"/>
              <a:cs typeface="Verdana"/>
            </a:endParaRPr>
          </a:p>
          <a:p>
            <a:pPr marL="827405" lvl="1" indent="-378460">
              <a:lnSpc>
                <a:spcPct val="100000"/>
              </a:lnSpc>
              <a:buAutoNum type="arabicPeriod"/>
              <a:tabLst>
                <a:tab pos="828040" algn="l"/>
              </a:tabLst>
            </a:pPr>
            <a:r>
              <a:rPr sz="2200" spc="-5" dirty="0">
                <a:latin typeface="Verdana"/>
                <a:cs typeface="Verdana"/>
              </a:rPr>
              <a:t>Sistem pakar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(SP)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atau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i="1" spc="-5" dirty="0">
                <a:latin typeface="Verdana"/>
                <a:cs typeface="Verdana"/>
              </a:rPr>
              <a:t>expert</a:t>
            </a:r>
            <a:r>
              <a:rPr sz="2200" i="1" spc="5" dirty="0">
                <a:latin typeface="Verdana"/>
                <a:cs typeface="Verdana"/>
              </a:rPr>
              <a:t> </a:t>
            </a:r>
            <a:r>
              <a:rPr sz="2200" i="1" spc="-5" dirty="0">
                <a:latin typeface="Verdana"/>
                <a:cs typeface="Verdana"/>
              </a:rPr>
              <a:t>systems</a:t>
            </a:r>
            <a:r>
              <a:rPr sz="2200" i="1" spc="2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(ES),</a:t>
            </a:r>
            <a:endParaRPr sz="2200">
              <a:latin typeface="Verdana"/>
              <a:cs typeface="Verdana"/>
            </a:endParaRPr>
          </a:p>
          <a:p>
            <a:pPr marL="800100" marR="316230" lvl="1" indent="-350520">
              <a:lnSpc>
                <a:spcPct val="100000"/>
              </a:lnSpc>
              <a:buFont typeface="Verdana"/>
              <a:buAutoNum type="arabicPeriod"/>
              <a:tabLst>
                <a:tab pos="828040" algn="l"/>
              </a:tabLst>
            </a:pPr>
            <a:r>
              <a:rPr dirty="0"/>
              <a:t>	</a:t>
            </a:r>
            <a:r>
              <a:rPr sz="2200" spc="-5" dirty="0">
                <a:latin typeface="Verdana"/>
                <a:cs typeface="Verdana"/>
              </a:rPr>
              <a:t>Jaringan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neural buatan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(JNB)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atau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i="1" spc="-5" dirty="0">
                <a:latin typeface="Verdana"/>
                <a:cs typeface="Verdana"/>
              </a:rPr>
              <a:t>artificial </a:t>
            </a:r>
            <a:r>
              <a:rPr sz="2200" i="1" spc="-760" dirty="0">
                <a:latin typeface="Verdana"/>
                <a:cs typeface="Verdana"/>
              </a:rPr>
              <a:t> </a:t>
            </a:r>
            <a:r>
              <a:rPr sz="2200" i="1" spc="-5" dirty="0">
                <a:latin typeface="Verdana"/>
                <a:cs typeface="Verdana"/>
              </a:rPr>
              <a:t>neural</a:t>
            </a:r>
            <a:r>
              <a:rPr sz="2200" i="1" spc="-10" dirty="0">
                <a:latin typeface="Verdana"/>
                <a:cs typeface="Verdana"/>
              </a:rPr>
              <a:t> </a:t>
            </a:r>
            <a:r>
              <a:rPr sz="2200" i="1" spc="-5" dirty="0">
                <a:latin typeface="Verdana"/>
                <a:cs typeface="Verdana"/>
              </a:rPr>
              <a:t>network</a:t>
            </a:r>
            <a:r>
              <a:rPr sz="2200" i="1" spc="1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(ANN),</a:t>
            </a:r>
            <a:endParaRPr sz="2200">
              <a:latin typeface="Verdana"/>
              <a:cs typeface="Verdana"/>
            </a:endParaRPr>
          </a:p>
          <a:p>
            <a:pPr marL="827405" lvl="1" indent="-378460">
              <a:lnSpc>
                <a:spcPct val="100000"/>
              </a:lnSpc>
              <a:buAutoNum type="arabicPeriod"/>
              <a:tabLst>
                <a:tab pos="828040" algn="l"/>
              </a:tabLst>
            </a:pPr>
            <a:r>
              <a:rPr sz="2200" spc="-5" dirty="0">
                <a:latin typeface="Verdana"/>
                <a:cs typeface="Verdana"/>
              </a:rPr>
              <a:t>Sistem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penunjang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keputusan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(SPK)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atau</a:t>
            </a:r>
            <a:endParaRPr sz="2200">
              <a:latin typeface="Verdana"/>
              <a:cs typeface="Verdana"/>
            </a:endParaRPr>
          </a:p>
          <a:p>
            <a:pPr marL="800100">
              <a:lnSpc>
                <a:spcPct val="100000"/>
              </a:lnSpc>
              <a:spcBef>
                <a:spcPts val="5"/>
              </a:spcBef>
            </a:pPr>
            <a:r>
              <a:rPr sz="2200" i="1" spc="-10" dirty="0">
                <a:latin typeface="Verdana"/>
                <a:cs typeface="Verdana"/>
              </a:rPr>
              <a:t>decision</a:t>
            </a:r>
            <a:r>
              <a:rPr sz="2200" i="1" spc="20" dirty="0">
                <a:latin typeface="Verdana"/>
                <a:cs typeface="Verdana"/>
              </a:rPr>
              <a:t> </a:t>
            </a:r>
            <a:r>
              <a:rPr sz="2200" i="1" spc="-5" dirty="0">
                <a:latin typeface="Verdana"/>
                <a:cs typeface="Verdana"/>
              </a:rPr>
              <a:t>support</a:t>
            </a:r>
            <a:r>
              <a:rPr sz="2200" i="1" spc="15" dirty="0">
                <a:latin typeface="Verdana"/>
                <a:cs typeface="Verdana"/>
              </a:rPr>
              <a:t> </a:t>
            </a:r>
            <a:r>
              <a:rPr sz="2200" i="1" spc="-5" dirty="0">
                <a:latin typeface="Verdana"/>
                <a:cs typeface="Verdana"/>
              </a:rPr>
              <a:t>systems</a:t>
            </a:r>
            <a:r>
              <a:rPr sz="2200" i="1" spc="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(DSS),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8" y="747770"/>
            <a:ext cx="277241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Lanjutan</a:t>
            </a:r>
            <a:r>
              <a:rPr spc="-40" dirty="0"/>
              <a:t> </a:t>
            </a:r>
            <a:r>
              <a:rPr spc="-5" dirty="0"/>
              <a:t>…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627124" y="1748151"/>
            <a:ext cx="5765800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Verdana"/>
                <a:cs typeface="Verdana"/>
              </a:rPr>
              <a:t>4. Sistem informasi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geografik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(SIG)</a:t>
            </a:r>
            <a:r>
              <a:rPr sz="2200" spc="-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atau</a:t>
            </a:r>
            <a:endParaRPr sz="2200">
              <a:latin typeface="Verdana"/>
              <a:cs typeface="Verdana"/>
            </a:endParaRPr>
          </a:p>
          <a:p>
            <a:pPr marR="13335" algn="r">
              <a:lnSpc>
                <a:spcPct val="100000"/>
              </a:lnSpc>
            </a:pPr>
            <a:r>
              <a:rPr sz="2200" i="1" spc="-5" dirty="0">
                <a:latin typeface="Verdana"/>
                <a:cs typeface="Verdana"/>
              </a:rPr>
              <a:t>geographic</a:t>
            </a:r>
            <a:r>
              <a:rPr sz="2200" i="1" spc="10" dirty="0">
                <a:latin typeface="Verdana"/>
                <a:cs typeface="Verdana"/>
              </a:rPr>
              <a:t> </a:t>
            </a:r>
            <a:r>
              <a:rPr sz="2200" i="1" spc="-10" dirty="0">
                <a:latin typeface="Verdana"/>
                <a:cs typeface="Verdana"/>
              </a:rPr>
              <a:t>information</a:t>
            </a:r>
            <a:r>
              <a:rPr sz="2200" i="1" spc="20" dirty="0">
                <a:latin typeface="Verdana"/>
                <a:cs typeface="Verdana"/>
              </a:rPr>
              <a:t> </a:t>
            </a:r>
            <a:r>
              <a:rPr sz="2200" i="1" spc="-10" dirty="0">
                <a:latin typeface="Verdana"/>
                <a:cs typeface="Verdana"/>
              </a:rPr>
              <a:t>systems</a:t>
            </a:r>
            <a:r>
              <a:rPr sz="2200" i="1" spc="2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(GIS)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8" y="747770"/>
            <a:ext cx="277241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Lanjutan</a:t>
            </a:r>
            <a:r>
              <a:rPr spc="-40" dirty="0"/>
              <a:t> </a:t>
            </a:r>
            <a:r>
              <a:rPr spc="-5" dirty="0"/>
              <a:t>…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88212" y="1748151"/>
            <a:ext cx="7221855" cy="38233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49580" marR="5080" indent="-437515">
              <a:lnSpc>
                <a:spcPct val="100000"/>
              </a:lnSpc>
              <a:spcBef>
                <a:spcPts val="95"/>
              </a:spcBef>
              <a:buClr>
                <a:srgbClr val="CC0000"/>
              </a:buClr>
              <a:buFont typeface="Wingdings"/>
              <a:buChar char=""/>
              <a:tabLst>
                <a:tab pos="449580" algn="l"/>
                <a:tab pos="450215" algn="l"/>
              </a:tabLst>
            </a:pPr>
            <a:r>
              <a:rPr sz="2200" spc="-5" dirty="0">
                <a:latin typeface="Verdana"/>
                <a:cs typeface="Verdana"/>
              </a:rPr>
              <a:t>Sistem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informasi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di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Verdana"/>
                <a:cs typeface="Verdana"/>
              </a:rPr>
              <a:t>level</a:t>
            </a:r>
            <a:r>
              <a:rPr sz="2200" spc="15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Verdana"/>
                <a:cs typeface="Verdana"/>
              </a:rPr>
              <a:t>atas</a:t>
            </a:r>
            <a:r>
              <a:rPr sz="2200" spc="1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digunakan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untuk: </a:t>
            </a:r>
            <a:r>
              <a:rPr sz="2200" spc="-75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perencanaan</a:t>
            </a:r>
            <a:r>
              <a:rPr sz="2200" spc="3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stratejik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dan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pemecahan</a:t>
            </a:r>
            <a:r>
              <a:rPr sz="2200" spc="3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masalah.</a:t>
            </a: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CC0000"/>
              </a:buClr>
              <a:buFont typeface="Wingdings"/>
              <a:buChar char=""/>
            </a:pPr>
            <a:endParaRPr sz="2850">
              <a:latin typeface="Verdana"/>
              <a:cs typeface="Verdana"/>
            </a:endParaRPr>
          </a:p>
          <a:p>
            <a:pPr marL="449580" marR="42545" indent="-437515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449580" algn="l"/>
                <a:tab pos="450215" algn="l"/>
              </a:tabLst>
            </a:pPr>
            <a:r>
              <a:rPr sz="2200" b="1" spc="-5" dirty="0">
                <a:latin typeface="Verdana"/>
                <a:cs typeface="Verdana"/>
              </a:rPr>
              <a:t>Sistem informasi di </a:t>
            </a:r>
            <a:r>
              <a:rPr sz="2200" b="1" dirty="0">
                <a:latin typeface="Verdana"/>
                <a:cs typeface="Verdana"/>
              </a:rPr>
              <a:t>level </a:t>
            </a:r>
            <a:r>
              <a:rPr sz="2200" b="1" spc="-5" dirty="0">
                <a:latin typeface="Verdana"/>
                <a:cs typeface="Verdana"/>
              </a:rPr>
              <a:t>stratejik </a:t>
            </a:r>
            <a:r>
              <a:rPr sz="2200" b="1" spc="-10" dirty="0">
                <a:latin typeface="Verdana"/>
                <a:cs typeface="Verdana"/>
              </a:rPr>
              <a:t>adalah: </a:t>
            </a:r>
            <a:r>
              <a:rPr sz="2200" b="1" spc="-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Sistem informasi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eksekutif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(SIE) atau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i="1" spc="-5" dirty="0">
                <a:latin typeface="Verdana"/>
                <a:cs typeface="Verdana"/>
              </a:rPr>
              <a:t>executive </a:t>
            </a:r>
            <a:r>
              <a:rPr sz="2200" i="1" spc="-755" dirty="0">
                <a:latin typeface="Verdana"/>
                <a:cs typeface="Verdana"/>
              </a:rPr>
              <a:t> </a:t>
            </a:r>
            <a:r>
              <a:rPr sz="2200" i="1" spc="-10" dirty="0">
                <a:latin typeface="Verdana"/>
                <a:cs typeface="Verdana"/>
              </a:rPr>
              <a:t>information</a:t>
            </a:r>
            <a:r>
              <a:rPr sz="2200" i="1" spc="20" dirty="0">
                <a:latin typeface="Verdana"/>
                <a:cs typeface="Verdana"/>
              </a:rPr>
              <a:t> </a:t>
            </a:r>
            <a:r>
              <a:rPr sz="2200" i="1" spc="-10" dirty="0">
                <a:latin typeface="Verdana"/>
                <a:cs typeface="Verdana"/>
              </a:rPr>
              <a:t>systems</a:t>
            </a:r>
            <a:r>
              <a:rPr sz="2200" i="1" spc="3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(EIS)</a:t>
            </a:r>
            <a:r>
              <a:rPr sz="2200" spc="-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atau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i="1" spc="-5" dirty="0">
                <a:latin typeface="Verdana"/>
                <a:cs typeface="Verdana"/>
              </a:rPr>
              <a:t>executive </a:t>
            </a:r>
            <a:r>
              <a:rPr sz="2200" i="1" dirty="0">
                <a:latin typeface="Verdana"/>
                <a:cs typeface="Verdana"/>
              </a:rPr>
              <a:t> </a:t>
            </a:r>
            <a:r>
              <a:rPr sz="2200" i="1" spc="-5" dirty="0">
                <a:latin typeface="Verdana"/>
                <a:cs typeface="Verdana"/>
              </a:rPr>
              <a:t>support</a:t>
            </a:r>
            <a:r>
              <a:rPr sz="2200" i="1" spc="25" dirty="0">
                <a:latin typeface="Verdana"/>
                <a:cs typeface="Verdana"/>
              </a:rPr>
              <a:t> </a:t>
            </a:r>
            <a:r>
              <a:rPr sz="2200" i="1" spc="-10" dirty="0">
                <a:latin typeface="Verdana"/>
                <a:cs typeface="Verdana"/>
              </a:rPr>
              <a:t>systems</a:t>
            </a:r>
            <a:r>
              <a:rPr sz="2200" i="1" spc="2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(ESS).</a:t>
            </a: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150">
              <a:latin typeface="Verdana"/>
              <a:cs typeface="Verdana"/>
            </a:endParaRPr>
          </a:p>
          <a:p>
            <a:pPr marL="12700" marR="31750">
              <a:lnSpc>
                <a:spcPct val="100000"/>
              </a:lnSpc>
            </a:pPr>
            <a:r>
              <a:rPr sz="2200" spc="-5" dirty="0">
                <a:latin typeface="Verdana"/>
                <a:cs typeface="Verdana"/>
              </a:rPr>
              <a:t>Sistem informasi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yang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menghubungkan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20" dirty="0">
                <a:solidFill>
                  <a:srgbClr val="FF0000"/>
                </a:solidFill>
                <a:latin typeface="Verdana"/>
                <a:cs typeface="Verdana"/>
              </a:rPr>
              <a:t>ke</a:t>
            </a:r>
            <a:r>
              <a:rPr sz="2200" spc="-5" dirty="0">
                <a:solidFill>
                  <a:srgbClr val="FF0000"/>
                </a:solidFill>
                <a:latin typeface="Verdana"/>
                <a:cs typeface="Verdana"/>
              </a:rPr>
              <a:t> tiga </a:t>
            </a:r>
            <a:r>
              <a:rPr sz="220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Verdana"/>
                <a:cs typeface="Verdana"/>
              </a:rPr>
              <a:t>level</a:t>
            </a:r>
            <a:r>
              <a:rPr sz="2200" spc="1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Verdana"/>
                <a:cs typeface="Verdana"/>
              </a:rPr>
              <a:t>manajemen</a:t>
            </a:r>
            <a:r>
              <a:rPr sz="2200" spc="2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adalah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sistem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otomatisasi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kantor </a:t>
            </a:r>
            <a:r>
              <a:rPr sz="2200" spc="-76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(SOK)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atau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i="1" spc="-10" dirty="0">
                <a:latin typeface="Verdana"/>
                <a:cs typeface="Verdana"/>
              </a:rPr>
              <a:t>office</a:t>
            </a:r>
            <a:r>
              <a:rPr sz="2200" i="1" spc="25" dirty="0">
                <a:latin typeface="Verdana"/>
                <a:cs typeface="Verdana"/>
              </a:rPr>
              <a:t> </a:t>
            </a:r>
            <a:r>
              <a:rPr sz="2200" i="1" spc="-5" dirty="0">
                <a:latin typeface="Verdana"/>
                <a:cs typeface="Verdana"/>
              </a:rPr>
              <a:t>automation</a:t>
            </a:r>
            <a:r>
              <a:rPr sz="2200" i="1" spc="15" dirty="0">
                <a:latin typeface="Verdana"/>
                <a:cs typeface="Verdana"/>
              </a:rPr>
              <a:t> </a:t>
            </a:r>
            <a:r>
              <a:rPr sz="2200" i="1" spc="-10" dirty="0">
                <a:latin typeface="Verdana"/>
                <a:cs typeface="Verdana"/>
              </a:rPr>
              <a:t>systems</a:t>
            </a:r>
            <a:r>
              <a:rPr sz="2200" i="1" spc="4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(AOS).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9328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Sistem-sistem informasi di </a:t>
            </a:r>
            <a:r>
              <a:rPr sz="2400" dirty="0"/>
              <a:t>level-level </a:t>
            </a:r>
            <a:r>
              <a:rPr sz="2400" spc="-810" dirty="0"/>
              <a:t> </a:t>
            </a:r>
            <a:r>
              <a:rPr sz="2400" spc="-5" dirty="0"/>
              <a:t>manajemen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1933575" y="2063746"/>
            <a:ext cx="1579880" cy="1868805"/>
          </a:xfrm>
          <a:custGeom>
            <a:avLst/>
            <a:gdLst/>
            <a:ahLst/>
            <a:cxnLst/>
            <a:rect l="l" t="t" r="r" b="b"/>
            <a:pathLst>
              <a:path w="1579879" h="1868804">
                <a:moveTo>
                  <a:pt x="0" y="1868555"/>
                </a:moveTo>
                <a:lnTo>
                  <a:pt x="1579625" y="1868555"/>
                </a:lnTo>
                <a:lnTo>
                  <a:pt x="1579625" y="0"/>
                </a:lnTo>
                <a:lnTo>
                  <a:pt x="0" y="0"/>
                </a:lnTo>
                <a:lnTo>
                  <a:pt x="0" y="1868555"/>
                </a:lnTo>
                <a:close/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938254" y="2058148"/>
            <a:ext cx="1570355" cy="1870075"/>
          </a:xfrm>
          <a:prstGeom prst="rect">
            <a:avLst/>
          </a:prstGeom>
          <a:solidFill>
            <a:srgbClr val="A2B1C1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1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  <a:spcBef>
                <a:spcPts val="1480"/>
              </a:spcBef>
            </a:pPr>
            <a:r>
              <a:rPr sz="1800" spc="-5" dirty="0">
                <a:latin typeface="Tahoma"/>
                <a:cs typeface="Tahoma"/>
              </a:rPr>
              <a:t>EIS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928871" y="4868857"/>
            <a:ext cx="1581150" cy="957580"/>
          </a:xfrm>
          <a:custGeom>
            <a:avLst/>
            <a:gdLst/>
            <a:ahLst/>
            <a:cxnLst/>
            <a:rect l="l" t="t" r="r" b="b"/>
            <a:pathLst>
              <a:path w="1581150" h="957579">
                <a:moveTo>
                  <a:pt x="0" y="957264"/>
                </a:moveTo>
                <a:lnTo>
                  <a:pt x="1581149" y="957264"/>
                </a:lnTo>
                <a:lnTo>
                  <a:pt x="1581149" y="0"/>
                </a:lnTo>
                <a:lnTo>
                  <a:pt x="0" y="0"/>
                </a:lnTo>
                <a:lnTo>
                  <a:pt x="0" y="957264"/>
                </a:lnTo>
                <a:close/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938254" y="4877479"/>
            <a:ext cx="1570355" cy="944880"/>
          </a:xfrm>
          <a:prstGeom prst="rect">
            <a:avLst/>
          </a:prstGeom>
          <a:solidFill>
            <a:srgbClr val="A2B1C1"/>
          </a:solidFill>
        </p:spPr>
        <p:txBody>
          <a:bodyPr vert="horz" wrap="square" lIns="0" tIns="38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2250">
              <a:latin typeface="Times New Roman"/>
              <a:cs typeface="Times New Roman"/>
            </a:endParaRPr>
          </a:p>
          <a:p>
            <a:pPr marL="323215">
              <a:lnSpc>
                <a:spcPct val="100000"/>
              </a:lnSpc>
            </a:pPr>
            <a:r>
              <a:rPr sz="1800" spc="-5" dirty="0">
                <a:latin typeface="Tahoma"/>
                <a:cs typeface="Tahoma"/>
              </a:rPr>
              <a:t>TPS,</a:t>
            </a:r>
            <a:r>
              <a:rPr sz="1800" spc="-70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PCS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938396" y="3936934"/>
            <a:ext cx="1579880" cy="935355"/>
          </a:xfrm>
          <a:custGeom>
            <a:avLst/>
            <a:gdLst/>
            <a:ahLst/>
            <a:cxnLst/>
            <a:rect l="l" t="t" r="r" b="b"/>
            <a:pathLst>
              <a:path w="1579879" h="935354">
                <a:moveTo>
                  <a:pt x="0" y="935044"/>
                </a:moveTo>
                <a:lnTo>
                  <a:pt x="1579507" y="935044"/>
                </a:lnTo>
                <a:lnTo>
                  <a:pt x="1579507" y="0"/>
                </a:lnTo>
                <a:lnTo>
                  <a:pt x="0" y="0"/>
                </a:lnTo>
                <a:lnTo>
                  <a:pt x="0" y="935044"/>
                </a:lnTo>
                <a:close/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938254" y="3941614"/>
            <a:ext cx="1570355" cy="923925"/>
          </a:xfrm>
          <a:prstGeom prst="rect">
            <a:avLst/>
          </a:prstGeom>
          <a:solidFill>
            <a:srgbClr val="A2B1C1"/>
          </a:solidFill>
        </p:spPr>
        <p:txBody>
          <a:bodyPr vert="horz" wrap="square" lIns="0" tIns="187960" rIns="0" bIns="0" rtlCol="0">
            <a:spAutoFit/>
          </a:bodyPr>
          <a:lstStyle/>
          <a:p>
            <a:pPr marL="119380" marR="101600" indent="161290">
              <a:lnSpc>
                <a:spcPct val="100000"/>
              </a:lnSpc>
              <a:spcBef>
                <a:spcPts val="1480"/>
              </a:spcBef>
            </a:pPr>
            <a:r>
              <a:rPr sz="1800" spc="-10" dirty="0">
                <a:latin typeface="Tahoma"/>
                <a:cs typeface="Tahoma"/>
              </a:rPr>
              <a:t>DSS, GSS, </a:t>
            </a:r>
            <a:r>
              <a:rPr sz="1800" spc="-5" dirty="0">
                <a:latin typeface="Tahoma"/>
                <a:cs typeface="Tahoma"/>
              </a:rPr>
              <a:t> GIS,</a:t>
            </a:r>
            <a:r>
              <a:rPr sz="1800" spc="-4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ES,</a:t>
            </a:r>
            <a:r>
              <a:rPr sz="1800" spc="-40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ANN</a:t>
            </a:r>
            <a:endParaRPr sz="1800">
              <a:latin typeface="Tahoma"/>
              <a:cs typeface="Tahom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322450" y="2054156"/>
            <a:ext cx="6924675" cy="3786504"/>
            <a:chOff x="1322450" y="2054156"/>
            <a:chExt cx="6924675" cy="3786504"/>
          </a:xfrm>
        </p:grpSpPr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22450" y="2054156"/>
              <a:ext cx="615948" cy="3786256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4834006" y="2076450"/>
              <a:ext cx="3408679" cy="3749675"/>
            </a:xfrm>
            <a:custGeom>
              <a:avLst/>
              <a:gdLst/>
              <a:ahLst/>
              <a:cxnLst/>
              <a:rect l="l" t="t" r="r" b="b"/>
              <a:pathLst>
                <a:path w="3408679" h="3749675">
                  <a:moveTo>
                    <a:pt x="1704075" y="0"/>
                  </a:moveTo>
                  <a:lnTo>
                    <a:pt x="0" y="3749670"/>
                  </a:lnTo>
                  <a:lnTo>
                    <a:pt x="3408304" y="3749670"/>
                  </a:lnTo>
                  <a:lnTo>
                    <a:pt x="1704075" y="0"/>
                  </a:lnTo>
                  <a:close/>
                </a:path>
              </a:pathLst>
            </a:custGeom>
            <a:solidFill>
              <a:srgbClr val="A2B1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834006" y="2076450"/>
              <a:ext cx="3408679" cy="3749675"/>
            </a:xfrm>
            <a:custGeom>
              <a:avLst/>
              <a:gdLst/>
              <a:ahLst/>
              <a:cxnLst/>
              <a:rect l="l" t="t" r="r" b="b"/>
              <a:pathLst>
                <a:path w="3408679" h="3749675">
                  <a:moveTo>
                    <a:pt x="0" y="3749670"/>
                  </a:moveTo>
                  <a:lnTo>
                    <a:pt x="1704075" y="0"/>
                  </a:lnTo>
                  <a:lnTo>
                    <a:pt x="3408304" y="3749670"/>
                  </a:lnTo>
                  <a:lnTo>
                    <a:pt x="0" y="3749670"/>
                  </a:lnTo>
                  <a:close/>
                </a:path>
              </a:pathLst>
            </a:custGeom>
            <a:ln w="93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813302" y="5523991"/>
            <a:ext cx="144970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ahoma"/>
                <a:cs typeface="Tahoma"/>
              </a:rPr>
              <a:t>Manager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bawah</a:t>
            </a:r>
            <a:endParaRPr sz="1600">
              <a:latin typeface="Tahoma"/>
              <a:cs typeface="Tahom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259377" y="2068517"/>
            <a:ext cx="2557780" cy="2770505"/>
            <a:chOff x="5259377" y="2068517"/>
            <a:chExt cx="2557780" cy="2770505"/>
          </a:xfrm>
        </p:grpSpPr>
        <p:sp>
          <p:nvSpPr>
            <p:cNvPr id="15" name="object 15"/>
            <p:cNvSpPr/>
            <p:nvPr/>
          </p:nvSpPr>
          <p:spPr>
            <a:xfrm>
              <a:off x="5264139" y="2073280"/>
              <a:ext cx="2548255" cy="2760980"/>
            </a:xfrm>
            <a:custGeom>
              <a:avLst/>
              <a:gdLst/>
              <a:ahLst/>
              <a:cxnLst/>
              <a:rect l="l" t="t" r="r" b="b"/>
              <a:pathLst>
                <a:path w="2548254" h="2760979">
                  <a:moveTo>
                    <a:pt x="1273942" y="0"/>
                  </a:moveTo>
                  <a:lnTo>
                    <a:pt x="0" y="2760597"/>
                  </a:lnTo>
                  <a:lnTo>
                    <a:pt x="2548006" y="2760597"/>
                  </a:lnTo>
                  <a:lnTo>
                    <a:pt x="1273942" y="0"/>
                  </a:lnTo>
                  <a:close/>
                </a:path>
              </a:pathLst>
            </a:custGeom>
            <a:solidFill>
              <a:srgbClr val="A2B1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264139" y="2073280"/>
              <a:ext cx="2548255" cy="2760980"/>
            </a:xfrm>
            <a:custGeom>
              <a:avLst/>
              <a:gdLst/>
              <a:ahLst/>
              <a:cxnLst/>
              <a:rect l="l" t="t" r="r" b="b"/>
              <a:pathLst>
                <a:path w="2548254" h="2760979">
                  <a:moveTo>
                    <a:pt x="0" y="2760597"/>
                  </a:moveTo>
                  <a:lnTo>
                    <a:pt x="1273942" y="0"/>
                  </a:lnTo>
                  <a:lnTo>
                    <a:pt x="2548006" y="2760597"/>
                  </a:lnTo>
                  <a:lnTo>
                    <a:pt x="0" y="2760597"/>
                  </a:lnTo>
                  <a:close/>
                </a:path>
              </a:pathLst>
            </a:custGeom>
            <a:ln w="93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6112006" y="4347207"/>
            <a:ext cx="85344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20014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Tahoma"/>
                <a:cs typeface="Tahoma"/>
              </a:rPr>
              <a:t>Manger </a:t>
            </a:r>
            <a:r>
              <a:rPr sz="1400" spc="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meneng</a:t>
            </a:r>
            <a:r>
              <a:rPr sz="1400" spc="-10" dirty="0">
                <a:latin typeface="Tahoma"/>
                <a:cs typeface="Tahoma"/>
              </a:rPr>
              <a:t>a</a:t>
            </a:r>
            <a:r>
              <a:rPr sz="1400" dirty="0">
                <a:latin typeface="Tahoma"/>
                <a:cs typeface="Tahoma"/>
              </a:rPr>
              <a:t>h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5651563" y="2051113"/>
            <a:ext cx="1746250" cy="1885950"/>
            <a:chOff x="5651563" y="2051113"/>
            <a:chExt cx="1746250" cy="1885950"/>
          </a:xfrm>
        </p:grpSpPr>
        <p:sp>
          <p:nvSpPr>
            <p:cNvPr id="19" name="object 19"/>
            <p:cNvSpPr/>
            <p:nvPr/>
          </p:nvSpPr>
          <p:spPr>
            <a:xfrm>
              <a:off x="5656326" y="2055876"/>
              <a:ext cx="1736725" cy="1876425"/>
            </a:xfrm>
            <a:custGeom>
              <a:avLst/>
              <a:gdLst/>
              <a:ahLst/>
              <a:cxnLst/>
              <a:rect l="l" t="t" r="r" b="b"/>
              <a:pathLst>
                <a:path w="1736725" h="1876425">
                  <a:moveTo>
                    <a:pt x="868314" y="0"/>
                  </a:moveTo>
                  <a:lnTo>
                    <a:pt x="0" y="1876424"/>
                  </a:lnTo>
                  <a:lnTo>
                    <a:pt x="1736719" y="1876424"/>
                  </a:lnTo>
                  <a:lnTo>
                    <a:pt x="868314" y="0"/>
                  </a:lnTo>
                  <a:close/>
                </a:path>
              </a:pathLst>
            </a:custGeom>
            <a:solidFill>
              <a:srgbClr val="A2B1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656326" y="2055876"/>
              <a:ext cx="1736725" cy="1876425"/>
            </a:xfrm>
            <a:custGeom>
              <a:avLst/>
              <a:gdLst/>
              <a:ahLst/>
              <a:cxnLst/>
              <a:rect l="l" t="t" r="r" b="b"/>
              <a:pathLst>
                <a:path w="1736725" h="1876425">
                  <a:moveTo>
                    <a:pt x="0" y="1876424"/>
                  </a:moveTo>
                  <a:lnTo>
                    <a:pt x="868314" y="0"/>
                  </a:lnTo>
                  <a:lnTo>
                    <a:pt x="1736719" y="1876424"/>
                  </a:lnTo>
                  <a:lnTo>
                    <a:pt x="0" y="1876424"/>
                  </a:lnTo>
                  <a:close/>
                </a:path>
              </a:pathLst>
            </a:custGeom>
            <a:ln w="93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6172331" y="3445253"/>
            <a:ext cx="70548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0500" marR="5080" indent="-178435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Tahoma"/>
                <a:cs typeface="Tahoma"/>
              </a:rPr>
              <a:t>M</a:t>
            </a:r>
            <a:r>
              <a:rPr sz="1400" spc="-10" dirty="0">
                <a:latin typeface="Tahoma"/>
                <a:cs typeface="Tahoma"/>
              </a:rPr>
              <a:t>a</a:t>
            </a:r>
            <a:r>
              <a:rPr sz="1400" dirty="0">
                <a:latin typeface="Tahoma"/>
                <a:cs typeface="Tahoma"/>
              </a:rPr>
              <a:t>n</a:t>
            </a:r>
            <a:r>
              <a:rPr sz="1400" spc="-10" dirty="0">
                <a:latin typeface="Tahoma"/>
                <a:cs typeface="Tahoma"/>
              </a:rPr>
              <a:t>a</a:t>
            </a:r>
            <a:r>
              <a:rPr sz="1400" dirty="0">
                <a:latin typeface="Tahoma"/>
                <a:cs typeface="Tahoma"/>
              </a:rPr>
              <a:t>g</a:t>
            </a:r>
            <a:r>
              <a:rPr sz="1400" spc="5" dirty="0">
                <a:latin typeface="Tahoma"/>
                <a:cs typeface="Tahoma"/>
              </a:rPr>
              <a:t>e</a:t>
            </a:r>
            <a:r>
              <a:rPr sz="1400" dirty="0">
                <a:latin typeface="Tahoma"/>
                <a:cs typeface="Tahoma"/>
              </a:rPr>
              <a:t>r 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ahoma"/>
                <a:cs typeface="Tahoma"/>
              </a:rPr>
              <a:t>atas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3500506" y="2051060"/>
            <a:ext cx="3024505" cy="3776979"/>
          </a:xfrm>
          <a:custGeom>
            <a:avLst/>
            <a:gdLst/>
            <a:ahLst/>
            <a:cxnLst/>
            <a:rect l="l" t="t" r="r" b="b"/>
            <a:pathLst>
              <a:path w="3024504" h="3776979">
                <a:moveTo>
                  <a:pt x="26913" y="3775060"/>
                </a:moveTo>
                <a:lnTo>
                  <a:pt x="1333499" y="3776654"/>
                </a:lnTo>
              </a:path>
              <a:path w="3024504" h="3776979">
                <a:moveTo>
                  <a:pt x="0" y="0"/>
                </a:moveTo>
                <a:lnTo>
                  <a:pt x="3024134" y="4815"/>
                </a:lnTo>
              </a:path>
              <a:path w="3024504" h="3776979">
                <a:moveTo>
                  <a:pt x="12710" y="1881240"/>
                </a:moveTo>
                <a:lnTo>
                  <a:pt x="2155819" y="1882764"/>
                </a:lnTo>
              </a:path>
              <a:path w="3024504" h="3776979">
                <a:moveTo>
                  <a:pt x="12710" y="2820917"/>
                </a:moveTo>
                <a:lnTo>
                  <a:pt x="1790699" y="2822560"/>
                </a:lnTo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3971928" y="2646117"/>
            <a:ext cx="131826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Tahoma"/>
                <a:cs typeface="Tahoma"/>
              </a:rPr>
              <a:t>Perencanaan</a:t>
            </a:r>
            <a:endParaRPr sz="18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sz="1800" spc="-10" dirty="0">
                <a:latin typeface="Tahoma"/>
                <a:cs typeface="Tahoma"/>
              </a:rPr>
              <a:t>strategis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24" name="object 24"/>
          <p:cNvSpPr txBox="1"/>
          <p:nvPr/>
        </p:nvSpPr>
        <p:spPr>
          <a:xfrm>
            <a:off x="3874130" y="4137145"/>
            <a:ext cx="121348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1280" marR="5080" indent="-68580">
              <a:lnSpc>
                <a:spcPct val="100000"/>
              </a:lnSpc>
              <a:spcBef>
                <a:spcPts val="95"/>
              </a:spcBef>
            </a:pPr>
            <a:r>
              <a:rPr sz="1600" spc="-50" dirty="0">
                <a:latin typeface="Tahoma"/>
                <a:cs typeface="Tahoma"/>
              </a:rPr>
              <a:t>P</a:t>
            </a:r>
            <a:r>
              <a:rPr sz="1600" spc="-10" dirty="0">
                <a:latin typeface="Tahoma"/>
                <a:cs typeface="Tahoma"/>
              </a:rPr>
              <a:t>engen</a:t>
            </a:r>
            <a:r>
              <a:rPr sz="1600" spc="-5" dirty="0">
                <a:latin typeface="Tahoma"/>
                <a:cs typeface="Tahoma"/>
              </a:rPr>
              <a:t>dal</a:t>
            </a:r>
            <a:r>
              <a:rPr sz="1600" spc="-15" dirty="0">
                <a:latin typeface="Tahoma"/>
                <a:cs typeface="Tahoma"/>
              </a:rPr>
              <a:t>i</a:t>
            </a:r>
            <a:r>
              <a:rPr sz="1600" spc="-5" dirty="0">
                <a:latin typeface="Tahoma"/>
                <a:cs typeface="Tahoma"/>
              </a:rPr>
              <a:t>an 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ahoma"/>
                <a:cs typeface="Tahoma"/>
              </a:rPr>
              <a:t>manajemen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768974" y="5037580"/>
            <a:ext cx="107124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3365" marR="5080" indent="-241300">
              <a:lnSpc>
                <a:spcPct val="100000"/>
              </a:lnSpc>
              <a:spcBef>
                <a:spcPts val="105"/>
              </a:spcBef>
            </a:pPr>
            <a:r>
              <a:rPr sz="1400" spc="-45" dirty="0">
                <a:latin typeface="Tahoma"/>
                <a:cs typeface="Tahoma"/>
              </a:rPr>
              <a:t>P</a:t>
            </a:r>
            <a:r>
              <a:rPr sz="1400" dirty="0">
                <a:latin typeface="Tahoma"/>
                <a:cs typeface="Tahoma"/>
              </a:rPr>
              <a:t>engend</a:t>
            </a:r>
            <a:r>
              <a:rPr sz="1400" spc="-10" dirty="0">
                <a:latin typeface="Tahoma"/>
                <a:cs typeface="Tahoma"/>
              </a:rPr>
              <a:t>a</a:t>
            </a:r>
            <a:r>
              <a:rPr sz="1400" dirty="0">
                <a:latin typeface="Tahoma"/>
                <a:cs typeface="Tahoma"/>
              </a:rPr>
              <a:t>li</a:t>
            </a:r>
            <a:r>
              <a:rPr sz="1400" spc="-10" dirty="0">
                <a:latin typeface="Tahoma"/>
                <a:cs typeface="Tahoma"/>
              </a:rPr>
              <a:t>a</a:t>
            </a:r>
            <a:r>
              <a:rPr sz="1400" dirty="0">
                <a:latin typeface="Tahoma"/>
                <a:cs typeface="Tahoma"/>
              </a:rPr>
              <a:t>n 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ahoma"/>
                <a:cs typeface="Tahoma"/>
              </a:rPr>
              <a:t>operasi</a:t>
            </a:r>
            <a:endParaRPr sz="1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3" y="836483"/>
            <a:ext cx="321818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Sistem</a:t>
            </a:r>
            <a:r>
              <a:rPr spc="-55" dirty="0"/>
              <a:t> </a:t>
            </a:r>
            <a:r>
              <a:rPr spc="-5" dirty="0"/>
              <a:t>Pakar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45850" y="1708145"/>
            <a:ext cx="7031355" cy="40570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81965" marR="428625" indent="-469900">
              <a:lnSpc>
                <a:spcPct val="100000"/>
              </a:lnSpc>
              <a:spcBef>
                <a:spcPts val="95"/>
              </a:spcBef>
              <a:buClr>
                <a:srgbClr val="CC0000"/>
              </a:buClr>
              <a:buFont typeface="Wingdings"/>
              <a:buChar char=""/>
              <a:tabLst>
                <a:tab pos="481965" algn="l"/>
                <a:tab pos="482600" algn="l"/>
              </a:tabLst>
            </a:pPr>
            <a:r>
              <a:rPr sz="2200" b="1" spc="-5" dirty="0">
                <a:latin typeface="Verdana"/>
                <a:cs typeface="Verdana"/>
              </a:rPr>
              <a:t>Sistem</a:t>
            </a:r>
            <a:r>
              <a:rPr sz="2200" b="1" spc="-20" dirty="0">
                <a:latin typeface="Verdana"/>
                <a:cs typeface="Verdana"/>
              </a:rPr>
              <a:t> </a:t>
            </a:r>
            <a:r>
              <a:rPr sz="2200" b="1" spc="-10" dirty="0">
                <a:latin typeface="Verdana"/>
                <a:cs typeface="Verdana"/>
              </a:rPr>
              <a:t>pakar</a:t>
            </a:r>
            <a:r>
              <a:rPr sz="2200" b="1" spc="15" dirty="0">
                <a:latin typeface="Verdana"/>
                <a:cs typeface="Verdana"/>
              </a:rPr>
              <a:t> </a:t>
            </a:r>
            <a:r>
              <a:rPr sz="2200" b="1" spc="-5" dirty="0">
                <a:latin typeface="Verdana"/>
                <a:cs typeface="Verdana"/>
              </a:rPr>
              <a:t>atau</a:t>
            </a:r>
            <a:r>
              <a:rPr sz="2200" b="1" spc="15" dirty="0">
                <a:latin typeface="Verdana"/>
                <a:cs typeface="Verdana"/>
              </a:rPr>
              <a:t> </a:t>
            </a:r>
            <a:r>
              <a:rPr sz="2200" b="1" i="1" spc="-10" dirty="0">
                <a:latin typeface="Verdana"/>
                <a:cs typeface="Verdana"/>
              </a:rPr>
              <a:t>expert</a:t>
            </a:r>
            <a:r>
              <a:rPr sz="2200" b="1" i="1" spc="10" dirty="0">
                <a:latin typeface="Verdana"/>
                <a:cs typeface="Verdana"/>
              </a:rPr>
              <a:t> </a:t>
            </a:r>
            <a:r>
              <a:rPr sz="2200" b="1" i="1" spc="-5" dirty="0">
                <a:latin typeface="Verdana"/>
                <a:cs typeface="Verdana"/>
              </a:rPr>
              <a:t>systems</a:t>
            </a:r>
            <a:r>
              <a:rPr sz="2200" b="1" spc="-5" dirty="0">
                <a:latin typeface="Verdana"/>
                <a:cs typeface="Verdana"/>
              </a:rPr>
              <a:t>: </a:t>
            </a:r>
            <a:r>
              <a:rPr sz="2200" b="1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adalah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sistem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informasi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20" dirty="0">
                <a:latin typeface="Verdana"/>
                <a:cs typeface="Verdana"/>
              </a:rPr>
              <a:t>yang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berisi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dengan </a:t>
            </a:r>
            <a:r>
              <a:rPr sz="2200" spc="-76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pengetahuan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dari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pakar</a:t>
            </a:r>
            <a:r>
              <a:rPr sz="2200" spc="3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sehingga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dapat </a:t>
            </a:r>
            <a:r>
              <a:rPr sz="2200" spc="-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digunakan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untuk</a:t>
            </a:r>
            <a:r>
              <a:rPr sz="2200" spc="-2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konsultasi.</a:t>
            </a: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C0000"/>
              </a:buClr>
              <a:buFont typeface="Wingdings"/>
              <a:buChar char=""/>
            </a:pPr>
            <a:endParaRPr sz="2650">
              <a:latin typeface="Verdana"/>
              <a:cs typeface="Verdana"/>
            </a:endParaRPr>
          </a:p>
          <a:p>
            <a:pPr marL="918844" marR="367665" lvl="1" indent="-437515">
              <a:lnSpc>
                <a:spcPct val="100000"/>
              </a:lnSpc>
              <a:buClr>
                <a:srgbClr val="CC0000"/>
              </a:buClr>
              <a:buFont typeface="Wingdings"/>
              <a:buChar char=""/>
              <a:tabLst>
                <a:tab pos="918844" algn="l"/>
                <a:tab pos="919480" algn="l"/>
              </a:tabLst>
            </a:pPr>
            <a:r>
              <a:rPr sz="2200" spc="-5" dirty="0">
                <a:latin typeface="Verdana"/>
                <a:cs typeface="Verdana"/>
              </a:rPr>
              <a:t>Sistem </a:t>
            </a:r>
            <a:r>
              <a:rPr sz="2200" spc="-10" dirty="0">
                <a:latin typeface="Verdana"/>
                <a:cs typeface="Verdana"/>
              </a:rPr>
              <a:t>pakar</a:t>
            </a:r>
            <a:r>
              <a:rPr sz="2200" spc="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dapat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berisi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dengan </a:t>
            </a:r>
            <a:r>
              <a:rPr sz="2200" spc="-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pengetahuan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(</a:t>
            </a:r>
            <a:r>
              <a:rPr sz="2200" i="1" spc="-5" dirty="0">
                <a:latin typeface="Verdana"/>
                <a:cs typeface="Verdana"/>
              </a:rPr>
              <a:t>knowledge</a:t>
            </a:r>
            <a:r>
              <a:rPr sz="2200" spc="-5" dirty="0">
                <a:latin typeface="Verdana"/>
                <a:cs typeface="Verdana"/>
              </a:rPr>
              <a:t>)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dari</a:t>
            </a:r>
            <a:r>
              <a:rPr sz="2200" spc="1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satu</a:t>
            </a:r>
            <a:r>
              <a:rPr sz="220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atau </a:t>
            </a:r>
            <a:r>
              <a:rPr sz="2200" spc="-75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lebih</a:t>
            </a:r>
            <a:r>
              <a:rPr sz="2200" spc="-25" dirty="0">
                <a:latin typeface="Verdana"/>
                <a:cs typeface="Verdana"/>
              </a:rPr>
              <a:t> </a:t>
            </a:r>
            <a:r>
              <a:rPr sz="2200" spc="-60" dirty="0">
                <a:latin typeface="Verdana"/>
                <a:cs typeface="Verdana"/>
              </a:rPr>
              <a:t>pakar.</a:t>
            </a:r>
            <a:endParaRPr sz="2200">
              <a:latin typeface="Verdana"/>
              <a:cs typeface="Verdana"/>
            </a:endParaRPr>
          </a:p>
          <a:p>
            <a:pPr marL="918844" marR="5080" lvl="1" indent="-437515" algn="just">
              <a:lnSpc>
                <a:spcPct val="100000"/>
              </a:lnSpc>
              <a:spcBef>
                <a:spcPts val="2100"/>
              </a:spcBef>
              <a:buClr>
                <a:srgbClr val="CC0000"/>
              </a:buClr>
              <a:buFont typeface="Wingdings"/>
              <a:buChar char=""/>
              <a:tabLst>
                <a:tab pos="919480" algn="l"/>
              </a:tabLst>
            </a:pPr>
            <a:r>
              <a:rPr sz="2200" spc="-10" dirty="0">
                <a:latin typeface="Verdana"/>
                <a:cs typeface="Verdana"/>
              </a:rPr>
              <a:t>Pengetahuan dari pakar </a:t>
            </a:r>
            <a:r>
              <a:rPr sz="2200" spc="-5" dirty="0">
                <a:latin typeface="Verdana"/>
                <a:cs typeface="Verdana"/>
              </a:rPr>
              <a:t>di dalam sistem </a:t>
            </a:r>
            <a:r>
              <a:rPr sz="2200" dirty="0">
                <a:latin typeface="Verdana"/>
                <a:cs typeface="Verdana"/>
              </a:rPr>
              <a:t>ini </a:t>
            </a:r>
            <a:r>
              <a:rPr sz="2200" spc="-76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digunakan </a:t>
            </a:r>
            <a:r>
              <a:rPr sz="2200" spc="-5" dirty="0">
                <a:latin typeface="Verdana"/>
                <a:cs typeface="Verdana"/>
              </a:rPr>
              <a:t>sebagai </a:t>
            </a:r>
            <a:r>
              <a:rPr sz="2200" spc="-10" dirty="0">
                <a:latin typeface="Verdana"/>
                <a:cs typeface="Verdana"/>
              </a:rPr>
              <a:t>dasar </a:t>
            </a:r>
            <a:r>
              <a:rPr sz="2200" spc="-5" dirty="0">
                <a:latin typeface="Verdana"/>
                <a:cs typeface="Verdana"/>
              </a:rPr>
              <a:t>oleh sistem </a:t>
            </a:r>
            <a:r>
              <a:rPr sz="2200" spc="-10" dirty="0">
                <a:latin typeface="Verdana"/>
                <a:cs typeface="Verdana"/>
              </a:rPr>
              <a:t>pakar </a:t>
            </a:r>
            <a:r>
              <a:rPr sz="2200" spc="-76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untuk </a:t>
            </a:r>
            <a:r>
              <a:rPr sz="2200" spc="-10" dirty="0">
                <a:latin typeface="Verdana"/>
                <a:cs typeface="Verdana"/>
              </a:rPr>
              <a:t>menjawab</a:t>
            </a:r>
            <a:r>
              <a:rPr sz="2200" spc="25" dirty="0">
                <a:latin typeface="Verdana"/>
                <a:cs typeface="Verdana"/>
              </a:rPr>
              <a:t> </a:t>
            </a:r>
            <a:r>
              <a:rPr sz="2200" spc="-15" dirty="0">
                <a:latin typeface="Verdana"/>
                <a:cs typeface="Verdana"/>
              </a:rPr>
              <a:t>pertanyaan</a:t>
            </a:r>
            <a:r>
              <a:rPr sz="2200" spc="30" dirty="0">
                <a:latin typeface="Verdana"/>
                <a:cs typeface="Verdana"/>
              </a:rPr>
              <a:t> </a:t>
            </a:r>
            <a:r>
              <a:rPr sz="2200" spc="-10" dirty="0">
                <a:latin typeface="Verdana"/>
                <a:cs typeface="Verdana"/>
              </a:rPr>
              <a:t>(konsultasi).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3598" y="863595"/>
            <a:ext cx="277241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Lanjutan</a:t>
            </a:r>
            <a:r>
              <a:rPr spc="-40" dirty="0"/>
              <a:t> </a:t>
            </a:r>
            <a:r>
              <a:rPr spc="-5" dirty="0"/>
              <a:t>…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96142" y="1771900"/>
            <a:ext cx="7265670" cy="2952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9580" marR="40005" indent="-437515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Font typeface="Wingdings"/>
              <a:buChar char=""/>
              <a:tabLst>
                <a:tab pos="449580" algn="l"/>
                <a:tab pos="450215" algn="l"/>
              </a:tabLst>
            </a:pPr>
            <a:r>
              <a:rPr sz="2400" b="1" spc="-5" dirty="0">
                <a:latin typeface="Verdana"/>
                <a:cs typeface="Verdana"/>
              </a:rPr>
              <a:t>Sistem </a:t>
            </a:r>
            <a:r>
              <a:rPr sz="2400" b="1" dirty="0">
                <a:latin typeface="Verdana"/>
                <a:cs typeface="Verdana"/>
              </a:rPr>
              <a:t>pakar </a:t>
            </a:r>
            <a:r>
              <a:rPr sz="2400" b="1" spc="-5" dirty="0">
                <a:latin typeface="Verdana"/>
                <a:cs typeface="Verdana"/>
              </a:rPr>
              <a:t>berguna karena beberapa </a:t>
            </a:r>
            <a:r>
              <a:rPr sz="2400" b="1" spc="-810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hal, yaitu:</a:t>
            </a:r>
            <a:endParaRPr sz="2400">
              <a:latin typeface="Verdana"/>
              <a:cs typeface="Verdana"/>
            </a:endParaRPr>
          </a:p>
          <a:p>
            <a:pPr marL="876300" marR="5080" lvl="1" indent="-426720">
              <a:lnSpc>
                <a:spcPct val="100000"/>
              </a:lnSpc>
              <a:buAutoNum type="arabicPeriod"/>
              <a:tabLst>
                <a:tab pos="864235" algn="l"/>
              </a:tabLst>
            </a:pPr>
            <a:r>
              <a:rPr sz="2400" spc="-5" dirty="0">
                <a:latin typeface="Verdana"/>
                <a:cs typeface="Verdana"/>
              </a:rPr>
              <a:t>Sistem</a:t>
            </a:r>
            <a:r>
              <a:rPr sz="2400" spc="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pakar</a:t>
            </a:r>
            <a:r>
              <a:rPr sz="2400" spc="4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selalu</a:t>
            </a:r>
            <a:r>
              <a:rPr sz="2400" spc="6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tersedia</a:t>
            </a:r>
            <a:r>
              <a:rPr sz="2400" spc="4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di </a:t>
            </a:r>
            <a:r>
              <a:rPr sz="240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organisasi,</a:t>
            </a:r>
            <a:r>
              <a:rPr sz="2400" spc="4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sedangkan</a:t>
            </a:r>
            <a:r>
              <a:rPr sz="2400" spc="1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pakar</a:t>
            </a:r>
            <a:r>
              <a:rPr sz="2400" spc="1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belum</a:t>
            </a:r>
            <a:r>
              <a:rPr sz="2400" spc="2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tentu </a:t>
            </a:r>
            <a:r>
              <a:rPr sz="2400" spc="-83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selalu</a:t>
            </a:r>
            <a:r>
              <a:rPr sz="2400" spc="3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berada</a:t>
            </a:r>
            <a:r>
              <a:rPr sz="240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di</a:t>
            </a:r>
            <a:r>
              <a:rPr sz="2400" spc="1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tempat.</a:t>
            </a:r>
            <a:endParaRPr sz="2400">
              <a:latin typeface="Verdana"/>
              <a:cs typeface="Verdana"/>
            </a:endParaRPr>
          </a:p>
          <a:p>
            <a:pPr marL="876300" marR="643255" lvl="1" indent="-426720">
              <a:lnSpc>
                <a:spcPct val="100000"/>
              </a:lnSpc>
              <a:buAutoNum type="arabicPeriod"/>
              <a:tabLst>
                <a:tab pos="864235" algn="l"/>
              </a:tabLst>
            </a:pPr>
            <a:r>
              <a:rPr sz="2400" spc="-5" dirty="0">
                <a:latin typeface="Verdana"/>
                <a:cs typeface="Verdana"/>
              </a:rPr>
              <a:t>Sistem</a:t>
            </a:r>
            <a:r>
              <a:rPr sz="2400" spc="1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pakar</a:t>
            </a:r>
            <a:r>
              <a:rPr sz="2400" spc="1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dapat menyimpan</a:t>
            </a:r>
            <a:r>
              <a:rPr sz="2400" spc="3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dan </a:t>
            </a:r>
            <a:r>
              <a:rPr sz="2400" dirty="0">
                <a:latin typeface="Verdana"/>
                <a:cs typeface="Verdana"/>
              </a:rPr>
              <a:t> mengingat</a:t>
            </a:r>
            <a:r>
              <a:rPr sz="2400" spc="-1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pengetahuan</a:t>
            </a:r>
            <a:r>
              <a:rPr sz="2400" spc="-5" dirty="0">
                <a:latin typeface="Verdana"/>
                <a:cs typeface="Verdana"/>
              </a:rPr>
              <a:t> </a:t>
            </a:r>
            <a:r>
              <a:rPr sz="2400" spc="-15" dirty="0">
                <a:latin typeface="Verdana"/>
                <a:cs typeface="Verdana"/>
              </a:rPr>
              <a:t>yang</a:t>
            </a:r>
            <a:r>
              <a:rPr sz="2400" dirty="0">
                <a:latin typeface="Verdana"/>
                <a:cs typeface="Verdana"/>
              </a:rPr>
              <a:t> sangat </a:t>
            </a:r>
            <a:r>
              <a:rPr sz="2400" spc="-83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tidak</a:t>
            </a:r>
            <a:r>
              <a:rPr sz="2400" spc="1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terbatas</a:t>
            </a:r>
            <a:r>
              <a:rPr sz="2400" spc="2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dan</a:t>
            </a:r>
            <a:r>
              <a:rPr sz="240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tidak</a:t>
            </a:r>
            <a:r>
              <a:rPr sz="2400" spc="3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kenal</a:t>
            </a:r>
            <a:r>
              <a:rPr sz="2400" spc="1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lelah.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2153</Words>
  <Application>Microsoft Macintosh PowerPoint</Application>
  <PresentationFormat>Tampilan Layar (4:3)</PresentationFormat>
  <Paragraphs>315</Paragraphs>
  <Slides>39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9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39</vt:i4>
      </vt:variant>
    </vt:vector>
  </HeadingPairs>
  <TitlesOfParts>
    <vt:vector size="49" baseType="lpstr">
      <vt:lpstr>Arial</vt:lpstr>
      <vt:lpstr>Calibri</vt:lpstr>
      <vt:lpstr>ff0</vt:lpstr>
      <vt:lpstr>ff1</vt:lpstr>
      <vt:lpstr>Roboto</vt:lpstr>
      <vt:lpstr>Tahoma</vt:lpstr>
      <vt:lpstr>Times New Roman</vt:lpstr>
      <vt:lpstr>Verdana</vt:lpstr>
      <vt:lpstr>Wingdings</vt:lpstr>
      <vt:lpstr>Office Theme</vt:lpstr>
      <vt:lpstr>Sistem Informasi di Level-Level Organisasi/Manajemen (Lanjutan Pert 2)</vt:lpstr>
      <vt:lpstr>Pendahuluan</vt:lpstr>
      <vt:lpstr>Lanjutan …</vt:lpstr>
      <vt:lpstr>Lanjutan …</vt:lpstr>
      <vt:lpstr>Lanjutan …</vt:lpstr>
      <vt:lpstr>Lanjutan …</vt:lpstr>
      <vt:lpstr>Sistem-sistem informasi di level-level  manajemen</vt:lpstr>
      <vt:lpstr>Sistem Pakar</vt:lpstr>
      <vt:lpstr>Lanjutan …</vt:lpstr>
      <vt:lpstr>Illustrasi sistem pakar dalam aplikasi  bisnis</vt:lpstr>
      <vt:lpstr>Cara Kerja Sistem Pakar</vt:lpstr>
      <vt:lpstr>Lanjutan …</vt:lpstr>
      <vt:lpstr>Illustrasi</vt:lpstr>
      <vt:lpstr>Lanjutan …</vt:lpstr>
      <vt:lpstr>Komponen-Komponen Sistem  Pakar</vt:lpstr>
      <vt:lpstr>Lanjutan …</vt:lpstr>
      <vt:lpstr>Lanjutan …</vt:lpstr>
      <vt:lpstr>Kelebihan &amp; Kekurangan Sistem  Pakar</vt:lpstr>
      <vt:lpstr>Lanjutan …</vt:lpstr>
      <vt:lpstr>Lanjutan …</vt:lpstr>
      <vt:lpstr>Lanjutan …</vt:lpstr>
      <vt:lpstr>Jaringan Neural Artifisial</vt:lpstr>
      <vt:lpstr>Lanjutan …</vt:lpstr>
      <vt:lpstr>Lanjutan …</vt:lpstr>
      <vt:lpstr>Lanjutan …</vt:lpstr>
      <vt:lpstr>Sistem Penunjang Keputusan</vt:lpstr>
      <vt:lpstr>Lanjutan …</vt:lpstr>
      <vt:lpstr>Komponen SPK</vt:lpstr>
      <vt:lpstr>Lanjutan …</vt:lpstr>
      <vt:lpstr>Lanjutan …</vt:lpstr>
      <vt:lpstr>Sistem Informasi Geografik</vt:lpstr>
      <vt:lpstr>Lanjutan …</vt:lpstr>
      <vt:lpstr>Perbedaan antara SIG dan SIM</vt:lpstr>
      <vt:lpstr>Komponen SIG</vt:lpstr>
      <vt:lpstr>Komponen SIG</vt:lpstr>
      <vt:lpstr>Lanjutan</vt:lpstr>
      <vt:lpstr>Sistem Informasi Eksekutif</vt:lpstr>
      <vt:lpstr>Sistem Informasi Eksekutif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Aplikasi Sistem Informasi di Level-Level  Organisasi (Lanjutan Pert 2)</dc:title>
  <cp:lastModifiedBy>febins_22@yahoo.co.id</cp:lastModifiedBy>
  <cp:revision>3</cp:revision>
  <dcterms:created xsi:type="dcterms:W3CDTF">2023-03-27T00:53:38Z</dcterms:created>
  <dcterms:modified xsi:type="dcterms:W3CDTF">2023-03-27T04:02:52Z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2018-04-10T00:00:00Z</vt:filetime>
  </property>
  <property fmtid="{D5CDD505-2E9C-101B-9397-08002B2CF9AE}" pid="3" name="Creator">
    <vt:lpwstr>Online2PDF.com</vt:lpwstr>
  </property>
  <property fmtid="{D5CDD505-2E9C-101B-9397-08002B2CF9AE}" pid="4" name="LastSaved">
    <vt:filetime>2018-04-10T00:00:00Z</vt:filetime>
  </property>
</Properties>
</file>