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56" r:id="rId2"/>
    <p:sldId id="258" r:id="rId3"/>
    <p:sldId id="259" r:id="rId4"/>
    <p:sldId id="261" r:id="rId5"/>
    <p:sldId id="262" r:id="rId6"/>
    <p:sldId id="264" r:id="rId7"/>
    <p:sldId id="265" r:id="rId8"/>
    <p:sldId id="286" r:id="rId9"/>
    <p:sldId id="270" r:id="rId10"/>
    <p:sldId id="288" r:id="rId11"/>
    <p:sldId id="289" r:id="rId12"/>
    <p:sldId id="292" r:id="rId13"/>
    <p:sldId id="283" r:id="rId14"/>
    <p:sldId id="284" r:id="rId15"/>
    <p:sldId id="294" r:id="rId16"/>
    <p:sldId id="293" r:id="rId17"/>
  </p:sldIdLst>
  <p:sldSz cx="9144000" cy="6858000" type="screen4x3"/>
  <p:notesSz cx="6858000" cy="9144000"/>
  <p:defaultTextStyle>
    <a:defPPr>
      <a:defRPr lang="es-E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99"/>
    <a:srgbClr val="422C16"/>
    <a:srgbClr val="0C788E"/>
    <a:srgbClr val="025198"/>
    <a:srgbClr val="1C1C1C"/>
    <a:srgbClr val="3366FF"/>
    <a:srgbClr val="004C00"/>
    <a:srgbClr val="0033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811" autoAdjust="0"/>
    <p:restoredTop sz="89464" autoAdjust="0"/>
  </p:normalViewPr>
  <p:slideViewPr>
    <p:cSldViewPr>
      <p:cViewPr varScale="1">
        <p:scale>
          <a:sx n="61" d="100"/>
          <a:sy n="61" d="100"/>
        </p:scale>
        <p:origin x="1320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F8BFCCCB-830F-4156-8EB8-9DB280DF427D}" type="datetimeFigureOut">
              <a:rPr lang="id-ID"/>
              <a:pPr>
                <a:defRPr/>
              </a:pPr>
              <a:t>24/03/2023</a:t>
            </a:fld>
            <a:endParaRPr lang="id-ID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id-ID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id-ID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978AD971-9749-4D7E-A587-A271C439308E}" type="slidenum">
              <a:rPr lang="id-ID" altLang="en-US"/>
              <a:pPr>
                <a:defRPr/>
              </a:pPr>
              <a:t>‹#›</a:t>
            </a:fld>
            <a:endParaRPr lang="id-ID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id-ID" dirty="0"/>
              <a:t>Manajemen Portofolio Pelanggan (CPM) bertujuan untuk mengoptimalkan kinerja bisnis - apakah itu berarti pertumbuhan penjualan, peningkatan profitabilitas pelanggan, atau hal lain - di seluruh basis pelanggan. Ini dilakukan dengan menawarkan proposisi nilai yang berbeda kepada yang berbeda</a:t>
            </a:r>
            <a:br>
              <a:rPr lang="id-ID" dirty="0"/>
            </a:br>
            <a:r>
              <a:rPr lang="id-ID" dirty="0"/>
              <a:t>segmen pelanggan. Misalnya, NatWest Bank yang berbasis di Inggris mengelola pelanggan bisnisnya berdasarkan portofolio. Ini telah membagi pelanggan menjadi tiga segmen berdasarkan ukuran, nilai umur dan kelayakan kredit mereka.</a:t>
            </a:r>
            <a:endParaRPr lang="en-US" dirty="0"/>
          </a:p>
          <a:p>
            <a:endParaRPr lang="en-US" dirty="0"/>
          </a:p>
          <a:p>
            <a:r>
              <a:rPr lang="en-US" dirty="0"/>
              <a:t>20an</a:t>
            </a:r>
            <a:r>
              <a:rPr lang="en-US" baseline="0" dirty="0"/>
              <a:t> : </a:t>
            </a:r>
            <a:r>
              <a:rPr lang="en-US" dirty="0"/>
              <a:t>Di </a:t>
            </a:r>
            <a:r>
              <a:rPr lang="en-US" dirty="0" err="1"/>
              <a:t>usia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, </a:t>
            </a:r>
            <a:r>
              <a:rPr lang="en-US" dirty="0" err="1"/>
              <a:t>ada</a:t>
            </a:r>
            <a:r>
              <a:rPr lang="en-US" dirty="0"/>
              <a:t> </a:t>
            </a:r>
            <a:r>
              <a:rPr lang="en-US" dirty="0" err="1"/>
              <a:t>dua</a:t>
            </a:r>
            <a:r>
              <a:rPr lang="en-US" dirty="0"/>
              <a:t> </a:t>
            </a:r>
            <a:r>
              <a:rPr lang="en-US" dirty="0" err="1"/>
              <a:t>jenis</a:t>
            </a:r>
            <a:r>
              <a:rPr lang="en-US" dirty="0"/>
              <a:t> </a:t>
            </a:r>
            <a:r>
              <a:rPr lang="en-US" dirty="0" err="1"/>
              <a:t>asuransi</a:t>
            </a:r>
            <a:r>
              <a:rPr lang="en-US" dirty="0"/>
              <a:t> </a:t>
            </a:r>
            <a:r>
              <a:rPr lang="en-US" dirty="0" err="1"/>
              <a:t>jiwa</a:t>
            </a:r>
            <a:r>
              <a:rPr lang="en-US" dirty="0"/>
              <a:t> yang </a:t>
            </a:r>
            <a:r>
              <a:rPr lang="en-US" dirty="0" err="1"/>
              <a:t>bisa</a:t>
            </a:r>
            <a:r>
              <a:rPr lang="en-US" dirty="0"/>
              <a:t> </a:t>
            </a:r>
            <a:r>
              <a:rPr lang="en-US" dirty="0" err="1"/>
              <a:t>Anda</a:t>
            </a:r>
            <a:r>
              <a:rPr lang="en-US" dirty="0"/>
              <a:t> </a:t>
            </a:r>
            <a:r>
              <a:rPr lang="en-US" dirty="0" err="1"/>
              <a:t>pilih</a:t>
            </a:r>
            <a:r>
              <a:rPr lang="en-US" dirty="0"/>
              <a:t>: </a:t>
            </a:r>
            <a:r>
              <a:rPr lang="en-US" dirty="0" err="1"/>
              <a:t>asuransi</a:t>
            </a:r>
            <a:r>
              <a:rPr lang="en-US" dirty="0"/>
              <a:t> </a:t>
            </a:r>
            <a:r>
              <a:rPr lang="en-US" dirty="0" err="1"/>
              <a:t>jiwa</a:t>
            </a:r>
            <a:r>
              <a:rPr lang="en-US" dirty="0"/>
              <a:t> </a:t>
            </a:r>
            <a:r>
              <a:rPr lang="en-US" dirty="0" err="1"/>
              <a:t>berjangka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asuransi</a:t>
            </a:r>
            <a:r>
              <a:rPr lang="en-US" dirty="0"/>
              <a:t> </a:t>
            </a:r>
            <a:r>
              <a:rPr lang="en-US" dirty="0" err="1"/>
              <a:t>jiwa</a:t>
            </a:r>
            <a:r>
              <a:rPr lang="en-US" dirty="0"/>
              <a:t> </a:t>
            </a:r>
            <a:r>
              <a:rPr lang="en-US" dirty="0" err="1"/>
              <a:t>permanen</a:t>
            </a:r>
            <a:r>
              <a:rPr lang="en-US" dirty="0"/>
              <a:t>.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usia</a:t>
            </a:r>
            <a:r>
              <a:rPr lang="en-US" dirty="0"/>
              <a:t> 20-an yang </a:t>
            </a:r>
            <a:r>
              <a:rPr lang="en-US" dirty="0" err="1"/>
              <a:t>baru</a:t>
            </a:r>
            <a:r>
              <a:rPr lang="en-US" dirty="0"/>
              <a:t> </a:t>
            </a:r>
            <a:r>
              <a:rPr lang="en-US" dirty="0" err="1"/>
              <a:t>saja</a:t>
            </a:r>
            <a:r>
              <a:rPr lang="en-US" dirty="0"/>
              <a:t> lulus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baru</a:t>
            </a:r>
            <a:r>
              <a:rPr lang="en-US" dirty="0"/>
              <a:t> </a:t>
            </a:r>
            <a:r>
              <a:rPr lang="en-US" dirty="0" err="1"/>
              <a:t>merintis</a:t>
            </a:r>
            <a:r>
              <a:rPr lang="en-US" dirty="0"/>
              <a:t> </a:t>
            </a:r>
            <a:r>
              <a:rPr lang="en-US" dirty="0" err="1"/>
              <a:t>karier</a:t>
            </a:r>
            <a:r>
              <a:rPr lang="en-US" dirty="0"/>
              <a:t>, Rp15.000 per </a:t>
            </a:r>
            <a:r>
              <a:rPr lang="en-US" dirty="0" err="1"/>
              <a:t>bulan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Rp162.000 per </a:t>
            </a:r>
            <a:r>
              <a:rPr lang="en-US" dirty="0" err="1"/>
              <a:t>tahun</a:t>
            </a:r>
            <a:r>
              <a:rPr lang="en-US" dirty="0"/>
              <a:t>, </a:t>
            </a:r>
            <a:r>
              <a:rPr lang="en-US" dirty="0" err="1"/>
              <a:t>asuransi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membantu</a:t>
            </a:r>
            <a:r>
              <a:rPr lang="en-US" dirty="0"/>
              <a:t> </a:t>
            </a:r>
            <a:r>
              <a:rPr lang="en-US" dirty="0" err="1"/>
              <a:t>memberikan</a:t>
            </a:r>
            <a:r>
              <a:rPr lang="en-US" dirty="0"/>
              <a:t> </a:t>
            </a:r>
            <a:r>
              <a:rPr lang="en-US" dirty="0" err="1"/>
              <a:t>Anda</a:t>
            </a:r>
            <a:r>
              <a:rPr lang="en-US" dirty="0"/>
              <a:t> rasa </a:t>
            </a:r>
            <a:r>
              <a:rPr lang="en-US" dirty="0" err="1"/>
              <a:t>aman</a:t>
            </a:r>
            <a:r>
              <a:rPr lang="en-US" dirty="0"/>
              <a:t> </a:t>
            </a:r>
            <a:r>
              <a:rPr lang="en-US" dirty="0" err="1"/>
              <a:t>bahwa</a:t>
            </a:r>
            <a:r>
              <a:rPr lang="en-US" dirty="0"/>
              <a:t> </a:t>
            </a:r>
            <a:r>
              <a:rPr lang="en-US" dirty="0" err="1"/>
              <a:t>Anda</a:t>
            </a:r>
            <a:r>
              <a:rPr lang="en-US" dirty="0"/>
              <a:t>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mendapatkan</a:t>
            </a:r>
            <a:r>
              <a:rPr lang="en-US" dirty="0"/>
              <a:t> </a:t>
            </a:r>
            <a:r>
              <a:rPr lang="en-US" dirty="0" err="1"/>
              <a:t>kepastian</a:t>
            </a:r>
            <a:r>
              <a:rPr lang="en-US" dirty="0"/>
              <a:t> </a:t>
            </a:r>
            <a:r>
              <a:rPr lang="en-US" dirty="0" err="1"/>
              <a:t>pertanggungan</a:t>
            </a:r>
            <a:r>
              <a:rPr lang="en-US" dirty="0"/>
              <a:t> yang </a:t>
            </a:r>
            <a:r>
              <a:rPr lang="en-US" dirty="0" err="1"/>
              <a:t>meringankan</a:t>
            </a:r>
            <a:r>
              <a:rPr lang="en-US" dirty="0"/>
              <a:t> </a:t>
            </a:r>
            <a:r>
              <a:rPr lang="en-US" dirty="0" err="1"/>
              <a:t>keluarga</a:t>
            </a:r>
            <a:r>
              <a:rPr lang="en-US" dirty="0"/>
              <a:t> </a:t>
            </a:r>
            <a:r>
              <a:rPr lang="en-US" dirty="0" err="1"/>
              <a:t>atas</a:t>
            </a:r>
            <a:r>
              <a:rPr lang="en-US" dirty="0"/>
              <a:t> </a:t>
            </a:r>
            <a:r>
              <a:rPr lang="en-US" dirty="0" err="1"/>
              <a:t>segala</a:t>
            </a:r>
            <a:r>
              <a:rPr lang="en-US" dirty="0"/>
              <a:t> </a:t>
            </a:r>
            <a:r>
              <a:rPr lang="en-US" dirty="0" err="1"/>
              <a:t>risiko</a:t>
            </a:r>
            <a:r>
              <a:rPr lang="en-US" dirty="0"/>
              <a:t> yang </a:t>
            </a:r>
            <a:r>
              <a:rPr lang="en-US" dirty="0" err="1"/>
              <a:t>mungkin</a:t>
            </a:r>
            <a:r>
              <a:rPr lang="en-US" dirty="0"/>
              <a:t> </a:t>
            </a:r>
            <a:r>
              <a:rPr lang="en-US" dirty="0" err="1"/>
              <a:t>terjadi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hidup</a:t>
            </a:r>
            <a:r>
              <a:rPr lang="en-US" dirty="0"/>
              <a:t>.</a:t>
            </a:r>
          </a:p>
          <a:p>
            <a:endParaRPr lang="en-US" dirty="0"/>
          </a:p>
          <a:p>
            <a:r>
              <a:rPr lang="en-US" dirty="0"/>
              <a:t>30-40</a:t>
            </a:r>
            <a:r>
              <a:rPr lang="en-US" baseline="0" dirty="0"/>
              <a:t> : </a:t>
            </a:r>
            <a:r>
              <a:rPr lang="en-US" dirty="0" err="1"/>
              <a:t>Ketika</a:t>
            </a:r>
            <a:r>
              <a:rPr lang="en-US" dirty="0"/>
              <a:t> </a:t>
            </a:r>
            <a:r>
              <a:rPr lang="en-US" dirty="0" err="1"/>
              <a:t>Anda</a:t>
            </a:r>
            <a:r>
              <a:rPr lang="en-US" dirty="0"/>
              <a:t> </a:t>
            </a:r>
            <a:r>
              <a:rPr lang="en-US" dirty="0" err="1"/>
              <a:t>mencapai</a:t>
            </a:r>
            <a:r>
              <a:rPr lang="en-US" dirty="0"/>
              <a:t> </a:t>
            </a:r>
            <a:r>
              <a:rPr lang="en-US" dirty="0" err="1"/>
              <a:t>usia</a:t>
            </a:r>
            <a:r>
              <a:rPr lang="en-US" dirty="0"/>
              <a:t> 30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lebih</a:t>
            </a:r>
            <a:r>
              <a:rPr lang="en-US" dirty="0"/>
              <a:t>, </a:t>
            </a:r>
            <a:r>
              <a:rPr lang="en-US" dirty="0" err="1"/>
              <a:t>Anda</a:t>
            </a:r>
            <a:r>
              <a:rPr lang="en-US" dirty="0"/>
              <a:t> </a:t>
            </a:r>
            <a:r>
              <a:rPr lang="en-US" dirty="0" err="1"/>
              <a:t>mungkin</a:t>
            </a:r>
            <a:r>
              <a:rPr lang="en-US" dirty="0"/>
              <a:t> </a:t>
            </a:r>
            <a:r>
              <a:rPr lang="en-US" dirty="0" err="1"/>
              <a:t>telah</a:t>
            </a:r>
            <a:r>
              <a:rPr lang="en-US" dirty="0"/>
              <a:t> </a:t>
            </a:r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dirty="0" err="1"/>
              <a:t>buah</a:t>
            </a:r>
            <a:r>
              <a:rPr lang="en-US" dirty="0"/>
              <a:t> </a:t>
            </a:r>
            <a:r>
              <a:rPr lang="en-US" dirty="0" err="1"/>
              <a:t>hati</a:t>
            </a:r>
            <a:r>
              <a:rPr lang="en-US" dirty="0"/>
              <a:t> yang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dibesarkan</a:t>
            </a:r>
            <a:r>
              <a:rPr lang="en-US" dirty="0"/>
              <a:t>, </a:t>
            </a:r>
            <a:r>
              <a:rPr lang="en-US" dirty="0" err="1"/>
              <a:t>kredit</a:t>
            </a:r>
            <a:r>
              <a:rPr lang="en-US" dirty="0"/>
              <a:t> </a:t>
            </a:r>
            <a:r>
              <a:rPr lang="en-US" dirty="0" err="1"/>
              <a:t>rumah</a:t>
            </a:r>
            <a:r>
              <a:rPr lang="en-US" dirty="0"/>
              <a:t> yang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dibayar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berbagai</a:t>
            </a:r>
            <a:r>
              <a:rPr lang="en-US" dirty="0"/>
              <a:t> </a:t>
            </a:r>
            <a:r>
              <a:rPr lang="en-US" dirty="0" err="1"/>
              <a:t>biaya-biaya</a:t>
            </a:r>
            <a:r>
              <a:rPr lang="en-US" dirty="0"/>
              <a:t> </a:t>
            </a:r>
            <a:r>
              <a:rPr lang="en-US" dirty="0" err="1"/>
              <a:t>hidup</a:t>
            </a:r>
            <a:r>
              <a:rPr lang="en-US" dirty="0"/>
              <a:t> </a:t>
            </a:r>
            <a:r>
              <a:rPr lang="en-US" dirty="0" err="1"/>
              <a:t>tambahan</a:t>
            </a:r>
            <a:r>
              <a:rPr lang="en-US" dirty="0"/>
              <a:t> </a:t>
            </a:r>
            <a:r>
              <a:rPr lang="en-US" dirty="0" err="1"/>
              <a:t>lainnya</a:t>
            </a:r>
            <a:r>
              <a:rPr lang="en-US" dirty="0"/>
              <a:t>. Saran </a:t>
            </a:r>
            <a:r>
              <a:rPr lang="en-US" dirty="0" err="1"/>
              <a:t>terbaik</a:t>
            </a:r>
            <a:r>
              <a:rPr lang="en-US" dirty="0"/>
              <a:t> </a:t>
            </a:r>
            <a:r>
              <a:rPr lang="en-US" dirty="0" err="1"/>
              <a:t>kurang</a:t>
            </a:r>
            <a:r>
              <a:rPr lang="en-US" dirty="0"/>
              <a:t>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sama</a:t>
            </a:r>
            <a:r>
              <a:rPr lang="en-US" dirty="0"/>
              <a:t>. </a:t>
            </a:r>
            <a:r>
              <a:rPr lang="en-US" dirty="0" err="1"/>
              <a:t>Anda</a:t>
            </a:r>
            <a:r>
              <a:rPr lang="en-US" dirty="0"/>
              <a:t> </a:t>
            </a:r>
            <a:r>
              <a:rPr lang="en-US" dirty="0" err="1"/>
              <a:t>membeli</a:t>
            </a:r>
            <a:r>
              <a:rPr lang="en-US" dirty="0"/>
              <a:t> </a:t>
            </a:r>
            <a:r>
              <a:rPr lang="en-US" dirty="0" err="1"/>
              <a:t>asuransi</a:t>
            </a:r>
            <a:r>
              <a:rPr lang="en-US" dirty="0"/>
              <a:t> </a:t>
            </a:r>
            <a:r>
              <a:rPr lang="en-US" dirty="0" err="1"/>
              <a:t>jiwa</a:t>
            </a:r>
            <a:r>
              <a:rPr lang="en-US" dirty="0"/>
              <a:t> </a:t>
            </a:r>
            <a:r>
              <a:rPr lang="en-US" dirty="0" err="1"/>
              <a:t>sebanyak</a:t>
            </a:r>
            <a:r>
              <a:rPr lang="en-US" dirty="0"/>
              <a:t> yang </a:t>
            </a:r>
            <a:r>
              <a:rPr lang="en-US" dirty="0" err="1"/>
              <a:t>Anda</a:t>
            </a:r>
            <a:r>
              <a:rPr lang="en-US" dirty="0"/>
              <a:t> </a:t>
            </a:r>
            <a:r>
              <a:rPr lang="en-US" dirty="0" err="1"/>
              <a:t>mampu</a:t>
            </a:r>
            <a:r>
              <a:rPr lang="en-US" dirty="0"/>
              <a:t>. </a:t>
            </a:r>
            <a:r>
              <a:rPr lang="en-US" dirty="0" err="1"/>
              <a:t>Namun</a:t>
            </a:r>
            <a:r>
              <a:rPr lang="en-US" dirty="0"/>
              <a:t>, </a:t>
            </a:r>
            <a:r>
              <a:rPr lang="en-US" dirty="0" err="1"/>
              <a:t>jika</a:t>
            </a:r>
            <a:r>
              <a:rPr lang="en-US" dirty="0"/>
              <a:t> </a:t>
            </a:r>
            <a:r>
              <a:rPr lang="en-US" dirty="0" err="1"/>
              <a:t>Anda</a:t>
            </a:r>
            <a:r>
              <a:rPr lang="en-US" dirty="0"/>
              <a:t> </a:t>
            </a:r>
            <a:r>
              <a:rPr lang="en-US" dirty="0" err="1"/>
              <a:t>sudah</a:t>
            </a:r>
            <a:r>
              <a:rPr lang="en-US" dirty="0"/>
              <a:t> </a:t>
            </a:r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dirty="0" err="1"/>
              <a:t>asuransi</a:t>
            </a:r>
            <a:r>
              <a:rPr lang="en-US" dirty="0"/>
              <a:t> </a:t>
            </a:r>
            <a:r>
              <a:rPr lang="en-US" dirty="0" err="1"/>
              <a:t>jiwa</a:t>
            </a:r>
            <a:r>
              <a:rPr lang="en-US" dirty="0"/>
              <a:t>, </a:t>
            </a:r>
            <a:r>
              <a:rPr lang="en-US" dirty="0" err="1"/>
              <a:t>bisa</a:t>
            </a:r>
            <a:r>
              <a:rPr lang="en-US" dirty="0"/>
              <a:t> </a:t>
            </a:r>
            <a:r>
              <a:rPr lang="en-US" dirty="0" err="1"/>
              <a:t>jadi</a:t>
            </a:r>
            <a:r>
              <a:rPr lang="en-US" dirty="0"/>
              <a:t> </a:t>
            </a:r>
            <a:r>
              <a:rPr lang="en-US" dirty="0" err="1"/>
              <a:t>inilah</a:t>
            </a:r>
            <a:r>
              <a:rPr lang="en-US" dirty="0"/>
              <a:t> </a:t>
            </a:r>
            <a:r>
              <a:rPr lang="en-US" dirty="0" err="1"/>
              <a:t>saatnya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mengubah</a:t>
            </a:r>
            <a:r>
              <a:rPr lang="en-US" dirty="0"/>
              <a:t> polis </a:t>
            </a:r>
            <a:r>
              <a:rPr lang="en-US" dirty="0" err="1"/>
              <a:t>Anda</a:t>
            </a:r>
            <a:r>
              <a:rPr lang="en-US" dirty="0"/>
              <a:t>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asuransi</a:t>
            </a:r>
            <a:r>
              <a:rPr lang="en-US" dirty="0"/>
              <a:t> </a:t>
            </a:r>
            <a:r>
              <a:rPr lang="en-US" dirty="0" err="1"/>
              <a:t>jiwa</a:t>
            </a:r>
            <a:r>
              <a:rPr lang="en-US" dirty="0"/>
              <a:t> "Whole Life". </a:t>
            </a:r>
            <a:r>
              <a:rPr lang="en-US" dirty="0" err="1"/>
              <a:t>Walau</a:t>
            </a:r>
            <a:r>
              <a:rPr lang="en-US" dirty="0"/>
              <a:t> </a:t>
            </a:r>
            <a:r>
              <a:rPr lang="en-US" dirty="0" err="1"/>
              <a:t>sedikit</a:t>
            </a:r>
            <a:r>
              <a:rPr lang="en-US" dirty="0"/>
              <a:t>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mahal</a:t>
            </a:r>
            <a:r>
              <a:rPr lang="en-US" dirty="0"/>
              <a:t>, </a:t>
            </a:r>
            <a:r>
              <a:rPr lang="en-US" dirty="0" err="1"/>
              <a:t>tetapi</a:t>
            </a:r>
            <a:r>
              <a:rPr lang="en-US" dirty="0"/>
              <a:t> </a:t>
            </a:r>
            <a:r>
              <a:rPr lang="en-US" dirty="0" err="1"/>
              <a:t>asuransi</a:t>
            </a:r>
            <a:r>
              <a:rPr lang="en-US" dirty="0"/>
              <a:t> </a:t>
            </a:r>
            <a:r>
              <a:rPr lang="en-US" dirty="0" err="1"/>
              <a:t>jiwa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menawarkan</a:t>
            </a:r>
            <a:r>
              <a:rPr lang="en-US" dirty="0"/>
              <a:t> </a:t>
            </a:r>
            <a:r>
              <a:rPr lang="en-US" dirty="0" err="1"/>
              <a:t>perlindungan</a:t>
            </a:r>
            <a:r>
              <a:rPr lang="en-US" dirty="0"/>
              <a:t> </a:t>
            </a:r>
            <a:r>
              <a:rPr lang="en-US" dirty="0" err="1"/>
              <a:t>asuransi</a:t>
            </a:r>
            <a:r>
              <a:rPr lang="en-US" dirty="0"/>
              <a:t> </a:t>
            </a:r>
            <a:r>
              <a:rPr lang="en-US" dirty="0" err="1"/>
              <a:t>hingga</a:t>
            </a:r>
            <a:r>
              <a:rPr lang="en-US" dirty="0"/>
              <a:t> </a:t>
            </a:r>
            <a:r>
              <a:rPr lang="en-US" dirty="0" err="1"/>
              <a:t>usia</a:t>
            </a:r>
            <a:r>
              <a:rPr lang="en-US" dirty="0"/>
              <a:t>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100 </a:t>
            </a:r>
            <a:r>
              <a:rPr lang="en-US" dirty="0" err="1"/>
              <a:t>tahun</a:t>
            </a:r>
            <a:endParaRPr lang="en-US" dirty="0"/>
          </a:p>
          <a:p>
            <a:endParaRPr lang="en-US" dirty="0"/>
          </a:p>
          <a:p>
            <a:r>
              <a:rPr lang="en-US" dirty="0"/>
              <a:t>50,</a:t>
            </a:r>
            <a:r>
              <a:rPr lang="en-US" baseline="0" dirty="0"/>
              <a:t> 60 </a:t>
            </a:r>
            <a:r>
              <a:rPr lang="en-US" baseline="0" dirty="0" err="1"/>
              <a:t>dst</a:t>
            </a:r>
            <a:r>
              <a:rPr lang="en-US" baseline="0" dirty="0"/>
              <a:t> :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tahap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, </a:t>
            </a:r>
            <a:r>
              <a:rPr lang="en-US" dirty="0" err="1"/>
              <a:t>Anda</a:t>
            </a:r>
            <a:r>
              <a:rPr lang="en-US" dirty="0"/>
              <a:t> </a:t>
            </a:r>
            <a:r>
              <a:rPr lang="en-US" dirty="0" err="1"/>
              <a:t>mungkin</a:t>
            </a:r>
            <a:r>
              <a:rPr lang="en-US" dirty="0"/>
              <a:t> </a:t>
            </a:r>
            <a:r>
              <a:rPr lang="en-US" dirty="0" err="1"/>
              <a:t>tengah</a:t>
            </a:r>
            <a:r>
              <a:rPr lang="en-US" dirty="0"/>
              <a:t> </a:t>
            </a:r>
            <a:r>
              <a:rPr lang="en-US" dirty="0" err="1"/>
              <a:t>memperhatikan</a:t>
            </a:r>
            <a:r>
              <a:rPr lang="en-US" dirty="0"/>
              <a:t> </a:t>
            </a:r>
            <a:r>
              <a:rPr lang="en-US" dirty="0" err="1"/>
              <a:t>rencana</a:t>
            </a:r>
            <a:r>
              <a:rPr lang="en-US" dirty="0"/>
              <a:t> </a:t>
            </a:r>
            <a:r>
              <a:rPr lang="en-US" dirty="0" err="1"/>
              <a:t>pensiun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penyelesaian</a:t>
            </a:r>
            <a:r>
              <a:rPr lang="en-US" dirty="0"/>
              <a:t> </a:t>
            </a:r>
            <a:r>
              <a:rPr lang="en-US" dirty="0" err="1"/>
              <a:t>pembayaran</a:t>
            </a:r>
            <a:r>
              <a:rPr lang="en-US" dirty="0"/>
              <a:t> </a:t>
            </a:r>
            <a:r>
              <a:rPr lang="en-US" dirty="0" err="1"/>
              <a:t>kredit</a:t>
            </a:r>
            <a:r>
              <a:rPr lang="en-US" dirty="0"/>
              <a:t> </a:t>
            </a:r>
            <a:r>
              <a:rPr lang="en-US" dirty="0" err="1"/>
              <a:t>rumah</a:t>
            </a:r>
            <a:r>
              <a:rPr lang="en-US" dirty="0"/>
              <a:t>. </a:t>
            </a:r>
            <a:r>
              <a:rPr lang="en-US" dirty="0" err="1"/>
              <a:t>Artinya</a:t>
            </a:r>
            <a:r>
              <a:rPr lang="en-US" dirty="0"/>
              <a:t>, </a:t>
            </a:r>
            <a:r>
              <a:rPr lang="en-US" dirty="0" err="1"/>
              <a:t>Anda</a:t>
            </a:r>
            <a:r>
              <a:rPr lang="en-US" dirty="0"/>
              <a:t> </a:t>
            </a:r>
            <a:r>
              <a:rPr lang="en-US" dirty="0" err="1"/>
              <a:t>sedang</a:t>
            </a:r>
            <a:r>
              <a:rPr lang="en-US" dirty="0"/>
              <a:t> </a:t>
            </a:r>
            <a:r>
              <a:rPr lang="en-US" dirty="0" err="1"/>
              <a:t>membutuhkan</a:t>
            </a:r>
            <a:r>
              <a:rPr lang="en-US" dirty="0"/>
              <a:t>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banyak</a:t>
            </a:r>
            <a:r>
              <a:rPr lang="en-US" dirty="0"/>
              <a:t> </a:t>
            </a:r>
            <a:r>
              <a:rPr lang="en-US" dirty="0" err="1"/>
              <a:t>stabilitas</a:t>
            </a:r>
            <a:r>
              <a:rPr lang="en-US" dirty="0"/>
              <a:t> </a:t>
            </a:r>
            <a:r>
              <a:rPr lang="en-US" dirty="0" err="1"/>
              <a:t>keuangan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perlindungan</a:t>
            </a:r>
            <a:r>
              <a:rPr lang="en-US" dirty="0"/>
              <a:t> </a:t>
            </a:r>
            <a:r>
              <a:rPr lang="en-US" dirty="0" err="1"/>
              <a:t>finansial</a:t>
            </a:r>
            <a:r>
              <a:rPr lang="en-US" dirty="0"/>
              <a:t>. Para </a:t>
            </a:r>
            <a:r>
              <a:rPr lang="en-US" dirty="0" err="1"/>
              <a:t>lansia</a:t>
            </a:r>
            <a:r>
              <a:rPr lang="en-US" dirty="0"/>
              <a:t> yang </a:t>
            </a:r>
            <a:r>
              <a:rPr lang="en-US" dirty="0" err="1"/>
              <a:t>berusia</a:t>
            </a:r>
            <a:r>
              <a:rPr lang="en-US" dirty="0"/>
              <a:t> </a:t>
            </a:r>
            <a:r>
              <a:rPr lang="en-US" dirty="0" err="1"/>
              <a:t>antara</a:t>
            </a:r>
            <a:r>
              <a:rPr lang="en-US" dirty="0"/>
              <a:t> 55-80 </a:t>
            </a:r>
            <a:r>
              <a:rPr lang="en-US" dirty="0" err="1"/>
              <a:t>tahun</a:t>
            </a:r>
            <a:r>
              <a:rPr lang="en-US" dirty="0"/>
              <a:t> </a:t>
            </a:r>
            <a:r>
              <a:rPr lang="en-US" dirty="0" err="1"/>
              <a:t>dijamin</a:t>
            </a:r>
            <a:r>
              <a:rPr lang="en-US" dirty="0"/>
              <a:t> </a:t>
            </a:r>
            <a:r>
              <a:rPr lang="en-US" dirty="0" err="1"/>
              <a:t>diterima</a:t>
            </a:r>
            <a:r>
              <a:rPr lang="en-US" dirty="0"/>
              <a:t> </a:t>
            </a:r>
            <a:r>
              <a:rPr lang="en-US" dirty="0" err="1"/>
              <a:t>tanpa</a:t>
            </a:r>
            <a:r>
              <a:rPr lang="en-US" dirty="0"/>
              <a:t> </a:t>
            </a:r>
            <a:r>
              <a:rPr lang="en-US" dirty="0" err="1"/>
              <a:t>pemeriksaan</a:t>
            </a:r>
            <a:r>
              <a:rPr lang="en-US" dirty="0"/>
              <a:t> </a:t>
            </a:r>
            <a:r>
              <a:rPr lang="en-US" dirty="0" err="1"/>
              <a:t>kesehatan</a:t>
            </a:r>
            <a:r>
              <a:rPr lang="en-US" dirty="0"/>
              <a:t>. </a:t>
            </a:r>
            <a:r>
              <a:rPr lang="en-US" dirty="0" err="1"/>
              <a:t>Premi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peserta</a:t>
            </a:r>
            <a:r>
              <a:rPr lang="en-US" dirty="0"/>
              <a:t> </a:t>
            </a:r>
            <a:r>
              <a:rPr lang="en-US" dirty="0" err="1"/>
              <a:t>wanita</a:t>
            </a:r>
            <a:r>
              <a:rPr lang="en-US" dirty="0"/>
              <a:t> </a:t>
            </a:r>
            <a:r>
              <a:rPr lang="en-US" dirty="0" err="1"/>
              <a:t>dimulai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Rp</a:t>
            </a:r>
            <a:r>
              <a:rPr lang="en-US" dirty="0"/>
              <a:t> 219.831/</a:t>
            </a:r>
            <a:r>
              <a:rPr lang="en-US" dirty="0" err="1"/>
              <a:t>bulan</a:t>
            </a:r>
            <a:r>
              <a:rPr lang="en-US" dirty="0"/>
              <a:t>, </a:t>
            </a:r>
            <a:r>
              <a:rPr lang="en-US" dirty="0" err="1"/>
              <a:t>sedangkan</a:t>
            </a:r>
            <a:r>
              <a:rPr lang="en-US" dirty="0"/>
              <a:t> </a:t>
            </a:r>
            <a:r>
              <a:rPr lang="en-US" dirty="0" err="1"/>
              <a:t>premi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peserta</a:t>
            </a:r>
            <a:r>
              <a:rPr lang="en-US" dirty="0"/>
              <a:t> </a:t>
            </a:r>
            <a:r>
              <a:rPr lang="en-US" dirty="0" err="1"/>
              <a:t>pria</a:t>
            </a:r>
            <a:r>
              <a:rPr lang="en-US" dirty="0"/>
              <a:t> </a:t>
            </a:r>
            <a:r>
              <a:rPr lang="en-US" dirty="0" err="1"/>
              <a:t>dimulai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Rp</a:t>
            </a:r>
            <a:r>
              <a:rPr lang="en-US" dirty="0"/>
              <a:t> 300.268/</a:t>
            </a:r>
            <a:r>
              <a:rPr lang="en-US" dirty="0" err="1"/>
              <a:t>bulan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78AD971-9749-4D7E-A587-A271C439308E}" type="slidenum">
              <a:rPr lang="id-ID" altLang="en-US" smtClean="0"/>
              <a:pPr>
                <a:defRPr/>
              </a:pPr>
              <a:t>2</a:t>
            </a:fld>
            <a:endParaRPr lang="id-ID" altLang="en-US"/>
          </a:p>
        </p:txBody>
      </p:sp>
    </p:spTree>
    <p:extLst>
      <p:ext uri="{BB962C8B-B14F-4D97-AF65-F5344CB8AC3E}">
        <p14:creationId xmlns:p14="http://schemas.microsoft.com/office/powerpoint/2010/main" val="299544466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78AD971-9749-4D7E-A587-A271C439308E}" type="slidenum">
              <a:rPr lang="id-ID" altLang="en-US" smtClean="0"/>
              <a:pPr>
                <a:defRPr/>
              </a:pPr>
              <a:t>3</a:t>
            </a:fld>
            <a:endParaRPr lang="id-ID" altLang="en-US"/>
          </a:p>
        </p:txBody>
      </p:sp>
    </p:spTree>
    <p:extLst>
      <p:ext uri="{BB962C8B-B14F-4D97-AF65-F5344CB8AC3E}">
        <p14:creationId xmlns:p14="http://schemas.microsoft.com/office/powerpoint/2010/main" val="327535718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78AD971-9749-4D7E-A587-A271C439308E}" type="slidenum">
              <a:rPr lang="id-ID" altLang="en-US" smtClean="0"/>
              <a:pPr>
                <a:defRPr/>
              </a:pPr>
              <a:t>8</a:t>
            </a:fld>
            <a:endParaRPr lang="id-ID" altLang="en-US"/>
          </a:p>
        </p:txBody>
      </p:sp>
    </p:spTree>
    <p:extLst>
      <p:ext uri="{BB962C8B-B14F-4D97-AF65-F5344CB8AC3E}">
        <p14:creationId xmlns:p14="http://schemas.microsoft.com/office/powerpoint/2010/main" val="101263821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Survey :</a:t>
            </a:r>
            <a:r>
              <a:rPr lang="en-US" baseline="0" dirty="0"/>
              <a:t> </a:t>
            </a:r>
            <a:r>
              <a:rPr lang="en-US" b="0" dirty="0" err="1">
                <a:effectLst/>
              </a:rPr>
              <a:t>Metode</a:t>
            </a:r>
            <a:r>
              <a:rPr lang="en-US" b="0" dirty="0">
                <a:effectLst/>
              </a:rPr>
              <a:t> </a:t>
            </a:r>
            <a:r>
              <a:rPr lang="en-US" b="0" dirty="0" err="1">
                <a:effectLst/>
              </a:rPr>
              <a:t>ini</a:t>
            </a:r>
            <a:r>
              <a:rPr lang="en-US" b="0" dirty="0">
                <a:effectLst/>
              </a:rPr>
              <a:t> </a:t>
            </a:r>
            <a:r>
              <a:rPr lang="en-US" b="0" dirty="0" err="1">
                <a:effectLst/>
              </a:rPr>
              <a:t>dilakukan</a:t>
            </a:r>
            <a:r>
              <a:rPr lang="en-US" b="0" dirty="0">
                <a:effectLst/>
              </a:rPr>
              <a:t> </a:t>
            </a:r>
            <a:r>
              <a:rPr lang="en-US" b="0" dirty="0" err="1">
                <a:effectLst/>
              </a:rPr>
              <a:t>dengan</a:t>
            </a:r>
            <a:r>
              <a:rPr lang="en-US" b="0" dirty="0">
                <a:effectLst/>
              </a:rPr>
              <a:t> </a:t>
            </a:r>
            <a:r>
              <a:rPr lang="en-US" b="0" dirty="0" err="1">
                <a:effectLst/>
              </a:rPr>
              <a:t>cara</a:t>
            </a:r>
            <a:r>
              <a:rPr lang="en-US" b="0" dirty="0">
                <a:effectLst/>
              </a:rPr>
              <a:t> </a:t>
            </a:r>
            <a:r>
              <a:rPr lang="en-US" b="0" dirty="0" err="1">
                <a:effectLst/>
              </a:rPr>
              <a:t>mencari</a:t>
            </a:r>
            <a:r>
              <a:rPr lang="en-US" b="0" dirty="0">
                <a:effectLst/>
              </a:rPr>
              <a:t> </a:t>
            </a:r>
            <a:r>
              <a:rPr lang="en-US" b="0" dirty="0" err="1">
                <a:effectLst/>
              </a:rPr>
              <a:t>masukan</a:t>
            </a:r>
            <a:r>
              <a:rPr lang="en-US" b="0" dirty="0">
                <a:effectLst/>
              </a:rPr>
              <a:t> </a:t>
            </a:r>
            <a:r>
              <a:rPr lang="en-US" b="0" dirty="0" err="1">
                <a:effectLst/>
              </a:rPr>
              <a:t>atau</a:t>
            </a:r>
            <a:r>
              <a:rPr lang="en-US" b="0" dirty="0">
                <a:effectLst/>
              </a:rPr>
              <a:t> </a:t>
            </a:r>
            <a:r>
              <a:rPr lang="en-US" b="0" dirty="0" err="1">
                <a:effectLst/>
              </a:rPr>
              <a:t>pendapat</a:t>
            </a:r>
            <a:r>
              <a:rPr lang="en-US" b="0" dirty="0">
                <a:effectLst/>
              </a:rPr>
              <a:t> </a:t>
            </a:r>
            <a:r>
              <a:rPr lang="en-US" b="0" dirty="0" err="1">
                <a:effectLst/>
              </a:rPr>
              <a:t>dari</a:t>
            </a:r>
            <a:r>
              <a:rPr lang="en-US" b="0" dirty="0">
                <a:effectLst/>
              </a:rPr>
              <a:t> </a:t>
            </a:r>
            <a:r>
              <a:rPr lang="en-US" b="0" dirty="0" err="1">
                <a:effectLst/>
              </a:rPr>
              <a:t>konsumen</a:t>
            </a:r>
            <a:r>
              <a:rPr lang="en-US" b="0" dirty="0">
                <a:effectLst/>
              </a:rPr>
              <a:t> yang </a:t>
            </a:r>
            <a:r>
              <a:rPr lang="en-US" b="0" dirty="0" err="1">
                <a:effectLst/>
              </a:rPr>
              <a:t>berpengaruh</a:t>
            </a:r>
            <a:r>
              <a:rPr lang="en-US" b="0" dirty="0">
                <a:effectLst/>
              </a:rPr>
              <a:t> </a:t>
            </a:r>
            <a:r>
              <a:rPr lang="en-US" b="0" dirty="0" err="1">
                <a:effectLst/>
              </a:rPr>
              <a:t>terhadap</a:t>
            </a:r>
            <a:r>
              <a:rPr lang="en-US" b="0" dirty="0">
                <a:effectLst/>
              </a:rPr>
              <a:t> </a:t>
            </a:r>
            <a:r>
              <a:rPr lang="en-US" b="0" dirty="0" err="1">
                <a:effectLst/>
              </a:rPr>
              <a:t>rencana</a:t>
            </a:r>
            <a:r>
              <a:rPr lang="en-US" b="0" dirty="0">
                <a:effectLst/>
              </a:rPr>
              <a:t> </a:t>
            </a:r>
            <a:r>
              <a:rPr lang="en-US" b="0" dirty="0" err="1">
                <a:effectLst/>
              </a:rPr>
              <a:t>pembelian</a:t>
            </a:r>
            <a:r>
              <a:rPr lang="en-US" b="0" dirty="0">
                <a:effectLst/>
              </a:rPr>
              <a:t> </a:t>
            </a:r>
            <a:r>
              <a:rPr lang="en-US" b="0" dirty="0" err="1">
                <a:effectLst/>
              </a:rPr>
              <a:t>pada</a:t>
            </a:r>
            <a:r>
              <a:rPr lang="en-US" b="0" dirty="0">
                <a:effectLst/>
              </a:rPr>
              <a:t> </a:t>
            </a:r>
            <a:r>
              <a:rPr lang="en-US" b="0" dirty="0" err="1">
                <a:effectLst/>
              </a:rPr>
              <a:t>saat</a:t>
            </a:r>
            <a:r>
              <a:rPr lang="en-US" b="0" dirty="0">
                <a:effectLst/>
              </a:rPr>
              <a:t> </a:t>
            </a:r>
            <a:r>
              <a:rPr lang="en-US" b="0" dirty="0" err="1">
                <a:effectLst/>
              </a:rPr>
              <a:t>periode</a:t>
            </a:r>
            <a:r>
              <a:rPr lang="en-US" b="0" dirty="0">
                <a:effectLst/>
              </a:rPr>
              <a:t> </a:t>
            </a:r>
            <a:r>
              <a:rPr lang="en-US" b="0" dirty="0" err="1">
                <a:effectLst/>
              </a:rPr>
              <a:t>pengamatan</a:t>
            </a:r>
            <a:r>
              <a:rPr lang="en-US" b="0" dirty="0">
                <a:effectLst/>
              </a:rPr>
              <a:t>. </a:t>
            </a:r>
            <a:r>
              <a:rPr lang="en-US" b="0" dirty="0" err="1">
                <a:effectLst/>
              </a:rPr>
              <a:t>Survei</a:t>
            </a:r>
            <a:r>
              <a:rPr lang="en-US" b="0" dirty="0">
                <a:effectLst/>
              </a:rPr>
              <a:t> </a:t>
            </a:r>
            <a:r>
              <a:rPr lang="en-US" b="0" dirty="0" err="1">
                <a:effectLst/>
              </a:rPr>
              <a:t>dapat</a:t>
            </a:r>
            <a:r>
              <a:rPr lang="en-US" b="0" dirty="0">
                <a:effectLst/>
              </a:rPr>
              <a:t> </a:t>
            </a:r>
            <a:r>
              <a:rPr lang="en-US" b="0" dirty="0" err="1">
                <a:effectLst/>
              </a:rPr>
              <a:t>dilakukan</a:t>
            </a:r>
            <a:r>
              <a:rPr lang="en-US" b="0" dirty="0">
                <a:effectLst/>
              </a:rPr>
              <a:t> </a:t>
            </a:r>
            <a:r>
              <a:rPr lang="en-US" b="0" dirty="0" err="1">
                <a:effectLst/>
              </a:rPr>
              <a:t>dengan</a:t>
            </a:r>
            <a:r>
              <a:rPr lang="en-US" b="0" dirty="0">
                <a:effectLst/>
              </a:rPr>
              <a:t> </a:t>
            </a:r>
            <a:r>
              <a:rPr lang="en-US" b="0" dirty="0" err="1">
                <a:effectLst/>
              </a:rPr>
              <a:t>menyebar</a:t>
            </a:r>
            <a:r>
              <a:rPr lang="en-US" b="0" dirty="0">
                <a:effectLst/>
              </a:rPr>
              <a:t> </a:t>
            </a:r>
            <a:r>
              <a:rPr lang="en-US" b="0" dirty="0" err="1">
                <a:effectLst/>
              </a:rPr>
              <a:t>kuesioner</a:t>
            </a:r>
            <a:r>
              <a:rPr lang="en-US" b="0" dirty="0">
                <a:effectLst/>
              </a:rPr>
              <a:t>, </a:t>
            </a:r>
            <a:r>
              <a:rPr lang="en-US" b="0" dirty="0" err="1">
                <a:effectLst/>
              </a:rPr>
              <a:t>wawancara</a:t>
            </a:r>
            <a:r>
              <a:rPr lang="en-US" b="0" dirty="0">
                <a:effectLst/>
              </a:rPr>
              <a:t> </a:t>
            </a:r>
            <a:r>
              <a:rPr lang="en-US" b="0" dirty="0" err="1">
                <a:effectLst/>
              </a:rPr>
              <a:t>langsung</a:t>
            </a:r>
            <a:r>
              <a:rPr lang="en-US" b="0" dirty="0">
                <a:effectLst/>
              </a:rPr>
              <a:t> </a:t>
            </a:r>
            <a:r>
              <a:rPr lang="en-US" b="0" dirty="0" err="1">
                <a:effectLst/>
              </a:rPr>
              <a:t>atau</a:t>
            </a:r>
            <a:r>
              <a:rPr lang="en-US" b="0" dirty="0">
                <a:effectLst/>
              </a:rPr>
              <a:t> </a:t>
            </a:r>
            <a:r>
              <a:rPr lang="en-US" b="0" dirty="0" err="1">
                <a:effectLst/>
              </a:rPr>
              <a:t>telepon</a:t>
            </a:r>
            <a:r>
              <a:rPr lang="en-US" b="0" dirty="0">
                <a:effectLst/>
              </a:rPr>
              <a:t>.</a:t>
            </a:r>
          </a:p>
          <a:p>
            <a:endParaRPr lang="en-US" b="0" dirty="0">
              <a:effectLst/>
            </a:endParaRPr>
          </a:p>
          <a:p>
            <a:r>
              <a:rPr lang="en-US" b="0" dirty="0" err="1">
                <a:effectLst/>
              </a:rPr>
              <a:t>Estimasi</a:t>
            </a:r>
            <a:r>
              <a:rPr lang="en-US" b="0" dirty="0">
                <a:effectLst/>
              </a:rPr>
              <a:t> </a:t>
            </a:r>
            <a:r>
              <a:rPr lang="en-US" b="0" dirty="0" err="1">
                <a:effectLst/>
              </a:rPr>
              <a:t>tenaga</a:t>
            </a:r>
            <a:r>
              <a:rPr lang="en-US" b="0" dirty="0">
                <a:effectLst/>
              </a:rPr>
              <a:t> </a:t>
            </a:r>
            <a:r>
              <a:rPr lang="en-US" b="0" dirty="0" err="1">
                <a:effectLst/>
              </a:rPr>
              <a:t>penjulana</a:t>
            </a:r>
            <a:r>
              <a:rPr lang="en-US" b="0" dirty="0">
                <a:effectLst/>
              </a:rPr>
              <a:t> : </a:t>
            </a:r>
            <a:r>
              <a:rPr lang="en-US" b="0" dirty="0" err="1">
                <a:effectLst/>
              </a:rPr>
              <a:t>Seperti</a:t>
            </a:r>
            <a:r>
              <a:rPr lang="en-US" b="0" dirty="0">
                <a:effectLst/>
              </a:rPr>
              <a:t> </a:t>
            </a:r>
            <a:r>
              <a:rPr lang="en-US" b="0" dirty="0" err="1">
                <a:effectLst/>
              </a:rPr>
              <a:t>namanya</a:t>
            </a:r>
            <a:r>
              <a:rPr lang="en-US" b="0" dirty="0">
                <a:effectLst/>
              </a:rPr>
              <a:t> </a:t>
            </a:r>
            <a:r>
              <a:rPr lang="en-US" b="0" dirty="0" err="1">
                <a:effectLst/>
              </a:rPr>
              <a:t>metode</a:t>
            </a:r>
            <a:r>
              <a:rPr lang="en-US" b="0" dirty="0">
                <a:effectLst/>
              </a:rPr>
              <a:t> </a:t>
            </a:r>
            <a:r>
              <a:rPr lang="en-US" b="0" dirty="0" err="1">
                <a:effectLst/>
              </a:rPr>
              <a:t>ini</a:t>
            </a:r>
            <a:r>
              <a:rPr lang="en-US" b="0" dirty="0">
                <a:effectLst/>
              </a:rPr>
              <a:t> </a:t>
            </a:r>
            <a:r>
              <a:rPr lang="en-US" b="0" dirty="0" err="1">
                <a:effectLst/>
              </a:rPr>
              <a:t>menggabungkan</a:t>
            </a:r>
            <a:r>
              <a:rPr lang="en-US" b="0" dirty="0">
                <a:effectLst/>
              </a:rPr>
              <a:t> </a:t>
            </a:r>
            <a:r>
              <a:rPr lang="en-US" b="0" dirty="0" err="1">
                <a:effectLst/>
              </a:rPr>
              <a:t>setiap</a:t>
            </a:r>
            <a:r>
              <a:rPr lang="en-US" b="0" dirty="0">
                <a:effectLst/>
              </a:rPr>
              <a:t> </a:t>
            </a:r>
            <a:r>
              <a:rPr lang="en-US" b="0" dirty="0" err="1">
                <a:effectLst/>
              </a:rPr>
              <a:t>penjual</a:t>
            </a:r>
            <a:r>
              <a:rPr lang="en-US" b="0" dirty="0">
                <a:effectLst/>
              </a:rPr>
              <a:t> </a:t>
            </a:r>
            <a:r>
              <a:rPr lang="en-US" b="0" dirty="0" err="1">
                <a:effectLst/>
              </a:rPr>
              <a:t>kemudian</a:t>
            </a:r>
            <a:r>
              <a:rPr lang="en-US" b="0" dirty="0">
                <a:effectLst/>
              </a:rPr>
              <a:t> </a:t>
            </a:r>
            <a:r>
              <a:rPr lang="en-US" b="0" dirty="0" err="1">
                <a:effectLst/>
              </a:rPr>
              <a:t>mereka</a:t>
            </a:r>
            <a:r>
              <a:rPr lang="en-US" b="0" dirty="0">
                <a:effectLst/>
              </a:rPr>
              <a:t> </a:t>
            </a:r>
            <a:r>
              <a:rPr lang="en-US" b="0" dirty="0" err="1">
                <a:effectLst/>
              </a:rPr>
              <a:t>meramalkan</a:t>
            </a:r>
            <a:r>
              <a:rPr lang="en-US" b="0" dirty="0">
                <a:effectLst/>
              </a:rPr>
              <a:t> </a:t>
            </a:r>
            <a:r>
              <a:rPr lang="en-US" b="0" dirty="0" err="1">
                <a:effectLst/>
              </a:rPr>
              <a:t>tingkat</a:t>
            </a:r>
            <a:r>
              <a:rPr lang="en-US" b="0" dirty="0">
                <a:effectLst/>
              </a:rPr>
              <a:t> </a:t>
            </a:r>
            <a:r>
              <a:rPr lang="en-US" b="0" dirty="0" err="1">
                <a:effectLst/>
              </a:rPr>
              <a:t>penjualan</a:t>
            </a:r>
            <a:r>
              <a:rPr lang="en-US" b="0" dirty="0">
                <a:effectLst/>
              </a:rPr>
              <a:t> di </a:t>
            </a:r>
            <a:r>
              <a:rPr lang="en-US" b="0" dirty="0" err="1">
                <a:effectLst/>
              </a:rPr>
              <a:t>daerah</a:t>
            </a:r>
            <a:r>
              <a:rPr lang="en-US" b="0" dirty="0">
                <a:effectLst/>
              </a:rPr>
              <a:t> </a:t>
            </a:r>
            <a:r>
              <a:rPr lang="en-US" b="0" dirty="0" err="1">
                <a:effectLst/>
              </a:rPr>
              <a:t>masing-masing</a:t>
            </a:r>
            <a:r>
              <a:rPr lang="en-US" b="0" dirty="0">
                <a:effectLst/>
              </a:rPr>
              <a:t> yang </a:t>
            </a:r>
            <a:r>
              <a:rPr lang="en-US" b="0" dirty="0" err="1">
                <a:effectLst/>
              </a:rPr>
              <a:t>pada</a:t>
            </a:r>
            <a:r>
              <a:rPr lang="en-US" b="0" dirty="0">
                <a:effectLst/>
              </a:rPr>
              <a:t> </a:t>
            </a:r>
            <a:r>
              <a:rPr lang="en-US" b="0" dirty="0" err="1">
                <a:effectLst/>
              </a:rPr>
              <a:t>akhirnya</a:t>
            </a:r>
            <a:r>
              <a:rPr lang="en-US" b="0" dirty="0">
                <a:effectLst/>
              </a:rPr>
              <a:t> </a:t>
            </a:r>
            <a:r>
              <a:rPr lang="en-US" b="0" dirty="0" err="1">
                <a:effectLst/>
              </a:rPr>
              <a:t>digabungkan</a:t>
            </a:r>
            <a:r>
              <a:rPr lang="en-US" b="0" dirty="0">
                <a:effectLst/>
              </a:rPr>
              <a:t> di </a:t>
            </a:r>
            <a:r>
              <a:rPr lang="en-US" b="0" dirty="0" err="1">
                <a:effectLst/>
              </a:rPr>
              <a:t>tingkat</a:t>
            </a:r>
            <a:r>
              <a:rPr lang="en-US" b="0" dirty="0">
                <a:effectLst/>
              </a:rPr>
              <a:t> </a:t>
            </a:r>
            <a:r>
              <a:rPr lang="en-US" b="0" dirty="0" err="1">
                <a:effectLst/>
              </a:rPr>
              <a:t>provinsi</a:t>
            </a:r>
            <a:r>
              <a:rPr lang="en-US" b="0" dirty="0">
                <a:effectLst/>
              </a:rPr>
              <a:t> </a:t>
            </a:r>
            <a:r>
              <a:rPr lang="en-US" b="0" dirty="0" err="1">
                <a:effectLst/>
              </a:rPr>
              <a:t>dan</a:t>
            </a:r>
            <a:r>
              <a:rPr lang="en-US" b="0" dirty="0">
                <a:effectLst/>
              </a:rPr>
              <a:t> </a:t>
            </a:r>
            <a:r>
              <a:rPr lang="en-US" b="0" dirty="0" err="1">
                <a:effectLst/>
              </a:rPr>
              <a:t>nasional</a:t>
            </a:r>
            <a:r>
              <a:rPr lang="en-US" b="0" dirty="0">
                <a:effectLst/>
              </a:rPr>
              <a:t>. </a:t>
            </a:r>
          </a:p>
          <a:p>
            <a:endParaRPr lang="en-US" b="0" dirty="0">
              <a:effectLst/>
            </a:endParaRP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b="0" dirty="0" err="1">
                <a:effectLst/>
              </a:rPr>
              <a:t>Metode</a:t>
            </a:r>
            <a:r>
              <a:rPr lang="en-US" b="0" dirty="0">
                <a:effectLst/>
              </a:rPr>
              <a:t> time series </a:t>
            </a:r>
            <a:r>
              <a:rPr lang="en-US" b="0" dirty="0" err="1">
                <a:effectLst/>
              </a:rPr>
              <a:t>atau</a:t>
            </a:r>
            <a:r>
              <a:rPr lang="en-US" b="0" dirty="0">
                <a:effectLst/>
              </a:rPr>
              <a:t> </a:t>
            </a:r>
            <a:r>
              <a:rPr lang="en-US" b="0" dirty="0" err="1">
                <a:effectLst/>
              </a:rPr>
              <a:t>deret</a:t>
            </a:r>
            <a:r>
              <a:rPr lang="en-US" b="0" dirty="0">
                <a:effectLst/>
              </a:rPr>
              <a:t> </a:t>
            </a:r>
            <a:r>
              <a:rPr lang="en-US" b="0" dirty="0" err="1">
                <a:effectLst/>
              </a:rPr>
              <a:t>waktu</a:t>
            </a:r>
            <a:r>
              <a:rPr lang="en-US" b="0" dirty="0">
                <a:effectLst/>
              </a:rPr>
              <a:t> </a:t>
            </a:r>
            <a:r>
              <a:rPr lang="en-US" b="0" dirty="0" err="1">
                <a:effectLst/>
              </a:rPr>
              <a:t>merupakan</a:t>
            </a:r>
            <a:r>
              <a:rPr lang="en-US" b="0" dirty="0">
                <a:effectLst/>
              </a:rPr>
              <a:t> </a:t>
            </a:r>
            <a:r>
              <a:rPr lang="en-US" b="0" dirty="0" err="1">
                <a:effectLst/>
              </a:rPr>
              <a:t>metode</a:t>
            </a:r>
            <a:r>
              <a:rPr lang="en-US" b="0" dirty="0">
                <a:effectLst/>
              </a:rPr>
              <a:t> </a:t>
            </a:r>
            <a:r>
              <a:rPr lang="en-US" b="0" dirty="0" err="1">
                <a:effectLst/>
              </a:rPr>
              <a:t>peramalan</a:t>
            </a:r>
            <a:r>
              <a:rPr lang="en-US" b="0" dirty="0">
                <a:effectLst/>
              </a:rPr>
              <a:t> yang </a:t>
            </a:r>
            <a:r>
              <a:rPr lang="en-US" b="0" dirty="0" err="1">
                <a:effectLst/>
              </a:rPr>
              <a:t>menghubungkan</a:t>
            </a:r>
            <a:r>
              <a:rPr lang="en-US" b="0" dirty="0">
                <a:effectLst/>
              </a:rPr>
              <a:t> </a:t>
            </a:r>
            <a:r>
              <a:rPr lang="en-US" b="0" dirty="0" err="1">
                <a:effectLst/>
              </a:rPr>
              <a:t>keterkaitan</a:t>
            </a:r>
            <a:r>
              <a:rPr lang="en-US" b="0" dirty="0">
                <a:effectLst/>
              </a:rPr>
              <a:t> </a:t>
            </a:r>
            <a:r>
              <a:rPr lang="en-US" b="0" dirty="0" err="1">
                <a:effectLst/>
              </a:rPr>
              <a:t>antara</a:t>
            </a:r>
            <a:r>
              <a:rPr lang="en-US" b="0" dirty="0">
                <a:effectLst/>
              </a:rPr>
              <a:t> </a:t>
            </a:r>
            <a:r>
              <a:rPr lang="en-US" b="0" dirty="0" err="1">
                <a:effectLst/>
              </a:rPr>
              <a:t>variabel</a:t>
            </a:r>
            <a:r>
              <a:rPr lang="en-US" b="0" dirty="0">
                <a:effectLst/>
              </a:rPr>
              <a:t> </a:t>
            </a:r>
            <a:r>
              <a:rPr lang="en-US" b="0" dirty="0" err="1">
                <a:effectLst/>
              </a:rPr>
              <a:t>dependen</a:t>
            </a:r>
            <a:r>
              <a:rPr lang="en-US" b="0" dirty="0">
                <a:effectLst/>
              </a:rPr>
              <a:t> (</a:t>
            </a:r>
            <a:r>
              <a:rPr lang="en-US" b="0" dirty="0" err="1">
                <a:effectLst/>
              </a:rPr>
              <a:t>variabel</a:t>
            </a:r>
            <a:r>
              <a:rPr lang="en-US" b="0" dirty="0">
                <a:effectLst/>
              </a:rPr>
              <a:t> yang </a:t>
            </a:r>
            <a:r>
              <a:rPr lang="en-US" b="0" dirty="0" err="1">
                <a:effectLst/>
              </a:rPr>
              <a:t>dicari</a:t>
            </a:r>
            <a:r>
              <a:rPr lang="en-US" b="0" dirty="0">
                <a:effectLst/>
              </a:rPr>
              <a:t>) </a:t>
            </a:r>
            <a:r>
              <a:rPr lang="en-US" b="0" dirty="0" err="1">
                <a:effectLst/>
              </a:rPr>
              <a:t>dengan</a:t>
            </a:r>
            <a:r>
              <a:rPr lang="en-US" b="0" dirty="0">
                <a:effectLst/>
              </a:rPr>
              <a:t> </a:t>
            </a:r>
            <a:r>
              <a:rPr lang="en-US" b="0" dirty="0" err="1">
                <a:effectLst/>
              </a:rPr>
              <a:t>variabel</a:t>
            </a:r>
            <a:r>
              <a:rPr lang="en-US" b="0" dirty="0">
                <a:effectLst/>
              </a:rPr>
              <a:t> </a:t>
            </a:r>
            <a:r>
              <a:rPr lang="en-US" b="0" dirty="0" err="1">
                <a:effectLst/>
              </a:rPr>
              <a:t>independen</a:t>
            </a:r>
            <a:r>
              <a:rPr lang="en-US" b="0" dirty="0">
                <a:effectLst/>
              </a:rPr>
              <a:t> </a:t>
            </a:r>
            <a:r>
              <a:rPr lang="en-US" b="0" dirty="0" err="1">
                <a:effectLst/>
              </a:rPr>
              <a:t>atau</a:t>
            </a:r>
            <a:r>
              <a:rPr lang="en-US" b="0" dirty="0">
                <a:effectLst/>
              </a:rPr>
              <a:t> </a:t>
            </a:r>
            <a:r>
              <a:rPr lang="en-US" b="0" dirty="0" err="1">
                <a:effectLst/>
              </a:rPr>
              <a:t>variabel</a:t>
            </a:r>
            <a:r>
              <a:rPr lang="en-US" b="0" dirty="0">
                <a:effectLst/>
              </a:rPr>
              <a:t> yang </a:t>
            </a:r>
            <a:r>
              <a:rPr lang="en-US" b="0" dirty="0" err="1">
                <a:effectLst/>
              </a:rPr>
              <a:t>mempengaruhinya</a:t>
            </a:r>
            <a:r>
              <a:rPr lang="en-US" b="0" dirty="0">
                <a:effectLst/>
              </a:rPr>
              <a:t> </a:t>
            </a:r>
            <a:r>
              <a:rPr lang="en-US" b="0" dirty="0" err="1">
                <a:effectLst/>
              </a:rPr>
              <a:t>kemudian</a:t>
            </a:r>
            <a:r>
              <a:rPr lang="en-US" b="0" dirty="0">
                <a:effectLst/>
              </a:rPr>
              <a:t> </a:t>
            </a:r>
            <a:r>
              <a:rPr lang="en-US" b="0" dirty="0" err="1">
                <a:effectLst/>
              </a:rPr>
              <a:t>dihubungkan</a:t>
            </a:r>
            <a:r>
              <a:rPr lang="en-US" b="0" dirty="0">
                <a:effectLst/>
              </a:rPr>
              <a:t> </a:t>
            </a:r>
            <a:r>
              <a:rPr lang="en-US" b="0" dirty="0" err="1">
                <a:effectLst/>
              </a:rPr>
              <a:t>dengan</a:t>
            </a:r>
            <a:r>
              <a:rPr lang="en-US" b="0" dirty="0">
                <a:effectLst/>
              </a:rPr>
              <a:t> </a:t>
            </a:r>
            <a:r>
              <a:rPr lang="en-US" b="0" dirty="0" err="1">
                <a:effectLst/>
              </a:rPr>
              <a:t>waktu</a:t>
            </a:r>
            <a:r>
              <a:rPr lang="en-US" b="0" dirty="0">
                <a:effectLst/>
              </a:rPr>
              <a:t>, </a:t>
            </a:r>
            <a:r>
              <a:rPr lang="en-US" b="0" dirty="0" err="1">
                <a:effectLst/>
              </a:rPr>
              <a:t>mingguan</a:t>
            </a:r>
            <a:r>
              <a:rPr lang="en-US" b="0" dirty="0">
                <a:effectLst/>
              </a:rPr>
              <a:t>, </a:t>
            </a:r>
            <a:r>
              <a:rPr lang="en-US" b="0" dirty="0" err="1">
                <a:effectLst/>
              </a:rPr>
              <a:t>bulan</a:t>
            </a:r>
            <a:r>
              <a:rPr lang="en-US" b="0" dirty="0">
                <a:effectLst/>
              </a:rPr>
              <a:t> </a:t>
            </a:r>
            <a:r>
              <a:rPr lang="en-US" b="0" dirty="0" err="1">
                <a:effectLst/>
              </a:rPr>
              <a:t>atau</a:t>
            </a:r>
            <a:r>
              <a:rPr lang="en-US" b="0" dirty="0">
                <a:effectLst/>
              </a:rPr>
              <a:t> </a:t>
            </a:r>
            <a:r>
              <a:rPr lang="en-US" b="0" dirty="0" err="1">
                <a:effectLst/>
              </a:rPr>
              <a:t>tahun</a:t>
            </a:r>
            <a:r>
              <a:rPr lang="en-US" b="0" dirty="0">
                <a:effectLst/>
              </a:rPr>
              <a:t>. </a:t>
            </a:r>
            <a:r>
              <a:rPr lang="en-US" b="0" dirty="0" err="1">
                <a:effectLst/>
              </a:rPr>
              <a:t>Jadi</a:t>
            </a:r>
            <a:r>
              <a:rPr lang="en-US" b="0" dirty="0">
                <a:effectLst/>
              </a:rPr>
              <a:t> di </a:t>
            </a:r>
            <a:r>
              <a:rPr lang="en-US" b="0" dirty="0" err="1">
                <a:effectLst/>
              </a:rPr>
              <a:t>dalam</a:t>
            </a:r>
            <a:r>
              <a:rPr lang="en-US" b="0" dirty="0">
                <a:effectLst/>
              </a:rPr>
              <a:t> </a:t>
            </a:r>
            <a:r>
              <a:rPr lang="en-US" b="0" dirty="0" err="1">
                <a:effectLst/>
              </a:rPr>
              <a:t>metode</a:t>
            </a:r>
            <a:r>
              <a:rPr lang="en-US" b="0" dirty="0">
                <a:effectLst/>
              </a:rPr>
              <a:t> </a:t>
            </a:r>
            <a:r>
              <a:rPr lang="en-US" b="0" dirty="0" err="1">
                <a:effectLst/>
              </a:rPr>
              <a:t>deret</a:t>
            </a:r>
            <a:r>
              <a:rPr lang="en-US" b="0" dirty="0">
                <a:effectLst/>
              </a:rPr>
              <a:t> </a:t>
            </a:r>
            <a:r>
              <a:rPr lang="en-US" b="0" dirty="0" err="1">
                <a:effectLst/>
              </a:rPr>
              <a:t>waktu</a:t>
            </a:r>
            <a:r>
              <a:rPr lang="en-US" b="0" dirty="0">
                <a:effectLst/>
              </a:rPr>
              <a:t>, </a:t>
            </a:r>
            <a:r>
              <a:rPr lang="en-US" b="0" dirty="0" err="1">
                <a:effectLst/>
              </a:rPr>
              <a:t>variabel</a:t>
            </a:r>
            <a:r>
              <a:rPr lang="en-US" b="0" dirty="0">
                <a:effectLst/>
              </a:rPr>
              <a:t> yang </a:t>
            </a:r>
            <a:r>
              <a:rPr lang="en-US" b="0" dirty="0" err="1">
                <a:effectLst/>
              </a:rPr>
              <a:t>dicari</a:t>
            </a:r>
            <a:r>
              <a:rPr lang="en-US" b="0" dirty="0">
                <a:effectLst/>
              </a:rPr>
              <a:t> </a:t>
            </a:r>
            <a:r>
              <a:rPr lang="en-US" b="0" dirty="0" err="1">
                <a:effectLst/>
              </a:rPr>
              <a:t>berupa</a:t>
            </a:r>
            <a:r>
              <a:rPr lang="en-US" b="0" dirty="0">
                <a:effectLst/>
              </a:rPr>
              <a:t> </a:t>
            </a:r>
            <a:r>
              <a:rPr lang="en-US" b="0" dirty="0" err="1">
                <a:effectLst/>
              </a:rPr>
              <a:t>waktu</a:t>
            </a:r>
            <a:r>
              <a:rPr lang="en-US" b="0" dirty="0">
                <a:effectLst/>
              </a:rPr>
              <a:t>. </a:t>
            </a:r>
            <a:r>
              <a:rPr lang="en-US" b="0" dirty="0" err="1">
                <a:effectLst/>
              </a:rPr>
              <a:t>Untuk</a:t>
            </a:r>
            <a:r>
              <a:rPr lang="en-US" b="0" dirty="0">
                <a:effectLst/>
              </a:rPr>
              <a:t> </a:t>
            </a:r>
            <a:r>
              <a:rPr lang="en-US" b="0" dirty="0" err="1">
                <a:effectLst/>
              </a:rPr>
              <a:t>menggunakan</a:t>
            </a:r>
            <a:r>
              <a:rPr lang="en-US" b="0" dirty="0">
                <a:effectLst/>
              </a:rPr>
              <a:t> </a:t>
            </a:r>
            <a:r>
              <a:rPr lang="en-US" b="0" dirty="0" err="1">
                <a:effectLst/>
              </a:rPr>
              <a:t>metode</a:t>
            </a:r>
            <a:r>
              <a:rPr lang="en-US" b="0" dirty="0">
                <a:effectLst/>
              </a:rPr>
              <a:t> </a:t>
            </a:r>
            <a:r>
              <a:rPr lang="en-US" b="0" dirty="0" err="1">
                <a:effectLst/>
              </a:rPr>
              <a:t>peramalan</a:t>
            </a:r>
            <a:r>
              <a:rPr lang="en-US" b="0" dirty="0">
                <a:effectLst/>
              </a:rPr>
              <a:t> </a:t>
            </a:r>
            <a:r>
              <a:rPr lang="en-US" b="0" dirty="0" err="1">
                <a:effectLst/>
              </a:rPr>
              <a:t>ini</a:t>
            </a:r>
            <a:r>
              <a:rPr lang="en-US" b="0" dirty="0">
                <a:effectLst/>
              </a:rPr>
              <a:t>, </a:t>
            </a:r>
            <a:r>
              <a:rPr lang="en-US" b="0" dirty="0" err="1">
                <a:effectLst/>
              </a:rPr>
              <a:t>Anda</a:t>
            </a:r>
            <a:r>
              <a:rPr lang="en-US" b="0" dirty="0">
                <a:effectLst/>
              </a:rPr>
              <a:t>  </a:t>
            </a:r>
            <a:r>
              <a:rPr lang="en-US" b="0" dirty="0" err="1">
                <a:effectLst/>
              </a:rPr>
              <a:t>dapat</a:t>
            </a:r>
            <a:r>
              <a:rPr lang="en-US" b="0" dirty="0">
                <a:effectLst/>
              </a:rPr>
              <a:t> </a:t>
            </a:r>
            <a:r>
              <a:rPr lang="en-US" b="0" dirty="0" err="1">
                <a:effectLst/>
              </a:rPr>
              <a:t>menghitungnya</a:t>
            </a:r>
            <a:r>
              <a:rPr lang="en-US" b="0" dirty="0">
                <a:effectLst/>
              </a:rPr>
              <a:t> </a:t>
            </a:r>
            <a:r>
              <a:rPr lang="en-US" b="0" dirty="0" err="1">
                <a:effectLst/>
              </a:rPr>
              <a:t>menggunakan</a:t>
            </a:r>
            <a:r>
              <a:rPr lang="en-US" b="0" dirty="0">
                <a:effectLst/>
              </a:rPr>
              <a:t> </a:t>
            </a:r>
            <a:r>
              <a:rPr lang="en-US" b="0" dirty="0" err="1">
                <a:effectLst/>
              </a:rPr>
              <a:t>metode</a:t>
            </a:r>
            <a:r>
              <a:rPr lang="en-US" b="0" dirty="0">
                <a:effectLst/>
              </a:rPr>
              <a:t> smoothing, </a:t>
            </a:r>
            <a:r>
              <a:rPr lang="en-US" b="0" dirty="0" err="1">
                <a:effectLst/>
              </a:rPr>
              <a:t>metode</a:t>
            </a:r>
            <a:r>
              <a:rPr lang="en-US" b="0" dirty="0">
                <a:effectLst/>
              </a:rPr>
              <a:t> box </a:t>
            </a:r>
            <a:r>
              <a:rPr lang="en-US" b="0" dirty="0" err="1">
                <a:effectLst/>
              </a:rPr>
              <a:t>jenkins</a:t>
            </a:r>
            <a:r>
              <a:rPr lang="en-US" b="0" dirty="0">
                <a:effectLst/>
              </a:rPr>
              <a:t>, </a:t>
            </a:r>
            <a:r>
              <a:rPr lang="en-US" b="0" dirty="0" err="1">
                <a:effectLst/>
              </a:rPr>
              <a:t>atau</a:t>
            </a:r>
            <a:r>
              <a:rPr lang="en-US" b="0" dirty="0">
                <a:effectLst/>
              </a:rPr>
              <a:t> </a:t>
            </a:r>
            <a:r>
              <a:rPr lang="en-US" b="0" dirty="0" err="1">
                <a:effectLst/>
              </a:rPr>
              <a:t>metode</a:t>
            </a:r>
            <a:r>
              <a:rPr lang="en-US" b="0" dirty="0">
                <a:effectLst/>
              </a:rPr>
              <a:t> </a:t>
            </a:r>
            <a:r>
              <a:rPr lang="en-US" b="0" dirty="0" err="1">
                <a:effectLst/>
              </a:rPr>
              <a:t>proyeksi</a:t>
            </a:r>
            <a:r>
              <a:rPr lang="en-US" b="0" dirty="0">
                <a:effectLst/>
              </a:rPr>
              <a:t> trend </a:t>
            </a:r>
            <a:r>
              <a:rPr lang="en-US" b="0" dirty="0" err="1">
                <a:effectLst/>
              </a:rPr>
              <a:t>dengan</a:t>
            </a:r>
            <a:r>
              <a:rPr lang="en-US" b="0" dirty="0">
                <a:effectLst/>
              </a:rPr>
              <a:t> </a:t>
            </a:r>
            <a:r>
              <a:rPr lang="en-US" b="0" dirty="0" err="1">
                <a:effectLst/>
              </a:rPr>
              <a:t>regresi</a:t>
            </a:r>
            <a:r>
              <a:rPr lang="en-US" b="0" dirty="0">
                <a:effectLst/>
              </a:rPr>
              <a:t>.</a:t>
            </a:r>
            <a:endParaRPr lang="en-US" dirty="0"/>
          </a:p>
          <a:p>
            <a:endParaRPr lang="en-US" dirty="0"/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 err="1"/>
              <a:t>Kausal</a:t>
            </a:r>
            <a:r>
              <a:rPr lang="en-US" baseline="0" dirty="0"/>
              <a:t> : </a:t>
            </a:r>
            <a:r>
              <a:rPr lang="en-US" b="0" dirty="0" err="1">
                <a:effectLst/>
              </a:rPr>
              <a:t>Metode</a:t>
            </a:r>
            <a:r>
              <a:rPr lang="en-US" b="0" dirty="0">
                <a:effectLst/>
              </a:rPr>
              <a:t> </a:t>
            </a:r>
            <a:r>
              <a:rPr lang="en-US" b="0" dirty="0" err="1">
                <a:effectLst/>
              </a:rPr>
              <a:t>peramalan</a:t>
            </a:r>
            <a:r>
              <a:rPr lang="en-US" b="0" dirty="0">
                <a:effectLst/>
              </a:rPr>
              <a:t> </a:t>
            </a:r>
            <a:r>
              <a:rPr lang="en-US" b="0" dirty="0" err="1">
                <a:effectLst/>
              </a:rPr>
              <a:t>kuantitatif</a:t>
            </a:r>
            <a:r>
              <a:rPr lang="en-US" b="0" dirty="0">
                <a:effectLst/>
              </a:rPr>
              <a:t> yang </a:t>
            </a:r>
            <a:r>
              <a:rPr lang="en-US" b="0" dirty="0" err="1">
                <a:effectLst/>
              </a:rPr>
              <a:t>kedua</a:t>
            </a:r>
            <a:r>
              <a:rPr lang="en-US" b="0" dirty="0">
                <a:effectLst/>
              </a:rPr>
              <a:t> </a:t>
            </a:r>
            <a:r>
              <a:rPr lang="en-US" b="0" dirty="0" err="1">
                <a:effectLst/>
              </a:rPr>
              <a:t>yaitu</a:t>
            </a:r>
            <a:r>
              <a:rPr lang="en-US" b="0" dirty="0">
                <a:effectLst/>
              </a:rPr>
              <a:t> </a:t>
            </a:r>
            <a:r>
              <a:rPr lang="en-US" b="0" dirty="0" err="1">
                <a:effectLst/>
              </a:rPr>
              <a:t>metode</a:t>
            </a:r>
            <a:r>
              <a:rPr lang="en-US" b="0" dirty="0">
                <a:effectLst/>
              </a:rPr>
              <a:t> </a:t>
            </a:r>
            <a:r>
              <a:rPr lang="en-US" b="0" dirty="0" err="1">
                <a:effectLst/>
              </a:rPr>
              <a:t>kasual</a:t>
            </a:r>
            <a:r>
              <a:rPr lang="en-US" b="0" dirty="0">
                <a:effectLst/>
              </a:rPr>
              <a:t> (</a:t>
            </a:r>
            <a:r>
              <a:rPr lang="en-US" b="0" i="1" dirty="0">
                <a:effectLst/>
              </a:rPr>
              <a:t>casual methods</a:t>
            </a:r>
            <a:r>
              <a:rPr lang="en-US" b="0" dirty="0">
                <a:effectLst/>
              </a:rPr>
              <a:t>) </a:t>
            </a:r>
            <a:r>
              <a:rPr lang="en-US" b="0" dirty="0" err="1">
                <a:effectLst/>
              </a:rPr>
              <a:t>atau</a:t>
            </a:r>
            <a:r>
              <a:rPr lang="en-US" b="0" dirty="0">
                <a:effectLst/>
              </a:rPr>
              <a:t> </a:t>
            </a:r>
            <a:r>
              <a:rPr lang="en-US" b="0" dirty="0" err="1">
                <a:effectLst/>
              </a:rPr>
              <a:t>metode</a:t>
            </a:r>
            <a:r>
              <a:rPr lang="en-US" b="0" dirty="0">
                <a:effectLst/>
              </a:rPr>
              <a:t> </a:t>
            </a:r>
            <a:r>
              <a:rPr lang="en-US" b="0" dirty="0" err="1">
                <a:effectLst/>
              </a:rPr>
              <a:t>sebab</a:t>
            </a:r>
            <a:r>
              <a:rPr lang="en-US" b="0" dirty="0">
                <a:effectLst/>
              </a:rPr>
              <a:t> </a:t>
            </a:r>
            <a:r>
              <a:rPr lang="en-US" b="0" dirty="0" err="1">
                <a:effectLst/>
              </a:rPr>
              <a:t>akibat</a:t>
            </a:r>
            <a:r>
              <a:rPr lang="en-US" b="0" dirty="0">
                <a:effectLst/>
              </a:rPr>
              <a:t>. </a:t>
            </a:r>
            <a:r>
              <a:rPr lang="en-US" b="0" dirty="0" err="1">
                <a:effectLst/>
              </a:rPr>
              <a:t>Metode</a:t>
            </a:r>
            <a:r>
              <a:rPr lang="en-US" b="0" dirty="0">
                <a:effectLst/>
              </a:rPr>
              <a:t> </a:t>
            </a:r>
            <a:r>
              <a:rPr lang="en-US" b="0" dirty="0" err="1">
                <a:effectLst/>
              </a:rPr>
              <a:t>ini</a:t>
            </a:r>
            <a:r>
              <a:rPr lang="en-US" b="0" dirty="0">
                <a:effectLst/>
              </a:rPr>
              <a:t> </a:t>
            </a:r>
            <a:r>
              <a:rPr lang="en-US" b="0" dirty="0" err="1">
                <a:effectLst/>
              </a:rPr>
              <a:t>didasarkan</a:t>
            </a:r>
            <a:r>
              <a:rPr lang="en-US" b="0" dirty="0">
                <a:effectLst/>
              </a:rPr>
              <a:t> </a:t>
            </a:r>
            <a:r>
              <a:rPr lang="en-US" b="0" dirty="0" err="1">
                <a:effectLst/>
              </a:rPr>
              <a:t>pada</a:t>
            </a:r>
            <a:r>
              <a:rPr lang="en-US" b="0" dirty="0">
                <a:effectLst/>
              </a:rPr>
              <a:t> </a:t>
            </a:r>
            <a:r>
              <a:rPr lang="en-US" b="0" dirty="0" err="1">
                <a:effectLst/>
              </a:rPr>
              <a:t>keterkaitan</a:t>
            </a:r>
            <a:r>
              <a:rPr lang="en-US" b="0" dirty="0">
                <a:effectLst/>
              </a:rPr>
              <a:t> </a:t>
            </a:r>
            <a:r>
              <a:rPr lang="en-US" b="0" dirty="0" err="1">
                <a:effectLst/>
              </a:rPr>
              <a:t>antara</a:t>
            </a:r>
            <a:r>
              <a:rPr lang="en-US" b="0" dirty="0">
                <a:effectLst/>
              </a:rPr>
              <a:t> </a:t>
            </a:r>
            <a:r>
              <a:rPr lang="en-US" b="0" dirty="0" err="1">
                <a:effectLst/>
              </a:rPr>
              <a:t>variabel</a:t>
            </a:r>
            <a:r>
              <a:rPr lang="en-US" b="0" dirty="0">
                <a:effectLst/>
              </a:rPr>
              <a:t> yang </a:t>
            </a:r>
            <a:r>
              <a:rPr lang="en-US" b="0" dirty="0" err="1">
                <a:effectLst/>
              </a:rPr>
              <a:t>diperkirakan</a:t>
            </a:r>
            <a:r>
              <a:rPr lang="en-US" b="0" dirty="0">
                <a:effectLst/>
              </a:rPr>
              <a:t> </a:t>
            </a:r>
            <a:r>
              <a:rPr lang="en-US" b="0" dirty="0" err="1">
                <a:effectLst/>
              </a:rPr>
              <a:t>dengan</a:t>
            </a:r>
            <a:r>
              <a:rPr lang="en-US" b="0" dirty="0">
                <a:effectLst/>
              </a:rPr>
              <a:t> </a:t>
            </a:r>
            <a:r>
              <a:rPr lang="en-US" b="0" dirty="0" err="1">
                <a:effectLst/>
              </a:rPr>
              <a:t>variabel</a:t>
            </a:r>
            <a:r>
              <a:rPr lang="en-US" b="0" dirty="0">
                <a:effectLst/>
              </a:rPr>
              <a:t> lain yang </a:t>
            </a:r>
            <a:r>
              <a:rPr lang="en-US" b="0" dirty="0" err="1">
                <a:effectLst/>
              </a:rPr>
              <a:t>mempengaruhinya</a:t>
            </a:r>
            <a:r>
              <a:rPr lang="en-US" b="0" dirty="0">
                <a:effectLst/>
              </a:rPr>
              <a:t>. </a:t>
            </a:r>
            <a:r>
              <a:rPr lang="en-US" b="0" dirty="0" err="1">
                <a:effectLst/>
              </a:rPr>
              <a:t>Namun</a:t>
            </a:r>
            <a:r>
              <a:rPr lang="en-US" b="0" dirty="0">
                <a:effectLst/>
              </a:rPr>
              <a:t>, </a:t>
            </a:r>
            <a:r>
              <a:rPr lang="en-US" b="0" dirty="0" err="1">
                <a:effectLst/>
              </a:rPr>
              <a:t>variabel</a:t>
            </a:r>
            <a:r>
              <a:rPr lang="en-US" b="0" dirty="0">
                <a:effectLst/>
              </a:rPr>
              <a:t> </a:t>
            </a:r>
            <a:r>
              <a:rPr lang="en-US" b="0" dirty="0" err="1">
                <a:effectLst/>
              </a:rPr>
              <a:t>nya</a:t>
            </a:r>
            <a:r>
              <a:rPr lang="en-US" b="0" dirty="0">
                <a:effectLst/>
              </a:rPr>
              <a:t> </a:t>
            </a:r>
            <a:r>
              <a:rPr lang="en-US" b="0" dirty="0" err="1">
                <a:effectLst/>
              </a:rPr>
              <a:t>bukan</a:t>
            </a:r>
            <a:r>
              <a:rPr lang="en-US" b="0" dirty="0">
                <a:effectLst/>
              </a:rPr>
              <a:t> </a:t>
            </a:r>
            <a:r>
              <a:rPr lang="en-US" b="0" dirty="0" err="1">
                <a:effectLst/>
              </a:rPr>
              <a:t>dalam</a:t>
            </a:r>
            <a:r>
              <a:rPr lang="en-US" b="0" dirty="0">
                <a:effectLst/>
              </a:rPr>
              <a:t> </a:t>
            </a:r>
            <a:r>
              <a:rPr lang="en-US" b="0" dirty="0" err="1">
                <a:effectLst/>
              </a:rPr>
              <a:t>bentuk</a:t>
            </a:r>
            <a:r>
              <a:rPr lang="en-US" b="0" dirty="0">
                <a:effectLst/>
              </a:rPr>
              <a:t> </a:t>
            </a:r>
            <a:r>
              <a:rPr lang="en-US" b="0" dirty="0" err="1">
                <a:effectLst/>
              </a:rPr>
              <a:t>waktu</a:t>
            </a:r>
            <a:r>
              <a:rPr lang="en-US" b="0" dirty="0">
                <a:effectLst/>
              </a:rPr>
              <a:t>. </a:t>
            </a:r>
            <a:r>
              <a:rPr lang="en-US" b="0" dirty="0" err="1">
                <a:effectLst/>
              </a:rPr>
              <a:t>Untuk</a:t>
            </a:r>
            <a:r>
              <a:rPr lang="en-US" b="0" dirty="0">
                <a:effectLst/>
              </a:rPr>
              <a:t> </a:t>
            </a:r>
            <a:r>
              <a:rPr lang="en-US" b="0" dirty="0" err="1">
                <a:effectLst/>
              </a:rPr>
              <a:t>menghitung</a:t>
            </a:r>
            <a:r>
              <a:rPr lang="en-US" b="0" dirty="0">
                <a:effectLst/>
              </a:rPr>
              <a:t> </a:t>
            </a:r>
            <a:r>
              <a:rPr lang="en-US" b="0" dirty="0" err="1">
                <a:effectLst/>
              </a:rPr>
              <a:t>atau</a:t>
            </a:r>
            <a:r>
              <a:rPr lang="en-US" b="0" dirty="0">
                <a:effectLst/>
              </a:rPr>
              <a:t> </a:t>
            </a:r>
            <a:r>
              <a:rPr lang="en-US" b="0" dirty="0" err="1">
                <a:effectLst/>
              </a:rPr>
              <a:t>meramalnya</a:t>
            </a:r>
            <a:r>
              <a:rPr lang="en-US" b="0" dirty="0">
                <a:effectLst/>
              </a:rPr>
              <a:t>, </a:t>
            </a:r>
            <a:r>
              <a:rPr lang="en-US" b="0" dirty="0" err="1">
                <a:effectLst/>
              </a:rPr>
              <a:t>Anda</a:t>
            </a:r>
            <a:r>
              <a:rPr lang="en-US" b="0" dirty="0">
                <a:effectLst/>
              </a:rPr>
              <a:t> </a:t>
            </a:r>
            <a:r>
              <a:rPr lang="en-US" b="0" dirty="0" err="1">
                <a:effectLst/>
              </a:rPr>
              <a:t>dapat</a:t>
            </a:r>
            <a:r>
              <a:rPr lang="en-US" b="0" dirty="0">
                <a:effectLst/>
              </a:rPr>
              <a:t> </a:t>
            </a:r>
            <a:r>
              <a:rPr lang="en-US" b="0" dirty="0" err="1">
                <a:effectLst/>
              </a:rPr>
              <a:t>menggunakan</a:t>
            </a:r>
            <a:r>
              <a:rPr lang="en-US" b="0" dirty="0">
                <a:effectLst/>
              </a:rPr>
              <a:t> </a:t>
            </a:r>
            <a:r>
              <a:rPr lang="en-US" b="0" dirty="0" err="1">
                <a:effectLst/>
              </a:rPr>
              <a:t>metode</a:t>
            </a:r>
            <a:r>
              <a:rPr lang="en-US" b="0" dirty="0">
                <a:effectLst/>
              </a:rPr>
              <a:t> </a:t>
            </a:r>
            <a:r>
              <a:rPr lang="en-US" b="0" dirty="0" err="1">
                <a:effectLst/>
              </a:rPr>
              <a:t>regresi</a:t>
            </a:r>
            <a:r>
              <a:rPr lang="en-US" b="0" dirty="0">
                <a:effectLst/>
              </a:rPr>
              <a:t> </a:t>
            </a:r>
            <a:r>
              <a:rPr lang="en-US" b="0" dirty="0" err="1">
                <a:effectLst/>
              </a:rPr>
              <a:t>dan</a:t>
            </a:r>
            <a:r>
              <a:rPr lang="en-US" b="0" dirty="0">
                <a:effectLst/>
              </a:rPr>
              <a:t> </a:t>
            </a:r>
            <a:r>
              <a:rPr lang="en-US" b="0" dirty="0" err="1">
                <a:effectLst/>
              </a:rPr>
              <a:t>korelase</a:t>
            </a:r>
            <a:r>
              <a:rPr lang="en-US" b="0" dirty="0">
                <a:effectLst/>
              </a:rPr>
              <a:t>, </a:t>
            </a:r>
            <a:r>
              <a:rPr lang="en-US" b="0" dirty="0" err="1">
                <a:effectLst/>
              </a:rPr>
              <a:t>metode</a:t>
            </a:r>
            <a:r>
              <a:rPr lang="en-US" b="0" dirty="0">
                <a:effectLst/>
              </a:rPr>
              <a:t> input output, </a:t>
            </a:r>
            <a:r>
              <a:rPr lang="en-US" b="0" dirty="0" err="1">
                <a:effectLst/>
              </a:rPr>
              <a:t>atau</a:t>
            </a:r>
            <a:r>
              <a:rPr lang="en-US" b="0" dirty="0">
                <a:effectLst/>
              </a:rPr>
              <a:t> </a:t>
            </a:r>
            <a:r>
              <a:rPr lang="en-US" b="0" dirty="0" err="1">
                <a:effectLst/>
              </a:rPr>
              <a:t>metode</a:t>
            </a:r>
            <a:r>
              <a:rPr lang="en-US" b="0" dirty="0">
                <a:effectLst/>
              </a:rPr>
              <a:t> </a:t>
            </a:r>
            <a:r>
              <a:rPr lang="en-US" b="0" dirty="0" err="1">
                <a:effectLst/>
              </a:rPr>
              <a:t>ekonometri</a:t>
            </a:r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 err="1"/>
              <a:t>Kausal</a:t>
            </a:r>
            <a:r>
              <a:rPr lang="en-US" baseline="0" dirty="0"/>
              <a:t> : </a:t>
            </a:r>
            <a:r>
              <a:rPr lang="en-US" b="0" dirty="0" err="1">
                <a:effectLst/>
              </a:rPr>
              <a:t>Metode</a:t>
            </a:r>
            <a:r>
              <a:rPr lang="en-US" b="0" dirty="0">
                <a:effectLst/>
              </a:rPr>
              <a:t> </a:t>
            </a:r>
            <a:r>
              <a:rPr lang="en-US" b="0" dirty="0" err="1">
                <a:effectLst/>
              </a:rPr>
              <a:t>peramalan</a:t>
            </a:r>
            <a:r>
              <a:rPr lang="en-US" b="0" dirty="0">
                <a:effectLst/>
              </a:rPr>
              <a:t> </a:t>
            </a:r>
            <a:r>
              <a:rPr lang="en-US" b="0" dirty="0" err="1">
                <a:effectLst/>
              </a:rPr>
              <a:t>kuantitatif</a:t>
            </a:r>
            <a:r>
              <a:rPr lang="en-US" b="0" dirty="0">
                <a:effectLst/>
              </a:rPr>
              <a:t> yang </a:t>
            </a:r>
            <a:r>
              <a:rPr lang="en-US" b="0" dirty="0" err="1">
                <a:effectLst/>
              </a:rPr>
              <a:t>kedua</a:t>
            </a:r>
            <a:r>
              <a:rPr lang="en-US" b="0" dirty="0">
                <a:effectLst/>
              </a:rPr>
              <a:t> </a:t>
            </a:r>
            <a:r>
              <a:rPr lang="en-US" b="0" dirty="0" err="1">
                <a:effectLst/>
              </a:rPr>
              <a:t>yaitu</a:t>
            </a:r>
            <a:r>
              <a:rPr lang="en-US" b="0" dirty="0">
                <a:effectLst/>
              </a:rPr>
              <a:t> </a:t>
            </a:r>
            <a:r>
              <a:rPr lang="en-US" b="0" dirty="0" err="1">
                <a:effectLst/>
              </a:rPr>
              <a:t>metode</a:t>
            </a:r>
            <a:r>
              <a:rPr lang="en-US" b="0" dirty="0">
                <a:effectLst/>
              </a:rPr>
              <a:t> </a:t>
            </a:r>
            <a:r>
              <a:rPr lang="en-US" b="0" dirty="0" err="1">
                <a:effectLst/>
              </a:rPr>
              <a:t>kasual</a:t>
            </a:r>
            <a:r>
              <a:rPr lang="en-US" b="0" dirty="0">
                <a:effectLst/>
              </a:rPr>
              <a:t> (</a:t>
            </a:r>
            <a:r>
              <a:rPr lang="en-US" b="0" i="1" dirty="0">
                <a:effectLst/>
              </a:rPr>
              <a:t>casual methods</a:t>
            </a:r>
            <a:r>
              <a:rPr lang="en-US" b="0" dirty="0">
                <a:effectLst/>
              </a:rPr>
              <a:t>) </a:t>
            </a:r>
            <a:r>
              <a:rPr lang="en-US" b="0" dirty="0" err="1">
                <a:effectLst/>
              </a:rPr>
              <a:t>atau</a:t>
            </a:r>
            <a:r>
              <a:rPr lang="en-US" b="0" dirty="0">
                <a:effectLst/>
              </a:rPr>
              <a:t> </a:t>
            </a:r>
            <a:r>
              <a:rPr lang="en-US" b="0" dirty="0" err="1">
                <a:effectLst/>
              </a:rPr>
              <a:t>metode</a:t>
            </a:r>
            <a:r>
              <a:rPr lang="en-US" b="0" dirty="0">
                <a:effectLst/>
              </a:rPr>
              <a:t> </a:t>
            </a:r>
            <a:r>
              <a:rPr lang="en-US" b="0" dirty="0" err="1">
                <a:effectLst/>
              </a:rPr>
              <a:t>sebab</a:t>
            </a:r>
            <a:r>
              <a:rPr lang="en-US" b="0" dirty="0">
                <a:effectLst/>
              </a:rPr>
              <a:t> </a:t>
            </a:r>
            <a:r>
              <a:rPr lang="en-US" b="0" dirty="0" err="1">
                <a:effectLst/>
              </a:rPr>
              <a:t>akibat</a:t>
            </a:r>
            <a:r>
              <a:rPr lang="en-US" b="0" dirty="0">
                <a:effectLst/>
              </a:rPr>
              <a:t>. </a:t>
            </a:r>
            <a:r>
              <a:rPr lang="en-US" b="0" dirty="0" err="1">
                <a:effectLst/>
              </a:rPr>
              <a:t>Metode</a:t>
            </a:r>
            <a:r>
              <a:rPr lang="en-US" b="0" dirty="0">
                <a:effectLst/>
              </a:rPr>
              <a:t> </a:t>
            </a:r>
            <a:r>
              <a:rPr lang="en-US" b="0" dirty="0" err="1">
                <a:effectLst/>
              </a:rPr>
              <a:t>ini</a:t>
            </a:r>
            <a:r>
              <a:rPr lang="en-US" b="0" dirty="0">
                <a:effectLst/>
              </a:rPr>
              <a:t> </a:t>
            </a:r>
            <a:r>
              <a:rPr lang="en-US" b="0" dirty="0" err="1">
                <a:effectLst/>
              </a:rPr>
              <a:t>didasarkan</a:t>
            </a:r>
            <a:r>
              <a:rPr lang="en-US" b="0" dirty="0">
                <a:effectLst/>
              </a:rPr>
              <a:t> </a:t>
            </a:r>
            <a:r>
              <a:rPr lang="en-US" b="0" dirty="0" err="1">
                <a:effectLst/>
              </a:rPr>
              <a:t>pada</a:t>
            </a:r>
            <a:r>
              <a:rPr lang="en-US" b="0" dirty="0">
                <a:effectLst/>
              </a:rPr>
              <a:t> </a:t>
            </a:r>
            <a:r>
              <a:rPr lang="en-US" b="0" dirty="0" err="1">
                <a:effectLst/>
              </a:rPr>
              <a:t>keterkaitan</a:t>
            </a:r>
            <a:r>
              <a:rPr lang="en-US" b="0" dirty="0">
                <a:effectLst/>
              </a:rPr>
              <a:t> </a:t>
            </a:r>
            <a:r>
              <a:rPr lang="en-US" b="0" dirty="0" err="1">
                <a:effectLst/>
              </a:rPr>
              <a:t>antara</a:t>
            </a:r>
            <a:r>
              <a:rPr lang="en-US" b="0" dirty="0">
                <a:effectLst/>
              </a:rPr>
              <a:t> </a:t>
            </a:r>
            <a:r>
              <a:rPr lang="en-US" b="0" dirty="0" err="1">
                <a:effectLst/>
              </a:rPr>
              <a:t>variabel</a:t>
            </a:r>
            <a:r>
              <a:rPr lang="en-US" b="0" dirty="0">
                <a:effectLst/>
              </a:rPr>
              <a:t> yang </a:t>
            </a:r>
            <a:r>
              <a:rPr lang="en-US" b="0" dirty="0" err="1">
                <a:effectLst/>
              </a:rPr>
              <a:t>diperkirakan</a:t>
            </a:r>
            <a:r>
              <a:rPr lang="en-US" b="0" dirty="0">
                <a:effectLst/>
              </a:rPr>
              <a:t> </a:t>
            </a:r>
            <a:r>
              <a:rPr lang="en-US" b="0" dirty="0" err="1">
                <a:effectLst/>
              </a:rPr>
              <a:t>dengan</a:t>
            </a:r>
            <a:r>
              <a:rPr lang="en-US" b="0" dirty="0">
                <a:effectLst/>
              </a:rPr>
              <a:t> </a:t>
            </a:r>
            <a:r>
              <a:rPr lang="en-US" b="0" dirty="0" err="1">
                <a:effectLst/>
              </a:rPr>
              <a:t>variabel</a:t>
            </a:r>
            <a:r>
              <a:rPr lang="en-US" b="0" dirty="0">
                <a:effectLst/>
              </a:rPr>
              <a:t> lain yang </a:t>
            </a:r>
            <a:r>
              <a:rPr lang="en-US" b="0" dirty="0" err="1">
                <a:effectLst/>
              </a:rPr>
              <a:t>mempengaruhinya</a:t>
            </a:r>
            <a:r>
              <a:rPr lang="en-US" b="0" dirty="0">
                <a:effectLst/>
              </a:rPr>
              <a:t>. </a:t>
            </a:r>
            <a:r>
              <a:rPr lang="en-US" b="0" dirty="0" err="1">
                <a:effectLst/>
              </a:rPr>
              <a:t>Namun</a:t>
            </a:r>
            <a:r>
              <a:rPr lang="en-US" b="0" dirty="0">
                <a:effectLst/>
              </a:rPr>
              <a:t>, </a:t>
            </a:r>
            <a:r>
              <a:rPr lang="en-US" b="0" dirty="0" err="1">
                <a:effectLst/>
              </a:rPr>
              <a:t>variabel</a:t>
            </a:r>
            <a:r>
              <a:rPr lang="en-US" b="0" dirty="0">
                <a:effectLst/>
              </a:rPr>
              <a:t> </a:t>
            </a:r>
            <a:r>
              <a:rPr lang="en-US" b="0" dirty="0" err="1">
                <a:effectLst/>
              </a:rPr>
              <a:t>nya</a:t>
            </a:r>
            <a:r>
              <a:rPr lang="en-US" b="0" dirty="0">
                <a:effectLst/>
              </a:rPr>
              <a:t> </a:t>
            </a:r>
            <a:r>
              <a:rPr lang="en-US" b="0" dirty="0" err="1">
                <a:effectLst/>
              </a:rPr>
              <a:t>bukan</a:t>
            </a:r>
            <a:r>
              <a:rPr lang="en-US" b="0" dirty="0">
                <a:effectLst/>
              </a:rPr>
              <a:t> </a:t>
            </a:r>
            <a:r>
              <a:rPr lang="en-US" b="0" dirty="0" err="1">
                <a:effectLst/>
              </a:rPr>
              <a:t>dalam</a:t>
            </a:r>
            <a:r>
              <a:rPr lang="en-US" b="0" dirty="0">
                <a:effectLst/>
              </a:rPr>
              <a:t> </a:t>
            </a:r>
            <a:r>
              <a:rPr lang="en-US" b="0" dirty="0" err="1">
                <a:effectLst/>
              </a:rPr>
              <a:t>bentuk</a:t>
            </a:r>
            <a:r>
              <a:rPr lang="en-US" b="0" dirty="0">
                <a:effectLst/>
              </a:rPr>
              <a:t> </a:t>
            </a:r>
            <a:r>
              <a:rPr lang="en-US" b="0" dirty="0" err="1">
                <a:effectLst/>
              </a:rPr>
              <a:t>waktu</a:t>
            </a:r>
            <a:r>
              <a:rPr lang="en-US" b="0" dirty="0">
                <a:effectLst/>
              </a:rPr>
              <a:t>. </a:t>
            </a:r>
            <a:r>
              <a:rPr lang="en-US" b="0" dirty="0" err="1">
                <a:effectLst/>
              </a:rPr>
              <a:t>Untuk</a:t>
            </a:r>
            <a:r>
              <a:rPr lang="en-US" b="0" dirty="0">
                <a:effectLst/>
              </a:rPr>
              <a:t> </a:t>
            </a:r>
            <a:r>
              <a:rPr lang="en-US" b="0" dirty="0" err="1">
                <a:effectLst/>
              </a:rPr>
              <a:t>menghitung</a:t>
            </a:r>
            <a:r>
              <a:rPr lang="en-US" b="0" dirty="0">
                <a:effectLst/>
              </a:rPr>
              <a:t> </a:t>
            </a:r>
            <a:r>
              <a:rPr lang="en-US" b="0" dirty="0" err="1">
                <a:effectLst/>
              </a:rPr>
              <a:t>atau</a:t>
            </a:r>
            <a:r>
              <a:rPr lang="en-US" b="0" dirty="0">
                <a:effectLst/>
              </a:rPr>
              <a:t> </a:t>
            </a:r>
            <a:r>
              <a:rPr lang="en-US" b="0" dirty="0" err="1">
                <a:effectLst/>
              </a:rPr>
              <a:t>meramalnya</a:t>
            </a:r>
            <a:r>
              <a:rPr lang="en-US" b="0" dirty="0">
                <a:effectLst/>
              </a:rPr>
              <a:t>, </a:t>
            </a:r>
            <a:r>
              <a:rPr lang="en-US" b="0" dirty="0" err="1">
                <a:effectLst/>
              </a:rPr>
              <a:t>Anda</a:t>
            </a:r>
            <a:r>
              <a:rPr lang="en-US" b="0" dirty="0">
                <a:effectLst/>
              </a:rPr>
              <a:t> </a:t>
            </a:r>
            <a:r>
              <a:rPr lang="en-US" b="0" dirty="0" err="1">
                <a:effectLst/>
              </a:rPr>
              <a:t>dapat</a:t>
            </a:r>
            <a:r>
              <a:rPr lang="en-US" b="0" dirty="0">
                <a:effectLst/>
              </a:rPr>
              <a:t> </a:t>
            </a:r>
            <a:r>
              <a:rPr lang="en-US" b="0" dirty="0" err="1">
                <a:effectLst/>
              </a:rPr>
              <a:t>menggunakan</a:t>
            </a:r>
            <a:r>
              <a:rPr lang="en-US" b="0" dirty="0">
                <a:effectLst/>
              </a:rPr>
              <a:t> </a:t>
            </a:r>
            <a:r>
              <a:rPr lang="en-US" b="0" dirty="0" err="1">
                <a:effectLst/>
              </a:rPr>
              <a:t>metode</a:t>
            </a:r>
            <a:r>
              <a:rPr lang="en-US" b="0" dirty="0">
                <a:effectLst/>
              </a:rPr>
              <a:t> </a:t>
            </a:r>
            <a:r>
              <a:rPr lang="en-US" b="0" dirty="0" err="1">
                <a:effectLst/>
              </a:rPr>
              <a:t>regresi</a:t>
            </a:r>
            <a:r>
              <a:rPr lang="en-US" b="0" dirty="0">
                <a:effectLst/>
              </a:rPr>
              <a:t> </a:t>
            </a:r>
            <a:r>
              <a:rPr lang="en-US" b="0" dirty="0" err="1">
                <a:effectLst/>
              </a:rPr>
              <a:t>dan</a:t>
            </a:r>
            <a:r>
              <a:rPr lang="en-US" b="0" dirty="0">
                <a:effectLst/>
              </a:rPr>
              <a:t> </a:t>
            </a:r>
            <a:r>
              <a:rPr lang="en-US" b="0" dirty="0" err="1">
                <a:effectLst/>
              </a:rPr>
              <a:t>korelase</a:t>
            </a:r>
            <a:r>
              <a:rPr lang="en-US" b="0" dirty="0">
                <a:effectLst/>
              </a:rPr>
              <a:t>, </a:t>
            </a:r>
            <a:r>
              <a:rPr lang="en-US" b="0" dirty="0" err="1">
                <a:effectLst/>
              </a:rPr>
              <a:t>metode</a:t>
            </a:r>
            <a:r>
              <a:rPr lang="en-US" b="0" dirty="0">
                <a:effectLst/>
              </a:rPr>
              <a:t> input output, </a:t>
            </a:r>
            <a:r>
              <a:rPr lang="en-US" b="0" dirty="0" err="1">
                <a:effectLst/>
              </a:rPr>
              <a:t>atau</a:t>
            </a:r>
            <a:r>
              <a:rPr lang="en-US" b="0" dirty="0">
                <a:effectLst/>
              </a:rPr>
              <a:t> </a:t>
            </a:r>
            <a:r>
              <a:rPr lang="en-US" b="0" dirty="0" err="1">
                <a:effectLst/>
              </a:rPr>
              <a:t>metode</a:t>
            </a:r>
            <a:r>
              <a:rPr lang="en-US" b="0" dirty="0">
                <a:effectLst/>
              </a:rPr>
              <a:t> </a:t>
            </a:r>
            <a:r>
              <a:rPr lang="en-US" b="0" dirty="0" err="1">
                <a:effectLst/>
              </a:rPr>
              <a:t>ekonometri</a:t>
            </a:r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78AD971-9749-4D7E-A587-A271C439308E}" type="slidenum">
              <a:rPr lang="id-ID" altLang="en-US" smtClean="0"/>
              <a:pPr>
                <a:defRPr/>
              </a:pPr>
              <a:t>9</a:t>
            </a:fld>
            <a:endParaRPr lang="id-ID" altLang="en-US"/>
          </a:p>
        </p:txBody>
      </p:sp>
    </p:spTree>
    <p:extLst>
      <p:ext uri="{BB962C8B-B14F-4D97-AF65-F5344CB8AC3E}">
        <p14:creationId xmlns:p14="http://schemas.microsoft.com/office/powerpoint/2010/main" val="382118760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Belagri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Hotel and Convention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Sorong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merupakan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perusahaan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jasa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yang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bergerak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dibidang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penyediaan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jasa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penginapan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makan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dan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minum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serta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fasilitas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lain. Perusahaan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menerapkan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sistem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Activity Based Costing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adalah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metode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penentuan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harga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yang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menelusur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biaya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ke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aktivitas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kemudian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ke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produk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Metode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Activity Based Costing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dinilai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lebih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akurat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dalam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membebankan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biaya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overhead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kepada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produk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karena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menggunakan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lebih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dari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satu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cost driver.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Sehingga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biaya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overhead yang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dialokasikan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akan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lebih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proporsional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Tetapi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dalam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penerapan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Activity Based Costing System (ABC)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pada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perusahaan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ada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beberapa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biaya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yang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dapat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menimbulkan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aktivitas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tidak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dimasukkan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dalam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penentuan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harga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pokok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produksi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kamar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Hasilpenelitian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menunjukkan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terdapat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selisih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harga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yang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lebih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tinggi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dari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penetapan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harga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manajemen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hotel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dengan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hasil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perhitungan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yaitu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untuk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kamar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Superior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sebesar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Rp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7.894,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untuk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kamar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Deluxe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sebesar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Rp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10.373,untuk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kamar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Premier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sebesar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Rp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12.676,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untuk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kamar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Junior Suite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sebesar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Rp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32.839,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untuk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kamar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Executive Suite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sebesar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Rp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53.720,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dan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untuk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kamar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President Suite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sebesar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Rp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406.069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78AD971-9749-4D7E-A587-A271C439308E}" type="slidenum">
              <a:rPr lang="id-ID" altLang="en-US" smtClean="0"/>
              <a:pPr>
                <a:defRPr/>
              </a:pPr>
              <a:t>10</a:t>
            </a:fld>
            <a:endParaRPr lang="id-ID" altLang="en-US"/>
          </a:p>
        </p:txBody>
      </p:sp>
    </p:spTree>
    <p:extLst>
      <p:ext uri="{BB962C8B-B14F-4D97-AF65-F5344CB8AC3E}">
        <p14:creationId xmlns:p14="http://schemas.microsoft.com/office/powerpoint/2010/main" val="60127857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6627" name="Rectangle 2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numCol="1" anchor="ctr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8675" name="Rectangle 2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numCol="1" anchor="ctr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id-ID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0844D6-77BF-420B-9702-5978A76A10BE}" type="slidenum">
              <a:rPr lang="es-ES" altLang="en-US"/>
              <a:pPr>
                <a:defRPr/>
              </a:pPr>
              <a:t>‹#›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34133884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0CF953-2682-41CF-8191-8F99F9EABD3B}" type="slidenum">
              <a:rPr lang="es-ES" altLang="en-US"/>
              <a:pPr>
                <a:defRPr/>
              </a:pPr>
              <a:t>‹#›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42623891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5AC5E3-32FD-4DD3-8126-6CE0F31A411C}" type="slidenum">
              <a:rPr lang="es-ES" altLang="en-US"/>
              <a:pPr>
                <a:defRPr/>
              </a:pPr>
              <a:t>‹#›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5234391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05589E-9E3B-45B1-8A92-15DCD24D124C}" type="slidenum">
              <a:rPr lang="es-ES" altLang="en-US"/>
              <a:pPr>
                <a:defRPr/>
              </a:pPr>
              <a:t>‹#›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23333988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E508A6-ED24-4736-85BA-BE49890A5AC1}" type="slidenum">
              <a:rPr lang="es-ES" altLang="en-US"/>
              <a:pPr>
                <a:defRPr/>
              </a:pPr>
              <a:t>‹#›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4007457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53E219-2E0D-458B-BD7A-27A915118BD5}" type="slidenum">
              <a:rPr lang="es-ES" altLang="en-US"/>
              <a:pPr>
                <a:defRPr/>
              </a:pPr>
              <a:t>‹#›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28541751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F19544-284B-4DBE-B7DA-36ACB573EE06}" type="slidenum">
              <a:rPr lang="es-ES" altLang="en-US"/>
              <a:pPr>
                <a:defRPr/>
              </a:pPr>
              <a:t>‹#›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3990166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0FAD8A-303B-46E7-849E-8D6051CAED37}" type="slidenum">
              <a:rPr lang="es-ES" altLang="en-US"/>
              <a:pPr>
                <a:defRPr/>
              </a:pPr>
              <a:t>‹#›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39934503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193AB0-F2F6-46AE-8881-DAFD140D82DC}" type="slidenum">
              <a:rPr lang="es-ES" altLang="en-US"/>
              <a:pPr>
                <a:defRPr/>
              </a:pPr>
              <a:t>‹#›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36891850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FB540C-DEB7-4C49-836D-60EAB840E62E}" type="slidenum">
              <a:rPr lang="es-ES" altLang="en-US"/>
              <a:pPr>
                <a:defRPr/>
              </a:pPr>
              <a:t>‹#›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34926622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id-ID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D21F4A-2F6D-4E73-906D-0463DF5C3953}" type="slidenum">
              <a:rPr lang="es-ES" altLang="en-US"/>
              <a:pPr>
                <a:defRPr/>
              </a:pPr>
              <a:t>‹#›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26819022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n-US"/>
              <a:t>Haga clic para cambiar el estilo de título	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n-US"/>
              <a:t>Haga clic para modificar el estilo de texto del patrón</a:t>
            </a:r>
          </a:p>
          <a:p>
            <a:pPr lvl="1"/>
            <a:r>
              <a:rPr lang="es-ES" altLang="en-US"/>
              <a:t>Segundo nivel</a:t>
            </a:r>
          </a:p>
          <a:p>
            <a:pPr lvl="2"/>
            <a:r>
              <a:rPr lang="es-ES" altLang="en-US"/>
              <a:t>Tercer nivel</a:t>
            </a:r>
          </a:p>
          <a:p>
            <a:pPr lvl="3"/>
            <a:r>
              <a:rPr lang="es-ES" altLang="en-US"/>
              <a:t>Cuarto nivel</a:t>
            </a:r>
          </a:p>
          <a:p>
            <a:pPr lvl="4"/>
            <a:r>
              <a:rPr lang="es-ES" altLang="en-US"/>
              <a:t>Quinto nivel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smtClean="0"/>
            </a:lvl1pPr>
          </a:lstStyle>
          <a:p>
            <a:pPr>
              <a:defRPr/>
            </a:pPr>
            <a:fld id="{1BB2DBEF-611C-437A-BD81-B9172F72BDAB}" type="slidenum">
              <a:rPr lang="es-ES" altLang="en-US"/>
              <a:pPr>
                <a:defRPr/>
              </a:pPr>
              <a:t>‹#›</a:t>
            </a:fld>
            <a:endParaRPr lang="es-E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90"/>
          <p:cNvSpPr>
            <a:spLocks noGrp="1" noChangeArrowheads="1"/>
          </p:cNvSpPr>
          <p:nvPr>
            <p:ph type="ctrTitle"/>
          </p:nvPr>
        </p:nvSpPr>
        <p:spPr>
          <a:xfrm>
            <a:off x="250825" y="5084763"/>
            <a:ext cx="7489825" cy="647700"/>
          </a:xfrm>
        </p:spPr>
        <p:txBody>
          <a:bodyPr/>
          <a:lstStyle/>
          <a:p>
            <a:pPr algn="l" eaLnBrk="1" hangingPunct="1"/>
            <a:r>
              <a:rPr lang="id-ID" altLang="en-US" sz="4500" b="1">
                <a:solidFill>
                  <a:schemeClr val="bg1"/>
                </a:solidFill>
              </a:rPr>
              <a:t>Siti Monalisa, ST, M.Kom</a:t>
            </a:r>
            <a:endParaRPr lang="es-ES" altLang="en-US" sz="4500" b="1">
              <a:solidFill>
                <a:schemeClr val="bg1"/>
              </a:solidFill>
            </a:endParaRPr>
          </a:p>
        </p:txBody>
      </p:sp>
      <p:sp>
        <p:nvSpPr>
          <p:cNvPr id="3075" name="Rectangle 91"/>
          <p:cNvSpPr>
            <a:spLocks noGrp="1" noChangeArrowheads="1"/>
          </p:cNvSpPr>
          <p:nvPr>
            <p:ph type="subTitle" idx="1"/>
          </p:nvPr>
        </p:nvSpPr>
        <p:spPr>
          <a:xfrm>
            <a:off x="250825" y="5876925"/>
            <a:ext cx="6842125" cy="503238"/>
          </a:xfrm>
        </p:spPr>
        <p:txBody>
          <a:bodyPr/>
          <a:lstStyle/>
          <a:p>
            <a:r>
              <a:rPr lang="en-US" altLang="en-US" sz="2800" b="1" dirty="0"/>
              <a:t>STRATEGY CRM - </a:t>
            </a:r>
            <a:r>
              <a:rPr lang="id-ID" altLang="en-US" sz="2800" b="1" dirty="0"/>
              <a:t>CUSTOMER PORTFOLIO MANAGEMENT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3. Activity Based Costing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3"/>
          <a:srcRect l="27310" t="32585" r="32149" b="22342"/>
          <a:stretch/>
        </p:blipFill>
        <p:spPr>
          <a:xfrm>
            <a:off x="0" y="2996952"/>
            <a:ext cx="4315902" cy="2592288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251520" y="1417638"/>
            <a:ext cx="792088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err="1"/>
              <a:t>Analisis</a:t>
            </a:r>
            <a:r>
              <a:rPr lang="en-US" sz="2800" dirty="0"/>
              <a:t> </a:t>
            </a:r>
            <a:r>
              <a:rPr lang="en-US" sz="2800" dirty="0" err="1"/>
              <a:t>Penerapan</a:t>
            </a:r>
            <a:r>
              <a:rPr lang="en-US" sz="2800" dirty="0"/>
              <a:t> Activity Based Costing System </a:t>
            </a:r>
            <a:r>
              <a:rPr lang="en-US" sz="2800" dirty="0" err="1"/>
              <a:t>Dalam</a:t>
            </a:r>
            <a:r>
              <a:rPr lang="en-US" sz="2800" dirty="0"/>
              <a:t> </a:t>
            </a:r>
            <a:r>
              <a:rPr lang="en-US" sz="2800" dirty="0" err="1"/>
              <a:t>MenentukanHarga</a:t>
            </a:r>
            <a:r>
              <a:rPr lang="en-US" sz="2800" dirty="0"/>
              <a:t> </a:t>
            </a:r>
            <a:r>
              <a:rPr lang="en-US" sz="2800" dirty="0" err="1"/>
              <a:t>Pokok</a:t>
            </a:r>
            <a:r>
              <a:rPr lang="en-US" sz="2800" dirty="0"/>
              <a:t> </a:t>
            </a:r>
            <a:r>
              <a:rPr lang="en-US" sz="2800" dirty="0" err="1"/>
              <a:t>Kamar</a:t>
            </a:r>
            <a:r>
              <a:rPr lang="en-US" sz="2800" dirty="0"/>
              <a:t> </a:t>
            </a:r>
            <a:r>
              <a:rPr lang="en-US" sz="2800" dirty="0" err="1"/>
              <a:t>Pada</a:t>
            </a:r>
            <a:r>
              <a:rPr lang="en-US" sz="2800" dirty="0"/>
              <a:t> The </a:t>
            </a:r>
            <a:r>
              <a:rPr lang="en-US" sz="2800" dirty="0" err="1"/>
              <a:t>Belagri</a:t>
            </a:r>
            <a:r>
              <a:rPr lang="en-US" sz="2800" dirty="0"/>
              <a:t> Hotel and Convention </a:t>
            </a:r>
            <a:r>
              <a:rPr lang="en-US" sz="2800" dirty="0" err="1"/>
              <a:t>Sorong</a:t>
            </a:r>
            <a:endParaRPr lang="en-US" sz="2800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4"/>
          <a:srcRect l="21775" t="44877" r="22882" b="6976"/>
          <a:stretch/>
        </p:blipFill>
        <p:spPr>
          <a:xfrm>
            <a:off x="4175448" y="4421630"/>
            <a:ext cx="4968552" cy="23352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809846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4. Customer Lifetime Value</a:t>
            </a:r>
          </a:p>
        </p:txBody>
      </p:sp>
      <p:sp>
        <p:nvSpPr>
          <p:cNvPr id="4" name="Rectangle 3"/>
          <p:cNvSpPr/>
          <p:nvPr/>
        </p:nvSpPr>
        <p:spPr>
          <a:xfrm>
            <a:off x="457200" y="1700808"/>
            <a:ext cx="8363272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>
                <a:latin typeface="Times New Roman" panose="02020603050405020304" pitchFamily="18" charset="0"/>
              </a:rPr>
              <a:t>Analysis for Customer Lifetime Value Categorization with RFM Model</a:t>
            </a:r>
            <a:endParaRPr lang="en-US" sz="28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/>
          <a:srcRect l="35612" t="23367" r="19561" b="35658"/>
          <a:stretch/>
        </p:blipFill>
        <p:spPr>
          <a:xfrm>
            <a:off x="457200" y="2661112"/>
            <a:ext cx="8507288" cy="42011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966193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/>
          <a:srcRect l="36164" t="27464" r="22328" b="45902"/>
          <a:stretch/>
        </p:blipFill>
        <p:spPr>
          <a:xfrm>
            <a:off x="251520" y="94487"/>
            <a:ext cx="8686800" cy="30114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940369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152400"/>
            <a:ext cx="8229600" cy="990600"/>
          </a:xfrm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altLang="en-US"/>
              <a:t>Strategi Porfolio Analysis</a:t>
            </a:r>
          </a:p>
        </p:txBody>
      </p:sp>
      <p:sp>
        <p:nvSpPr>
          <p:cNvPr id="25603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371600"/>
            <a:ext cx="8229600" cy="5780088"/>
          </a:xfrm>
        </p:spPr>
        <p:txBody>
          <a:bodyPr/>
          <a:lstStyle/>
          <a:p>
            <a:pPr>
              <a:lnSpc>
                <a:spcPct val="90000"/>
              </a:lnSpc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altLang="en-US" sz="2800" dirty="0"/>
              <a:t>Protect the relationship</a:t>
            </a:r>
          </a:p>
          <a:p>
            <a:pPr lvl="1">
              <a:lnSpc>
                <a:spcPct val="90000"/>
              </a:lnSpc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altLang="en-US" sz="2200" dirty="0"/>
              <a:t>Customer </a:t>
            </a:r>
            <a:r>
              <a:rPr lang="en-US" altLang="en-US" sz="2200" dirty="0" err="1"/>
              <a:t>dapat</a:t>
            </a:r>
            <a:r>
              <a:rPr lang="en-US" altLang="en-US" sz="2200" dirty="0"/>
              <a:t> </a:t>
            </a:r>
            <a:r>
              <a:rPr lang="en-US" altLang="en-US" sz="2200" dirty="0" err="1"/>
              <a:t>menarik</a:t>
            </a:r>
            <a:r>
              <a:rPr lang="en-US" altLang="en-US" sz="2200" dirty="0"/>
              <a:t> </a:t>
            </a:r>
            <a:r>
              <a:rPr lang="en-US" altLang="en-US" sz="2200" dirty="0" err="1"/>
              <a:t>perhatian</a:t>
            </a:r>
            <a:r>
              <a:rPr lang="en-US" altLang="en-US" sz="2200" dirty="0"/>
              <a:t> </a:t>
            </a:r>
            <a:r>
              <a:rPr lang="en-US" altLang="en-US" sz="2200" dirty="0" err="1"/>
              <a:t>kompetitor</a:t>
            </a:r>
            <a:endParaRPr lang="en-US" altLang="en-US" sz="2200" dirty="0"/>
          </a:p>
          <a:p>
            <a:pPr>
              <a:lnSpc>
                <a:spcPct val="90000"/>
              </a:lnSpc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altLang="en-US" sz="2800" dirty="0"/>
              <a:t>Reengineer the relationship</a:t>
            </a:r>
          </a:p>
          <a:p>
            <a:pPr lvl="1">
              <a:lnSpc>
                <a:spcPct val="90000"/>
              </a:lnSpc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altLang="en-US" sz="2200" dirty="0"/>
              <a:t>Customer yang </a:t>
            </a:r>
            <a:r>
              <a:rPr lang="en-US" altLang="en-US" sz="2200" dirty="0" err="1"/>
              <a:t>sudah</a:t>
            </a:r>
            <a:r>
              <a:rPr lang="en-US" altLang="en-US" sz="2200" dirty="0"/>
              <a:t> </a:t>
            </a:r>
            <a:r>
              <a:rPr lang="en-US" altLang="en-US" sz="2200" dirty="0" err="1"/>
              <a:t>tidak</a:t>
            </a:r>
            <a:r>
              <a:rPr lang="en-US" altLang="en-US" sz="2200" dirty="0"/>
              <a:t> </a:t>
            </a:r>
            <a:r>
              <a:rPr lang="en-US" altLang="en-US" sz="2200" dirty="0" err="1"/>
              <a:t>lagi</a:t>
            </a:r>
            <a:r>
              <a:rPr lang="en-US" altLang="en-US" sz="2200" dirty="0"/>
              <a:t> </a:t>
            </a:r>
            <a:r>
              <a:rPr lang="en-US" altLang="en-US" sz="2200" dirty="0" err="1"/>
              <a:t>menguntungkan</a:t>
            </a:r>
            <a:r>
              <a:rPr lang="en-US" altLang="en-US" sz="2200" dirty="0"/>
              <a:t> </a:t>
            </a:r>
            <a:r>
              <a:rPr lang="en-US" altLang="en-US" sz="2200" dirty="0" err="1"/>
              <a:t>dapat</a:t>
            </a:r>
            <a:r>
              <a:rPr lang="en-US" altLang="en-US" sz="2200" dirty="0"/>
              <a:t> </a:t>
            </a:r>
            <a:r>
              <a:rPr lang="en-US" altLang="en-US" sz="2200" dirty="0" err="1"/>
              <a:t>dijadikan</a:t>
            </a:r>
            <a:r>
              <a:rPr lang="en-US" altLang="en-US" sz="2200" dirty="0"/>
              <a:t> customer yang </a:t>
            </a:r>
            <a:r>
              <a:rPr lang="en-US" altLang="en-US" sz="2200" dirty="0" err="1"/>
              <a:t>menguntungkan</a:t>
            </a:r>
            <a:r>
              <a:rPr lang="en-US" altLang="en-US" sz="2200" dirty="0"/>
              <a:t> </a:t>
            </a:r>
            <a:r>
              <a:rPr lang="en-US" altLang="en-US" sz="2200" dirty="0" err="1"/>
              <a:t>jika</a:t>
            </a:r>
            <a:r>
              <a:rPr lang="en-US" altLang="en-US" sz="2200" dirty="0"/>
              <a:t> </a:t>
            </a:r>
            <a:r>
              <a:rPr lang="en-US" altLang="en-US" sz="2200" dirty="0" err="1"/>
              <a:t>biaya</a:t>
            </a:r>
            <a:r>
              <a:rPr lang="en-US" altLang="en-US" sz="2200" dirty="0"/>
              <a:t> </a:t>
            </a:r>
            <a:r>
              <a:rPr lang="en-US" altLang="en-US" sz="2200" dirty="0" err="1"/>
              <a:t>untuk</a:t>
            </a:r>
            <a:r>
              <a:rPr lang="en-US" altLang="en-US" sz="2200" dirty="0"/>
              <a:t> </a:t>
            </a:r>
            <a:r>
              <a:rPr lang="en-US" altLang="en-US" sz="2200" dirty="0" err="1"/>
              <a:t>melakukan</a:t>
            </a:r>
            <a:r>
              <a:rPr lang="en-US" altLang="en-US" sz="2200" dirty="0"/>
              <a:t> </a:t>
            </a:r>
            <a:r>
              <a:rPr lang="en-US" altLang="en-US" sz="2200" dirty="0" err="1"/>
              <a:t>hubungan</a:t>
            </a:r>
            <a:r>
              <a:rPr lang="en-US" altLang="en-US" sz="2200" dirty="0"/>
              <a:t> </a:t>
            </a:r>
            <a:r>
              <a:rPr lang="en-US" altLang="en-US" sz="2200" dirty="0" err="1"/>
              <a:t>dan</a:t>
            </a:r>
            <a:r>
              <a:rPr lang="en-US" altLang="en-US" sz="2200" dirty="0"/>
              <a:t> </a:t>
            </a:r>
            <a:r>
              <a:rPr lang="en-US" altLang="en-US" sz="2200" dirty="0" err="1"/>
              <a:t>ditekan</a:t>
            </a:r>
            <a:endParaRPr lang="en-US" altLang="en-US" sz="2200" dirty="0"/>
          </a:p>
          <a:p>
            <a:pPr>
              <a:lnSpc>
                <a:spcPct val="90000"/>
              </a:lnSpc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altLang="en-US" sz="2800" dirty="0"/>
              <a:t>Enhance the relationship</a:t>
            </a:r>
          </a:p>
          <a:p>
            <a:pPr lvl="1">
              <a:lnSpc>
                <a:spcPct val="90000"/>
              </a:lnSpc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altLang="en-US" sz="2200" dirty="0" err="1"/>
              <a:t>Menerapkan</a:t>
            </a:r>
            <a:r>
              <a:rPr lang="en-US" altLang="en-US" sz="2200" dirty="0"/>
              <a:t> up selling </a:t>
            </a:r>
            <a:r>
              <a:rPr lang="en-US" altLang="en-US" sz="2200" dirty="0" err="1"/>
              <a:t>dan</a:t>
            </a:r>
            <a:r>
              <a:rPr lang="en-US" altLang="en-US" sz="2200" dirty="0"/>
              <a:t> cross selling </a:t>
            </a:r>
            <a:r>
              <a:rPr lang="en-US" altLang="en-US" sz="2200" dirty="0" err="1"/>
              <a:t>guna</a:t>
            </a:r>
            <a:r>
              <a:rPr lang="en-US" altLang="en-US" sz="2200" dirty="0"/>
              <a:t> </a:t>
            </a:r>
            <a:r>
              <a:rPr lang="en-US" altLang="en-US" sz="2200" dirty="0" err="1"/>
              <a:t>memindahkan</a:t>
            </a:r>
            <a:r>
              <a:rPr lang="en-US" altLang="en-US" sz="2200" dirty="0"/>
              <a:t> </a:t>
            </a:r>
            <a:r>
              <a:rPr lang="en-US" altLang="en-US" sz="2200" dirty="0" err="1"/>
              <a:t>pelanggan</a:t>
            </a:r>
            <a:r>
              <a:rPr lang="en-US" altLang="en-US" sz="2200" dirty="0"/>
              <a:t> </a:t>
            </a:r>
            <a:r>
              <a:rPr lang="en-US" altLang="en-US" sz="2200" dirty="0" err="1"/>
              <a:t>ke</a:t>
            </a:r>
            <a:r>
              <a:rPr lang="en-US" altLang="en-US" sz="2200" dirty="0"/>
              <a:t> </a:t>
            </a:r>
            <a:r>
              <a:rPr lang="en-US" altLang="en-US" sz="2200" dirty="0" err="1"/>
              <a:t>tangga</a:t>
            </a:r>
            <a:r>
              <a:rPr lang="en-US" altLang="en-US" sz="2200" dirty="0"/>
              <a:t> </a:t>
            </a:r>
            <a:r>
              <a:rPr lang="en-US" altLang="en-US" sz="2200" dirty="0" err="1"/>
              <a:t>nilai</a:t>
            </a:r>
            <a:r>
              <a:rPr lang="en-US" altLang="en-US" sz="2200" dirty="0"/>
              <a:t> yang </a:t>
            </a:r>
            <a:r>
              <a:rPr lang="en-US" altLang="en-US" sz="2200" dirty="0" err="1"/>
              <a:t>lebih</a:t>
            </a:r>
            <a:r>
              <a:rPr lang="en-US" altLang="en-US" sz="2200" dirty="0"/>
              <a:t> </a:t>
            </a:r>
            <a:r>
              <a:rPr lang="en-US" altLang="en-US" sz="2200" dirty="0" err="1"/>
              <a:t>tinggi</a:t>
            </a:r>
            <a:endParaRPr lang="en-US" altLang="en-US" sz="2200" dirty="0"/>
          </a:p>
          <a:p>
            <a:pPr>
              <a:lnSpc>
                <a:spcPct val="90000"/>
              </a:lnSpc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altLang="en-US" sz="2800" dirty="0"/>
              <a:t>Harvest The Relationship</a:t>
            </a:r>
          </a:p>
          <a:p>
            <a:pPr lvl="1">
              <a:lnSpc>
                <a:spcPct val="90000"/>
              </a:lnSpc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altLang="en-US" sz="2200" dirty="0" err="1"/>
              <a:t>Ketika</a:t>
            </a:r>
            <a:r>
              <a:rPr lang="en-US" altLang="en-US" sz="2200" dirty="0"/>
              <a:t> customer </a:t>
            </a:r>
            <a:r>
              <a:rPr lang="en-US" altLang="en-US" sz="2200" dirty="0" err="1"/>
              <a:t>sudah</a:t>
            </a:r>
            <a:r>
              <a:rPr lang="en-US" altLang="en-US" sz="2200" dirty="0"/>
              <a:t> </a:t>
            </a:r>
            <a:r>
              <a:rPr lang="en-US" altLang="en-US" sz="2200" dirty="0" err="1"/>
              <a:t>sampai</a:t>
            </a:r>
            <a:r>
              <a:rPr lang="en-US" altLang="en-US" sz="2200" dirty="0"/>
              <a:t> di </a:t>
            </a:r>
            <a:r>
              <a:rPr lang="en-US" altLang="en-US" sz="2200" dirty="0" err="1"/>
              <a:t>tahap</a:t>
            </a:r>
            <a:r>
              <a:rPr lang="en-US" altLang="en-US" sz="2200" dirty="0"/>
              <a:t> </a:t>
            </a:r>
            <a:r>
              <a:rPr lang="en-US" altLang="en-US" sz="2200" dirty="0" err="1"/>
              <a:t>maksimum</a:t>
            </a:r>
            <a:r>
              <a:rPr lang="en-US" altLang="en-US" sz="2200" dirty="0"/>
              <a:t>, per</a:t>
            </a:r>
            <a:r>
              <a:rPr lang="id-ID" altLang="en-US" sz="2200" dirty="0"/>
              <a:t>u</a:t>
            </a:r>
            <a:r>
              <a:rPr lang="en-US" altLang="en-US" sz="2200" dirty="0" err="1"/>
              <a:t>sahaan</a:t>
            </a:r>
            <a:r>
              <a:rPr lang="en-US" altLang="en-US" sz="2200" dirty="0"/>
              <a:t> </a:t>
            </a:r>
            <a:r>
              <a:rPr lang="en-US" altLang="en-US" sz="2200" dirty="0" err="1"/>
              <a:t>ingin</a:t>
            </a:r>
            <a:r>
              <a:rPr lang="en-US" altLang="en-US" sz="2200" dirty="0"/>
              <a:t> </a:t>
            </a:r>
            <a:r>
              <a:rPr lang="en-US" altLang="en-US" sz="2200" dirty="0" err="1"/>
              <a:t>memanfaatkan</a:t>
            </a:r>
            <a:r>
              <a:rPr lang="en-US" altLang="en-US" sz="2200" dirty="0"/>
              <a:t> </a:t>
            </a:r>
            <a:r>
              <a:rPr lang="id-ID" altLang="en-US" sz="2200" dirty="0"/>
              <a:t>                      </a:t>
            </a:r>
            <a:r>
              <a:rPr lang="en-US" altLang="en-US" sz="2200" dirty="0" err="1"/>
              <a:t>pendapatan</a:t>
            </a:r>
            <a:r>
              <a:rPr lang="en-US" altLang="en-US" sz="2200" dirty="0"/>
              <a:t> </a:t>
            </a:r>
            <a:r>
              <a:rPr lang="en-US" altLang="en-US" sz="2200" dirty="0" err="1"/>
              <a:t>dari</a:t>
            </a:r>
            <a:r>
              <a:rPr lang="en-US" altLang="en-US" sz="2200" dirty="0"/>
              <a:t> </a:t>
            </a:r>
            <a:r>
              <a:rPr lang="en-US" altLang="en-US" sz="2200" dirty="0" err="1"/>
              <a:t>pelanggan</a:t>
            </a:r>
            <a:r>
              <a:rPr lang="en-US" altLang="en-US" sz="2200" dirty="0"/>
              <a:t> lama </a:t>
            </a:r>
            <a:r>
              <a:rPr lang="en-US" altLang="en-US" sz="2200" dirty="0" err="1"/>
              <a:t>untuk</a:t>
            </a:r>
            <a:r>
              <a:rPr lang="en-US" altLang="en-US" sz="2200" dirty="0"/>
              <a:t> </a:t>
            </a:r>
            <a:r>
              <a:rPr lang="id-ID" altLang="en-US" sz="2200" dirty="0"/>
              <a:t>   </a:t>
            </a:r>
            <a:r>
              <a:rPr lang="en-US" altLang="en-US" sz="2200" dirty="0" err="1"/>
              <a:t>mengembangkan</a:t>
            </a:r>
            <a:r>
              <a:rPr lang="en-US" altLang="en-US" sz="2200" dirty="0"/>
              <a:t> </a:t>
            </a:r>
            <a:r>
              <a:rPr lang="en-US" altLang="en-US" sz="2200" dirty="0" err="1"/>
              <a:t>hubungan</a:t>
            </a:r>
            <a:r>
              <a:rPr lang="en-US" altLang="en-US" sz="2200" dirty="0"/>
              <a:t> </a:t>
            </a:r>
            <a:r>
              <a:rPr lang="en-US" altLang="en-US" sz="2200" dirty="0" err="1"/>
              <a:t>dengan</a:t>
            </a:r>
            <a:r>
              <a:rPr lang="en-US" altLang="en-US" sz="2200" dirty="0"/>
              <a:t> </a:t>
            </a:r>
            <a:r>
              <a:rPr lang="id-ID" altLang="en-US" sz="2200" dirty="0"/>
              <a:t>                    </a:t>
            </a:r>
            <a:r>
              <a:rPr lang="en-US" altLang="en-US" sz="2200" dirty="0" err="1"/>
              <a:t>pelanggan</a:t>
            </a:r>
            <a:r>
              <a:rPr lang="en-US" altLang="en-US" sz="2200" dirty="0"/>
              <a:t> </a:t>
            </a:r>
            <a:r>
              <a:rPr lang="en-US" altLang="en-US" sz="2200" dirty="0" err="1"/>
              <a:t>baru</a:t>
            </a:r>
            <a:endParaRPr lang="en-US" altLang="en-US" sz="2200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152400"/>
            <a:ext cx="8229600" cy="990600"/>
          </a:xfrm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altLang="en-US"/>
              <a:t>Strategi Porfolio Analysis</a:t>
            </a:r>
          </a:p>
        </p:txBody>
      </p:sp>
      <p:sp>
        <p:nvSpPr>
          <p:cNvPr id="27651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371600"/>
            <a:ext cx="8229600" cy="6240463"/>
          </a:xfrm>
        </p:spPr>
        <p:txBody>
          <a:bodyPr/>
          <a:lstStyle/>
          <a:p>
            <a:pPr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altLang="en-US" sz="2800"/>
              <a:t>End The Relationship</a:t>
            </a:r>
          </a:p>
          <a:p>
            <a:pPr lvl="1"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altLang="en-US" sz="2200"/>
              <a:t>Jika memang customer sudah tidak lagi menguntungkan dapat dilakukan “pemecatan customer”</a:t>
            </a:r>
          </a:p>
          <a:p>
            <a:pPr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altLang="en-US" sz="2800"/>
              <a:t>Win Back The Customer</a:t>
            </a:r>
          </a:p>
          <a:p>
            <a:pPr lvl="1"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altLang="en-US" sz="2200"/>
              <a:t>Terkadang customer memilih suplier lain. Jika pelanggan tersebut memberikan nilai yang signifikan harus ada strategi untuk mendapatkannya kembali. Pahami, mengapa ia lebih memilih suplier lain</a:t>
            </a:r>
          </a:p>
          <a:p>
            <a:pPr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altLang="en-US" sz="2800"/>
              <a:t>Start the Relationship</a:t>
            </a:r>
          </a:p>
          <a:p>
            <a:pPr lvl="1"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altLang="en-US" sz="2200"/>
              <a:t>Setelah mengidentifikasi pelanggan strategis, </a:t>
            </a:r>
            <a:r>
              <a:rPr lang="id-ID" altLang="en-US" sz="2200"/>
              <a:t>     </a:t>
            </a:r>
            <a:r>
              <a:rPr lang="en-US" altLang="en-US" sz="2200"/>
              <a:t>berikutnya adal</a:t>
            </a:r>
            <a:r>
              <a:rPr lang="id-ID" altLang="en-US" sz="2200"/>
              <a:t>a</a:t>
            </a:r>
            <a:r>
              <a:rPr lang="en-US" altLang="en-US" sz="2200"/>
              <a:t>h membuat rencana agar </a:t>
            </a:r>
            <a:r>
              <a:rPr lang="id-ID" altLang="en-US" sz="2200"/>
              <a:t>          </a:t>
            </a:r>
            <a:r>
              <a:rPr lang="en-US" altLang="en-US" sz="2200"/>
              <a:t>pelanggan tersebut bisa memberikan </a:t>
            </a:r>
            <a:r>
              <a:rPr lang="id-ID" altLang="en-US" sz="2200"/>
              <a:t>                          </a:t>
            </a:r>
            <a:r>
              <a:rPr lang="en-US" altLang="en-US" sz="2200"/>
              <a:t>value yang lebih</a:t>
            </a:r>
          </a:p>
          <a:p>
            <a:pPr lvl="1">
              <a:buFont typeface="Wingdings 3" panose="05040102010807070707" pitchFamily="18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US" alt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Tugas</a:t>
            </a:r>
            <a:r>
              <a:rPr lang="en-US" dirty="0"/>
              <a:t> </a:t>
            </a:r>
            <a:r>
              <a:rPr lang="en-US" dirty="0" err="1"/>
              <a:t>Mandiri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Science direct : Analysis for Customer Lifetime Value Categorization with RFM Model (</a:t>
            </a:r>
            <a:r>
              <a:rPr lang="it-IT" dirty="0"/>
              <a:t>Siti Monalisa*, Putri Nadya, Rice Novita)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996793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996952"/>
            <a:ext cx="8229600" cy="1684784"/>
          </a:xfrm>
        </p:spPr>
        <p:txBody>
          <a:bodyPr/>
          <a:lstStyle/>
          <a:p>
            <a:pPr marL="0" indent="0" algn="ctr">
              <a:buNone/>
            </a:pPr>
            <a:r>
              <a:rPr lang="en-US" sz="6000" dirty="0"/>
              <a:t>TERIMAKASIH</a:t>
            </a:r>
          </a:p>
        </p:txBody>
      </p:sp>
    </p:spTree>
    <p:extLst>
      <p:ext uri="{BB962C8B-B14F-4D97-AF65-F5344CB8AC3E}">
        <p14:creationId xmlns:p14="http://schemas.microsoft.com/office/powerpoint/2010/main" val="33117255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altLang="en-US" sz="4000" b="1">
                <a:solidFill>
                  <a:srgbClr val="FFFFFF"/>
                </a:solidFill>
                <a:latin typeface="Verdana" panose="020B0604030504040204" pitchFamily="34" charset="0"/>
                <a:sym typeface="Verdana" panose="020B0604030504040204" pitchFamily="34" charset="0"/>
              </a:rPr>
              <a:t>Definisi </a:t>
            </a:r>
            <a:r>
              <a:rPr lang="en-US" altLang="en-US" sz="4000" b="1">
                <a:solidFill>
                  <a:srgbClr val="FFFFFF"/>
                </a:solidFill>
                <a:latin typeface="Verdana" panose="020B0604030504040204" pitchFamily="34" charset="0"/>
                <a:sym typeface="Verdana" panose="020B0604030504040204" pitchFamily="34" charset="0"/>
              </a:rPr>
              <a:t>Customer Portfolio</a:t>
            </a:r>
            <a:endParaRPr lang="id-ID" altLang="en-US" sz="4000" b="1"/>
          </a:p>
        </p:txBody>
      </p:sp>
      <p:sp>
        <p:nvSpPr>
          <p:cNvPr id="4099" name="Content Placeholder 2"/>
          <p:cNvSpPr>
            <a:spLocks noGrp="1"/>
          </p:cNvSpPr>
          <p:nvPr>
            <p:ph idx="1"/>
          </p:nvPr>
        </p:nvSpPr>
        <p:spPr>
          <a:xfrm>
            <a:off x="457200" y="2924944"/>
            <a:ext cx="7211144" cy="2836863"/>
          </a:xfrm>
        </p:spPr>
        <p:txBody>
          <a:bodyPr/>
          <a:lstStyle/>
          <a:p>
            <a:r>
              <a:rPr lang="id-ID" altLang="en-US" sz="2900" dirty="0"/>
              <a:t>Istilah portfolio sering digunakan dalam konteks </a:t>
            </a:r>
            <a:r>
              <a:rPr lang="id-ID" altLang="en-US" sz="2900" dirty="0">
                <a:solidFill>
                  <a:srgbClr val="FF0000"/>
                </a:solidFill>
              </a:rPr>
              <a:t>investasi</a:t>
            </a:r>
            <a:r>
              <a:rPr lang="id-ID" altLang="en-US" sz="2900" dirty="0"/>
              <a:t> untuk menggambarkan koleksi aset yang dimiliki oleh individu/institusi.</a:t>
            </a:r>
          </a:p>
          <a:p>
            <a:r>
              <a:rPr lang="id-ID" altLang="en-US" sz="2900" dirty="0">
                <a:solidFill>
                  <a:srgbClr val="FF0000"/>
                </a:solidFill>
              </a:rPr>
              <a:t>Setiap aset dikelola secara berbeda </a:t>
            </a:r>
            <a:r>
              <a:rPr lang="id-ID" altLang="en-US" sz="2900" dirty="0"/>
              <a:t>sesuai dengan perannya dalam strategi investasi pemiliknya</a:t>
            </a:r>
          </a:p>
        </p:txBody>
      </p:sp>
      <p:sp>
        <p:nvSpPr>
          <p:cNvPr id="4100" name="Content Placeholder 2"/>
          <p:cNvSpPr txBox="1">
            <a:spLocks/>
          </p:cNvSpPr>
          <p:nvPr/>
        </p:nvSpPr>
        <p:spPr bwMode="auto">
          <a:xfrm>
            <a:off x="457200" y="1615282"/>
            <a:ext cx="8229600" cy="1468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id-ID" altLang="en-US" sz="2900" dirty="0">
                <a:solidFill>
                  <a:srgbClr val="FF0000"/>
                </a:solidFill>
              </a:rPr>
              <a:t>Portfolio pelanggan </a:t>
            </a:r>
            <a:r>
              <a:rPr lang="id-ID" altLang="en-US" sz="2900" dirty="0"/>
              <a:t>adalah kumpulan kelompok pelanggan yang saling ekslusif yang terdiri dari keseluruhan basis pelanggan bisnis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 altLang="en-US"/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2908300"/>
          </a:xfrm>
        </p:spPr>
        <p:txBody>
          <a:bodyPr/>
          <a:lstStyle/>
          <a:p>
            <a:pPr marL="0" indent="0">
              <a:buNone/>
            </a:pPr>
            <a:r>
              <a:rPr lang="id-ID" altLang="en-US" sz="2400" dirty="0"/>
              <a:t>Pelanggan tidak hanya memiliki </a:t>
            </a:r>
            <a:r>
              <a:rPr lang="id-ID" altLang="en-US" sz="2400" dirty="0">
                <a:solidFill>
                  <a:srgbClr val="FF0000"/>
                </a:solidFill>
              </a:rPr>
              <a:t>kebutuhan, preferensi dan harapan yang berbeda namun juga profil pendapatan dan biaya yang berbeda</a:t>
            </a:r>
            <a:r>
              <a:rPr lang="id-ID" altLang="en-US" sz="2400" dirty="0"/>
              <a:t> dan karenanya </a:t>
            </a:r>
            <a:r>
              <a:rPr lang="id-ID" altLang="en-US" sz="2400" dirty="0">
                <a:solidFill>
                  <a:srgbClr val="FF0000"/>
                </a:solidFill>
              </a:rPr>
              <a:t>harus dikelola dengan cara yang berbeda</a:t>
            </a:r>
            <a:r>
              <a:rPr lang="id-ID" altLang="en-US" sz="2400" dirty="0"/>
              <a:t>, Misal :</a:t>
            </a:r>
            <a:endParaRPr lang="en-US" altLang="en-US" sz="2400" dirty="0"/>
          </a:p>
          <a:p>
            <a:r>
              <a:rPr lang="id-ID" altLang="en-US" sz="2400" dirty="0"/>
              <a:t>Dalam konteks B2B </a:t>
            </a:r>
            <a:r>
              <a:rPr lang="en-US" altLang="en-US" sz="2400" dirty="0"/>
              <a:t>: 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altLang="en-US" sz="2400" dirty="0"/>
              <a:t>K</a:t>
            </a:r>
            <a:r>
              <a:rPr lang="id-ID" altLang="en-US" sz="2400" dirty="0"/>
              <a:t>elompok 1 dari pelanggan mungkin ditawarkan produk yang disesuaikan dan pengelolaan akunnya, dan</a:t>
            </a:r>
            <a:endParaRPr lang="en-US" altLang="en-US" sz="2400" dirty="0"/>
          </a:p>
          <a:p>
            <a:pPr lvl="1">
              <a:buFont typeface="Wingdings" panose="05000000000000000000" pitchFamily="2" charset="2"/>
              <a:buChar char="Ø"/>
            </a:pPr>
            <a:r>
              <a:rPr lang="id-ID" altLang="en-US" sz="2400" dirty="0"/>
              <a:t>kelompok 2 ditawarkan produk standar dan layanan mandiri berbasis web</a:t>
            </a:r>
            <a:r>
              <a:rPr lang="id-ID" altLang="en-US" dirty="0"/>
              <a:t>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altLang="en-US" b="1">
                <a:solidFill>
                  <a:schemeClr val="bg1"/>
                </a:solidFill>
              </a:rPr>
              <a:t>Siapakah pelanggan ?</a:t>
            </a:r>
          </a:p>
        </p:txBody>
      </p:sp>
      <p:sp>
        <p:nvSpPr>
          <p:cNvPr id="819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d-ID" altLang="en-US" sz="2800" dirty="0"/>
              <a:t>Pelanggan dibedakan dalam 2 konteks :</a:t>
            </a:r>
          </a:p>
          <a:p>
            <a:pPr>
              <a:buFontTx/>
              <a:buAutoNum type="arabicPeriod"/>
            </a:pPr>
            <a:r>
              <a:rPr lang="id-ID" altLang="en-US" sz="2800" dirty="0">
                <a:solidFill>
                  <a:srgbClr val="FF0000"/>
                </a:solidFill>
              </a:rPr>
              <a:t>Pelanggan Bisnis</a:t>
            </a:r>
          </a:p>
          <a:p>
            <a:pPr marL="914400" lvl="1" indent="-514350">
              <a:buFontTx/>
              <a:buAutoNum type="arabicPeriod"/>
            </a:pPr>
            <a:r>
              <a:rPr lang="id-ID" altLang="en-US" sz="2400" dirty="0"/>
              <a:t>Produsen</a:t>
            </a:r>
          </a:p>
          <a:p>
            <a:pPr marL="914400" lvl="1" indent="-514350">
              <a:buFontTx/>
              <a:buAutoNum type="arabicPeriod"/>
            </a:pPr>
            <a:r>
              <a:rPr lang="id-ID" altLang="en-US" sz="2400" dirty="0"/>
              <a:t>Penjual</a:t>
            </a:r>
          </a:p>
          <a:p>
            <a:pPr marL="914400" lvl="1" indent="-514350">
              <a:buFontTx/>
              <a:buAutoNum type="arabicPeriod"/>
            </a:pPr>
            <a:r>
              <a:rPr lang="id-ID" altLang="en-US" sz="2400" dirty="0"/>
              <a:t>Organisasi atau </a:t>
            </a:r>
          </a:p>
          <a:p>
            <a:pPr marL="914400" lvl="1" indent="-514350">
              <a:buFontTx/>
              <a:buAutoNum type="arabicPeriod"/>
            </a:pPr>
            <a:r>
              <a:rPr lang="id-ID" altLang="en-US" sz="2400" dirty="0"/>
              <a:t>Institusi (Non Profit/Pemerintah)</a:t>
            </a:r>
          </a:p>
          <a:p>
            <a:pPr>
              <a:buFontTx/>
              <a:buAutoNum type="arabicPeriod"/>
            </a:pPr>
            <a:r>
              <a:rPr lang="id-ID" altLang="en-US" sz="2800" dirty="0">
                <a:solidFill>
                  <a:srgbClr val="FF0000"/>
                </a:solidFill>
              </a:rPr>
              <a:t>Pelanggan Akhir	</a:t>
            </a:r>
          </a:p>
          <a:p>
            <a:pPr marL="914400" lvl="1" indent="-514350">
              <a:buFontTx/>
              <a:buAutoNum type="arabicPeriod"/>
            </a:pPr>
            <a:r>
              <a:rPr lang="id-ID" altLang="en-US" sz="2400" dirty="0"/>
              <a:t>Individu</a:t>
            </a:r>
          </a:p>
          <a:p>
            <a:pPr marL="914400" lvl="1" indent="-514350">
              <a:buFontTx/>
              <a:buAutoNum type="arabicPeriod"/>
            </a:pPr>
            <a:r>
              <a:rPr lang="id-ID" altLang="en-US" sz="2400" dirty="0"/>
              <a:t>Rumah tangga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b="1">
                <a:solidFill>
                  <a:srgbClr val="FFFFFF"/>
                </a:solidFill>
                <a:latin typeface="Verdana" panose="020B0604030504040204" pitchFamily="34" charset="0"/>
                <a:sym typeface="Verdana" panose="020B0604030504040204" pitchFamily="34" charset="0"/>
              </a:rPr>
              <a:t>Basic Disciplines for CPM</a:t>
            </a:r>
            <a:endParaRPr lang="id-ID" altLang="en-US" b="1"/>
          </a:p>
        </p:txBody>
      </p:sp>
      <p:sp>
        <p:nvSpPr>
          <p:cNvPr id="819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  <a:defRPr/>
            </a:pPr>
            <a:r>
              <a:rPr lang="id-ID" altLang="en-US" sz="2800" dirty="0"/>
              <a:t>Sejumlah disiplin dasar yang dapat berguna selama CPM :</a:t>
            </a:r>
          </a:p>
          <a:p>
            <a:pPr>
              <a:spcBef>
                <a:spcPct val="0"/>
              </a:spcBef>
              <a:buClr>
                <a:schemeClr val="hlink"/>
              </a:buClr>
              <a:buFontTx/>
              <a:buNone/>
              <a:defRPr/>
            </a:pPr>
            <a:endParaRPr lang="id-ID" altLang="en-US" sz="2000" dirty="0">
              <a:solidFill>
                <a:srgbClr val="FF0000"/>
              </a:solidFill>
              <a:sym typeface="Verdana" panose="020B0604030504040204" pitchFamily="34" charset="0"/>
            </a:endParaRPr>
          </a:p>
          <a:p>
            <a:pPr marL="457200" indent="-457200">
              <a:spcBef>
                <a:spcPct val="0"/>
              </a:spcBef>
              <a:buClr>
                <a:schemeClr val="hlink"/>
              </a:buClr>
              <a:buFontTx/>
              <a:buAutoNum type="arabicPeriod"/>
              <a:defRPr/>
            </a:pPr>
            <a:r>
              <a:rPr lang="id-ID" altLang="en-US" sz="2800" dirty="0">
                <a:solidFill>
                  <a:srgbClr val="FF0000"/>
                </a:solidFill>
                <a:sym typeface="Verdana" panose="020B0604030504040204" pitchFamily="34" charset="0"/>
              </a:rPr>
              <a:t>M</a:t>
            </a:r>
            <a:r>
              <a:rPr lang="en-US" altLang="en-US" sz="2800" dirty="0" err="1">
                <a:solidFill>
                  <a:srgbClr val="FF0000"/>
                </a:solidFill>
                <a:sym typeface="Verdana" panose="020B0604030504040204" pitchFamily="34" charset="0"/>
              </a:rPr>
              <a:t>arket</a:t>
            </a:r>
            <a:r>
              <a:rPr lang="en-US" altLang="en-US" sz="2800" dirty="0">
                <a:solidFill>
                  <a:srgbClr val="FF0000"/>
                </a:solidFill>
                <a:sym typeface="Verdana" panose="020B0604030504040204" pitchFamily="34" charset="0"/>
              </a:rPr>
              <a:t> segmentation</a:t>
            </a:r>
            <a:r>
              <a:rPr lang="id-ID" altLang="en-US" sz="2800" dirty="0">
                <a:solidFill>
                  <a:srgbClr val="FF0000"/>
                </a:solidFill>
                <a:sym typeface="Verdana" panose="020B0604030504040204" pitchFamily="34" charset="0"/>
              </a:rPr>
              <a:t> (Segmentasi Pasar)</a:t>
            </a:r>
          </a:p>
          <a:p>
            <a:pPr marL="457200" indent="-457200">
              <a:spcBef>
                <a:spcPct val="0"/>
              </a:spcBef>
              <a:buClr>
                <a:schemeClr val="hlink"/>
              </a:buClr>
              <a:buFontTx/>
              <a:buAutoNum type="arabicPeriod"/>
              <a:defRPr/>
            </a:pPr>
            <a:r>
              <a:rPr lang="id-ID" altLang="en-US" sz="2800" dirty="0">
                <a:solidFill>
                  <a:srgbClr val="FF0000"/>
                </a:solidFill>
                <a:sym typeface="Verdana" panose="020B0604030504040204" pitchFamily="34" charset="0"/>
              </a:rPr>
              <a:t>S</a:t>
            </a:r>
            <a:r>
              <a:rPr lang="en-US" altLang="en-US" sz="2800" dirty="0">
                <a:solidFill>
                  <a:srgbClr val="FF0000"/>
                </a:solidFill>
                <a:sym typeface="Verdana" panose="020B0604030504040204" pitchFamily="34" charset="0"/>
              </a:rPr>
              <a:t>ales forecasting</a:t>
            </a:r>
            <a:r>
              <a:rPr lang="id-ID" altLang="en-US" sz="2800" dirty="0">
                <a:solidFill>
                  <a:srgbClr val="FF0000"/>
                </a:solidFill>
                <a:sym typeface="Verdana" panose="020B0604030504040204" pitchFamily="34" charset="0"/>
              </a:rPr>
              <a:t> (Peramalan Penjualan)</a:t>
            </a:r>
            <a:endParaRPr lang="en-US" altLang="en-US" sz="2800" dirty="0">
              <a:solidFill>
                <a:srgbClr val="FF0000"/>
              </a:solidFill>
              <a:sym typeface="Verdana" panose="020B0604030504040204" pitchFamily="34" charset="0"/>
            </a:endParaRPr>
          </a:p>
          <a:p>
            <a:pPr marL="457200" indent="-457200">
              <a:spcBef>
                <a:spcPts val="563"/>
              </a:spcBef>
              <a:buClr>
                <a:schemeClr val="hlink"/>
              </a:buClr>
              <a:buFont typeface="Arial" panose="020B0604020202020204" pitchFamily="34" charset="0"/>
              <a:buAutoNum type="arabicPeriod"/>
              <a:defRPr/>
            </a:pPr>
            <a:r>
              <a:rPr lang="id-ID" altLang="en-US" sz="2800" dirty="0">
                <a:solidFill>
                  <a:srgbClr val="FF0000"/>
                </a:solidFill>
                <a:sym typeface="Verdana" panose="020B0604030504040204" pitchFamily="34" charset="0"/>
              </a:rPr>
              <a:t>A</a:t>
            </a:r>
            <a:r>
              <a:rPr lang="en-US" altLang="en-US" sz="2800" dirty="0" err="1">
                <a:solidFill>
                  <a:srgbClr val="FF0000"/>
                </a:solidFill>
                <a:sym typeface="Verdana" panose="020B0604030504040204" pitchFamily="34" charset="0"/>
              </a:rPr>
              <a:t>ctivity</a:t>
            </a:r>
            <a:r>
              <a:rPr lang="en-US" altLang="en-US" sz="2800" dirty="0">
                <a:solidFill>
                  <a:srgbClr val="FF0000"/>
                </a:solidFill>
                <a:sym typeface="Verdana" panose="020B0604030504040204" pitchFamily="34" charset="0"/>
              </a:rPr>
              <a:t>-based costing</a:t>
            </a:r>
            <a:r>
              <a:rPr lang="id-ID" altLang="en-US" sz="2800" dirty="0">
                <a:solidFill>
                  <a:srgbClr val="FF0000"/>
                </a:solidFill>
                <a:sym typeface="Verdana" panose="020B0604030504040204" pitchFamily="34" charset="0"/>
              </a:rPr>
              <a:t> </a:t>
            </a:r>
            <a:endParaRPr lang="en-US" altLang="en-US" sz="2800" dirty="0">
              <a:solidFill>
                <a:srgbClr val="FF0000"/>
              </a:solidFill>
              <a:sym typeface="Verdana" panose="020B0604030504040204" pitchFamily="34" charset="0"/>
            </a:endParaRPr>
          </a:p>
          <a:p>
            <a:pPr marL="457200" indent="-457200">
              <a:spcBef>
                <a:spcPts val="563"/>
              </a:spcBef>
              <a:buClr>
                <a:schemeClr val="hlink"/>
              </a:buClr>
              <a:buFont typeface="Arial" panose="020B0604020202020204" pitchFamily="34" charset="0"/>
              <a:buAutoNum type="arabicPeriod"/>
              <a:defRPr/>
            </a:pPr>
            <a:r>
              <a:rPr lang="id-ID" altLang="en-US" sz="2800" dirty="0">
                <a:solidFill>
                  <a:srgbClr val="FF0000"/>
                </a:solidFill>
                <a:sym typeface="Verdana" panose="020B0604030504040204" pitchFamily="34" charset="0"/>
              </a:rPr>
              <a:t>C</a:t>
            </a:r>
            <a:r>
              <a:rPr lang="en-US" altLang="en-US" sz="2800" dirty="0" err="1">
                <a:solidFill>
                  <a:srgbClr val="FF0000"/>
                </a:solidFill>
                <a:sym typeface="Verdana" panose="020B0604030504040204" pitchFamily="34" charset="0"/>
              </a:rPr>
              <a:t>ustomer</a:t>
            </a:r>
            <a:r>
              <a:rPr lang="en-US" altLang="en-US" sz="2800" dirty="0">
                <a:solidFill>
                  <a:srgbClr val="FF0000"/>
                </a:solidFill>
                <a:sym typeface="Verdana" panose="020B0604030504040204" pitchFamily="34" charset="0"/>
              </a:rPr>
              <a:t> life-time value estimation</a:t>
            </a:r>
            <a:r>
              <a:rPr lang="id-ID" altLang="en-US" sz="2800" dirty="0">
                <a:solidFill>
                  <a:srgbClr val="FF0000"/>
                </a:solidFill>
                <a:sym typeface="Verdana" panose="020B0604030504040204" pitchFamily="34" charset="0"/>
              </a:rPr>
              <a:t> (CLV)</a:t>
            </a:r>
            <a:endParaRPr lang="en-US" altLang="en-US" sz="2800" dirty="0">
              <a:solidFill>
                <a:srgbClr val="FF0000"/>
              </a:solidFill>
              <a:sym typeface="Verdana" panose="020B0604030504040204" pitchFamily="34" charset="0"/>
            </a:endParaRPr>
          </a:p>
          <a:p>
            <a:pPr marL="457200" indent="-457200">
              <a:spcBef>
                <a:spcPts val="563"/>
              </a:spcBef>
              <a:buClr>
                <a:schemeClr val="hlink"/>
              </a:buClr>
              <a:buFont typeface="Arial" panose="020B0604020202020204" pitchFamily="34" charset="0"/>
              <a:buAutoNum type="arabicPeriod"/>
              <a:defRPr/>
            </a:pPr>
            <a:r>
              <a:rPr lang="id-ID" altLang="en-US" sz="2800" dirty="0">
                <a:solidFill>
                  <a:srgbClr val="FF0000"/>
                </a:solidFill>
                <a:sym typeface="Verdana" panose="020B0604030504040204" pitchFamily="34" charset="0"/>
              </a:rPr>
              <a:t>D</a:t>
            </a:r>
            <a:r>
              <a:rPr lang="en-US" altLang="en-US" sz="2800" dirty="0" err="1">
                <a:solidFill>
                  <a:srgbClr val="FF0000"/>
                </a:solidFill>
                <a:sym typeface="Verdana" panose="020B0604030504040204" pitchFamily="34" charset="0"/>
              </a:rPr>
              <a:t>ata</a:t>
            </a:r>
            <a:r>
              <a:rPr lang="en-US" altLang="en-US" sz="2800" dirty="0">
                <a:solidFill>
                  <a:srgbClr val="FF0000"/>
                </a:solidFill>
                <a:sym typeface="Verdana" panose="020B0604030504040204" pitchFamily="34" charset="0"/>
              </a:rPr>
              <a:t>-mining</a:t>
            </a:r>
          </a:p>
          <a:p>
            <a:pPr>
              <a:buFontTx/>
              <a:buAutoNum type="arabicPeriod"/>
              <a:defRPr/>
            </a:pPr>
            <a:endParaRPr lang="id-ID" altLang="en-US" sz="2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id-ID" altLang="en-US"/>
              <a:t>1. Segmentasi Pasar</a:t>
            </a:r>
          </a:p>
        </p:txBody>
      </p:sp>
      <p:sp>
        <p:nvSpPr>
          <p:cNvPr id="1024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507288" cy="4525963"/>
          </a:xfrm>
        </p:spPr>
        <p:txBody>
          <a:bodyPr/>
          <a:lstStyle/>
          <a:p>
            <a:pPr marL="0" indent="0">
              <a:buNone/>
            </a:pPr>
            <a:r>
              <a:rPr lang="id-ID" altLang="en-US" sz="2800" dirty="0"/>
              <a:t>Segmentasi pasar adalah proses </a:t>
            </a:r>
            <a:r>
              <a:rPr lang="id-ID" altLang="en-US" sz="2800" dirty="0">
                <a:solidFill>
                  <a:srgbClr val="FF0000"/>
                </a:solidFill>
              </a:rPr>
              <a:t>membagi </a:t>
            </a:r>
            <a:r>
              <a:rPr lang="en-US" altLang="en-US" sz="2800" dirty="0" err="1">
                <a:solidFill>
                  <a:srgbClr val="FF0000"/>
                </a:solidFill>
              </a:rPr>
              <a:t>pasar</a:t>
            </a:r>
            <a:r>
              <a:rPr lang="en-US" altLang="en-US" sz="2800" dirty="0">
                <a:solidFill>
                  <a:srgbClr val="FF0000"/>
                </a:solidFill>
              </a:rPr>
              <a:t> </a:t>
            </a:r>
            <a:r>
              <a:rPr lang="en-US" altLang="en-US" sz="2800" dirty="0" err="1"/>
              <a:t>menjadi</a:t>
            </a:r>
            <a:r>
              <a:rPr lang="en-US" altLang="en-US" sz="2800" dirty="0"/>
              <a:t> </a:t>
            </a:r>
            <a:r>
              <a:rPr lang="en-US" altLang="en-US" sz="2800" dirty="0" err="1"/>
              <a:t>kelompok</a:t>
            </a:r>
            <a:r>
              <a:rPr lang="en-US" altLang="en-US" sz="2800" dirty="0"/>
              <a:t>/group yang </a:t>
            </a:r>
            <a:r>
              <a:rPr lang="en-US" altLang="en-US" sz="2800" dirty="0" err="1"/>
              <a:t>lebih</a:t>
            </a:r>
            <a:r>
              <a:rPr lang="en-US" altLang="en-US" sz="2800" dirty="0"/>
              <a:t> </a:t>
            </a:r>
            <a:r>
              <a:rPr lang="en-US" altLang="en-US" sz="2800" dirty="0" err="1">
                <a:solidFill>
                  <a:srgbClr val="FF0000"/>
                </a:solidFill>
              </a:rPr>
              <a:t>homogen</a:t>
            </a:r>
            <a:r>
              <a:rPr lang="en-US" altLang="en-US" sz="2800" dirty="0"/>
              <a:t> </a:t>
            </a:r>
            <a:r>
              <a:rPr lang="en-US" altLang="en-US" sz="2800" dirty="0" err="1"/>
              <a:t>karakteristiknya</a:t>
            </a:r>
            <a:r>
              <a:rPr lang="en-US" altLang="en-US" sz="2800" dirty="0"/>
              <a:t> yang </a:t>
            </a:r>
            <a:r>
              <a:rPr lang="en-US" altLang="en-US" sz="2800" dirty="0" err="1"/>
              <a:t>akan</a:t>
            </a:r>
            <a:r>
              <a:rPr lang="en-US" altLang="en-US" sz="2800" dirty="0"/>
              <a:t> </a:t>
            </a:r>
            <a:r>
              <a:rPr lang="en-US" altLang="en-US" sz="2800" dirty="0" err="1">
                <a:solidFill>
                  <a:srgbClr val="FF0000"/>
                </a:solidFill>
              </a:rPr>
              <a:t>menciptakan</a:t>
            </a:r>
            <a:r>
              <a:rPr lang="en-US" altLang="en-US" sz="2800" dirty="0">
                <a:solidFill>
                  <a:srgbClr val="FF0000"/>
                </a:solidFill>
              </a:rPr>
              <a:t> value</a:t>
            </a:r>
            <a:r>
              <a:rPr lang="id-ID" altLang="en-US" sz="2800" dirty="0"/>
              <a:t> </a:t>
            </a:r>
            <a:r>
              <a:rPr lang="en-US" altLang="en-US" sz="2800" dirty="0"/>
              <a:t>(</a:t>
            </a:r>
            <a:r>
              <a:rPr lang="en-US" altLang="en-US" sz="2800" dirty="0" err="1"/>
              <a:t>nilai</a:t>
            </a:r>
            <a:r>
              <a:rPr lang="en-US" altLang="en-US" sz="2800" dirty="0"/>
              <a:t>) yang </a:t>
            </a:r>
            <a:r>
              <a:rPr lang="en-US" altLang="en-US" sz="2800" dirty="0" err="1"/>
              <a:t>berbeda</a:t>
            </a:r>
            <a:r>
              <a:rPr lang="en-US" altLang="en-US" sz="2800" dirty="0"/>
              <a:t> </a:t>
            </a:r>
            <a:r>
              <a:rPr lang="en-US" altLang="en-US" sz="2800" dirty="0" err="1">
                <a:solidFill>
                  <a:srgbClr val="FF0000"/>
                </a:solidFill>
              </a:rPr>
              <a:t>tiap</a:t>
            </a:r>
            <a:r>
              <a:rPr lang="en-US" altLang="en-US" sz="2800" dirty="0">
                <a:solidFill>
                  <a:srgbClr val="FF0000"/>
                </a:solidFill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</a:rPr>
              <a:t>kelompok</a:t>
            </a:r>
            <a:r>
              <a:rPr lang="en-US" altLang="en-US" sz="2800" dirty="0">
                <a:solidFill>
                  <a:srgbClr val="FF0000"/>
                </a:solidFill>
              </a:rPr>
              <a:t> </a:t>
            </a:r>
            <a:r>
              <a:rPr lang="en-US" altLang="en-US" sz="2800" dirty="0" err="1"/>
              <a:t>pelanggan</a:t>
            </a:r>
            <a:endParaRPr lang="en-US" altLang="en-US" sz="2800" dirty="0"/>
          </a:p>
          <a:p>
            <a:endParaRPr lang="id-ID" altLang="en-US" sz="2800" dirty="0"/>
          </a:p>
        </p:txBody>
      </p:sp>
      <p:graphicFrame>
        <p:nvGraphicFramePr>
          <p:cNvPr id="5" name="Shape 91"/>
          <p:cNvGraphicFramePr/>
          <p:nvPr>
            <p:extLst>
              <p:ext uri="{D42A27DB-BD31-4B8C-83A1-F6EECF244321}">
                <p14:modId xmlns:p14="http://schemas.microsoft.com/office/powerpoint/2010/main" val="3517399821"/>
              </p:ext>
            </p:extLst>
          </p:nvPr>
        </p:nvGraphicFramePr>
        <p:xfrm>
          <a:off x="483521" y="3429000"/>
          <a:ext cx="5672655" cy="3274371"/>
        </p:xfrm>
        <a:graphic>
          <a:graphicData uri="http://schemas.openxmlformats.org/drawingml/2006/table">
            <a:tbl>
              <a:tblPr>
                <a:noFill/>
              </a:tblPr>
              <a:tblGrid>
                <a:gridCol w="126984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40281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944694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Verdana"/>
                        <a:buNone/>
                      </a:pPr>
                      <a:r>
                        <a:rPr lang="en-US" sz="1600" b="1" i="0" u="none" strike="noStrike" cap="none" baseline="0" dirty="0">
                          <a:solidFill>
                            <a:schemeClr val="bg1"/>
                          </a:solidFill>
                          <a:latin typeface="Verdana"/>
                          <a:ea typeface="Verdana"/>
                          <a:cs typeface="Verdana"/>
                          <a:sym typeface="Verdana"/>
                        </a:rPr>
                        <a:t>User attributes</a:t>
                      </a:r>
                    </a:p>
                  </a:txBody>
                  <a:tcPr marL="68575" marR="68575" marT="0" marB="0">
                    <a:lnL w="12700" cap="flat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dk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Verdana"/>
                        <a:buNone/>
                      </a:pPr>
                      <a:r>
                        <a:rPr lang="en-US" sz="1600" b="1" i="1" u="none" strike="noStrike" cap="none" baseline="0" dirty="0">
                          <a:solidFill>
                            <a:schemeClr val="dk1"/>
                          </a:solidFill>
                          <a:latin typeface="Verdana"/>
                          <a:ea typeface="Verdana"/>
                          <a:cs typeface="Verdana"/>
                          <a:sym typeface="Verdana"/>
                        </a:rPr>
                        <a:t>Demographic attributes</a:t>
                      </a:r>
                      <a:r>
                        <a:rPr lang="en-US" sz="1600" b="0" i="0" u="none" strike="noStrike" cap="none" baseline="0" dirty="0">
                          <a:solidFill>
                            <a:schemeClr val="dk1"/>
                          </a:solidFill>
                          <a:latin typeface="Verdana"/>
                          <a:ea typeface="Verdana"/>
                          <a:cs typeface="Verdana"/>
                          <a:sym typeface="Verdana"/>
                        </a:rPr>
                        <a:t>: age, gender, occupational status, household size, marital status, terminal educational age, household income, stage of family life-cycle, religion, ethnic origin, nationality</a:t>
                      </a: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Verdana"/>
                        <a:buNone/>
                      </a:pPr>
                      <a:r>
                        <a:rPr lang="en-US" sz="1600" b="1" i="1" u="none" strike="noStrike" cap="none" baseline="0" dirty="0">
                          <a:solidFill>
                            <a:schemeClr val="dk1"/>
                          </a:solidFill>
                          <a:latin typeface="Verdana"/>
                          <a:ea typeface="Verdana"/>
                          <a:cs typeface="Verdana"/>
                          <a:sym typeface="Verdana"/>
                        </a:rPr>
                        <a:t>Geographic attributes</a:t>
                      </a:r>
                      <a:r>
                        <a:rPr lang="en-US" sz="1600" b="0" i="0" u="none" strike="noStrike" cap="none" baseline="0" dirty="0">
                          <a:solidFill>
                            <a:schemeClr val="dk1"/>
                          </a:solidFill>
                          <a:latin typeface="Verdana"/>
                          <a:ea typeface="Verdana"/>
                          <a:cs typeface="Verdana"/>
                          <a:sym typeface="Verdana"/>
                        </a:rPr>
                        <a:t>: country, region, TV region, city, city size, post-code, residential </a:t>
                      </a:r>
                      <a:r>
                        <a:rPr lang="en-US" sz="1600" b="0" i="0" u="none" strike="noStrike" cap="none" baseline="0" dirty="0" err="1">
                          <a:solidFill>
                            <a:schemeClr val="dk1"/>
                          </a:solidFill>
                          <a:latin typeface="Verdana"/>
                          <a:ea typeface="Verdana"/>
                          <a:cs typeface="Verdana"/>
                          <a:sym typeface="Verdana"/>
                        </a:rPr>
                        <a:t>neighbourhood</a:t>
                      </a:r>
                      <a:endParaRPr lang="en-US" sz="1600" b="0" i="0" u="none" strike="noStrike" cap="none" baseline="0" dirty="0">
                        <a:solidFill>
                          <a:schemeClr val="dk1"/>
                        </a:solidFill>
                        <a:latin typeface="Verdana"/>
                        <a:ea typeface="Verdana"/>
                        <a:cs typeface="Verdana"/>
                        <a:sym typeface="Verdana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Verdana"/>
                        <a:buNone/>
                      </a:pPr>
                      <a:r>
                        <a:rPr lang="en-US" sz="1600" b="1" i="1" u="none" strike="noStrike" cap="none" baseline="0" dirty="0">
                          <a:solidFill>
                            <a:schemeClr val="dk1"/>
                          </a:solidFill>
                          <a:latin typeface="Verdana"/>
                          <a:ea typeface="Verdana"/>
                          <a:cs typeface="Verdana"/>
                          <a:sym typeface="Verdana"/>
                        </a:rPr>
                        <a:t>Psychographic attributes</a:t>
                      </a:r>
                      <a:r>
                        <a:rPr lang="en-US" sz="1600" b="0" i="1" u="none" strike="noStrike" cap="none" baseline="0" dirty="0">
                          <a:solidFill>
                            <a:schemeClr val="dk1"/>
                          </a:solidFill>
                          <a:latin typeface="Verdana"/>
                          <a:ea typeface="Verdana"/>
                          <a:cs typeface="Verdana"/>
                          <a:sym typeface="Verdana"/>
                        </a:rPr>
                        <a:t>: </a:t>
                      </a:r>
                      <a:r>
                        <a:rPr lang="en-US" sz="1600" b="0" i="0" u="none" strike="noStrike" cap="none" baseline="0" dirty="0">
                          <a:solidFill>
                            <a:schemeClr val="dk1"/>
                          </a:solidFill>
                          <a:latin typeface="Verdana"/>
                          <a:ea typeface="Verdana"/>
                          <a:cs typeface="Verdana"/>
                          <a:sym typeface="Verdana"/>
                        </a:rPr>
                        <a:t>life-style, personality</a:t>
                      </a: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Verdana"/>
                        <a:buNone/>
                      </a:pPr>
                      <a:r>
                        <a:rPr lang="en-US" sz="1600" b="1" i="1" u="none" strike="noStrike" cap="none" baseline="0" dirty="0">
                          <a:solidFill>
                            <a:schemeClr val="dk1"/>
                          </a:solidFill>
                          <a:latin typeface="Verdana"/>
                          <a:ea typeface="Verdana"/>
                          <a:cs typeface="Verdana"/>
                          <a:sym typeface="Verdana"/>
                        </a:rPr>
                        <a:t>Dan lain </a:t>
                      </a:r>
                      <a:r>
                        <a:rPr lang="en-US" sz="1600" b="1" i="1" u="none" strike="noStrike" cap="none" baseline="0" dirty="0" err="1">
                          <a:solidFill>
                            <a:schemeClr val="dk1"/>
                          </a:solidFill>
                          <a:latin typeface="Verdana"/>
                          <a:ea typeface="Verdana"/>
                          <a:cs typeface="Verdana"/>
                          <a:sym typeface="Verdana"/>
                        </a:rPr>
                        <a:t>lain</a:t>
                      </a:r>
                      <a:endParaRPr lang="en-US" sz="1600" b="1" i="1" u="none" strike="noStrike" cap="none" baseline="0" dirty="0">
                        <a:solidFill>
                          <a:schemeClr val="dk1"/>
                        </a:solidFill>
                        <a:latin typeface="Verdana"/>
                        <a:ea typeface="Verdana"/>
                        <a:cs typeface="Verdana"/>
                        <a:sym typeface="Verdana"/>
                      </a:endParaRPr>
                    </a:p>
                  </a:txBody>
                  <a:tcPr marL="68575" marR="68575" marT="0" marB="0">
                    <a:lnL w="12700" cap="flat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92131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Verdana"/>
                        <a:buNone/>
                      </a:pPr>
                      <a:r>
                        <a:rPr lang="en-US" sz="1600" b="1" i="0" u="none" strike="noStrike" cap="none" baseline="0" dirty="0">
                          <a:solidFill>
                            <a:schemeClr val="bg1"/>
                          </a:solidFill>
                          <a:latin typeface="Verdana"/>
                          <a:ea typeface="Verdana"/>
                          <a:cs typeface="Verdana"/>
                          <a:sym typeface="Verdana"/>
                        </a:rPr>
                        <a:t>Usage attributes</a:t>
                      </a:r>
                    </a:p>
                  </a:txBody>
                  <a:tcPr marL="68575" marR="68575" marT="0" marB="0">
                    <a:lnL w="12700" cap="flat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dk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Verdana"/>
                        <a:buNone/>
                      </a:pPr>
                      <a:r>
                        <a:rPr lang="en-US" sz="1600" b="0" i="0" u="none" strike="noStrike" cap="none" baseline="0" dirty="0">
                          <a:solidFill>
                            <a:schemeClr val="dk1"/>
                          </a:solidFill>
                          <a:latin typeface="Verdana"/>
                          <a:ea typeface="Verdana"/>
                          <a:cs typeface="Verdana"/>
                          <a:sym typeface="Verdana"/>
                        </a:rPr>
                        <a:t>Benefits sought, volume consumed, share of category spend</a:t>
                      </a:r>
                    </a:p>
                  </a:txBody>
                  <a:tcPr marL="68575" marR="68575" marT="0" marB="0">
                    <a:lnL w="12700" cap="flat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altLang="en-US" b="1">
                <a:solidFill>
                  <a:schemeClr val="bg1"/>
                </a:solidFill>
              </a:rPr>
              <a:t>Proses Segmentasi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98663"/>
            <a:ext cx="8229600" cy="4525962"/>
          </a:xfrm>
        </p:spPr>
        <p:txBody>
          <a:bodyPr/>
          <a:lstStyle/>
          <a:p>
            <a:pPr marL="609600" indent="-609600" eaLnBrk="1" hangingPunct="1">
              <a:buFontTx/>
              <a:buAutoNum type="arabicPeriod"/>
              <a:defRPr/>
            </a:pPr>
            <a:r>
              <a:rPr lang="en-US" sz="2800" dirty="0" err="1"/>
              <a:t>Identifikasikan</a:t>
            </a:r>
            <a:r>
              <a:rPr lang="en-US" sz="2800" dirty="0"/>
              <a:t> </a:t>
            </a:r>
            <a:r>
              <a:rPr lang="en-US" sz="2800" dirty="0" err="1"/>
              <a:t>bisnis</a:t>
            </a:r>
            <a:r>
              <a:rPr lang="en-US" sz="2800" dirty="0"/>
              <a:t> </a:t>
            </a:r>
            <a:r>
              <a:rPr lang="en-US" sz="2800" dirty="0" err="1"/>
              <a:t>saat</a:t>
            </a:r>
            <a:r>
              <a:rPr lang="en-US" sz="2800" dirty="0"/>
              <a:t> </a:t>
            </a:r>
            <a:r>
              <a:rPr lang="en-US" sz="2800" dirty="0" err="1"/>
              <a:t>ini</a:t>
            </a:r>
            <a:endParaRPr lang="en-US" sz="2800" dirty="0"/>
          </a:p>
          <a:p>
            <a:pPr marL="609600" indent="-609600" eaLnBrk="1" hangingPunct="1">
              <a:buFontTx/>
              <a:buAutoNum type="arabicPeriod"/>
              <a:defRPr/>
            </a:pPr>
            <a:r>
              <a:rPr lang="en-US" sz="2800" dirty="0" err="1"/>
              <a:t>Identifikasikan</a:t>
            </a:r>
            <a:r>
              <a:rPr lang="en-US" sz="2800" dirty="0"/>
              <a:t> </a:t>
            </a:r>
            <a:r>
              <a:rPr lang="en-US" sz="2800" dirty="0" err="1"/>
              <a:t>variabel</a:t>
            </a:r>
            <a:r>
              <a:rPr lang="en-US" sz="2800" dirty="0"/>
              <a:t> </a:t>
            </a:r>
            <a:r>
              <a:rPr lang="en-US" sz="2800" dirty="0" err="1"/>
              <a:t>segmentasi</a:t>
            </a:r>
            <a:r>
              <a:rPr lang="en-US" sz="2800" dirty="0"/>
              <a:t> </a:t>
            </a:r>
            <a:r>
              <a:rPr lang="en-US" sz="2800" dirty="0" err="1"/>
              <a:t>yg</a:t>
            </a:r>
            <a:r>
              <a:rPr lang="en-US" sz="2800" dirty="0"/>
              <a:t> </a:t>
            </a:r>
            <a:r>
              <a:rPr lang="en-US" sz="2800" dirty="0" err="1"/>
              <a:t>relevan</a:t>
            </a:r>
            <a:r>
              <a:rPr lang="en-US" sz="2800" dirty="0"/>
              <a:t>.</a:t>
            </a:r>
          </a:p>
          <a:p>
            <a:pPr marL="609600" indent="-609600" eaLnBrk="1" hangingPunct="1">
              <a:buFontTx/>
              <a:buAutoNum type="arabicPeriod"/>
              <a:defRPr/>
            </a:pPr>
            <a:r>
              <a:rPr lang="en-US" sz="2800" dirty="0" err="1"/>
              <a:t>Analisa</a:t>
            </a:r>
            <a:r>
              <a:rPr lang="en-US" sz="2800" dirty="0"/>
              <a:t> </a:t>
            </a:r>
            <a:r>
              <a:rPr lang="en-US" sz="2800" dirty="0" err="1"/>
              <a:t>pasar</a:t>
            </a:r>
            <a:r>
              <a:rPr lang="en-US" sz="2800" dirty="0"/>
              <a:t> </a:t>
            </a:r>
            <a:r>
              <a:rPr lang="en-US" sz="2800" dirty="0" err="1"/>
              <a:t>menggunakan</a:t>
            </a:r>
            <a:r>
              <a:rPr lang="en-US" sz="2800" dirty="0"/>
              <a:t> </a:t>
            </a:r>
            <a:r>
              <a:rPr lang="en-US" sz="2800" dirty="0" err="1"/>
              <a:t>berbagai</a:t>
            </a:r>
            <a:r>
              <a:rPr lang="en-US" sz="2800" dirty="0"/>
              <a:t> </a:t>
            </a:r>
            <a:r>
              <a:rPr lang="en-US" sz="2800" dirty="0" err="1"/>
              <a:t>variabel</a:t>
            </a:r>
            <a:endParaRPr lang="en-US" sz="2800" dirty="0"/>
          </a:p>
          <a:p>
            <a:pPr marL="609600" indent="-609600" eaLnBrk="1" hangingPunct="1">
              <a:buFontTx/>
              <a:buAutoNum type="arabicPeriod"/>
              <a:defRPr/>
            </a:pPr>
            <a:r>
              <a:rPr lang="en-US" sz="2800" dirty="0" err="1"/>
              <a:t>Menilai</a:t>
            </a:r>
            <a:r>
              <a:rPr lang="en-US" sz="2800" dirty="0"/>
              <a:t> value </a:t>
            </a:r>
            <a:r>
              <a:rPr lang="en-US" sz="2800" dirty="0" err="1"/>
              <a:t>berbagai</a:t>
            </a:r>
            <a:r>
              <a:rPr lang="en-US" sz="2800" dirty="0"/>
              <a:t> </a:t>
            </a:r>
            <a:r>
              <a:rPr lang="en-US" sz="2800" dirty="0" err="1"/>
              <a:t>segmen</a:t>
            </a:r>
            <a:r>
              <a:rPr lang="en-US" sz="2800" dirty="0"/>
              <a:t> </a:t>
            </a:r>
            <a:r>
              <a:rPr lang="en-US" sz="2800" dirty="0" err="1"/>
              <a:t>pasar</a:t>
            </a:r>
            <a:r>
              <a:rPr lang="en-US" sz="2800" dirty="0"/>
              <a:t>.</a:t>
            </a:r>
          </a:p>
          <a:p>
            <a:pPr marL="609600" indent="-609600" eaLnBrk="1" hangingPunct="1">
              <a:buFontTx/>
              <a:buAutoNum type="arabicPeriod"/>
              <a:defRPr/>
            </a:pPr>
            <a:r>
              <a:rPr lang="en-US" sz="2800" dirty="0" err="1"/>
              <a:t>Memilih</a:t>
            </a:r>
            <a:r>
              <a:rPr lang="en-US" sz="2800" dirty="0"/>
              <a:t> target </a:t>
            </a:r>
            <a:r>
              <a:rPr lang="en-US" sz="2800" dirty="0" err="1"/>
              <a:t>pasar</a:t>
            </a:r>
            <a:r>
              <a:rPr lang="en-US" sz="2800" dirty="0"/>
              <a:t> </a:t>
            </a:r>
            <a:r>
              <a:rPr lang="en-US" sz="2800" dirty="0" err="1"/>
              <a:t>yg</a:t>
            </a:r>
            <a:r>
              <a:rPr lang="en-US" sz="2800" dirty="0"/>
              <a:t> </a:t>
            </a:r>
            <a:r>
              <a:rPr lang="en-US" sz="2800" dirty="0" err="1"/>
              <a:t>akan</a:t>
            </a:r>
            <a:r>
              <a:rPr lang="en-US" sz="2800" dirty="0"/>
              <a:t> </a:t>
            </a:r>
            <a:r>
              <a:rPr lang="en-US" sz="2800" dirty="0" err="1"/>
              <a:t>dilayani</a:t>
            </a:r>
            <a:r>
              <a:rPr lang="en-US" sz="2800" dirty="0"/>
              <a:t>.</a:t>
            </a:r>
          </a:p>
          <a:p>
            <a:pPr marL="609600" indent="-609600" eaLnBrk="1" hangingPunct="1">
              <a:buFontTx/>
              <a:buNone/>
              <a:defRPr/>
            </a:pPr>
            <a:endParaRPr lang="en-US" sz="2800" dirty="0"/>
          </a:p>
          <a:p>
            <a:pPr>
              <a:defRPr/>
            </a:pPr>
            <a:endParaRPr lang="id-ID" sz="2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3"/>
          <a:srcRect l="5445" t="37707" r="28696" b="1855"/>
          <a:stretch/>
        </p:blipFill>
        <p:spPr>
          <a:xfrm>
            <a:off x="25228" y="2311153"/>
            <a:ext cx="9118772" cy="4521072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251520" y="1496978"/>
            <a:ext cx="843388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/>
              <a:t>Effects of e-CRM on customer–bank relationship quality and outcomes: The case of Thailand</a:t>
            </a:r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dirty="0" err="1"/>
              <a:t>Contoh</a:t>
            </a:r>
            <a:r>
              <a:rPr lang="en-US" dirty="0"/>
              <a:t> </a:t>
            </a:r>
            <a:r>
              <a:rPr lang="en-US" dirty="0" err="1"/>
              <a:t>penelitian</a:t>
            </a:r>
            <a:r>
              <a:rPr lang="en-US" dirty="0"/>
              <a:t> </a:t>
            </a:r>
            <a:r>
              <a:rPr lang="en-US" dirty="0" err="1"/>
              <a:t>segmentasi</a:t>
            </a:r>
            <a:r>
              <a:rPr lang="en-US" dirty="0"/>
              <a:t> </a:t>
            </a:r>
            <a:r>
              <a:rPr lang="en-US" dirty="0" err="1"/>
              <a:t>pasar</a:t>
            </a:r>
            <a:r>
              <a:rPr lang="en-US" dirty="0"/>
              <a:t>/</a:t>
            </a:r>
            <a:r>
              <a:rPr lang="en-US" dirty="0" err="1"/>
              <a:t>pelanggan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764537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altLang="en-US">
                <a:solidFill>
                  <a:schemeClr val="tx1"/>
                </a:solidFill>
              </a:rPr>
              <a:t>2. Metode Peramalan Penjualan</a:t>
            </a:r>
          </a:p>
        </p:txBody>
      </p:sp>
      <p:sp>
        <p:nvSpPr>
          <p:cNvPr id="1638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spcBef>
                <a:spcPts val="600"/>
              </a:spcBef>
              <a:buClr>
                <a:srgbClr val="727CA3"/>
              </a:buClr>
              <a:buSzPct val="76000"/>
              <a:buFont typeface="Wingdings 3" panose="05040102010807070707" pitchFamily="18" charset="2"/>
              <a:buChar char=""/>
            </a:pPr>
            <a:r>
              <a:rPr lang="en-US" altLang="en-US" sz="2400" dirty="0" err="1"/>
              <a:t>Metode</a:t>
            </a:r>
            <a:r>
              <a:rPr lang="en-US" altLang="en-US" sz="2400" dirty="0"/>
              <a:t> </a:t>
            </a:r>
            <a:r>
              <a:rPr lang="en-US" altLang="en-US" sz="2400" dirty="0" err="1"/>
              <a:t>kualitatif</a:t>
            </a:r>
            <a:endParaRPr lang="en-US" altLang="en-US" sz="2400" dirty="0"/>
          </a:p>
          <a:p>
            <a:pPr lvl="1" eaLnBrk="1" hangingPunct="1">
              <a:spcBef>
                <a:spcPts val="500"/>
              </a:spcBef>
              <a:buClr>
                <a:srgbClr val="9FB8CD"/>
              </a:buClr>
              <a:buSzPct val="76000"/>
              <a:buFont typeface="Wingdings" panose="05000000000000000000" pitchFamily="2" charset="2"/>
              <a:buChar char=""/>
            </a:pPr>
            <a:r>
              <a:rPr lang="en-US" altLang="en-US" sz="2400" dirty="0"/>
              <a:t>survey </a:t>
            </a:r>
            <a:r>
              <a:rPr lang="en-US" altLang="en-US" sz="2400" dirty="0" err="1"/>
              <a:t>pelanggan</a:t>
            </a:r>
            <a:endParaRPr lang="en-US" altLang="en-US" sz="2400" dirty="0"/>
          </a:p>
          <a:p>
            <a:pPr lvl="1" eaLnBrk="1" hangingPunct="1">
              <a:spcBef>
                <a:spcPts val="500"/>
              </a:spcBef>
              <a:buClr>
                <a:srgbClr val="9FB8CD"/>
              </a:buClr>
              <a:buSzPct val="76000"/>
              <a:buFont typeface="Wingdings" panose="05000000000000000000" pitchFamily="2" charset="2"/>
              <a:buChar char=""/>
            </a:pPr>
            <a:r>
              <a:rPr lang="en-US" altLang="en-US" sz="2400" dirty="0" err="1"/>
              <a:t>estimasi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tim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penjualan</a:t>
            </a:r>
            <a:endParaRPr lang="en-US" altLang="en-US" sz="2400" dirty="0"/>
          </a:p>
          <a:p>
            <a:pPr eaLnBrk="1" hangingPunct="1">
              <a:spcBef>
                <a:spcPts val="600"/>
              </a:spcBef>
              <a:buClr>
                <a:srgbClr val="727CA3"/>
              </a:buClr>
              <a:buSzPct val="76000"/>
              <a:buFont typeface="Wingdings 3" panose="05040102010807070707" pitchFamily="18" charset="2"/>
              <a:buChar char=""/>
            </a:pPr>
            <a:r>
              <a:rPr lang="en-US" altLang="en-US" sz="2400" dirty="0" err="1"/>
              <a:t>Metode</a:t>
            </a:r>
            <a:r>
              <a:rPr lang="en-US" altLang="en-US" sz="2400" dirty="0"/>
              <a:t> </a:t>
            </a:r>
            <a:r>
              <a:rPr lang="en-US" altLang="en-US" sz="2400" dirty="0" err="1"/>
              <a:t>rangkaian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waktu</a:t>
            </a:r>
            <a:r>
              <a:rPr lang="en-US" altLang="en-US" sz="2400" dirty="0"/>
              <a:t> (Time series)</a:t>
            </a:r>
            <a:endParaRPr lang="id-ID" altLang="en-US" sz="2400" dirty="0"/>
          </a:p>
          <a:p>
            <a:pPr lvl="1" eaLnBrk="1" hangingPunct="1">
              <a:spcBef>
                <a:spcPts val="500"/>
              </a:spcBef>
              <a:buClr>
                <a:srgbClr val="9FB8CD"/>
              </a:buClr>
              <a:buSzPct val="76000"/>
              <a:buFont typeface="Wingdings" panose="05000000000000000000" pitchFamily="2" charset="2"/>
              <a:buChar char=""/>
            </a:pPr>
            <a:r>
              <a:rPr lang="en-US" altLang="en-US" sz="2400" dirty="0"/>
              <a:t>rata-rata </a:t>
            </a:r>
            <a:r>
              <a:rPr lang="en-US" altLang="en-US" sz="2400" dirty="0" err="1"/>
              <a:t>bergerak</a:t>
            </a:r>
            <a:r>
              <a:rPr lang="id-ID" altLang="en-US" sz="2400" dirty="0"/>
              <a:t> (</a:t>
            </a:r>
            <a:r>
              <a:rPr lang="en-US" altLang="en-US" sz="2400" dirty="0"/>
              <a:t>moving average</a:t>
            </a:r>
            <a:r>
              <a:rPr lang="id-ID" altLang="en-US" sz="2400" dirty="0"/>
              <a:t>)</a:t>
            </a:r>
            <a:endParaRPr lang="en-US" altLang="en-US" sz="2400" dirty="0"/>
          </a:p>
          <a:p>
            <a:pPr lvl="1" eaLnBrk="1" hangingPunct="1">
              <a:spcBef>
                <a:spcPts val="500"/>
              </a:spcBef>
              <a:buClr>
                <a:srgbClr val="9FB8CD"/>
              </a:buClr>
              <a:buSzPct val="76000"/>
              <a:buFont typeface="Wingdings" panose="05000000000000000000" pitchFamily="2" charset="2"/>
              <a:buChar char=""/>
            </a:pPr>
            <a:r>
              <a:rPr lang="en-US" altLang="en-US" sz="2400" dirty="0" err="1"/>
              <a:t>penghalusan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eksponential</a:t>
            </a:r>
            <a:r>
              <a:rPr lang="id-ID" altLang="en-US" sz="2400" dirty="0"/>
              <a:t> (</a:t>
            </a:r>
            <a:r>
              <a:rPr lang="en-US" altLang="en-US" sz="2400" dirty="0"/>
              <a:t>exponential smoothing</a:t>
            </a:r>
            <a:r>
              <a:rPr lang="id-ID" altLang="en-US" sz="2400" dirty="0"/>
              <a:t>)</a:t>
            </a:r>
            <a:endParaRPr lang="en-US" altLang="en-US" sz="2400" dirty="0"/>
          </a:p>
          <a:p>
            <a:pPr lvl="1" eaLnBrk="1" hangingPunct="1">
              <a:spcBef>
                <a:spcPts val="500"/>
              </a:spcBef>
              <a:buClr>
                <a:srgbClr val="9FB8CD"/>
              </a:buClr>
              <a:buSzPct val="76000"/>
              <a:buFont typeface="Wingdings" panose="05000000000000000000" pitchFamily="2" charset="2"/>
              <a:buChar char=""/>
            </a:pPr>
            <a:r>
              <a:rPr lang="en-US" altLang="en-US" sz="2400" dirty="0" err="1"/>
              <a:t>dekomposisi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rangkaian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waktu</a:t>
            </a:r>
            <a:r>
              <a:rPr lang="id-ID" altLang="en-US" sz="2400" dirty="0"/>
              <a:t> (</a:t>
            </a:r>
            <a:r>
              <a:rPr lang="en-US" altLang="en-US" sz="2400" dirty="0"/>
              <a:t>time-series decomposition</a:t>
            </a:r>
            <a:r>
              <a:rPr lang="id-ID" altLang="en-US" sz="2400" dirty="0"/>
              <a:t>)</a:t>
            </a:r>
            <a:endParaRPr lang="en-US" altLang="en-US" sz="2400" dirty="0"/>
          </a:p>
          <a:p>
            <a:pPr eaLnBrk="1" hangingPunct="1">
              <a:spcBef>
                <a:spcPts val="600"/>
              </a:spcBef>
              <a:buClr>
                <a:srgbClr val="727CA3"/>
              </a:buClr>
              <a:buSzPct val="76000"/>
              <a:buFont typeface="Wingdings 3" panose="05040102010807070707" pitchFamily="18" charset="2"/>
              <a:buChar char=""/>
            </a:pPr>
            <a:r>
              <a:rPr lang="en-US" altLang="en-US" sz="2400" dirty="0" err="1"/>
              <a:t>Metode</a:t>
            </a:r>
            <a:r>
              <a:rPr lang="en-US" altLang="en-US" sz="2400" dirty="0"/>
              <a:t> </a:t>
            </a:r>
            <a:r>
              <a:rPr lang="en-US" altLang="en-US" sz="2400" dirty="0" err="1"/>
              <a:t>kausal</a:t>
            </a:r>
            <a:r>
              <a:rPr lang="en-US" altLang="en-US" sz="2400" dirty="0"/>
              <a:t> (</a:t>
            </a:r>
            <a:r>
              <a:rPr lang="en-US" altLang="en-US" sz="2400" dirty="0" err="1"/>
              <a:t>Sebab</a:t>
            </a:r>
            <a:r>
              <a:rPr lang="en-US" altLang="en-US" sz="2400" dirty="0"/>
              <a:t> </a:t>
            </a:r>
            <a:r>
              <a:rPr lang="en-US" altLang="en-US" sz="2400" dirty="0" err="1"/>
              <a:t>akibat</a:t>
            </a:r>
            <a:r>
              <a:rPr lang="en-US" altLang="en-US" sz="2400" dirty="0"/>
              <a:t>)</a:t>
            </a:r>
          </a:p>
          <a:p>
            <a:pPr lvl="1" eaLnBrk="1" hangingPunct="1">
              <a:spcBef>
                <a:spcPts val="500"/>
              </a:spcBef>
              <a:buClr>
                <a:srgbClr val="9FB8CD"/>
              </a:buClr>
              <a:buSzPct val="76000"/>
              <a:buFont typeface="Wingdings" panose="05000000000000000000" pitchFamily="2" charset="2"/>
              <a:buChar char=""/>
            </a:pPr>
            <a:r>
              <a:rPr lang="en-US" altLang="en-US" sz="2400" dirty="0"/>
              <a:t>model </a:t>
            </a:r>
            <a:r>
              <a:rPr lang="en-US" altLang="en-US" sz="2400" dirty="0" err="1"/>
              <a:t>regresi</a:t>
            </a:r>
            <a:endParaRPr lang="en-US" altLang="en-US" sz="2400" dirty="0"/>
          </a:p>
          <a:p>
            <a:pPr lvl="1" eaLnBrk="1" hangingPunct="1">
              <a:spcBef>
                <a:spcPts val="500"/>
              </a:spcBef>
              <a:buClr>
                <a:srgbClr val="9FB8CD"/>
              </a:buClr>
              <a:buSzPct val="76000"/>
              <a:buFont typeface="Wingdings" panose="05000000000000000000" pitchFamily="2" charset="2"/>
              <a:buChar char=""/>
            </a:pPr>
            <a:r>
              <a:rPr lang="en-US" altLang="en-US" sz="2400" dirty="0" err="1"/>
              <a:t>indikator</a:t>
            </a:r>
            <a:r>
              <a:rPr lang="en-US" altLang="en-US" sz="2400" dirty="0"/>
              <a:t> </a:t>
            </a:r>
            <a:r>
              <a:rPr lang="en-US" altLang="en-US" sz="2400" dirty="0" err="1"/>
              <a:t>utama</a:t>
            </a:r>
            <a:endParaRPr lang="en-US" altLang="en-US" sz="2400" dirty="0"/>
          </a:p>
          <a:p>
            <a:pPr marL="457200" lvl="1" indent="0" eaLnBrk="1" hangingPunct="1">
              <a:spcBef>
                <a:spcPts val="500"/>
              </a:spcBef>
              <a:buClr>
                <a:srgbClr val="9FB8CD"/>
              </a:buClr>
              <a:buSzPct val="76000"/>
              <a:buNone/>
            </a:pPr>
            <a:endParaRPr lang="en-US" altLang="en-US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iseño predeterminado">
  <a:themeElements>
    <a:clrScheme name="Diseño predeterminad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iseño predeterminado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iseño predeterminad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4373</TotalTime>
  <Words>1346</Words>
  <Application>Microsoft Office PowerPoint</Application>
  <PresentationFormat>On-screen Show (4:3)</PresentationFormat>
  <Paragraphs>109</Paragraphs>
  <Slides>16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3" baseType="lpstr">
      <vt:lpstr>Arial</vt:lpstr>
      <vt:lpstr>Calibri</vt:lpstr>
      <vt:lpstr>Times New Roman</vt:lpstr>
      <vt:lpstr>Verdana</vt:lpstr>
      <vt:lpstr>Wingdings</vt:lpstr>
      <vt:lpstr>Wingdings 3</vt:lpstr>
      <vt:lpstr>Diseño predeterminado</vt:lpstr>
      <vt:lpstr>Siti Monalisa, ST, M.Kom</vt:lpstr>
      <vt:lpstr>Definisi Customer Portfolio</vt:lpstr>
      <vt:lpstr>PowerPoint Presentation</vt:lpstr>
      <vt:lpstr>Siapakah pelanggan ?</vt:lpstr>
      <vt:lpstr>Basic Disciplines for CPM</vt:lpstr>
      <vt:lpstr>1. Segmentasi Pasar</vt:lpstr>
      <vt:lpstr>Proses Segmentasi</vt:lpstr>
      <vt:lpstr>Contoh penelitian segmentasi pasar/pelanggan</vt:lpstr>
      <vt:lpstr>2. Metode Peramalan Penjualan</vt:lpstr>
      <vt:lpstr>3. Activity Based Costing</vt:lpstr>
      <vt:lpstr>4. Customer Lifetime Value</vt:lpstr>
      <vt:lpstr>PowerPoint Presentation</vt:lpstr>
      <vt:lpstr>Strategi Porfolio Analysis</vt:lpstr>
      <vt:lpstr>Strategi Porfolio Analysis</vt:lpstr>
      <vt:lpstr>Tugas Mandiri</vt:lpstr>
      <vt:lpstr>PowerPoint Presentation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Mariajose</dc:creator>
  <cp:lastModifiedBy>ThinkPad L440</cp:lastModifiedBy>
  <cp:revision>632</cp:revision>
  <dcterms:created xsi:type="dcterms:W3CDTF">2010-05-23T14:28:12Z</dcterms:created>
  <dcterms:modified xsi:type="dcterms:W3CDTF">2023-03-24T03:22:24Z</dcterms:modified>
</cp:coreProperties>
</file>