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40"/>
  </p:notesMasterIdLst>
  <p:handoutMasterIdLst>
    <p:handoutMasterId r:id="rId41"/>
  </p:handoutMasterIdLst>
  <p:sldIdLst>
    <p:sldId id="395" r:id="rId11"/>
    <p:sldId id="360" r:id="rId12"/>
    <p:sldId id="361" r:id="rId13"/>
    <p:sldId id="362" r:id="rId14"/>
    <p:sldId id="364" r:id="rId15"/>
    <p:sldId id="365" r:id="rId16"/>
    <p:sldId id="366" r:id="rId17"/>
    <p:sldId id="368" r:id="rId18"/>
    <p:sldId id="369" r:id="rId19"/>
    <p:sldId id="370" r:id="rId20"/>
    <p:sldId id="397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1" r:id="rId30"/>
    <p:sldId id="382" r:id="rId31"/>
    <p:sldId id="383" r:id="rId32"/>
    <p:sldId id="387" r:id="rId33"/>
    <p:sldId id="388" r:id="rId34"/>
    <p:sldId id="389" r:id="rId35"/>
    <p:sldId id="390" r:id="rId36"/>
    <p:sldId id="392" r:id="rId37"/>
    <p:sldId id="393" r:id="rId38"/>
    <p:sldId id="316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D2B67-675A-483F-8A97-59C9358C3283}" type="datetimeFigureOut">
              <a:rPr lang="id-ID" smtClean="0"/>
              <a:pPr/>
              <a:t>05/12/2012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DD59B-2176-4B07-A823-7FB80772DED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04FD0-F067-44C0-BCB7-63B8B7149632}" type="datetimeFigureOut">
              <a:rPr lang="id-ID" smtClean="0"/>
              <a:pPr/>
              <a:t>05/12/2012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89D6F-5042-47A8-86FD-A95BA5753234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CE1D1-8481-4170-9E16-06387952A99F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92B56E-CB9C-4FE0-B7C2-11DAE616CB35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5E6A-29DD-41FB-BB02-7DDCF51D62A3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0331-12DD-4741-AB96-AE084922347F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ADCCE-9339-40BE-AD37-E075296A2361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89F0-A6D2-4121-B747-2A3B8AE347C2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D1FC-D730-4EE1-80E1-4911805CD91C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158A-0A89-4059-94E9-708AE8FDC283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B78E-031F-406F-A6D9-E26FAD4E06FA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983D-C895-4D28-AF25-5CEBD3824ABB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0898-D565-4D63-BE10-53E58BF45E56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BA2D-F115-47D9-8E12-932CCDFB7B28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90CA43-4A6C-4832-AC3C-FE77EAE4B067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CCAC-1399-4265-8B9B-2A8914EE265D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4923C-9734-4FDB-8C30-08919BC29F5F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A20B-3CDA-4E91-854F-D4E1EB5A1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16860-813C-40C0-A3C8-C300883D628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E4A0E-9AB8-41A7-A9F7-D18A10CCA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A01EA-4B98-4668-87F7-B513FD02F81B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51165-22E7-421F-AF1F-A32C4E0C6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F3D9E2-7073-4B6B-BFA0-11029571D79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C0DED-DFE1-4406-9343-88252CA67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65322E-3C57-4B8A-A58D-67A00EAE80CB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8C60-F740-4731-96CB-AF0A8AF21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0019F-7494-4D7C-B972-DBA6C6E7843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70D96-F11A-45C5-811F-998727F38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AFC63-C5D4-4C19-8C9C-5B6E9ADE444F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BE65D-1C33-47C9-A176-588B686CE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196761-9501-4932-886A-835BC8FDBDF1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BAC5F-76B0-409C-B3CC-D604AD7A6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F46473-8985-4BF8-96DD-6A266C997AE9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A0A15-EBDD-401A-842C-F4E4BB05C8A7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6704-D538-4C67-B440-C303268C8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4761F-6C22-4367-BC0A-2A64CE99692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BD01-7826-4B0F-A298-9E4E6C729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5135E-6A5B-472F-B057-7E572CC126A9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71A42-106B-4104-B65A-7B40FCC3B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C80A56-0568-497C-AE2A-2528AD5F9B23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F671E-0E60-4D20-886B-D6F171926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00E55-432C-417D-A4EA-90248CA70417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8C82-6120-43E7-AED6-AEA7DE9A6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67EB0-2231-480D-8A82-6DC5CEAF9F9E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A28AF-B0E8-4EA3-854F-C36118D24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C10B7-EA12-44AC-92B2-0E4BA54C025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71BD-2D2B-4B68-A758-8EA1124E2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221D2-4F61-4CE8-AB31-F37736C9FAC3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6F3A-4BB6-4ABC-922C-635765717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709F6-BDB6-4166-847D-9618979BCF2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D4B64-A089-4C0E-9E86-421FC26A9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0A05E-6CE0-4D56-B0C9-AF63874364B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027C-1C12-4EF0-A9E1-13CF2EA06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C93754-556B-4545-9A7D-7E62DB8254E0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17E74-51A0-404B-B041-777FD43E059C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6D456-C74A-4090-A422-0B73D116D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7677D-28B3-4978-8F71-31DE042E633B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9E32-6714-499A-A707-EEC1A52F2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FD5CF9-E65C-45E7-8810-BE3ED7333A11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7492E-ACD0-4266-8AB6-5C8A33E9D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1FCD9-99B8-4490-8177-F1A8AE39965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E6EA7-C81D-4D0A-8899-87CE085CC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743836-8852-4492-8B3F-DFD202B53525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FE01-786A-490C-938F-1874F012A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E0CFA5-2C9A-4B07-A5A2-D5ED64990BDC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ADE2-F0E4-411E-974A-C84C29937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4285E-06DF-4AB0-8219-88D89C0315AC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A85B6-954E-4D5C-AD17-D7D4BE952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1519D0-5F4C-44B7-81DF-3CA04AE7C75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68C88-6E8C-4075-8B69-F6C028F52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371D58-0DF7-4391-A387-4396334D30C0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44899-50E8-4897-8B3F-29AE7261A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9B644D-B436-4541-A9B7-BFBE08439F4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CB99-2A03-4C73-B2F4-AC70B7646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6DB28-2165-4795-AE64-F6937D014A1F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FACFC-EC67-4E7C-9EC0-2E140BB1FD0A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CF54E-84FD-4C0C-B8F2-C33466D04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8A3161-D135-4473-8758-7B49A4A0D98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6358-054F-46D2-92D2-6D5CE23FE7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C8C38-4DB9-4876-BF81-4A688A307C1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0390-03B9-4AF1-ADED-64AD533E1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2090D-2374-4895-B26D-B3A6F729486F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9889-D6E6-4F06-AD83-421637060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234CA-A6ED-4BD0-8889-E90C2068E283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853E-0513-45E2-977F-B3F2371C2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3212D-589C-43FB-8418-88E69CE53D8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66B7F-A11C-4D5D-A57E-4F3E0D930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F4CF18-B990-42ED-886D-38164DDF3C4A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EB738-DCCA-4EE1-9CEE-A4FAD216C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6DF9E-243F-48FD-9900-57353A6B0D5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31B2-8C5D-4649-9C9A-E8EE2DBC7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A4111F-A54B-4E2A-B4F1-E906F316164F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37F4-BFB7-4694-B1AB-BD00DCB61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AEA977-F0A7-4966-B6C2-71625EF715FA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B16BA-5666-4376-8DB6-314DFF375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4DD24-818D-45CD-AAF8-89B974DE157E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85FBA-80EE-48CC-ADB1-23103A1FABD8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5115-91D0-40D5-B19A-5A4D71A18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066C0B-7E07-49F1-B72F-6CBF4721D993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EDDE2-AE0D-4278-B77D-B0148E6E4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5C146-A16F-417A-97D2-76003BEFEA2E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68D6E-2408-4BC5-A6C6-38264C577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34387-4705-41D1-8114-DBC2ABD7F439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0A49E-BB6B-41F5-961C-9F26462B3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0FF0E-1ABA-4110-BE41-3137C1BDA6F7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754A-F5F5-451A-B5DF-23E7DAE3A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26045-C6ED-4178-B0AF-3AF881330B77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1A36E-50ED-4CA9-BAB1-B4EFA1CF3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3B9E9-ED58-4620-818A-EF88AA6E56C5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4C1A-E54B-4289-B4F0-AED1BAF62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617CF-D0DE-48B7-9AAC-F81E415F5730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28B2-A8AE-4638-A543-3921CFB9D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0A5631-4E3E-40E0-9D1E-B02FEA3D64AC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141CD-21D5-49B5-A465-A1D0E9932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883D0-5863-47E5-8640-01588D14DF18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D97D5-247C-403B-B9A7-A8A5E9B01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281470-32FD-4FD9-83C5-13058A049AD6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9AED59-AA86-4F0C-AE0F-0C6AD591AC2C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6AB88-4CB2-4558-8BE4-828B8E8AB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88945-471E-4002-B784-1B1D7C05159C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E5EA-DCBD-4CB1-A9BD-66E4AAC61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BE9D46-9038-48DE-9325-C236699EAFE7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4D85-E937-47C2-BB85-3D115E362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19042-53A9-4BAA-8EF2-7DFA63BC4B69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66CB1-A34C-46B9-B28D-63475FD76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2DD42E-0135-4830-A258-416C6714684B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F43B-30F3-417A-8F98-8761B168A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321DB-8CE2-43F0-B2FF-9DC8F3E3FD1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15507-E5B7-4EFA-8BB7-7B5B94202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2368C0-99D9-47D8-8CD8-671B5B4F6970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9BA42-83CC-4144-9E00-1F96757BD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D511C-00AC-47B1-88AE-AD4CEBE8BE7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E4F50-9F60-479A-8937-BD011A6B9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1290C-B8F5-4D17-807E-753A109F80E3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C6BA5-46F9-40BA-9776-73F0FE7E5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FF10E-BB18-4D04-A5DC-4B980A31F4F8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84742-8507-41B6-951D-031C51581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64AD48-9F9B-44FA-B400-9359ED3221AD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326EE-8D37-4C64-9227-01FBFBF71C8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60B6-7A9F-4520-B1E4-FDA611433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37E9F-2BC1-44BC-8D34-1B9CD77EA1A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743FB-27AA-4869-BB2C-DC3A1B550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5E743-5E81-44BA-A37D-C58E990A8D9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DF32-C6C5-465E-8F9C-819CC875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B4078-1744-4B40-9CE2-1C785C9F8B3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1220-604C-4920-9B2D-45BEF729D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2AAF00-6D13-4FE3-85A4-DDF012D85DD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69003-1F54-4C52-9B2A-D8EED154F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D6664-A05A-4058-A81B-FB1EE4B1167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0F1E-E38E-43A8-B11D-28B897E75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66AF8-35FA-4583-842A-2AF3E238EA17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26FAC-7964-4D53-8C49-32214C6E3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9E352-4739-477D-ADD8-6091F7E03A8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6F5A6-DC2F-4841-893C-98DDB4EB5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00B0F1-8FC4-441C-A0F7-6ED343A1E6CE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3492-9757-483C-9A54-8D31332C9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41683-63EA-4243-B401-981F29046613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9F799-159E-4509-87F9-DF8CE003E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10A6F-2175-4D40-B76B-AA71EC81AA92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697C8-489F-4123-B837-2CFA0394F40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1ED6-CA2A-4BDD-B693-68409A5B8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DA573-7BDE-4157-8A04-F6962ECA068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1468-E1CB-4E34-8577-3C701C294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CE2848-B9F5-4694-BCD7-90C70FA6EAC9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7826-296C-4214-AB33-196DED496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F19BDC-0435-4F5D-B478-8E40F3E7610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3C2DB-AFF9-4D83-AEAC-0E94CFB5B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749EE-EA64-48B8-A1AE-A20775909ECC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8B24-435F-4F9F-8FCA-F464E39E7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FD253-E804-40AC-A32E-1DE808BCD7D2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5CC6-5AEC-455C-A6DD-02D023692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A2E998-23EB-4E11-BD3E-819DF28706AF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7FE1-7D0F-4881-B6A7-6196F5A57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D08DF-1C13-4A63-8047-E5204F7DA03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B0141-CEC1-432C-8632-D2F6AF58F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F29B8-EA24-42C6-B08E-54AB0B3DB2FE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610ED-45C8-4CCD-A162-D6CC3D7E5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293629-02C8-4AA0-BB1D-AADAEADE80EF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B4D13-7A4C-47C7-8221-C78A1E4E4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80DDF-61DB-49F8-976B-CDA28A928F68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41E3E-8446-4678-B374-EF174A91B36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F81CE-0FA4-49B0-8B54-5ED8A4BE4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DB8BF-CE88-4C8D-A0C1-30801462FA9B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896DA-CA9D-4F09-8AE6-55F9B85BD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8C0CAD-4B66-4DAE-8A84-E0125C111F0B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0D196-B7AC-498C-ABF3-E014A405E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BEED34-D107-4302-8622-D4050799064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65180-1432-41A2-BB70-A00C4258E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0F688-4024-4D4B-B364-2CE4B55FBC73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57F2-B763-465B-BF5F-A2CFF33FB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1B7B2C-CEBA-44EC-8858-3DE5A34F69A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D81D-CBBD-4F79-88C0-42BA0D405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3875A-2860-454E-8E89-671379F36F19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D99-3A5B-4122-AE88-6B98E0FC6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01A96-F087-4A24-85B7-EE7C9404112F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46421-154E-49DC-8A1F-D516BE015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3F34C-9BAA-477A-9F64-07C80ED67C77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4AD6E-F4D5-4E38-94F8-6D04EF44F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E06EF-7A7A-4158-B57B-E3CBE0538B58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68999-B807-4A18-A0DC-A64B67678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4BB135-C497-4A0D-AD8C-72F03300A540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5E51AC-22DA-4F30-A193-0DD3F0CE1068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CAE43D5-F8A9-4AFF-BE92-F791C0DD89F4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AF0888-0CD5-43D4-8F41-DFE9FFE9E7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885E25B-2074-4872-B78B-5681306FDEFD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6E3B22-A2C2-4012-935A-6EBA29B749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A3928A9-4305-4716-98BA-75F3CDB60229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D60F0C-FD4D-4F48-80A6-DEFCCDC64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C106A7-157F-4004-8175-653B42D05B41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B435F4-379C-4D0F-8B6F-C5A93B31A0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4B1328E-4272-4DD8-9CCB-366138CE45C8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50225-D9B3-405D-B8C1-3312F981C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5E0B599-77D6-4DC2-A0D3-A8C5D4A94D36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D4E52A-41E6-4A13-A54F-C4DB6DC385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022618-1EE0-48BF-9C5F-3CACC079ACCB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326944-7D05-4B55-A8B5-D3FF6160FD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59B7423-73AA-4B6F-B4BF-5BF338DA4870}" type="datetime1">
              <a:rPr lang="id-ID" smtClean="0"/>
              <a:pPr/>
              <a:t>05/12/2012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516D50-6668-4890-A2BB-387675DBCC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df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df"/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df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99C2-B545-4519-9A5B-8469A621A181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Proses Rekayasa Kebutuhan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Stakeholder sistem manajemen pasien RSJ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Pasien yang informasinya disimpan dalam sistem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id-ID" dirty="0" smtClean="0"/>
              <a:t>Dokter yang bertanggung jawab memeriksa dan merawat pasien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id-ID" dirty="0" smtClean="0"/>
              <a:t>Pereawat yang mengatur konsultasi dan memberikan sejumlah perawatan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id-ID" dirty="0" smtClean="0"/>
              <a:t>Resepsionis yang mengelola janji konsultasi pasien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id-ID" dirty="0" smtClean="0"/>
              <a:t>Staf IT yang bertanggung jawab menginstall dan merawat pasien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BE926-1A64-4D12-8C45-71F14CFEB5F5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penemuan kebutuhan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70331-12DD-4741-AB96-AE084922347F}" type="datetime1">
              <a:rPr lang="id-ID" smtClean="0"/>
              <a:pPr/>
              <a:t>05/12/2012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Wawancara</a:t>
            </a:r>
          </a:p>
          <a:p>
            <a:r>
              <a:rPr lang="id-ID" dirty="0" smtClean="0"/>
              <a:t>Skenario</a:t>
            </a:r>
          </a:p>
          <a:p>
            <a:r>
              <a:rPr lang="id-ID" dirty="0" smtClean="0"/>
              <a:t>Kasus penggunaan</a:t>
            </a:r>
          </a:p>
          <a:p>
            <a:r>
              <a:rPr lang="id-ID" dirty="0" smtClean="0"/>
              <a:t>Etnografi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Wawancara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Wawancara formal dan informal dengan stakeholder merupakan bagian penting dalam proses rekayasa kebutuhan</a:t>
            </a:r>
            <a:r>
              <a:rPr lang="en-US" dirty="0" smtClean="0"/>
              <a:t>.</a:t>
            </a:r>
          </a:p>
          <a:p>
            <a:r>
              <a:rPr lang="id-ID" dirty="0" smtClean="0"/>
              <a:t>Jenis wawancara</a:t>
            </a:r>
            <a:endParaRPr lang="en-US" dirty="0" smtClean="0"/>
          </a:p>
          <a:p>
            <a:pPr lvl="1"/>
            <a:r>
              <a:rPr lang="id-ID" dirty="0" smtClean="0"/>
              <a:t>Wawancara tertutup berdasarkan daftar pertanyaan</a:t>
            </a:r>
            <a:endParaRPr lang="en-US" dirty="0" smtClean="0"/>
          </a:p>
          <a:p>
            <a:pPr lvl="1"/>
            <a:r>
              <a:rPr lang="id-ID" dirty="0" smtClean="0"/>
              <a:t>Wawancara terbuka dimana berbagai masalah didapatkan dari stakeholder</a:t>
            </a:r>
            <a:r>
              <a:rPr lang="en-US" dirty="0" smtClean="0"/>
              <a:t>.</a:t>
            </a:r>
          </a:p>
          <a:p>
            <a:r>
              <a:rPr lang="id-ID" dirty="0" smtClean="0"/>
              <a:t>Wawancara efektif</a:t>
            </a:r>
            <a:endParaRPr lang="en-US" dirty="0" smtClean="0"/>
          </a:p>
          <a:p>
            <a:pPr lvl="1"/>
            <a:r>
              <a:rPr lang="id-ID" dirty="0" smtClean="0"/>
              <a:t>Berpikiran terbuka, hindari membuat asumsi awal dan dengarkan </a:t>
            </a:r>
            <a:r>
              <a:rPr lang="en-US" dirty="0" smtClean="0"/>
              <a:t>stakeholder.</a:t>
            </a:r>
            <a:endParaRPr lang="en-GB" dirty="0" smtClean="0"/>
          </a:p>
          <a:p>
            <a:pPr lvl="1"/>
            <a:r>
              <a:rPr lang="id-ID" dirty="0" smtClean="0"/>
              <a:t>Dorong orang yang diwawancara untuk berdiskusi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AA68-DC9F-46BB-B9F5-146C34BD891F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Praktek wawancara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d-ID" sz="2400" dirty="0" smtClean="0"/>
              <a:t>Biasanya campuran antara wawancara terbuka dan tertutup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d-ID" sz="2400" dirty="0" smtClean="0"/>
              <a:t>Wawancara baik untuk memahami apa yang dilakukan dtakeholder dan bagaimana mereka akan berinteraksi dengan sistem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id-ID" sz="2400" dirty="0" smtClean="0"/>
              <a:t>Wawancara tidak baik untuk memahami kebutuhan domain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id-ID" sz="2000" dirty="0" smtClean="0"/>
              <a:t>Pengembang tidak memahami terminologi domain tertentu</a:t>
            </a:r>
            <a:r>
              <a:rPr lang="en-US" sz="2000" dirty="0" smtClean="0"/>
              <a:t>;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0DD3-CF40-49E1-B5DE-0F1124052950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Skenario</a:t>
            </a:r>
            <a:endParaRPr lang="en-US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Skenario adalah contoh nyata bagaimana sistem digunakan</a:t>
            </a:r>
            <a:r>
              <a:rPr lang="en-US" dirty="0" smtClean="0"/>
              <a:t>.</a:t>
            </a:r>
            <a:endParaRPr lang="en-US" dirty="0"/>
          </a:p>
          <a:p>
            <a:r>
              <a:rPr lang="id-ID" dirty="0" smtClean="0"/>
              <a:t>Skenario mencakup</a:t>
            </a:r>
            <a:endParaRPr lang="en-US" dirty="0"/>
          </a:p>
          <a:p>
            <a:pPr lvl="1"/>
            <a:r>
              <a:rPr lang="id-ID" dirty="0" smtClean="0"/>
              <a:t>Deskripsi situasi awal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id-ID" dirty="0" smtClean="0"/>
              <a:t>Deskripsi aliran kejadian normal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id-ID" dirty="0" smtClean="0"/>
              <a:t>Deskripsi kesalahan yang mungkin terjadi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id-ID" dirty="0" smtClean="0"/>
              <a:t>Informasi aktivitas selanjutnya</a:t>
            </a:r>
            <a:r>
              <a:rPr lang="en-US" dirty="0" smtClean="0"/>
              <a:t>;</a:t>
            </a:r>
            <a:endParaRPr lang="en-US" dirty="0"/>
          </a:p>
          <a:p>
            <a:pPr lvl="1"/>
            <a:r>
              <a:rPr lang="id-ID" dirty="0" smtClean="0"/>
              <a:t>Deskripsi kondisi ketika skenario selesai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4F6C-C45D-4C43-81E8-EDD06DC51C5A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</a:t>
            </a:r>
            <a:r>
              <a:rPr lang="id-ID" dirty="0" smtClean="0"/>
              <a:t>kenario pengumpulan catatan medis pasien RSJ</a:t>
            </a:r>
            <a:endParaRPr lang="en-US" dirty="0" smtClean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57200" y="1905000"/>
          <a:ext cx="8229600" cy="4394200"/>
        </p:xfrm>
        <a:graphic>
          <a:graphicData uri="http://schemas.openxmlformats.org/presentationml/2006/ole">
            <p:oleObj spid="_x0000_s2050" name="Document" r:id="rId3" imgW="0" imgH="0" progId="Word.Document.12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6830" y="1447800"/>
            <a:ext cx="6283170" cy="47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C648-792D-4A73-8BC0-588459C51556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Kasus Penggunaan (Use Case)</a:t>
            </a:r>
            <a:endParaRPr lang="en-GB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Kasus penggunaan merupakan teknik bernasis skenario pada UML yang mengidentifikasi aktor dan interaksi dalam sistem</a:t>
            </a:r>
            <a:r>
              <a:rPr lang="en-GB" dirty="0" smtClean="0"/>
              <a:t>.</a:t>
            </a:r>
            <a:endParaRPr lang="en-GB" dirty="0"/>
          </a:p>
          <a:p>
            <a:r>
              <a:rPr lang="id-ID" dirty="0" smtClean="0"/>
              <a:t>Sejumlah kasus penggunaan harus mendeskripsikan semua interaksi yang munkin dalam sistem</a:t>
            </a:r>
            <a:r>
              <a:rPr lang="en-GB" dirty="0" smtClean="0"/>
              <a:t>.</a:t>
            </a:r>
          </a:p>
          <a:p>
            <a:r>
              <a:rPr lang="id-ID" dirty="0" smtClean="0"/>
              <a:t>Diagram sekuens dapat digunakan untuk memperinci kasus penggunaan dengan menunjukkan urutan kejadian dalam sistem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26DB-2639-4CE8-83B0-4A00B78BD477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/>
              <a:t>Kasus penggunaan sistem manajemen pasien RSJ</a:t>
            </a:r>
            <a:endParaRPr lang="en-US" dirty="0" smtClean="0"/>
          </a:p>
        </p:txBody>
      </p:sp>
      <p:pic>
        <p:nvPicPr>
          <p:cNvPr id="4" name="Picture 3" descr="4.15 UseCases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799" y="1828800"/>
            <a:ext cx="6555509" cy="3886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23F28-40CF-448C-A6A2-44156487486C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id-ID" dirty="0" smtClean="0"/>
              <a:t>Etnografi</a:t>
            </a: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id-ID" sz="2400" dirty="0" smtClean="0"/>
              <a:t>Ilmuwan sosial mengamati dan menganalisa bagaimana orang bekerja, sehingga mereka tidak perlu menjelaskan pekerjaannya</a:t>
            </a:r>
          </a:p>
          <a:p>
            <a:r>
              <a:rPr lang="id-ID" sz="2400" dirty="0" smtClean="0"/>
              <a:t>Faktor organisasi dan sosial penting mungkin diamati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BD84-0E97-47B0-8061-03A57331B655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Ruang lingkup etnografi</a:t>
            </a:r>
            <a:endParaRPr lang="en-GB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Kebutuhan didapatkan dengan mengamati bagaimana orang bekerja, bukan bagaimana seharusnya mereka bekerja</a:t>
            </a:r>
            <a:r>
              <a:rPr lang="en-GB" dirty="0" smtClean="0"/>
              <a:t>.</a:t>
            </a:r>
            <a:endParaRPr lang="en-GB" dirty="0"/>
          </a:p>
          <a:p>
            <a:r>
              <a:rPr lang="id-ID" dirty="0" smtClean="0"/>
              <a:t>Kebutuhan didapatkand ari kerjasama dan kesadaran akan aktivitas orang lain</a:t>
            </a:r>
            <a:r>
              <a:rPr lang="en-GB" dirty="0" smtClean="0"/>
              <a:t>.</a:t>
            </a:r>
          </a:p>
          <a:p>
            <a:r>
              <a:rPr lang="id-ID" dirty="0" smtClean="0"/>
              <a:t>Etnografi efektif untuk memahami proses yang ada, bukan untuk mengidentifikasi fitur baru yang harus ditambahkan ke dalam sistem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C3FC-1369-451D-A1D2-F5DA4A43AC5C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Rekayasa Kebutuhan</a:t>
            </a:r>
            <a:endParaRPr lang="en-GB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Proses yang digunakan untuk rekayasa kebutuhan sangat bervariasi tergantung pada domain aplikasi, orang yang terlibat dan organisasi yang mengembangkan kebutuhan</a:t>
            </a:r>
            <a:r>
              <a:rPr lang="en-GB" dirty="0" smtClean="0"/>
              <a:t>.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id-ID" dirty="0" smtClean="0"/>
              <a:t>Namun, ada sejumlah aktivitas umum yaitu: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id-ID" dirty="0" smtClean="0"/>
              <a:t>Pemunculan kebutuhan</a:t>
            </a:r>
            <a:r>
              <a:rPr lang="en-GB" dirty="0" smtClean="0"/>
              <a:t>;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id-ID" dirty="0" smtClean="0"/>
              <a:t>Analisa kebutuhan</a:t>
            </a:r>
            <a:r>
              <a:rPr lang="en-GB" dirty="0" smtClean="0"/>
              <a:t>;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id-ID" dirty="0" smtClean="0"/>
              <a:t>Validasi kebutuhan</a:t>
            </a:r>
            <a:r>
              <a:rPr lang="en-GB" dirty="0" smtClean="0"/>
              <a:t>;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id-ID" dirty="0" smtClean="0"/>
              <a:t>Manajemen kebutuhan</a:t>
            </a:r>
            <a:r>
              <a:rPr lang="en-GB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id-ID" dirty="0" smtClean="0"/>
              <a:t>Rekayasa kebutuhan adalah aktivitas iteratif yang saling terkait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5077-8947-4290-9DCE-5CF7863D7F97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/>
              <a:t>Etnografi dan prototipe untuk analisa kebutuhan</a:t>
            </a:r>
            <a:endParaRPr lang="en-US" dirty="0" smtClean="0"/>
          </a:p>
        </p:txBody>
      </p:sp>
      <p:pic>
        <p:nvPicPr>
          <p:cNvPr id="4" name="Picture 3" descr="4.16 Ethno-prototyping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2819400"/>
            <a:ext cx="7394864" cy="19367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0A559-3822-4FA7-BF1E-0F40CC0AAD12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id-ID" dirty="0" smtClean="0"/>
              <a:t>Validasi kebutuhan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id-ID" dirty="0" smtClean="0"/>
              <a:t>Bertujuan untuk menunjukkan bahwa kebutuhan sesuai dengan yang diinginkan pelanggan</a:t>
            </a:r>
            <a:r>
              <a:rPr lang="en-GB" dirty="0" smtClean="0"/>
              <a:t>.</a:t>
            </a:r>
            <a:endParaRPr lang="en-GB" dirty="0"/>
          </a:p>
          <a:p>
            <a:r>
              <a:rPr lang="id-ID" dirty="0" smtClean="0"/>
              <a:t>Biaya kesalahan definisi kebutuhan sangat tinggi sehingga validasi sangat penting</a:t>
            </a:r>
            <a:endParaRPr lang="en-GB" dirty="0"/>
          </a:p>
          <a:p>
            <a:pPr lvl="1"/>
            <a:r>
              <a:rPr lang="id-ID" dirty="0" smtClean="0"/>
              <a:t>Memperbaiki kesalahan kebutuhan setelah penggunaan sistem membutuhkan biaya hingga 100 kali memperbaiki kesalahan implementasi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0D0-B9C4-4F81-BE95-CE94FCC69FBE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id-ID" dirty="0" smtClean="0"/>
              <a:t>Pemeriksaan kebutuhan</a:t>
            </a: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id-ID" sz="2400" dirty="0" smtClean="0">
                <a:solidFill>
                  <a:srgbClr val="FF0000"/>
                </a:solidFill>
              </a:rPr>
              <a:t>Kebenaran</a:t>
            </a:r>
            <a:r>
              <a:rPr lang="en-GB" sz="2400" dirty="0" smtClean="0"/>
              <a:t>. </a:t>
            </a:r>
            <a:r>
              <a:rPr lang="id-ID" sz="2400" dirty="0" smtClean="0"/>
              <a:t>Apakah sistem menyediakan fungsi yang dibutuhkan pelanggan</a:t>
            </a:r>
            <a:r>
              <a:rPr lang="en-GB" sz="2400" dirty="0" smtClean="0"/>
              <a:t>?</a:t>
            </a:r>
            <a:endParaRPr lang="en-GB" sz="2400" dirty="0"/>
          </a:p>
          <a:p>
            <a:r>
              <a:rPr lang="id-ID" sz="2400" dirty="0" smtClean="0">
                <a:solidFill>
                  <a:srgbClr val="FF0000"/>
                </a:solidFill>
              </a:rPr>
              <a:t>Konsistensi</a:t>
            </a:r>
            <a:r>
              <a:rPr lang="en-GB" sz="2400" dirty="0" smtClean="0"/>
              <a:t>. </a:t>
            </a:r>
            <a:r>
              <a:rPr lang="id-ID" sz="2400" dirty="0" smtClean="0"/>
              <a:t>Apakah ada konflik kebutuhan</a:t>
            </a:r>
            <a:r>
              <a:rPr lang="en-GB" sz="2400" dirty="0" smtClean="0"/>
              <a:t>?</a:t>
            </a:r>
            <a:endParaRPr lang="en-GB" sz="2400" dirty="0"/>
          </a:p>
          <a:p>
            <a:r>
              <a:rPr lang="id-ID" sz="2400" dirty="0" smtClean="0">
                <a:solidFill>
                  <a:srgbClr val="FF0000"/>
                </a:solidFill>
              </a:rPr>
              <a:t>Kelengkapan</a:t>
            </a:r>
            <a:r>
              <a:rPr lang="en-GB" sz="2400" dirty="0" smtClean="0"/>
              <a:t>. </a:t>
            </a:r>
            <a:r>
              <a:rPr lang="id-ID" sz="2400" dirty="0" smtClean="0"/>
              <a:t>Apakah semua fungsi yang dibutuhkan pelanggan tersedia</a:t>
            </a:r>
            <a:r>
              <a:rPr lang="en-GB" sz="2400" dirty="0" smtClean="0"/>
              <a:t>?</a:t>
            </a:r>
            <a:endParaRPr lang="en-GB" sz="2400" dirty="0"/>
          </a:p>
          <a:p>
            <a:r>
              <a:rPr lang="id-ID" sz="2400" dirty="0" smtClean="0">
                <a:solidFill>
                  <a:srgbClr val="FF0000"/>
                </a:solidFill>
              </a:rPr>
              <a:t>Realisme</a:t>
            </a:r>
            <a:r>
              <a:rPr lang="en-GB" sz="2400" dirty="0" smtClean="0"/>
              <a:t>. </a:t>
            </a:r>
            <a:r>
              <a:rPr lang="id-ID" sz="2400" dirty="0" smtClean="0"/>
              <a:t>Dapatkah kebutuhan diimplementasikan dengan anggaran dan teknologi yang ada?</a:t>
            </a:r>
            <a:endParaRPr lang="en-GB" sz="2400" dirty="0"/>
          </a:p>
          <a:p>
            <a:r>
              <a:rPr lang="id-ID" sz="2400" dirty="0" smtClean="0">
                <a:solidFill>
                  <a:srgbClr val="FF0000"/>
                </a:solidFill>
              </a:rPr>
              <a:t>Verifikasi</a:t>
            </a:r>
            <a:r>
              <a:rPr lang="en-GB" sz="2400" dirty="0" smtClean="0"/>
              <a:t>. </a:t>
            </a:r>
            <a:r>
              <a:rPr lang="id-ID" sz="2400" dirty="0" smtClean="0"/>
              <a:t>Dapatkah kebutuhan diperiksa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41FF-8F96-4779-8D7A-B3A32A6F532A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Kebutuhan</a:t>
            </a:r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Manajemen kebutuhan adalah proses pengelolaan perubahan kebutuhan selama proses rekayasa kebutuhan dan pengembangan sistem</a:t>
            </a:r>
            <a:r>
              <a:rPr lang="en-GB" dirty="0" smtClean="0"/>
              <a:t>.</a:t>
            </a:r>
          </a:p>
          <a:p>
            <a:r>
              <a:rPr lang="id-ID" dirty="0" smtClean="0"/>
              <a:t>Kebutuhan baru muncul saat sistem dikembangkan dan setelah digunakan</a:t>
            </a:r>
            <a:r>
              <a:rPr lang="en-GB" dirty="0" smtClean="0"/>
              <a:t>.</a:t>
            </a:r>
          </a:p>
          <a:p>
            <a:r>
              <a:rPr lang="id-ID" dirty="0" smtClean="0"/>
              <a:t>Anda perlu melacak kebutuhan dan merawat hubungan antara kebutuhan yang saling tergantung satu sama lain sehingga bisa menilai efek perubahan kebutuhan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98C3D-F1B8-4D93-B944-FA66D4C309B6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Perubahan Kebutuhan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Lingkungan bisnis dan teknis berubah setelah proses instalasi</a:t>
            </a:r>
            <a:r>
              <a:rPr lang="en-US" dirty="0" smtClean="0"/>
              <a:t>.</a:t>
            </a:r>
          </a:p>
          <a:p>
            <a:pPr lvl="1"/>
            <a:r>
              <a:rPr lang="id-ID" dirty="0" smtClean="0"/>
              <a:t>Adanya perangkat lunak baru atau perubahan prioritas bisnis dapat mengubah kebutuhan sistem</a:t>
            </a:r>
            <a:r>
              <a:rPr lang="en-US" dirty="0" smtClean="0"/>
              <a:t>. </a:t>
            </a:r>
            <a:endParaRPr lang="en-GB" dirty="0" smtClean="0"/>
          </a:p>
          <a:p>
            <a:r>
              <a:rPr lang="id-ID" dirty="0" smtClean="0"/>
              <a:t>Orang yang membayar pengembangan sistem dan pengguna sistem biasanya berbeda</a:t>
            </a:r>
            <a:r>
              <a:rPr lang="en-US" dirty="0" smtClean="0"/>
              <a:t>.</a:t>
            </a:r>
          </a:p>
          <a:p>
            <a:pPr lvl="1"/>
            <a:r>
              <a:rPr lang="id-ID" dirty="0" smtClean="0"/>
              <a:t>Pelanggan menentukan kebutuhan karena batasan anggaran dan organisasi yang mungkin bertentangan dengan kebutuhan pengguna, sehingga setelah digunakan perlu menambahkan fitur baru sehingga sistem sesuai dengan tujuannya</a:t>
            </a:r>
            <a:r>
              <a:rPr lang="en-US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1B3-86D7-4099-BF43-C7B93DDE8D5E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Perubahan Kebutuhan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Sistem yang besar biasanya memiliki pengguna yang bermacam-macam, dengan kebutuhan yang berbeda dan prioritas kebutuhan dapat menimbulkan pertentangan</a:t>
            </a:r>
            <a:r>
              <a:rPr lang="en-US" dirty="0" smtClean="0"/>
              <a:t>.</a:t>
            </a:r>
          </a:p>
          <a:p>
            <a:pPr lvl="1"/>
            <a:r>
              <a:rPr lang="id-ID" dirty="0" smtClean="0"/>
              <a:t>Kebutuhan akhir harus merupakan kompromo antar pengguna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3030-9845-4790-80C6-9DDC229BEF47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Evolusi kebutuhan</a:t>
            </a:r>
            <a:endParaRPr lang="en-US" dirty="0" smtClean="0"/>
          </a:p>
        </p:txBody>
      </p:sp>
      <p:pic>
        <p:nvPicPr>
          <p:cNvPr id="4" name="Picture 3" descr="4.17 ReqEvolution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33600" y="2514600"/>
            <a:ext cx="5005917" cy="2514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82BD-0432-495B-B207-12558A0B6A9D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Manajemen perubahan kebutuhan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i="1" dirty="0" smtClean="0">
                <a:solidFill>
                  <a:srgbClr val="FF0000"/>
                </a:solidFill>
              </a:rPr>
              <a:t>Analisa masalah dan spesifikasi perubahan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id-ID" dirty="0" smtClean="0"/>
              <a:t>Pada tahap ini, masalah atau perubahan dianalisa untuk memeriksa apakah sudah sesuai. Hasilnya bisa berupa perubahan kebutuhan atau penolakan permintaan perubahan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id-ID" i="1" dirty="0" smtClean="0">
                <a:solidFill>
                  <a:srgbClr val="FF0000"/>
                </a:solidFill>
              </a:rPr>
              <a:t>Analisa dan pembiayaan perubahan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id-ID" dirty="0" smtClean="0"/>
              <a:t>Perubahan dianalisa dan biaya perubahan kebutuhan dihitung untuk menentukan apakah akan memproses perubahan kebutuhan atau tidak</a:t>
            </a:r>
            <a:r>
              <a:rPr lang="en-US" dirty="0" smtClean="0"/>
              <a:t>.</a:t>
            </a:r>
            <a:endParaRPr lang="en-GB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Implementasi perubahan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id-ID" dirty="0" smtClean="0"/>
              <a:t>Modifikasi dokumen kebutuhan, desain sistem dan implementasi</a:t>
            </a:r>
            <a:r>
              <a:rPr lang="en-US" dirty="0" smtClean="0"/>
              <a:t>. </a:t>
            </a:r>
            <a:r>
              <a:rPr lang="id-ID" dirty="0" smtClean="0"/>
              <a:t>Idealnya, dokumen diorganisir kembali sehingga perubahan dapat diimplementasikan dengan mudah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D1FBE-9CD1-4B58-9B5C-6A9BC2C44618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Manajemen perubahan kebutuhan</a:t>
            </a:r>
            <a:endParaRPr lang="en-US" dirty="0" smtClean="0"/>
          </a:p>
        </p:txBody>
      </p:sp>
      <p:pic>
        <p:nvPicPr>
          <p:cNvPr id="4" name="Picture 3" descr="4.18 ReqChangeMan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3136900"/>
            <a:ext cx="8661952" cy="1054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9274-F3A3-40CF-B19D-94E0A9B90F15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Sommerville</a:t>
            </a:r>
            <a:r>
              <a:rPr lang="en-US" dirty="0" smtClean="0"/>
              <a:t>, I., </a:t>
            </a:r>
            <a:r>
              <a:rPr lang="en-US" i="1" dirty="0" smtClean="0"/>
              <a:t>Software Engineering 8th edition</a:t>
            </a:r>
            <a:r>
              <a:rPr lang="en-US" dirty="0" smtClean="0"/>
              <a:t>, Addison-Wesley, 2007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AF1A-C2CD-45B3-877E-F8F7F4A7C39D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/>
              <a:t>Proses rekayasa kebutuhan bentuk spiral</a:t>
            </a:r>
            <a:endParaRPr lang="en-US" dirty="0" smtClean="0"/>
          </a:p>
        </p:txBody>
      </p:sp>
      <p:pic>
        <p:nvPicPr>
          <p:cNvPr id="4" name="Picture 3" descr="4.12 ReqEngSpiral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74849" y="1417638"/>
            <a:ext cx="5510667" cy="47561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C736-5EFA-43B7-93DD-8F1730BA8E85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>
            <a:normAutofit/>
          </a:bodyPr>
          <a:lstStyle/>
          <a:p>
            <a:r>
              <a:rPr lang="id-ID" dirty="0" smtClean="0"/>
              <a:t>Pemunculan dan analisa kebutuhan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>
            <a:normAutofit/>
          </a:bodyPr>
          <a:lstStyle/>
          <a:p>
            <a:r>
              <a:rPr lang="id-ID" sz="2400" dirty="0" smtClean="0"/>
              <a:t>Disebut pemunculan kebutuhan atau penemuan kebutuhan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id-ID" sz="2400" dirty="0" smtClean="0"/>
              <a:t>Melibatkan staf teknis yang bekerja bersama pelanggan untuk menemukan domain aplikasi, layanan yang harus disediakan sistem dan batasan operasionalnya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id-ID" sz="2400" dirty="0" smtClean="0"/>
              <a:t>Mungkin melibatkan pengguna, manaher, insinyur yang terlibat perawatan sistem, ahli, organisasi buruh, dll yang biasanya disebut </a:t>
            </a:r>
            <a:r>
              <a:rPr lang="id-ID" sz="2400" i="1" dirty="0" smtClean="0"/>
              <a:t>stakeholder</a:t>
            </a:r>
            <a:endParaRPr lang="en-GB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60A8-B795-4F34-8187-24B4046FA44E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/>
              <a:t>Proses pemunculan dan analisa kebutuhan</a:t>
            </a:r>
            <a:endParaRPr lang="en-US" dirty="0" smtClean="0"/>
          </a:p>
        </p:txBody>
      </p:sp>
      <p:pic>
        <p:nvPicPr>
          <p:cNvPr id="4" name="Picture 3" descr="4.13 RequirementsElicitation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1752600"/>
            <a:ext cx="4881613" cy="32067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A57B-0A21-4FD0-843B-26F6EC05D19D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id-ID" dirty="0" smtClean="0"/>
              <a:t>Aktivitas proses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Penemuan kebutuhan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id-ID" sz="2000" dirty="0" smtClean="0"/>
              <a:t>Berinteraksi dengan stakeholder untuk menemukan kebutuhan mereka. Kebutuhan domain juga ditemukan pada tahap ini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id-ID" sz="2400" dirty="0" smtClean="0"/>
              <a:t>Klasifikasi dan penyusunan kebutuhan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id-ID" sz="2000" dirty="0" smtClean="0"/>
              <a:t>Mengelompokkan kebutuhan yang terkait dan menyusunnya ke dalam kluster yang koheren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id-ID" sz="2400" dirty="0" smtClean="0"/>
              <a:t>Penyusunan prioritas dan negosiasi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id-ID" sz="2000" dirty="0" smtClean="0"/>
              <a:t>Menyusun prioritas kebutuhan dan menyelesaikan konflik kebutuhan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id-ID" sz="2400" dirty="0" smtClean="0"/>
              <a:t>Spesifikasi kebutuhan</a:t>
            </a:r>
            <a:endParaRPr lang="en-GB" sz="2400" dirty="0" smtClean="0"/>
          </a:p>
          <a:p>
            <a:pPr lvl="1">
              <a:lnSpc>
                <a:spcPct val="90000"/>
              </a:lnSpc>
            </a:pPr>
            <a:r>
              <a:rPr lang="id-ID" sz="2000" dirty="0" smtClean="0"/>
              <a:t>Mendokumentasikan kebutuhan dan memasukkannya ke tahap spiral selanjutnya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0D69-7812-4F53-BE89-9049593AC3D9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  <a:ln/>
        </p:spPr>
        <p:txBody>
          <a:bodyPr lIns="90487" tIns="44450" rIns="90487" bIns="44450">
            <a:normAutofit/>
          </a:bodyPr>
          <a:lstStyle/>
          <a:p>
            <a:r>
              <a:rPr lang="id-ID" dirty="0" smtClean="0"/>
              <a:t>Masalah pada pemunculan kebutuhan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7" tIns="44450" rIns="90487" bIns="44450">
            <a:normAutofit/>
          </a:bodyPr>
          <a:lstStyle/>
          <a:p>
            <a:r>
              <a:rPr lang="id-ID" sz="2400" dirty="0" smtClean="0"/>
              <a:t>Stakeholder tidak tahu apa yang sebenarnya diinginkan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id-ID" sz="2400" dirty="0" smtClean="0"/>
              <a:t>Stakeholder mengekspresikan kebutuhannya dengan istilah mereka yang tidak dimengerti pengembang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id-ID" sz="2400" dirty="0" smtClean="0"/>
              <a:t>Stakeholder yang berbeda bisa mengalami konflik kebutuhan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id-ID" sz="2400" dirty="0" smtClean="0"/>
              <a:t>Faktor organisasi dan politik mempengaruhi kebutuhan sistem</a:t>
            </a:r>
            <a:r>
              <a:rPr lang="en-GB" sz="2400" dirty="0" smtClean="0"/>
              <a:t>.</a:t>
            </a:r>
            <a:endParaRPr lang="en-GB" sz="2400" dirty="0"/>
          </a:p>
          <a:p>
            <a:r>
              <a:rPr lang="id-ID" sz="2400" dirty="0" smtClean="0"/>
              <a:t>Kebutuhan berubah selama proses analisa. Stakeholder baru muncul dan lingkungan bisnis berubah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Rekayasa Kebutuhan Perangkat Lunak</a:t>
            </a:r>
            <a:endParaRPr lang="id-ID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9132-8DFA-48DE-B8B8-4FF98D7008BC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Penemuan Kebutuhan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4763A-EFD4-7742-8F31-9C2F9300C28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AC87-3109-4737-8233-99772232D2AE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Penemuan Kebutuhan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Proses pengumpulan informasi tentang sistem ang ada dan yang dibutuhkan serta pemilihan kebutuhan pengguna dan sistem dari informasi tersebut</a:t>
            </a:r>
            <a:r>
              <a:rPr lang="en-US" dirty="0" smtClean="0"/>
              <a:t>.</a:t>
            </a:r>
          </a:p>
          <a:p>
            <a:r>
              <a:rPr lang="id-ID" dirty="0" smtClean="0"/>
              <a:t>Interaksi dengan stakeholder mulai dari manajer hingga regulator eksternal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Rekayasa Kebutuhan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C217F-FBBE-4903-81AE-95B113B9C7CD}" type="datetime1">
              <a:rPr lang="id-ID" smtClean="0"/>
              <a:pPr/>
              <a:t>05/12/2012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rectangle bevel">
  <a:themeElements>
    <a:clrScheme name="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024</Template>
  <TotalTime>4104</TotalTime>
  <Words>1085</Words>
  <Application>Microsoft Office PowerPoint</Application>
  <PresentationFormat>On-screen Show (4:3)</PresentationFormat>
  <Paragraphs>200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rectangle bevel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Equity</vt:lpstr>
      <vt:lpstr>Document</vt:lpstr>
      <vt:lpstr>Proses Rekayasa Kebutuhan</vt:lpstr>
      <vt:lpstr>Proses Rekayasa Kebutuhan</vt:lpstr>
      <vt:lpstr>Proses rekayasa kebutuhan bentuk spiral</vt:lpstr>
      <vt:lpstr>Pemunculan dan analisa kebutuhan</vt:lpstr>
      <vt:lpstr>Proses pemunculan dan analisa kebutuhan</vt:lpstr>
      <vt:lpstr>Aktivitas proses</vt:lpstr>
      <vt:lpstr>Masalah pada pemunculan kebutuhan</vt:lpstr>
      <vt:lpstr>Penemuan Kebutuhan</vt:lpstr>
      <vt:lpstr>Penemuan Kebutuhan</vt:lpstr>
      <vt:lpstr>Stakeholder sistem manajemen pasien RSJ</vt:lpstr>
      <vt:lpstr>Proses penemuan kebutuhan</vt:lpstr>
      <vt:lpstr>Wawancara</vt:lpstr>
      <vt:lpstr>Praktek wawancara</vt:lpstr>
      <vt:lpstr>Skenario</vt:lpstr>
      <vt:lpstr>Skenario pengumpulan catatan medis pasien RSJ</vt:lpstr>
      <vt:lpstr>Kasus Penggunaan (Use Case)</vt:lpstr>
      <vt:lpstr>Kasus penggunaan sistem manajemen pasien RSJ</vt:lpstr>
      <vt:lpstr>Etnografi</vt:lpstr>
      <vt:lpstr>Ruang lingkup etnografi</vt:lpstr>
      <vt:lpstr>Etnografi dan prototipe untuk analisa kebutuhan</vt:lpstr>
      <vt:lpstr>Validasi kebutuhan</vt:lpstr>
      <vt:lpstr>Pemeriksaan kebutuhan</vt:lpstr>
      <vt:lpstr>Manajemen Kebutuhan</vt:lpstr>
      <vt:lpstr>Perubahan Kebutuhan</vt:lpstr>
      <vt:lpstr>Perubahan Kebutuhan (2)</vt:lpstr>
      <vt:lpstr>Evolusi kebutuhan</vt:lpstr>
      <vt:lpstr>Manajemen perubahan kebutuhan</vt:lpstr>
      <vt:lpstr>Manajemen perubahan kebutuhan</vt:lpstr>
      <vt:lpstr>Referensi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Data Lanjut</dc:title>
  <dc:creator>rnea</dc:creator>
  <cp:lastModifiedBy>rnea</cp:lastModifiedBy>
  <cp:revision>253</cp:revision>
  <dcterms:created xsi:type="dcterms:W3CDTF">2012-09-02T13:27:45Z</dcterms:created>
  <dcterms:modified xsi:type="dcterms:W3CDTF">2012-12-04T22:21:47Z</dcterms:modified>
</cp:coreProperties>
</file>