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4" r:id="rId19"/>
    <p:sldId id="285" r:id="rId20"/>
    <p:sldId id="273" r:id="rId21"/>
    <p:sldId id="286" r:id="rId22"/>
    <p:sldId id="287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8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05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6932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89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18625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20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261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37839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7591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270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3571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2409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7F64424-AB5E-43D1-959C-0B9D5BAFA99E}" type="datetimeFigureOut">
              <a:rPr lang="en-ID" smtClean="0"/>
              <a:t>08/10/2023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EF61EB5-EA44-4A26-A305-123826088C50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690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CBB8C-534A-2211-A33E-784FEA0155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masis MT Pro" panose="02040504050005020304" pitchFamily="18" charset="0"/>
              </a:rPr>
              <a:t>Software </a:t>
            </a:r>
            <a:r>
              <a:rPr lang="en-US" dirty="0" err="1">
                <a:latin typeface="Amasis MT Pro" panose="02040504050005020304" pitchFamily="18" charset="0"/>
              </a:rPr>
              <a:t>Sistem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7CABD-1CA6-D7E0-5195-27D60CF734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prstClr val="black">
                  <a:lumMod val="85000"/>
                  <a:lumOff val="15000"/>
                </a:prstClr>
              </a:buClr>
              <a:buSzTx/>
              <a:buFont typeface="Garamond" pitchFamily="18" charset="0"/>
              <a:buNone/>
              <a:tabLst/>
              <a:defRPr/>
            </a:pPr>
            <a:r>
              <a:rPr kumimoji="0" lang="en-US" sz="1800" b="1" i="0" u="none" strike="noStrike" kern="1200" cap="none" spc="8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masis MT Pro" panose="020F0502020204030204" pitchFamily="18" charset="0"/>
                <a:ea typeface="+mn-ea"/>
                <a:cs typeface="+mn-cs"/>
              </a:rPr>
              <a:t>M. Afdal, ST., </a:t>
            </a:r>
            <a:r>
              <a:rPr kumimoji="0" lang="en-US" sz="1800" b="1" i="0" u="none" strike="noStrike" kern="1200" cap="none" spc="80" normalizeH="0" baseline="0" noProof="0" dirty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masis MT Pro" panose="020F0502020204030204" pitchFamily="18" charset="0"/>
                <a:ea typeface="+mn-ea"/>
                <a:cs typeface="+mn-cs"/>
              </a:rPr>
              <a:t>M.Kom</a:t>
            </a:r>
            <a:r>
              <a:rPr kumimoji="0" lang="en-US" sz="1800" b="1" i="0" u="none" strike="noStrike" kern="1200" cap="none" spc="8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masis MT Pro" panose="020F0502020204030204" pitchFamily="18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1584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07CA7-877B-3CE1-5D04-A6B6CC67D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Konsep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>
                <a:latin typeface="Amasis MT Pro" panose="02040504050005020304" pitchFamily="18" charset="0"/>
              </a:rPr>
              <a:t>Time-Sharing</a:t>
            </a:r>
            <a:endParaRPr lang="en-ID" i="1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1150E-012B-B919-A0B4-FD34CE862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i="1" dirty="0">
                <a:latin typeface="Amasis MT Pro" panose="02040504050005020304" pitchFamily="18" charset="0"/>
              </a:rPr>
              <a:t>Time sharing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metode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oleh system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agar </a:t>
            </a:r>
            <a:r>
              <a:rPr lang="en-US" dirty="0" err="1">
                <a:latin typeface="Amasis MT Pro" panose="02040504050005020304" pitchFamily="18" charset="0"/>
              </a:rPr>
              <a:t>beberapa</a:t>
            </a:r>
            <a:r>
              <a:rPr lang="en-US" dirty="0">
                <a:latin typeface="Amasis MT Pro" panose="02040504050005020304" pitchFamily="18" charset="0"/>
              </a:rPr>
              <a:t> user </a:t>
            </a:r>
            <a:r>
              <a:rPr lang="en-US" dirty="0" err="1">
                <a:latin typeface="Amasis MT Pro" panose="02040504050005020304" pitchFamily="18" charset="0"/>
              </a:rPr>
              <a:t>dapat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melakukan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interaksi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dengan</a:t>
            </a:r>
            <a:r>
              <a:rPr lang="en-US" dirty="0">
                <a:latin typeface="Amasis MT Pro" panose="02040504050005020304" pitchFamily="18" charset="0"/>
              </a:rPr>
              <a:t> proses yang </a:t>
            </a:r>
            <a:r>
              <a:rPr lang="en-US" dirty="0" err="1">
                <a:latin typeface="Amasis MT Pro" panose="02040504050005020304" pitchFamily="18" charset="0"/>
              </a:rPr>
              <a:t>dibuat</a:t>
            </a:r>
            <a:r>
              <a:rPr lang="en-US" dirty="0">
                <a:latin typeface="Amasis MT Pro" panose="02040504050005020304" pitchFamily="18" charset="0"/>
              </a:rPr>
              <a:t> oleh system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bergantian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dengan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jatah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waktu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sama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58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EB7D4-EC8C-7F17-6A6C-75E39ACB9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Konsep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Mul</a:t>
            </a:r>
            <a:r>
              <a:rPr lang="en-US" i="1" dirty="0" err="1">
                <a:latin typeface="Amasis MT Pro" panose="02040504050005020304" pitchFamily="18" charset="0"/>
              </a:rPr>
              <a:t>itiprocessing</a:t>
            </a:r>
            <a:r>
              <a:rPr lang="en-US" i="1" dirty="0">
                <a:latin typeface="Amasis MT Pro" panose="02040504050005020304" pitchFamily="18" charset="0"/>
              </a:rPr>
              <a:t> System</a:t>
            </a:r>
            <a:endParaRPr lang="en-ID" i="1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253DB-5D9A-BF5E-86ED-F36B697CD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lnSpc>
                <a:spcPct val="150000"/>
              </a:lnSpc>
            </a:pPr>
            <a:r>
              <a:rPr lang="en-US" sz="2000" dirty="0">
                <a:latin typeface="Amasis MT Pro" panose="02040504050005020304" pitchFamily="18" charset="0"/>
              </a:rPr>
              <a:t>Program </a:t>
            </a:r>
            <a:r>
              <a:rPr lang="en-US" sz="2000" dirty="0" err="1">
                <a:latin typeface="Amasis MT Pro" panose="02040504050005020304" pitchFamily="18" charset="0"/>
              </a:rPr>
              <a:t>besar</a:t>
            </a:r>
            <a:r>
              <a:rPr lang="en-US" sz="2000" dirty="0">
                <a:latin typeface="Amasis MT Pro" panose="02040504050005020304" pitchFamily="18" charset="0"/>
              </a:rPr>
              <a:t> yang </a:t>
            </a:r>
            <a:r>
              <a:rPr lang="en-US" sz="2000" dirty="0" err="1">
                <a:latin typeface="Amasis MT Pro" panose="02040504050005020304" pitchFamily="18" charset="0"/>
              </a:rPr>
              <a:t>membutuhkan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lebih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dari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satu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komputer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menggunakan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konsep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i="1" dirty="0">
                <a:latin typeface="Amasis MT Pro" panose="02040504050005020304" pitchFamily="18" charset="0"/>
              </a:rPr>
              <a:t>multiprocessing system</a:t>
            </a:r>
            <a:r>
              <a:rPr lang="en-US" sz="2000" dirty="0">
                <a:latin typeface="Amasis MT Pro" panose="02040504050005020304" pitchFamily="18" charset="0"/>
              </a:rPr>
              <a:t>. 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>
                <a:latin typeface="Amasis MT Pro" panose="02040504050005020304" pitchFamily="18" charset="0"/>
              </a:rPr>
              <a:t>Komputer yang </a:t>
            </a:r>
            <a:r>
              <a:rPr lang="en-US" sz="2000" dirty="0" err="1">
                <a:latin typeface="Amasis MT Pro" panose="02040504050005020304" pitchFamily="18" charset="0"/>
              </a:rPr>
              <a:t>mengggunakan</a:t>
            </a:r>
            <a:r>
              <a:rPr lang="en-US" sz="2000" dirty="0">
                <a:latin typeface="Amasis MT Pro" panose="02040504050005020304" pitchFamily="18" charset="0"/>
              </a:rPr>
              <a:t> system </a:t>
            </a:r>
            <a:r>
              <a:rPr lang="en-US" sz="2000" dirty="0" err="1">
                <a:latin typeface="Amasis MT Pro" panose="02040504050005020304" pitchFamily="18" charset="0"/>
              </a:rPr>
              <a:t>ini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lebih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dari</a:t>
            </a:r>
            <a:r>
              <a:rPr lang="en-US" sz="2000" dirty="0">
                <a:latin typeface="Amasis MT Pro" panose="02040504050005020304" pitchFamily="18" charset="0"/>
              </a:rPr>
              <a:t> 1 processor. </a:t>
            </a:r>
            <a:endParaRPr lang="en-ID" sz="2000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030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51815-66B2-574A-D4FE-C80B6FBFC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Konsep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>
                <a:latin typeface="Amasis MT Pro" panose="02040504050005020304" pitchFamily="18" charset="0"/>
              </a:rPr>
              <a:t>Multitasking</a:t>
            </a:r>
            <a:endParaRPr lang="en-ID" i="1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FD386-81B5-B028-9DD4-356999ADA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Saat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membuka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Mozila</a:t>
            </a:r>
            <a:r>
              <a:rPr lang="en-US" i="1" dirty="0">
                <a:latin typeface="Amasis MT Pro" panose="02040504050005020304" pitchFamily="18" charset="0"/>
              </a:rPr>
              <a:t> Firefox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browsing internet </a:t>
            </a:r>
            <a:r>
              <a:rPr lang="en-US" dirty="0" err="1">
                <a:latin typeface="Amasis MT Pro" panose="02040504050005020304" pitchFamily="18" charset="0"/>
              </a:rPr>
              <a:t>kita</a:t>
            </a:r>
            <a:r>
              <a:rPr lang="en-US" dirty="0">
                <a:latin typeface="Amasis MT Pro" panose="02040504050005020304" pitchFamily="18" charset="0"/>
              </a:rPr>
              <a:t> juga </a:t>
            </a:r>
            <a:r>
              <a:rPr lang="en-US" dirty="0" err="1">
                <a:latin typeface="Amasis MT Pro" panose="02040504050005020304" pitchFamily="18" charset="0"/>
              </a:rPr>
              <a:t>dapat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membuka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Youtube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mencari</a:t>
            </a:r>
            <a:r>
              <a:rPr lang="en-US" dirty="0">
                <a:latin typeface="Amasis MT Pro" panose="02040504050005020304" pitchFamily="18" charset="0"/>
              </a:rPr>
              <a:t> music </a:t>
            </a:r>
            <a:r>
              <a:rPr lang="en-US" dirty="0" err="1">
                <a:latin typeface="Amasis MT Pro" panose="02040504050005020304" pitchFamily="18" charset="0"/>
              </a:rPr>
              <a:t>hiburan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kiita</a:t>
            </a:r>
            <a:r>
              <a:rPr lang="en-US" dirty="0">
                <a:latin typeface="Amasis MT Pro" panose="02040504050005020304" pitchFamily="18" charset="0"/>
              </a:rPr>
              <a:t> juga </a:t>
            </a:r>
            <a:r>
              <a:rPr lang="en-US" dirty="0" err="1">
                <a:latin typeface="Amasis MT Pro" panose="02040504050005020304" pitchFamily="18" charset="0"/>
              </a:rPr>
              <a:t>dapat</a:t>
            </a:r>
            <a:r>
              <a:rPr lang="en-US" dirty="0">
                <a:latin typeface="Amasis MT Pro" panose="02040504050005020304" pitchFamily="18" charset="0"/>
              </a:rPr>
              <a:t> browsing di </a:t>
            </a:r>
            <a:r>
              <a:rPr lang="en-US" i="1" dirty="0">
                <a:latin typeface="Amasis MT Pro" panose="02040504050005020304" pitchFamily="18" charset="0"/>
              </a:rPr>
              <a:t>Google</a:t>
            </a:r>
            <a:r>
              <a:rPr lang="en-US" dirty="0">
                <a:latin typeface="Amasis MT Pro" panose="020405040500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Tiga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pekerjaan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berjalan</a:t>
            </a:r>
            <a:r>
              <a:rPr lang="en-US" dirty="0">
                <a:latin typeface="Amasis MT Pro" panose="02040504050005020304" pitchFamily="18" charset="0"/>
              </a:rPr>
              <a:t> Bersama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. </a:t>
            </a:r>
            <a:r>
              <a:rPr lang="en-US" dirty="0" err="1">
                <a:latin typeface="Amasis MT Pro" panose="02040504050005020304" pitchFamily="18" charset="0"/>
              </a:rPr>
              <a:t>Ini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dinamakan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>
                <a:latin typeface="Amasis MT Pro" panose="02040504050005020304" pitchFamily="18" charset="0"/>
              </a:rPr>
              <a:t>multitasking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yaitu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beberapa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pekerjaan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diproses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waktu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bersamaan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644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EB85A-129A-F792-DCD8-408E8DFD6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17083"/>
            <a:ext cx="10058400" cy="1450757"/>
          </a:xfrm>
        </p:spPr>
        <p:txBody>
          <a:bodyPr/>
          <a:lstStyle/>
          <a:p>
            <a:r>
              <a:rPr lang="en-US" i="1" dirty="0">
                <a:latin typeface="Amasis MT Pro" panose="02040504050005020304" pitchFamily="18" charset="0"/>
              </a:rPr>
              <a:t>Real Time System</a:t>
            </a:r>
            <a:endParaRPr lang="en-ID" i="1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4FABA-98E8-7154-BB10-C86498B17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76214"/>
            <a:ext cx="10058400" cy="40233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Ketika </a:t>
            </a:r>
            <a:r>
              <a:rPr lang="en-US" dirty="0" err="1">
                <a:latin typeface="Amasis MT Pro" panose="02040504050005020304" pitchFamily="18" charset="0"/>
              </a:rPr>
              <a:t>suatu</a:t>
            </a:r>
            <a:r>
              <a:rPr lang="en-US" dirty="0">
                <a:latin typeface="Amasis MT Pro" panose="02040504050005020304" pitchFamily="18" charset="0"/>
              </a:rPr>
              <a:t> system </a:t>
            </a:r>
            <a:r>
              <a:rPr lang="en-US" dirty="0" err="1">
                <a:latin typeface="Amasis MT Pro" panose="02040504050005020304" pitchFamily="18" charset="0"/>
              </a:rPr>
              <a:t>dapat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merespons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masukan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batas </a:t>
            </a:r>
            <a:r>
              <a:rPr lang="en-US" dirty="0" err="1">
                <a:latin typeface="Amasis MT Pro" panose="02040504050005020304" pitchFamily="18" charset="0"/>
              </a:rPr>
              <a:t>waktu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tertentu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respons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komputasinya</a:t>
            </a:r>
            <a:r>
              <a:rPr lang="en-US" dirty="0">
                <a:latin typeface="Amasis MT Pro" panose="02040504050005020304" pitchFamily="18" charset="0"/>
              </a:rPr>
              <a:t> sangat </a:t>
            </a:r>
            <a:r>
              <a:rPr lang="en-US" dirty="0" err="1">
                <a:latin typeface="Amasis MT Pro" panose="02040504050005020304" pitchFamily="18" charset="0"/>
              </a:rPr>
              <a:t>tepat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inilah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disebut</a:t>
            </a:r>
            <a:r>
              <a:rPr lang="en-US" dirty="0">
                <a:latin typeface="Amasis MT Pro" panose="02040504050005020304" pitchFamily="18" charset="0"/>
              </a:rPr>
              <a:t> real time system,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24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852FD-A916-AE85-A85C-18F9ED913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Generasi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br>
              <a:rPr lang="en-US" dirty="0">
                <a:latin typeface="Amasis MT Pro" panose="02040504050005020304" pitchFamily="18" charset="0"/>
              </a:rPr>
            </a:br>
            <a:r>
              <a:rPr lang="en-US" i="1" dirty="0">
                <a:latin typeface="Amasis MT Pro" panose="02040504050005020304" pitchFamily="18" charset="0"/>
              </a:rPr>
              <a:t>Personal Computer</a:t>
            </a:r>
            <a:r>
              <a:rPr lang="en-US" dirty="0">
                <a:latin typeface="Amasis MT Pro" panose="02040504050005020304" pitchFamily="18" charset="0"/>
              </a:rPr>
              <a:t> (PC)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08FEC-ACB4-8E3C-624F-8F4B32D5E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system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di PC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DOS (Disk Operating System) dan Windows.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DOS </a:t>
            </a:r>
            <a:r>
              <a:rPr lang="en-US" dirty="0" err="1">
                <a:latin typeface="Amasis MT Pro" panose="02040504050005020304" pitchFamily="18" charset="0"/>
              </a:rPr>
              <a:t>biasa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dikomputer</a:t>
            </a:r>
            <a:r>
              <a:rPr lang="en-US" dirty="0">
                <a:latin typeface="Amasis MT Pro" panose="02040504050005020304" pitchFamily="18" charset="0"/>
              </a:rPr>
              <a:t> IBM-PC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kompatibelnya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banyak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oleh </a:t>
            </a:r>
            <a:r>
              <a:rPr lang="en-US" dirty="0" err="1">
                <a:latin typeface="Amasis MT Pro" panose="02040504050005020304" pitchFamily="18" charset="0"/>
              </a:rPr>
              <a:t>perusahaan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pemerintahan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perusahaan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swasta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maupun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keperluan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pribadi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Windows </a:t>
            </a:r>
            <a:r>
              <a:rPr lang="en-US" dirty="0" err="1">
                <a:latin typeface="Amasis MT Pro" panose="02040504050005020304" pitchFamily="18" charset="0"/>
              </a:rPr>
              <a:t>biasa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menjalankan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banyak</a:t>
            </a:r>
            <a:r>
              <a:rPr lang="en-US" dirty="0">
                <a:latin typeface="Amasis MT Pro" panose="02040504050005020304" pitchFamily="18" charset="0"/>
              </a:rPr>
              <a:t> program </a:t>
            </a:r>
            <a:r>
              <a:rPr lang="en-US" dirty="0" err="1">
                <a:latin typeface="Amasis MT Pro" panose="02040504050005020304" pitchFamily="18" charset="0"/>
              </a:rPr>
              <a:t>secara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simultan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kita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dapat</a:t>
            </a:r>
            <a:r>
              <a:rPr lang="en-US" dirty="0">
                <a:latin typeface="Amasis MT Pro" panose="02040504050005020304" pitchFamily="18" charset="0"/>
              </a:rPr>
              <a:t> sharing </a:t>
            </a:r>
            <a:r>
              <a:rPr lang="en-US" dirty="0" err="1">
                <a:latin typeface="Amasis MT Pro" panose="02040504050005020304" pitchFamily="18" charset="0"/>
              </a:rPr>
              <a:t>informasi</a:t>
            </a:r>
            <a:r>
              <a:rPr lang="en-US" dirty="0">
                <a:latin typeface="Amasis MT Pro" panose="02040504050005020304" pitchFamily="18" charset="0"/>
              </a:rPr>
              <a:t> pada </a:t>
            </a:r>
            <a:r>
              <a:rPr lang="en-US" dirty="0" err="1">
                <a:latin typeface="Amasis MT Pro" panose="02040504050005020304" pitchFamily="18" charset="0"/>
              </a:rPr>
              <a:t>suatu</a:t>
            </a:r>
            <a:r>
              <a:rPr lang="en-US" dirty="0">
                <a:latin typeface="Amasis MT Pro" panose="02040504050005020304" pitchFamily="18" charset="0"/>
              </a:rPr>
              <a:t> program </a:t>
            </a:r>
            <a:r>
              <a:rPr lang="en-US" dirty="0" err="1">
                <a:latin typeface="Amasis MT Pro" panose="02040504050005020304" pitchFamily="18" charset="0"/>
              </a:rPr>
              <a:t>aplikasi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diberikan</a:t>
            </a:r>
            <a:r>
              <a:rPr lang="en-US" dirty="0">
                <a:latin typeface="Amasis MT Pro" panose="02040504050005020304" pitchFamily="18" charset="0"/>
              </a:rPr>
              <a:t> pada program </a:t>
            </a:r>
            <a:r>
              <a:rPr lang="en-US" dirty="0" err="1">
                <a:latin typeface="Amasis MT Pro" panose="02040504050005020304" pitchFamily="18" charset="0"/>
              </a:rPr>
              <a:t>aplikasi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lainnya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21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AC8E3-2F82-EFF5-6310-D9446D72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>
                <a:latin typeface="Amasis MT Pro" panose="02040504050005020304" pitchFamily="18" charset="0"/>
              </a:rPr>
              <a:t>Macam-Macam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br>
              <a:rPr lang="en-US" dirty="0">
                <a:latin typeface="Amasis MT Pro" panose="02040504050005020304" pitchFamily="18" charset="0"/>
              </a:rPr>
            </a:b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Pada Komputer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7BC28-C935-ACA0-D6CE-92746DA7C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1. DOS (Disk Operating System)</a:t>
            </a:r>
          </a:p>
          <a:p>
            <a:r>
              <a:rPr lang="en-US" dirty="0">
                <a:latin typeface="Amasis MT Pro" panose="02040504050005020304" pitchFamily="18" charset="0"/>
              </a:rPr>
              <a:t>2. Windows</a:t>
            </a:r>
          </a:p>
          <a:p>
            <a:r>
              <a:rPr lang="en-US" dirty="0">
                <a:latin typeface="Amasis MT Pro" panose="02040504050005020304" pitchFamily="18" charset="0"/>
              </a:rPr>
              <a:t>3. Macintosh</a:t>
            </a:r>
          </a:p>
          <a:p>
            <a:r>
              <a:rPr lang="en-US" dirty="0">
                <a:latin typeface="Amasis MT Pro" panose="02040504050005020304" pitchFamily="18" charset="0"/>
              </a:rPr>
              <a:t>4. Unix</a:t>
            </a:r>
          </a:p>
          <a:p>
            <a:r>
              <a:rPr lang="en-US" dirty="0">
                <a:latin typeface="Amasis MT Pro" panose="02040504050005020304" pitchFamily="18" charset="0"/>
              </a:rPr>
              <a:t>5. LINUX</a:t>
            </a:r>
          </a:p>
          <a:p>
            <a:r>
              <a:rPr lang="en-US" dirty="0">
                <a:latin typeface="Amasis MT Pro" panose="02040504050005020304" pitchFamily="18" charset="0"/>
              </a:rPr>
              <a:t>6. FREE BSD</a:t>
            </a:r>
          </a:p>
          <a:p>
            <a:r>
              <a:rPr lang="en-US" dirty="0">
                <a:latin typeface="Amasis MT Pro" panose="02040504050005020304" pitchFamily="18" charset="0"/>
              </a:rPr>
              <a:t>7. Be OS</a:t>
            </a:r>
          </a:p>
          <a:p>
            <a:r>
              <a:rPr lang="en-US" dirty="0">
                <a:latin typeface="Amasis MT Pro" panose="02040504050005020304" pitchFamily="18" charset="0"/>
              </a:rPr>
              <a:t>8. Sun Solaris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477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5C4D3-E8F8-E68D-A4D8-FAA589832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42E78-1476-A487-99B7-E58B09A3A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memberi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dukungan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peningkatan</a:t>
            </a:r>
            <a:r>
              <a:rPr lang="en-US" dirty="0">
                <a:latin typeface="Amasis MT Pro" panose="02040504050005020304" pitchFamily="18" charset="0"/>
              </a:rPr>
              <a:t> pada program-program </a:t>
            </a:r>
            <a:r>
              <a:rPr lang="en-US" dirty="0" err="1">
                <a:latin typeface="Amasis MT Pro" panose="02040504050005020304" pitchFamily="18" charset="0"/>
              </a:rPr>
              <a:t>dengan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fungsi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khusus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misalnya</a:t>
            </a:r>
            <a:r>
              <a:rPr lang="en-US" dirty="0">
                <a:latin typeface="Amasis MT Pro" panose="02040504050005020304" pitchFamily="18" charset="0"/>
              </a:rPr>
              <a:t> program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menyalin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membackup</a:t>
            </a:r>
            <a:r>
              <a:rPr lang="en-US" dirty="0">
                <a:latin typeface="Amasis MT Pro" panose="02040504050005020304" pitchFamily="18" charset="0"/>
              </a:rPr>
              <a:t> file-file </a:t>
            </a:r>
            <a:r>
              <a:rPr lang="en-US" dirty="0" err="1">
                <a:latin typeface="Amasis MT Pro" panose="02040504050005020304" pitchFamily="18" charset="0"/>
              </a:rPr>
              <a:t>terpilih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kompresi</a:t>
            </a:r>
            <a:r>
              <a:rPr lang="en-US" dirty="0">
                <a:latin typeface="Amasis MT Pro" panose="02040504050005020304" pitchFamily="18" charset="0"/>
              </a:rPr>
              <a:t> file, </a:t>
            </a:r>
            <a:r>
              <a:rPr lang="en-US" dirty="0" err="1">
                <a:latin typeface="Amasis MT Pro" panose="02040504050005020304" pitchFamily="18" charset="0"/>
              </a:rPr>
              <a:t>pemeriksaan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keras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managemen</a:t>
            </a:r>
            <a:r>
              <a:rPr lang="en-US" dirty="0">
                <a:latin typeface="Amasis MT Pro" panose="02040504050005020304" pitchFamily="18" charset="0"/>
              </a:rPr>
              <a:t> file, </a:t>
            </a:r>
            <a:r>
              <a:rPr lang="en-US" dirty="0" err="1">
                <a:latin typeface="Amasis MT Pro" panose="02040504050005020304" pitchFamily="18" charset="0"/>
              </a:rPr>
              <a:t>deteksi</a:t>
            </a:r>
            <a:r>
              <a:rPr lang="en-US" dirty="0">
                <a:latin typeface="Amasis MT Pro" panose="02040504050005020304" pitchFamily="18" charset="0"/>
              </a:rPr>
              <a:t> virus, </a:t>
            </a:r>
            <a:r>
              <a:rPr lang="en-US" dirty="0" err="1">
                <a:latin typeface="Amasis MT Pro" panose="02040504050005020304" pitchFamily="18" charset="0"/>
              </a:rPr>
              <a:t>atur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ulang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hardisk</a:t>
            </a:r>
            <a:r>
              <a:rPr lang="en-US" dirty="0">
                <a:latin typeface="Amasis MT Pro" panose="02040504050005020304" pitchFamily="18" charset="0"/>
              </a:rPr>
              <a:t>. DLL.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9304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F2308-7C6A-EC9E-42B9-5335B0F92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Internal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40B5D-91ED-471A-E627-8CE8CBDAD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File Manager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Personal Firewall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Disk Defragmenter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 err="1">
                <a:latin typeface="Amasis MT Pro" panose="02040504050005020304" pitchFamily="18" charset="0"/>
              </a:rPr>
              <a:t>Utilitas</a:t>
            </a:r>
            <a:r>
              <a:rPr lang="en-US" i="1" dirty="0">
                <a:latin typeface="Amasis MT Pro" panose="02040504050005020304" pitchFamily="18" charset="0"/>
              </a:rPr>
              <a:t> Backup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 err="1">
                <a:latin typeface="Amasis MT Pro" panose="02040504050005020304" pitchFamily="18" charset="0"/>
              </a:rPr>
              <a:t>Utilitas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Diagnostik</a:t>
            </a:r>
            <a:endParaRPr lang="en-US" i="1" dirty="0">
              <a:latin typeface="Amasis MT Pro" panose="020405040500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Image Viewer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Disk Scanner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Screen Saver</a:t>
            </a:r>
            <a:endParaRPr lang="en-ID" i="1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04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8B489-93E3-3B37-FD8E-C64B62A80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internal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D61E8-DAE5-B395-5687-B1C93F218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06694"/>
            <a:ext cx="10058400" cy="4023360"/>
          </a:xfrm>
        </p:spPr>
        <p:txBody>
          <a:bodyPr>
            <a:normAutofit lnSpcReduction="10000"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File Manager </a:t>
            </a:r>
            <a:r>
              <a:rPr lang="en-US" dirty="0">
                <a:latin typeface="Amasis MT Pro" panose="02040504050005020304" pitchFamily="18" charset="0"/>
              </a:rPr>
              <a:t>: </a:t>
            </a:r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difungsikan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managemen</a:t>
            </a:r>
            <a:r>
              <a:rPr lang="en-US" dirty="0">
                <a:latin typeface="Amasis MT Pro" panose="02040504050005020304" pitchFamily="18" charset="0"/>
              </a:rPr>
              <a:t> file, missal meng-copy, </a:t>
            </a:r>
            <a:r>
              <a:rPr lang="en-US" dirty="0" err="1">
                <a:latin typeface="Amasis MT Pro" panose="02040504050005020304" pitchFamily="18" charset="0"/>
              </a:rPr>
              <a:t>memformat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menghapus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mengganti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nama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memindahkan</a:t>
            </a:r>
            <a:r>
              <a:rPr lang="en-US" dirty="0">
                <a:latin typeface="Amasis MT Pro" panose="02040504050005020304" pitchFamily="18" charset="0"/>
              </a:rPr>
              <a:t> file data dan </a:t>
            </a:r>
            <a:r>
              <a:rPr lang="en-US" dirty="0" err="1">
                <a:latin typeface="Amasis MT Pro" panose="02040504050005020304" pitchFamily="18" charset="0"/>
              </a:rPr>
              <a:t>membuat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susunan</a:t>
            </a:r>
            <a:r>
              <a:rPr lang="en-US" dirty="0">
                <a:latin typeface="Amasis MT Pro" panose="02040504050005020304" pitchFamily="18" charset="0"/>
              </a:rPr>
              <a:t> file </a:t>
            </a:r>
            <a:r>
              <a:rPr lang="en-US" dirty="0" err="1">
                <a:latin typeface="Amasis MT Pro" panose="02040504050005020304" pitchFamily="18" charset="0"/>
              </a:rPr>
              <a:t>menjadi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terurut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Personal Firewall </a:t>
            </a:r>
            <a:r>
              <a:rPr lang="en-US" dirty="0">
                <a:latin typeface="Amasis MT Pro" panose="02040504050005020304" pitchFamily="18" charset="0"/>
              </a:rPr>
              <a:t>: </a:t>
            </a:r>
            <a:r>
              <a:rPr lang="en-US" dirty="0" err="1">
                <a:latin typeface="Amasis MT Pro" panose="02040504050005020304" pitchFamily="18" charset="0"/>
              </a:rPr>
              <a:t>mendeteksi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melindungi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dari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perintah-perintah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tidak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dikenal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misalnya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upaya</a:t>
            </a:r>
            <a:r>
              <a:rPr lang="en-US" dirty="0">
                <a:latin typeface="Amasis MT Pro" panose="02040504050005020304" pitchFamily="18" charset="0"/>
              </a:rPr>
              <a:t> user lain yang </a:t>
            </a:r>
            <a:r>
              <a:rPr lang="en-US" dirty="0" err="1">
                <a:latin typeface="Amasis MT Pro" panose="02040504050005020304" pitchFamily="18" charset="0"/>
              </a:rPr>
              <a:t>ingin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masuk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kita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tanpa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izin</a:t>
            </a:r>
            <a:endParaRPr lang="en-US" dirty="0">
              <a:latin typeface="Amasis MT Pro" panose="020405040500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Disk </a:t>
            </a:r>
            <a:r>
              <a:rPr lang="en-US" i="1" dirty="0" err="1">
                <a:latin typeface="Amasis MT Pro" panose="02040504050005020304" pitchFamily="18" charset="0"/>
              </a:rPr>
              <a:t>Desfragmenter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dirty="0">
                <a:latin typeface="Amasis MT Pro" panose="02040504050005020304" pitchFamily="18" charset="0"/>
              </a:rPr>
              <a:t>: </a:t>
            </a:r>
            <a:r>
              <a:rPr lang="en-US" dirty="0" err="1">
                <a:latin typeface="Amasis MT Pro" panose="02040504050005020304" pitchFamily="18" charset="0"/>
              </a:rPr>
              <a:t>Menata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ulang</a:t>
            </a:r>
            <a:r>
              <a:rPr lang="en-US" dirty="0">
                <a:latin typeface="Amasis MT Pro" panose="02040504050005020304" pitchFamily="18" charset="0"/>
              </a:rPr>
              <a:t> tata </a:t>
            </a:r>
            <a:r>
              <a:rPr lang="en-US" dirty="0" err="1">
                <a:latin typeface="Amasis MT Pro" panose="02040504050005020304" pitchFamily="18" charset="0"/>
              </a:rPr>
              <a:t>letak</a:t>
            </a:r>
            <a:r>
              <a:rPr lang="en-US" dirty="0">
                <a:latin typeface="Amasis MT Pro" panose="02040504050005020304" pitchFamily="18" charset="0"/>
              </a:rPr>
              <a:t> file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hardisk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mengisi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ruang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kosong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terdapat</a:t>
            </a:r>
            <a:r>
              <a:rPr lang="en-US" dirty="0">
                <a:latin typeface="Amasis MT Pro" panose="02040504050005020304" pitchFamily="18" charset="0"/>
              </a:rPr>
              <a:t> pada </a:t>
            </a:r>
            <a:r>
              <a:rPr lang="en-US" dirty="0" err="1">
                <a:latin typeface="Amasis MT Pro" panose="02040504050005020304" pitchFamily="18" charset="0"/>
              </a:rPr>
              <a:t>hardisk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sehingga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kapasitas</a:t>
            </a:r>
            <a:r>
              <a:rPr lang="en-US" dirty="0">
                <a:latin typeface="Amasis MT Pro" panose="02040504050005020304" pitchFamily="18" charset="0"/>
              </a:rPr>
              <a:t> hard disk </a:t>
            </a:r>
            <a:r>
              <a:rPr lang="en-US" dirty="0" err="1">
                <a:latin typeface="Amasis MT Pro" panose="02040504050005020304" pitchFamily="18" charset="0"/>
              </a:rPr>
              <a:t>menjadi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lebih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efisien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akses</a:t>
            </a:r>
            <a:r>
              <a:rPr lang="en-US" dirty="0">
                <a:latin typeface="Amasis MT Pro" panose="02040504050005020304" pitchFamily="18" charset="0"/>
              </a:rPr>
              <a:t> data program </a:t>
            </a:r>
            <a:r>
              <a:rPr lang="en-US" dirty="0" err="1">
                <a:latin typeface="Amasis MT Pro" panose="02040504050005020304" pitchFamily="18" charset="0"/>
              </a:rPr>
              <a:t>jadi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lebih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cepat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masis MT Pro" panose="020405040500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en-US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087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E65E3-2458-EC6B-F417-3DE18593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internal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0FB1B-578D-12C8-AC87-4A8B0C782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i="1" dirty="0" err="1">
                <a:latin typeface="Amasis MT Pro" panose="02040504050005020304" pitchFamily="18" charset="0"/>
              </a:rPr>
              <a:t>Utilitas</a:t>
            </a:r>
            <a:r>
              <a:rPr lang="en-US" i="1" dirty="0">
                <a:latin typeface="Amasis MT Pro" panose="02040504050005020304" pitchFamily="18" charset="0"/>
              </a:rPr>
              <a:t> Backup</a:t>
            </a:r>
            <a:r>
              <a:rPr lang="en-ID" i="1" dirty="0">
                <a:latin typeface="Amasis MT Pro" panose="02040504050005020304" pitchFamily="18" charset="0"/>
              </a:rPr>
              <a:t> </a:t>
            </a:r>
            <a:r>
              <a:rPr lang="en-ID" dirty="0">
                <a:latin typeface="Amasis MT Pro" panose="02040504050005020304" pitchFamily="18" charset="0"/>
              </a:rPr>
              <a:t>: </a:t>
            </a:r>
            <a:r>
              <a:rPr lang="en-ID" dirty="0" err="1">
                <a:latin typeface="Amasis MT Pro" panose="02040504050005020304" pitchFamily="18" charset="0"/>
              </a:rPr>
              <a:t>digunakan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untuk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mengcopy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atau</a:t>
            </a:r>
            <a:r>
              <a:rPr lang="en-ID" dirty="0">
                <a:latin typeface="Amasis MT Pro" panose="02040504050005020304" pitchFamily="18" charset="0"/>
              </a:rPr>
              <a:t> mem-</a:t>
            </a:r>
            <a:r>
              <a:rPr lang="en-ID" dirty="0" err="1">
                <a:latin typeface="Amasis MT Pro" panose="02040504050005020304" pitchFamily="18" charset="0"/>
              </a:rPr>
              <a:t>cback</a:t>
            </a:r>
            <a:r>
              <a:rPr lang="en-ID" dirty="0">
                <a:latin typeface="Amasis MT Pro" panose="02040504050005020304" pitchFamily="18" charset="0"/>
              </a:rPr>
              <a:t> up file-file </a:t>
            </a:r>
            <a:r>
              <a:rPr lang="en-ID" dirty="0" err="1">
                <a:latin typeface="Amasis MT Pro" panose="02040504050005020304" pitchFamily="18" charset="0"/>
              </a:rPr>
              <a:t>terpilih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ke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dalam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penyimpanan</a:t>
            </a:r>
            <a:r>
              <a:rPr lang="en-ID" dirty="0">
                <a:latin typeface="Amasis MT Pro" panose="02040504050005020304" pitchFamily="18" charset="0"/>
              </a:rPr>
              <a:t> lain </a:t>
            </a:r>
            <a:r>
              <a:rPr lang="en-ID" dirty="0" err="1">
                <a:latin typeface="Amasis MT Pro" panose="02040504050005020304" pitchFamily="18" charset="0"/>
              </a:rPr>
              <a:t>seperti</a:t>
            </a:r>
            <a:r>
              <a:rPr lang="en-ID" dirty="0">
                <a:latin typeface="Amasis MT Pro" panose="02040504050005020304" pitchFamily="18" charset="0"/>
              </a:rPr>
              <a:t> flash disk, </a:t>
            </a:r>
            <a:r>
              <a:rPr lang="en-ID" dirty="0" err="1">
                <a:latin typeface="Amasis MT Pro" panose="02040504050005020304" pitchFamily="18" charset="0"/>
              </a:rPr>
              <a:t>memori</a:t>
            </a:r>
            <a:r>
              <a:rPr lang="en-ID" dirty="0">
                <a:latin typeface="Amasis MT Pro" panose="02040504050005020304" pitchFamily="18" charset="0"/>
              </a:rPr>
              <a:t> external, hard disk lain, CD, DVD, </a:t>
            </a:r>
            <a:r>
              <a:rPr lang="en-ID" dirty="0" err="1">
                <a:latin typeface="Amasis MT Pro" panose="02040504050005020304" pitchFamily="18" charset="0"/>
              </a:rPr>
              <a:t>dll</a:t>
            </a:r>
            <a:r>
              <a:rPr lang="en-ID" dirty="0">
                <a:latin typeface="Amasis MT Pro" panose="020405040500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ID" i="1" dirty="0">
                <a:latin typeface="Amasis MT Pro" panose="02040504050005020304" pitchFamily="18" charset="0"/>
              </a:rPr>
              <a:t>Image Viewer </a:t>
            </a:r>
            <a:r>
              <a:rPr lang="en-ID" dirty="0">
                <a:latin typeface="Amasis MT Pro" panose="02040504050005020304" pitchFamily="18" charset="0"/>
              </a:rPr>
              <a:t>: </a:t>
            </a:r>
            <a:r>
              <a:rPr lang="en-ID" dirty="0" err="1">
                <a:latin typeface="Amasis MT Pro" panose="02040504050005020304" pitchFamily="18" charset="0"/>
              </a:rPr>
              <a:t>digunakan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untuk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menampilkan</a:t>
            </a:r>
            <a:r>
              <a:rPr lang="en-ID" dirty="0">
                <a:latin typeface="Amasis MT Pro" panose="02040504050005020304" pitchFamily="18" charset="0"/>
              </a:rPr>
              <a:t>, meng-copy, dan </a:t>
            </a:r>
            <a:r>
              <a:rPr lang="en-ID" dirty="0" err="1">
                <a:latin typeface="Amasis MT Pro" panose="02040504050005020304" pitchFamily="18" charset="0"/>
              </a:rPr>
              <a:t>mencetak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isi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dari</a:t>
            </a:r>
            <a:r>
              <a:rPr lang="en-ID" dirty="0">
                <a:latin typeface="Amasis MT Pro" panose="02040504050005020304" pitchFamily="18" charset="0"/>
              </a:rPr>
              <a:t> file </a:t>
            </a:r>
            <a:r>
              <a:rPr lang="en-ID" dirty="0" err="1">
                <a:latin typeface="Amasis MT Pro" panose="02040504050005020304" pitchFamily="18" charset="0"/>
              </a:rPr>
              <a:t>gambar</a:t>
            </a:r>
            <a:endParaRPr lang="en-ID" dirty="0">
              <a:latin typeface="Amasis MT Pro" panose="020405040500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ID" i="1" dirty="0">
                <a:latin typeface="Amasis MT Pro" panose="02040504050005020304" pitchFamily="18" charset="0"/>
              </a:rPr>
              <a:t>Disk </a:t>
            </a:r>
            <a:r>
              <a:rPr lang="en-ID" i="1" dirty="0" err="1">
                <a:latin typeface="Amasis MT Pro" panose="02040504050005020304" pitchFamily="18" charset="0"/>
              </a:rPr>
              <a:t>Sacanner</a:t>
            </a:r>
            <a:r>
              <a:rPr lang="en-ID" i="1" dirty="0">
                <a:latin typeface="Amasis MT Pro" panose="02040504050005020304" pitchFamily="18" charset="0"/>
              </a:rPr>
              <a:t> </a:t>
            </a:r>
            <a:r>
              <a:rPr lang="en-ID" dirty="0">
                <a:latin typeface="Amasis MT Pro" panose="02040504050005020304" pitchFamily="18" charset="0"/>
              </a:rPr>
              <a:t>: </a:t>
            </a:r>
            <a:r>
              <a:rPr lang="en-ID" dirty="0" err="1">
                <a:latin typeface="Amasis MT Pro" panose="02040504050005020304" pitchFamily="18" charset="0"/>
              </a:rPr>
              <a:t>untuk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mendeteksi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sekaligus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memperbaiki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kesalahan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fisik</a:t>
            </a:r>
            <a:r>
              <a:rPr lang="en-ID" dirty="0">
                <a:latin typeface="Amasis MT Pro" panose="02040504050005020304" pitchFamily="18" charset="0"/>
              </a:rPr>
              <a:t> yang </a:t>
            </a:r>
            <a:r>
              <a:rPr lang="en-ID" dirty="0" err="1">
                <a:latin typeface="Amasis MT Pro" panose="02040504050005020304" pitchFamily="18" charset="0"/>
              </a:rPr>
              <a:t>terdapat</a:t>
            </a:r>
            <a:r>
              <a:rPr lang="en-ID" dirty="0">
                <a:latin typeface="Amasis MT Pro" panose="02040504050005020304" pitchFamily="18" charset="0"/>
              </a:rPr>
              <a:t> pada hard disk dan </a:t>
            </a:r>
            <a:r>
              <a:rPr lang="en-ID" dirty="0" err="1">
                <a:latin typeface="Amasis MT Pro" panose="02040504050005020304" pitchFamily="18" charset="0"/>
              </a:rPr>
              <a:t>untuk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menghapus</a:t>
            </a:r>
            <a:r>
              <a:rPr lang="en-ID" dirty="0">
                <a:latin typeface="Amasis MT Pro" panose="02040504050005020304" pitchFamily="18" charset="0"/>
              </a:rPr>
              <a:t> file yang </a:t>
            </a:r>
            <a:r>
              <a:rPr lang="en-ID" dirty="0" err="1">
                <a:latin typeface="Amasis MT Pro" panose="02040504050005020304" pitchFamily="18" charset="0"/>
              </a:rPr>
              <a:t>tidak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berguna</a:t>
            </a:r>
            <a:r>
              <a:rPr lang="en-ID" dirty="0">
                <a:latin typeface="Amasis MT Pro" panose="02040504050005020304" pitchFamily="18" charset="0"/>
              </a:rPr>
              <a:t> agar program </a:t>
            </a:r>
            <a:r>
              <a:rPr lang="en-ID" dirty="0" err="1">
                <a:latin typeface="Amasis MT Pro" panose="02040504050005020304" pitchFamily="18" charset="0"/>
              </a:rPr>
              <a:t>berjalan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lebih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lancar</a:t>
            </a:r>
            <a:endParaRPr lang="en-ID" dirty="0">
              <a:latin typeface="Amasis MT Pro" panose="020405040500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ID" i="1" dirty="0">
                <a:latin typeface="Amasis MT Pro" panose="02040504050005020304" pitchFamily="18" charset="0"/>
              </a:rPr>
              <a:t>Screen Saver </a:t>
            </a:r>
            <a:r>
              <a:rPr lang="en-ID" dirty="0">
                <a:latin typeface="Amasis MT Pro" panose="02040504050005020304" pitchFamily="18" charset="0"/>
              </a:rPr>
              <a:t>: </a:t>
            </a:r>
            <a:r>
              <a:rPr lang="en-ID" dirty="0" err="1">
                <a:latin typeface="Amasis MT Pro" panose="02040504050005020304" pitchFamily="18" charset="0"/>
              </a:rPr>
              <a:t>Menampilkan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berbagai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variasi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gambar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bergerak</a:t>
            </a:r>
            <a:r>
              <a:rPr lang="en-ID" dirty="0">
                <a:latin typeface="Amasis MT Pro" panose="02040504050005020304" pitchFamily="18" charset="0"/>
              </a:rPr>
              <a:t> di layer </a:t>
            </a:r>
            <a:r>
              <a:rPr lang="en-ID" dirty="0" err="1">
                <a:latin typeface="Amasis MT Pro" panose="02040504050005020304" pitchFamily="18" charset="0"/>
              </a:rPr>
              <a:t>selama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tidak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menggerakkan</a:t>
            </a:r>
            <a:r>
              <a:rPr lang="en-ID" dirty="0">
                <a:latin typeface="Amasis MT Pro" panose="02040504050005020304" pitchFamily="18" charset="0"/>
              </a:rPr>
              <a:t> keyboard </a:t>
            </a:r>
            <a:r>
              <a:rPr lang="en-ID" dirty="0" err="1">
                <a:latin typeface="Amasis MT Pro" panose="02040504050005020304" pitchFamily="18" charset="0"/>
              </a:rPr>
              <a:t>atau</a:t>
            </a:r>
            <a:r>
              <a:rPr lang="en-ID" dirty="0">
                <a:latin typeface="Amasis MT Pro" panose="02040504050005020304" pitchFamily="18" charset="0"/>
              </a:rPr>
              <a:t> mouse.</a:t>
            </a:r>
            <a:endParaRPr lang="en-US" dirty="0">
              <a:latin typeface="Amasis MT Pro" panose="020405040500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90B0FE-2E60-6B65-F47B-614534404D11}"/>
              </a:ext>
            </a:extLst>
          </p:cNvPr>
          <p:cNvSpPr txBox="1">
            <a:spLocks/>
          </p:cNvSpPr>
          <p:nvPr/>
        </p:nvSpPr>
        <p:spPr>
          <a:xfrm>
            <a:off x="1097280" y="1737360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10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752EC-3119-5D1A-820F-315B929C4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Sistem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E35688-507D-7F55-B270-47511DFB8908}"/>
              </a:ext>
            </a:extLst>
          </p:cNvPr>
          <p:cNvSpPr/>
          <p:nvPr/>
        </p:nvSpPr>
        <p:spPr>
          <a:xfrm>
            <a:off x="4122420" y="2245360"/>
            <a:ext cx="4008120" cy="52832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chemeClr val="bg1"/>
                </a:solidFill>
                <a:latin typeface="Amasis MT Pro" panose="02040504050005020304" pitchFamily="18" charset="0"/>
              </a:rPr>
              <a:t>Perangkat</a:t>
            </a:r>
            <a:r>
              <a:rPr lang="en-US" sz="2000" b="1" dirty="0">
                <a:solidFill>
                  <a:schemeClr val="bg1"/>
                </a:solidFill>
                <a:latin typeface="Amasis MT Pro" panose="020405040500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masis MT Pro" panose="02040504050005020304" pitchFamily="18" charset="0"/>
              </a:rPr>
              <a:t>Lunak</a:t>
            </a:r>
            <a:r>
              <a:rPr lang="en-US" sz="2000" b="1" dirty="0">
                <a:solidFill>
                  <a:schemeClr val="bg1"/>
                </a:solidFill>
                <a:latin typeface="Amasis MT Pro" panose="02040504050005020304" pitchFamily="18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masis MT Pro" panose="02040504050005020304" pitchFamily="18" charset="0"/>
              </a:rPr>
              <a:t>Sistem</a:t>
            </a:r>
            <a:endParaRPr lang="en-ID" sz="2000" b="1" dirty="0">
              <a:solidFill>
                <a:schemeClr val="bg1"/>
              </a:solidFill>
              <a:latin typeface="Amasis MT Pro" panose="020405040500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5C40BC-2FA1-4593-CDE1-15E5AD99B227}"/>
              </a:ext>
            </a:extLst>
          </p:cNvPr>
          <p:cNvSpPr/>
          <p:nvPr/>
        </p:nvSpPr>
        <p:spPr>
          <a:xfrm>
            <a:off x="690880" y="3638551"/>
            <a:ext cx="11064240" cy="75056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Software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mengatur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, dan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mengontrol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perangkat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keras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komputer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sumber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daya</a:t>
            </a:r>
            <a:r>
              <a:rPr lang="en-US" sz="2000" dirty="0">
                <a:latin typeface="Amasis MT Pro" panose="020405040500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  <a:cs typeface="Arial" panose="020B0604020202020204" pitchFamily="34" charset="0"/>
              </a:rPr>
              <a:t>komputer</a:t>
            </a:r>
            <a:endParaRPr lang="en-ID" sz="2000" dirty="0">
              <a:latin typeface="Amasis MT Pro" panose="020405040500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CAFE94CD-DBA0-8D13-3B3A-3E80067E6944}"/>
              </a:ext>
            </a:extLst>
          </p:cNvPr>
          <p:cNvSpPr/>
          <p:nvPr/>
        </p:nvSpPr>
        <p:spPr>
          <a:xfrm>
            <a:off x="5943600" y="2968842"/>
            <a:ext cx="365760" cy="39919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086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9AA67-E29F-E80B-5254-5ECF3B7CC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Eksternal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9D836-0D3D-E301-CC3E-AFCBE12655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Registry Cleaner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Antivirus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Spyware Remover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Internet Filter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 err="1">
                <a:latin typeface="Amasis MT Pro" panose="02040504050005020304" pitchFamily="18" charset="0"/>
              </a:rPr>
              <a:t>Kompresi</a:t>
            </a:r>
            <a:r>
              <a:rPr lang="en-US" i="1" dirty="0">
                <a:latin typeface="Amasis MT Pro" panose="02040504050005020304" pitchFamily="18" charset="0"/>
              </a:rPr>
              <a:t> File</a:t>
            </a:r>
          </a:p>
          <a:p>
            <a:pPr marL="457200" indent="-457200"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CD/DVD Burning</a:t>
            </a:r>
            <a:endParaRPr lang="en-ID" i="1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2543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E60B4-E04D-A34C-461A-FB26562AA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Eksternal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E1458-6A04-1E6D-E7C8-4310BFDAF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Registry Cleaner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menghapus</a:t>
            </a:r>
            <a:r>
              <a:rPr lang="en-US" dirty="0">
                <a:latin typeface="Amasis MT Pro" panose="02040504050005020304" pitchFamily="18" charset="0"/>
              </a:rPr>
              <a:t> file yang </a:t>
            </a:r>
            <a:r>
              <a:rPr lang="en-US" dirty="0" err="1">
                <a:latin typeface="Amasis MT Pro" panose="02040504050005020304" pitchFamily="18" charset="0"/>
              </a:rPr>
              <a:t>berada</a:t>
            </a:r>
            <a:r>
              <a:rPr lang="en-US" dirty="0">
                <a:latin typeface="Amasis MT Pro" panose="02040504050005020304" pitchFamily="18" charset="0"/>
              </a:rPr>
              <a:t> di registry, </a:t>
            </a:r>
            <a:r>
              <a:rPr lang="en-US" dirty="0" err="1">
                <a:latin typeface="Amasis MT Pro" panose="02040504050005020304" pitchFamily="18" charset="0"/>
              </a:rPr>
              <a:t>sehingga</a:t>
            </a:r>
            <a:r>
              <a:rPr lang="en-US" dirty="0">
                <a:latin typeface="Amasis MT Pro" panose="02040504050005020304" pitchFamily="18" charset="0"/>
              </a:rPr>
              <a:t> proses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menjadi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cepat</a:t>
            </a:r>
            <a:endParaRPr lang="en-US" dirty="0">
              <a:latin typeface="Amasis MT Pro" panose="020405040500050203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Antivirus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men-scan, </a:t>
            </a:r>
            <a:r>
              <a:rPr lang="en-US" dirty="0" err="1">
                <a:latin typeface="Amasis MT Pro" panose="02040504050005020304" pitchFamily="18" charset="0"/>
              </a:rPr>
              <a:t>menghapus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mengantisipasi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serangan</a:t>
            </a:r>
            <a:r>
              <a:rPr lang="en-US" dirty="0">
                <a:latin typeface="Amasis MT Pro" panose="02040504050005020304" pitchFamily="18" charset="0"/>
              </a:rPr>
              <a:t> virus, </a:t>
            </a:r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SMADAV, AVG, dan Kaspersky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i="1" dirty="0">
                <a:latin typeface="Amasis MT Pro" panose="02040504050005020304" pitchFamily="18" charset="0"/>
              </a:rPr>
              <a:t>Spyware Remover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menghapus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mendeteksi</a:t>
            </a:r>
            <a:r>
              <a:rPr lang="en-US" dirty="0">
                <a:latin typeface="Amasis MT Pro" panose="02040504050005020304" pitchFamily="18" charset="0"/>
              </a:rPr>
              <a:t> spyware, malware dan adware.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i="1" dirty="0">
                <a:latin typeface="Amasis MT Pro" panose="02040504050005020304" pitchFamily="18" charset="0"/>
              </a:rPr>
              <a:t>       SPYWARE </a:t>
            </a:r>
            <a:r>
              <a:rPr lang="en-US" dirty="0">
                <a:latin typeface="Amasis MT Pro" panose="02040504050005020304" pitchFamily="18" charset="0"/>
              </a:rPr>
              <a:t>: </a:t>
            </a:r>
            <a:r>
              <a:rPr lang="en-US" dirty="0" err="1">
                <a:latin typeface="Amasis MT Pro" panose="02040504050005020304" pitchFamily="18" charset="0"/>
              </a:rPr>
              <a:t>biasa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ditempatkan</a:t>
            </a:r>
            <a:r>
              <a:rPr lang="en-US" dirty="0">
                <a:latin typeface="Amasis MT Pro" panose="02040504050005020304" pitchFamily="18" charset="0"/>
              </a:rPr>
              <a:t> pada </a:t>
            </a:r>
            <a:r>
              <a:rPr lang="en-US" dirty="0" err="1">
                <a:latin typeface="Amasis MT Pro" panose="02040504050005020304" pitchFamily="18" charset="0"/>
              </a:rPr>
              <a:t>sebuah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tanpa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sepengetahuan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pemiliknya</a:t>
            </a:r>
            <a:endParaRPr lang="en-US" dirty="0">
              <a:latin typeface="Amasis MT Pro" panose="020405040500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Amasis MT Pro" panose="02040504050005020304" pitchFamily="18" charset="0"/>
              </a:rPr>
              <a:t>       </a:t>
            </a:r>
            <a:r>
              <a:rPr lang="en-US" i="1" dirty="0">
                <a:latin typeface="Amasis MT Pro" panose="02040504050005020304" pitchFamily="18" charset="0"/>
              </a:rPr>
              <a:t>MALWARE</a:t>
            </a:r>
            <a:r>
              <a:rPr lang="en-US" dirty="0">
                <a:latin typeface="Amasis MT Pro" panose="02040504050005020304" pitchFamily="18" charset="0"/>
              </a:rPr>
              <a:t> : Program yang </a:t>
            </a:r>
            <a:r>
              <a:rPr lang="en-US" dirty="0" err="1">
                <a:latin typeface="Amasis MT Pro" panose="02040504050005020304" pitchFamily="18" charset="0"/>
              </a:rPr>
              <a:t>sengaja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dibuat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memberikan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masalah</a:t>
            </a:r>
            <a:r>
              <a:rPr lang="en-US" dirty="0">
                <a:latin typeface="Amasis MT Pro" panose="02040504050005020304" pitchFamily="18" charset="0"/>
              </a:rPr>
              <a:t> pada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>
                <a:latin typeface="Amasis MT Pro" panose="02040504050005020304" pitchFamily="18" charset="0"/>
              </a:rPr>
              <a:t>       </a:t>
            </a:r>
            <a:r>
              <a:rPr lang="en-US" i="1" dirty="0">
                <a:latin typeface="Amasis MT Pro" panose="02040504050005020304" pitchFamily="18" charset="0"/>
              </a:rPr>
              <a:t>ADWARE </a:t>
            </a:r>
            <a:r>
              <a:rPr lang="en-US" dirty="0">
                <a:latin typeface="Amasis MT Pro" panose="02040504050005020304" pitchFamily="18" charset="0"/>
              </a:rPr>
              <a:t>: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promosi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iklan</a:t>
            </a:r>
            <a:endParaRPr lang="en-US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0995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D367F-CAD7-18B8-E1DE-5C61D3E24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394977"/>
            <a:ext cx="10058400" cy="1450757"/>
          </a:xfrm>
        </p:spPr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lunak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utilitas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Eksternal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167465-069A-7BA0-03F6-EC78380AF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i="1" dirty="0">
                <a:latin typeface="Amasis MT Pro" panose="02040504050005020304" pitchFamily="18" charset="0"/>
              </a:rPr>
              <a:t>Internet Filter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membatasi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hal-hal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tidak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ingin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ditampilkan</a:t>
            </a:r>
            <a:r>
              <a:rPr lang="en-US" dirty="0">
                <a:latin typeface="Amasis MT Pro" panose="02040504050005020304" pitchFamily="18" charset="0"/>
              </a:rPr>
              <a:t> di layer, </a:t>
            </a:r>
            <a:r>
              <a:rPr lang="en-US" dirty="0" err="1">
                <a:latin typeface="Amasis MT Pro" panose="02040504050005020304" pitchFamily="18" charset="0"/>
              </a:rPr>
              <a:t>seperti</a:t>
            </a:r>
            <a:r>
              <a:rPr lang="en-US" dirty="0">
                <a:latin typeface="Amasis MT Pro" panose="02040504050005020304" pitchFamily="18" charset="0"/>
              </a:rPr>
              <a:t> anti spam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menghilangkan</a:t>
            </a:r>
            <a:r>
              <a:rPr lang="en-US" dirty="0">
                <a:latin typeface="Amasis MT Pro" panose="02040504050005020304" pitchFamily="18" charset="0"/>
              </a:rPr>
              <a:t> spam, dan </a:t>
            </a:r>
            <a:r>
              <a:rPr lang="en-US" dirty="0" err="1">
                <a:latin typeface="Amasis MT Pro" panose="02040504050005020304" pitchFamily="18" charset="0"/>
              </a:rPr>
              <a:t>pupup</a:t>
            </a:r>
            <a:r>
              <a:rPr lang="en-US" dirty="0">
                <a:latin typeface="Amasis MT Pro" panose="02040504050005020304" pitchFamily="18" charset="0"/>
              </a:rPr>
              <a:t> blocker </a:t>
            </a:r>
            <a:r>
              <a:rPr lang="en-US" dirty="0" err="1">
                <a:latin typeface="Amasis MT Pro" panose="02040504050005020304" pitchFamily="18" charset="0"/>
              </a:rPr>
              <a:t>berfungsi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menghadang</a:t>
            </a:r>
            <a:r>
              <a:rPr lang="en-US" dirty="0">
                <a:latin typeface="Amasis MT Pro" panose="02040504050005020304" pitchFamily="18" charset="0"/>
              </a:rPr>
              <a:t> pop up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i="1" dirty="0" err="1">
                <a:latin typeface="Amasis MT Pro" panose="02040504050005020304" pitchFamily="18" charset="0"/>
              </a:rPr>
              <a:t>Kompresi</a:t>
            </a:r>
            <a:r>
              <a:rPr lang="en-US" i="1" dirty="0">
                <a:latin typeface="Amasis MT Pro" panose="02040504050005020304" pitchFamily="18" charset="0"/>
              </a:rPr>
              <a:t> File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digunkan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mengecilkan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ukuran</a:t>
            </a:r>
            <a:r>
              <a:rPr lang="en-US" dirty="0">
                <a:latin typeface="Amasis MT Pro" panose="02040504050005020304" pitchFamily="18" charset="0"/>
              </a:rPr>
              <a:t> file, </a:t>
            </a:r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WinZip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i="1" dirty="0">
                <a:latin typeface="Amasis MT Pro" panose="02040504050005020304" pitchFamily="18" charset="0"/>
              </a:rPr>
              <a:t>CD/DVD Burning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menulis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teks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grafik</a:t>
            </a:r>
            <a:r>
              <a:rPr lang="en-US" dirty="0">
                <a:latin typeface="Amasis MT Pro" panose="02040504050005020304" pitchFamily="18" charset="0"/>
              </a:rPr>
              <a:t>, audio dan file video </a:t>
            </a:r>
            <a:r>
              <a:rPr lang="en-US" dirty="0" err="1">
                <a:latin typeface="Amasis MT Pro" panose="02040504050005020304" pitchFamily="18" charset="0"/>
              </a:rPr>
              <a:t>ke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recodable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</a:t>
            </a:r>
            <a:r>
              <a:rPr lang="en-US" dirty="0">
                <a:latin typeface="Amasis MT Pro" panose="02040504050005020304" pitchFamily="18" charset="0"/>
              </a:rPr>
              <a:t> rewritable CD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DVD, </a:t>
            </a:r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: Ahead Nero 6</a:t>
            </a:r>
          </a:p>
          <a:p>
            <a:pPr algn="just">
              <a:lnSpc>
                <a:spcPct val="150000"/>
              </a:lnSpc>
            </a:pP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A88145-F6C8-767A-CDFA-9DC57DC5F6BE}"/>
              </a:ext>
            </a:extLst>
          </p:cNvPr>
          <p:cNvSpPr txBox="1">
            <a:spLocks/>
          </p:cNvSpPr>
          <p:nvPr/>
        </p:nvSpPr>
        <p:spPr>
          <a:xfrm>
            <a:off x="1097280" y="371901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22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F2E4E-94E0-CCCA-952C-B5BEE4442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masis MT Pro" panose="02040504050005020304" pitchFamily="18" charset="0"/>
              </a:rPr>
              <a:t>Bahasa </a:t>
            </a:r>
            <a:r>
              <a:rPr lang="en-US" dirty="0" err="1">
                <a:latin typeface="Amasis MT Pro" panose="02040504050005020304" pitchFamily="18" charset="0"/>
              </a:rPr>
              <a:t>Pemrograman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BE044-FB66-6E70-8FB7-23A5DD706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Bahasa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 tata </a:t>
            </a:r>
            <a:r>
              <a:rPr lang="en-US" dirty="0" err="1">
                <a:latin typeface="Amasis MT Pro" panose="02040504050005020304" pitchFamily="18" charset="0"/>
              </a:rPr>
              <a:t>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berkomunikasi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baik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lisan</a:t>
            </a:r>
            <a:r>
              <a:rPr lang="en-US" dirty="0">
                <a:latin typeface="Amasis MT Pro" panose="02040504050005020304" pitchFamily="18" charset="0"/>
              </a:rPr>
              <a:t>, tulisan </a:t>
            </a:r>
            <a:r>
              <a:rPr lang="en-US" dirty="0" err="1">
                <a:latin typeface="Amasis MT Pro" panose="02040504050005020304" pitchFamily="18" charset="0"/>
              </a:rPr>
              <a:t>ataupun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gambar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Bahasa </a:t>
            </a:r>
            <a:r>
              <a:rPr lang="en-US" dirty="0" err="1">
                <a:latin typeface="Amasis MT Pro" panose="02040504050005020304" pitchFamily="18" charset="0"/>
              </a:rPr>
              <a:t>tertulis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biasanya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mengandung</a:t>
            </a:r>
            <a:r>
              <a:rPr lang="en-US" dirty="0">
                <a:latin typeface="Amasis MT Pro" panose="02040504050005020304" pitchFamily="18" charset="0"/>
              </a:rPr>
              <a:t> symbol </a:t>
            </a:r>
            <a:r>
              <a:rPr lang="en-US" dirty="0" err="1">
                <a:latin typeface="Amasis MT Pro" panose="02040504050005020304" pitchFamily="18" charset="0"/>
              </a:rPr>
              <a:t>tertentu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angka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gambar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lainnya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membentuk</a:t>
            </a:r>
            <a:r>
              <a:rPr lang="en-US" dirty="0">
                <a:latin typeface="Amasis MT Pro" panose="02040504050005020304" pitchFamily="18" charset="0"/>
              </a:rPr>
              <a:t> kata, </a:t>
            </a:r>
            <a:r>
              <a:rPr lang="en-US" dirty="0" err="1">
                <a:latin typeface="Amasis MT Pro" panose="02040504050005020304" pitchFamily="18" charset="0"/>
              </a:rPr>
              <a:t>kalimat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atau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sesuatu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mengandung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makna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Amasis MT Pro" panose="020405040500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Catatan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Amasis MT Pro" panose="02040504050005020304" pitchFamily="18" charset="0"/>
              </a:rPr>
              <a:t>Komputer </a:t>
            </a:r>
            <a:r>
              <a:rPr lang="en-US" i="1" dirty="0" err="1">
                <a:latin typeface="Amasis MT Pro" panose="02040504050005020304" pitchFamily="18" charset="0"/>
              </a:rPr>
              <a:t>hanya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mengerti</a:t>
            </a:r>
            <a:r>
              <a:rPr lang="en-US" i="1" dirty="0">
                <a:latin typeface="Amasis MT Pro" panose="02040504050005020304" pitchFamily="18" charset="0"/>
              </a:rPr>
              <a:t> Bahasa </a:t>
            </a:r>
            <a:r>
              <a:rPr lang="en-US" i="1" dirty="0" err="1">
                <a:latin typeface="Amasis MT Pro" panose="02040504050005020304" pitchFamily="18" charset="0"/>
              </a:rPr>
              <a:t>mensin</a:t>
            </a:r>
            <a:r>
              <a:rPr lang="en-US" i="1" dirty="0">
                <a:latin typeface="Amasis MT Pro" panose="02040504050005020304" pitchFamily="18" charset="0"/>
              </a:rPr>
              <a:t>, </a:t>
            </a:r>
            <a:r>
              <a:rPr lang="en-US" i="1" dirty="0" err="1">
                <a:latin typeface="Amasis MT Pro" panose="02040504050005020304" pitchFamily="18" charset="0"/>
              </a:rPr>
              <a:t>yaitu</a:t>
            </a:r>
            <a:r>
              <a:rPr lang="en-US" i="1" dirty="0">
                <a:latin typeface="Amasis MT Pro" panose="02040504050005020304" pitchFamily="18" charset="0"/>
              </a:rPr>
              <a:t> Bahasa yang </a:t>
            </a:r>
            <a:r>
              <a:rPr lang="en-US" i="1" dirty="0" err="1">
                <a:latin typeface="Amasis MT Pro" panose="02040504050005020304" pitchFamily="18" charset="0"/>
              </a:rPr>
              <a:t>tesusun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dari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kode</a:t>
            </a:r>
            <a:r>
              <a:rPr lang="en-US" i="1" dirty="0">
                <a:latin typeface="Amasis MT Pro" panose="02040504050005020304" pitchFamily="18" charset="0"/>
              </a:rPr>
              <a:t> binary 0 dan 1 </a:t>
            </a:r>
            <a:r>
              <a:rPr lang="en-US" i="1" dirty="0" err="1">
                <a:latin typeface="Amasis MT Pro" panose="02040504050005020304" pitchFamily="18" charset="0"/>
              </a:rPr>
              <a:t>saja</a:t>
            </a:r>
            <a:r>
              <a:rPr lang="en-US" i="1" dirty="0">
                <a:latin typeface="Amasis MT Pro" panose="02040504050005020304" pitchFamily="18" charset="0"/>
              </a:rPr>
              <a:t>, </a:t>
            </a:r>
            <a:r>
              <a:rPr lang="en-US" i="1" dirty="0" err="1">
                <a:latin typeface="Amasis MT Pro" panose="02040504050005020304" pitchFamily="18" charset="0"/>
              </a:rPr>
              <a:t>kombinasi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ini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mempunyai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makna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bagi</a:t>
            </a:r>
            <a:r>
              <a:rPr lang="en-US" i="1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komputer</a:t>
            </a:r>
            <a:r>
              <a:rPr lang="en-US" i="1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b="1" dirty="0">
                <a:latin typeface="Amasis MT Pro" panose="02040504050005020304" pitchFamily="18" charset="0"/>
              </a:rPr>
              <a:t>Komputer </a:t>
            </a:r>
            <a:r>
              <a:rPr lang="en-US" b="1" dirty="0" err="1">
                <a:latin typeface="Amasis MT Pro" panose="02040504050005020304" pitchFamily="18" charset="0"/>
              </a:rPr>
              <a:t>tidak</a:t>
            </a:r>
            <a:r>
              <a:rPr lang="en-US" b="1" dirty="0">
                <a:latin typeface="Amasis MT Pro" panose="02040504050005020304" pitchFamily="18" charset="0"/>
              </a:rPr>
              <a:t> </a:t>
            </a:r>
            <a:r>
              <a:rPr lang="en-US" b="1" dirty="0" err="1">
                <a:latin typeface="Amasis MT Pro" panose="02040504050005020304" pitchFamily="18" charset="0"/>
              </a:rPr>
              <a:t>mengenal</a:t>
            </a:r>
            <a:r>
              <a:rPr lang="en-US" b="1" dirty="0">
                <a:latin typeface="Amasis MT Pro" panose="02040504050005020304" pitchFamily="18" charset="0"/>
              </a:rPr>
              <a:t> Bahasa  </a:t>
            </a:r>
            <a:r>
              <a:rPr lang="en-US" b="1" dirty="0" err="1">
                <a:latin typeface="Amasis MT Pro" panose="02040504050005020304" pitchFamily="18" charset="0"/>
              </a:rPr>
              <a:t>manusia</a:t>
            </a:r>
            <a:endParaRPr lang="en-ID" b="1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158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5291B-AC29-E0C0-E025-A7B743A58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masis MT Pro" panose="02040504050005020304" pitchFamily="18" charset="0"/>
              </a:rPr>
              <a:t>Bahasa </a:t>
            </a:r>
            <a:r>
              <a:rPr lang="en-US" dirty="0" err="1">
                <a:latin typeface="Amasis MT Pro" panose="02040504050005020304" pitchFamily="18" charset="0"/>
              </a:rPr>
              <a:t>Pemrograman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D6AF9-3D58-3429-97BE-D927ECFA0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mengoperasikan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manusia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harus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bisa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Namun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sulit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dipelajari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karena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itu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kita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perlu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penerjemah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bisa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mengubah</a:t>
            </a:r>
            <a:r>
              <a:rPr lang="en-US" dirty="0">
                <a:latin typeface="Amasis MT Pro" panose="02040504050005020304" pitchFamily="18" charset="0"/>
              </a:rPr>
              <a:t>  </a:t>
            </a:r>
            <a:r>
              <a:rPr lang="en-US" dirty="0" err="1">
                <a:latin typeface="Amasis MT Pro" panose="02040504050005020304" pitchFamily="18" charset="0"/>
              </a:rPr>
              <a:t>dari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manusia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jadi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Penerjemah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bahasa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manusia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bahasa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dikenal</a:t>
            </a:r>
            <a:r>
              <a:rPr lang="en-US" dirty="0">
                <a:latin typeface="Amasis MT Pro" panose="02040504050005020304" pitchFamily="18" charset="0"/>
              </a:rPr>
              <a:t> oleh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dinamakan</a:t>
            </a:r>
            <a:r>
              <a:rPr lang="en-US" dirty="0">
                <a:latin typeface="Amasis MT Pro" panose="02040504050005020304" pitchFamily="18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en-US" i="1" dirty="0">
                <a:latin typeface="Amasis MT Pro" panose="02040504050005020304" pitchFamily="18" charset="0"/>
              </a:rPr>
              <a:t>Bahasa </a:t>
            </a:r>
            <a:r>
              <a:rPr lang="en-US" i="1" dirty="0" err="1">
                <a:latin typeface="Amasis MT Pro" panose="02040504050005020304" pitchFamily="18" charset="0"/>
              </a:rPr>
              <a:t>pemrograman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542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616BF-B339-DA3F-96A3-4502CAE7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masis MT Pro" panose="02040504050005020304" pitchFamily="18" charset="0"/>
              </a:rPr>
              <a:t>Bahasa Pemrograman</a:t>
            </a:r>
            <a:endParaRPr lang="en-ID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2DAC21-DF77-72C3-B498-8955A31F8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menggunakan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pemrograman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kita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harus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mengetahui</a:t>
            </a:r>
            <a:r>
              <a:rPr lang="en-US" dirty="0">
                <a:latin typeface="Amasis MT Pro" panose="02040504050005020304" pitchFamily="18" charset="0"/>
              </a:rPr>
              <a:t> tata </a:t>
            </a:r>
            <a:r>
              <a:rPr lang="en-US" dirty="0" err="1">
                <a:latin typeface="Amasis MT Pro" panose="02040504050005020304" pitchFamily="18" charset="0"/>
              </a:rPr>
              <a:t>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instruksi</a:t>
            </a:r>
            <a:r>
              <a:rPr lang="en-US" dirty="0">
                <a:latin typeface="Amasis MT Pro" panose="02040504050005020304" pitchFamily="18" charset="0"/>
              </a:rPr>
              <a:t> (</a:t>
            </a:r>
            <a:r>
              <a:rPr lang="en-US" dirty="0" err="1">
                <a:latin typeface="Amasis MT Pro" panose="02040504050005020304" pitchFamily="18" charset="0"/>
              </a:rPr>
              <a:t>perintah</a:t>
            </a:r>
            <a:r>
              <a:rPr lang="en-US" dirty="0">
                <a:latin typeface="Amasis MT Pro" panose="02040504050005020304" pitchFamily="18" charset="0"/>
              </a:rPr>
              <a:t>) dan </a:t>
            </a:r>
            <a:r>
              <a:rPr lang="en-US" dirty="0" err="1">
                <a:latin typeface="Amasis MT Pro" panose="02040504050005020304" pitchFamily="18" charset="0"/>
              </a:rPr>
              <a:t>strukturnya</a:t>
            </a:r>
            <a:r>
              <a:rPr lang="en-US" dirty="0">
                <a:latin typeface="Amasis MT Pro" panose="02040504050005020304" pitchFamily="18" charset="0"/>
              </a:rPr>
              <a:t> (syntax) </a:t>
            </a:r>
            <a:r>
              <a:rPr lang="en-US" dirty="0" err="1">
                <a:latin typeface="Amasis MT Pro" panose="02040504050005020304" pitchFamily="18" charset="0"/>
              </a:rPr>
              <a:t>hingga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membentuk</a:t>
            </a:r>
            <a:r>
              <a:rPr lang="en-US" dirty="0">
                <a:latin typeface="Amasis MT Pro" panose="02040504050005020304" pitchFamily="18" charset="0"/>
              </a:rPr>
              <a:t> program.</a:t>
            </a:r>
          </a:p>
          <a:p>
            <a:endParaRPr lang="en-US" dirty="0">
              <a:latin typeface="Amasis MT Pro" panose="02040504050005020304" pitchFamily="18" charset="0"/>
            </a:endParaRPr>
          </a:p>
          <a:p>
            <a:r>
              <a:rPr lang="en-US" dirty="0">
                <a:latin typeface="Amasis MT Pro" panose="02040504050005020304" pitchFamily="18" charset="0"/>
              </a:rPr>
              <a:t>Program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kumpulan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dari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instruksi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bermakna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mempunyai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sysntax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tertentu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menyelesaikan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masalah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endParaRPr lang="en-US" dirty="0">
              <a:latin typeface="Amasis MT Pro" panose="02040504050005020304" pitchFamily="18" charset="0"/>
            </a:endParaRPr>
          </a:p>
          <a:p>
            <a:r>
              <a:rPr lang="en-US" dirty="0">
                <a:latin typeface="Amasis MT Pro" panose="02040504050005020304" pitchFamily="18" charset="0"/>
              </a:rPr>
              <a:t>Jadi Bahasa </a:t>
            </a:r>
            <a:r>
              <a:rPr lang="en-US" dirty="0" err="1">
                <a:latin typeface="Amasis MT Pro" panose="02040504050005020304" pitchFamily="18" charset="0"/>
              </a:rPr>
              <a:t>pemrograman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 Bahasa yang </a:t>
            </a:r>
            <a:r>
              <a:rPr lang="en-US" dirty="0" err="1">
                <a:latin typeface="Amasis MT Pro" panose="02040504050005020304" pitchFamily="18" charset="0"/>
              </a:rPr>
              <a:t>dipakai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menerjemahkan</a:t>
            </a:r>
            <a:r>
              <a:rPr lang="en-US" dirty="0">
                <a:latin typeface="Amasis MT Pro" panose="02040504050005020304" pitchFamily="18" charset="0"/>
              </a:rPr>
              <a:t> program </a:t>
            </a:r>
            <a:r>
              <a:rPr lang="en-US" dirty="0" err="1">
                <a:latin typeface="Amasis MT Pro" panose="02040504050005020304" pitchFamily="18" charset="0"/>
              </a:rPr>
              <a:t>jadi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3007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EC3EA-BE0F-87A3-CD7F-B3B678DAB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masis MT Pro" panose="02040504050005020304" pitchFamily="18" charset="0"/>
              </a:rPr>
              <a:t>Compiler dan Interpreter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B5F60-51BB-9E59-1A46-969597DC2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Compiler dan interpreter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 program yang </a:t>
            </a:r>
            <a:r>
              <a:rPr lang="en-US" dirty="0" err="1">
                <a:latin typeface="Amasis MT Pro" panose="02040504050005020304" pitchFamily="18" charset="0"/>
              </a:rPr>
              <a:t>dibuat</a:t>
            </a:r>
            <a:r>
              <a:rPr lang="en-US" dirty="0">
                <a:latin typeface="Amasis MT Pro" panose="02040504050005020304" pitchFamily="18" charset="0"/>
              </a:rPr>
              <a:t> oleh </a:t>
            </a:r>
            <a:r>
              <a:rPr lang="en-US" dirty="0" err="1">
                <a:latin typeface="Amasis MT Pro" panose="02040504050005020304" pitchFamily="18" charset="0"/>
              </a:rPr>
              <a:t>pabrik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pembuat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men-translate Bahasa </a:t>
            </a:r>
            <a:r>
              <a:rPr lang="en-US" dirty="0" err="1">
                <a:latin typeface="Amasis MT Pro" panose="02040504050005020304" pitchFamily="18" charset="0"/>
              </a:rPr>
              <a:t>pemrograman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dibuat</a:t>
            </a:r>
            <a:r>
              <a:rPr lang="en-US" dirty="0">
                <a:latin typeface="Amasis MT Pro" panose="02040504050005020304" pitchFamily="18" charset="0"/>
              </a:rPr>
              <a:t> oleh programmer </a:t>
            </a:r>
            <a:r>
              <a:rPr lang="en-US" dirty="0" err="1">
                <a:latin typeface="Amasis MT Pro" panose="02040504050005020304" pitchFamily="18" charset="0"/>
              </a:rPr>
              <a:t>menjadi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Compiler dan interpreter </a:t>
            </a:r>
            <a:r>
              <a:rPr lang="en-US" dirty="0" err="1">
                <a:latin typeface="Amasis MT Pro" panose="02040504050005020304" pitchFamily="18" charset="0"/>
              </a:rPr>
              <a:t>menerjemahkan</a:t>
            </a:r>
            <a:r>
              <a:rPr lang="en-US" dirty="0">
                <a:latin typeface="Amasis MT Pro" panose="02040504050005020304" pitchFamily="18" charset="0"/>
              </a:rPr>
              <a:t> Bahasa </a:t>
            </a:r>
            <a:r>
              <a:rPr lang="en-US" dirty="0" err="1">
                <a:latin typeface="Amasis MT Pro" panose="02040504050005020304" pitchFamily="18" charset="0"/>
              </a:rPr>
              <a:t>pemrogrman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menjadi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kode-kode</a:t>
            </a:r>
            <a:r>
              <a:rPr lang="en-US" dirty="0">
                <a:latin typeface="Amasis MT Pro" panose="02040504050005020304" pitchFamily="18" charset="0"/>
              </a:rPr>
              <a:t> biner “0” dan “1” yang </a:t>
            </a:r>
            <a:r>
              <a:rPr lang="en-US" dirty="0" err="1">
                <a:latin typeface="Amasis MT Pro" panose="02040504050005020304" pitchFamily="18" charset="0"/>
              </a:rPr>
              <a:t>dimengerti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0824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313EB-804F-ABB5-7CA7-58EEF22C5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masis MT Pro" panose="02040504050005020304" pitchFamily="18" charset="0"/>
              </a:rPr>
              <a:t>Compiler dan Interpreter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0CD13-DD0E-BABF-5B74-18AC3DF20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Bahasa yang </a:t>
            </a:r>
            <a:r>
              <a:rPr lang="en-US" dirty="0" err="1">
                <a:latin typeface="Amasis MT Pro" panose="02040504050005020304" pitchFamily="18" charset="0"/>
              </a:rPr>
              <a:t>ditulis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programer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disebut</a:t>
            </a:r>
            <a:r>
              <a:rPr lang="en-US" dirty="0">
                <a:latin typeface="Amasis MT Pro" panose="02040504050005020304" pitchFamily="18" charset="0"/>
              </a:rPr>
              <a:t> high lever language (Bahasa </a:t>
            </a:r>
            <a:r>
              <a:rPr lang="en-US" dirty="0" err="1">
                <a:latin typeface="Amasis MT Pro" panose="02040504050005020304" pitchFamily="18" charset="0"/>
              </a:rPr>
              <a:t>manusia</a:t>
            </a:r>
            <a:r>
              <a:rPr lang="en-US" dirty="0">
                <a:latin typeface="Amasis MT Pro" panose="02040504050005020304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Hasil </a:t>
            </a:r>
            <a:r>
              <a:rPr lang="en-US" dirty="0" err="1">
                <a:latin typeface="Amasis MT Pro" panose="02040504050005020304" pitchFamily="18" charset="0"/>
              </a:rPr>
              <a:t>terjemahan</a:t>
            </a:r>
            <a:r>
              <a:rPr lang="en-US" dirty="0">
                <a:latin typeface="Amasis MT Pro" panose="02040504050005020304" pitchFamily="18" charset="0"/>
              </a:rPr>
              <a:t> oleh compiler dan interpreter  </a:t>
            </a:r>
            <a:r>
              <a:rPr lang="en-US" dirty="0" err="1">
                <a:latin typeface="Amasis MT Pro" panose="02040504050005020304" pitchFamily="18" charset="0"/>
              </a:rPr>
              <a:t>disebut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sebagai</a:t>
            </a:r>
            <a:r>
              <a:rPr lang="en-US" dirty="0">
                <a:latin typeface="Amasis MT Pro" panose="02040504050005020304" pitchFamily="18" charset="0"/>
              </a:rPr>
              <a:t> low level (Bahasa </a:t>
            </a:r>
            <a:r>
              <a:rPr lang="en-US" dirty="0" err="1">
                <a:latin typeface="Amasis MT Pro" panose="02040504050005020304" pitchFamily="18" charset="0"/>
              </a:rPr>
              <a:t>mesin</a:t>
            </a:r>
            <a:r>
              <a:rPr lang="en-US" dirty="0">
                <a:latin typeface="Amasis MT Pro" panose="02040504050005020304" pitchFamily="18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high level language :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BASIC, VISUAL BASIC, DELPHI, PASCAL, C, C++, COBOL, JAVA, MATLAB dan lain </a:t>
            </a:r>
            <a:r>
              <a:rPr lang="en-US" dirty="0" err="1">
                <a:latin typeface="Amasis MT Pro" panose="02040504050005020304" pitchFamily="18" charset="0"/>
              </a:rPr>
              <a:t>sebagainya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7534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15A28-780A-EBCA-CFAF-BCD786067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Ilustrasi</a:t>
            </a:r>
            <a:endParaRPr lang="en-ID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C58E139-C466-A8C3-921E-C9182B9FEF8E}"/>
              </a:ext>
            </a:extLst>
          </p:cNvPr>
          <p:cNvSpPr/>
          <p:nvPr/>
        </p:nvSpPr>
        <p:spPr>
          <a:xfrm>
            <a:off x="1097280" y="2194560"/>
            <a:ext cx="2164080" cy="51816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Python</a:t>
            </a:r>
            <a:endParaRPr lang="en-ID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6191C70-163D-5496-3F01-F222F4D58F94}"/>
              </a:ext>
            </a:extLst>
          </p:cNvPr>
          <p:cNvSpPr/>
          <p:nvPr/>
        </p:nvSpPr>
        <p:spPr>
          <a:xfrm>
            <a:off x="4556760" y="2194560"/>
            <a:ext cx="2164080" cy="51816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Java</a:t>
            </a:r>
            <a:endParaRPr lang="en-ID" dirty="0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A98A6FD9-EFFC-D687-C1AC-869BAA7CD908}"/>
              </a:ext>
            </a:extLst>
          </p:cNvPr>
          <p:cNvSpPr/>
          <p:nvPr/>
        </p:nvSpPr>
        <p:spPr>
          <a:xfrm>
            <a:off x="1905000" y="2941320"/>
            <a:ext cx="396240" cy="64008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09E027F-2975-86D4-55DD-3BE23BB1E7A8}"/>
              </a:ext>
            </a:extLst>
          </p:cNvPr>
          <p:cNvSpPr/>
          <p:nvPr/>
        </p:nvSpPr>
        <p:spPr>
          <a:xfrm>
            <a:off x="5440680" y="2941320"/>
            <a:ext cx="396240" cy="64008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38D7969-5012-37B8-C2E2-407C8709620D}"/>
              </a:ext>
            </a:extLst>
          </p:cNvPr>
          <p:cNvSpPr/>
          <p:nvPr/>
        </p:nvSpPr>
        <p:spPr>
          <a:xfrm>
            <a:off x="1021080" y="3703321"/>
            <a:ext cx="2164080" cy="51816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Interpreter Python</a:t>
            </a:r>
            <a:endParaRPr lang="en-ID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3E8D0C9-5240-5C9A-307E-3AA81F63EC07}"/>
              </a:ext>
            </a:extLst>
          </p:cNvPr>
          <p:cNvSpPr/>
          <p:nvPr/>
        </p:nvSpPr>
        <p:spPr>
          <a:xfrm>
            <a:off x="4556760" y="3718562"/>
            <a:ext cx="2164080" cy="51816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Compiler </a:t>
            </a:r>
          </a:p>
          <a:p>
            <a:pPr algn="ctr"/>
            <a:r>
              <a:rPr lang="en-US" dirty="0"/>
              <a:t>Java</a:t>
            </a:r>
            <a:endParaRPr lang="en-ID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29406DAA-4050-13A6-3346-F3824BC1F8BF}"/>
              </a:ext>
            </a:extLst>
          </p:cNvPr>
          <p:cNvSpPr/>
          <p:nvPr/>
        </p:nvSpPr>
        <p:spPr>
          <a:xfrm>
            <a:off x="1021080" y="4831081"/>
            <a:ext cx="5852160" cy="51816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Bahasa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0 dan 1</a:t>
            </a:r>
            <a:endParaRPr lang="en-ID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9A9B9B8C-E11E-7492-E902-E739C2B22A54}"/>
              </a:ext>
            </a:extLst>
          </p:cNvPr>
          <p:cNvSpPr/>
          <p:nvPr/>
        </p:nvSpPr>
        <p:spPr>
          <a:xfrm>
            <a:off x="1905000" y="4297679"/>
            <a:ext cx="396240" cy="5181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6017FBCE-9DD0-9316-2561-0B5244962702}"/>
              </a:ext>
            </a:extLst>
          </p:cNvPr>
          <p:cNvSpPr/>
          <p:nvPr/>
        </p:nvSpPr>
        <p:spPr>
          <a:xfrm>
            <a:off x="5440680" y="4297679"/>
            <a:ext cx="396240" cy="5181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526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9E0C-7E17-634A-FD3F-F89C1FCF4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masis MT Pro" panose="02040504050005020304" pitchFamily="18" charset="0"/>
              </a:rPr>
              <a:t>Interpreter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39D9D-6FF6-A361-76A0-6EA5810B1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Interpreter </a:t>
            </a:r>
            <a:r>
              <a:rPr lang="en-US" dirty="0" err="1">
                <a:latin typeface="Amasis MT Pro" panose="02040504050005020304" pitchFamily="18" charset="0"/>
              </a:rPr>
              <a:t>menerjemahkan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perintah</a:t>
            </a:r>
            <a:r>
              <a:rPr lang="en-US" dirty="0">
                <a:latin typeface="Amasis MT Pro" panose="02040504050005020304" pitchFamily="18" charset="0"/>
              </a:rPr>
              <a:t> demi </a:t>
            </a:r>
            <a:r>
              <a:rPr lang="en-US" dirty="0" err="1">
                <a:latin typeface="Amasis MT Pro" panose="02040504050005020304" pitchFamily="18" charset="0"/>
              </a:rPr>
              <a:t>perintah</a:t>
            </a:r>
            <a:r>
              <a:rPr lang="en-US" dirty="0">
                <a:latin typeface="Amasis MT Pro" panose="02040504050005020304" pitchFamily="18" charset="0"/>
              </a:rPr>
              <a:t> per baris, </a:t>
            </a:r>
            <a:r>
              <a:rPr lang="en-US" dirty="0" err="1">
                <a:latin typeface="Amasis MT Pro" panose="02040504050005020304" pitchFamily="18" charset="0"/>
              </a:rPr>
              <a:t>bila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ada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kesalahan</a:t>
            </a:r>
            <a:r>
              <a:rPr lang="en-US" dirty="0">
                <a:latin typeface="Amasis MT Pro" panose="02040504050005020304" pitchFamily="18" charset="0"/>
              </a:rPr>
              <a:t> proses </a:t>
            </a:r>
            <a:r>
              <a:rPr lang="en-US" dirty="0" err="1">
                <a:latin typeface="Amasis MT Pro" panose="02040504050005020304" pitchFamily="18" charset="0"/>
              </a:rPr>
              <a:t>berhenti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kemudian</a:t>
            </a:r>
            <a:r>
              <a:rPr lang="en-US" dirty="0">
                <a:latin typeface="Amasis MT Pro" panose="02040504050005020304" pitchFamily="18" charset="0"/>
              </a:rPr>
              <a:t> interpreter </a:t>
            </a:r>
            <a:r>
              <a:rPr lang="en-US" dirty="0" err="1">
                <a:latin typeface="Amasis MT Pro" panose="02040504050005020304" pitchFamily="18" charset="0"/>
              </a:rPr>
              <a:t>menuliskan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kesalahan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terjadi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Bila </a:t>
            </a:r>
            <a:r>
              <a:rPr lang="en-US" dirty="0" err="1">
                <a:latin typeface="Amasis MT Pro" panose="02040504050005020304" pitchFamily="18" charset="0"/>
              </a:rPr>
              <a:t>ingin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mengulangi</a:t>
            </a:r>
            <a:r>
              <a:rPr lang="en-US" dirty="0">
                <a:latin typeface="Amasis MT Pro" panose="02040504050005020304" pitchFamily="18" charset="0"/>
              </a:rPr>
              <a:t> proses, </a:t>
            </a:r>
            <a:r>
              <a:rPr lang="en-US" dirty="0" err="1">
                <a:latin typeface="Amasis MT Pro" panose="02040504050005020304" pitchFamily="18" charset="0"/>
              </a:rPr>
              <a:t>kesalahan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terjadi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diawal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harus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dibenarkan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terlebih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dahulu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86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2C7D-58D0-34DA-9532-B24F5C2C2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0ED2B-1B43-2107-3AB2-2432B90E1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562186"/>
          </a:xfrm>
        </p:spPr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: </a:t>
            </a:r>
            <a:r>
              <a:rPr lang="en-US" dirty="0" err="1">
                <a:latin typeface="Amasis MT Pro" panose="02040504050005020304" pitchFamily="18" charset="0"/>
              </a:rPr>
              <a:t>Merupakan</a:t>
            </a:r>
            <a:r>
              <a:rPr lang="en-US" dirty="0">
                <a:latin typeface="Amasis MT Pro" panose="02040504050005020304" pitchFamily="18" charset="0"/>
              </a:rPr>
              <a:t> software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mengoperasikan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0068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A9B69-D580-F237-0A62-14117261E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Interpreter Python</a:t>
            </a:r>
            <a:endParaRPr lang="en-ID" dirty="0">
              <a:latin typeface="Amasis MT Pro" panose="02040504050005020304" pitchFamily="18" charset="0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47DFAB1-0B82-08E0-6B81-59D7B09177A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910268"/>
            <a:ext cx="3764280" cy="3927438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590779C-2188-90F8-73D0-E7C3306E8736}"/>
              </a:ext>
            </a:extLst>
          </p:cNvPr>
          <p:cNvSpPr txBox="1"/>
          <p:nvPr/>
        </p:nvSpPr>
        <p:spPr>
          <a:xfrm>
            <a:off x="1962988" y="5810183"/>
            <a:ext cx="2196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Program yang </a:t>
            </a:r>
            <a:r>
              <a:rPr lang="en-US" dirty="0" err="1">
                <a:latin typeface="Amasis MT Pro" panose="02040504050005020304" pitchFamily="18" charset="0"/>
              </a:rPr>
              <a:t>benar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D10750-8964-316E-6FC7-A2678FCC3701}"/>
              </a:ext>
            </a:extLst>
          </p:cNvPr>
          <p:cNvSpPr txBox="1"/>
          <p:nvPr/>
        </p:nvSpPr>
        <p:spPr>
          <a:xfrm>
            <a:off x="7344196" y="5810183"/>
            <a:ext cx="2551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Program yang salah</a:t>
            </a:r>
            <a:endParaRPr lang="en-ID" dirty="0">
              <a:latin typeface="Amasis MT Pro" panose="02040504050005020304" pitchFamily="18" charset="0"/>
            </a:endParaRP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B9A84911-7064-199A-2082-25D97E9DC38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663" y="1846263"/>
            <a:ext cx="4552274" cy="4022725"/>
          </a:xfrm>
        </p:spPr>
      </p:pic>
    </p:spTree>
    <p:extLst>
      <p:ext uri="{BB962C8B-B14F-4D97-AF65-F5344CB8AC3E}">
        <p14:creationId xmlns:p14="http://schemas.microsoft.com/office/powerpoint/2010/main" val="12690976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7E00A-18EF-5C0E-C7F6-B95B11E5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>
                <a:latin typeface="Amasis MT Pro" panose="02040504050005020304" pitchFamily="18" charset="0"/>
              </a:rPr>
              <a:t>Compiler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A2650-7E67-1440-6685-FBD4C7852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Amasis MT Pro" panose="02040504050005020304" pitchFamily="18" charset="0"/>
              </a:rPr>
              <a:t>Cara </a:t>
            </a:r>
            <a:r>
              <a:rPr lang="en-US" dirty="0" err="1">
                <a:latin typeface="Amasis MT Pro" panose="02040504050005020304" pitchFamily="18" charset="0"/>
              </a:rPr>
              <a:t>kerja</a:t>
            </a:r>
            <a:r>
              <a:rPr lang="en-US" dirty="0">
                <a:latin typeface="Amasis MT Pro" panose="02040504050005020304" pitchFamily="18" charset="0"/>
              </a:rPr>
              <a:t> compiler </a:t>
            </a:r>
            <a:r>
              <a:rPr lang="en-US" dirty="0" err="1">
                <a:latin typeface="Amasis MT Pro" panose="02040504050005020304" pitchFamily="18" charset="0"/>
              </a:rPr>
              <a:t>adalah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menerjemahkan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semua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perintah</a:t>
            </a:r>
            <a:r>
              <a:rPr lang="en-US" dirty="0">
                <a:latin typeface="Amasis MT Pro" panose="02040504050005020304" pitchFamily="18" charset="0"/>
              </a:rPr>
              <a:t> pada program, </a:t>
            </a:r>
            <a:r>
              <a:rPr lang="en-US" dirty="0" err="1">
                <a:latin typeface="Amasis MT Pro" panose="02040504050005020304" pitchFamily="18" charset="0"/>
              </a:rPr>
              <a:t>kemudian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menampikan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semua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kesalahan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ditemukan</a:t>
            </a:r>
            <a:r>
              <a:rPr lang="en-US" dirty="0">
                <a:latin typeface="Amasis MT Pro" panose="02040504050005020304" pitchFamily="18" charset="0"/>
              </a:rPr>
              <a:t>.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252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BF6FB8-5944-CE61-EA4C-E3AFF0D62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Contoh</a:t>
            </a:r>
            <a:r>
              <a:rPr lang="en-US" dirty="0">
                <a:latin typeface="Amasis MT Pro" panose="02040504050005020304" pitchFamily="18" charset="0"/>
              </a:rPr>
              <a:t> Compiler Java</a:t>
            </a:r>
            <a:endParaRPr lang="en-ID" dirty="0">
              <a:latin typeface="Amasis MT Pro" panose="02040504050005020304" pitchFamily="18" charset="0"/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C8625FB-F2CB-00C9-99FD-A6D4B4507E7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548" y="1846263"/>
            <a:ext cx="4683542" cy="4022725"/>
          </a:xfr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4854C5D-3FB0-2CCA-1F00-329604517AA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277" y="1846263"/>
            <a:ext cx="4635047" cy="4022725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70E570A-F473-ADED-B96F-7A7CCEDDAFCE}"/>
              </a:ext>
            </a:extLst>
          </p:cNvPr>
          <p:cNvSpPr txBox="1"/>
          <p:nvPr/>
        </p:nvSpPr>
        <p:spPr>
          <a:xfrm>
            <a:off x="2804160" y="5868988"/>
            <a:ext cx="2279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Amasis MT Pro" panose="02040504050005020304" pitchFamily="18" charset="0"/>
              </a:rPr>
              <a:t>Program yang bernar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01211E-F059-D9F0-9AD7-19D7E1B870BC}"/>
              </a:ext>
            </a:extLst>
          </p:cNvPr>
          <p:cNvSpPr txBox="1"/>
          <p:nvPr/>
        </p:nvSpPr>
        <p:spPr>
          <a:xfrm>
            <a:off x="7818120" y="5793225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masis MT Pro" panose="02040504050005020304" pitchFamily="18" charset="0"/>
              </a:rPr>
              <a:t>Program yang salah </a:t>
            </a: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456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CC570C5-FC6E-F20F-5B17-EB2F29BDF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520" y="2703621"/>
            <a:ext cx="10058400" cy="1450757"/>
          </a:xfrm>
        </p:spPr>
        <p:txBody>
          <a:bodyPr/>
          <a:lstStyle/>
          <a:p>
            <a:pPr algn="ctr"/>
            <a:r>
              <a:rPr lang="en-US" b="1" dirty="0"/>
              <a:t>SEKIAN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99120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2C7D-58D0-34DA-9532-B24F5C2C2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Amasis MT Pro" panose="02040504050005020304" pitchFamily="18" charset="0"/>
              </a:rPr>
              <a:t>Sistem</a:t>
            </a:r>
            <a:r>
              <a:rPr lang="en-US" sz="4000" dirty="0">
                <a:latin typeface="Amasis MT Pro" panose="02040504050005020304" pitchFamily="18" charset="0"/>
              </a:rPr>
              <a:t> </a:t>
            </a:r>
            <a:r>
              <a:rPr lang="en-US" sz="4000" dirty="0" err="1">
                <a:latin typeface="Amasis MT Pro" panose="02040504050005020304" pitchFamily="18" charset="0"/>
              </a:rPr>
              <a:t>Operasi</a:t>
            </a:r>
            <a:endParaRPr lang="en-ID" sz="4000" dirty="0">
              <a:latin typeface="Amasis MT Pro" panose="020405040500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092468-0473-6110-68AF-6CB057FF2235}"/>
              </a:ext>
            </a:extLst>
          </p:cNvPr>
          <p:cNvSpPr/>
          <p:nvPr/>
        </p:nvSpPr>
        <p:spPr>
          <a:xfrm>
            <a:off x="1356360" y="1993898"/>
            <a:ext cx="2560320" cy="5621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Sistem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Operasi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FB6DE-CF2C-C159-0A24-501C73A64D3C}"/>
              </a:ext>
            </a:extLst>
          </p:cNvPr>
          <p:cNvSpPr/>
          <p:nvPr/>
        </p:nvSpPr>
        <p:spPr>
          <a:xfrm>
            <a:off x="5284469" y="1973576"/>
            <a:ext cx="4808220" cy="5621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Mengontrol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Jalannya</a:t>
            </a:r>
            <a:r>
              <a:rPr lang="en-US" sz="2000" dirty="0">
                <a:latin typeface="Amasis MT Pro" panose="02040504050005020304" pitchFamily="18" charset="0"/>
              </a:rPr>
              <a:t> Program Komputer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485E24-5947-2E4B-8980-219E16FD081E}"/>
              </a:ext>
            </a:extLst>
          </p:cNvPr>
          <p:cNvSpPr/>
          <p:nvPr/>
        </p:nvSpPr>
        <p:spPr>
          <a:xfrm>
            <a:off x="1097280" y="3072973"/>
            <a:ext cx="2301240" cy="83460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masis MT Pro" panose="02040504050005020304" pitchFamily="18" charset="0"/>
              </a:rPr>
              <a:t>Mindset </a:t>
            </a:r>
            <a:r>
              <a:rPr lang="en-US" sz="2000" dirty="0" err="1">
                <a:latin typeface="Amasis MT Pro" panose="02040504050005020304" pitchFamily="18" charset="0"/>
              </a:rPr>
              <a:t>waktu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proeses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720BC1C-B006-65D9-41D3-08BA5D215D14}"/>
              </a:ext>
            </a:extLst>
          </p:cNvPr>
          <p:cNvSpPr/>
          <p:nvPr/>
        </p:nvSpPr>
        <p:spPr>
          <a:xfrm>
            <a:off x="1859280" y="4301916"/>
            <a:ext cx="1996440" cy="72728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Mengecek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kesalahan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EF88F5-E1C0-3F62-F0F4-9D4F8CE76C8A}"/>
              </a:ext>
            </a:extLst>
          </p:cNvPr>
          <p:cNvSpPr/>
          <p:nvPr/>
        </p:nvSpPr>
        <p:spPr>
          <a:xfrm>
            <a:off x="7688579" y="5345852"/>
            <a:ext cx="2560320" cy="9008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Menjalankan</a:t>
            </a:r>
            <a:endParaRPr lang="en-US" sz="2000" dirty="0">
              <a:latin typeface="Amasis MT Pro" panose="02040504050005020304" pitchFamily="18" charset="0"/>
            </a:endParaRPr>
          </a:p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Komputasi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FA17DA-D62C-2BD7-DCC4-9443607E2FB4}"/>
              </a:ext>
            </a:extLst>
          </p:cNvPr>
          <p:cNvSpPr/>
          <p:nvPr/>
        </p:nvSpPr>
        <p:spPr>
          <a:xfrm>
            <a:off x="2004061" y="5362786"/>
            <a:ext cx="2560320" cy="83142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Mengendalikan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perangkat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masukan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79F44F5-2519-1C67-497B-C9EEC59BCEB3}"/>
              </a:ext>
            </a:extLst>
          </p:cNvPr>
          <p:cNvSpPr/>
          <p:nvPr/>
        </p:nvSpPr>
        <p:spPr>
          <a:xfrm>
            <a:off x="4846320" y="5323838"/>
            <a:ext cx="2560320" cy="90931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Mengendalikan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perangkat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masukan</a:t>
            </a:r>
            <a:r>
              <a:rPr lang="en-US" sz="2000" dirty="0">
                <a:latin typeface="Amasis MT Pro" panose="02040504050005020304" pitchFamily="18" charset="0"/>
              </a:rPr>
              <a:t> dan </a:t>
            </a:r>
            <a:r>
              <a:rPr lang="en-US" sz="2000" dirty="0" err="1">
                <a:latin typeface="Amasis MT Pro" panose="02040504050005020304" pitchFamily="18" charset="0"/>
              </a:rPr>
              <a:t>keluaran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F928250-00DB-9C1E-149B-12A3CD2B42A4}"/>
              </a:ext>
            </a:extLst>
          </p:cNvPr>
          <p:cNvSpPr/>
          <p:nvPr/>
        </p:nvSpPr>
        <p:spPr>
          <a:xfrm>
            <a:off x="9448800" y="4701542"/>
            <a:ext cx="2560320" cy="5621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Kompilasi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Porgram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CC5B234-0999-DA92-283B-757E9632CB19}"/>
              </a:ext>
            </a:extLst>
          </p:cNvPr>
          <p:cNvSpPr/>
          <p:nvPr/>
        </p:nvSpPr>
        <p:spPr>
          <a:xfrm>
            <a:off x="9448800" y="3785027"/>
            <a:ext cx="2560320" cy="5621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Amasis MT Pro" panose="02040504050005020304" pitchFamily="18" charset="0"/>
              </a:rPr>
              <a:t>Simpan</a:t>
            </a:r>
            <a:r>
              <a:rPr lang="en-US" sz="2000" dirty="0">
                <a:latin typeface="Amasis MT Pro" panose="02040504050005020304" pitchFamily="18" charset="0"/>
              </a:rPr>
              <a:t> dan </a:t>
            </a:r>
            <a:r>
              <a:rPr lang="en-US" sz="2000" dirty="0" err="1">
                <a:latin typeface="Amasis MT Pro" panose="02040504050005020304" pitchFamily="18" charset="0"/>
              </a:rPr>
              <a:t>Olah</a:t>
            </a:r>
            <a:r>
              <a:rPr lang="en-US" sz="2000" dirty="0">
                <a:latin typeface="Amasis MT Pro" panose="02040504050005020304" pitchFamily="18" charset="0"/>
              </a:rPr>
              <a:t> data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0B843-45A8-7191-B5AA-74D821D7227F}"/>
              </a:ext>
            </a:extLst>
          </p:cNvPr>
          <p:cNvSpPr/>
          <p:nvPr/>
        </p:nvSpPr>
        <p:spPr>
          <a:xfrm>
            <a:off x="10500360" y="3072973"/>
            <a:ext cx="1066800" cy="56218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masis MT Pro" panose="02040504050005020304" pitchFamily="18" charset="0"/>
              </a:rPr>
              <a:t>DLL.</a:t>
            </a: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F843AB86-C2DE-9D7D-DA1D-3C8FF297C8CE}"/>
              </a:ext>
            </a:extLst>
          </p:cNvPr>
          <p:cNvSpPr/>
          <p:nvPr/>
        </p:nvSpPr>
        <p:spPr>
          <a:xfrm>
            <a:off x="4175760" y="2091689"/>
            <a:ext cx="777240" cy="464395"/>
          </a:xfrm>
          <a:prstGeom prst="right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sz="2000">
              <a:latin typeface="Amasis MT Pro" panose="02040504050005020304" pitchFamily="18" charset="0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FE043ED-349A-18BB-F8C0-FDF490823F80}"/>
              </a:ext>
            </a:extLst>
          </p:cNvPr>
          <p:cNvCxnSpPr>
            <a:cxnSpLocks/>
            <a:endCxn id="8" idx="3"/>
          </p:cNvCxnSpPr>
          <p:nvPr/>
        </p:nvCxnSpPr>
        <p:spPr>
          <a:xfrm flipH="1">
            <a:off x="3398520" y="2556084"/>
            <a:ext cx="4290059" cy="934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0C91582-0289-0512-C561-36DD3289A2C2}"/>
              </a:ext>
            </a:extLst>
          </p:cNvPr>
          <p:cNvCxnSpPr>
            <a:cxnSpLocks/>
            <a:stCxn id="6" idx="2"/>
            <a:endCxn id="9" idx="3"/>
          </p:cNvCxnSpPr>
          <p:nvPr/>
        </p:nvCxnSpPr>
        <p:spPr>
          <a:xfrm flipH="1">
            <a:off x="3855720" y="2535762"/>
            <a:ext cx="3832859" cy="21297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0EBC0F5-C1AA-CD5B-DBA1-C526F143A312}"/>
              </a:ext>
            </a:extLst>
          </p:cNvPr>
          <p:cNvCxnSpPr>
            <a:stCxn id="6" idx="2"/>
            <a:endCxn id="11" idx="0"/>
          </p:cNvCxnSpPr>
          <p:nvPr/>
        </p:nvCxnSpPr>
        <p:spPr>
          <a:xfrm flipH="1">
            <a:off x="3284221" y="2535762"/>
            <a:ext cx="4404358" cy="2827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84842B0-E19D-852E-2180-2B477D7D81DC}"/>
              </a:ext>
            </a:extLst>
          </p:cNvPr>
          <p:cNvCxnSpPr>
            <a:stCxn id="6" idx="2"/>
            <a:endCxn id="12" idx="0"/>
          </p:cNvCxnSpPr>
          <p:nvPr/>
        </p:nvCxnSpPr>
        <p:spPr>
          <a:xfrm flipH="1">
            <a:off x="6126480" y="2535762"/>
            <a:ext cx="1562099" cy="2788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F421C4C-0C86-AB08-FAF4-B80A7ED47F22}"/>
              </a:ext>
            </a:extLst>
          </p:cNvPr>
          <p:cNvCxnSpPr>
            <a:endCxn id="10" idx="0"/>
          </p:cNvCxnSpPr>
          <p:nvPr/>
        </p:nvCxnSpPr>
        <p:spPr>
          <a:xfrm>
            <a:off x="7688579" y="2617886"/>
            <a:ext cx="1280160" cy="2727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713C813-F672-3F16-40D5-9F4115FB4710}"/>
              </a:ext>
            </a:extLst>
          </p:cNvPr>
          <p:cNvCxnSpPr>
            <a:stCxn id="6" idx="2"/>
            <a:endCxn id="14" idx="0"/>
          </p:cNvCxnSpPr>
          <p:nvPr/>
        </p:nvCxnSpPr>
        <p:spPr>
          <a:xfrm>
            <a:off x="7688579" y="2535762"/>
            <a:ext cx="3040381" cy="2165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66CBB8F8-5E75-4523-4088-E2975DE0FE35}"/>
              </a:ext>
            </a:extLst>
          </p:cNvPr>
          <p:cNvCxnSpPr>
            <a:stCxn id="6" idx="2"/>
            <a:endCxn id="15" idx="0"/>
          </p:cNvCxnSpPr>
          <p:nvPr/>
        </p:nvCxnSpPr>
        <p:spPr>
          <a:xfrm>
            <a:off x="7688579" y="2535762"/>
            <a:ext cx="3040381" cy="1249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AFF57F7-3CE7-075F-4F18-C660FB5C6018}"/>
              </a:ext>
            </a:extLst>
          </p:cNvPr>
          <p:cNvCxnSpPr>
            <a:stCxn id="6" idx="2"/>
            <a:endCxn id="16" idx="0"/>
          </p:cNvCxnSpPr>
          <p:nvPr/>
        </p:nvCxnSpPr>
        <p:spPr>
          <a:xfrm>
            <a:off x="7688579" y="2535762"/>
            <a:ext cx="3345181" cy="537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0227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8876B-8E1E-1703-D7A1-1D70E1872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Fungsi-fungsi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2D44D-89A8-8525-E1A0-DE43F5609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8222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>
                <a:latin typeface="Amasis MT Pro" panose="02040504050005020304" pitchFamily="18" charset="0"/>
              </a:rPr>
              <a:t>Manager </a:t>
            </a:r>
            <a:r>
              <a:rPr lang="en-US" dirty="0" err="1">
                <a:latin typeface="Amasis MT Pro" panose="02040504050005020304" pitchFamily="18" charset="0"/>
              </a:rPr>
              <a:t>sumber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daya</a:t>
            </a:r>
            <a:r>
              <a:rPr lang="en-US" dirty="0">
                <a:latin typeface="Amasis MT Pro" panose="02040504050005020304" pitchFamily="18" charset="0"/>
              </a:rPr>
              <a:t> hardware :</a:t>
            </a:r>
          </a:p>
          <a:p>
            <a:pPr marL="292608" lvl="1" indent="0">
              <a:buNone/>
            </a:pPr>
            <a:r>
              <a:rPr lang="en-US" sz="2000" dirty="0">
                <a:latin typeface="Amasis MT Pro" panose="02040504050005020304" pitchFamily="18" charset="0"/>
              </a:rPr>
              <a:t>   </a:t>
            </a:r>
            <a:r>
              <a:rPr lang="en-US" sz="2000" dirty="0" err="1">
                <a:latin typeface="Amasis MT Pro" panose="02040504050005020304" pitchFamily="18" charset="0"/>
              </a:rPr>
              <a:t>Mengatur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perangkat-perangkat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pendukung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seperti</a:t>
            </a:r>
            <a:r>
              <a:rPr lang="en-US" sz="2000" dirty="0">
                <a:latin typeface="Amasis MT Pro" panose="02040504050005020304" pitchFamily="18" charset="0"/>
              </a:rPr>
              <a:t> CPU, Disk Drive, </a:t>
            </a:r>
            <a:r>
              <a:rPr lang="en-US" sz="2000" dirty="0" err="1">
                <a:latin typeface="Amasis MT Pro" panose="02040504050005020304" pitchFamily="18" charset="0"/>
              </a:rPr>
              <a:t>memori</a:t>
            </a:r>
            <a:r>
              <a:rPr lang="en-US" sz="2000" dirty="0">
                <a:latin typeface="Amasis MT Pro" panose="02040504050005020304" pitchFamily="18" charset="0"/>
              </a:rPr>
              <a:t>, printer,   </a:t>
            </a:r>
          </a:p>
          <a:p>
            <a:pPr marL="292608" lvl="1" indent="0">
              <a:buNone/>
            </a:pPr>
            <a:r>
              <a:rPr lang="en-US" sz="2000" dirty="0">
                <a:latin typeface="Amasis MT Pro" panose="02040504050005020304" pitchFamily="18" charset="0"/>
              </a:rPr>
              <a:t>   CD-ROM, </a:t>
            </a:r>
            <a:r>
              <a:rPr lang="en-US" sz="2000" dirty="0" err="1">
                <a:latin typeface="Amasis MT Pro" panose="02040504050005020304" pitchFamily="18" charset="0"/>
              </a:rPr>
              <a:t>dsb</a:t>
            </a:r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/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/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/>
            <a:endParaRPr lang="en-US" sz="2000" dirty="0">
              <a:latin typeface="Amasis MT Pro" panose="02040504050005020304" pitchFamily="18" charset="0"/>
            </a:endParaRPr>
          </a:p>
          <a:p>
            <a:pPr marL="0" indent="0">
              <a:buNone/>
            </a:pP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D68680-6408-0385-7667-75C6DF8F7E20}"/>
              </a:ext>
            </a:extLst>
          </p:cNvPr>
          <p:cNvSpPr txBox="1">
            <a:spLocks/>
          </p:cNvSpPr>
          <p:nvPr/>
        </p:nvSpPr>
        <p:spPr>
          <a:xfrm>
            <a:off x="1066800" y="2838028"/>
            <a:ext cx="10058400" cy="88222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2"/>
            </a:pPr>
            <a:r>
              <a:rPr lang="en-US" dirty="0" err="1">
                <a:latin typeface="Amasis MT Pro" panose="02040504050005020304" pitchFamily="18" charset="0"/>
              </a:rPr>
              <a:t>Menyediakan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tampilan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mudah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dipahami</a:t>
            </a:r>
            <a:r>
              <a:rPr lang="en-US" dirty="0">
                <a:latin typeface="Amasis MT Pro" panose="02040504050005020304" pitchFamily="18" charset="0"/>
              </a:rPr>
              <a:t> (user friendly)</a:t>
            </a:r>
          </a:p>
          <a:p>
            <a:pPr marL="0" indent="0">
              <a:buNone/>
            </a:pPr>
            <a:r>
              <a:rPr lang="en-US" dirty="0">
                <a:latin typeface="Amasis MT Pro" panose="02040504050005020304" pitchFamily="18" charset="0"/>
              </a:rPr>
              <a:t>       </a:t>
            </a: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bertindak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sebagai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perantara</a:t>
            </a:r>
            <a:r>
              <a:rPr lang="en-US" dirty="0">
                <a:latin typeface="Amasis MT Pro" panose="02040504050005020304" pitchFamily="18" charset="0"/>
              </a:rPr>
              <a:t> hardware dan software</a:t>
            </a:r>
          </a:p>
          <a:p>
            <a:pPr marL="749808" lvl="1" indent="-457200"/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/>
            <a:endParaRPr lang="en-US" sz="2000" dirty="0">
              <a:latin typeface="Amasis MT Pro" panose="02040504050005020304" pitchFamily="18" charset="0"/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43DE26B-A7E6-9B7A-F0B1-E1A15CBC2087}"/>
              </a:ext>
            </a:extLst>
          </p:cNvPr>
          <p:cNvSpPr txBox="1">
            <a:spLocks/>
          </p:cNvSpPr>
          <p:nvPr/>
        </p:nvSpPr>
        <p:spPr>
          <a:xfrm>
            <a:off x="1066800" y="3938696"/>
            <a:ext cx="10058400" cy="88222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 startAt="3"/>
            </a:pPr>
            <a:r>
              <a:rPr lang="en-US" dirty="0" err="1">
                <a:latin typeface="Amasis MT Pro" panose="02040504050005020304" pitchFamily="18" charset="0"/>
              </a:rPr>
              <a:t>Sebagai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pengendali</a:t>
            </a:r>
            <a:r>
              <a:rPr lang="en-US" dirty="0">
                <a:latin typeface="Amasis MT Pro" panose="02040504050005020304" pitchFamily="18" charset="0"/>
              </a:rPr>
              <a:t> user </a:t>
            </a:r>
            <a:r>
              <a:rPr lang="en-US" dirty="0" err="1">
                <a:latin typeface="Amasis MT Pro" panose="02040504050005020304" pitchFamily="18" charset="0"/>
              </a:rPr>
              <a:t>dengan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mengatur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akses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masuk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dan </a:t>
            </a:r>
            <a:r>
              <a:rPr lang="en-US" dirty="0" err="1">
                <a:latin typeface="Amasis MT Pro" panose="02040504050005020304" pitchFamily="18" charset="0"/>
              </a:rPr>
              <a:t>menjalankan</a:t>
            </a:r>
            <a:r>
              <a:rPr lang="en-US" dirty="0">
                <a:latin typeface="Amasis MT Pro" panose="02040504050005020304" pitchFamily="18" charset="0"/>
              </a:rPr>
              <a:t> program dan </a:t>
            </a:r>
            <a:r>
              <a:rPr lang="en-US" dirty="0" err="1">
                <a:latin typeface="Amasis MT Pro" panose="02040504050005020304" pitchFamily="18" charset="0"/>
              </a:rPr>
              <a:t>mengatur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siapa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saja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berhak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mengakses</a:t>
            </a:r>
            <a:r>
              <a:rPr lang="en-US" dirty="0">
                <a:latin typeface="Amasis MT Pro" panose="02040504050005020304" pitchFamily="18" charset="0"/>
              </a:rPr>
              <a:t> program </a:t>
            </a:r>
            <a:r>
              <a:rPr lang="en-US" dirty="0" err="1">
                <a:latin typeface="Amasis MT Pro" panose="02040504050005020304" pitchFamily="18" charset="0"/>
              </a:rPr>
              <a:t>itu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marL="292608" lvl="1" indent="0">
              <a:buNone/>
            </a:pPr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/>
            <a:endParaRPr lang="en-US" sz="2000" dirty="0">
              <a:latin typeface="Amasis MT Pro" panose="02040504050005020304" pitchFamily="18" charset="0"/>
            </a:endParaRPr>
          </a:p>
          <a:p>
            <a:pPr marL="0" indent="0">
              <a:buFont typeface="Calibri" panose="020F0502020204030204" pitchFamily="34" charset="0"/>
              <a:buNone/>
            </a:pP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E8F495-1A35-2F4C-1AC9-ADA6A872E805}"/>
              </a:ext>
            </a:extLst>
          </p:cNvPr>
          <p:cNvSpPr txBox="1">
            <a:spLocks/>
          </p:cNvSpPr>
          <p:nvPr/>
        </p:nvSpPr>
        <p:spPr>
          <a:xfrm>
            <a:off x="1066800" y="4824310"/>
            <a:ext cx="10058400" cy="88222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 startAt="4"/>
            </a:pPr>
            <a:r>
              <a:rPr lang="en-US" dirty="0" err="1">
                <a:latin typeface="Amasis MT Pro" panose="02040504050005020304" pitchFamily="18" charset="0"/>
              </a:rPr>
              <a:t>Meoptimalisasikan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fungsi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perangkat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komputer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dengan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mengatur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waktu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kerja</a:t>
            </a:r>
            <a:r>
              <a:rPr lang="en-US" dirty="0">
                <a:latin typeface="Amasis MT Pro" panose="02040504050005020304" pitchFamily="18" charset="0"/>
              </a:rPr>
              <a:t> CPU, </a:t>
            </a:r>
            <a:r>
              <a:rPr lang="en-US" dirty="0" err="1">
                <a:latin typeface="Amasis MT Pro" panose="02040504050005020304" pitchFamily="18" charset="0"/>
              </a:rPr>
              <a:t>pemanggilan</a:t>
            </a:r>
            <a:r>
              <a:rPr lang="en-US" dirty="0">
                <a:latin typeface="Amasis MT Pro" panose="02040504050005020304" pitchFamily="18" charset="0"/>
              </a:rPr>
              <a:t> data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memori</a:t>
            </a:r>
            <a:r>
              <a:rPr lang="en-US" dirty="0">
                <a:latin typeface="Amasis MT Pro" panose="02040504050005020304" pitchFamily="18" charset="0"/>
              </a:rPr>
              <a:t>, </a:t>
            </a:r>
            <a:r>
              <a:rPr lang="en-US" dirty="0" err="1">
                <a:latin typeface="Amasis MT Pro" panose="02040504050005020304" pitchFamily="18" charset="0"/>
              </a:rPr>
              <a:t>pemanggilan</a:t>
            </a:r>
            <a:r>
              <a:rPr lang="en-US" dirty="0">
                <a:latin typeface="Amasis MT Pro" panose="02040504050005020304" pitchFamily="18" charset="0"/>
              </a:rPr>
              <a:t> I/O, disk storage, </a:t>
            </a:r>
            <a:r>
              <a:rPr lang="en-US" dirty="0" err="1">
                <a:latin typeface="Amasis MT Pro" panose="02040504050005020304" pitchFamily="18" charset="0"/>
              </a:rPr>
              <a:t>mengukur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waktu</a:t>
            </a:r>
            <a:r>
              <a:rPr lang="en-US" dirty="0">
                <a:latin typeface="Amasis MT Pro" panose="02040504050005020304" pitchFamily="18" charset="0"/>
              </a:rPr>
              <a:t> yang </a:t>
            </a:r>
            <a:r>
              <a:rPr lang="en-US" dirty="0" err="1">
                <a:latin typeface="Amasis MT Pro" panose="02040504050005020304" pitchFamily="18" charset="0"/>
              </a:rPr>
              <a:t>digunakan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untuk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koneksi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terminal.</a:t>
            </a:r>
          </a:p>
          <a:p>
            <a:pPr marL="749808" lvl="1" indent="-457200" algn="just"/>
            <a:endParaRPr lang="en-US" sz="2000" dirty="0">
              <a:latin typeface="Amasis MT Pro" panose="02040504050005020304" pitchFamily="18" charset="0"/>
            </a:endParaRPr>
          </a:p>
          <a:p>
            <a:pPr marL="0" indent="0" algn="just">
              <a:buFont typeface="Calibri" panose="020F0502020204030204" pitchFamily="34" charset="0"/>
              <a:buNone/>
            </a:pPr>
            <a:endParaRPr lang="en-ID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92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14256-15C1-BE2D-9464-9C73BE8B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latin typeface="Amasis MT Pro" panose="02040504050005020304" pitchFamily="18" charset="0"/>
              </a:rPr>
              <a:t>Sejarah </a:t>
            </a:r>
            <a:r>
              <a:rPr lang="en-US" sz="4400" dirty="0" err="1">
                <a:latin typeface="Amasis MT Pro" panose="02040504050005020304" pitchFamily="18" charset="0"/>
              </a:rPr>
              <a:t>Sistem</a:t>
            </a:r>
            <a:r>
              <a:rPr lang="en-US" sz="4400" dirty="0">
                <a:latin typeface="Amasis MT Pro" panose="02040504050005020304" pitchFamily="18" charset="0"/>
              </a:rPr>
              <a:t> </a:t>
            </a:r>
            <a:r>
              <a:rPr lang="en-US" sz="4400" dirty="0" err="1">
                <a:latin typeface="Amasis MT Pro" panose="02040504050005020304" pitchFamily="18" charset="0"/>
              </a:rPr>
              <a:t>Operasi</a:t>
            </a:r>
            <a:endParaRPr lang="en-ID" sz="4400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3A625-3944-794D-7107-847C76EFE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Generasi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Tabung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Hampa</a:t>
            </a:r>
            <a:endParaRPr lang="en-US" dirty="0">
              <a:latin typeface="Amasis MT Pro" panose="02040504050005020304" pitchFamily="18" charset="0"/>
            </a:endParaRPr>
          </a:p>
          <a:p>
            <a:pPr marL="749808" lvl="1" indent="-457200">
              <a:lnSpc>
                <a:spcPct val="150000"/>
              </a:lnSpc>
              <a:buFont typeface="+mj-lt"/>
              <a:buAutoNum type="alphaUcPeriod"/>
            </a:pPr>
            <a:r>
              <a:rPr lang="en-US" sz="2000" dirty="0" err="1">
                <a:latin typeface="Amasis MT Pro" panose="02040504050005020304" pitchFamily="18" charset="0"/>
              </a:rPr>
              <a:t>Sistem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operasi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belum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diciptakan</a:t>
            </a:r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>
              <a:lnSpc>
                <a:spcPct val="150000"/>
              </a:lnSpc>
              <a:buFont typeface="+mj-lt"/>
              <a:buAutoNum type="alphaUcPeriod"/>
            </a:pPr>
            <a:r>
              <a:rPr lang="en-US" sz="2000" dirty="0" err="1">
                <a:latin typeface="Amasis MT Pro" panose="02040504050005020304" pitchFamily="18" charset="0"/>
              </a:rPr>
              <a:t>Operasi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komputer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dikerjakan</a:t>
            </a:r>
            <a:r>
              <a:rPr lang="en-US" sz="2000" dirty="0">
                <a:latin typeface="Amasis MT Pro" panose="02040504050005020304" pitchFamily="18" charset="0"/>
              </a:rPr>
              <a:t> oleh operator </a:t>
            </a:r>
            <a:r>
              <a:rPr lang="en-US" sz="2000" dirty="0" err="1">
                <a:latin typeface="Amasis MT Pro" panose="02040504050005020304" pitchFamily="18" charset="0"/>
              </a:rPr>
              <a:t>komputer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secara</a:t>
            </a:r>
            <a:r>
              <a:rPr lang="en-US" sz="2000" dirty="0">
                <a:latin typeface="Amasis MT Pro" panose="02040504050005020304" pitchFamily="18" charset="0"/>
              </a:rPr>
              <a:t> manual </a:t>
            </a:r>
            <a:r>
              <a:rPr lang="en-US" sz="2000" dirty="0" err="1">
                <a:latin typeface="Amasis MT Pro" panose="02040504050005020304" pitchFamily="18" charset="0"/>
              </a:rPr>
              <a:t>lewat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i="1" dirty="0">
                <a:latin typeface="Amasis MT Pro" panose="02040504050005020304" pitchFamily="18" charset="0"/>
              </a:rPr>
              <a:t>plugboard</a:t>
            </a:r>
          </a:p>
          <a:p>
            <a:pPr marL="749808" lvl="1" indent="-457200">
              <a:lnSpc>
                <a:spcPct val="150000"/>
              </a:lnSpc>
              <a:buFont typeface="+mj-lt"/>
              <a:buAutoNum type="alphaUcPeriod"/>
            </a:pPr>
            <a:r>
              <a:rPr lang="en-US" sz="2000" dirty="0">
                <a:latin typeface="Amasis MT Pro" panose="02040504050005020304" pitchFamily="18" charset="0"/>
              </a:rPr>
              <a:t>Operator </a:t>
            </a:r>
            <a:r>
              <a:rPr lang="en-US" sz="2000" dirty="0" err="1">
                <a:latin typeface="Amasis MT Pro" panose="02040504050005020304" pitchFamily="18" charset="0"/>
              </a:rPr>
              <a:t>melubangi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tumpukan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kartu</a:t>
            </a:r>
            <a:r>
              <a:rPr lang="en-US" sz="2000" dirty="0">
                <a:latin typeface="Amasis MT Pro" panose="02040504050005020304" pitchFamily="18" charset="0"/>
              </a:rPr>
              <a:t>, </a:t>
            </a:r>
            <a:r>
              <a:rPr lang="en-US" sz="2000" dirty="0" err="1">
                <a:latin typeface="Amasis MT Pro" panose="02040504050005020304" pitchFamily="18" charset="0"/>
              </a:rPr>
              <a:t>kemudian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memeriksa</a:t>
            </a:r>
            <a:r>
              <a:rPr lang="en-US" sz="2000" dirty="0">
                <a:latin typeface="Amasis MT Pro" panose="02040504050005020304" pitchFamily="18" charset="0"/>
              </a:rPr>
              <a:t> dan </a:t>
            </a:r>
            <a:r>
              <a:rPr lang="en-US" sz="2000" dirty="0" err="1">
                <a:latin typeface="Amasis MT Pro" panose="02040504050005020304" pitchFamily="18" charset="0"/>
              </a:rPr>
              <a:t>menyortir</a:t>
            </a:r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>
              <a:lnSpc>
                <a:spcPct val="150000"/>
              </a:lnSpc>
              <a:buFont typeface="+mj-lt"/>
              <a:buAutoNum type="alphaUcPeriod"/>
            </a:pPr>
            <a:r>
              <a:rPr lang="en-US" sz="2000" dirty="0">
                <a:latin typeface="Amasis MT Pro" panose="02040504050005020304" pitchFamily="18" charset="0"/>
              </a:rPr>
              <a:t>Oleh operator </a:t>
            </a:r>
            <a:r>
              <a:rPr lang="en-US" sz="2000" dirty="0" err="1">
                <a:latin typeface="Amasis MT Pro" panose="02040504050005020304" pitchFamily="18" charset="0"/>
              </a:rPr>
              <a:t>kartu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dimasukkan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ke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mesin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pembaca</a:t>
            </a:r>
            <a:endParaRPr lang="en-US" sz="2000" dirty="0">
              <a:latin typeface="Amasis MT Pro" panose="02040504050005020304" pitchFamily="18" charset="0"/>
            </a:endParaRPr>
          </a:p>
          <a:p>
            <a:pPr marL="749808" lvl="1" indent="-457200">
              <a:lnSpc>
                <a:spcPct val="150000"/>
              </a:lnSpc>
              <a:buFont typeface="+mj-lt"/>
              <a:buAutoNum type="alphaUcPeriod"/>
            </a:pPr>
            <a:r>
              <a:rPr lang="en-US" sz="2000" dirty="0">
                <a:latin typeface="Amasis MT Pro" panose="02040504050005020304" pitchFamily="18" charset="0"/>
              </a:rPr>
              <a:t>Proses </a:t>
            </a:r>
            <a:r>
              <a:rPr lang="en-US" sz="2000" dirty="0" err="1">
                <a:latin typeface="Amasis MT Pro" panose="02040504050005020304" pitchFamily="18" charset="0"/>
              </a:rPr>
              <a:t>pekerjaan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komputer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menjadi</a:t>
            </a:r>
            <a:r>
              <a:rPr lang="en-US" sz="2000" dirty="0">
                <a:latin typeface="Amasis MT Pro" panose="02040504050005020304" pitchFamily="18" charset="0"/>
              </a:rPr>
              <a:t> lama</a:t>
            </a:r>
          </a:p>
          <a:p>
            <a:pPr marL="749808" lvl="1" indent="-457200">
              <a:lnSpc>
                <a:spcPct val="150000"/>
              </a:lnSpc>
              <a:buFont typeface="+mj-lt"/>
              <a:buAutoNum type="alphaUcPeriod"/>
            </a:pPr>
            <a:r>
              <a:rPr lang="en-US" sz="2000" dirty="0" err="1">
                <a:latin typeface="Amasis MT Pro" panose="02040504050005020304" pitchFamily="18" charset="0"/>
              </a:rPr>
              <a:t>Saat</a:t>
            </a:r>
            <a:r>
              <a:rPr lang="en-US" sz="2000" dirty="0">
                <a:latin typeface="Amasis MT Pro" panose="02040504050005020304" pitchFamily="18" charset="0"/>
              </a:rPr>
              <a:t> operator </a:t>
            </a:r>
            <a:r>
              <a:rPr lang="en-US" sz="2000" dirty="0" err="1">
                <a:latin typeface="Amasis MT Pro" panose="02040504050005020304" pitchFamily="18" charset="0"/>
              </a:rPr>
              <a:t>melakukan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pekerjaannya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komputer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berhenti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apalagi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saat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terjadi</a:t>
            </a:r>
            <a:r>
              <a:rPr lang="en-US" sz="2000" dirty="0">
                <a:latin typeface="Amasis MT Pro" panose="02040504050005020304" pitchFamily="18" charset="0"/>
              </a:rPr>
              <a:t> </a:t>
            </a:r>
            <a:r>
              <a:rPr lang="en-US" sz="2000" dirty="0" err="1">
                <a:latin typeface="Amasis MT Pro" panose="02040504050005020304" pitchFamily="18" charset="0"/>
              </a:rPr>
              <a:t>kesalahan</a:t>
            </a:r>
            <a:r>
              <a:rPr lang="en-US" sz="2000" dirty="0">
                <a:latin typeface="Amasis MT Pro" panose="02040504050005020304" pitchFamily="18" charset="0"/>
              </a:rPr>
              <a:t>.</a:t>
            </a:r>
            <a:endParaRPr lang="en-ID" sz="2000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28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5C1D7-59D2-E238-5FF1-7442136AE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Amasis MT Pro" panose="02040504050005020304" pitchFamily="18" charset="0"/>
              </a:rPr>
              <a:t>Sejarah </a:t>
            </a:r>
            <a:r>
              <a:rPr lang="en-US" sz="4800" dirty="0" err="1">
                <a:latin typeface="Amasis MT Pro" panose="02040504050005020304" pitchFamily="18" charset="0"/>
              </a:rPr>
              <a:t>Sistem</a:t>
            </a:r>
            <a:r>
              <a:rPr lang="en-US" sz="4800" dirty="0">
                <a:latin typeface="Amasis MT Pro" panose="02040504050005020304" pitchFamily="18" charset="0"/>
              </a:rPr>
              <a:t> </a:t>
            </a:r>
            <a:r>
              <a:rPr lang="en-US" sz="4800" dirty="0" err="1">
                <a:latin typeface="Amasis MT Pro" panose="02040504050005020304" pitchFamily="18" charset="0"/>
              </a:rPr>
              <a:t>Operasi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3A705-20A0-09D4-8D01-74FD8DB19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2"/>
            </a:pP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Generasi</a:t>
            </a:r>
            <a:r>
              <a:rPr lang="en-US" dirty="0">
                <a:latin typeface="Amasis MT Pro" panose="02040504050005020304" pitchFamily="18" charset="0"/>
              </a:rPr>
              <a:t> Transistor</a:t>
            </a:r>
            <a:endParaRPr lang="en-ID" dirty="0">
              <a:latin typeface="Amasis MT Pro" panose="02040504050005020304" pitchFamily="18" charset="0"/>
            </a:endParaRPr>
          </a:p>
          <a:p>
            <a:pPr marL="749808" lvl="1" indent="-457200" algn="just">
              <a:lnSpc>
                <a:spcPct val="150000"/>
              </a:lnSpc>
              <a:buFont typeface="+mj-lt"/>
              <a:buAutoNum type="alphaUcPeriod"/>
            </a:pPr>
            <a:r>
              <a:rPr lang="en-ID" sz="2000" dirty="0">
                <a:latin typeface="Amasis MT Pro" panose="02040504050005020304" pitchFamily="18" charset="0"/>
              </a:rPr>
              <a:t>Komputer </a:t>
            </a:r>
            <a:r>
              <a:rPr lang="en-ID" sz="2000" dirty="0" err="1">
                <a:latin typeface="Amasis MT Pro" panose="02040504050005020304" pitchFamily="18" charset="0"/>
              </a:rPr>
              <a:t>menggunakan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i="1" dirty="0">
                <a:latin typeface="Amasis MT Pro" panose="02040504050005020304" pitchFamily="18" charset="0"/>
              </a:rPr>
              <a:t>batch system </a:t>
            </a:r>
            <a:r>
              <a:rPr lang="en-ID" sz="2000" dirty="0" err="1">
                <a:latin typeface="Amasis MT Pro" panose="02040504050005020304" pitchFamily="18" charset="0"/>
              </a:rPr>
              <a:t>yaitu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dirty="0" err="1">
                <a:latin typeface="Amasis MT Pro" panose="02040504050005020304" pitchFamily="18" charset="0"/>
              </a:rPr>
              <a:t>teknik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dirty="0" err="1">
                <a:latin typeface="Amasis MT Pro" panose="02040504050005020304" pitchFamily="18" charset="0"/>
              </a:rPr>
              <a:t>pengurutan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dirty="0" err="1">
                <a:latin typeface="Amasis MT Pro" panose="02040504050005020304" pitchFamily="18" charset="0"/>
              </a:rPr>
              <a:t>kerja</a:t>
            </a:r>
            <a:r>
              <a:rPr lang="en-ID" sz="2000" dirty="0">
                <a:latin typeface="Amasis MT Pro" panose="02040504050005020304" pitchFamily="18" charset="0"/>
              </a:rPr>
              <a:t> job </a:t>
            </a:r>
            <a:r>
              <a:rPr lang="en-ID" sz="2000" dirty="0" err="1">
                <a:latin typeface="Amasis MT Pro" panose="02040504050005020304" pitchFamily="18" charset="0"/>
              </a:rPr>
              <a:t>secara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dirty="0" err="1">
                <a:latin typeface="Amasis MT Pro" panose="02040504050005020304" pitchFamily="18" charset="0"/>
              </a:rPr>
              <a:t>otomatis</a:t>
            </a:r>
            <a:endParaRPr lang="en-ID" sz="2000" dirty="0">
              <a:latin typeface="Amasis MT Pro" panose="02040504050005020304" pitchFamily="18" charset="0"/>
            </a:endParaRPr>
          </a:p>
          <a:p>
            <a:pPr marL="749808" lvl="1" indent="-457200" algn="just">
              <a:lnSpc>
                <a:spcPct val="150000"/>
              </a:lnSpc>
              <a:buFont typeface="+mj-lt"/>
              <a:buAutoNum type="alphaUcPeriod"/>
            </a:pPr>
            <a:r>
              <a:rPr lang="en-ID" sz="2000" dirty="0">
                <a:latin typeface="Amasis MT Pro" panose="02040504050005020304" pitchFamily="18" charset="0"/>
              </a:rPr>
              <a:t>CPU </a:t>
            </a:r>
            <a:r>
              <a:rPr lang="en-ID" sz="2000" dirty="0" err="1">
                <a:latin typeface="Amasis MT Pro" panose="02040504050005020304" pitchFamily="18" charset="0"/>
              </a:rPr>
              <a:t>menjadi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dirty="0" err="1">
                <a:latin typeface="Amasis MT Pro" panose="02040504050005020304" pitchFamily="18" charset="0"/>
              </a:rPr>
              <a:t>efisien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</a:p>
          <a:p>
            <a:pPr marL="749808" lvl="1" indent="-457200" algn="just">
              <a:lnSpc>
                <a:spcPct val="150000"/>
              </a:lnSpc>
              <a:buFont typeface="+mj-lt"/>
              <a:buAutoNum type="alphaUcPeriod"/>
            </a:pPr>
            <a:r>
              <a:rPr lang="en-ID" sz="2000" dirty="0" err="1">
                <a:latin typeface="Amasis MT Pro" panose="02040504050005020304" pitchFamily="18" charset="0"/>
              </a:rPr>
              <a:t>Kontrol</a:t>
            </a:r>
            <a:r>
              <a:rPr lang="en-ID" sz="2000" dirty="0">
                <a:latin typeface="Amasis MT Pro" panose="02040504050005020304" pitchFamily="18" charset="0"/>
              </a:rPr>
              <a:t> </a:t>
            </a:r>
            <a:r>
              <a:rPr lang="en-ID" sz="2000" dirty="0" err="1">
                <a:latin typeface="Amasis MT Pro" panose="02040504050005020304" pitchFamily="18" charset="0"/>
              </a:rPr>
              <a:t>otomatis</a:t>
            </a:r>
            <a:endParaRPr lang="en-US" sz="2000" dirty="0">
              <a:latin typeface="Amasis MT Pro" panose="020405040500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E6EE01-8F38-8E5B-6138-A782F72CD46D}"/>
              </a:ext>
            </a:extLst>
          </p:cNvPr>
          <p:cNvSpPr txBox="1">
            <a:spLocks/>
          </p:cNvSpPr>
          <p:nvPr/>
        </p:nvSpPr>
        <p:spPr>
          <a:xfrm>
            <a:off x="1097280" y="263527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973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1182-5182-7ADC-35F0-24EAC799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>
                <a:latin typeface="Amasis MT Pro" panose="02040504050005020304" pitchFamily="18" charset="0"/>
              </a:rPr>
              <a:t>Sejarah </a:t>
            </a:r>
            <a:r>
              <a:rPr lang="en-US" sz="4800" dirty="0" err="1">
                <a:latin typeface="Amasis MT Pro" panose="02040504050005020304" pitchFamily="18" charset="0"/>
              </a:rPr>
              <a:t>Sistem</a:t>
            </a:r>
            <a:r>
              <a:rPr lang="en-US" sz="4800" dirty="0">
                <a:latin typeface="Amasis MT Pro" panose="02040504050005020304" pitchFamily="18" charset="0"/>
              </a:rPr>
              <a:t> </a:t>
            </a:r>
            <a:r>
              <a:rPr lang="en-US" sz="4800" dirty="0" err="1">
                <a:latin typeface="Amasis MT Pro" panose="02040504050005020304" pitchFamily="18" charset="0"/>
              </a:rPr>
              <a:t>Operasi</a:t>
            </a:r>
            <a:endParaRPr lang="en-ID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0E533-F7CF-EDB9-4462-74D346AC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 startAt="3"/>
            </a:pP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Operasi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Generasi</a:t>
            </a:r>
            <a:r>
              <a:rPr lang="en-US" dirty="0">
                <a:latin typeface="Amasis MT Pro" panose="02040504050005020304" pitchFamily="18" charset="0"/>
              </a:rPr>
              <a:t> IC</a:t>
            </a:r>
          </a:p>
          <a:p>
            <a:pPr marL="74980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masis MT Pro" panose="02040504050005020304" pitchFamily="18" charset="0"/>
              </a:rPr>
              <a:t>Meng-</a:t>
            </a:r>
            <a:r>
              <a:rPr lang="en-US" sz="2000" i="1" dirty="0">
                <a:latin typeface="Amasis MT Pro" panose="02040504050005020304" pitchFamily="18" charset="0"/>
              </a:rPr>
              <a:t>handle multiprogramming system</a:t>
            </a:r>
          </a:p>
          <a:p>
            <a:pPr marL="74980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masis MT Pro" panose="02040504050005020304" pitchFamily="18" charset="0"/>
              </a:rPr>
              <a:t>Meng-</a:t>
            </a:r>
            <a:r>
              <a:rPr lang="en-US" sz="2000" i="1" dirty="0">
                <a:latin typeface="Amasis MT Pro" panose="02040504050005020304" pitchFamily="18" charset="0"/>
              </a:rPr>
              <a:t>handle multiprocessing system</a:t>
            </a:r>
          </a:p>
          <a:p>
            <a:pPr marL="74980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1" dirty="0">
                <a:latin typeface="Amasis MT Pro" panose="02040504050005020304" pitchFamily="18" charset="0"/>
              </a:rPr>
              <a:t>Time sharing</a:t>
            </a:r>
          </a:p>
          <a:p>
            <a:pPr marL="749808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i="1" dirty="0">
                <a:latin typeface="Amasis MT Pro" panose="02040504050005020304" pitchFamily="18" charset="0"/>
              </a:rPr>
              <a:t>Multi tasking</a:t>
            </a:r>
            <a:r>
              <a:rPr lang="en-US" sz="2000" dirty="0">
                <a:latin typeface="Amasis MT Pro" panose="02040504050005020304" pitchFamily="18" charset="0"/>
              </a:rPr>
              <a:t> dan </a:t>
            </a:r>
            <a:r>
              <a:rPr lang="en-US" sz="2000" i="1" dirty="0">
                <a:latin typeface="Amasis MT Pro" panose="02040504050005020304" pitchFamily="18" charset="0"/>
              </a:rPr>
              <a:t>real time system</a:t>
            </a:r>
          </a:p>
          <a:p>
            <a:pPr marL="292608" lvl="1" indent="0">
              <a:lnSpc>
                <a:spcPct val="150000"/>
              </a:lnSpc>
              <a:buNone/>
            </a:pPr>
            <a:endParaRPr lang="en-ID" sz="2000" dirty="0">
              <a:latin typeface="Amasis MT Pro" panose="020405040500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3CF769C-0F29-BCD3-EAB4-E7A6DAB63809}"/>
              </a:ext>
            </a:extLst>
          </p:cNvPr>
          <p:cNvSpPr txBox="1">
            <a:spLocks/>
          </p:cNvSpPr>
          <p:nvPr/>
        </p:nvSpPr>
        <p:spPr>
          <a:xfrm>
            <a:off x="1097280" y="263527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D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174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09B85-7674-AA1D-9566-DEB89874A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masis MT Pro" panose="02040504050005020304" pitchFamily="18" charset="0"/>
              </a:rPr>
              <a:t>Konsep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 err="1">
                <a:latin typeface="Amasis MT Pro" panose="02040504050005020304" pitchFamily="18" charset="0"/>
              </a:rPr>
              <a:t>Multiprograming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i="1" dirty="0">
                <a:latin typeface="Amasis MT Pro" panose="02040504050005020304" pitchFamily="18" charset="0"/>
              </a:rPr>
              <a:t>System</a:t>
            </a:r>
            <a:endParaRPr lang="en-ID" i="1" dirty="0">
              <a:latin typeface="Amasis MT Pro" panose="020405040500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67F6E-220E-60ED-EC44-B110E05B9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err="1">
                <a:latin typeface="Amasis MT Pro" panose="02040504050005020304" pitchFamily="18" charset="0"/>
              </a:rPr>
              <a:t>Sistem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ini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bekerja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dengan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cara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meletakkan</a:t>
            </a:r>
            <a:r>
              <a:rPr lang="en-US" dirty="0">
                <a:latin typeface="Amasis MT Pro" panose="02040504050005020304" pitchFamily="18" charset="0"/>
              </a:rPr>
              <a:t> program ke-1, </a:t>
            </a:r>
            <a:r>
              <a:rPr lang="en-US" dirty="0" err="1">
                <a:latin typeface="Amasis MT Pro" panose="02040504050005020304" pitchFamily="18" charset="0"/>
              </a:rPr>
              <a:t>ke</a:t>
            </a:r>
            <a:r>
              <a:rPr lang="en-US" dirty="0">
                <a:latin typeface="Amasis MT Pro" panose="02040504050005020304" pitchFamily="18" charset="0"/>
              </a:rPr>
              <a:t> dua dan </a:t>
            </a:r>
            <a:r>
              <a:rPr lang="en-US" dirty="0" err="1">
                <a:latin typeface="Amasis MT Pro" panose="02040504050005020304" pitchFamily="18" charset="0"/>
              </a:rPr>
              <a:t>seterusnya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memori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utama</a:t>
            </a:r>
            <a:r>
              <a:rPr lang="en-US" dirty="0">
                <a:latin typeface="Amasis MT Pro" panose="020405040500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 err="1">
                <a:latin typeface="Amasis MT Pro" panose="02040504050005020304" pitchFamily="18" charset="0"/>
              </a:rPr>
              <a:t>Memori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utama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dibagi</a:t>
            </a:r>
            <a:r>
              <a:rPr lang="en-US" dirty="0">
                <a:latin typeface="Amasis MT Pro" panose="02040504050005020304" pitchFamily="18" charset="0"/>
              </a:rPr>
              <a:t> </a:t>
            </a:r>
            <a:r>
              <a:rPr lang="en-US" dirty="0" err="1">
                <a:latin typeface="Amasis MT Pro" panose="02040504050005020304" pitchFamily="18" charset="0"/>
              </a:rPr>
              <a:t>dalam</a:t>
            </a:r>
            <a:r>
              <a:rPr lang="en-US" dirty="0">
                <a:latin typeface="Amasis MT Pro" panose="02040504050005020304" pitchFamily="18" charset="0"/>
              </a:rPr>
              <a:t> dua </a:t>
            </a:r>
            <a:r>
              <a:rPr lang="en-US" dirty="0" err="1">
                <a:latin typeface="Amasis MT Pro" panose="02040504050005020304" pitchFamily="18" charset="0"/>
              </a:rPr>
              <a:t>partisi</a:t>
            </a:r>
            <a:r>
              <a:rPr lang="en-US" dirty="0">
                <a:latin typeface="Amasis MT Pro" panose="02040504050005020304" pitchFamily="18" charset="0"/>
              </a:rPr>
              <a:t>, program ke-1 </a:t>
            </a:r>
            <a:r>
              <a:rPr lang="en-US" dirty="0" err="1">
                <a:latin typeface="Amasis MT Pro" panose="02040504050005020304" pitchFamily="18" charset="0"/>
              </a:rPr>
              <a:t>diletakkan</a:t>
            </a:r>
            <a:r>
              <a:rPr lang="en-US" dirty="0">
                <a:latin typeface="Amasis MT Pro" panose="02040504050005020304" pitchFamily="18" charset="0"/>
              </a:rPr>
              <a:t> di </a:t>
            </a:r>
            <a:r>
              <a:rPr lang="en-US" dirty="0" err="1">
                <a:latin typeface="Amasis MT Pro" panose="02040504050005020304" pitchFamily="18" charset="0"/>
              </a:rPr>
              <a:t>partisi</a:t>
            </a:r>
            <a:r>
              <a:rPr lang="en-US" dirty="0">
                <a:latin typeface="Amasis MT Pro" panose="02040504050005020304" pitchFamily="18" charset="0"/>
              </a:rPr>
              <a:t> 1 dan program ke-2 </a:t>
            </a:r>
            <a:r>
              <a:rPr lang="en-US" dirty="0" err="1">
                <a:latin typeface="Amasis MT Pro" panose="02040504050005020304" pitchFamily="18" charset="0"/>
              </a:rPr>
              <a:t>diletakkan</a:t>
            </a:r>
            <a:r>
              <a:rPr lang="en-US" dirty="0">
                <a:latin typeface="Amasis MT Pro" panose="02040504050005020304" pitchFamily="18" charset="0"/>
              </a:rPr>
              <a:t> di </a:t>
            </a:r>
            <a:r>
              <a:rPr lang="en-US" dirty="0" err="1">
                <a:latin typeface="Amasis MT Pro" panose="02040504050005020304" pitchFamily="18" charset="0"/>
              </a:rPr>
              <a:t>partisi</a:t>
            </a:r>
            <a:r>
              <a:rPr lang="en-US" dirty="0">
                <a:latin typeface="Amasis MT Pro" panose="02040504050005020304" pitchFamily="18" charset="0"/>
              </a:rPr>
              <a:t> 2 dan </a:t>
            </a:r>
            <a:r>
              <a:rPr lang="en-US" dirty="0" err="1">
                <a:latin typeface="Amasis MT Pro" panose="02040504050005020304" pitchFamily="18" charset="0"/>
              </a:rPr>
              <a:t>seterusnya</a:t>
            </a:r>
            <a:endParaRPr lang="en-US" dirty="0">
              <a:latin typeface="Amasis MT Pro" panose="020405040500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D" dirty="0">
                <a:latin typeface="Amasis MT Pro" panose="02040504050005020304" pitchFamily="18" charset="0"/>
              </a:rPr>
              <a:t>Proses </a:t>
            </a:r>
            <a:r>
              <a:rPr lang="en-ID" dirty="0" err="1">
                <a:latin typeface="Amasis MT Pro" panose="02040504050005020304" pitchFamily="18" charset="0"/>
              </a:rPr>
              <a:t>dilakukan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secara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bergantian</a:t>
            </a:r>
            <a:r>
              <a:rPr lang="en-ID" dirty="0">
                <a:latin typeface="Amasis MT Pro" panose="02040504050005020304" pitchFamily="18" charset="0"/>
              </a:rPr>
              <a:t> dan </a:t>
            </a:r>
            <a:r>
              <a:rPr lang="en-ID" dirty="0" err="1">
                <a:latin typeface="Amasis MT Pro" panose="02040504050005020304" pitchFamily="18" charset="0"/>
              </a:rPr>
              <a:t>berurut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jika</a:t>
            </a:r>
            <a:r>
              <a:rPr lang="en-ID" dirty="0">
                <a:latin typeface="Amasis MT Pro" panose="02040504050005020304" pitchFamily="18" charset="0"/>
              </a:rPr>
              <a:t> program </a:t>
            </a:r>
            <a:r>
              <a:rPr lang="en-ID" dirty="0" err="1">
                <a:latin typeface="Amasis MT Pro" panose="02040504050005020304" pitchFamily="18" charset="0"/>
              </a:rPr>
              <a:t>ke</a:t>
            </a:r>
            <a:r>
              <a:rPr lang="en-ID" dirty="0">
                <a:latin typeface="Amasis MT Pro" panose="02040504050005020304" pitchFamily="18" charset="0"/>
              </a:rPr>
              <a:t> -1 </a:t>
            </a:r>
            <a:r>
              <a:rPr lang="en-ID" dirty="0" err="1">
                <a:latin typeface="Amasis MT Pro" panose="02040504050005020304" pitchFamily="18" charset="0"/>
              </a:rPr>
              <a:t>selesai</a:t>
            </a:r>
            <a:r>
              <a:rPr lang="en-ID" dirty="0">
                <a:latin typeface="Amasis MT Pro" panose="02040504050005020304" pitchFamily="18" charset="0"/>
              </a:rPr>
              <a:t> di </a:t>
            </a:r>
            <a:r>
              <a:rPr lang="en-ID" dirty="0" err="1">
                <a:latin typeface="Amasis MT Pro" panose="02040504050005020304" pitchFamily="18" charset="0"/>
              </a:rPr>
              <a:t>eksekusi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maka</a:t>
            </a:r>
            <a:r>
              <a:rPr lang="en-ID" dirty="0">
                <a:latin typeface="Amasis MT Pro" panose="02040504050005020304" pitchFamily="18" charset="0"/>
              </a:rPr>
              <a:t> CPU </a:t>
            </a:r>
            <a:r>
              <a:rPr lang="en-ID" dirty="0" err="1">
                <a:latin typeface="Amasis MT Pro" panose="02040504050005020304" pitchFamily="18" charset="0"/>
              </a:rPr>
              <a:t>akan</a:t>
            </a:r>
            <a:r>
              <a:rPr lang="en-ID" dirty="0">
                <a:latin typeface="Amasis MT Pro" panose="02040504050005020304" pitchFamily="18" charset="0"/>
              </a:rPr>
              <a:t> </a:t>
            </a:r>
            <a:r>
              <a:rPr lang="en-ID" dirty="0" err="1">
                <a:latin typeface="Amasis MT Pro" panose="02040504050005020304" pitchFamily="18" charset="0"/>
              </a:rPr>
              <a:t>menangani</a:t>
            </a:r>
            <a:r>
              <a:rPr lang="en-ID" dirty="0">
                <a:latin typeface="Amasis MT Pro" panose="02040504050005020304" pitchFamily="18" charset="0"/>
              </a:rPr>
              <a:t> proses </a:t>
            </a:r>
            <a:r>
              <a:rPr lang="en-ID" dirty="0" err="1">
                <a:latin typeface="Amasis MT Pro" panose="02040504050005020304" pitchFamily="18" charset="0"/>
              </a:rPr>
              <a:t>berikutnya</a:t>
            </a:r>
            <a:endParaRPr lang="en-US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01273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2079</TotalTime>
  <Words>1370</Words>
  <Application>Microsoft Office PowerPoint</Application>
  <PresentationFormat>Widescreen</PresentationFormat>
  <Paragraphs>162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Amasis MT Pro</vt:lpstr>
      <vt:lpstr>Calibri</vt:lpstr>
      <vt:lpstr>Calibri Light</vt:lpstr>
      <vt:lpstr>Garamond</vt:lpstr>
      <vt:lpstr>Retrospect</vt:lpstr>
      <vt:lpstr>Software Sistem</vt:lpstr>
      <vt:lpstr>Perangkat Lunak Sistem</vt:lpstr>
      <vt:lpstr>Sistem Operasi</vt:lpstr>
      <vt:lpstr>Sistem Operasi</vt:lpstr>
      <vt:lpstr>Fungsi-fungsi sistem operasi</vt:lpstr>
      <vt:lpstr>Sejarah Sistem Operasi</vt:lpstr>
      <vt:lpstr>Sejarah Sistem Operasi</vt:lpstr>
      <vt:lpstr>Sejarah Sistem Operasi</vt:lpstr>
      <vt:lpstr>Konsep Multiprograming System</vt:lpstr>
      <vt:lpstr>Konsep Sistem Time-Sharing</vt:lpstr>
      <vt:lpstr>Konsep Mulitiprocessing System</vt:lpstr>
      <vt:lpstr>Konsep Multitasking</vt:lpstr>
      <vt:lpstr>Real Time System</vt:lpstr>
      <vt:lpstr>Sistem Operasi Generasi  Personal Computer (PC)</vt:lpstr>
      <vt:lpstr>Macam-Macam  Sistem Operasi Pada Komputer</vt:lpstr>
      <vt:lpstr>Perangkat Lunak Utilitas</vt:lpstr>
      <vt:lpstr>Perangkat Lunak Utilitas Internal</vt:lpstr>
      <vt:lpstr>Perangkat lunak utilitas internal</vt:lpstr>
      <vt:lpstr>Perangkat lunak utilitas internal</vt:lpstr>
      <vt:lpstr>Perangkat Lunak Utilitas Eksternal</vt:lpstr>
      <vt:lpstr>Perangkat lunak utilitas Eksternal</vt:lpstr>
      <vt:lpstr>Perangkat lunak utilitas Eksternal</vt:lpstr>
      <vt:lpstr>Bahasa Pemrograman</vt:lpstr>
      <vt:lpstr>Bahasa Pemrograman</vt:lpstr>
      <vt:lpstr>Bahasa Pemrograman</vt:lpstr>
      <vt:lpstr>Compiler dan Interpreter</vt:lpstr>
      <vt:lpstr>Compiler dan Interpreter</vt:lpstr>
      <vt:lpstr>Ilustrasi</vt:lpstr>
      <vt:lpstr>Interpreter</vt:lpstr>
      <vt:lpstr>Contoh Interpreter Python</vt:lpstr>
      <vt:lpstr>Compiler</vt:lpstr>
      <vt:lpstr>Contoh Compiler Java</vt:lpstr>
      <vt:lpstr>SEKIAN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Sistem</dc:title>
  <dc:creator>Ainatul Radhiah</dc:creator>
  <cp:lastModifiedBy>Afdal Alfatih</cp:lastModifiedBy>
  <cp:revision>51</cp:revision>
  <dcterms:created xsi:type="dcterms:W3CDTF">2023-06-12T04:20:20Z</dcterms:created>
  <dcterms:modified xsi:type="dcterms:W3CDTF">2023-10-08T14:53:17Z</dcterms:modified>
</cp:coreProperties>
</file>