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4" r:id="rId1"/>
  </p:sldMasterIdLst>
  <p:sldIdLst>
    <p:sldId id="256" r:id="rId2"/>
    <p:sldId id="283" r:id="rId3"/>
    <p:sldId id="282" r:id="rId4"/>
    <p:sldId id="284" r:id="rId5"/>
    <p:sldId id="279" r:id="rId6"/>
    <p:sldId id="280" r:id="rId7"/>
    <p:sldId id="285" r:id="rId8"/>
    <p:sldId id="273" r:id="rId9"/>
    <p:sldId id="274" r:id="rId10"/>
    <p:sldId id="275" r:id="rId11"/>
    <p:sldId id="276" r:id="rId12"/>
    <p:sldId id="28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0"/>
    <p:restoredTop sz="94615"/>
  </p:normalViewPr>
  <p:slideViewPr>
    <p:cSldViewPr snapToGrid="0">
      <p:cViewPr varScale="1">
        <p:scale>
          <a:sx n="83" d="100"/>
          <a:sy n="83" d="100"/>
        </p:scale>
        <p:origin x="2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1411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1255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21017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0" y="304801"/>
            <a:ext cx="10058400" cy="1431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422400" y="1981200"/>
            <a:ext cx="100584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2CE11523-4909-3020-8F69-8F066B6E0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32B6216-9216-1F2E-7F70-927E90524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E6D7C6C-47F7-9BB3-1B31-63C1299F7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FD46D-7BB8-0A44-A342-3C4AAF89B3BE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36182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4913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Bagia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00465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901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471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008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175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036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4499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27E5C90-3C27-7C48-A683-EA286272EB06}" type="datetimeFigureOut">
              <a:rPr lang="id-ID" smtClean="0"/>
              <a:t>20/03/23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3A29BE1-EA28-AD49-878B-49439D25FAC7}" type="slidenum">
              <a:rPr lang="id-ID" smtClean="0"/>
              <a:t>‹#›</a:t>
            </a:fld>
            <a:endParaRPr lang="id-ID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0256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932503A-1CA7-57FD-712B-B87B61D4D4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SISTEM INFORMASI AREA FUNGSIONAL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96AE0AEE-9271-7B34-8D75-C13DF6996F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Febi Nur Salisah, </a:t>
            </a:r>
            <a:r>
              <a:rPr lang="id-ID" dirty="0" err="1"/>
              <a:t>S.Kom</a:t>
            </a:r>
            <a:r>
              <a:rPr lang="id-ID" dirty="0"/>
              <a:t>, </a:t>
            </a:r>
            <a:r>
              <a:rPr lang="id-ID" dirty="0" err="1"/>
              <a:t>M.Kom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29918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4009CB18-ADDE-EDB5-56FB-B809CE2CE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id-ID"/>
              <a:t>Tantangan Manajemen-</a:t>
            </a:r>
            <a:r>
              <a:rPr lang="en-US" altLang="id-ID" i="1">
                <a:solidFill>
                  <a:srgbClr val="FF66FF"/>
                </a:solidFill>
              </a:rPr>
              <a:t>Management</a:t>
            </a:r>
            <a:r>
              <a:rPr lang="en-US" altLang="id-ID"/>
              <a:t> </a:t>
            </a:r>
            <a:r>
              <a:rPr lang="en-US" altLang="id-ID" i="1">
                <a:solidFill>
                  <a:srgbClr val="FF66FF"/>
                </a:solidFill>
              </a:rPr>
              <a:t>Challenges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6A89385-3042-104B-E3FE-791938C11E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599" y="1981200"/>
            <a:ext cx="8756561" cy="41910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altLang="id-ID" dirty="0"/>
              <a:t>Integrasi dan </a:t>
            </a:r>
            <a:r>
              <a:rPr lang="en-US" altLang="id-ID" dirty="0" err="1"/>
              <a:t>Pandangan</a:t>
            </a:r>
            <a:r>
              <a:rPr lang="en-US" altLang="id-ID" dirty="0"/>
              <a:t> </a:t>
            </a:r>
            <a:r>
              <a:rPr lang="en-US" altLang="id-ID" dirty="0" err="1"/>
              <a:t>Keseluruhan</a:t>
            </a:r>
            <a:r>
              <a:rPr lang="en-US" altLang="id-ID" dirty="0"/>
              <a:t> Perusahaan.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altLang="id-ID" dirty="0" err="1"/>
              <a:t>Pelatihan</a:t>
            </a:r>
            <a:r>
              <a:rPr lang="en-US" altLang="id-ID" dirty="0"/>
              <a:t> </a:t>
            </a:r>
            <a:r>
              <a:rPr lang="en-US" altLang="id-ID" dirty="0" err="1"/>
              <a:t>bagi</a:t>
            </a:r>
            <a:r>
              <a:rPr lang="en-US" altLang="id-ID" dirty="0"/>
              <a:t> </a:t>
            </a:r>
            <a:r>
              <a:rPr lang="en-US" altLang="id-ID" dirty="0" err="1"/>
              <a:t>Manajemen</a:t>
            </a:r>
            <a:r>
              <a:rPr lang="en-US" altLang="id-ID" dirty="0"/>
              <a:t> dan </a:t>
            </a:r>
            <a:r>
              <a:rPr lang="en-US" altLang="id-ID" dirty="0" err="1"/>
              <a:t>Karyawan</a:t>
            </a:r>
            <a:r>
              <a:rPr lang="en-US" altLang="id-ID" dirty="0"/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altLang="id-ID" dirty="0" err="1"/>
              <a:t>Akuntansi</a:t>
            </a:r>
            <a:r>
              <a:rPr lang="en-US" altLang="id-ID" dirty="0"/>
              <a:t>/</a:t>
            </a:r>
            <a:r>
              <a:rPr lang="en-US" altLang="id-ID" dirty="0" err="1"/>
              <a:t>Anggaran</a:t>
            </a:r>
            <a:r>
              <a:rPr lang="en-US" altLang="id-ID" dirty="0"/>
              <a:t> </a:t>
            </a:r>
            <a:r>
              <a:rPr lang="en-US" altLang="id-ID" dirty="0" err="1"/>
              <a:t>biaya</a:t>
            </a:r>
            <a:r>
              <a:rPr lang="en-US" altLang="id-ID" dirty="0"/>
              <a:t> </a:t>
            </a:r>
            <a:r>
              <a:rPr lang="en-US" altLang="id-ID" dirty="0" err="1"/>
              <a:t>untuk</a:t>
            </a:r>
            <a:r>
              <a:rPr lang="en-US" altLang="id-ID" dirty="0"/>
              <a:t> </a:t>
            </a:r>
            <a:r>
              <a:rPr lang="en-US" altLang="id-ID" dirty="0" err="1"/>
              <a:t>biaya</a:t>
            </a:r>
            <a:r>
              <a:rPr lang="en-US" altLang="id-ID" dirty="0"/>
              <a:t> </a:t>
            </a:r>
            <a:r>
              <a:rPr lang="en-US" altLang="id-ID" dirty="0" err="1"/>
              <a:t>Pemeliharaan</a:t>
            </a:r>
            <a:r>
              <a:rPr lang="en-US" altLang="id-ID" dirty="0"/>
              <a:t> </a:t>
            </a:r>
            <a:r>
              <a:rPr lang="en-US" altLang="id-ID" dirty="0" err="1"/>
              <a:t>sistem</a:t>
            </a:r>
            <a:r>
              <a:rPr lang="en-US" altLang="id-ID" dirty="0"/>
              <a:t> dan </a:t>
            </a:r>
            <a:r>
              <a:rPr lang="en-US" altLang="id-ID" dirty="0" err="1"/>
              <a:t>Mengelola</a:t>
            </a:r>
            <a:r>
              <a:rPr lang="en-US" altLang="id-ID" dirty="0"/>
              <a:t> </a:t>
            </a:r>
            <a:r>
              <a:rPr lang="en-US" altLang="id-ID" dirty="0" err="1"/>
              <a:t>Permintaan</a:t>
            </a:r>
            <a:r>
              <a:rPr lang="en-US" altLang="id-ID" dirty="0"/>
              <a:t> </a:t>
            </a:r>
            <a:r>
              <a:rPr lang="en-US" altLang="id-ID" dirty="0" err="1"/>
              <a:t>Sistem</a:t>
            </a:r>
            <a:r>
              <a:rPr lang="en-US" altLang="id-ID" dirty="0"/>
              <a:t>. (Software House)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3413F9E0-7DD3-7FF8-5790-FB8A95CDB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dirty="0"/>
              <a:t>Solusi-</a:t>
            </a:r>
            <a:r>
              <a:rPr lang="en-US" altLang="id-ID" i="1" dirty="0">
                <a:solidFill>
                  <a:srgbClr val="FF66FF"/>
                </a:solidFill>
              </a:rPr>
              <a:t>Solution</a:t>
            </a:r>
            <a:r>
              <a:rPr lang="en-US" altLang="id-ID" dirty="0"/>
              <a:t> </a:t>
            </a:r>
            <a:r>
              <a:rPr lang="en-US" altLang="id-ID" i="1" dirty="0">
                <a:solidFill>
                  <a:srgbClr val="FF66FF"/>
                </a:solidFill>
              </a:rPr>
              <a:t>Guideline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338F7726-CE2E-3279-B3CF-0E525EC2B5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0" y="1981200"/>
            <a:ext cx="8382000" cy="4114800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en-US" altLang="id-ID" dirty="0" err="1"/>
              <a:t>Menyediakan</a:t>
            </a:r>
            <a:r>
              <a:rPr lang="en-US" altLang="id-ID" dirty="0"/>
              <a:t> </a:t>
            </a:r>
            <a:r>
              <a:rPr lang="en-US" altLang="id-ID" dirty="0" err="1"/>
              <a:t>sistem</a:t>
            </a:r>
            <a:r>
              <a:rPr lang="en-US" altLang="id-ID" dirty="0"/>
              <a:t> </a:t>
            </a:r>
            <a:r>
              <a:rPr lang="en-US" altLang="id-ID" dirty="0" err="1"/>
              <a:t>informasi</a:t>
            </a:r>
            <a:r>
              <a:rPr lang="en-US" altLang="id-ID" dirty="0"/>
              <a:t> </a:t>
            </a:r>
            <a:r>
              <a:rPr lang="en-US" altLang="id-ID" dirty="0" err="1"/>
              <a:t>perusahaan</a:t>
            </a:r>
            <a:r>
              <a:rPr lang="en-US" altLang="id-ID" dirty="0"/>
              <a:t> </a:t>
            </a:r>
            <a:r>
              <a:rPr lang="en-US" altLang="id-ID" dirty="0" err="1"/>
              <a:t>untuk</a:t>
            </a:r>
            <a:r>
              <a:rPr lang="en-US" altLang="id-ID" dirty="0"/>
              <a:t> </a:t>
            </a:r>
            <a:r>
              <a:rPr lang="en-US" altLang="id-ID" dirty="0" err="1"/>
              <a:t>memperoleh</a:t>
            </a:r>
            <a:r>
              <a:rPr lang="en-US" altLang="id-ID" dirty="0"/>
              <a:t> </a:t>
            </a:r>
            <a:r>
              <a:rPr lang="en-US" altLang="id-ID" dirty="0" err="1"/>
              <a:t>pandangan</a:t>
            </a:r>
            <a:r>
              <a:rPr lang="en-US" altLang="id-ID" dirty="0"/>
              <a:t> 360</a:t>
            </a:r>
            <a:r>
              <a:rPr lang="en-US" altLang="id-ID" b="1" baseline="30000" dirty="0"/>
              <a:t>o</a:t>
            </a:r>
            <a:r>
              <a:rPr lang="en-US" altLang="id-ID" dirty="0"/>
              <a:t> </a:t>
            </a:r>
            <a:r>
              <a:rPr lang="en-US" altLang="id-ID" dirty="0" err="1"/>
              <a:t>dari</a:t>
            </a:r>
            <a:r>
              <a:rPr lang="en-US" altLang="id-ID" dirty="0"/>
              <a:t> </a:t>
            </a:r>
            <a:r>
              <a:rPr lang="en-US" altLang="id-ID" dirty="0" err="1"/>
              <a:t>informasi</a:t>
            </a:r>
            <a:r>
              <a:rPr lang="en-US" altLang="id-ID" dirty="0"/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altLang="id-ID" dirty="0"/>
              <a:t>Pendidikan </a:t>
            </a:r>
            <a:r>
              <a:rPr lang="en-US" altLang="id-ID" dirty="0" err="1"/>
              <a:t>terhadap</a:t>
            </a:r>
            <a:r>
              <a:rPr lang="en-US" altLang="id-ID" dirty="0"/>
              <a:t> </a:t>
            </a:r>
            <a:r>
              <a:rPr lang="en-US" altLang="id-ID" dirty="0" err="1"/>
              <a:t>Karyawan</a:t>
            </a:r>
            <a:r>
              <a:rPr lang="en-US" altLang="id-ID" dirty="0"/>
              <a:t> dan </a:t>
            </a:r>
            <a:r>
              <a:rPr lang="en-US" altLang="id-ID" dirty="0" err="1"/>
              <a:t>Manajemen</a:t>
            </a:r>
            <a:r>
              <a:rPr lang="en-US" altLang="id-ID" dirty="0"/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altLang="id-ID" dirty="0" err="1"/>
              <a:t>Akuntansi</a:t>
            </a:r>
            <a:r>
              <a:rPr lang="en-US" altLang="id-ID" dirty="0"/>
              <a:t> </a:t>
            </a:r>
            <a:r>
              <a:rPr lang="en-US" altLang="id-ID" dirty="0" err="1"/>
              <a:t>untuk</a:t>
            </a:r>
            <a:r>
              <a:rPr lang="en-US" altLang="id-ID" dirty="0"/>
              <a:t> </a:t>
            </a:r>
            <a:r>
              <a:rPr lang="en-US" altLang="id-ID" dirty="0" err="1"/>
              <a:t>Biaya</a:t>
            </a:r>
            <a:r>
              <a:rPr lang="en-US" altLang="id-ID" dirty="0"/>
              <a:t> dan </a:t>
            </a:r>
            <a:r>
              <a:rPr lang="en-US" altLang="id-ID" dirty="0" err="1"/>
              <a:t>Manfaat</a:t>
            </a:r>
            <a:r>
              <a:rPr lang="en-US" altLang="id-ID" dirty="0"/>
              <a:t> </a:t>
            </a:r>
            <a:r>
              <a:rPr lang="en-US" altLang="id-ID" dirty="0" err="1"/>
              <a:t>dari</a:t>
            </a:r>
            <a:r>
              <a:rPr lang="en-US" altLang="id-ID" dirty="0"/>
              <a:t> </a:t>
            </a:r>
            <a:r>
              <a:rPr lang="en-US" altLang="id-ID" dirty="0" err="1"/>
              <a:t>Sistem</a:t>
            </a:r>
            <a:r>
              <a:rPr lang="en-US" altLang="id-ID" dirty="0"/>
              <a:t> </a:t>
            </a:r>
            <a:r>
              <a:rPr lang="en-US" altLang="id-ID" dirty="0" err="1"/>
              <a:t>Informasi</a:t>
            </a:r>
            <a:r>
              <a:rPr lang="en-US" altLang="id-ID" dirty="0"/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endParaRPr lang="en-US" alt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3D08E591-CAAD-C506-AA17-750F52D4EA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id-ID"/>
              <a:t>Think about it...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7E50D-7020-5825-FF34-257B6C478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2200" y="1566380"/>
            <a:ext cx="7924800" cy="4377221"/>
          </a:xfrm>
        </p:spPr>
        <p:txBody>
          <a:bodyPr rtlCol="0"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id-ID" dirty="0"/>
              <a:t>Identifikasi proses bisnis berikut termasuk dalam area fungsional apa?</a:t>
            </a:r>
          </a:p>
          <a:p>
            <a:pPr>
              <a:defRPr/>
            </a:pP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kas (</a:t>
            </a:r>
            <a:r>
              <a:rPr lang="en-US" dirty="0" err="1"/>
              <a:t>Keuangan</a:t>
            </a:r>
            <a:r>
              <a:rPr lang="en-US" dirty="0"/>
              <a:t> dan </a:t>
            </a:r>
            <a:r>
              <a:rPr lang="en-US" dirty="0" err="1"/>
              <a:t>Akuntansi</a:t>
            </a:r>
            <a:r>
              <a:rPr lang="en-US" dirty="0"/>
              <a:t>)</a:t>
            </a:r>
          </a:p>
          <a:p>
            <a:pPr>
              <a:defRPr/>
            </a:pPr>
            <a:r>
              <a:rPr lang="en-US" dirty="0" err="1"/>
              <a:t>Penggajian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(SDM)</a:t>
            </a:r>
          </a:p>
          <a:p>
            <a:pPr marL="0" indent="0">
              <a:defRPr/>
            </a:pPr>
            <a:r>
              <a:rPr lang="id-ID" dirty="0"/>
              <a:t>  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(</a:t>
            </a:r>
            <a:r>
              <a:rPr lang="en-US" dirty="0" err="1"/>
              <a:t>Pemasaran</a:t>
            </a:r>
            <a:r>
              <a:rPr lang="en-US" dirty="0"/>
              <a:t>)</a:t>
            </a:r>
          </a:p>
          <a:p>
            <a:pPr marL="0" indent="0">
              <a:defRPr/>
            </a:pPr>
            <a:r>
              <a:rPr lang="id-ID" dirty="0"/>
              <a:t>  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kreditor</a:t>
            </a:r>
            <a:r>
              <a:rPr lang="en-US" dirty="0"/>
              <a:t> (</a:t>
            </a:r>
            <a:r>
              <a:rPr lang="en-US" dirty="0" err="1"/>
              <a:t>Keuangan</a:t>
            </a:r>
            <a:r>
              <a:rPr lang="en-US" dirty="0"/>
              <a:t> dan </a:t>
            </a:r>
            <a:r>
              <a:rPr lang="en-US" dirty="0" err="1"/>
              <a:t>Akuntansi</a:t>
            </a:r>
            <a:r>
              <a:rPr lang="en-US" dirty="0"/>
              <a:t>)</a:t>
            </a:r>
            <a:endParaRPr lang="id-ID" dirty="0"/>
          </a:p>
          <a:p>
            <a:pPr marL="0" indent="0">
              <a:defRPr/>
            </a:pPr>
            <a:r>
              <a:rPr lang="id-ID" dirty="0"/>
              <a:t>   </a:t>
            </a:r>
            <a:r>
              <a:rPr lang="en-US" dirty="0" err="1"/>
              <a:t>Perakitan</a:t>
            </a:r>
            <a:r>
              <a:rPr lang="en-US" dirty="0"/>
              <a:t> </a:t>
            </a:r>
            <a:r>
              <a:rPr lang="id-ID" dirty="0" err="1"/>
              <a:t>pr</a:t>
            </a:r>
            <a:r>
              <a:rPr lang="en-US" dirty="0" err="1"/>
              <a:t>oduk</a:t>
            </a:r>
            <a:r>
              <a:rPr lang="en-US" dirty="0"/>
              <a:t> (</a:t>
            </a:r>
            <a:r>
              <a:rPr lang="en-US" dirty="0" err="1"/>
              <a:t>Manufaktur</a:t>
            </a:r>
            <a:r>
              <a:rPr lang="en-US" dirty="0"/>
              <a:t>)</a:t>
            </a:r>
          </a:p>
          <a:p>
            <a:pPr marL="0" indent="0">
              <a:defRPr/>
            </a:pPr>
            <a:r>
              <a:rPr lang="en-US" dirty="0"/>
              <a:t> 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(SDM)</a:t>
            </a:r>
            <a:endParaRPr lang="id-ID" dirty="0"/>
          </a:p>
          <a:p>
            <a:pPr marL="0" indent="0">
              <a:defRPr/>
            </a:pPr>
            <a:r>
              <a:rPr lang="id-ID" dirty="0"/>
              <a:t>   </a:t>
            </a:r>
            <a:r>
              <a:rPr lang="en-US" dirty="0" err="1"/>
              <a:t>Pengecekan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(</a:t>
            </a:r>
            <a:r>
              <a:rPr lang="en-US" dirty="0" err="1"/>
              <a:t>Produksi</a:t>
            </a:r>
            <a:r>
              <a:rPr lang="en-US" dirty="0"/>
              <a:t> dan </a:t>
            </a:r>
            <a:r>
              <a:rPr lang="en-US" dirty="0" err="1"/>
              <a:t>Manufaktur</a:t>
            </a:r>
            <a:r>
              <a:rPr lang="en-US" dirty="0"/>
              <a:t>)</a:t>
            </a:r>
            <a:endParaRPr lang="id-ID" dirty="0"/>
          </a:p>
          <a:p>
            <a:pPr marL="0" indent="0">
              <a:defRPr/>
            </a:pPr>
            <a:r>
              <a:rPr lang="id-ID" dirty="0"/>
              <a:t>  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(</a:t>
            </a:r>
            <a:r>
              <a:rPr lang="en-US" dirty="0" err="1"/>
              <a:t>Penjualan</a:t>
            </a:r>
            <a:r>
              <a:rPr lang="en-US" dirty="0"/>
              <a:t>)</a:t>
            </a:r>
          </a:p>
          <a:p>
            <a:pPr marL="0" indent="0">
              <a:defRPr/>
            </a:pPr>
            <a:r>
              <a:rPr lang="id-ID" dirty="0"/>
              <a:t>  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(</a:t>
            </a:r>
            <a:r>
              <a:rPr lang="en-US" dirty="0" err="1"/>
              <a:t>Akuntansi</a:t>
            </a:r>
            <a:r>
              <a:rPr lang="en-US" dirty="0"/>
              <a:t> dan </a:t>
            </a:r>
            <a:r>
              <a:rPr lang="en-US" dirty="0" err="1"/>
              <a:t>Keungangan</a:t>
            </a:r>
            <a:r>
              <a:rPr lang="en-US" dirty="0"/>
              <a:t>)</a:t>
            </a:r>
          </a:p>
          <a:p>
            <a:pPr marL="266700" indent="-266700">
              <a:defRPr/>
            </a:pP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i="1" dirty="0"/>
              <a:t>Bill of</a:t>
            </a:r>
            <a:r>
              <a:rPr lang="id-ID" i="1" dirty="0"/>
              <a:t> </a:t>
            </a:r>
            <a:r>
              <a:rPr lang="en-US" i="1" dirty="0"/>
              <a:t>Material</a:t>
            </a:r>
            <a:r>
              <a:rPr lang="en-US" dirty="0"/>
              <a:t> (Daftar </a:t>
            </a:r>
            <a:r>
              <a:rPr lang="en-US" dirty="0" err="1"/>
              <a:t>Bahan</a:t>
            </a:r>
            <a:r>
              <a:rPr lang="en-US" dirty="0"/>
              <a:t> Baku) (</a:t>
            </a:r>
            <a:r>
              <a:rPr lang="en-US" dirty="0" err="1"/>
              <a:t>Produksi</a:t>
            </a:r>
            <a:r>
              <a:rPr lang="en-US" dirty="0"/>
              <a:t> dan </a:t>
            </a:r>
            <a:r>
              <a:rPr lang="en-US" dirty="0" err="1"/>
              <a:t>Manufaktur</a:t>
            </a:r>
            <a:r>
              <a:rPr lang="en-US" dirty="0"/>
              <a:t>)</a:t>
            </a:r>
            <a:endParaRPr lang="id-ID" dirty="0"/>
          </a:p>
          <a:p>
            <a:pPr marL="0" indent="0">
              <a:defRPr/>
            </a:pPr>
            <a:r>
              <a:rPr lang="id-ID" dirty="0"/>
              <a:t>   </a:t>
            </a: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(</a:t>
            </a:r>
            <a:r>
              <a:rPr lang="en-US" dirty="0" err="1"/>
              <a:t>Pemasaran</a:t>
            </a:r>
            <a:r>
              <a:rPr lang="en-US" dirty="0"/>
              <a:t>)</a:t>
            </a:r>
          </a:p>
          <a:p>
            <a:pPr marL="266700" indent="-266700">
              <a:defRPr/>
            </a:pPr>
            <a:r>
              <a:rPr lang="en-US" dirty="0" err="1"/>
              <a:t>Mengikutsertakan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yang </a:t>
            </a:r>
            <a:r>
              <a:rPr lang="en-US" dirty="0" err="1"/>
              <a:t>menguntungkan</a:t>
            </a:r>
            <a:r>
              <a:rPr lang="en-US" dirty="0"/>
              <a:t> (SDM)</a:t>
            </a:r>
          </a:p>
          <a:p>
            <a:pPr marL="0" indent="0">
              <a:defRPr/>
            </a:pPr>
            <a:endParaRPr lang="en-US" dirty="0"/>
          </a:p>
          <a:p>
            <a:pPr marL="0" indent="0">
              <a:defRPr/>
            </a:pPr>
            <a:endParaRPr lang="en-US" dirty="0"/>
          </a:p>
          <a:p>
            <a:pPr>
              <a:defRPr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7340AF2-AAAA-2D5B-97BD-C6DC60943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0" i="0" u="none" strike="noStrike" dirty="0">
                <a:solidFill>
                  <a:srgbClr val="5B6287"/>
                </a:solidFill>
                <a:effectLst/>
                <a:latin typeface="Oswald" panose="020F0502020204030204" pitchFamily="34" charset="0"/>
              </a:rPr>
              <a:t>Sistem Informasi Fungsional</a:t>
            </a:r>
            <a:br>
              <a:rPr lang="id-ID" b="0" i="0" u="none" strike="noStrike" dirty="0">
                <a:solidFill>
                  <a:srgbClr val="5B6287"/>
                </a:solidFill>
                <a:effectLst/>
                <a:latin typeface="Oswald" panose="020F0502020204030204" pitchFamily="34" charset="0"/>
              </a:rPr>
            </a:b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803D094E-7623-D0A5-1935-B8A63E27CC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z="32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Dalam setiap organisasi bisnis selalu terdapat berbagai bidang fungsional yang harus dikelola dalam rangka pencapaian tujuan, sasaran, strategi, rencana, dan program kerja </a:t>
            </a:r>
            <a:r>
              <a:rPr lang="id-ID" sz="3200" b="0" i="0" dirty="0" err="1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perusahan</a:t>
            </a:r>
            <a:r>
              <a:rPr lang="id-ID" sz="32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 tersebut.</a:t>
            </a:r>
          </a:p>
          <a:p>
            <a:pPr marL="0" indent="0">
              <a:buNone/>
            </a:pPr>
            <a:endParaRPr lang="id-ID" sz="3200" dirty="0">
              <a:solidFill>
                <a:srgbClr val="333333"/>
              </a:solidFill>
              <a:latin typeface="Source Sans Pro" panose="020B0503030403020204" pitchFamily="34" charset="0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14577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8ED1631-BC5F-0FD2-E66C-9BFC98C30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Apa Itu ?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37A9D06-958A-F819-733F-A3D652C07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b="0" i="0" dirty="0">
                <a:solidFill>
                  <a:srgbClr val="3A3A3A"/>
                </a:solidFill>
                <a:effectLst/>
                <a:latin typeface="Exo"/>
              </a:rPr>
              <a:t>Pengertian Area fungsional perusahaan ? </a:t>
            </a:r>
          </a:p>
          <a:p>
            <a:r>
              <a:rPr lang="id-ID" sz="2400" b="0" i="0" dirty="0">
                <a:solidFill>
                  <a:srgbClr val="3A3A3A"/>
                </a:solidFill>
                <a:effectLst/>
                <a:latin typeface="Exo"/>
              </a:rPr>
              <a:t>Pengertian Sistem informasi fungsional ? </a:t>
            </a:r>
          </a:p>
          <a:p>
            <a:r>
              <a:rPr lang="id-ID" sz="2400" dirty="0">
                <a:solidFill>
                  <a:srgbClr val="3A3A3A"/>
                </a:solidFill>
                <a:latin typeface="Exo"/>
              </a:rPr>
              <a:t>Sistem Informasi apa saja yang termasuk dalam Area Fungsional ?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40694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3F09B48-DFD1-2C31-5D7C-2E55650EC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3100"/>
            <a:ext cx="9601200" cy="1485900"/>
          </a:xfrm>
        </p:spPr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5A6DCB65-7D80-D4BE-4C32-A34FBECA2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68991"/>
            <a:ext cx="11013743" cy="5773003"/>
          </a:xfrm>
        </p:spPr>
        <p:txBody>
          <a:bodyPr>
            <a:normAutofit fontScale="92500"/>
          </a:bodyPr>
          <a:lstStyle/>
          <a:p>
            <a:r>
              <a:rPr lang="id-ID" sz="2600" b="0" i="0" dirty="0">
                <a:solidFill>
                  <a:srgbClr val="3A3A3A"/>
                </a:solidFill>
                <a:effectLst/>
                <a:latin typeface="+mj-lt"/>
              </a:rPr>
              <a:t>Area fungsional perusahaan</a:t>
            </a:r>
            <a:r>
              <a:rPr lang="id-ID" sz="2600" dirty="0">
                <a:latin typeface="+mj-lt"/>
              </a:rPr>
              <a:t> </a:t>
            </a:r>
            <a:r>
              <a:rPr lang="id-ID" sz="2600" b="0" i="0" dirty="0">
                <a:solidFill>
                  <a:srgbClr val="3A3A3A"/>
                </a:solidFill>
                <a:effectLst/>
                <a:latin typeface="+mj-lt"/>
              </a:rPr>
              <a:t>adalah departemen atau unit bisnis yang memiliki fungsi khusus agar perusahaan dapat berfungsi secara efisien.</a:t>
            </a:r>
          </a:p>
          <a:p>
            <a:r>
              <a:rPr lang="id-ID" sz="2600" b="0" i="0" dirty="0">
                <a:solidFill>
                  <a:srgbClr val="3A3A3A"/>
                </a:solidFill>
                <a:effectLst/>
                <a:latin typeface="+mj-lt"/>
              </a:rPr>
              <a:t>Sistem informasi berdasarkan area fungsional adalah merupakan sistem informasi yang ditujukan untuk memberikan informasi bagi kelompok orang yang berada pada bagian tertentu dalam suatu perusahaan dengan perusahaan lain berbeda-beda.</a:t>
            </a:r>
            <a:endParaRPr lang="id-ID" sz="2600" dirty="0">
              <a:latin typeface="+mj-lt"/>
            </a:endParaRPr>
          </a:p>
          <a:p>
            <a:r>
              <a:rPr lang="id-ID" sz="2600" b="0" i="0" dirty="0">
                <a:solidFill>
                  <a:srgbClr val="363431"/>
                </a:solidFill>
                <a:effectLst/>
                <a:latin typeface="+mj-lt"/>
              </a:rPr>
              <a:t>Berdasarkan area fungsional seperti ini, dikenal sejumlah sistem informasi fungsional yaitu : 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id-ID" sz="2600" b="0" i="0" dirty="0">
                <a:solidFill>
                  <a:srgbClr val="363431"/>
                </a:solidFill>
                <a:effectLst/>
                <a:latin typeface="+mj-lt"/>
              </a:rPr>
              <a:t>Sistem Informasi akuntansi ( 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accounting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 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information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 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system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id-ID" sz="2600" b="0" i="0" dirty="0">
                <a:solidFill>
                  <a:srgbClr val="363431"/>
                </a:solidFill>
                <a:effectLst/>
                <a:latin typeface="+mj-lt"/>
              </a:rPr>
              <a:t>Sistem Informasi keuangan ( 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Finance 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information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 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system</a:t>
            </a:r>
            <a:r>
              <a:rPr lang="id-ID" sz="2600" b="0" i="0" dirty="0">
                <a:solidFill>
                  <a:srgbClr val="363431"/>
                </a:solidFill>
                <a:effectLst/>
                <a:latin typeface="+mj-lt"/>
              </a:rPr>
              <a:t>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id-ID" sz="2600" b="0" i="0" dirty="0">
                <a:solidFill>
                  <a:srgbClr val="363431"/>
                </a:solidFill>
                <a:effectLst/>
                <a:latin typeface="+mj-lt"/>
              </a:rPr>
              <a:t>Sistem informasi manufaktur ( 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Manufacturing / 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Production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 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information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 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system</a:t>
            </a:r>
            <a:r>
              <a:rPr lang="id-ID" sz="2600" dirty="0">
                <a:solidFill>
                  <a:srgbClr val="363431"/>
                </a:solidFill>
                <a:latin typeface="+mj-lt"/>
              </a:rPr>
              <a:t>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id-ID" sz="2600" b="0" i="0" dirty="0">
                <a:solidFill>
                  <a:srgbClr val="363431"/>
                </a:solidFill>
                <a:effectLst/>
                <a:latin typeface="+mj-lt"/>
              </a:rPr>
              <a:t>Sistem Informasi pemasaran ( 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Marketing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 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information</a:t>
            </a:r>
            <a:r>
              <a:rPr lang="id-ID" sz="2600" b="0" i="1" dirty="0">
                <a:solidFill>
                  <a:srgbClr val="363431"/>
                </a:solidFill>
                <a:effectLst/>
                <a:latin typeface="+mj-lt"/>
              </a:rPr>
              <a:t> </a:t>
            </a:r>
            <a:r>
              <a:rPr lang="id-ID" sz="2600" b="0" i="1" dirty="0" err="1">
                <a:solidFill>
                  <a:srgbClr val="363431"/>
                </a:solidFill>
                <a:effectLst/>
                <a:latin typeface="+mj-lt"/>
              </a:rPr>
              <a:t>system</a:t>
            </a:r>
            <a:r>
              <a:rPr lang="id-ID" sz="2600" b="0" i="0" dirty="0" err="1">
                <a:solidFill>
                  <a:srgbClr val="363431"/>
                </a:solidFill>
                <a:effectLst/>
                <a:latin typeface="+mj-lt"/>
              </a:rPr>
              <a:t>atau</a:t>
            </a:r>
            <a:r>
              <a:rPr lang="id-ID" sz="2600" b="0" i="0" dirty="0">
                <a:solidFill>
                  <a:srgbClr val="363431"/>
                </a:solidFill>
                <a:effectLst/>
                <a:latin typeface="+mj-lt"/>
              </a:rPr>
              <a:t> MKIS )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id-ID" sz="2600" dirty="0">
                <a:solidFill>
                  <a:srgbClr val="363431"/>
                </a:solidFill>
                <a:latin typeface="+mj-lt"/>
              </a:rPr>
              <a:t>Sistem Informasi Sumber Daya Manusia (Sistem Informasi SDM)</a:t>
            </a:r>
            <a:endParaRPr lang="id-ID" sz="2600" b="0" i="0" dirty="0">
              <a:solidFill>
                <a:srgbClr val="363431"/>
              </a:solidFill>
              <a:effectLst/>
              <a:latin typeface="+mj-lt"/>
            </a:endParaRPr>
          </a:p>
          <a:p>
            <a:endParaRPr lang="id-ID" sz="1800" b="0" i="0" dirty="0">
              <a:solidFill>
                <a:srgbClr val="3A3A3A"/>
              </a:solidFill>
              <a:effectLst/>
              <a:latin typeface="+mj-lt"/>
            </a:endParaRPr>
          </a:p>
          <a:p>
            <a:endParaRPr lang="id-ID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5021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8EE79ACF-815D-2204-6827-B1447291AF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304801"/>
            <a:ext cx="7696200" cy="1431925"/>
          </a:xfrm>
        </p:spPr>
        <p:txBody>
          <a:bodyPr/>
          <a:lstStyle/>
          <a:p>
            <a:pPr algn="ctr" eaLnBrk="1" hangingPunct="1"/>
            <a:r>
              <a:rPr lang="en-US" altLang="id-ID" sz="3600" dirty="0"/>
              <a:t>4 </a:t>
            </a:r>
            <a:r>
              <a:rPr lang="en-US" altLang="id-ID" sz="3600" dirty="0" err="1"/>
              <a:t>Bidang</a:t>
            </a:r>
            <a:r>
              <a:rPr lang="en-US" altLang="id-ID" sz="3600" dirty="0"/>
              <a:t>/Area </a:t>
            </a:r>
            <a:r>
              <a:rPr lang="en-US" altLang="id-ID" sz="3600" dirty="0" err="1"/>
              <a:t>Fungsional</a:t>
            </a:r>
            <a:r>
              <a:rPr lang="en-US" altLang="id-ID" sz="3600" dirty="0"/>
              <a:t> </a:t>
            </a:r>
            <a:r>
              <a:rPr lang="en-US" altLang="id-ID" sz="3600" dirty="0" err="1"/>
              <a:t>Bisnis</a:t>
            </a:r>
            <a:r>
              <a:rPr lang="en-US" altLang="id-ID" sz="3600" dirty="0"/>
              <a:t> pada Perusahaan : </a:t>
            </a:r>
          </a:p>
        </p:txBody>
      </p:sp>
      <p:graphicFrame>
        <p:nvGraphicFramePr>
          <p:cNvPr id="43043" name="Group 35">
            <a:extLst>
              <a:ext uri="{FF2B5EF4-FFF2-40B4-BE49-F238E27FC236}">
                <a16:creationId xmlns:a16="http://schemas.microsoft.com/office/drawing/2014/main" id="{92E7EAA8-B094-BF1C-D484-249A69F63AB6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165013486"/>
              </p:ext>
            </p:extLst>
          </p:nvPr>
        </p:nvGraphicFramePr>
        <p:xfrm>
          <a:off x="1790699" y="1558119"/>
          <a:ext cx="9577886" cy="4995079"/>
        </p:xfrm>
        <a:graphic>
          <a:graphicData uri="http://schemas.openxmlformats.org/drawingml/2006/table">
            <a:tbl>
              <a:tblPr/>
              <a:tblGrid>
                <a:gridCol w="4788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8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Area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Fungsional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Proses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Bisnis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3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Produksi &amp; Manufaktur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Perakitan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/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Pembuatan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produk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Pengecekan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kualitas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Produk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Menghasilkan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Bill of Material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Daftar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Bahan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Baku)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13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Penjualan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&amp;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Pemasaran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Identifikasi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pelanggan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Pengelolaan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Hubungan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Pelanggan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Pemasaran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produk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Penjualan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Produk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6576320E-B9D2-D388-7C83-FDCFE314BF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38400" y="304801"/>
            <a:ext cx="7696200" cy="1431925"/>
          </a:xfrm>
        </p:spPr>
        <p:txBody>
          <a:bodyPr/>
          <a:lstStyle/>
          <a:p>
            <a:pPr algn="ctr" eaLnBrk="1" hangingPunct="1"/>
            <a:r>
              <a:rPr lang="en-US" altLang="id-ID" sz="3600"/>
              <a:t>Lanj…Contoh Proses Bisnis Fungsional</a:t>
            </a:r>
          </a:p>
        </p:txBody>
      </p:sp>
      <p:graphicFrame>
        <p:nvGraphicFramePr>
          <p:cNvPr id="45089" name="Group 33">
            <a:extLst>
              <a:ext uri="{FF2B5EF4-FFF2-40B4-BE49-F238E27FC236}">
                <a16:creationId xmlns:a16="http://schemas.microsoft.com/office/drawing/2014/main" id="{4BB38275-A6A3-6F14-C8F0-78F2CB89F4C0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125238555"/>
              </p:ext>
            </p:extLst>
          </p:nvPr>
        </p:nvGraphicFramePr>
        <p:xfrm>
          <a:off x="1981199" y="1085840"/>
          <a:ext cx="9387386" cy="4805464"/>
        </p:xfrm>
        <a:graphic>
          <a:graphicData uri="http://schemas.openxmlformats.org/drawingml/2006/table">
            <a:tbl>
              <a:tblPr/>
              <a:tblGrid>
                <a:gridCol w="4693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3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05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Area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Fungsional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Proses Bisnis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11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Keuangan &amp; Akuntansi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Pembayaran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kreditor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Membuat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laporan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keuangan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Mengelola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rekening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kas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9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SDM 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Membayar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/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menyewa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karyawan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Evaluasi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kinerja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Karyawan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Penggajian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Karyawan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Reward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Karyawan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C5FD10E-00F1-F412-9ECC-E1B0200C1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Area Fungsional Utama Bisnis/Perusahaan</a:t>
            </a:r>
          </a:p>
        </p:txBody>
      </p:sp>
      <p:pic>
        <p:nvPicPr>
          <p:cNvPr id="4" name="Tampungan Konten 3">
            <a:extLst>
              <a:ext uri="{FF2B5EF4-FFF2-40B4-BE49-F238E27FC236}">
                <a16:creationId xmlns:a16="http://schemas.microsoft.com/office/drawing/2014/main" id="{C3A5804C-989B-796D-8D7C-453A4F6C62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0518" y="1708065"/>
            <a:ext cx="5835470" cy="446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505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9F9CD841-FC4C-BA49-4B0D-3E439B0A2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id-ID" dirty="0" err="1"/>
              <a:t>Peluang</a:t>
            </a:r>
            <a:r>
              <a:rPr lang="en-US" altLang="id-ID" dirty="0"/>
              <a:t>, </a:t>
            </a:r>
            <a:r>
              <a:rPr lang="en-US" altLang="id-ID" dirty="0" err="1"/>
              <a:t>Tantangan</a:t>
            </a:r>
            <a:r>
              <a:rPr lang="en-US" altLang="id-ID" dirty="0"/>
              <a:t> dan Solusi </a:t>
            </a:r>
            <a:r>
              <a:rPr lang="en-US" altLang="id-ID" dirty="0" err="1"/>
              <a:t>Manajemen</a:t>
            </a:r>
            <a:endParaRPr lang="en-US" altLang="id-ID" dirty="0"/>
          </a:p>
        </p:txBody>
      </p:sp>
      <p:pic>
        <p:nvPicPr>
          <p:cNvPr id="31746" name="Picture 7" descr="j0234687">
            <a:extLst>
              <a:ext uri="{FF2B5EF4-FFF2-40B4-BE49-F238E27FC236}">
                <a16:creationId xmlns:a16="http://schemas.microsoft.com/office/drawing/2014/main" id="{0748AEF6-0640-52A4-AEB6-95647CE01FF5}"/>
              </a:ext>
            </a:extLst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050" y="3594100"/>
            <a:ext cx="1638300" cy="965200"/>
          </a:xfrm>
          <a:noFill/>
        </p:spPr>
      </p:pic>
      <p:sp>
        <p:nvSpPr>
          <p:cNvPr id="31747" name="AutoShape 8">
            <a:extLst>
              <a:ext uri="{FF2B5EF4-FFF2-40B4-BE49-F238E27FC236}">
                <a16:creationId xmlns:a16="http://schemas.microsoft.com/office/drawing/2014/main" id="{F470CCF0-FDF6-460F-062D-EAB3A3EA8C2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362200" y="2590800"/>
            <a:ext cx="4953000" cy="2895600"/>
          </a:xfrm>
          <a:prstGeom prst="wedgeRoundRectCallout">
            <a:avLst>
              <a:gd name="adj1" fmla="val -64009"/>
              <a:gd name="adj2" fmla="val -5531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id-ID" altLang="id-ID">
              <a:latin typeface="Tahoma" panose="020B0604030504040204" pitchFamily="34" charset="0"/>
            </a:endParaRPr>
          </a:p>
        </p:txBody>
      </p:sp>
      <p:sp>
        <p:nvSpPr>
          <p:cNvPr id="31748" name="Text Box 9">
            <a:extLst>
              <a:ext uri="{FF2B5EF4-FFF2-40B4-BE49-F238E27FC236}">
                <a16:creationId xmlns:a16="http://schemas.microsoft.com/office/drawing/2014/main" id="{C62A1A4C-4415-12BA-015D-E6F24EAFC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667001"/>
            <a:ext cx="50292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id-ID" sz="2000" b="1" dirty="0" err="1">
                <a:latin typeface="Tahoma" panose="020B0604030504040204" pitchFamily="34" charset="0"/>
              </a:rPr>
              <a:t>Organisasi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tetap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memerlukan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tipe</a:t>
            </a:r>
            <a:endParaRPr lang="en-US" altLang="id-ID" sz="2000" b="1" dirty="0">
              <a:latin typeface="Tahoma" panose="020B0604030504040204" pitchFamily="34" charset="0"/>
            </a:endParaRPr>
          </a:p>
          <a:p>
            <a:pPr eaLnBrk="1" hangingPunct="1"/>
            <a:r>
              <a:rPr lang="en-US" altLang="id-ID" sz="2000" b="1" dirty="0" err="1">
                <a:latin typeface="Tahoma" panose="020B0604030504040204" pitchFamily="34" charset="0"/>
              </a:rPr>
              <a:t>sistem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informasi</a:t>
            </a:r>
            <a:r>
              <a:rPr lang="en-US" altLang="id-ID" sz="2000" b="1" dirty="0">
                <a:latin typeface="Tahoma" panose="020B0604030504040204" pitchFamily="34" charset="0"/>
              </a:rPr>
              <a:t> yang </a:t>
            </a:r>
            <a:r>
              <a:rPr lang="en-US" altLang="id-ID" sz="2000" b="1" dirty="0" err="1">
                <a:latin typeface="Tahoma" panose="020B0604030504040204" pitchFamily="34" charset="0"/>
              </a:rPr>
              <a:t>berbeda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</a:p>
          <a:p>
            <a:pPr eaLnBrk="1" hangingPunct="1"/>
            <a:r>
              <a:rPr lang="en-US" altLang="id-ID" sz="2000" b="1" dirty="0" err="1">
                <a:latin typeface="Tahoma" panose="020B0604030504040204" pitchFamily="34" charset="0"/>
              </a:rPr>
              <a:t>untuk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membantu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berbagai</a:t>
            </a:r>
            <a:r>
              <a:rPr lang="en-US" altLang="id-ID" sz="2000" b="1" dirty="0">
                <a:latin typeface="Tahoma" panose="020B0604030504040204" pitchFamily="34" charset="0"/>
              </a:rPr>
              <a:t> level, </a:t>
            </a:r>
            <a:r>
              <a:rPr lang="en-US" altLang="id-ID" sz="2000" b="1" dirty="0" err="1">
                <a:latin typeface="Tahoma" panose="020B0604030504040204" pitchFamily="34" charset="0"/>
              </a:rPr>
              <a:t>fungsi</a:t>
            </a:r>
            <a:r>
              <a:rPr lang="en-US" altLang="id-ID" sz="2000" b="1" dirty="0">
                <a:latin typeface="Tahoma" panose="020B0604030504040204" pitchFamily="34" charset="0"/>
              </a:rPr>
              <a:t> dan proses </a:t>
            </a:r>
            <a:r>
              <a:rPr lang="en-US" altLang="id-ID" sz="2000" b="1" dirty="0" err="1">
                <a:latin typeface="Tahoma" panose="020B0604030504040204" pitchFamily="34" charset="0"/>
              </a:rPr>
              <a:t>bisnis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organisasi</a:t>
            </a:r>
            <a:r>
              <a:rPr lang="en-US" altLang="id-ID" sz="2000" b="1" dirty="0">
                <a:latin typeface="Tahoma" panose="020B0604030504040204" pitchFamily="34" charset="0"/>
              </a:rPr>
              <a:t>, dan </a:t>
            </a:r>
            <a:r>
              <a:rPr lang="en-US" altLang="id-ID" sz="2000" b="1" dirty="0" err="1">
                <a:latin typeface="Tahoma" panose="020B0604030504040204" pitchFamily="34" charset="0"/>
              </a:rPr>
              <a:t>mereka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semakin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memerlukannya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untuk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integrasi</a:t>
            </a:r>
            <a:r>
              <a:rPr lang="en-US" altLang="id-ID" sz="2000" b="1" dirty="0">
                <a:latin typeface="Tahoma" panose="020B0604030504040204" pitchFamily="34" charset="0"/>
              </a:rPr>
              <a:t> yang </a:t>
            </a:r>
            <a:r>
              <a:rPr lang="en-US" altLang="id-ID" sz="2000" b="1" dirty="0" err="1">
                <a:latin typeface="Tahoma" panose="020B0604030504040204" pitchFamily="34" charset="0"/>
              </a:rPr>
              <a:t>luas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dalam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perusahaan</a:t>
            </a:r>
            <a:r>
              <a:rPr lang="en-US" altLang="id-ID" sz="2000" b="1" dirty="0">
                <a:latin typeface="Tahoma" panose="020B0604030504040204" pitchFamily="34" charset="0"/>
              </a:rPr>
              <a:t>. Hal </a:t>
            </a:r>
            <a:r>
              <a:rPr lang="en-US" altLang="id-ID" sz="2000" b="1" dirty="0" err="1">
                <a:latin typeface="Tahoma" panose="020B0604030504040204" pitchFamily="34" charset="0"/>
              </a:rPr>
              <a:t>ini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perlu</a:t>
            </a:r>
            <a:r>
              <a:rPr lang="en-US" altLang="id-ID" sz="2000" b="1" dirty="0">
                <a:latin typeface="Tahoma" panose="020B0604030504040204" pitchFamily="34" charset="0"/>
              </a:rPr>
              <a:t> </a:t>
            </a:r>
            <a:r>
              <a:rPr lang="en-US" altLang="id-ID" sz="2000" b="1" dirty="0" err="1">
                <a:latin typeface="Tahoma" panose="020B0604030504040204" pitchFamily="34" charset="0"/>
              </a:rPr>
              <a:t>penciptaan</a:t>
            </a:r>
            <a:endParaRPr lang="en-US" altLang="id-ID" sz="2000" b="1" dirty="0">
              <a:latin typeface="Tahoma" panose="020B0604030504040204" pitchFamily="34" charset="0"/>
            </a:endParaRPr>
          </a:p>
          <a:p>
            <a:pPr eaLnBrk="1" hangingPunct="1"/>
            <a:r>
              <a:rPr lang="en-US" altLang="id-ID" sz="2000" b="1" dirty="0" err="1">
                <a:latin typeface="Tahoma" panose="020B0604030504040204" pitchFamily="34" charset="0"/>
              </a:rPr>
              <a:t>peluang</a:t>
            </a:r>
            <a:r>
              <a:rPr lang="en-US" altLang="id-ID" sz="2000" b="1" dirty="0">
                <a:latin typeface="Tahoma" panose="020B0604030504040204" pitchFamily="34" charset="0"/>
              </a:rPr>
              <a:t> dan </a:t>
            </a:r>
            <a:r>
              <a:rPr lang="en-US" altLang="id-ID" sz="2000" b="1" dirty="0" err="1">
                <a:latin typeface="Tahoma" panose="020B0604030504040204" pitchFamily="34" charset="0"/>
              </a:rPr>
              <a:t>tantangan</a:t>
            </a:r>
            <a:r>
              <a:rPr lang="en-US" altLang="id-ID" sz="2000" b="1" dirty="0">
                <a:latin typeface="Tahoma" panose="020B060403050404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335CBA5C-3BC2-37BB-8591-625988157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 dirty="0" err="1"/>
              <a:t>Peluang</a:t>
            </a:r>
            <a:r>
              <a:rPr lang="en-US" altLang="id-ID" dirty="0"/>
              <a:t>-</a:t>
            </a:r>
            <a:r>
              <a:rPr lang="en-US" altLang="id-ID" i="1" dirty="0">
                <a:solidFill>
                  <a:srgbClr val="FF66FF"/>
                </a:solidFill>
              </a:rPr>
              <a:t>Opportunity</a:t>
            </a:r>
            <a:endParaRPr lang="en-US" altLang="id-ID" dirty="0">
              <a:solidFill>
                <a:srgbClr val="FF66FF"/>
              </a:solidFill>
            </a:endParaRP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CEECD9F-6B09-AF45-F906-9A021734B1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9200" y="1600200"/>
            <a:ext cx="88392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id-ID" dirty="0"/>
              <a:t>Perusahaan </a:t>
            </a:r>
            <a:r>
              <a:rPr lang="en-US" altLang="id-ID" dirty="0" err="1"/>
              <a:t>menghadapi</a:t>
            </a:r>
            <a:r>
              <a:rPr lang="en-US" altLang="id-ID" dirty="0"/>
              <a:t> </a:t>
            </a:r>
            <a:r>
              <a:rPr lang="en-US" altLang="id-ID" dirty="0" err="1"/>
              <a:t>peluang</a:t>
            </a:r>
            <a:r>
              <a:rPr lang="en-US" altLang="id-ID" dirty="0"/>
              <a:t> yang </a:t>
            </a:r>
            <a:r>
              <a:rPr lang="en-US" altLang="id-ID" dirty="0" err="1"/>
              <a:t>luar</a:t>
            </a:r>
            <a:r>
              <a:rPr lang="en-US" altLang="id-ID" dirty="0"/>
              <a:t> </a:t>
            </a:r>
            <a:r>
              <a:rPr lang="en-US" altLang="id-ID" dirty="0" err="1"/>
              <a:t>biasa</a:t>
            </a:r>
            <a:r>
              <a:rPr lang="en-US" altLang="id-ID" dirty="0"/>
              <a:t> </a:t>
            </a:r>
            <a:r>
              <a:rPr lang="en-US" altLang="id-ID" dirty="0" err="1"/>
              <a:t>untuk</a:t>
            </a:r>
            <a:r>
              <a:rPr lang="en-US" altLang="id-ID" dirty="0"/>
              <a:t> </a:t>
            </a:r>
            <a:r>
              <a:rPr lang="en-US" altLang="id-ID" dirty="0" err="1"/>
              <a:t>menerapkan</a:t>
            </a:r>
            <a:r>
              <a:rPr lang="en-US" altLang="id-ID" dirty="0"/>
              <a:t> </a:t>
            </a:r>
            <a:r>
              <a:rPr lang="en-US" altLang="id-ID" dirty="0" err="1"/>
              <a:t>sistem</a:t>
            </a:r>
            <a:r>
              <a:rPr lang="en-US" altLang="id-ID" dirty="0"/>
              <a:t> </a:t>
            </a:r>
            <a:r>
              <a:rPr lang="en-US" altLang="id-ID" dirty="0" err="1"/>
              <a:t>informasi</a:t>
            </a:r>
            <a:r>
              <a:rPr lang="en-US" altLang="id-ID" dirty="0"/>
              <a:t> di </a:t>
            </a:r>
            <a:r>
              <a:rPr lang="en-US" altLang="id-ID" dirty="0" err="1"/>
              <a:t>seluruh</a:t>
            </a:r>
            <a:r>
              <a:rPr lang="en-US" altLang="id-ID" dirty="0"/>
              <a:t> </a:t>
            </a:r>
            <a:r>
              <a:rPr lang="en-US" altLang="id-ID" dirty="0" err="1"/>
              <a:t>perusahaan</a:t>
            </a:r>
            <a:r>
              <a:rPr lang="en-US" altLang="id-ID" dirty="0"/>
              <a:t> </a:t>
            </a:r>
            <a:r>
              <a:rPr lang="en-US" altLang="id-ID" dirty="0" err="1"/>
              <a:t>untuk</a:t>
            </a:r>
            <a:r>
              <a:rPr lang="en-US" altLang="id-ID" dirty="0"/>
              <a:t> </a:t>
            </a:r>
            <a:r>
              <a:rPr lang="en-US" altLang="id-ID" dirty="0" err="1"/>
              <a:t>mencapai</a:t>
            </a:r>
            <a:r>
              <a:rPr lang="en-US" altLang="id-ID" dirty="0"/>
              <a:t> </a:t>
            </a:r>
            <a:r>
              <a:rPr lang="en-US" altLang="id-ID" dirty="0" err="1"/>
              <a:t>tingkat</a:t>
            </a:r>
            <a:r>
              <a:rPr lang="en-US" altLang="id-ID" dirty="0"/>
              <a:t> </a:t>
            </a:r>
            <a:r>
              <a:rPr lang="en-US" altLang="id-ID" dirty="0" err="1"/>
              <a:t>produktivitas</a:t>
            </a:r>
            <a:r>
              <a:rPr lang="en-US" altLang="id-ID" dirty="0"/>
              <a:t>, </a:t>
            </a:r>
            <a:r>
              <a:rPr lang="en-US" altLang="id-ID" dirty="0" err="1"/>
              <a:t>pendapatan</a:t>
            </a:r>
            <a:r>
              <a:rPr lang="en-US" altLang="id-ID" dirty="0"/>
              <a:t>, dan </a:t>
            </a:r>
            <a:r>
              <a:rPr lang="en-US" altLang="id-ID" dirty="0" err="1"/>
              <a:t>akhirnya</a:t>
            </a:r>
            <a:r>
              <a:rPr lang="en-US" altLang="id-ID" dirty="0"/>
              <a:t> </a:t>
            </a:r>
            <a:r>
              <a:rPr lang="en-US" altLang="id-ID" dirty="0" err="1"/>
              <a:t>adalah</a:t>
            </a:r>
            <a:r>
              <a:rPr lang="en-US" altLang="id-ID" dirty="0"/>
              <a:t> </a:t>
            </a:r>
            <a:r>
              <a:rPr lang="en-US" altLang="id-ID" dirty="0" err="1"/>
              <a:t>harga</a:t>
            </a:r>
            <a:r>
              <a:rPr lang="en-US" altLang="id-ID" dirty="0"/>
              <a:t> </a:t>
            </a:r>
            <a:r>
              <a:rPr lang="en-US" altLang="id-ID" dirty="0" err="1"/>
              <a:t>saham</a:t>
            </a:r>
            <a:r>
              <a:rPr lang="en-US" altLang="id-ID" dirty="0"/>
              <a:t> yang </a:t>
            </a:r>
            <a:r>
              <a:rPr lang="en-US" altLang="id-ID" dirty="0" err="1"/>
              <a:t>berkembang</a:t>
            </a:r>
            <a:r>
              <a:rPr lang="en-US" altLang="id-ID" dirty="0"/>
              <a:t> </a:t>
            </a:r>
            <a:r>
              <a:rPr lang="en-US" altLang="id-ID" dirty="0" err="1"/>
              <a:t>lebih</a:t>
            </a:r>
            <a:r>
              <a:rPr lang="en-US" altLang="id-ID" dirty="0"/>
              <a:t> </a:t>
            </a:r>
            <a:r>
              <a:rPr lang="en-US" altLang="id-ID" dirty="0" err="1"/>
              <a:t>baik</a:t>
            </a:r>
            <a:r>
              <a:rPr lang="en-US" altLang="id-ID" dirty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dirty="0" err="1"/>
              <a:t>Sistem</a:t>
            </a:r>
            <a:r>
              <a:rPr lang="en-US" altLang="id-ID" dirty="0"/>
              <a:t> </a:t>
            </a:r>
            <a:r>
              <a:rPr lang="en-US" altLang="id-ID" dirty="0" err="1"/>
              <a:t>informasi</a:t>
            </a:r>
            <a:r>
              <a:rPr lang="en-US" altLang="id-ID" dirty="0"/>
              <a:t> </a:t>
            </a:r>
            <a:r>
              <a:rPr lang="en-US" altLang="id-ID" dirty="0" err="1"/>
              <a:t>mendukung</a:t>
            </a:r>
            <a:r>
              <a:rPr lang="en-US" altLang="id-ID" dirty="0"/>
              <a:t> </a:t>
            </a:r>
            <a:r>
              <a:rPr lang="en-US" altLang="id-ID" dirty="0" err="1"/>
              <a:t>secara</a:t>
            </a:r>
            <a:r>
              <a:rPr lang="en-US" altLang="id-ID" dirty="0"/>
              <a:t> virtual </a:t>
            </a:r>
            <a:r>
              <a:rPr lang="en-US" altLang="id-ID" dirty="0" err="1"/>
              <a:t>semua</a:t>
            </a:r>
            <a:r>
              <a:rPr lang="en-US" altLang="id-ID" dirty="0"/>
              <a:t> </a:t>
            </a:r>
            <a:r>
              <a:rPr lang="en-US" altLang="id-ID" dirty="0" err="1"/>
              <a:t>tingkat</a:t>
            </a:r>
            <a:r>
              <a:rPr lang="en-US" altLang="id-ID" dirty="0"/>
              <a:t> dan </a:t>
            </a:r>
            <a:r>
              <a:rPr lang="en-US" altLang="id-ID" dirty="0" err="1"/>
              <a:t>fungsi</a:t>
            </a:r>
            <a:r>
              <a:rPr lang="en-US" altLang="id-ID" dirty="0"/>
              <a:t> yang </a:t>
            </a:r>
            <a:r>
              <a:rPr lang="en-US" altLang="id-ID" dirty="0" err="1"/>
              <a:t>ada</a:t>
            </a:r>
            <a:r>
              <a:rPr lang="en-US" altLang="id-ID" dirty="0"/>
              <a:t> </a:t>
            </a:r>
            <a:r>
              <a:rPr lang="en-US" altLang="id-ID" dirty="0" err="1"/>
              <a:t>dalam</a:t>
            </a:r>
            <a:r>
              <a:rPr lang="en-US" altLang="id-ID" dirty="0"/>
              <a:t> </a:t>
            </a:r>
            <a:r>
              <a:rPr lang="en-US" altLang="id-ID" dirty="0" err="1"/>
              <a:t>perusahaan</a:t>
            </a:r>
            <a:r>
              <a:rPr lang="en-US" altLang="id-ID" dirty="0"/>
              <a:t>, </a:t>
            </a:r>
            <a:r>
              <a:rPr lang="en-US" altLang="id-ID" dirty="0" err="1"/>
              <a:t>meningkatkan</a:t>
            </a:r>
            <a:r>
              <a:rPr lang="en-US" altLang="id-ID" dirty="0"/>
              <a:t> </a:t>
            </a:r>
            <a:r>
              <a:rPr lang="en-US" altLang="id-ID" dirty="0" err="1"/>
              <a:t>pengambilan</a:t>
            </a:r>
            <a:r>
              <a:rPr lang="en-US" altLang="id-ID" dirty="0"/>
              <a:t> </a:t>
            </a:r>
            <a:r>
              <a:rPr lang="en-US" altLang="id-ID" dirty="0" err="1"/>
              <a:t>keputusan</a:t>
            </a:r>
            <a:r>
              <a:rPr lang="en-US" altLang="id-ID" dirty="0"/>
              <a:t> </a:t>
            </a:r>
            <a:r>
              <a:rPr lang="en-US" altLang="id-ID" dirty="0" err="1"/>
              <a:t>baik</a:t>
            </a:r>
            <a:r>
              <a:rPr lang="en-US" altLang="id-ID" dirty="0"/>
              <a:t> oleh </a:t>
            </a:r>
            <a:r>
              <a:rPr lang="en-US" altLang="id-ID" dirty="0" err="1"/>
              <a:t>manajer</a:t>
            </a:r>
            <a:r>
              <a:rPr lang="en-US" altLang="id-ID" dirty="0"/>
              <a:t> </a:t>
            </a:r>
            <a:r>
              <a:rPr lang="en-US" altLang="id-ID" dirty="0" err="1"/>
              <a:t>maupun</a:t>
            </a:r>
            <a:r>
              <a:rPr lang="en-US" altLang="id-ID" dirty="0"/>
              <a:t> </a:t>
            </a:r>
            <a:r>
              <a:rPr lang="en-US" altLang="id-ID" dirty="0" err="1"/>
              <a:t>karyawan</a:t>
            </a:r>
            <a:r>
              <a:rPr lang="en-US" altLang="id-ID" dirty="0"/>
              <a:t>, </a:t>
            </a:r>
            <a:r>
              <a:rPr lang="en-US" altLang="id-ID" dirty="0" err="1"/>
              <a:t>menyediakan</a:t>
            </a:r>
            <a:r>
              <a:rPr lang="en-US" altLang="id-ID" dirty="0"/>
              <a:t> </a:t>
            </a:r>
            <a:r>
              <a:rPr lang="en-US" altLang="id-ID" dirty="0" err="1"/>
              <a:t>informasi</a:t>
            </a:r>
            <a:r>
              <a:rPr lang="en-US" altLang="id-ID" dirty="0"/>
              <a:t> </a:t>
            </a:r>
            <a:r>
              <a:rPr lang="en-US" altLang="id-ID" dirty="0" err="1"/>
              <a:t>kapan</a:t>
            </a:r>
            <a:r>
              <a:rPr lang="en-US" altLang="id-ID" dirty="0"/>
              <a:t> dan </a:t>
            </a:r>
            <a:r>
              <a:rPr lang="en-US" altLang="id-ID" dirty="0" err="1"/>
              <a:t>dimana</a:t>
            </a:r>
            <a:r>
              <a:rPr lang="en-US" altLang="id-ID" dirty="0"/>
              <a:t> </a:t>
            </a:r>
            <a:r>
              <a:rPr lang="en-US" altLang="id-ID" dirty="0" err="1"/>
              <a:t>diperlukan</a:t>
            </a:r>
            <a:r>
              <a:rPr lang="en-US" altLang="id-ID" dirty="0"/>
              <a:t> </a:t>
            </a:r>
            <a:r>
              <a:rPr lang="en-US" altLang="id-ID" dirty="0" err="1"/>
              <a:t>dalam</a:t>
            </a:r>
            <a:r>
              <a:rPr lang="en-US" altLang="id-ID" dirty="0"/>
              <a:t> format yang </a:t>
            </a:r>
            <a:r>
              <a:rPr lang="en-US" altLang="id-ID" dirty="0" err="1"/>
              <a:t>mudah</a:t>
            </a:r>
            <a:r>
              <a:rPr lang="en-US" altLang="id-ID" dirty="0"/>
              <a:t> </a:t>
            </a:r>
            <a:r>
              <a:rPr lang="en-US" altLang="id-ID" dirty="0" err="1"/>
              <a:t>diintegrasikan</a:t>
            </a:r>
            <a:r>
              <a:rPr lang="en-US" altLang="id-ID" dirty="0"/>
              <a:t> </a:t>
            </a:r>
            <a:r>
              <a:rPr lang="en-US" altLang="id-ID" dirty="0" err="1"/>
              <a:t>ke</a:t>
            </a:r>
            <a:r>
              <a:rPr lang="en-US" altLang="id-ID" dirty="0"/>
              <a:t> </a:t>
            </a:r>
            <a:r>
              <a:rPr lang="en-US" altLang="id-ID" dirty="0" err="1"/>
              <a:t>dalam</a:t>
            </a:r>
            <a:r>
              <a:rPr lang="en-US" altLang="id-ID" dirty="0"/>
              <a:t> </a:t>
            </a:r>
            <a:r>
              <a:rPr lang="en-US" altLang="id-ID" dirty="0" err="1"/>
              <a:t>kehidupan</a:t>
            </a:r>
            <a:r>
              <a:rPr lang="en-US" altLang="id-ID" dirty="0"/>
              <a:t> </a:t>
            </a:r>
            <a:r>
              <a:rPr lang="en-US" altLang="id-ID" dirty="0" err="1"/>
              <a:t>bisnis</a:t>
            </a:r>
            <a:r>
              <a:rPr lang="en-US" altLang="id-ID" dirty="0"/>
              <a:t> </a:t>
            </a:r>
            <a:r>
              <a:rPr lang="en-US" altLang="id-ID" dirty="0" err="1"/>
              <a:t>setiap</a:t>
            </a:r>
            <a:r>
              <a:rPr lang="en-US" altLang="id-ID" dirty="0"/>
              <a:t> </a:t>
            </a:r>
            <a:r>
              <a:rPr lang="en-US" altLang="id-ID" dirty="0" err="1"/>
              <a:t>harinya</a:t>
            </a:r>
            <a:r>
              <a:rPr lang="en-US" altLang="id-ID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theme/theme1.xml><?xml version="1.0" encoding="utf-8"?>
<a:theme xmlns:a="http://schemas.openxmlformats.org/drawingml/2006/main" name="Pangkas">
  <a:themeElements>
    <a:clrScheme name="Pangkas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Pangkas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ngkas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{10EB0D17-B8A3-EC47-BDE1-68D6486E8D2C}tf10001072</Template>
  <TotalTime>325</TotalTime>
  <Words>549</Words>
  <Application>Microsoft Macintosh PowerPoint</Application>
  <PresentationFormat>Layar Lebar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12</vt:i4>
      </vt:variant>
    </vt:vector>
  </HeadingPairs>
  <TitlesOfParts>
    <vt:vector size="20" baseType="lpstr">
      <vt:lpstr>Arial</vt:lpstr>
      <vt:lpstr>Exo</vt:lpstr>
      <vt:lpstr>Franklin Gothic Book</vt:lpstr>
      <vt:lpstr>Oswald</vt:lpstr>
      <vt:lpstr>Source Sans Pro</vt:lpstr>
      <vt:lpstr>Tahoma</vt:lpstr>
      <vt:lpstr>Wingdings</vt:lpstr>
      <vt:lpstr>Pangkas</vt:lpstr>
      <vt:lpstr>SISTEM INFORMASI AREA FUNGSIONAL</vt:lpstr>
      <vt:lpstr>Sistem Informasi Fungsional </vt:lpstr>
      <vt:lpstr>Apa Itu ?</vt:lpstr>
      <vt:lpstr>Lanjutan</vt:lpstr>
      <vt:lpstr>4 Bidang/Area Fungsional Bisnis pada Perusahaan : </vt:lpstr>
      <vt:lpstr>Lanj…Contoh Proses Bisnis Fungsional</vt:lpstr>
      <vt:lpstr>Area Fungsional Utama Bisnis/Perusahaan</vt:lpstr>
      <vt:lpstr>Peluang, Tantangan dan Solusi Manajemen</vt:lpstr>
      <vt:lpstr>Peluang-Opportunity</vt:lpstr>
      <vt:lpstr>Tantangan Manajemen-Management Challenges</vt:lpstr>
      <vt:lpstr>Solusi-Solution Guideline</vt:lpstr>
      <vt:lpstr>Think about it...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INFORMASI AREA FUNGSIONAL</dc:title>
  <dc:creator>febins_22@yahoo.co.id</dc:creator>
  <cp:lastModifiedBy>febins_22@yahoo.co.id</cp:lastModifiedBy>
  <cp:revision>11</cp:revision>
  <dcterms:created xsi:type="dcterms:W3CDTF">2023-03-06T02:35:30Z</dcterms:created>
  <dcterms:modified xsi:type="dcterms:W3CDTF">2023-03-20T00:25:23Z</dcterms:modified>
</cp:coreProperties>
</file>