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87" r:id="rId4"/>
    <p:sldId id="268" r:id="rId5"/>
    <p:sldId id="300" r:id="rId6"/>
    <p:sldId id="304" r:id="rId7"/>
    <p:sldId id="288" r:id="rId8"/>
    <p:sldId id="290" r:id="rId9"/>
    <p:sldId id="289" r:id="rId10"/>
    <p:sldId id="302" r:id="rId11"/>
    <p:sldId id="303" r:id="rId12"/>
    <p:sldId id="297" r:id="rId13"/>
    <p:sldId id="291" r:id="rId14"/>
    <p:sldId id="285" r:id="rId15"/>
    <p:sldId id="305" r:id="rId1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1"/>
    <p:restoredTop sz="94620"/>
  </p:normalViewPr>
  <p:slideViewPr>
    <p:cSldViewPr snapToGrid="0">
      <p:cViewPr varScale="1">
        <p:scale>
          <a:sx n="79" d="100"/>
          <a:sy n="79" d="100"/>
        </p:scale>
        <p:origin x="23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F846793-CB14-B90A-CEAD-648710A796AB}"/>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a:extLst>
              <a:ext uri="{FF2B5EF4-FFF2-40B4-BE49-F238E27FC236}">
                <a16:creationId xmlns:a16="http://schemas.microsoft.com/office/drawing/2014/main" id="{61DD745E-AFFB-CFFE-8D39-BF5936EC4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a:extLst>
              <a:ext uri="{FF2B5EF4-FFF2-40B4-BE49-F238E27FC236}">
                <a16:creationId xmlns:a16="http://schemas.microsoft.com/office/drawing/2014/main" id="{8B7E6121-0860-4145-23CF-1C8649498407}"/>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5" name="Tampungan Kaki 4">
            <a:extLst>
              <a:ext uri="{FF2B5EF4-FFF2-40B4-BE49-F238E27FC236}">
                <a16:creationId xmlns:a16="http://schemas.microsoft.com/office/drawing/2014/main" id="{B18175C2-045E-2777-2409-07B87A248534}"/>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9C84FFA7-188F-4C1D-659F-FBEBCF9B5A88}"/>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160025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177285E-5DBE-1F44-A902-5C1976D692E7}"/>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899F5F3D-84F4-5946-5C8D-0E5F0CC60B38}"/>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DE1FD28A-6F8B-82F7-CB0C-44F896B9E3E8}"/>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5" name="Tampungan Kaki 4">
            <a:extLst>
              <a:ext uri="{FF2B5EF4-FFF2-40B4-BE49-F238E27FC236}">
                <a16:creationId xmlns:a16="http://schemas.microsoft.com/office/drawing/2014/main" id="{512CA7CC-52F1-C921-B8BC-E73EA172B076}"/>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FF3196E1-0A9E-7D93-1ED2-303A437E7806}"/>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19859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9F1FB824-76EB-0EF1-DDB7-3A3A563006FF}"/>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5C41AA93-E611-FDF0-C670-1F8130E5C319}"/>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6CACF4EC-5217-4EA8-F5D2-328D01B58D61}"/>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5" name="Tampungan Kaki 4">
            <a:extLst>
              <a:ext uri="{FF2B5EF4-FFF2-40B4-BE49-F238E27FC236}">
                <a16:creationId xmlns:a16="http://schemas.microsoft.com/office/drawing/2014/main" id="{6B219254-A596-99F9-02DE-8B6BECD8ACA1}"/>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C0D143CA-B592-A24A-420D-8769ACACDE47}"/>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35595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4EFDBE1-5673-3DBF-3243-A39F2EEFAA9A}"/>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5FCBD0F6-FE89-4E91-6139-045D431B7A59}"/>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D62B3948-F1A1-DD86-C5A3-78718DCCB060}"/>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5" name="Tampungan Kaki 4">
            <a:extLst>
              <a:ext uri="{FF2B5EF4-FFF2-40B4-BE49-F238E27FC236}">
                <a16:creationId xmlns:a16="http://schemas.microsoft.com/office/drawing/2014/main" id="{44BDA5BE-8F88-EF09-07F6-BE4503CB1BF1}"/>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42D68A18-347C-E8C8-AA6F-F4C9F6D15E6B}"/>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10371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B83ED2E-2D66-2968-3FFE-1BBA1F89046F}"/>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id="{09C6F382-6BE3-608D-9C23-4E62E5647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8FBA0B41-E239-1E30-B573-519DD3D232F0}"/>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5" name="Tampungan Kaki 4">
            <a:extLst>
              <a:ext uri="{FF2B5EF4-FFF2-40B4-BE49-F238E27FC236}">
                <a16:creationId xmlns:a16="http://schemas.microsoft.com/office/drawing/2014/main" id="{42DB3B8E-C926-1DB2-5B56-F5D0C8C5EB27}"/>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9D75B5E0-F03C-D668-63BA-6A57EA544B1A}"/>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95912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11D412C-FA6C-E91D-8E9C-0AE86DE73644}"/>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B781D04A-AE76-216E-DAD6-055BAFA6F493}"/>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C0AC4CF9-04D3-8241-573C-8164608412F4}"/>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EFAAF334-D974-F8CC-7985-D0C5ED351D0C}"/>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6" name="Tampungan Kaki 5">
            <a:extLst>
              <a:ext uri="{FF2B5EF4-FFF2-40B4-BE49-F238E27FC236}">
                <a16:creationId xmlns:a16="http://schemas.microsoft.com/office/drawing/2014/main" id="{ADF66FED-482E-1F6B-813F-8EB4DA4DF774}"/>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F1A46AA2-37E0-577E-5EDD-6774C0F2BFDB}"/>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157714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9DF31E7-7CB5-AD8B-6AFD-6AEA9DA3FE4B}"/>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72AC9B25-1579-B17F-A2A2-BAE9CA9F3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0847E57C-1753-346D-2C3C-F2F326BAAF31}"/>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8A75442B-B819-7AC3-B01F-ED0E7E40C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D8B024FA-24AE-7289-270A-09E18728AD97}"/>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CAE5C997-BB37-5284-F0D8-55F48933694A}"/>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8" name="Tampungan Kaki 7">
            <a:extLst>
              <a:ext uri="{FF2B5EF4-FFF2-40B4-BE49-F238E27FC236}">
                <a16:creationId xmlns:a16="http://schemas.microsoft.com/office/drawing/2014/main" id="{A9247D7E-0D81-EDDB-3E5C-727FB261C1F4}"/>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id="{DFDA7067-AC26-B959-4A27-5C1ACA61CE87}"/>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56120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16E60BE-432C-12EE-F0D6-324C7AE5901F}"/>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6B11D79F-E68F-9018-D885-5FDC3134B21D}"/>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4" name="Tampungan Kaki 3">
            <a:extLst>
              <a:ext uri="{FF2B5EF4-FFF2-40B4-BE49-F238E27FC236}">
                <a16:creationId xmlns:a16="http://schemas.microsoft.com/office/drawing/2014/main" id="{956A403E-1CFC-85DA-C2F5-36972D215BBB}"/>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id="{CC0CAB92-5B63-BA17-63A6-D591D55B23A7}"/>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98581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8AFB56A5-D559-B101-7E4B-6C7C8B6C642A}"/>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3" name="Tampungan Kaki 2">
            <a:extLst>
              <a:ext uri="{FF2B5EF4-FFF2-40B4-BE49-F238E27FC236}">
                <a16:creationId xmlns:a16="http://schemas.microsoft.com/office/drawing/2014/main" id="{3F4C4366-5E3D-BE8B-E773-02EEA2C59986}"/>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id="{FF28F480-A04B-BEBC-C80B-8A271B135B85}"/>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15172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50C0CA6-7E5C-A840-EE0B-3782FAED0EA3}"/>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id="{4C5849FE-7B3E-73B3-5BEB-9DDCEAED8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24890E4F-03EA-D8D9-9D3E-56F52A892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30BF39E2-74C8-6830-2310-EC30A46DD67C}"/>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6" name="Tampungan Kaki 5">
            <a:extLst>
              <a:ext uri="{FF2B5EF4-FFF2-40B4-BE49-F238E27FC236}">
                <a16:creationId xmlns:a16="http://schemas.microsoft.com/office/drawing/2014/main" id="{DE7095B6-C0CD-A239-B673-0ABDDE9DE85F}"/>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2FEFFFED-9103-0426-D199-17C8BDA28A25}"/>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251731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1446BD7-4B39-AB7C-6435-1E11862EEE19}"/>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id="{6E2FF208-2850-B2CD-0539-25603E5A7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a:extLst>
              <a:ext uri="{FF2B5EF4-FFF2-40B4-BE49-F238E27FC236}">
                <a16:creationId xmlns:a16="http://schemas.microsoft.com/office/drawing/2014/main" id="{6B27B086-9231-8FD7-40A5-48150E02C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D05C2008-5FFF-E27B-E84F-D307AEAA557A}"/>
              </a:ext>
            </a:extLst>
          </p:cNvPr>
          <p:cNvSpPr>
            <a:spLocks noGrp="1"/>
          </p:cNvSpPr>
          <p:nvPr>
            <p:ph type="dt" sz="half" idx="10"/>
          </p:nvPr>
        </p:nvSpPr>
        <p:spPr/>
        <p:txBody>
          <a:bodyPr/>
          <a:lstStyle/>
          <a:p>
            <a:fld id="{725C188A-26F1-9F40-869A-4BD9A5ECFF45}" type="datetimeFigureOut">
              <a:rPr lang="id-ID" smtClean="0"/>
              <a:t>23/03/23</a:t>
            </a:fld>
            <a:endParaRPr lang="id-ID"/>
          </a:p>
        </p:txBody>
      </p:sp>
      <p:sp>
        <p:nvSpPr>
          <p:cNvPr id="6" name="Tampungan Kaki 5">
            <a:extLst>
              <a:ext uri="{FF2B5EF4-FFF2-40B4-BE49-F238E27FC236}">
                <a16:creationId xmlns:a16="http://schemas.microsoft.com/office/drawing/2014/main" id="{410F2621-5E9A-19ED-E5A9-45DF4266EE24}"/>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D3F6FB69-E981-744B-3DBE-78668AE8AE7B}"/>
              </a:ext>
            </a:extLst>
          </p:cNvPr>
          <p:cNvSpPr>
            <a:spLocks noGrp="1"/>
          </p:cNvSpPr>
          <p:nvPr>
            <p:ph type="sldNum" sz="quarter" idx="12"/>
          </p:nvPr>
        </p:nvSpPr>
        <p:spPr/>
        <p:txBody>
          <a:bodyPr/>
          <a:lstStyle/>
          <a:p>
            <a:fld id="{223E5C4A-7BB6-BB4D-A740-3E23C9B195B8}" type="slidenum">
              <a:rPr lang="id-ID" smtClean="0"/>
              <a:t>‹#›</a:t>
            </a:fld>
            <a:endParaRPr lang="id-ID"/>
          </a:p>
        </p:txBody>
      </p:sp>
    </p:spTree>
    <p:extLst>
      <p:ext uri="{BB962C8B-B14F-4D97-AF65-F5344CB8AC3E}">
        <p14:creationId xmlns:p14="http://schemas.microsoft.com/office/powerpoint/2010/main" val="200162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A8B33A46-4499-35B3-C389-A62D25C5C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290AB077-1316-1940-1ACB-B2CAE363E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B87FF2A5-6BE2-74A8-B1AA-7171E020A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C188A-26F1-9F40-869A-4BD9A5ECFF45}" type="datetimeFigureOut">
              <a:rPr lang="id-ID" smtClean="0"/>
              <a:t>23/03/23</a:t>
            </a:fld>
            <a:endParaRPr lang="id-ID"/>
          </a:p>
        </p:txBody>
      </p:sp>
      <p:sp>
        <p:nvSpPr>
          <p:cNvPr id="5" name="Tampungan Kaki 4">
            <a:extLst>
              <a:ext uri="{FF2B5EF4-FFF2-40B4-BE49-F238E27FC236}">
                <a16:creationId xmlns:a16="http://schemas.microsoft.com/office/drawing/2014/main" id="{5360A305-D357-6BA4-6EE2-584447A55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Tampungan Nomor Slide 5">
            <a:extLst>
              <a:ext uri="{FF2B5EF4-FFF2-40B4-BE49-F238E27FC236}">
                <a16:creationId xmlns:a16="http://schemas.microsoft.com/office/drawing/2014/main" id="{52B7282F-9B4E-0424-DA25-EE6DC429B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5C4A-7BB6-BB4D-A740-3E23C9B195B8}" type="slidenum">
              <a:rPr lang="id-ID" smtClean="0"/>
              <a:t>‹#›</a:t>
            </a:fld>
            <a:endParaRPr lang="id-ID"/>
          </a:p>
        </p:txBody>
      </p:sp>
    </p:spTree>
    <p:extLst>
      <p:ext uri="{BB962C8B-B14F-4D97-AF65-F5344CB8AC3E}">
        <p14:creationId xmlns:p14="http://schemas.microsoft.com/office/powerpoint/2010/main" val="149455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0B70C8C6-D28C-EB43-AE31-F205F3765DE2}"/>
              </a:ext>
            </a:extLst>
          </p:cNvPr>
          <p:cNvSpPr>
            <a:spLocks noGrp="1"/>
          </p:cNvSpPr>
          <p:nvPr>
            <p:ph type="ctrTitle"/>
          </p:nvPr>
        </p:nvSpPr>
        <p:spPr/>
        <p:txBody>
          <a:bodyPr>
            <a:normAutofit fontScale="90000"/>
          </a:bodyPr>
          <a:lstStyle/>
          <a:p>
            <a:pPr eaLnBrk="1" hangingPunct="1"/>
            <a:r>
              <a:rPr lang="en-US" altLang="id-ID"/>
              <a:t>Overview SCM</a:t>
            </a:r>
            <a:br>
              <a:rPr lang="en-US" altLang="id-ID" dirty="0"/>
            </a:br>
            <a:r>
              <a:rPr lang="en-US" altLang="id-ID" dirty="0"/>
              <a:t>( Supply Chain Management )</a:t>
            </a:r>
          </a:p>
        </p:txBody>
      </p:sp>
    </p:spTree>
    <p:extLst>
      <p:ext uri="{BB962C8B-B14F-4D97-AF65-F5344CB8AC3E}">
        <p14:creationId xmlns:p14="http://schemas.microsoft.com/office/powerpoint/2010/main" val="354747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2D5BD99-1B32-5D44-AD26-EC9534B54EB0}"/>
              </a:ext>
            </a:extLst>
          </p:cNvPr>
          <p:cNvSpPr>
            <a:spLocks noGrp="1"/>
          </p:cNvSpPr>
          <p:nvPr>
            <p:ph type="title"/>
          </p:nvPr>
        </p:nvSpPr>
        <p:spPr/>
        <p:txBody>
          <a:bodyPr/>
          <a:lstStyle/>
          <a:p>
            <a:pPr eaLnBrk="1" hangingPunct="1"/>
            <a:r>
              <a:rPr lang="en-US" altLang="id-ID"/>
              <a:t>Fungsi SCM</a:t>
            </a:r>
          </a:p>
        </p:txBody>
      </p:sp>
      <p:sp>
        <p:nvSpPr>
          <p:cNvPr id="21506" name="Content Placeholder 2">
            <a:extLst>
              <a:ext uri="{FF2B5EF4-FFF2-40B4-BE49-F238E27FC236}">
                <a16:creationId xmlns:a16="http://schemas.microsoft.com/office/drawing/2014/main" id="{55EDC09B-00CB-8546-8D9E-9315BD3E8261}"/>
              </a:ext>
            </a:extLst>
          </p:cNvPr>
          <p:cNvSpPr>
            <a:spLocks noGrp="1"/>
          </p:cNvSpPr>
          <p:nvPr>
            <p:ph idx="1"/>
          </p:nvPr>
        </p:nvSpPr>
        <p:spPr/>
        <p:txBody>
          <a:bodyPr/>
          <a:lstStyle/>
          <a:p>
            <a:pPr algn="just" eaLnBrk="1" hangingPunct="1"/>
            <a:r>
              <a:rPr lang="en-US" altLang="id-ID"/>
              <a:t>SCM secara fisik mengkonversi bahan baku menjadi produk jadi dan menghantarkannya ke pemakai akhir .</a:t>
            </a:r>
          </a:p>
          <a:p>
            <a:pPr algn="just" eaLnBrk="1" hangingPunct="1"/>
            <a:r>
              <a:rPr lang="en-US" altLang="id-ID"/>
              <a:t>SCM sebagai mediasi pasar, yakni memastikan bahwa apa yang disuplai oleh rantai supply mencerminkan aspirasi pelanggan atau pemakai akhir tersebut .</a:t>
            </a:r>
          </a:p>
        </p:txBody>
      </p:sp>
    </p:spTree>
    <p:extLst>
      <p:ext uri="{BB962C8B-B14F-4D97-AF65-F5344CB8AC3E}">
        <p14:creationId xmlns:p14="http://schemas.microsoft.com/office/powerpoint/2010/main" val="383916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15D8DF9-83A9-6F4A-9B5C-CC58614070BA}"/>
              </a:ext>
            </a:extLst>
          </p:cNvPr>
          <p:cNvSpPr>
            <a:spLocks noGrp="1"/>
          </p:cNvSpPr>
          <p:nvPr>
            <p:ph type="title"/>
          </p:nvPr>
        </p:nvSpPr>
        <p:spPr/>
        <p:txBody>
          <a:bodyPr/>
          <a:lstStyle/>
          <a:p>
            <a:pPr eaLnBrk="1" hangingPunct="1"/>
            <a:r>
              <a:rPr lang="en-US" altLang="id-ID"/>
              <a:t>Tujuan SCM</a:t>
            </a:r>
          </a:p>
        </p:txBody>
      </p:sp>
      <p:sp>
        <p:nvSpPr>
          <p:cNvPr id="22530" name="Content Placeholder 2">
            <a:extLst>
              <a:ext uri="{FF2B5EF4-FFF2-40B4-BE49-F238E27FC236}">
                <a16:creationId xmlns:a16="http://schemas.microsoft.com/office/drawing/2014/main" id="{F2FD1EF4-7C8A-4242-A5F7-AEFEEA34BC92}"/>
              </a:ext>
            </a:extLst>
          </p:cNvPr>
          <p:cNvSpPr>
            <a:spLocks noGrp="1"/>
          </p:cNvSpPr>
          <p:nvPr>
            <p:ph idx="1"/>
          </p:nvPr>
        </p:nvSpPr>
        <p:spPr/>
        <p:txBody>
          <a:bodyPr/>
          <a:lstStyle/>
          <a:p>
            <a:pPr algn="just" eaLnBrk="1" hangingPunct="1"/>
            <a:r>
              <a:rPr lang="en-US" altLang="id-ID"/>
              <a:t>Untuk mengurangi ketidakpastian (uncertainty) dan resiko dalam supply chain.</a:t>
            </a:r>
          </a:p>
          <a:p>
            <a:pPr algn="just" eaLnBrk="1" hangingPunct="1"/>
            <a:r>
              <a:rPr lang="id-ID" altLang="id-ID"/>
              <a:t>Untuk mencapai biaya yang minimum dan tingkat pelayanan yang maksimum. </a:t>
            </a:r>
          </a:p>
          <a:p>
            <a:pPr algn="just" eaLnBrk="1" hangingPunct="1"/>
            <a:endParaRPr lang="en-US" altLang="id-ID"/>
          </a:p>
        </p:txBody>
      </p:sp>
    </p:spTree>
    <p:extLst>
      <p:ext uri="{BB962C8B-B14F-4D97-AF65-F5344CB8AC3E}">
        <p14:creationId xmlns:p14="http://schemas.microsoft.com/office/powerpoint/2010/main" val="216357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Judul 1">
            <a:extLst>
              <a:ext uri="{FF2B5EF4-FFF2-40B4-BE49-F238E27FC236}">
                <a16:creationId xmlns:a16="http://schemas.microsoft.com/office/drawing/2014/main" id="{5383C97F-CB76-1A47-8B32-4C6180031FC2}"/>
              </a:ext>
            </a:extLst>
          </p:cNvPr>
          <p:cNvSpPr>
            <a:spLocks noGrp="1"/>
          </p:cNvSpPr>
          <p:nvPr>
            <p:ph type="title"/>
          </p:nvPr>
        </p:nvSpPr>
        <p:spPr/>
        <p:txBody>
          <a:bodyPr/>
          <a:lstStyle/>
          <a:p>
            <a:r>
              <a:rPr lang="id-ID" altLang="id-ID"/>
              <a:t>Jenis Persediaan barang </a:t>
            </a:r>
          </a:p>
        </p:txBody>
      </p:sp>
      <p:sp>
        <p:nvSpPr>
          <p:cNvPr id="3" name="Tampungan Konten 2">
            <a:extLst>
              <a:ext uri="{FF2B5EF4-FFF2-40B4-BE49-F238E27FC236}">
                <a16:creationId xmlns:a16="http://schemas.microsoft.com/office/drawing/2014/main" id="{BDCCABD8-3F30-3445-9CD7-A90E941DE138}"/>
              </a:ext>
            </a:extLst>
          </p:cNvPr>
          <p:cNvSpPr>
            <a:spLocks noGrp="1"/>
          </p:cNvSpPr>
          <p:nvPr>
            <p:ph idx="1"/>
          </p:nvPr>
        </p:nvSpPr>
        <p:spPr/>
        <p:txBody>
          <a:bodyPr/>
          <a:lstStyle/>
          <a:p>
            <a:pPr marL="0" indent="0">
              <a:buNone/>
              <a:defRPr/>
            </a:pPr>
            <a:r>
              <a:rPr lang="id-ID" dirty="0"/>
              <a:t>Jenis persediaan yang berpengaruh terhadap aliran rantai pasokan adalah: </a:t>
            </a:r>
          </a:p>
          <a:p>
            <a:pPr lvl="1" indent="0">
              <a:buNone/>
              <a:defRPr/>
            </a:pPr>
            <a:r>
              <a:rPr lang="id-ID" dirty="0" err="1"/>
              <a:t>a</a:t>
            </a:r>
            <a:r>
              <a:rPr lang="id-ID" dirty="0"/>
              <a:t>)  Barang baku (</a:t>
            </a:r>
            <a:r>
              <a:rPr lang="id-ID" i="1" dirty="0" err="1"/>
              <a:t>raw</a:t>
            </a:r>
            <a:r>
              <a:rPr lang="id-ID" i="1" dirty="0"/>
              <a:t> </a:t>
            </a:r>
            <a:r>
              <a:rPr lang="id-ID" i="1" dirty="0" err="1"/>
              <a:t>materials</a:t>
            </a:r>
            <a:r>
              <a:rPr lang="id-ID" dirty="0"/>
              <a:t>). </a:t>
            </a:r>
          </a:p>
          <a:p>
            <a:pPr lvl="1" indent="0">
              <a:buNone/>
              <a:defRPr/>
            </a:pPr>
            <a:r>
              <a:rPr lang="id-ID" dirty="0" err="1"/>
              <a:t>b</a:t>
            </a:r>
            <a:r>
              <a:rPr lang="id-ID" dirty="0"/>
              <a:t>)  Barang setengah jadi (</a:t>
            </a:r>
            <a:r>
              <a:rPr lang="id-ID" i="1" dirty="0" err="1"/>
              <a:t>work</a:t>
            </a:r>
            <a:r>
              <a:rPr lang="id-ID" i="1" dirty="0"/>
              <a:t> in </a:t>
            </a:r>
            <a:r>
              <a:rPr lang="id-ID" i="1" dirty="0" err="1"/>
              <a:t>process</a:t>
            </a:r>
            <a:r>
              <a:rPr lang="id-ID" i="1" dirty="0"/>
              <a:t> </a:t>
            </a:r>
            <a:r>
              <a:rPr lang="id-ID" i="1" dirty="0" err="1"/>
              <a:t>product</a:t>
            </a:r>
            <a:r>
              <a:rPr lang="id-ID" dirty="0"/>
              <a:t>). </a:t>
            </a:r>
          </a:p>
          <a:p>
            <a:pPr lvl="1" indent="0">
              <a:buNone/>
              <a:defRPr/>
            </a:pPr>
            <a:r>
              <a:rPr lang="id-ID" dirty="0"/>
              <a:t>c)  Barang komoditas (</a:t>
            </a:r>
            <a:r>
              <a:rPr lang="id-ID" i="1" dirty="0" err="1"/>
              <a:t>commodity</a:t>
            </a:r>
            <a:r>
              <a:rPr lang="id-ID" dirty="0"/>
              <a:t>). </a:t>
            </a:r>
          </a:p>
          <a:p>
            <a:pPr lvl="1" indent="0">
              <a:buNone/>
              <a:defRPr/>
            </a:pPr>
            <a:r>
              <a:rPr lang="id-ID" dirty="0"/>
              <a:t>d)  Barang proyek.</a:t>
            </a:r>
            <a:br>
              <a:rPr lang="id-ID" dirty="0"/>
            </a:br>
            <a:endParaRPr lang="id-ID" dirty="0"/>
          </a:p>
          <a:p>
            <a:pPr>
              <a:defRPr/>
            </a:pPr>
            <a:endParaRPr lang="id-ID" dirty="0"/>
          </a:p>
        </p:txBody>
      </p:sp>
    </p:spTree>
    <p:extLst>
      <p:ext uri="{BB962C8B-B14F-4D97-AF65-F5344CB8AC3E}">
        <p14:creationId xmlns:p14="http://schemas.microsoft.com/office/powerpoint/2010/main" val="306261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Judul 1">
            <a:extLst>
              <a:ext uri="{FF2B5EF4-FFF2-40B4-BE49-F238E27FC236}">
                <a16:creationId xmlns:a16="http://schemas.microsoft.com/office/drawing/2014/main" id="{ED32BC5D-DD2D-AB48-AA41-5EC6FFE38DF8}"/>
              </a:ext>
            </a:extLst>
          </p:cNvPr>
          <p:cNvSpPr>
            <a:spLocks noGrp="1"/>
          </p:cNvSpPr>
          <p:nvPr>
            <p:ph type="title"/>
          </p:nvPr>
        </p:nvSpPr>
        <p:spPr/>
        <p:txBody>
          <a:bodyPr/>
          <a:lstStyle/>
          <a:p>
            <a:r>
              <a:rPr lang="id-ID" altLang="id-ID"/>
              <a:t>Faktor Keberhasilan SCM</a:t>
            </a:r>
          </a:p>
        </p:txBody>
      </p:sp>
      <p:sp>
        <p:nvSpPr>
          <p:cNvPr id="30722" name="Tampungan Konten 2">
            <a:extLst>
              <a:ext uri="{FF2B5EF4-FFF2-40B4-BE49-F238E27FC236}">
                <a16:creationId xmlns:a16="http://schemas.microsoft.com/office/drawing/2014/main" id="{1A3A9E3F-2AD2-2F4B-A164-F3FF3595655E}"/>
              </a:ext>
            </a:extLst>
          </p:cNvPr>
          <p:cNvSpPr>
            <a:spLocks noGrp="1"/>
          </p:cNvSpPr>
          <p:nvPr>
            <p:ph idx="1"/>
          </p:nvPr>
        </p:nvSpPr>
        <p:spPr/>
        <p:txBody>
          <a:bodyPr/>
          <a:lstStyle/>
          <a:p>
            <a:pPr lvl="1" indent="0">
              <a:buNone/>
            </a:pPr>
            <a:r>
              <a:rPr lang="id-ID" altLang="id-ID"/>
              <a:t>a)  Dukungan sumber daya manusia, kepemimpinan dan komitmen untuk berubah. </a:t>
            </a:r>
          </a:p>
          <a:p>
            <a:pPr lvl="1" indent="0">
              <a:buNone/>
            </a:pPr>
            <a:r>
              <a:rPr lang="id-ID" altLang="id-ID"/>
              <a:t>b)  Memahami sejauh mana perubahan yang diperlukan. </a:t>
            </a:r>
          </a:p>
          <a:p>
            <a:pPr lvl="1" indent="0">
              <a:buNone/>
            </a:pPr>
            <a:r>
              <a:rPr lang="id-ID" altLang="id-ID"/>
              <a:t>c)  Menyetujui visi dan proses inti manajemen rantai pasokan. </a:t>
            </a:r>
          </a:p>
          <a:p>
            <a:pPr lvl="1" indent="0">
              <a:buNone/>
            </a:pPr>
            <a:r>
              <a:rPr lang="id-ID" altLang="id-ID"/>
              <a:t>d)  Komitmen pada perlunya sumber daya dan kekuasaan atau wewenang </a:t>
            </a:r>
          </a:p>
          <a:p>
            <a:pPr lvl="1" indent="0">
              <a:buNone/>
            </a:pPr>
            <a:r>
              <a:rPr lang="id-ID" altLang="id-ID"/>
              <a:t>untuk mencapai tujuan yang telah ditetapkan. </a:t>
            </a:r>
          </a:p>
          <a:p>
            <a:endParaRPr lang="id-ID" altLang="id-ID"/>
          </a:p>
        </p:txBody>
      </p:sp>
    </p:spTree>
    <p:extLst>
      <p:ext uri="{BB962C8B-B14F-4D97-AF65-F5344CB8AC3E}">
        <p14:creationId xmlns:p14="http://schemas.microsoft.com/office/powerpoint/2010/main" val="255845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A1DE766-03F6-9143-9109-77FBA6733849}"/>
              </a:ext>
            </a:extLst>
          </p:cNvPr>
          <p:cNvSpPr>
            <a:spLocks noGrp="1"/>
          </p:cNvSpPr>
          <p:nvPr>
            <p:ph type="title"/>
          </p:nvPr>
        </p:nvSpPr>
        <p:spPr>
          <a:xfrm>
            <a:off x="2131653" y="396685"/>
            <a:ext cx="7729728" cy="1188720"/>
          </a:xfrm>
        </p:spPr>
        <p:txBody>
          <a:bodyPr/>
          <a:lstStyle/>
          <a:p>
            <a:r>
              <a:rPr lang="en-US" altLang="id-ID"/>
              <a:t>Contoh SCM </a:t>
            </a:r>
          </a:p>
        </p:txBody>
      </p:sp>
      <p:sp>
        <p:nvSpPr>
          <p:cNvPr id="32770" name="Content Placeholder 6">
            <a:extLst>
              <a:ext uri="{FF2B5EF4-FFF2-40B4-BE49-F238E27FC236}">
                <a16:creationId xmlns:a16="http://schemas.microsoft.com/office/drawing/2014/main" id="{9589DF42-75CF-8741-A7BA-809F08DCDFBB}"/>
              </a:ext>
            </a:extLst>
          </p:cNvPr>
          <p:cNvSpPr>
            <a:spLocks noGrp="1"/>
          </p:cNvSpPr>
          <p:nvPr>
            <p:ph sz="quarter" idx="4"/>
          </p:nvPr>
        </p:nvSpPr>
        <p:spPr/>
        <p:txBody>
          <a:bodyPr/>
          <a:lstStyle/>
          <a:p>
            <a:pPr marL="514350" indent="-514350">
              <a:buFont typeface="Calibri" panose="020F0502020204030204" pitchFamily="34" charset="0"/>
              <a:buAutoNum type="arabicPeriod" startAt="7"/>
            </a:pPr>
            <a:r>
              <a:rPr lang="en-US" altLang="id-ID" dirty="0"/>
              <a:t>Distributor Garam</a:t>
            </a:r>
          </a:p>
          <a:p>
            <a:pPr marL="514350" indent="-514350">
              <a:buFont typeface="Calibri" panose="020F0502020204030204" pitchFamily="34" charset="0"/>
              <a:buAutoNum type="arabicPeriod" startAt="7"/>
            </a:pPr>
            <a:r>
              <a:rPr lang="en-US" altLang="id-ID" dirty="0" err="1"/>
              <a:t>Pabrik</a:t>
            </a:r>
            <a:r>
              <a:rPr lang="en-US" altLang="id-ID" dirty="0"/>
              <a:t> </a:t>
            </a:r>
            <a:r>
              <a:rPr lang="en-US" altLang="id-ID" dirty="0" err="1"/>
              <a:t>Kaleng</a:t>
            </a:r>
            <a:endParaRPr lang="en-US" altLang="id-ID" dirty="0"/>
          </a:p>
          <a:p>
            <a:pPr marL="514350" indent="-514350">
              <a:buFont typeface="Calibri" panose="020F0502020204030204" pitchFamily="34" charset="0"/>
              <a:buAutoNum type="arabicPeriod" startAt="7"/>
            </a:pPr>
            <a:r>
              <a:rPr lang="en-US" altLang="id-ID" dirty="0" err="1"/>
              <a:t>Pabrik</a:t>
            </a:r>
            <a:r>
              <a:rPr lang="en-US" altLang="id-ID" dirty="0"/>
              <a:t> </a:t>
            </a:r>
            <a:r>
              <a:rPr lang="en-US" altLang="id-ID" dirty="0" err="1"/>
              <a:t>Biskuit</a:t>
            </a:r>
            <a:endParaRPr lang="en-US" altLang="id-ID" dirty="0"/>
          </a:p>
          <a:p>
            <a:pPr marL="514350" indent="-514350">
              <a:buFont typeface="Calibri" panose="020F0502020204030204" pitchFamily="34" charset="0"/>
              <a:buAutoNum type="arabicPeriod" startAt="7"/>
            </a:pPr>
            <a:r>
              <a:rPr lang="en-US" altLang="id-ID" dirty="0" err="1"/>
              <a:t>Pergudangan</a:t>
            </a:r>
            <a:endParaRPr lang="en-US" altLang="id-ID" dirty="0"/>
          </a:p>
          <a:p>
            <a:pPr marL="514350" indent="-514350">
              <a:buFont typeface="Calibri" panose="020F0502020204030204" pitchFamily="34" charset="0"/>
              <a:buAutoNum type="arabicPeriod" startAt="7"/>
            </a:pPr>
            <a:r>
              <a:rPr lang="en-US" altLang="id-ID" dirty="0" err="1"/>
              <a:t>Supermaket</a:t>
            </a:r>
            <a:endParaRPr lang="en-US" altLang="id-ID" dirty="0"/>
          </a:p>
          <a:p>
            <a:pPr marL="514350" indent="-514350">
              <a:buFont typeface="Calibri" panose="020F0502020204030204" pitchFamily="34" charset="0"/>
              <a:buAutoNum type="arabicPeriod" startAt="7"/>
            </a:pPr>
            <a:r>
              <a:rPr lang="en-US" altLang="id-ID" dirty="0"/>
              <a:t>Perusahaan </a:t>
            </a:r>
            <a:r>
              <a:rPr lang="en-US" altLang="id-ID" dirty="0" err="1"/>
              <a:t>transportasi</a:t>
            </a:r>
            <a:endParaRPr lang="en-US" altLang="id-ID" dirty="0"/>
          </a:p>
        </p:txBody>
      </p:sp>
      <p:sp>
        <p:nvSpPr>
          <p:cNvPr id="32771" name="Text Placeholder 3">
            <a:extLst>
              <a:ext uri="{FF2B5EF4-FFF2-40B4-BE49-F238E27FC236}">
                <a16:creationId xmlns:a16="http://schemas.microsoft.com/office/drawing/2014/main" id="{80E1D03D-7570-F940-AE42-FE8237176C40}"/>
              </a:ext>
            </a:extLst>
          </p:cNvPr>
          <p:cNvSpPr>
            <a:spLocks noGrp="1"/>
          </p:cNvSpPr>
          <p:nvPr>
            <p:ph type="body" sz="quarter" idx="1"/>
          </p:nvPr>
        </p:nvSpPr>
        <p:spPr/>
        <p:txBody>
          <a:bodyPr/>
          <a:lstStyle/>
          <a:p>
            <a:r>
              <a:rPr lang="en-US" altLang="id-ID"/>
              <a:t>Pihak Terkait</a:t>
            </a:r>
          </a:p>
        </p:txBody>
      </p:sp>
      <p:sp>
        <p:nvSpPr>
          <p:cNvPr id="32772" name="Text Placeholder 5">
            <a:extLst>
              <a:ext uri="{FF2B5EF4-FFF2-40B4-BE49-F238E27FC236}">
                <a16:creationId xmlns:a16="http://schemas.microsoft.com/office/drawing/2014/main" id="{F9500650-B6EA-9F45-A91D-971CF57D0D65}"/>
              </a:ext>
            </a:extLst>
          </p:cNvPr>
          <p:cNvSpPr>
            <a:spLocks noGrp="1"/>
          </p:cNvSpPr>
          <p:nvPr>
            <p:ph type="body" sz="quarter" idx="3"/>
          </p:nvPr>
        </p:nvSpPr>
        <p:spPr/>
        <p:txBody>
          <a:bodyPr/>
          <a:lstStyle/>
          <a:p>
            <a:r>
              <a:rPr lang="en-US" altLang="id-ID" dirty="0" err="1"/>
              <a:t>Pihak</a:t>
            </a:r>
            <a:r>
              <a:rPr lang="en-US" altLang="id-ID" dirty="0"/>
              <a:t> </a:t>
            </a:r>
            <a:r>
              <a:rPr lang="en-US" altLang="id-ID" dirty="0" err="1"/>
              <a:t>Terkait</a:t>
            </a:r>
            <a:endParaRPr lang="en-US" altLang="id-ID" dirty="0"/>
          </a:p>
        </p:txBody>
      </p:sp>
      <p:sp>
        <p:nvSpPr>
          <p:cNvPr id="32773" name="Content Placeholder 8">
            <a:extLst>
              <a:ext uri="{FF2B5EF4-FFF2-40B4-BE49-F238E27FC236}">
                <a16:creationId xmlns:a16="http://schemas.microsoft.com/office/drawing/2014/main" id="{CF673C05-6EE8-A94A-A9B7-4261B748ED1D}"/>
              </a:ext>
            </a:extLst>
          </p:cNvPr>
          <p:cNvSpPr>
            <a:spLocks noGrp="1"/>
          </p:cNvSpPr>
          <p:nvPr>
            <p:ph sz="quarter" idx="2"/>
          </p:nvPr>
        </p:nvSpPr>
        <p:spPr/>
        <p:txBody>
          <a:bodyPr/>
          <a:lstStyle/>
          <a:p>
            <a:pPr marL="514350" indent="-514350">
              <a:buFont typeface="Calibri" panose="020F0502020204030204" pitchFamily="34" charset="0"/>
              <a:buAutoNum type="arabicPeriod"/>
            </a:pPr>
            <a:r>
              <a:rPr lang="en-US" altLang="id-ID" dirty="0" err="1"/>
              <a:t>Penghasil</a:t>
            </a:r>
            <a:r>
              <a:rPr lang="en-US" altLang="id-ID" dirty="0"/>
              <a:t> </a:t>
            </a:r>
            <a:r>
              <a:rPr lang="en-US" altLang="id-ID" dirty="0" err="1"/>
              <a:t>gandum</a:t>
            </a:r>
            <a:endParaRPr lang="en-US" altLang="id-ID" dirty="0"/>
          </a:p>
          <a:p>
            <a:pPr marL="514350" indent="-514350">
              <a:buFont typeface="Calibri" panose="020F0502020204030204" pitchFamily="34" charset="0"/>
              <a:buAutoNum type="arabicPeriod"/>
            </a:pPr>
            <a:r>
              <a:rPr lang="en-US" altLang="id-ID" dirty="0" err="1"/>
              <a:t>Penghasil</a:t>
            </a:r>
            <a:r>
              <a:rPr lang="en-US" altLang="id-ID" dirty="0"/>
              <a:t> </a:t>
            </a:r>
            <a:r>
              <a:rPr lang="en-US" altLang="id-ID" dirty="0" err="1"/>
              <a:t>tebu</a:t>
            </a:r>
            <a:endParaRPr lang="en-US" altLang="id-ID" dirty="0"/>
          </a:p>
          <a:p>
            <a:pPr marL="514350" indent="-514350">
              <a:buFont typeface="Calibri" panose="020F0502020204030204" pitchFamily="34" charset="0"/>
              <a:buAutoNum type="arabicPeriod"/>
            </a:pPr>
            <a:r>
              <a:rPr lang="en-US" altLang="id-ID" dirty="0" err="1"/>
              <a:t>Penghasil</a:t>
            </a:r>
            <a:r>
              <a:rPr lang="en-US" altLang="id-ID" dirty="0"/>
              <a:t> garam</a:t>
            </a:r>
          </a:p>
          <a:p>
            <a:pPr marL="514350" indent="-514350">
              <a:buFont typeface="Calibri" panose="020F0502020204030204" pitchFamily="34" charset="0"/>
              <a:buAutoNum type="arabicPeriod"/>
            </a:pPr>
            <a:r>
              <a:rPr lang="en-US" altLang="id-ID" dirty="0" err="1"/>
              <a:t>Penghasil</a:t>
            </a:r>
            <a:r>
              <a:rPr lang="en-US" altLang="id-ID" dirty="0"/>
              <a:t> </a:t>
            </a:r>
            <a:r>
              <a:rPr lang="en-US" altLang="id-ID" dirty="0" err="1"/>
              <a:t>aluminium</a:t>
            </a:r>
            <a:endParaRPr lang="en-US" altLang="id-ID" dirty="0"/>
          </a:p>
          <a:p>
            <a:pPr marL="514350" indent="-514350">
              <a:buFont typeface="Calibri" panose="020F0502020204030204" pitchFamily="34" charset="0"/>
              <a:buAutoNum type="arabicPeriod"/>
            </a:pPr>
            <a:r>
              <a:rPr lang="en-US" altLang="id-ID" dirty="0" err="1"/>
              <a:t>Pabrik</a:t>
            </a:r>
            <a:r>
              <a:rPr lang="en-US" altLang="id-ID" dirty="0"/>
              <a:t> </a:t>
            </a:r>
            <a:r>
              <a:rPr lang="en-US" altLang="id-ID" dirty="0" err="1"/>
              <a:t>tepung</a:t>
            </a:r>
            <a:r>
              <a:rPr lang="en-US" altLang="id-ID" dirty="0"/>
              <a:t> </a:t>
            </a:r>
            <a:r>
              <a:rPr lang="en-US" altLang="id-ID" dirty="0" err="1"/>
              <a:t>terigu</a:t>
            </a:r>
            <a:endParaRPr lang="en-US" altLang="id-ID" dirty="0"/>
          </a:p>
          <a:p>
            <a:pPr marL="514350" indent="-514350">
              <a:buFont typeface="Calibri" panose="020F0502020204030204" pitchFamily="34" charset="0"/>
              <a:buAutoNum type="arabicPeriod"/>
            </a:pPr>
            <a:r>
              <a:rPr lang="en-US" altLang="id-ID" dirty="0" err="1"/>
              <a:t>Pabrik</a:t>
            </a:r>
            <a:r>
              <a:rPr lang="en-US" altLang="id-ID" dirty="0"/>
              <a:t> Gula </a:t>
            </a:r>
          </a:p>
        </p:txBody>
      </p:sp>
    </p:spTree>
    <p:extLst>
      <p:ext uri="{BB962C8B-B14F-4D97-AF65-F5344CB8AC3E}">
        <p14:creationId xmlns:p14="http://schemas.microsoft.com/office/powerpoint/2010/main" val="374032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Judul 8">
            <a:extLst>
              <a:ext uri="{FF2B5EF4-FFF2-40B4-BE49-F238E27FC236}">
                <a16:creationId xmlns:a16="http://schemas.microsoft.com/office/drawing/2014/main" id="{16CB0FE4-8DB2-E3A3-CDE5-6803B612819D}"/>
              </a:ext>
            </a:extLst>
          </p:cNvPr>
          <p:cNvSpPr>
            <a:spLocks noGrp="1"/>
          </p:cNvSpPr>
          <p:nvPr>
            <p:ph type="title"/>
          </p:nvPr>
        </p:nvSpPr>
        <p:spPr/>
        <p:txBody>
          <a:bodyPr/>
          <a:lstStyle/>
          <a:p>
            <a:r>
              <a:rPr lang="id-ID" dirty="0"/>
              <a:t>Cakupan Area SCM</a:t>
            </a:r>
          </a:p>
        </p:txBody>
      </p:sp>
      <p:sp>
        <p:nvSpPr>
          <p:cNvPr id="10" name="Tampungan Konten 9">
            <a:extLst>
              <a:ext uri="{FF2B5EF4-FFF2-40B4-BE49-F238E27FC236}">
                <a16:creationId xmlns:a16="http://schemas.microsoft.com/office/drawing/2014/main" id="{34D4D5C4-BF9D-DF76-197F-5DE06080537F}"/>
              </a:ext>
            </a:extLst>
          </p:cNvPr>
          <p:cNvSpPr>
            <a:spLocks noGrp="1"/>
          </p:cNvSpPr>
          <p:nvPr>
            <p:ph idx="1"/>
          </p:nvPr>
        </p:nvSpPr>
        <p:spPr/>
        <p:txBody>
          <a:bodyPr/>
          <a:lstStyle/>
          <a:p>
            <a:pPr marL="0" indent="0">
              <a:buNone/>
            </a:pPr>
            <a:r>
              <a:rPr lang="id-ID" dirty="0"/>
              <a:t>1. </a:t>
            </a:r>
            <a:r>
              <a:rPr lang="id-ID" b="1" dirty="0"/>
              <a:t>Pengembangan Produk (Produk Development) </a:t>
            </a:r>
            <a:br>
              <a:rPr lang="id-ID" dirty="0"/>
            </a:br>
            <a:r>
              <a:rPr lang="id-ID" dirty="0"/>
              <a:t>2. Pengadaan (</a:t>
            </a:r>
            <a:r>
              <a:rPr lang="id-ID" dirty="0" err="1"/>
              <a:t>Procurement</a:t>
            </a:r>
            <a:r>
              <a:rPr lang="id-ID" dirty="0"/>
              <a:t>)</a:t>
            </a:r>
            <a:br>
              <a:rPr lang="id-ID" dirty="0"/>
            </a:br>
            <a:r>
              <a:rPr lang="id-ID" dirty="0"/>
              <a:t>3. Perencanaan &amp; Pengendalian (</a:t>
            </a:r>
            <a:r>
              <a:rPr lang="id-ID" dirty="0" err="1"/>
              <a:t>Planning</a:t>
            </a:r>
            <a:r>
              <a:rPr lang="id-ID" dirty="0"/>
              <a:t> &amp; </a:t>
            </a:r>
            <a:r>
              <a:rPr lang="id-ID" dirty="0" err="1"/>
              <a:t>Controlling</a:t>
            </a:r>
            <a:r>
              <a:rPr lang="id-ID" dirty="0"/>
              <a:t>) </a:t>
            </a:r>
            <a:br>
              <a:rPr lang="id-ID" dirty="0"/>
            </a:br>
            <a:r>
              <a:rPr lang="id-ID" dirty="0"/>
              <a:t>4. Operasi/Produksi (</a:t>
            </a:r>
            <a:r>
              <a:rPr lang="id-ID" dirty="0" err="1"/>
              <a:t>Operation</a:t>
            </a:r>
            <a:r>
              <a:rPr lang="id-ID" dirty="0"/>
              <a:t>/</a:t>
            </a:r>
            <a:r>
              <a:rPr lang="id-ID" dirty="0" err="1"/>
              <a:t>Production</a:t>
            </a:r>
            <a:r>
              <a:rPr lang="id-ID" dirty="0"/>
              <a:t>)</a:t>
            </a:r>
            <a:br>
              <a:rPr lang="id-ID" dirty="0"/>
            </a:br>
            <a:r>
              <a:rPr lang="id-ID" dirty="0"/>
              <a:t>5. Pengiriman/Distribusi (</a:t>
            </a:r>
            <a:r>
              <a:rPr lang="id-ID" dirty="0" err="1"/>
              <a:t>Distribution</a:t>
            </a:r>
            <a:r>
              <a:rPr lang="id-ID" dirty="0"/>
              <a:t>)</a:t>
            </a:r>
            <a:br>
              <a:rPr lang="id-ID" dirty="0"/>
            </a:br>
            <a:r>
              <a:rPr lang="id-ID" dirty="0"/>
              <a:t>6. Pengembalian (</a:t>
            </a:r>
            <a:r>
              <a:rPr lang="id-ID" dirty="0" err="1"/>
              <a:t>Return</a:t>
            </a:r>
            <a:r>
              <a:rPr lang="id-ID" dirty="0"/>
              <a:t>)</a:t>
            </a:r>
          </a:p>
        </p:txBody>
      </p:sp>
    </p:spTree>
    <p:extLst>
      <p:ext uri="{BB962C8B-B14F-4D97-AF65-F5344CB8AC3E}">
        <p14:creationId xmlns:p14="http://schemas.microsoft.com/office/powerpoint/2010/main" val="192394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057DC524-E55E-E346-AC3A-0384838BC09E}"/>
              </a:ext>
            </a:extLst>
          </p:cNvPr>
          <p:cNvSpPr>
            <a:spLocks noGrp="1"/>
          </p:cNvSpPr>
          <p:nvPr>
            <p:ph type="title"/>
          </p:nvPr>
        </p:nvSpPr>
        <p:spPr/>
        <p:txBody>
          <a:bodyPr/>
          <a:lstStyle/>
          <a:p>
            <a:pPr eaLnBrk="1" hangingPunct="1"/>
            <a:r>
              <a:rPr lang="en-US" altLang="id-ID" dirty="0" err="1"/>
              <a:t>Apa</a:t>
            </a:r>
            <a:r>
              <a:rPr lang="en-US" altLang="id-ID" dirty="0"/>
              <a:t> yang </a:t>
            </a:r>
            <a:r>
              <a:rPr lang="en-US" altLang="id-ID" dirty="0" err="1"/>
              <a:t>dimaksud</a:t>
            </a:r>
            <a:r>
              <a:rPr lang="en-US" altLang="id-ID" dirty="0"/>
              <a:t> </a:t>
            </a:r>
            <a:r>
              <a:rPr lang="en-US" altLang="id-ID" dirty="0" err="1"/>
              <a:t>dengan</a:t>
            </a:r>
            <a:r>
              <a:rPr lang="en-US" altLang="id-ID" dirty="0"/>
              <a:t> </a:t>
            </a:r>
            <a:br>
              <a:rPr lang="en-US" altLang="id-ID" dirty="0"/>
            </a:br>
            <a:r>
              <a:rPr lang="en-US" altLang="id-ID" dirty="0"/>
              <a:t>SUPPLY CHAIN?</a:t>
            </a:r>
          </a:p>
        </p:txBody>
      </p:sp>
      <p:sp>
        <p:nvSpPr>
          <p:cNvPr id="14338" name="Content Placeholder 2">
            <a:extLst>
              <a:ext uri="{FF2B5EF4-FFF2-40B4-BE49-F238E27FC236}">
                <a16:creationId xmlns:a16="http://schemas.microsoft.com/office/drawing/2014/main" id="{60128F4C-BAF2-CB48-9848-A567908FF23E}"/>
              </a:ext>
            </a:extLst>
          </p:cNvPr>
          <p:cNvSpPr>
            <a:spLocks noGrp="1"/>
          </p:cNvSpPr>
          <p:nvPr>
            <p:ph idx="1"/>
          </p:nvPr>
        </p:nvSpPr>
        <p:spPr/>
        <p:txBody>
          <a:bodyPr>
            <a:noAutofit/>
          </a:bodyPr>
          <a:lstStyle/>
          <a:p>
            <a:pPr algn="just" eaLnBrk="1" hangingPunct="1"/>
            <a:r>
              <a:rPr lang="en-US" altLang="id-ID" sz="2800" dirty="0" err="1"/>
              <a:t>Sebuah</a:t>
            </a:r>
            <a:r>
              <a:rPr lang="en-US" altLang="id-ID" sz="2800" dirty="0"/>
              <a:t> </a:t>
            </a:r>
            <a:r>
              <a:rPr lang="en-US" altLang="id-ID" sz="2800" dirty="0" err="1"/>
              <a:t>rangkaian</a:t>
            </a:r>
            <a:r>
              <a:rPr lang="en-US" altLang="id-ID" sz="2800" dirty="0"/>
              <a:t> </a:t>
            </a:r>
            <a:r>
              <a:rPr lang="en-US" altLang="id-ID" sz="2800" dirty="0" err="1"/>
              <a:t>atau</a:t>
            </a:r>
            <a:r>
              <a:rPr lang="en-US" altLang="id-ID" sz="2800" dirty="0"/>
              <a:t> </a:t>
            </a:r>
            <a:r>
              <a:rPr lang="en-US" altLang="id-ID" sz="2800" dirty="0" err="1"/>
              <a:t>jaringan</a:t>
            </a:r>
            <a:r>
              <a:rPr lang="en-US" altLang="id-ID" sz="2800" dirty="0"/>
              <a:t> </a:t>
            </a:r>
            <a:r>
              <a:rPr lang="en-US" altLang="id-ID" sz="2800" dirty="0" err="1"/>
              <a:t>perusahaan-perusahaan</a:t>
            </a:r>
            <a:r>
              <a:rPr lang="en-US" altLang="id-ID" sz="2800" dirty="0"/>
              <a:t> yang </a:t>
            </a:r>
            <a:r>
              <a:rPr lang="en-US" altLang="id-ID" sz="2800" dirty="0" err="1"/>
              <a:t>bekerja</a:t>
            </a:r>
            <a:r>
              <a:rPr lang="en-US" altLang="id-ID" sz="2800" dirty="0"/>
              <a:t> </a:t>
            </a:r>
            <a:r>
              <a:rPr lang="en-US" altLang="id-ID" sz="2800" dirty="0" err="1"/>
              <a:t>secara</a:t>
            </a:r>
            <a:r>
              <a:rPr lang="en-US" altLang="id-ID" sz="2800" dirty="0"/>
              <a:t> </a:t>
            </a:r>
            <a:r>
              <a:rPr lang="en-US" altLang="id-ID" sz="2800" dirty="0" err="1"/>
              <a:t>bersama-sama</a:t>
            </a:r>
            <a:r>
              <a:rPr lang="en-US" altLang="id-ID" sz="2800" dirty="0"/>
              <a:t> </a:t>
            </a:r>
            <a:r>
              <a:rPr lang="en-US" altLang="id-ID" sz="2800" dirty="0" err="1"/>
              <a:t>untuk</a:t>
            </a:r>
            <a:r>
              <a:rPr lang="en-US" altLang="id-ID" sz="2800" dirty="0"/>
              <a:t> </a:t>
            </a:r>
            <a:r>
              <a:rPr lang="en-US" altLang="id-ID" sz="2800" dirty="0" err="1"/>
              <a:t>membuat</a:t>
            </a:r>
            <a:r>
              <a:rPr lang="en-US" altLang="id-ID" sz="2800" dirty="0"/>
              <a:t> dan </a:t>
            </a:r>
            <a:r>
              <a:rPr lang="en-US" altLang="id-ID" sz="2800" dirty="0" err="1"/>
              <a:t>menyalurkan</a:t>
            </a:r>
            <a:r>
              <a:rPr lang="en-US" altLang="id-ID" sz="2800" dirty="0"/>
              <a:t> </a:t>
            </a:r>
            <a:r>
              <a:rPr lang="en-US" altLang="id-ID" sz="2800" dirty="0" err="1"/>
              <a:t>produk</a:t>
            </a:r>
            <a:r>
              <a:rPr lang="en-US" altLang="id-ID" sz="2800" dirty="0"/>
              <a:t> </a:t>
            </a:r>
            <a:r>
              <a:rPr lang="en-US" altLang="id-ID" sz="2800" dirty="0" err="1"/>
              <a:t>atau</a:t>
            </a:r>
            <a:r>
              <a:rPr lang="en-US" altLang="id-ID" sz="2800" dirty="0"/>
              <a:t> </a:t>
            </a:r>
            <a:r>
              <a:rPr lang="en-US" altLang="id-ID" sz="2800" dirty="0" err="1"/>
              <a:t>jasa</a:t>
            </a:r>
            <a:r>
              <a:rPr lang="en-US" altLang="id-ID" sz="2800" dirty="0"/>
              <a:t> </a:t>
            </a:r>
            <a:r>
              <a:rPr lang="en-US" altLang="id-ID" sz="2800" dirty="0" err="1"/>
              <a:t>kepada</a:t>
            </a:r>
            <a:r>
              <a:rPr lang="en-US" altLang="id-ID" sz="2800" dirty="0"/>
              <a:t> </a:t>
            </a:r>
            <a:r>
              <a:rPr lang="en-US" altLang="id-ID" sz="2800" dirty="0" err="1"/>
              <a:t>konsumen</a:t>
            </a:r>
            <a:r>
              <a:rPr lang="en-US" altLang="id-ID" sz="2800" dirty="0"/>
              <a:t> </a:t>
            </a:r>
            <a:r>
              <a:rPr lang="en-US" altLang="id-ID" sz="2800" dirty="0" err="1"/>
              <a:t>akhir</a:t>
            </a:r>
            <a:r>
              <a:rPr lang="en-US" altLang="id-ID" sz="2800" dirty="0"/>
              <a:t>.</a:t>
            </a:r>
          </a:p>
          <a:p>
            <a:pPr algn="just" eaLnBrk="1" hangingPunct="1"/>
            <a:r>
              <a:rPr lang="en-US" altLang="id-ID" sz="2800" dirty="0" err="1"/>
              <a:t>Rangkaian</a:t>
            </a:r>
            <a:r>
              <a:rPr lang="en-US" altLang="id-ID" sz="2800" dirty="0"/>
              <a:t> </a:t>
            </a:r>
            <a:r>
              <a:rPr lang="en-US" altLang="id-ID" sz="2800" dirty="0" err="1"/>
              <a:t>atau</a:t>
            </a:r>
            <a:r>
              <a:rPr lang="en-US" altLang="id-ID" sz="2800" dirty="0"/>
              <a:t> </a:t>
            </a:r>
            <a:r>
              <a:rPr lang="en-US" altLang="id-ID" sz="2800" dirty="0" err="1"/>
              <a:t>jaringan</a:t>
            </a:r>
            <a:r>
              <a:rPr lang="en-US" altLang="id-ID" sz="2800" dirty="0"/>
              <a:t> </a:t>
            </a:r>
            <a:r>
              <a:rPr lang="en-US" altLang="id-ID" sz="2800" dirty="0" err="1"/>
              <a:t>ini</a:t>
            </a:r>
            <a:r>
              <a:rPr lang="en-US" altLang="id-ID" sz="2800" dirty="0"/>
              <a:t> </a:t>
            </a:r>
            <a:r>
              <a:rPr lang="en-US" altLang="id-ID" sz="2800" dirty="0" err="1"/>
              <a:t>terbentang</a:t>
            </a:r>
            <a:r>
              <a:rPr lang="en-US" altLang="id-ID" sz="2800" dirty="0"/>
              <a:t> </a:t>
            </a:r>
            <a:r>
              <a:rPr lang="en-US" altLang="id-ID" sz="2800" dirty="0" err="1"/>
              <a:t>dari</a:t>
            </a:r>
            <a:r>
              <a:rPr lang="en-US" altLang="id-ID" sz="2800" dirty="0"/>
              <a:t> </a:t>
            </a:r>
            <a:r>
              <a:rPr lang="en-US" altLang="id-ID" sz="2800" dirty="0" err="1"/>
              <a:t>penambang</a:t>
            </a:r>
            <a:r>
              <a:rPr lang="en-US" altLang="id-ID" sz="2800" dirty="0"/>
              <a:t> </a:t>
            </a:r>
            <a:r>
              <a:rPr lang="en-US" altLang="id-ID" sz="2800" dirty="0" err="1"/>
              <a:t>bahan</a:t>
            </a:r>
            <a:r>
              <a:rPr lang="en-US" altLang="id-ID" sz="2800" dirty="0"/>
              <a:t> </a:t>
            </a:r>
            <a:r>
              <a:rPr lang="en-US" altLang="id-ID" sz="2800" dirty="0" err="1"/>
              <a:t>mentah</a:t>
            </a:r>
            <a:r>
              <a:rPr lang="en-US" altLang="id-ID" sz="2800" dirty="0"/>
              <a:t> (di </a:t>
            </a:r>
            <a:r>
              <a:rPr lang="en-US" altLang="id-ID" sz="2800" dirty="0" err="1"/>
              <a:t>bagian</a:t>
            </a:r>
            <a:r>
              <a:rPr lang="en-US" altLang="id-ID" sz="2800" dirty="0"/>
              <a:t> </a:t>
            </a:r>
            <a:r>
              <a:rPr lang="en-US" altLang="id-ID" sz="2800" dirty="0" err="1"/>
              <a:t>hulu</a:t>
            </a:r>
            <a:r>
              <a:rPr lang="en-US" altLang="id-ID" sz="2800" dirty="0"/>
              <a:t>) </a:t>
            </a:r>
            <a:r>
              <a:rPr lang="en-US" altLang="id-ID" sz="2800" dirty="0" err="1"/>
              <a:t>sampai</a:t>
            </a:r>
            <a:r>
              <a:rPr lang="en-US" altLang="id-ID" sz="2800" dirty="0"/>
              <a:t> retailer / </a:t>
            </a:r>
            <a:r>
              <a:rPr lang="en-US" altLang="id-ID" sz="2800" dirty="0" err="1"/>
              <a:t>toko</a:t>
            </a:r>
            <a:r>
              <a:rPr lang="en-US" altLang="id-ID" sz="2800" dirty="0"/>
              <a:t> (pada </a:t>
            </a:r>
            <a:r>
              <a:rPr lang="en-US" altLang="id-ID" sz="2800" dirty="0" err="1"/>
              <a:t>bagian</a:t>
            </a:r>
            <a:r>
              <a:rPr lang="en-US" altLang="id-ID" sz="2800" dirty="0"/>
              <a:t> </a:t>
            </a:r>
            <a:r>
              <a:rPr lang="en-US" altLang="id-ID" sz="2800" dirty="0" err="1"/>
              <a:t>hilir</a:t>
            </a:r>
            <a:r>
              <a:rPr lang="en-US" altLang="id-ID" sz="2800" dirty="0"/>
              <a:t>).</a:t>
            </a:r>
          </a:p>
          <a:p>
            <a:pPr algn="just" eaLnBrk="1" hangingPunct="1"/>
            <a:endParaRPr lang="en-US" altLang="id-ID" dirty="0"/>
          </a:p>
          <a:p>
            <a:pPr algn="just" eaLnBrk="1" hangingPunct="1"/>
            <a:endParaRPr lang="en-US" altLang="id-ID" sz="2800" dirty="0"/>
          </a:p>
        </p:txBody>
      </p:sp>
      <p:pic>
        <p:nvPicPr>
          <p:cNvPr id="2" name="Gambar 1">
            <a:extLst>
              <a:ext uri="{FF2B5EF4-FFF2-40B4-BE49-F238E27FC236}">
                <a16:creationId xmlns:a16="http://schemas.microsoft.com/office/drawing/2014/main" id="{041F0DD5-4D7F-5632-2FC6-A94DE5D5ED93}"/>
              </a:ext>
            </a:extLst>
          </p:cNvPr>
          <p:cNvPicPr>
            <a:picLocks noChangeAspect="1"/>
          </p:cNvPicPr>
          <p:nvPr/>
        </p:nvPicPr>
        <p:blipFill>
          <a:blip r:embed="rId2"/>
          <a:stretch>
            <a:fillRect/>
          </a:stretch>
        </p:blipFill>
        <p:spPr>
          <a:xfrm>
            <a:off x="2669885" y="4001294"/>
            <a:ext cx="5951599" cy="2613262"/>
          </a:xfrm>
          <a:prstGeom prst="rect">
            <a:avLst/>
          </a:prstGeom>
        </p:spPr>
      </p:pic>
    </p:spTree>
    <p:extLst>
      <p:ext uri="{BB962C8B-B14F-4D97-AF65-F5344CB8AC3E}">
        <p14:creationId xmlns:p14="http://schemas.microsoft.com/office/powerpoint/2010/main" val="128748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Judul 1">
            <a:extLst>
              <a:ext uri="{FF2B5EF4-FFF2-40B4-BE49-F238E27FC236}">
                <a16:creationId xmlns:a16="http://schemas.microsoft.com/office/drawing/2014/main" id="{A740579E-2FCC-834E-97A7-0C0DDB9385FA}"/>
              </a:ext>
            </a:extLst>
          </p:cNvPr>
          <p:cNvSpPr>
            <a:spLocks noGrp="1"/>
          </p:cNvSpPr>
          <p:nvPr>
            <p:ph type="title"/>
          </p:nvPr>
        </p:nvSpPr>
        <p:spPr>
          <a:xfrm>
            <a:off x="1981200" y="274638"/>
            <a:ext cx="8229600" cy="1325562"/>
          </a:xfrm>
        </p:spPr>
        <p:txBody>
          <a:bodyPr/>
          <a:lstStyle/>
          <a:p>
            <a:r>
              <a:rPr lang="id-ID" altLang="id-ID" dirty="0"/>
              <a:t>Elemen </a:t>
            </a:r>
            <a:r>
              <a:rPr lang="id-ID" altLang="id-ID" i="1" dirty="0"/>
              <a:t>Supply </a:t>
            </a:r>
            <a:r>
              <a:rPr lang="id-ID" altLang="id-ID" i="1" dirty="0" err="1"/>
              <a:t>Chain</a:t>
            </a:r>
            <a:r>
              <a:rPr lang="id-ID" altLang="id-ID" i="1" dirty="0"/>
              <a:t> </a:t>
            </a:r>
            <a:br>
              <a:rPr lang="id-ID" altLang="id-ID" dirty="0"/>
            </a:br>
            <a:r>
              <a:rPr lang="id-ID" altLang="id-ID" dirty="0"/>
              <a:t>(Rantai Pasok)</a:t>
            </a:r>
          </a:p>
        </p:txBody>
      </p:sp>
      <p:sp>
        <p:nvSpPr>
          <p:cNvPr id="3" name="Tampungan Konten 2">
            <a:extLst>
              <a:ext uri="{FF2B5EF4-FFF2-40B4-BE49-F238E27FC236}">
                <a16:creationId xmlns:a16="http://schemas.microsoft.com/office/drawing/2014/main" id="{E488003E-C0C5-BF44-B885-12A09679D958}"/>
              </a:ext>
            </a:extLst>
          </p:cNvPr>
          <p:cNvSpPr>
            <a:spLocks noGrp="1"/>
          </p:cNvSpPr>
          <p:nvPr>
            <p:ph idx="1"/>
          </p:nvPr>
        </p:nvSpPr>
        <p:spPr>
          <a:xfrm>
            <a:off x="2231136" y="2182808"/>
            <a:ext cx="7729728" cy="3101983"/>
          </a:xfrm>
        </p:spPr>
        <p:txBody>
          <a:bodyPr/>
          <a:lstStyle/>
          <a:p>
            <a:pPr>
              <a:buFont typeface="Wingdings" pitchFamily="2" charset="2"/>
              <a:buChar char="Ø"/>
              <a:defRPr/>
            </a:pPr>
            <a:r>
              <a:rPr lang="id-ID" sz="2800" dirty="0"/>
              <a:t>Rantai pasokan pada dasarnya terdiri dari beberapa elemen, antara lain: </a:t>
            </a:r>
            <a:br>
              <a:rPr lang="id-ID" sz="2800" dirty="0"/>
            </a:br>
            <a:r>
              <a:rPr lang="id-ID" sz="2800" dirty="0"/>
              <a:t>pemasok (</a:t>
            </a:r>
            <a:r>
              <a:rPr lang="id-ID" sz="2800" i="1" dirty="0" err="1"/>
              <a:t>supplier</a:t>
            </a:r>
            <a:r>
              <a:rPr lang="id-ID" sz="2800" dirty="0"/>
              <a:t>), manufaktur, gudang, pusat distribusi, sistem transportasi, </a:t>
            </a:r>
            <a:r>
              <a:rPr lang="id-ID" sz="2800" i="1" dirty="0"/>
              <a:t>retail </a:t>
            </a:r>
            <a:r>
              <a:rPr lang="id-ID" sz="2800" i="1" dirty="0" err="1"/>
              <a:t>outlet</a:t>
            </a:r>
            <a:r>
              <a:rPr lang="id-ID" sz="2800" dirty="0"/>
              <a:t>, dan konsumen. </a:t>
            </a:r>
          </a:p>
          <a:p>
            <a:pPr marL="0" indent="0">
              <a:buNone/>
              <a:defRPr/>
            </a:pPr>
            <a:endParaRPr lang="id-ID" dirty="0"/>
          </a:p>
          <a:p>
            <a:pPr>
              <a:defRPr/>
            </a:pPr>
            <a:endParaRPr lang="id-ID" dirty="0"/>
          </a:p>
        </p:txBody>
      </p:sp>
      <p:pic>
        <p:nvPicPr>
          <p:cNvPr id="15363" name="Gambar 3">
            <a:extLst>
              <a:ext uri="{FF2B5EF4-FFF2-40B4-BE49-F238E27FC236}">
                <a16:creationId xmlns:a16="http://schemas.microsoft.com/office/drawing/2014/main" id="{6B7A57B1-10F0-5F4C-9255-684B683C4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880" y="4194103"/>
            <a:ext cx="3951606" cy="21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5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9EC50CD5-C15E-D345-BF91-863203DAEDD5}"/>
              </a:ext>
            </a:extLst>
          </p:cNvPr>
          <p:cNvSpPr>
            <a:spLocks noGrp="1"/>
          </p:cNvSpPr>
          <p:nvPr>
            <p:ph type="title"/>
          </p:nvPr>
        </p:nvSpPr>
        <p:spPr>
          <a:xfrm>
            <a:off x="2231136" y="375412"/>
            <a:ext cx="7729728" cy="1188720"/>
          </a:xfrm>
        </p:spPr>
        <p:txBody>
          <a:bodyPr>
            <a:normAutofit fontScale="90000"/>
          </a:bodyPr>
          <a:lstStyle/>
          <a:p>
            <a:pPr algn="ctr"/>
            <a:r>
              <a:rPr lang="en-US" altLang="id-ID" dirty="0" err="1"/>
              <a:t>Pengertian</a:t>
            </a:r>
            <a:r>
              <a:rPr lang="en-US" altLang="id-ID" dirty="0"/>
              <a:t> Supply Chain Management</a:t>
            </a:r>
          </a:p>
        </p:txBody>
      </p:sp>
      <p:sp>
        <p:nvSpPr>
          <p:cNvPr id="16386" name="Content Placeholder 2">
            <a:extLst>
              <a:ext uri="{FF2B5EF4-FFF2-40B4-BE49-F238E27FC236}">
                <a16:creationId xmlns:a16="http://schemas.microsoft.com/office/drawing/2014/main" id="{623F881D-7693-4E47-9D81-56CE57044F97}"/>
              </a:ext>
            </a:extLst>
          </p:cNvPr>
          <p:cNvSpPr>
            <a:spLocks noGrp="1"/>
          </p:cNvSpPr>
          <p:nvPr>
            <p:ph idx="1"/>
          </p:nvPr>
        </p:nvSpPr>
        <p:spPr>
          <a:xfrm>
            <a:off x="2231136" y="1878008"/>
            <a:ext cx="7729728" cy="3101983"/>
          </a:xfrm>
        </p:spPr>
        <p:txBody>
          <a:bodyPr>
            <a:normAutofit fontScale="92500" lnSpcReduction="10000"/>
          </a:bodyPr>
          <a:lstStyle/>
          <a:p>
            <a:pPr algn="just"/>
            <a:r>
              <a:rPr lang="en-US" altLang="id-ID" sz="2400" dirty="0"/>
              <a:t>Supply chain management </a:t>
            </a:r>
            <a:r>
              <a:rPr lang="en-US" altLang="id-ID" sz="2400" dirty="0" err="1"/>
              <a:t>adalah</a:t>
            </a:r>
            <a:r>
              <a:rPr lang="en-US" altLang="id-ID" sz="2400" dirty="0"/>
              <a:t> </a:t>
            </a:r>
            <a:r>
              <a:rPr lang="id-ID" altLang="id-ID" sz="2400" dirty="0"/>
              <a:t>usaha mengkoordinasikan dan mengintegrasikan sejumlah aktivitas yang terkait dengan produk di dalam rantai pasokan untuk meningkatkan efisiensi operasi, kualitas, dan layanan pelanggan agar dapat memperoleh keunggulan bersaing yang berkelanjutan bagi semua organisasi yang berkolaborasi. (</a:t>
            </a:r>
            <a:r>
              <a:rPr lang="id-ID" altLang="id-ID" sz="2400" dirty="0" err="1"/>
              <a:t>Wisner</a:t>
            </a:r>
            <a:r>
              <a:rPr lang="id-ID" altLang="id-ID" sz="2400" dirty="0"/>
              <a:t>, Tan, dan </a:t>
            </a:r>
            <a:r>
              <a:rPr lang="id-ID" altLang="id-ID" sz="2400" dirty="0" err="1"/>
              <a:t>Leong</a:t>
            </a:r>
            <a:r>
              <a:rPr lang="id-ID" altLang="id-ID" sz="2400" dirty="0"/>
              <a:t>; 2009). </a:t>
            </a:r>
            <a:endParaRPr lang="en-US" altLang="id-ID" sz="2400" dirty="0"/>
          </a:p>
          <a:p>
            <a:pPr algn="just"/>
            <a:r>
              <a:rPr lang="id-ID" altLang="id-ID" sz="2400" dirty="0"/>
              <a:t>Supply </a:t>
            </a:r>
            <a:r>
              <a:rPr lang="id-ID" altLang="id-ID" sz="2400" dirty="0" err="1"/>
              <a:t>Chain</a:t>
            </a:r>
            <a:r>
              <a:rPr lang="id-ID" altLang="id-ID" sz="2400" dirty="0"/>
              <a:t> </a:t>
            </a:r>
            <a:r>
              <a:rPr lang="id-ID" altLang="id-ID" sz="2400" dirty="0" err="1"/>
              <a:t>Management</a:t>
            </a:r>
            <a:r>
              <a:rPr lang="id-ID" altLang="id-ID" sz="2400" dirty="0"/>
              <a:t> (SCM) merupakan jaringan pada perusahaan-perusahaan dari hulu ke hilir yang secara bersama-sama bekerja untuk menciptakan dan menghantarkan suatu produk ke tangan pemakai akhir.</a:t>
            </a:r>
          </a:p>
          <a:p>
            <a:pPr algn="just"/>
            <a:endParaRPr lang="en-US" altLang="id-ID" sz="2400" dirty="0"/>
          </a:p>
        </p:txBody>
      </p:sp>
    </p:spTree>
    <p:extLst>
      <p:ext uri="{BB962C8B-B14F-4D97-AF65-F5344CB8AC3E}">
        <p14:creationId xmlns:p14="http://schemas.microsoft.com/office/powerpoint/2010/main" val="353555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Judul 1">
            <a:extLst>
              <a:ext uri="{FF2B5EF4-FFF2-40B4-BE49-F238E27FC236}">
                <a16:creationId xmlns:a16="http://schemas.microsoft.com/office/drawing/2014/main" id="{25A7C96B-F463-694F-A0DD-5EBB07D1D9E6}"/>
              </a:ext>
            </a:extLst>
          </p:cNvPr>
          <p:cNvSpPr>
            <a:spLocks noGrp="1"/>
          </p:cNvSpPr>
          <p:nvPr>
            <p:ph type="title"/>
          </p:nvPr>
        </p:nvSpPr>
        <p:spPr/>
        <p:txBody>
          <a:bodyPr/>
          <a:lstStyle/>
          <a:p>
            <a:r>
              <a:rPr lang="id-ID" altLang="id-ID" dirty="0"/>
              <a:t>3 Aliran/Arus pada SCM</a:t>
            </a:r>
          </a:p>
        </p:txBody>
      </p:sp>
      <p:sp>
        <p:nvSpPr>
          <p:cNvPr id="35842" name="Tampungan Konten 2">
            <a:extLst>
              <a:ext uri="{FF2B5EF4-FFF2-40B4-BE49-F238E27FC236}">
                <a16:creationId xmlns:a16="http://schemas.microsoft.com/office/drawing/2014/main" id="{E55E5D21-BDB4-C24D-97B4-A7C053D37481}"/>
              </a:ext>
            </a:extLst>
          </p:cNvPr>
          <p:cNvSpPr>
            <a:spLocks noGrp="1"/>
          </p:cNvSpPr>
          <p:nvPr>
            <p:ph idx="1"/>
          </p:nvPr>
        </p:nvSpPr>
        <p:spPr/>
        <p:txBody>
          <a:bodyPr/>
          <a:lstStyle/>
          <a:p>
            <a:r>
              <a:rPr lang="id-ID" dirty="0"/>
              <a:t>Arus material/Fisik melibatkan arus produk fisik dari pemasok sampai konsumen melalui rantai, sama baiknya dengan arus balik dari retur produk, layanan, daur ulang dan pembuangan</a:t>
            </a:r>
            <a:endParaRPr lang="id-ID" altLang="id-ID" dirty="0"/>
          </a:p>
          <a:p>
            <a:r>
              <a:rPr lang="id-ID" altLang="id-ID" dirty="0"/>
              <a:t>Arus informasi meliputi ramalan permintaan, transmisi pesanan dan laporan status pesanan</a:t>
            </a:r>
          </a:p>
          <a:p>
            <a:r>
              <a:rPr lang="id-ID" altLang="id-ID" dirty="0"/>
              <a:t>Arus keuangan meliputi informasi kartu kredit, syarat-syarat kredit, jadwal pembayaran, penetapan kepemilikan dan pengiriman</a:t>
            </a:r>
          </a:p>
          <a:p>
            <a:endParaRPr lang="id-ID" altLang="id-ID" dirty="0"/>
          </a:p>
        </p:txBody>
      </p:sp>
    </p:spTree>
    <p:extLst>
      <p:ext uri="{BB962C8B-B14F-4D97-AF65-F5344CB8AC3E}">
        <p14:creationId xmlns:p14="http://schemas.microsoft.com/office/powerpoint/2010/main" val="239178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0A48BAF-0796-CA65-0DAD-EE218FE70279}"/>
              </a:ext>
            </a:extLst>
          </p:cNvPr>
          <p:cNvSpPr>
            <a:spLocks noGrp="1"/>
          </p:cNvSpPr>
          <p:nvPr>
            <p:ph type="title"/>
          </p:nvPr>
        </p:nvSpPr>
        <p:spPr/>
        <p:txBody>
          <a:bodyPr/>
          <a:lstStyle/>
          <a:p>
            <a:pPr algn="ctr"/>
            <a:r>
              <a:rPr lang="id-ID" dirty="0"/>
              <a:t>3 Aliran/Arus pada SCM</a:t>
            </a:r>
          </a:p>
        </p:txBody>
      </p:sp>
      <p:pic>
        <p:nvPicPr>
          <p:cNvPr id="5" name="Tampungan Konten 4">
            <a:extLst>
              <a:ext uri="{FF2B5EF4-FFF2-40B4-BE49-F238E27FC236}">
                <a16:creationId xmlns:a16="http://schemas.microsoft.com/office/drawing/2014/main" id="{613BC0A1-DA77-7EB2-0AC3-83AA51F19C4E}"/>
              </a:ext>
            </a:extLst>
          </p:cNvPr>
          <p:cNvPicPr>
            <a:picLocks noGrp="1" noChangeAspect="1"/>
          </p:cNvPicPr>
          <p:nvPr>
            <p:ph idx="1"/>
          </p:nvPr>
        </p:nvPicPr>
        <p:blipFill>
          <a:blip r:embed="rId2"/>
          <a:stretch>
            <a:fillRect/>
          </a:stretch>
        </p:blipFill>
        <p:spPr>
          <a:xfrm>
            <a:off x="2390239" y="2156283"/>
            <a:ext cx="6875332" cy="3401095"/>
          </a:xfrm>
          <a:prstGeom prst="rect">
            <a:avLst/>
          </a:prstGeom>
        </p:spPr>
      </p:pic>
    </p:spTree>
    <p:extLst>
      <p:ext uri="{BB962C8B-B14F-4D97-AF65-F5344CB8AC3E}">
        <p14:creationId xmlns:p14="http://schemas.microsoft.com/office/powerpoint/2010/main" val="197170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Judul 1">
            <a:extLst>
              <a:ext uri="{FF2B5EF4-FFF2-40B4-BE49-F238E27FC236}">
                <a16:creationId xmlns:a16="http://schemas.microsoft.com/office/drawing/2014/main" id="{576E2602-1C0D-BA4D-A59C-D40F595326AB}"/>
              </a:ext>
            </a:extLst>
          </p:cNvPr>
          <p:cNvSpPr>
            <a:spLocks noGrp="1"/>
          </p:cNvSpPr>
          <p:nvPr>
            <p:ph type="title"/>
          </p:nvPr>
        </p:nvSpPr>
        <p:spPr>
          <a:xfrm>
            <a:off x="2231136" y="239078"/>
            <a:ext cx="7729728" cy="1188720"/>
          </a:xfrm>
        </p:spPr>
        <p:txBody>
          <a:bodyPr/>
          <a:lstStyle/>
          <a:p>
            <a:pPr algn="ctr"/>
            <a:r>
              <a:rPr lang="id-ID" altLang="id-ID" dirty="0"/>
              <a:t>3 Komponen SCM</a:t>
            </a:r>
          </a:p>
        </p:txBody>
      </p:sp>
      <p:sp>
        <p:nvSpPr>
          <p:cNvPr id="17410" name="Tampungan Konten 2">
            <a:extLst>
              <a:ext uri="{FF2B5EF4-FFF2-40B4-BE49-F238E27FC236}">
                <a16:creationId xmlns:a16="http://schemas.microsoft.com/office/drawing/2014/main" id="{AC3FBA94-98AD-4D4C-8F56-0A39B49DC748}"/>
              </a:ext>
            </a:extLst>
          </p:cNvPr>
          <p:cNvSpPr>
            <a:spLocks noGrp="1"/>
          </p:cNvSpPr>
          <p:nvPr>
            <p:ph idx="1"/>
          </p:nvPr>
        </p:nvSpPr>
        <p:spPr>
          <a:xfrm>
            <a:off x="1731264" y="1166019"/>
            <a:ext cx="8229600" cy="4525962"/>
          </a:xfrm>
        </p:spPr>
        <p:txBody>
          <a:bodyPr/>
          <a:lstStyle/>
          <a:p>
            <a:pPr marL="0" indent="0">
              <a:buNone/>
            </a:pPr>
            <a:r>
              <a:rPr lang="id-ID" altLang="id-ID" sz="2400" dirty="0"/>
              <a:t>Komponen dari </a:t>
            </a:r>
            <a:r>
              <a:rPr lang="id-ID" altLang="id-ID" sz="2400" dirty="0" err="1"/>
              <a:t>supply</a:t>
            </a:r>
            <a:r>
              <a:rPr lang="id-ID" altLang="id-ID" sz="2400" dirty="0"/>
              <a:t> </a:t>
            </a:r>
            <a:r>
              <a:rPr lang="id-ID" altLang="id-ID" sz="2400" dirty="0" err="1"/>
              <a:t>chain</a:t>
            </a:r>
            <a:r>
              <a:rPr lang="id-ID" altLang="id-ID" sz="2400" dirty="0"/>
              <a:t> </a:t>
            </a:r>
            <a:r>
              <a:rPr lang="id-ID" altLang="id-ID" sz="2400" dirty="0" err="1"/>
              <a:t>management</a:t>
            </a:r>
            <a:r>
              <a:rPr lang="id-ID" altLang="id-ID" sz="2400" dirty="0"/>
              <a:t> menurut </a:t>
            </a:r>
            <a:r>
              <a:rPr lang="id-ID" altLang="id-ID" sz="2400" dirty="0" err="1"/>
              <a:t>Turban</a:t>
            </a:r>
            <a:r>
              <a:rPr lang="id-ID" altLang="id-ID" sz="2400" dirty="0"/>
              <a:t> (2004) terdiri dari tiga komponen utama yaitu:</a:t>
            </a:r>
            <a:br>
              <a:rPr lang="id-ID" altLang="id-ID" sz="2400" dirty="0"/>
            </a:br>
            <a:endParaRPr lang="id-ID" altLang="id-ID" sz="2400" dirty="0"/>
          </a:p>
          <a:p>
            <a:pPr marL="0" indent="0">
              <a:buNone/>
            </a:pPr>
            <a:endParaRPr lang="id-ID" altLang="id-ID" sz="2400" dirty="0"/>
          </a:p>
        </p:txBody>
      </p:sp>
      <p:pic>
        <p:nvPicPr>
          <p:cNvPr id="2" name="Gambar 1">
            <a:extLst>
              <a:ext uri="{FF2B5EF4-FFF2-40B4-BE49-F238E27FC236}">
                <a16:creationId xmlns:a16="http://schemas.microsoft.com/office/drawing/2014/main" id="{CF05541D-47F6-D7BC-8A06-3C7B84015889}"/>
              </a:ext>
            </a:extLst>
          </p:cNvPr>
          <p:cNvPicPr>
            <a:picLocks noChangeAspect="1"/>
          </p:cNvPicPr>
          <p:nvPr/>
        </p:nvPicPr>
        <p:blipFill>
          <a:blip r:embed="rId2"/>
          <a:stretch>
            <a:fillRect/>
          </a:stretch>
        </p:blipFill>
        <p:spPr>
          <a:xfrm>
            <a:off x="3577877" y="2100362"/>
            <a:ext cx="4126675" cy="4126675"/>
          </a:xfrm>
          <a:prstGeom prst="rect">
            <a:avLst/>
          </a:prstGeom>
        </p:spPr>
      </p:pic>
    </p:spTree>
    <p:extLst>
      <p:ext uri="{BB962C8B-B14F-4D97-AF65-F5344CB8AC3E}">
        <p14:creationId xmlns:p14="http://schemas.microsoft.com/office/powerpoint/2010/main" val="247574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Judul 1">
            <a:extLst>
              <a:ext uri="{FF2B5EF4-FFF2-40B4-BE49-F238E27FC236}">
                <a16:creationId xmlns:a16="http://schemas.microsoft.com/office/drawing/2014/main" id="{55402466-17D5-C141-ABCB-793A7A77894D}"/>
              </a:ext>
            </a:extLst>
          </p:cNvPr>
          <p:cNvSpPr>
            <a:spLocks noGrp="1"/>
          </p:cNvSpPr>
          <p:nvPr>
            <p:ph type="title"/>
          </p:nvPr>
        </p:nvSpPr>
        <p:spPr/>
        <p:txBody>
          <a:bodyPr/>
          <a:lstStyle/>
          <a:p>
            <a:pPr algn="ctr"/>
            <a:r>
              <a:rPr lang="id-ID" altLang="id-ID" dirty="0"/>
              <a:t>Komponen SCM</a:t>
            </a:r>
          </a:p>
        </p:txBody>
      </p:sp>
      <p:pic>
        <p:nvPicPr>
          <p:cNvPr id="2" name="Tampungan Konten 1">
            <a:extLst>
              <a:ext uri="{FF2B5EF4-FFF2-40B4-BE49-F238E27FC236}">
                <a16:creationId xmlns:a16="http://schemas.microsoft.com/office/drawing/2014/main" id="{6E7FFC6A-7A06-B5EC-C923-3850F5B00E41}"/>
              </a:ext>
            </a:extLst>
          </p:cNvPr>
          <p:cNvPicPr>
            <a:picLocks noGrp="1" noChangeAspect="1"/>
          </p:cNvPicPr>
          <p:nvPr>
            <p:ph idx="1"/>
          </p:nvPr>
        </p:nvPicPr>
        <p:blipFill>
          <a:blip r:embed="rId2"/>
          <a:stretch>
            <a:fillRect/>
          </a:stretch>
        </p:blipFill>
        <p:spPr>
          <a:xfrm>
            <a:off x="3920331" y="1428307"/>
            <a:ext cx="4748656" cy="4748656"/>
          </a:xfrm>
          <a:prstGeom prst="rect">
            <a:avLst/>
          </a:prstGeom>
        </p:spPr>
      </p:pic>
    </p:spTree>
    <p:extLst>
      <p:ext uri="{BB962C8B-B14F-4D97-AF65-F5344CB8AC3E}">
        <p14:creationId xmlns:p14="http://schemas.microsoft.com/office/powerpoint/2010/main" val="138711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Judul 1">
            <a:extLst>
              <a:ext uri="{FF2B5EF4-FFF2-40B4-BE49-F238E27FC236}">
                <a16:creationId xmlns:a16="http://schemas.microsoft.com/office/drawing/2014/main" id="{517FD773-D37D-1646-81B6-2C9F2D5EE0CB}"/>
              </a:ext>
            </a:extLst>
          </p:cNvPr>
          <p:cNvSpPr>
            <a:spLocks noGrp="1"/>
          </p:cNvSpPr>
          <p:nvPr>
            <p:ph type="title"/>
          </p:nvPr>
        </p:nvSpPr>
        <p:spPr/>
        <p:txBody>
          <a:bodyPr/>
          <a:lstStyle/>
          <a:p>
            <a:pPr algn="ctr"/>
            <a:r>
              <a:rPr lang="id-ID" altLang="id-ID" dirty="0"/>
              <a:t>Komponen SCM</a:t>
            </a:r>
          </a:p>
        </p:txBody>
      </p:sp>
      <p:pic>
        <p:nvPicPr>
          <p:cNvPr id="2" name="Tampungan Konten 1">
            <a:extLst>
              <a:ext uri="{FF2B5EF4-FFF2-40B4-BE49-F238E27FC236}">
                <a16:creationId xmlns:a16="http://schemas.microsoft.com/office/drawing/2014/main" id="{F606B44B-4F6F-C824-C1F6-B35E7FAA5628}"/>
              </a:ext>
            </a:extLst>
          </p:cNvPr>
          <p:cNvPicPr>
            <a:picLocks noGrp="1" noChangeAspect="1"/>
          </p:cNvPicPr>
          <p:nvPr>
            <p:ph idx="1"/>
          </p:nvPr>
        </p:nvPicPr>
        <p:blipFill>
          <a:blip r:embed="rId2"/>
          <a:stretch>
            <a:fillRect/>
          </a:stretch>
        </p:blipFill>
        <p:spPr>
          <a:xfrm>
            <a:off x="3573230" y="1350611"/>
            <a:ext cx="5045539" cy="5045539"/>
          </a:xfrm>
          <a:prstGeom prst="rect">
            <a:avLst/>
          </a:prstGeom>
        </p:spPr>
      </p:pic>
    </p:spTree>
    <p:extLst>
      <p:ext uri="{BB962C8B-B14F-4D97-AF65-F5344CB8AC3E}">
        <p14:creationId xmlns:p14="http://schemas.microsoft.com/office/powerpoint/2010/main" val="2131925000"/>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528</Words>
  <Application>Microsoft Macintosh PowerPoint</Application>
  <PresentationFormat>Layar Lebar</PresentationFormat>
  <Paragraphs>53</Paragraphs>
  <Slides>15</Slides>
  <Notes>0</Notes>
  <HiddenSlides>0</HiddenSlides>
  <MMClips>0</MMClips>
  <ScaleCrop>false</ScaleCrop>
  <HeadingPairs>
    <vt:vector size="6" baseType="variant">
      <vt:variant>
        <vt:lpstr>Font Dipakai</vt:lpstr>
      </vt:variant>
      <vt:variant>
        <vt:i4>4</vt:i4>
      </vt:variant>
      <vt:variant>
        <vt:lpstr>Tema</vt:lpstr>
      </vt:variant>
      <vt:variant>
        <vt:i4>1</vt:i4>
      </vt:variant>
      <vt:variant>
        <vt:lpstr>Judul Slide</vt:lpstr>
      </vt:variant>
      <vt:variant>
        <vt:i4>15</vt:i4>
      </vt:variant>
    </vt:vector>
  </HeadingPairs>
  <TitlesOfParts>
    <vt:vector size="20" baseType="lpstr">
      <vt:lpstr>Arial</vt:lpstr>
      <vt:lpstr>Calibri</vt:lpstr>
      <vt:lpstr>Calibri Light</vt:lpstr>
      <vt:lpstr>Wingdings</vt:lpstr>
      <vt:lpstr>Tema Office</vt:lpstr>
      <vt:lpstr>Overview SCM ( Supply Chain Management )</vt:lpstr>
      <vt:lpstr>Apa yang dimaksud dengan  SUPPLY CHAIN?</vt:lpstr>
      <vt:lpstr>Elemen Supply Chain  (Rantai Pasok)</vt:lpstr>
      <vt:lpstr>Pengertian Supply Chain Management</vt:lpstr>
      <vt:lpstr>3 Aliran/Arus pada SCM</vt:lpstr>
      <vt:lpstr>3 Aliran/Arus pada SCM</vt:lpstr>
      <vt:lpstr>3 Komponen SCM</vt:lpstr>
      <vt:lpstr>Komponen SCM</vt:lpstr>
      <vt:lpstr>Komponen SCM</vt:lpstr>
      <vt:lpstr>Fungsi SCM</vt:lpstr>
      <vt:lpstr>Tujuan SCM</vt:lpstr>
      <vt:lpstr>Jenis Persediaan barang </vt:lpstr>
      <vt:lpstr>Faktor Keberhasilan SCM</vt:lpstr>
      <vt:lpstr>Contoh SCM </vt:lpstr>
      <vt:lpstr>Cakupan Area SCM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MATERI SCM ( Supply Chain Management )</dc:title>
  <dc:creator>febins_22@yahoo.co.id</dc:creator>
  <cp:lastModifiedBy>febins_22@yahoo.co.id</cp:lastModifiedBy>
  <cp:revision>8</cp:revision>
  <dcterms:created xsi:type="dcterms:W3CDTF">2023-03-01T03:33:17Z</dcterms:created>
  <dcterms:modified xsi:type="dcterms:W3CDTF">2023-03-23T07:58:05Z</dcterms:modified>
</cp:coreProperties>
</file>