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</Types>
</file>

<file path=_rels/.rels><?xml version="1.0" encoding="UTF-8" standalone="yes"?>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/Relationships>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1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1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1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1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1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1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1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1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1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1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2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2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2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Relationship Id="rId14" Type="http://schemas.openxmlformats.org/officeDocument/2006/relationships/image" Target="../media/image9.png"/></Relationships>

</file>

<file path=ppt/slides/_rels/slide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1.png"/><Relationship Id="rId11" Type="http://schemas.openxmlformats.org/officeDocument/2006/relationships/image" Target="../media/image2.png"/><Relationship Id="rId12" Type="http://schemas.openxmlformats.org/officeDocument/2006/relationships/image" Target="../media/image3.png"/><Relationship Id="rId13" Type="http://schemas.openxmlformats.org/officeDocument/2006/relationships/image" Target="../media/image4.png"/><Relationship Id="rId14" Type="http://schemas.openxmlformats.org/officeDocument/2006/relationships/image" Target="../media/image5.png"/><Relationship Id="rId15" Type="http://schemas.openxmlformats.org/officeDocument/2006/relationships/image" Target="../media/image6.png"/></Relationships>

</file>

<file path=ppt/slides/_rels/slide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_rels/slide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3.png"/><Relationship Id="rId11" Type="http://schemas.openxmlformats.org/officeDocument/2006/relationships/image" Target="../media/image4.png"/><Relationship Id="rId12" Type="http://schemas.openxmlformats.org/officeDocument/2006/relationships/image" Target="../media/image5.png"/><Relationship Id="rId13" Type="http://schemas.openxmlformats.org/officeDocument/2006/relationships/image" Target="../media/image6.png"/></Relationships>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583678" y="9844405"/>
            <a:ext cx="138374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35678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TUJUAN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PEMBELAJARAN</a:t>
            </a:r>
            <a:endParaRPr sz="22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1811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Apa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itu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?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Tujuan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Proses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Tahapan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7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Pertama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1NF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45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Kedua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2NF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Ketiga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3NF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Keempat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4NF</a:t>
            </a:r>
            <a:endParaRPr sz="18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64157" marR="564986" algn="ctr">
              <a:lnSpc>
                <a:spcPct val="93750"/>
              </a:lnSpc>
              <a:spcBef>
                <a:spcPts val="6483"/>
              </a:spcBef>
            </a:pPr>
            <a:r>
              <a:rPr dirty="0" smtClean="0" sz="2700" b="1">
                <a:solidFill>
                  <a:srgbClr val="E5E5FF"/>
                </a:solidFill>
                <a:latin typeface="Garamond"/>
                <a:cs typeface="Garamond"/>
              </a:rPr>
              <a:t>Perancangan</a:t>
            </a:r>
            <a:r>
              <a:rPr dirty="0" smtClean="0" sz="27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700" b="1">
                <a:solidFill>
                  <a:srgbClr val="E5E5FF"/>
                </a:solidFill>
                <a:latin typeface="Garamond"/>
                <a:cs typeface="Garamond"/>
              </a:rPr>
              <a:t>Database</a:t>
            </a:r>
            <a:endParaRPr sz="2700">
              <a:latin typeface="Garamond"/>
              <a:cs typeface="Garamond"/>
            </a:endParaRPr>
          </a:p>
          <a:p>
            <a:pPr marL="493957" marR="494668" algn="ctr">
              <a:lnSpc>
                <a:spcPct val="93750"/>
              </a:lnSpc>
              <a:spcBef>
                <a:spcPts val="195"/>
              </a:spcBef>
            </a:pPr>
            <a:r>
              <a:rPr dirty="0" smtClean="0" sz="2700" b="1">
                <a:solidFill>
                  <a:srgbClr val="E5E5FF"/>
                </a:solidFill>
                <a:latin typeface="Garamond"/>
                <a:cs typeface="Garamond"/>
              </a:rPr>
              <a:t>Bagian</a:t>
            </a:r>
            <a:r>
              <a:rPr dirty="0" smtClean="0" sz="27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700" b="1">
                <a:solidFill>
                  <a:srgbClr val="E5E5FF"/>
                </a:solidFill>
                <a:latin typeface="Garamond"/>
                <a:cs typeface="Garamond"/>
              </a:rPr>
              <a:t>II</a:t>
            </a:r>
            <a:r>
              <a:rPr dirty="0" smtClean="0" sz="27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700" b="1">
                <a:solidFill>
                  <a:srgbClr val="E5E5FF"/>
                </a:solidFill>
                <a:latin typeface="Garamond"/>
                <a:cs typeface="Garamond"/>
              </a:rPr>
              <a:t>(</a:t>
            </a:r>
            <a:r>
              <a:rPr dirty="0" smtClean="0" sz="2700" spc="0" b="1">
                <a:solidFill>
                  <a:srgbClr val="E5E5FF"/>
                </a:solidFill>
                <a:latin typeface="Garamond"/>
                <a:cs typeface="Garamond"/>
              </a:rPr>
              <a:t>Normalisas</a:t>
            </a:r>
            <a:r>
              <a:rPr dirty="0" smtClean="0" sz="2700" spc="0" b="1">
                <a:solidFill>
                  <a:srgbClr val="E5E5FF"/>
                </a:solidFill>
                <a:latin typeface="Garamond"/>
                <a:cs typeface="Garamond"/>
              </a:rPr>
              <a:t>i</a:t>
            </a:r>
            <a:r>
              <a:rPr dirty="0" smtClean="0" sz="2700" spc="0" b="1">
                <a:solidFill>
                  <a:srgbClr val="E5E5FF"/>
                </a:solidFill>
                <a:latin typeface="Garamond"/>
                <a:cs typeface="Garamond"/>
              </a:rPr>
              <a:t>)</a:t>
            </a:r>
            <a:endParaRPr sz="27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object 97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8" name="object 98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9" name="object 99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0" name="object 100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1" name="object 101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2" name="object 102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3" name="object 103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4" name="object 104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5" name="object 105"/>
          <p:cNvSpPr/>
          <p:nvPr/>
        </p:nvSpPr>
        <p:spPr>
          <a:xfrm>
            <a:off x="2057400" y="2268474"/>
            <a:ext cx="3886200" cy="0"/>
          </a:xfrm>
          <a:custGeom>
            <a:avLst/>
            <a:gdLst/>
            <a:ahLst/>
            <a:cxnLst/>
            <a:rect l="l" t="t" r="r" b="b"/>
            <a:pathLst>
              <a:path w="3886200" h="0">
                <a:moveTo>
                  <a:pt x="0" y="0"/>
                </a:moveTo>
                <a:lnTo>
                  <a:pt x="38862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6" name="object 106"/>
          <p:cNvSpPr/>
          <p:nvPr/>
        </p:nvSpPr>
        <p:spPr>
          <a:xfrm>
            <a:off x="2057400" y="2458974"/>
            <a:ext cx="3886200" cy="0"/>
          </a:xfrm>
          <a:custGeom>
            <a:avLst/>
            <a:gdLst/>
            <a:ahLst/>
            <a:cxnLst/>
            <a:rect l="l" t="t" r="r" b="b"/>
            <a:pathLst>
              <a:path w="3886200" h="0">
                <a:moveTo>
                  <a:pt x="0" y="0"/>
                </a:moveTo>
                <a:lnTo>
                  <a:pt x="38862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7" name="object 107"/>
          <p:cNvSpPr/>
          <p:nvPr/>
        </p:nvSpPr>
        <p:spPr>
          <a:xfrm>
            <a:off x="2057400" y="2725674"/>
            <a:ext cx="3886200" cy="0"/>
          </a:xfrm>
          <a:custGeom>
            <a:avLst/>
            <a:gdLst/>
            <a:ahLst/>
            <a:cxnLst/>
            <a:rect l="l" t="t" r="r" b="b"/>
            <a:pathLst>
              <a:path w="3886200" h="0">
                <a:moveTo>
                  <a:pt x="0" y="0"/>
                </a:moveTo>
                <a:lnTo>
                  <a:pt x="38862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8" name="object 108"/>
          <p:cNvSpPr/>
          <p:nvPr/>
        </p:nvSpPr>
        <p:spPr>
          <a:xfrm>
            <a:off x="2057400" y="2992374"/>
            <a:ext cx="3886200" cy="0"/>
          </a:xfrm>
          <a:custGeom>
            <a:avLst/>
            <a:gdLst/>
            <a:ahLst/>
            <a:cxnLst/>
            <a:rect l="l" t="t" r="r" b="b"/>
            <a:pathLst>
              <a:path w="3886200" h="0">
                <a:moveTo>
                  <a:pt x="0" y="0"/>
                </a:moveTo>
                <a:lnTo>
                  <a:pt x="38862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9" name="object 109"/>
          <p:cNvSpPr/>
          <p:nvPr/>
        </p:nvSpPr>
        <p:spPr>
          <a:xfrm>
            <a:off x="2057400" y="3297174"/>
            <a:ext cx="3886200" cy="0"/>
          </a:xfrm>
          <a:custGeom>
            <a:avLst/>
            <a:gdLst/>
            <a:ahLst/>
            <a:cxnLst/>
            <a:rect l="l" t="t" r="r" b="b"/>
            <a:pathLst>
              <a:path w="3886200" h="0">
                <a:moveTo>
                  <a:pt x="0" y="0"/>
                </a:moveTo>
                <a:lnTo>
                  <a:pt x="38862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0" name="object 110"/>
          <p:cNvSpPr/>
          <p:nvPr/>
        </p:nvSpPr>
        <p:spPr>
          <a:xfrm>
            <a:off x="2057400" y="22684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1" name="object 111"/>
          <p:cNvSpPr/>
          <p:nvPr/>
        </p:nvSpPr>
        <p:spPr>
          <a:xfrm>
            <a:off x="2705100" y="22684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2" name="object 112"/>
          <p:cNvSpPr/>
          <p:nvPr/>
        </p:nvSpPr>
        <p:spPr>
          <a:xfrm>
            <a:off x="3352800" y="22684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3" name="object 113"/>
          <p:cNvSpPr/>
          <p:nvPr/>
        </p:nvSpPr>
        <p:spPr>
          <a:xfrm>
            <a:off x="3722370" y="22684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4" name="object 114"/>
          <p:cNvSpPr/>
          <p:nvPr/>
        </p:nvSpPr>
        <p:spPr>
          <a:xfrm>
            <a:off x="4278630" y="22684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5" name="object 115"/>
          <p:cNvSpPr/>
          <p:nvPr/>
        </p:nvSpPr>
        <p:spPr>
          <a:xfrm>
            <a:off x="4833366" y="22684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6" name="object 116"/>
          <p:cNvSpPr/>
          <p:nvPr/>
        </p:nvSpPr>
        <p:spPr>
          <a:xfrm>
            <a:off x="5387340" y="22684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7" name="object 117"/>
          <p:cNvSpPr/>
          <p:nvPr/>
        </p:nvSpPr>
        <p:spPr>
          <a:xfrm>
            <a:off x="5943600" y="22684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8" name="object 118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" name="object 73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" name="object 74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" name="object 75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" name="object 76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" name="object 77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" name="object 78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9" name="object 79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0" name="object 80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1" name="object 81"/>
          <p:cNvSpPr/>
          <p:nvPr/>
        </p:nvSpPr>
        <p:spPr>
          <a:xfrm>
            <a:off x="2057400" y="69867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2" name="object 82"/>
          <p:cNvSpPr/>
          <p:nvPr/>
        </p:nvSpPr>
        <p:spPr>
          <a:xfrm>
            <a:off x="2057400" y="71391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3" name="object 83"/>
          <p:cNvSpPr/>
          <p:nvPr/>
        </p:nvSpPr>
        <p:spPr>
          <a:xfrm>
            <a:off x="2057400" y="72915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4" name="object 84"/>
          <p:cNvSpPr/>
          <p:nvPr/>
        </p:nvSpPr>
        <p:spPr>
          <a:xfrm>
            <a:off x="2057400" y="79011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5" name="object 85"/>
          <p:cNvSpPr/>
          <p:nvPr/>
        </p:nvSpPr>
        <p:spPr>
          <a:xfrm>
            <a:off x="2057400" y="85107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6" name="object 86"/>
          <p:cNvSpPr/>
          <p:nvPr/>
        </p:nvSpPr>
        <p:spPr>
          <a:xfrm>
            <a:off x="2705100" y="6986778"/>
            <a:ext cx="0" cy="1524000"/>
          </a:xfrm>
          <a:custGeom>
            <a:avLst/>
            <a:gdLst/>
            <a:ahLst/>
            <a:cxnLst/>
            <a:rect l="l" t="t" r="r" b="b"/>
            <a:pathLst>
              <a:path w="0"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7" name="object 87"/>
          <p:cNvSpPr/>
          <p:nvPr/>
        </p:nvSpPr>
        <p:spPr>
          <a:xfrm>
            <a:off x="3352800" y="6986778"/>
            <a:ext cx="0" cy="1524000"/>
          </a:xfrm>
          <a:custGeom>
            <a:avLst/>
            <a:gdLst/>
            <a:ahLst/>
            <a:cxnLst/>
            <a:rect l="l" t="t" r="r" b="b"/>
            <a:pathLst>
              <a:path w="0"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8" name="object 88"/>
          <p:cNvSpPr/>
          <p:nvPr/>
        </p:nvSpPr>
        <p:spPr>
          <a:xfrm>
            <a:off x="3722370" y="6986778"/>
            <a:ext cx="0" cy="1524000"/>
          </a:xfrm>
          <a:custGeom>
            <a:avLst/>
            <a:gdLst/>
            <a:ahLst/>
            <a:cxnLst/>
            <a:rect l="l" t="t" r="r" b="b"/>
            <a:pathLst>
              <a:path w="0"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9" name="object 89"/>
          <p:cNvSpPr/>
          <p:nvPr/>
        </p:nvSpPr>
        <p:spPr>
          <a:xfrm>
            <a:off x="4278630" y="6986778"/>
            <a:ext cx="0" cy="1524000"/>
          </a:xfrm>
          <a:custGeom>
            <a:avLst/>
            <a:gdLst/>
            <a:ahLst/>
            <a:cxnLst/>
            <a:rect l="l" t="t" r="r" b="b"/>
            <a:pathLst>
              <a:path w="0"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0" name="object 90"/>
          <p:cNvSpPr/>
          <p:nvPr/>
        </p:nvSpPr>
        <p:spPr>
          <a:xfrm>
            <a:off x="2057400" y="74439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1" name="object 91"/>
          <p:cNvSpPr/>
          <p:nvPr/>
        </p:nvSpPr>
        <p:spPr>
          <a:xfrm>
            <a:off x="2057400" y="75963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2" name="object 92"/>
          <p:cNvSpPr/>
          <p:nvPr/>
        </p:nvSpPr>
        <p:spPr>
          <a:xfrm>
            <a:off x="2057400" y="77487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3" name="object 93"/>
          <p:cNvSpPr/>
          <p:nvPr/>
        </p:nvSpPr>
        <p:spPr>
          <a:xfrm>
            <a:off x="2057400" y="80535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4" name="object 94"/>
          <p:cNvSpPr/>
          <p:nvPr/>
        </p:nvSpPr>
        <p:spPr>
          <a:xfrm>
            <a:off x="2057400" y="82059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5" name="object 95"/>
          <p:cNvSpPr/>
          <p:nvPr/>
        </p:nvSpPr>
        <p:spPr>
          <a:xfrm>
            <a:off x="2057400" y="8358378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6" name="object 96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" name="object 72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10</a:t>
            </a:r>
            <a:endParaRPr sz="125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057400" y="69867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2705100" y="69867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3352800" y="6986778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3722370" y="6986778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2057400" y="71391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2705100" y="71391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3352800" y="7139178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3722370" y="7139178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2057400" y="72915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2705100" y="72915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3352800" y="7291578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3722370" y="7291578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2057400" y="74439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2705100" y="74439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3352800" y="7443978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3722370" y="7443978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2057400" y="75963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2705100" y="75963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3352800" y="7596378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3722370" y="7596378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2057400" y="77487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2705100" y="77487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3352800" y="7748778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3722370" y="7748778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2057400" y="79011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2705100" y="79011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3352800" y="7901178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3722370" y="7901178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2057400" y="80535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2705100" y="80535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3352800" y="8053578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3722370" y="8053578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2057400" y="82059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2705100" y="82059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3352800" y="8205978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3722370" y="8205978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2057400" y="83583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2705100" y="8358378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3352800" y="8358378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3722370" y="8358378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5644" rIns="0" bIns="0" rtlCol="0">
            <a:noAutofit/>
          </a:bodyPr>
          <a:lstStyle/>
          <a:p>
            <a:pPr>
              <a:lnSpc>
                <a:spcPts val="950"/>
              </a:lnSpc>
            </a:pPr>
            <a:endParaRPr sz="950"/>
          </a:p>
          <a:p>
            <a:pPr marL="920664" marR="921910" algn="ctr">
              <a:lnSpc>
                <a:spcPct val="93750"/>
              </a:lnSpc>
            </a:pP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Bentu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k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Pertama</a:t>
            </a:r>
            <a:endParaRPr sz="2000">
              <a:latin typeface="Garamond"/>
              <a:cs typeface="Garamond"/>
            </a:endParaRPr>
          </a:p>
          <a:p>
            <a:pPr marL="1544913" marR="1545068" algn="ctr">
              <a:lnSpc>
                <a:spcPct val="93750"/>
              </a:lnSpc>
              <a:spcBef>
                <a:spcPts val="150"/>
              </a:spcBef>
            </a:pP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(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Lanjutan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…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)</a:t>
            </a:r>
            <a:endParaRPr sz="2000">
              <a:latin typeface="Garamond"/>
              <a:cs typeface="Garamond"/>
            </a:endParaRPr>
          </a:p>
          <a:p>
            <a:pPr marL="439696" marR="506283" indent="-171468">
              <a:lnSpc>
                <a:spcPts val="1574"/>
              </a:lnSpc>
              <a:spcBef>
                <a:spcPts val="852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Model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seperti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itu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dapat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diubah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menjadi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seperti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39696" marR="506283">
              <a:lnSpc>
                <a:spcPts val="1574"/>
              </a:lnSpc>
              <a:spcBef>
                <a:spcPts val="110"/>
              </a:spcBef>
            </a:pP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berikut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menuhi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pertama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):</a:t>
            </a:r>
            <a:endParaRPr sz="1400">
              <a:latin typeface="Garamond"/>
              <a:cs typeface="Garamond"/>
            </a:endParaRPr>
          </a:p>
          <a:p>
            <a:pPr marL="496650">
              <a:lnSpc>
                <a:spcPct val="93749"/>
              </a:lnSpc>
              <a:spcBef>
                <a:spcPts val="2106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es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16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Tgl_Pesa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Ite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700" spc="5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Total</a:t>
            </a:r>
            <a:endParaRPr sz="700">
              <a:latin typeface="Garamond"/>
              <a:cs typeface="Garamond"/>
            </a:endParaRPr>
          </a:p>
          <a:p>
            <a:pPr marL="496667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endParaRPr sz="700">
              <a:latin typeface="Garamond"/>
              <a:cs typeface="Garamond"/>
            </a:endParaRPr>
          </a:p>
          <a:p>
            <a:pPr marL="496703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endParaRPr sz="700">
              <a:latin typeface="Garamond"/>
              <a:cs typeface="Garamond"/>
            </a:endParaRPr>
          </a:p>
          <a:p>
            <a:pPr marL="496721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endParaRPr sz="700">
              <a:latin typeface="Garamond"/>
              <a:cs typeface="Garamond"/>
            </a:endParaRPr>
          </a:p>
          <a:p>
            <a:pPr marL="496739">
              <a:lnSpc>
                <a:spcPct val="93749"/>
              </a:lnSpc>
              <a:spcBef>
                <a:spcPts val="434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12/01/2006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P4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endParaRPr sz="700">
              <a:latin typeface="Garamond"/>
              <a:cs typeface="Garamond"/>
            </a:endParaRPr>
          </a:p>
          <a:p>
            <a:pPr marL="496685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12/01/2006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endParaRPr sz="700">
              <a:latin typeface="Garamond"/>
              <a:cs typeface="Garamond"/>
            </a:endParaRPr>
          </a:p>
          <a:p>
            <a:pPr marL="496757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12/01/2006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P5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endParaRPr sz="700">
              <a:latin typeface="Garamond"/>
              <a:cs typeface="Garamond"/>
            </a:endParaRPr>
          </a:p>
          <a:p>
            <a:pPr marL="496774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12/01/2006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endParaRPr sz="700">
              <a:latin typeface="Garamond"/>
              <a:cs typeface="Garamond"/>
            </a:endParaRPr>
          </a:p>
          <a:p>
            <a:pPr marL="496792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13/01/2006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12000</a:t>
            </a:r>
            <a:endParaRPr sz="700">
              <a:latin typeface="Garamond"/>
              <a:cs typeface="Garamond"/>
            </a:endParaRPr>
          </a:p>
          <a:p>
            <a:pPr marL="496810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13/01/2006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12000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057400" y="2268474"/>
            <a:ext cx="6477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2705100" y="2268474"/>
            <a:ext cx="6477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3352800" y="2268474"/>
            <a:ext cx="36957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3722370" y="2268474"/>
            <a:ext cx="556259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4278630" y="2268474"/>
            <a:ext cx="554736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4833366" y="2268474"/>
            <a:ext cx="553974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5387340" y="2268474"/>
            <a:ext cx="55626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2057400" y="2458974"/>
            <a:ext cx="6477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2705100" y="2458974"/>
            <a:ext cx="6477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3352800" y="2458974"/>
            <a:ext cx="36957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722370" y="2458974"/>
            <a:ext cx="556259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278630" y="2458974"/>
            <a:ext cx="554736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4833366" y="2458974"/>
            <a:ext cx="553974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5387340" y="2458974"/>
            <a:ext cx="55626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057400" y="2725674"/>
            <a:ext cx="6477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2705100" y="2725674"/>
            <a:ext cx="6477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3352800" y="2725674"/>
            <a:ext cx="36957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3722370" y="2725674"/>
            <a:ext cx="556259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4278630" y="2725674"/>
            <a:ext cx="554736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833366" y="2725674"/>
            <a:ext cx="553974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5387340" y="2725674"/>
            <a:ext cx="55626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057400" y="2992374"/>
            <a:ext cx="6477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2705100" y="2992374"/>
            <a:ext cx="6477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352800" y="2992374"/>
            <a:ext cx="36957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3722370" y="2992374"/>
            <a:ext cx="556259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278630" y="2992374"/>
            <a:ext cx="554736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833366" y="2992374"/>
            <a:ext cx="553974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387340" y="2992374"/>
            <a:ext cx="55626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5644" rIns="0" bIns="0" rtlCol="0">
            <a:noAutofit/>
          </a:bodyPr>
          <a:lstStyle/>
          <a:p>
            <a:pPr>
              <a:lnSpc>
                <a:spcPts val="950"/>
              </a:lnSpc>
            </a:pPr>
            <a:endParaRPr sz="950"/>
          </a:p>
          <a:p>
            <a:pPr marL="920664" marR="921910" algn="ctr">
              <a:lnSpc>
                <a:spcPct val="93750"/>
              </a:lnSpc>
            </a:pP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Bentu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k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Pertama</a:t>
            </a:r>
            <a:endParaRPr sz="2000">
              <a:latin typeface="Garamond"/>
              <a:cs typeface="Garamond"/>
            </a:endParaRPr>
          </a:p>
          <a:p>
            <a:pPr marL="1544913" marR="1545068" algn="ctr">
              <a:lnSpc>
                <a:spcPct val="93750"/>
              </a:lnSpc>
              <a:spcBef>
                <a:spcPts val="150"/>
              </a:spcBef>
            </a:pP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(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Lanjutan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…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)</a:t>
            </a:r>
            <a:endParaRPr sz="2000">
              <a:latin typeface="Garamond"/>
              <a:cs typeface="Garamond"/>
            </a:endParaRPr>
          </a:p>
          <a:p>
            <a:pPr marL="268227">
              <a:lnSpc>
                <a:spcPct val="93749"/>
              </a:lnSpc>
              <a:spcBef>
                <a:spcPts val="852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Contoh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lain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salah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)</a:t>
            </a:r>
            <a:endParaRPr sz="1400">
              <a:latin typeface="Garamond"/>
              <a:cs typeface="Garamond"/>
            </a:endParaRPr>
          </a:p>
          <a:p>
            <a:pPr marL="477138" marR="529276" algn="ctr">
              <a:lnSpc>
                <a:spcPct val="93749"/>
              </a:lnSpc>
              <a:spcBef>
                <a:spcPts val="1092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es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16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Tgl_Pesa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Ite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700" spc="7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Ite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</a:t>
            </a:r>
            <a:r>
              <a:rPr dirty="0" smtClean="0" sz="700" spc="13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Ite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</a:t>
            </a:r>
            <a:r>
              <a:rPr dirty="0" smtClean="0" sz="700" spc="13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Ite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</a:t>
            </a:r>
            <a:r>
              <a:rPr dirty="0" smtClean="0" sz="700" spc="12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Total</a:t>
            </a:r>
            <a:endParaRPr sz="700">
              <a:latin typeface="Garamond"/>
              <a:cs typeface="Garamond"/>
            </a:endParaRPr>
          </a:p>
          <a:p>
            <a:pPr marL="480205" marR="503359" algn="ctr">
              <a:lnSpc>
                <a:spcPct val="93749"/>
              </a:lnSpc>
              <a:spcBef>
                <a:spcPts val="736"/>
              </a:spcBef>
            </a:pPr>
            <a:r>
              <a:rPr dirty="0" smtClean="0" sz="700" spc="0">
                <a:latin typeface="Garamond"/>
                <a:cs typeface="Garamond"/>
              </a:rPr>
              <a:t>06008</a:t>
            </a:r>
            <a:r>
              <a:rPr dirty="0" smtClean="0" sz="700" spc="0">
                <a:latin typeface="Garamond"/>
                <a:cs typeface="Garamond"/>
              </a:rPr>
              <a:t>                  </a:t>
            </a:r>
            <a:r>
              <a:rPr dirty="0" smtClean="0" sz="700" spc="125"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12/01/2006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4"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P1</a:t>
            </a:r>
            <a:r>
              <a:rPr dirty="0" smtClean="0" sz="700" spc="0">
                <a:latin typeface="Garamond"/>
                <a:cs typeface="Garamond"/>
              </a:rPr>
              <a:t>           </a:t>
            </a:r>
            <a:r>
              <a:rPr dirty="0" smtClean="0" sz="700" spc="90"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P2</a:t>
            </a:r>
            <a:r>
              <a:rPr dirty="0" smtClean="0" sz="700" spc="0">
                <a:latin typeface="Garamond"/>
                <a:cs typeface="Garamond"/>
              </a:rPr>
              <a:t>           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</a:t>
            </a:r>
            <a:r>
              <a:rPr dirty="0" smtClean="0" sz="700" spc="14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P4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</a:t>
            </a:r>
            <a:r>
              <a:rPr dirty="0" smtClean="0" sz="700" spc="13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endParaRPr sz="700">
              <a:latin typeface="Garamond"/>
              <a:cs typeface="Garamond"/>
            </a:endParaRPr>
          </a:p>
          <a:p>
            <a:pPr marL="477174" marR="503341" algn="ctr">
              <a:lnSpc>
                <a:spcPct val="93749"/>
              </a:lnSpc>
              <a:spcBef>
                <a:spcPts val="1288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P5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       </a:t>
            </a:r>
            <a:r>
              <a:rPr dirty="0" smtClean="0" sz="700" spc="12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endParaRPr sz="700">
              <a:latin typeface="Garamond"/>
              <a:cs typeface="Garamond"/>
            </a:endParaRPr>
          </a:p>
          <a:p>
            <a:pPr marL="477192" marR="503324" algn="ctr">
              <a:lnSpc>
                <a:spcPct val="93749"/>
              </a:lnSpc>
              <a:spcBef>
                <a:spcPts val="1312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13/01/2006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                                </a:t>
            </a:r>
            <a:r>
              <a:rPr dirty="0" smtClean="0" sz="700" spc="13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12000</a:t>
            </a:r>
            <a:endParaRPr sz="700">
              <a:latin typeface="Garamond"/>
              <a:cs typeface="Garamond"/>
            </a:endParaRPr>
          </a:p>
          <a:p>
            <a:pPr marL="268227">
              <a:lnSpc>
                <a:spcPts val="1524"/>
              </a:lnSpc>
              <a:spcBef>
                <a:spcPts val="2950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5">
                <a:solidFill>
                  <a:srgbClr val="FFFFFF"/>
                </a:solidFill>
                <a:latin typeface="Garamond"/>
                <a:cs typeface="Garamond"/>
              </a:rPr>
              <a:t>Kelemaha</a:t>
            </a:r>
            <a:r>
              <a:rPr dirty="0" smtClean="0" sz="1400" spc="5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400" spc="5">
                <a:latin typeface="Garamond"/>
                <a:cs typeface="Garamond"/>
              </a:rPr>
              <a:t>???</a:t>
            </a:r>
            <a:endParaRPr sz="14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bject 54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" name="object 55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" name="object 56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" name="object 57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" name="object 58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" name="object 59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" name="object 60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" name="object 61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" name="object 62"/>
          <p:cNvSpPr/>
          <p:nvPr/>
        </p:nvSpPr>
        <p:spPr>
          <a:xfrm>
            <a:off x="2057400" y="26113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" name="object 63"/>
          <p:cNvSpPr/>
          <p:nvPr/>
        </p:nvSpPr>
        <p:spPr>
          <a:xfrm>
            <a:off x="2057400" y="27637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" name="object 64"/>
          <p:cNvSpPr/>
          <p:nvPr/>
        </p:nvSpPr>
        <p:spPr>
          <a:xfrm>
            <a:off x="2057400" y="29161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" name="object 65"/>
          <p:cNvSpPr/>
          <p:nvPr/>
        </p:nvSpPr>
        <p:spPr>
          <a:xfrm>
            <a:off x="2057400" y="35257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" name="object 66"/>
          <p:cNvSpPr/>
          <p:nvPr/>
        </p:nvSpPr>
        <p:spPr>
          <a:xfrm>
            <a:off x="2057400" y="41353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" name="object 67"/>
          <p:cNvSpPr/>
          <p:nvPr/>
        </p:nvSpPr>
        <p:spPr>
          <a:xfrm>
            <a:off x="2705100" y="2611374"/>
            <a:ext cx="0" cy="1524000"/>
          </a:xfrm>
          <a:custGeom>
            <a:avLst/>
            <a:gdLst/>
            <a:ahLst/>
            <a:cxnLst/>
            <a:rect l="l" t="t" r="r" b="b"/>
            <a:pathLst>
              <a:path w="0"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" name="object 68"/>
          <p:cNvSpPr/>
          <p:nvPr/>
        </p:nvSpPr>
        <p:spPr>
          <a:xfrm>
            <a:off x="3352800" y="2611374"/>
            <a:ext cx="0" cy="1524000"/>
          </a:xfrm>
          <a:custGeom>
            <a:avLst/>
            <a:gdLst/>
            <a:ahLst/>
            <a:cxnLst/>
            <a:rect l="l" t="t" r="r" b="b"/>
            <a:pathLst>
              <a:path w="0"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" name="object 69"/>
          <p:cNvSpPr/>
          <p:nvPr/>
        </p:nvSpPr>
        <p:spPr>
          <a:xfrm>
            <a:off x="3722370" y="2611374"/>
            <a:ext cx="0" cy="1524000"/>
          </a:xfrm>
          <a:custGeom>
            <a:avLst/>
            <a:gdLst/>
            <a:ahLst/>
            <a:cxnLst/>
            <a:rect l="l" t="t" r="r" b="b"/>
            <a:pathLst>
              <a:path w="0"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" name="object 70"/>
          <p:cNvSpPr/>
          <p:nvPr/>
        </p:nvSpPr>
        <p:spPr>
          <a:xfrm>
            <a:off x="4278630" y="2611374"/>
            <a:ext cx="0" cy="1524000"/>
          </a:xfrm>
          <a:custGeom>
            <a:avLst/>
            <a:gdLst/>
            <a:ahLst/>
            <a:cxnLst/>
            <a:rect l="l" t="t" r="r" b="b"/>
            <a:pathLst>
              <a:path w="0"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" name="object 71"/>
          <p:cNvSpPr/>
          <p:nvPr/>
        </p:nvSpPr>
        <p:spPr>
          <a:xfrm>
            <a:off x="2057400" y="30685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" name="object 72"/>
          <p:cNvSpPr/>
          <p:nvPr/>
        </p:nvSpPr>
        <p:spPr>
          <a:xfrm>
            <a:off x="2057400" y="32209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" name="object 73"/>
          <p:cNvSpPr/>
          <p:nvPr/>
        </p:nvSpPr>
        <p:spPr>
          <a:xfrm>
            <a:off x="2057400" y="33733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" name="object 74"/>
          <p:cNvSpPr/>
          <p:nvPr/>
        </p:nvSpPr>
        <p:spPr>
          <a:xfrm>
            <a:off x="2057400" y="36781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" name="object 75"/>
          <p:cNvSpPr/>
          <p:nvPr/>
        </p:nvSpPr>
        <p:spPr>
          <a:xfrm>
            <a:off x="2057400" y="38305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" name="object 76"/>
          <p:cNvSpPr/>
          <p:nvPr/>
        </p:nvSpPr>
        <p:spPr>
          <a:xfrm>
            <a:off x="2057400" y="3982974"/>
            <a:ext cx="2221229" cy="0"/>
          </a:xfrm>
          <a:custGeom>
            <a:avLst/>
            <a:gdLst/>
            <a:ahLst/>
            <a:cxnLst/>
            <a:rect l="l" t="t" r="r" b="b"/>
            <a:pathLst>
              <a:path w="2221229" h="0">
                <a:moveTo>
                  <a:pt x="0" y="0"/>
                </a:moveTo>
                <a:lnTo>
                  <a:pt x="22212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" name="object 77"/>
          <p:cNvSpPr/>
          <p:nvPr/>
        </p:nvSpPr>
        <p:spPr>
          <a:xfrm>
            <a:off x="4397502" y="2916174"/>
            <a:ext cx="1317498" cy="495300"/>
          </a:xfrm>
          <a:custGeom>
            <a:avLst/>
            <a:gdLst/>
            <a:ahLst/>
            <a:cxnLst/>
            <a:rect l="l" t="t" r="r" b="b"/>
            <a:pathLst>
              <a:path w="1317498" h="495300">
                <a:moveTo>
                  <a:pt x="492251" y="0"/>
                </a:moveTo>
                <a:lnTo>
                  <a:pt x="326898" y="0"/>
                </a:lnTo>
                <a:lnTo>
                  <a:pt x="326898" y="288798"/>
                </a:lnTo>
                <a:lnTo>
                  <a:pt x="0" y="324611"/>
                </a:lnTo>
                <a:lnTo>
                  <a:pt x="326898" y="413003"/>
                </a:lnTo>
                <a:lnTo>
                  <a:pt x="326898" y="495300"/>
                </a:lnTo>
                <a:lnTo>
                  <a:pt x="1317498" y="495300"/>
                </a:lnTo>
                <a:lnTo>
                  <a:pt x="1317498" y="0"/>
                </a:lnTo>
                <a:lnTo>
                  <a:pt x="492251" y="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" name="object 78"/>
          <p:cNvSpPr/>
          <p:nvPr/>
        </p:nvSpPr>
        <p:spPr>
          <a:xfrm>
            <a:off x="4397502" y="2916174"/>
            <a:ext cx="1317498" cy="495300"/>
          </a:xfrm>
          <a:custGeom>
            <a:avLst/>
            <a:gdLst/>
            <a:ahLst/>
            <a:cxnLst/>
            <a:rect l="l" t="t" r="r" b="b"/>
            <a:pathLst>
              <a:path w="1317498" h="495300">
                <a:moveTo>
                  <a:pt x="326898" y="0"/>
                </a:moveTo>
                <a:lnTo>
                  <a:pt x="326898" y="288798"/>
                </a:lnTo>
                <a:lnTo>
                  <a:pt x="0" y="324611"/>
                </a:lnTo>
                <a:lnTo>
                  <a:pt x="326898" y="413003"/>
                </a:lnTo>
                <a:lnTo>
                  <a:pt x="326898" y="495300"/>
                </a:lnTo>
                <a:lnTo>
                  <a:pt x="1317498" y="495300"/>
                </a:lnTo>
                <a:lnTo>
                  <a:pt x="1317498" y="0"/>
                </a:lnTo>
                <a:lnTo>
                  <a:pt x="492251" y="0"/>
                </a:lnTo>
                <a:lnTo>
                  <a:pt x="326898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9" name="object 79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" name="object 48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" name="object 49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" name="object 53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11</a:t>
            </a:r>
            <a:endParaRPr sz="12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804973" marR="805135" algn="ctr">
              <a:lnSpc>
                <a:spcPts val="2025"/>
              </a:lnSpc>
              <a:spcBef>
                <a:spcPts val="10214"/>
              </a:spcBef>
            </a:pP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2" b="1">
                <a:latin typeface="Garamond"/>
                <a:cs typeface="Garamond"/>
              </a:rPr>
              <a:t>Tahap</a:t>
            </a:r>
            <a:r>
              <a:rPr dirty="0" smtClean="0" sz="1800" spc="2" b="1">
                <a:latin typeface="Garamond"/>
                <a:cs typeface="Garamond"/>
              </a:rPr>
              <a:t> 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Kedua</a:t>
            </a:r>
            <a:endParaRPr sz="1800">
              <a:latin typeface="Garamond"/>
              <a:cs typeface="Garamond"/>
            </a:endParaRPr>
          </a:p>
          <a:p>
            <a:pPr marL="992073" marR="991856" algn="ctr">
              <a:lnSpc>
                <a:spcPts val="2025"/>
              </a:lnSpc>
              <a:spcBef>
                <a:spcPts val="566"/>
              </a:spcBef>
            </a:pP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(2st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 b="1">
                <a:latin typeface="Garamond"/>
                <a:cs typeface="Garamond"/>
              </a:rPr>
              <a:t>Form</a:t>
            </a:r>
            <a:r>
              <a:rPr dirty="0" smtClean="0" sz="1800" spc="3" b="1">
                <a:latin typeface="Garamond"/>
                <a:cs typeface="Garamond"/>
              </a:rPr>
              <a:t> 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/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2NF)</a:t>
            </a:r>
            <a:endParaRPr sz="1800">
              <a:latin typeface="Garamond"/>
              <a:cs typeface="Garamon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057400" y="26113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2705100" y="26113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3352800" y="2611374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3722370" y="2611374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2057400" y="27637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2705100" y="27637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3352800" y="2763774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3722370" y="2763774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2057400" y="29161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2705100" y="29161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3352800" y="2916174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3722370" y="2916174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2057400" y="30685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2705100" y="30685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3352800" y="3068574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3722370" y="3068574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2057400" y="32209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2705100" y="32209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3352800" y="3220974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3722370" y="3220974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2057400" y="33733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2705100" y="33733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352800" y="3373374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3722370" y="3373374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2057400" y="35257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2705100" y="35257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3352800" y="3525774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722370" y="3525774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2057400" y="36781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2705100" y="36781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3352800" y="3678174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3722370" y="3678174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2057400" y="38305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705100" y="38305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352800" y="3830574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722370" y="3830574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057400" y="39829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705100" y="3982974"/>
            <a:ext cx="6477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3352800" y="3982974"/>
            <a:ext cx="3695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722370" y="3982974"/>
            <a:ext cx="5562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5644" rIns="0" bIns="0" rtlCol="0">
            <a:noAutofit/>
          </a:bodyPr>
          <a:lstStyle/>
          <a:p>
            <a:pPr>
              <a:lnSpc>
                <a:spcPts val="950"/>
              </a:lnSpc>
            </a:pPr>
            <a:endParaRPr sz="950"/>
          </a:p>
          <a:p>
            <a:pPr marL="920664" marR="921910" algn="ctr">
              <a:lnSpc>
                <a:spcPct val="93750"/>
              </a:lnSpc>
            </a:pP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Bentu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k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Pertama</a:t>
            </a:r>
            <a:endParaRPr sz="2000">
              <a:latin typeface="Garamond"/>
              <a:cs typeface="Garamond"/>
            </a:endParaRPr>
          </a:p>
          <a:p>
            <a:pPr marL="1544913" marR="1545068" algn="ctr">
              <a:lnSpc>
                <a:spcPct val="93750"/>
              </a:lnSpc>
              <a:spcBef>
                <a:spcPts val="150"/>
              </a:spcBef>
            </a:pP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(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Lanjutan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…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)</a:t>
            </a:r>
            <a:endParaRPr sz="2000">
              <a:latin typeface="Garamond"/>
              <a:cs typeface="Garamond"/>
            </a:endParaRPr>
          </a:p>
          <a:p>
            <a:pPr marL="268227">
              <a:lnSpc>
                <a:spcPct val="93749"/>
              </a:lnSpc>
              <a:spcBef>
                <a:spcPts val="852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Kadangkala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masih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memiliki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masalah</a:t>
            </a:r>
            <a:endParaRPr sz="1400">
              <a:latin typeface="Garamond"/>
              <a:cs typeface="Garamond"/>
            </a:endParaRPr>
          </a:p>
          <a:p>
            <a:pPr marL="268227">
              <a:lnSpc>
                <a:spcPct val="93750"/>
              </a:lnSpc>
              <a:spcBef>
                <a:spcPts val="434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Masalah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paling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umum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adalah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b="1">
                <a:solidFill>
                  <a:srgbClr val="FFFFFF"/>
                </a:solidFill>
                <a:latin typeface="Garamond"/>
                <a:cs typeface="Garamond"/>
              </a:rPr>
              <a:t>kemubaziran</a:t>
            </a:r>
            <a:endParaRPr sz="1400">
              <a:latin typeface="Garamond"/>
              <a:cs typeface="Garamond"/>
            </a:endParaRPr>
          </a:p>
          <a:p>
            <a:pPr marL="496650">
              <a:lnSpc>
                <a:spcPct val="93749"/>
              </a:lnSpc>
              <a:spcBef>
                <a:spcPts val="1770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es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16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Tgl_Pesa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Ite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700" spc="5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Total</a:t>
            </a:r>
            <a:endParaRPr sz="700">
              <a:latin typeface="Garamond"/>
              <a:cs typeface="Garamond"/>
            </a:endParaRPr>
          </a:p>
          <a:p>
            <a:pPr marL="496667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endParaRPr sz="700">
              <a:latin typeface="Garamond"/>
              <a:cs typeface="Garamond"/>
            </a:endParaRPr>
          </a:p>
          <a:p>
            <a:pPr marL="496703">
              <a:lnSpc>
                <a:spcPts val="840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</a:t>
            </a:r>
            <a:r>
              <a:rPr dirty="0" smtClean="0" sz="700" spc="16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13168" sz="1350" spc="0">
                <a:solidFill>
                  <a:srgbClr val="FF0000"/>
                </a:solidFill>
                <a:latin typeface="Garamond"/>
                <a:cs typeface="Garamond"/>
              </a:rPr>
              <a:t>Ke</a:t>
            </a:r>
            <a:r>
              <a:rPr dirty="0" smtClean="0" baseline="-13168" sz="1350" spc="9">
                <a:solidFill>
                  <a:srgbClr val="FF0000"/>
                </a:solidFill>
                <a:latin typeface="Garamond"/>
                <a:cs typeface="Garamond"/>
              </a:rPr>
              <a:t>m</a:t>
            </a:r>
            <a:r>
              <a:rPr dirty="0" smtClean="0" baseline="-13168" sz="1350" spc="-4">
                <a:solidFill>
                  <a:srgbClr val="FF0000"/>
                </a:solidFill>
                <a:latin typeface="Garamond"/>
                <a:cs typeface="Garamond"/>
              </a:rPr>
              <a:t>u</a:t>
            </a:r>
            <a:r>
              <a:rPr dirty="0" smtClean="0" baseline="-13168" sz="1350" spc="0">
                <a:solidFill>
                  <a:srgbClr val="FF0000"/>
                </a:solidFill>
                <a:latin typeface="Garamond"/>
                <a:cs typeface="Garamond"/>
              </a:rPr>
              <a:t>baz</a:t>
            </a:r>
            <a:r>
              <a:rPr dirty="0" smtClean="0" baseline="-13168" sz="1350" spc="-4">
                <a:solidFill>
                  <a:srgbClr val="FF0000"/>
                </a:solidFill>
                <a:latin typeface="Garamond"/>
                <a:cs typeface="Garamond"/>
              </a:rPr>
              <a:t>i</a:t>
            </a:r>
            <a:r>
              <a:rPr dirty="0" smtClean="0" baseline="-13168" sz="1350" spc="0">
                <a:solidFill>
                  <a:srgbClr val="FF0000"/>
                </a:solidFill>
                <a:latin typeface="Garamond"/>
                <a:cs typeface="Garamond"/>
              </a:rPr>
              <a:t>rann</a:t>
            </a:r>
            <a:r>
              <a:rPr dirty="0" smtClean="0" baseline="-13168" sz="1350" spc="-4">
                <a:solidFill>
                  <a:srgbClr val="FF0000"/>
                </a:solidFill>
                <a:latin typeface="Garamond"/>
                <a:cs typeface="Garamond"/>
              </a:rPr>
              <a:t>y</a:t>
            </a:r>
            <a:r>
              <a:rPr dirty="0" smtClean="0" baseline="-13168" sz="1350" spc="0">
                <a:solidFill>
                  <a:srgbClr val="FF0000"/>
                </a:solidFill>
                <a:latin typeface="Garamond"/>
                <a:cs typeface="Garamond"/>
              </a:rPr>
              <a:t>a</a:t>
            </a:r>
            <a:endParaRPr sz="900">
              <a:latin typeface="Garamond"/>
              <a:cs typeface="Garamond"/>
            </a:endParaRPr>
          </a:p>
          <a:p>
            <a:pPr marL="496721">
              <a:lnSpc>
                <a:spcPts val="912"/>
              </a:lnSpc>
              <a:spcBef>
                <a:spcPts val="26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      </a:t>
            </a:r>
            <a:r>
              <a:rPr dirty="0" smtClean="0" sz="700" spc="14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0000"/>
                </a:solidFill>
                <a:latin typeface="Garamond"/>
                <a:cs typeface="Garamond"/>
              </a:rPr>
              <a:t>dimana????</a:t>
            </a:r>
            <a:endParaRPr sz="900">
              <a:latin typeface="Garamond"/>
              <a:cs typeface="Garamond"/>
            </a:endParaRPr>
          </a:p>
          <a:p>
            <a:pPr marL="496739">
              <a:lnSpc>
                <a:spcPct val="93749"/>
              </a:lnSpc>
              <a:spcBef>
                <a:spcPts val="40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12/01/2006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P4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endParaRPr sz="700">
              <a:latin typeface="Garamond"/>
              <a:cs typeface="Garamond"/>
            </a:endParaRPr>
          </a:p>
          <a:p>
            <a:pPr marL="496685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12/01/2006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endParaRPr sz="700">
              <a:latin typeface="Garamond"/>
              <a:cs typeface="Garamond"/>
            </a:endParaRPr>
          </a:p>
          <a:p>
            <a:pPr marL="496757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12/01/2006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P5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endParaRPr sz="700">
              <a:latin typeface="Garamond"/>
              <a:cs typeface="Garamond"/>
            </a:endParaRPr>
          </a:p>
          <a:p>
            <a:pPr marL="496774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12/01/2006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endParaRPr sz="700">
              <a:latin typeface="Garamond"/>
              <a:cs typeface="Garamond"/>
            </a:endParaRPr>
          </a:p>
          <a:p>
            <a:pPr marL="496792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13/01/2006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12000</a:t>
            </a:r>
            <a:endParaRPr sz="700">
              <a:latin typeface="Garamond"/>
              <a:cs typeface="Garamond"/>
            </a:endParaRPr>
          </a:p>
          <a:p>
            <a:pPr marL="496810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13/01/2006</a:t>
            </a:r>
            <a:r>
              <a:rPr dirty="0" smtClean="0" sz="700" spc="0">
                <a:latin typeface="Garamond"/>
                <a:cs typeface="Garamond"/>
              </a:rPr>
              <a:t>         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12000</a:t>
            </a:r>
            <a:endParaRPr sz="7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033310" y="2101484"/>
            <a:ext cx="3783207" cy="551184"/>
          </a:xfrm>
          <a:prstGeom prst="rect">
            <a:avLst/>
          </a:prstGeom>
        </p:spPr>
        <p:txBody>
          <a:bodyPr wrap="square" lIns="0" tIns="9779" rIns="0" bIns="0" rtlCol="0">
            <a:noAutofit/>
          </a:bodyPr>
          <a:lstStyle/>
          <a:p>
            <a:pPr marL="12700">
              <a:lnSpc>
                <a:spcPts val="1540"/>
              </a:lnSpc>
            </a:pP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telah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memenuhi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1NF,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semua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selain</a:t>
            </a:r>
            <a:endParaRPr sz="1400">
              <a:latin typeface="Garamond"/>
              <a:cs typeface="Garamond"/>
            </a:endParaRPr>
          </a:p>
          <a:p>
            <a:pPr marL="19588" marR="26631">
              <a:lnSpc>
                <a:spcPts val="1575"/>
              </a:lnSpc>
              <a:spcBef>
                <a:spcPts val="1040"/>
              </a:spcBef>
            </a:pPr>
            <a:r>
              <a:rPr dirty="0" smtClean="0" sz="1400" spc="-6">
                <a:latin typeface="Garamond"/>
                <a:cs typeface="Garamond"/>
              </a:rPr>
              <a:t>(</a:t>
            </a:r>
            <a:r>
              <a:rPr dirty="0" smtClean="0" sz="1400" spc="-6">
                <a:latin typeface="Garamond"/>
                <a:cs typeface="Garamond"/>
              </a:rPr>
              <a:t>Dependesi</a:t>
            </a:r>
            <a:r>
              <a:rPr dirty="0" smtClean="0" sz="1400" spc="-6">
                <a:latin typeface="Garamond"/>
                <a:cs typeface="Garamond"/>
              </a:rPr>
              <a:t> </a:t>
            </a:r>
            <a:r>
              <a:rPr dirty="0" smtClean="0" sz="1400" spc="-6">
                <a:latin typeface="Garamond"/>
                <a:cs typeface="Garamond"/>
              </a:rPr>
              <a:t>Fungsional</a:t>
            </a:r>
            <a:r>
              <a:rPr dirty="0" smtClean="0" sz="1400" spc="-6">
                <a:latin typeface="Garamond"/>
                <a:cs typeface="Garamond"/>
              </a:rPr>
              <a:t>)</a:t>
            </a:r>
            <a:r>
              <a:rPr dirty="0" smtClean="0" sz="1400" spc="-6">
                <a:latin typeface="Garamond"/>
                <a:cs typeface="Garamond"/>
              </a:rPr>
              <a:t> </a:t>
            </a:r>
            <a:r>
              <a:rPr dirty="0" smtClean="0" sz="1400" spc="-6">
                <a:latin typeface="Garamond"/>
                <a:cs typeface="Garamond"/>
              </a:rPr>
              <a:t>pada</a:t>
            </a:r>
            <a:r>
              <a:rPr dirty="0" smtClean="0" sz="1400" spc="-6">
                <a:latin typeface="Garamond"/>
                <a:cs typeface="Garamond"/>
              </a:rPr>
              <a:t> </a:t>
            </a:r>
            <a:r>
              <a:rPr dirty="0" smtClean="0" sz="1400" spc="-6">
                <a:latin typeface="Garamond"/>
                <a:cs typeface="Garamond"/>
              </a:rPr>
              <a:t>pr</a:t>
            </a:r>
            <a:r>
              <a:rPr dirty="0" smtClean="0" sz="1400" spc="-6">
                <a:latin typeface="Garamond"/>
                <a:cs typeface="Garamond"/>
              </a:rPr>
              <a:t>i</a:t>
            </a:r>
            <a:r>
              <a:rPr dirty="0" smtClean="0" sz="1400" spc="-6">
                <a:solidFill>
                  <a:srgbClr val="FFFFFF"/>
                </a:solidFill>
                <a:latin typeface="Garamond"/>
                <a:cs typeface="Garamond"/>
              </a:rPr>
              <a:t>mary</a:t>
            </a:r>
            <a:r>
              <a:rPr dirty="0" smtClean="0" sz="1400" spc="-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6">
                <a:solidFill>
                  <a:srgbClr val="FFFFFF"/>
                </a:solidFill>
                <a:latin typeface="Garamond"/>
                <a:cs typeface="Garamond"/>
              </a:rPr>
              <a:t>key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33292" y="2826908"/>
            <a:ext cx="3585305" cy="202946"/>
          </a:xfrm>
          <a:prstGeom prst="rect">
            <a:avLst/>
          </a:prstGeom>
        </p:spPr>
        <p:txBody>
          <a:bodyPr wrap="square" lIns="0" tIns="9779" rIns="0" bIns="0" rtlCol="0">
            <a:noAutofit/>
          </a:bodyPr>
          <a:lstStyle/>
          <a:p>
            <a:pPr marL="12700">
              <a:lnSpc>
                <a:spcPts val="1540"/>
              </a:lnSpc>
            </a:pP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ketergantungannya</a:t>
            </a: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unctional</a:t>
            </a: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Dependency)</a:t>
            </a: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hanya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363" y="3168294"/>
            <a:ext cx="890617" cy="202946"/>
          </a:xfrm>
          <a:prstGeom prst="rect">
            <a:avLst/>
          </a:prstGeom>
        </p:spPr>
        <p:txBody>
          <a:bodyPr wrap="square" lIns="0" tIns="9779" rIns="0" bIns="0" rtlCol="0">
            <a:noAutofit/>
          </a:bodyPr>
          <a:lstStyle/>
          <a:p>
            <a:pPr marL="12700">
              <a:lnSpc>
                <a:spcPts val="1540"/>
              </a:lnSpc>
            </a:pP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dari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primary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22815" y="3168294"/>
            <a:ext cx="2122337" cy="209799"/>
          </a:xfrm>
          <a:prstGeom prst="rect">
            <a:avLst/>
          </a:prstGeom>
        </p:spPr>
        <p:txBody>
          <a:bodyPr wrap="square" lIns="0" tIns="10128" rIns="0" bIns="0" rtlCol="0">
            <a:noAutofit/>
          </a:bodyPr>
          <a:lstStyle/>
          <a:p>
            <a:pPr marL="12700">
              <a:lnSpc>
                <a:spcPts val="1595"/>
              </a:lnSpc>
            </a:pPr>
            <a:r>
              <a:rPr dirty="0" smtClean="0" sz="1400" spc="10">
                <a:latin typeface="Garamond"/>
                <a:cs typeface="Garamond"/>
              </a:rPr>
              <a:t>key)</a:t>
            </a:r>
            <a:r>
              <a:rPr dirty="0" smtClean="0" sz="1400" spc="10">
                <a:latin typeface="Garamond"/>
                <a:cs typeface="Garamond"/>
              </a:rPr>
              <a:t> </a:t>
            </a:r>
            <a:r>
              <a:rPr dirty="0" smtClean="0" sz="1400" spc="10">
                <a:latin typeface="Garamond"/>
                <a:cs typeface="Garamond"/>
              </a:rPr>
              <a:t>–</a:t>
            </a:r>
            <a:r>
              <a:rPr dirty="0" smtClean="0" sz="1400" spc="10">
                <a:latin typeface="Garamond"/>
                <a:cs typeface="Garamond"/>
              </a:rPr>
              <a:t>&gt;</a:t>
            </a:r>
            <a:r>
              <a:rPr dirty="0" smtClean="0" sz="1400" spc="10">
                <a:latin typeface="Garamond"/>
                <a:cs typeface="Garamond"/>
              </a:rPr>
              <a:t> </a:t>
            </a:r>
            <a:r>
              <a:rPr dirty="0" smtClean="0" sz="1400" spc="10">
                <a:latin typeface="Garamond"/>
                <a:cs typeface="Garamond"/>
              </a:rPr>
              <a:t>HARUS</a:t>
            </a:r>
            <a:r>
              <a:rPr dirty="0" smtClean="0" sz="1400" spc="10">
                <a:latin typeface="Garamond"/>
                <a:cs typeface="Garamond"/>
              </a:rPr>
              <a:t> </a:t>
            </a:r>
            <a:r>
              <a:rPr dirty="0" smtClean="0" sz="1400" spc="10">
                <a:latin typeface="Garamond"/>
                <a:cs typeface="Garamond"/>
              </a:rPr>
              <a:t>D</a:t>
            </a:r>
            <a:r>
              <a:rPr dirty="0" smtClean="0" sz="1400" spc="1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400" spc="10">
                <a:solidFill>
                  <a:srgbClr val="FFFFFF"/>
                </a:solidFill>
                <a:latin typeface="Garamond"/>
                <a:cs typeface="Garamond"/>
              </a:rPr>
              <a:t>BUANG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33327" y="3552332"/>
            <a:ext cx="3524404" cy="202946"/>
          </a:xfrm>
          <a:prstGeom prst="rect">
            <a:avLst/>
          </a:prstGeom>
        </p:spPr>
        <p:txBody>
          <a:bodyPr wrap="square" lIns="0" tIns="9779" rIns="0" bIns="0" rtlCol="0">
            <a:noAutofit/>
          </a:bodyPr>
          <a:lstStyle/>
          <a:p>
            <a:pPr marL="12700">
              <a:lnSpc>
                <a:spcPts val="1540"/>
              </a:lnSpc>
            </a:pPr>
            <a:r>
              <a:rPr dirty="0" smtClean="0" sz="1400" spc="-5" b="1">
                <a:solidFill>
                  <a:srgbClr val="FFFFFF"/>
                </a:solidFill>
                <a:latin typeface="Garamond"/>
                <a:cs typeface="Garamond"/>
              </a:rPr>
              <a:t>dependensi</a:t>
            </a:r>
            <a:r>
              <a:rPr dirty="0" smtClean="0" sz="1400" spc="-5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5" b="1">
                <a:solidFill>
                  <a:srgbClr val="FFFFFF"/>
                </a:solidFill>
                <a:latin typeface="Garamond"/>
                <a:cs typeface="Garamond"/>
              </a:rPr>
              <a:t>sepenuhnya</a:t>
            </a:r>
            <a:r>
              <a:rPr dirty="0" smtClean="0" sz="1400" spc="-5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terhadap</a:t>
            </a:r>
            <a:r>
              <a:rPr dirty="0" smtClean="0" sz="1400" spc="-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5" b="1">
                <a:solidFill>
                  <a:srgbClr val="FFFFFF"/>
                </a:solidFill>
                <a:latin typeface="Garamond"/>
                <a:cs typeface="Garamond"/>
              </a:rPr>
              <a:t>kunci</a:t>
            </a:r>
            <a:r>
              <a:rPr dirty="0" smtClean="0" sz="1400" spc="-5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5" b="1">
                <a:solidFill>
                  <a:srgbClr val="FFFFFF"/>
                </a:solidFill>
                <a:latin typeface="Garamond"/>
                <a:cs typeface="Garamond"/>
              </a:rPr>
              <a:t>primer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3292" y="3936379"/>
            <a:ext cx="3468475" cy="209799"/>
          </a:xfrm>
          <a:prstGeom prst="rect">
            <a:avLst/>
          </a:prstGeom>
        </p:spPr>
        <p:txBody>
          <a:bodyPr wrap="square" lIns="0" tIns="10128" rIns="0" bIns="0" rtlCol="0">
            <a:noAutofit/>
          </a:bodyPr>
          <a:lstStyle/>
          <a:p>
            <a:pPr marL="12700">
              <a:lnSpc>
                <a:spcPts val="1595"/>
              </a:lnSpc>
            </a:pP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terhadap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latin typeface="Garamond"/>
                <a:cs typeface="Garamond"/>
              </a:rPr>
              <a:t>primary</a:t>
            </a:r>
            <a:r>
              <a:rPr dirty="0" smtClean="0" sz="1400" spc="-1"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key,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latin typeface="Garamond"/>
                <a:cs typeface="Garamond"/>
              </a:rPr>
              <a:t>maka</a:t>
            </a:r>
            <a:r>
              <a:rPr dirty="0" smtClean="0" sz="1400" spc="-1"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tersebut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harus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12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26907">
              <a:lnSpc>
                <a:spcPct val="93750"/>
              </a:lnSpc>
              <a:spcBef>
                <a:spcPts val="1194"/>
              </a:spcBef>
            </a:pP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Pengertian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Dependensi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Sepenuhnya</a:t>
            </a:r>
            <a:endParaRPr sz="20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2084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Definis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1600">
              <a:latin typeface="Garamond"/>
              <a:cs typeface="Garamond"/>
            </a:endParaRPr>
          </a:p>
          <a:p>
            <a:pPr marL="439674" marR="407709" indent="-171450" algn="just">
              <a:lnSpc>
                <a:spcPts val="1799"/>
              </a:lnSpc>
              <a:spcBef>
                <a:spcPts val="495"/>
              </a:spcBef>
            </a:pPr>
            <a:r>
              <a:rPr dirty="0" smtClean="0" sz="1100" spc="37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7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Depedensi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merupakan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konsep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mendasari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74" marR="407709" algn="just">
              <a:lnSpc>
                <a:spcPts val="1799"/>
              </a:lnSpc>
              <a:spcBef>
                <a:spcPts val="120"/>
              </a:spcBef>
            </a:pP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normalisasi.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Depedensi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menjelaskan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nilai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suatu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74" marR="407709" algn="just">
              <a:lnSpc>
                <a:spcPts val="1799"/>
              </a:lnSpc>
              <a:spcBef>
                <a:spcPts val="120"/>
              </a:spcBef>
            </a:pP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menentukan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      </a:t>
            </a:r>
            <a:r>
              <a:rPr dirty="0" smtClean="0" sz="1600" spc="16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tribut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lainnya.</a:t>
            </a:r>
            <a:endParaRPr sz="1600">
              <a:latin typeface="Garamond"/>
              <a:cs typeface="Garamond"/>
            </a:endParaRPr>
          </a:p>
          <a:p>
            <a:pPr marL="439673" marR="981560" indent="-171456">
              <a:lnSpc>
                <a:spcPts val="1799"/>
              </a:lnSpc>
              <a:spcBef>
                <a:spcPts val="495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Suatu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mempunyai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dependensi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73" marR="981560">
              <a:lnSpc>
                <a:spcPts val="1799"/>
              </a:lnSpc>
              <a:spcBef>
                <a:spcPts val="136"/>
              </a:spcBef>
            </a:pPr>
            <a:r>
              <a:rPr dirty="0" smtClean="0" sz="1600" spc="2">
                <a:solidFill>
                  <a:srgbClr val="FFFFFF"/>
                </a:solidFill>
                <a:latin typeface="Garamond"/>
                <a:cs typeface="Garamond"/>
              </a:rPr>
              <a:t>sepenuhnya</a:t>
            </a:r>
            <a:r>
              <a:rPr dirty="0" smtClean="0" sz="1600" spc="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2">
                <a:solidFill>
                  <a:srgbClr val="FFFFFF"/>
                </a:solidFill>
                <a:latin typeface="Garamond"/>
                <a:cs typeface="Garamond"/>
              </a:rPr>
              <a:t>terha</a:t>
            </a:r>
            <a:r>
              <a:rPr dirty="0" smtClean="0" sz="1600" spc="2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1600" spc="2">
                <a:solidFill>
                  <a:srgbClr val="FFFFFF"/>
                </a:solidFill>
                <a:latin typeface="Garamond"/>
                <a:cs typeface="Garamond"/>
              </a:rPr>
              <a:t>ap</a:t>
            </a:r>
            <a:r>
              <a:rPr dirty="0" smtClean="0" sz="1600" spc="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2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600" spc="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2">
                <a:latin typeface="Garamond"/>
                <a:cs typeface="Garamond"/>
              </a:rPr>
              <a:t>X</a:t>
            </a:r>
            <a:r>
              <a:rPr dirty="0" smtClean="0" sz="1600" spc="2">
                <a:latin typeface="Garamond"/>
                <a:cs typeface="Garamond"/>
              </a:rPr>
              <a:t> </a:t>
            </a:r>
            <a:r>
              <a:rPr dirty="0" smtClean="0" sz="1600" spc="2">
                <a:latin typeface="Garamond"/>
                <a:cs typeface="Garamond"/>
              </a:rPr>
              <a:t>jika</a:t>
            </a:r>
            <a:endParaRPr sz="1600">
              <a:latin typeface="Garamond"/>
              <a:cs typeface="Garamond"/>
            </a:endParaRPr>
          </a:p>
          <a:p>
            <a:pPr marL="725425">
              <a:lnSpc>
                <a:spcPts val="1349"/>
              </a:lnSpc>
              <a:spcBef>
                <a:spcPts val="360"/>
              </a:spcBef>
            </a:pPr>
            <a:r>
              <a:rPr dirty="0" smtClean="0" sz="850" spc="195">
                <a:solidFill>
                  <a:srgbClr val="E5E5FF"/>
                </a:solidFill>
                <a:latin typeface="FZShuTi"/>
                <a:cs typeface="FZShuTi"/>
              </a:rPr>
              <a:t></a:t>
            </a:r>
            <a:r>
              <a:rPr dirty="0" smtClean="0" sz="850" spc="195">
                <a:solidFill>
                  <a:srgbClr val="E5E5FF"/>
                </a:solidFill>
                <a:latin typeface="FZShuTi"/>
                <a:cs typeface="FZShuT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mempunyai</a:t>
            </a:r>
            <a:r>
              <a:rPr dirty="0" smtClean="0" sz="1200" spc="0">
                <a:latin typeface="Garamond"/>
                <a:cs typeface="Garamond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dependen</a:t>
            </a:r>
            <a:r>
              <a:rPr dirty="0" smtClean="0" sz="1200" spc="0">
                <a:latin typeface="Garamond"/>
                <a:cs typeface="Garamond"/>
              </a:rPr>
              <a:t>s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terhadap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X</a:t>
            </a:r>
            <a:endParaRPr sz="1200">
              <a:latin typeface="Garamond"/>
              <a:cs typeface="Garamond"/>
            </a:endParaRPr>
          </a:p>
          <a:p>
            <a:pPr marL="725425">
              <a:lnSpc>
                <a:spcPts val="1349"/>
              </a:lnSpc>
              <a:spcBef>
                <a:spcPts val="370"/>
              </a:spcBef>
            </a:pPr>
            <a:r>
              <a:rPr dirty="0" smtClean="0" sz="850" spc="195">
                <a:solidFill>
                  <a:srgbClr val="E5E5FF"/>
                </a:solidFill>
                <a:latin typeface="FZShuTi"/>
                <a:cs typeface="FZShuTi"/>
              </a:rPr>
              <a:t></a:t>
            </a:r>
            <a:r>
              <a:rPr dirty="0" smtClean="0" sz="850" spc="195">
                <a:solidFill>
                  <a:srgbClr val="E5E5FF"/>
                </a:solidFill>
                <a:latin typeface="FZShuTi"/>
                <a:cs typeface="FZShuT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tidak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mempunyai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dependensi</a:t>
            </a:r>
            <a:r>
              <a:rPr dirty="0" smtClean="0" sz="1200" spc="0"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terh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dap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bagian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dari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X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339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 marL="268224">
              <a:lnSpc>
                <a:spcPct val="93749"/>
              </a:lnSpc>
            </a:pP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Bentuk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Tahap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Kedua</a:t>
            </a:r>
            <a:endParaRPr sz="1800">
              <a:latin typeface="Garamond"/>
              <a:cs typeface="Garamond"/>
            </a:endParaRPr>
          </a:p>
          <a:p>
            <a:pPr marL="268223">
              <a:lnSpc>
                <a:spcPct val="93749"/>
              </a:lnSpc>
              <a:spcBef>
                <a:spcPts val="140"/>
              </a:spcBef>
            </a:pP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(2nd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Form)</a:t>
            </a:r>
            <a:endParaRPr sz="1800">
              <a:latin typeface="Garamond"/>
              <a:cs typeface="Garamond"/>
            </a:endParaRPr>
          </a:p>
          <a:p>
            <a:pPr marL="439714" marR="357713" indent="-171486">
              <a:lnSpc>
                <a:spcPts val="1574"/>
              </a:lnSpc>
              <a:spcBef>
                <a:spcPts val="827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2NF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terpenuhi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sebu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39714" marR="357713">
              <a:lnSpc>
                <a:spcPts val="1580"/>
              </a:lnSpc>
              <a:spcBef>
                <a:spcPts val="1104"/>
              </a:spcBef>
            </a:pP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primary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key,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secara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uh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memiliki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Functional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Dependency</a:t>
            </a:r>
            <a:endParaRPr sz="1400">
              <a:latin typeface="Garamond"/>
              <a:cs typeface="Garamond"/>
            </a:endParaRPr>
          </a:p>
          <a:p>
            <a:pPr marL="439714" marR="232096" indent="-171486">
              <a:lnSpc>
                <a:spcPts val="1575"/>
              </a:lnSpc>
              <a:spcBef>
                <a:spcPts val="1443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Sebuah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memenuhi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latin typeface="Garamond"/>
                <a:cs typeface="Garamond"/>
              </a:rPr>
              <a:t>2NF,</a:t>
            </a:r>
            <a:r>
              <a:rPr dirty="0" smtClean="0" sz="1400" spc="-1"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ad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4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1">
                <a:latin typeface="Garamond"/>
                <a:cs typeface="Garamond"/>
              </a:rPr>
              <a:t>yang</a:t>
            </a:r>
            <a:r>
              <a:rPr dirty="0" smtClean="0" sz="1400" spc="-1"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39714" marR="232096">
              <a:lnSpc>
                <a:spcPts val="1575"/>
              </a:lnSpc>
              <a:spcBef>
                <a:spcPts val="1104"/>
              </a:spcBef>
            </a:pP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bersifat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parsial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saja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hanya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tergantung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pada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sebag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an</a:t>
            </a:r>
            <a:endParaRPr sz="1400">
              <a:latin typeface="Garamond"/>
              <a:cs typeface="Garamond"/>
            </a:endParaRPr>
          </a:p>
          <a:p>
            <a:pPr marL="268227">
              <a:lnSpc>
                <a:spcPct val="93750"/>
              </a:lnSpc>
              <a:spcBef>
                <a:spcPts val="1429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Setiap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 b="1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400" spc="-2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 b="1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400" spc="-2" b="1">
                <a:solidFill>
                  <a:srgbClr val="FFFFFF"/>
                </a:solidFill>
                <a:latin typeface="Garamond"/>
                <a:cs typeface="Garamond"/>
              </a:rPr>
              <a:t>o</a:t>
            </a:r>
            <a:r>
              <a:rPr dirty="0" smtClean="0" sz="1400" spc="-2" b="1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400" spc="-2" b="1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400" spc="-2" b="1">
                <a:solidFill>
                  <a:srgbClr val="FFFFFF"/>
                </a:solidFill>
                <a:latin typeface="Garamond"/>
                <a:cs typeface="Garamond"/>
              </a:rPr>
              <a:t>kunci</a:t>
            </a:r>
            <a:r>
              <a:rPr dirty="0" smtClean="0" sz="1400" spc="-2" b="1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400" spc="-2" b="1">
                <a:solidFill>
                  <a:srgbClr val="FFFFFF"/>
                </a:solidFill>
                <a:latin typeface="Garamond"/>
                <a:cs typeface="Garamond"/>
              </a:rPr>
              <a:t>primer</a:t>
            </a:r>
            <a:r>
              <a:rPr dirty="0" smtClean="0" sz="1400" spc="-2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memiliki</a:t>
            </a:r>
            <a:endParaRPr sz="1400">
              <a:latin typeface="Garamond"/>
              <a:cs typeface="Garamond"/>
            </a:endParaRPr>
          </a:p>
          <a:p>
            <a:pPr marL="439714" marR="251155" indent="-171486">
              <a:lnSpc>
                <a:spcPts val="1574"/>
              </a:lnSpc>
              <a:spcBef>
                <a:spcPts val="1442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terdapat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memiliki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ketergantungan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39714" marR="251155">
              <a:lnSpc>
                <a:spcPts val="1574"/>
              </a:lnSpc>
              <a:spcBef>
                <a:spcPts val="1097"/>
              </a:spcBef>
            </a:pP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dipindah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atau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dihilangkan</a:t>
            </a:r>
            <a:endParaRPr sz="14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45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" name="object 48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" name="object 49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" name="object 53"/>
          <p:cNvSpPr/>
          <p:nvPr/>
        </p:nvSpPr>
        <p:spPr>
          <a:xfrm>
            <a:off x="1828800" y="2283714"/>
            <a:ext cx="4114800" cy="0"/>
          </a:xfrm>
          <a:custGeom>
            <a:avLst/>
            <a:gdLst/>
            <a:ahLst/>
            <a:cxnLst/>
            <a:rect l="l" t="t" r="r" b="b"/>
            <a:pathLst>
              <a:path w="4114800" h="0">
                <a:moveTo>
                  <a:pt x="0" y="0"/>
                </a:moveTo>
                <a:lnTo>
                  <a:pt x="41148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" name="object 54"/>
          <p:cNvSpPr/>
          <p:nvPr/>
        </p:nvSpPr>
        <p:spPr>
          <a:xfrm>
            <a:off x="1828800" y="3106674"/>
            <a:ext cx="4114800" cy="0"/>
          </a:xfrm>
          <a:custGeom>
            <a:avLst/>
            <a:gdLst/>
            <a:ahLst/>
            <a:cxnLst/>
            <a:rect l="l" t="t" r="r" b="b"/>
            <a:pathLst>
              <a:path w="4114800" h="0">
                <a:moveTo>
                  <a:pt x="0" y="0"/>
                </a:moveTo>
                <a:lnTo>
                  <a:pt x="41148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" name="object 55"/>
          <p:cNvSpPr/>
          <p:nvPr/>
        </p:nvSpPr>
        <p:spPr>
          <a:xfrm>
            <a:off x="1828800" y="1925574"/>
            <a:ext cx="0" cy="1181100"/>
          </a:xfrm>
          <a:custGeom>
            <a:avLst/>
            <a:gdLst/>
            <a:ahLst/>
            <a:cxnLst/>
            <a:rect l="l" t="t" r="r" b="b"/>
            <a:pathLst>
              <a:path w="0" h="1181100">
                <a:moveTo>
                  <a:pt x="0" y="0"/>
                </a:moveTo>
                <a:lnTo>
                  <a:pt x="0" y="118110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" name="object 56"/>
          <p:cNvSpPr/>
          <p:nvPr/>
        </p:nvSpPr>
        <p:spPr>
          <a:xfrm>
            <a:off x="2159508" y="1925574"/>
            <a:ext cx="0" cy="1181100"/>
          </a:xfrm>
          <a:custGeom>
            <a:avLst/>
            <a:gdLst/>
            <a:ahLst/>
            <a:cxnLst/>
            <a:rect l="l" t="t" r="r" b="b"/>
            <a:pathLst>
              <a:path w="0" h="1181100">
                <a:moveTo>
                  <a:pt x="0" y="0"/>
                </a:moveTo>
                <a:lnTo>
                  <a:pt x="0" y="11811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" name="object 57"/>
          <p:cNvSpPr/>
          <p:nvPr/>
        </p:nvSpPr>
        <p:spPr>
          <a:xfrm>
            <a:off x="3484626" y="1925574"/>
            <a:ext cx="0" cy="1181100"/>
          </a:xfrm>
          <a:custGeom>
            <a:avLst/>
            <a:gdLst/>
            <a:ahLst/>
            <a:cxnLst/>
            <a:rect l="l" t="t" r="r" b="b"/>
            <a:pathLst>
              <a:path w="0" h="1181100">
                <a:moveTo>
                  <a:pt x="0" y="0"/>
                </a:moveTo>
                <a:lnTo>
                  <a:pt x="0" y="11811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" name="object 58"/>
          <p:cNvSpPr/>
          <p:nvPr/>
        </p:nvSpPr>
        <p:spPr>
          <a:xfrm>
            <a:off x="4383024" y="1925574"/>
            <a:ext cx="0" cy="1181100"/>
          </a:xfrm>
          <a:custGeom>
            <a:avLst/>
            <a:gdLst/>
            <a:ahLst/>
            <a:cxnLst/>
            <a:rect l="l" t="t" r="r" b="b"/>
            <a:pathLst>
              <a:path w="0" h="1181100">
                <a:moveTo>
                  <a:pt x="0" y="0"/>
                </a:moveTo>
                <a:lnTo>
                  <a:pt x="0" y="11811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" name="object 59"/>
          <p:cNvSpPr/>
          <p:nvPr/>
        </p:nvSpPr>
        <p:spPr>
          <a:xfrm>
            <a:off x="5943600" y="1925574"/>
            <a:ext cx="0" cy="1181100"/>
          </a:xfrm>
          <a:custGeom>
            <a:avLst/>
            <a:gdLst/>
            <a:ahLst/>
            <a:cxnLst/>
            <a:rect l="l" t="t" r="r" b="b"/>
            <a:pathLst>
              <a:path w="0" h="1181100">
                <a:moveTo>
                  <a:pt x="0" y="0"/>
                </a:moveTo>
                <a:lnTo>
                  <a:pt x="0" y="118110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" name="object 60"/>
          <p:cNvSpPr/>
          <p:nvPr/>
        </p:nvSpPr>
        <p:spPr>
          <a:xfrm>
            <a:off x="1828800" y="2687574"/>
            <a:ext cx="4114800" cy="0"/>
          </a:xfrm>
          <a:custGeom>
            <a:avLst/>
            <a:gdLst/>
            <a:ahLst/>
            <a:cxnLst/>
            <a:rect l="l" t="t" r="r" b="b"/>
            <a:pathLst>
              <a:path w="4114800" h="0">
                <a:moveTo>
                  <a:pt x="0" y="0"/>
                </a:moveTo>
                <a:lnTo>
                  <a:pt x="41148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" name="object 61"/>
          <p:cNvSpPr/>
          <p:nvPr/>
        </p:nvSpPr>
        <p:spPr>
          <a:xfrm>
            <a:off x="1828800" y="2878074"/>
            <a:ext cx="4114800" cy="0"/>
          </a:xfrm>
          <a:custGeom>
            <a:avLst/>
            <a:gdLst/>
            <a:ahLst/>
            <a:cxnLst/>
            <a:rect l="l" t="t" r="r" b="b"/>
            <a:pathLst>
              <a:path w="4114800" h="0">
                <a:moveTo>
                  <a:pt x="0" y="0"/>
                </a:moveTo>
                <a:lnTo>
                  <a:pt x="41148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" name="object 62"/>
          <p:cNvSpPr/>
          <p:nvPr/>
        </p:nvSpPr>
        <p:spPr>
          <a:xfrm>
            <a:off x="1828800" y="2497074"/>
            <a:ext cx="4114800" cy="0"/>
          </a:xfrm>
          <a:custGeom>
            <a:avLst/>
            <a:gdLst/>
            <a:ahLst/>
            <a:cxnLst/>
            <a:rect l="l" t="t" r="r" b="b"/>
            <a:pathLst>
              <a:path w="4114800" h="0">
                <a:moveTo>
                  <a:pt x="0" y="0"/>
                </a:moveTo>
                <a:lnTo>
                  <a:pt x="41148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" name="object 63"/>
          <p:cNvSpPr/>
          <p:nvPr/>
        </p:nvSpPr>
        <p:spPr>
          <a:xfrm>
            <a:off x="5375910" y="1925574"/>
            <a:ext cx="0" cy="1181100"/>
          </a:xfrm>
          <a:custGeom>
            <a:avLst/>
            <a:gdLst/>
            <a:ahLst/>
            <a:cxnLst/>
            <a:rect l="l" t="t" r="r" b="b"/>
            <a:pathLst>
              <a:path w="0" h="1181100">
                <a:moveTo>
                  <a:pt x="0" y="0"/>
                </a:moveTo>
                <a:lnTo>
                  <a:pt x="0" y="11811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" name="object 64"/>
          <p:cNvSpPr/>
          <p:nvPr/>
        </p:nvSpPr>
        <p:spPr>
          <a:xfrm>
            <a:off x="2895600" y="3373374"/>
            <a:ext cx="1295400" cy="914400"/>
          </a:xfrm>
          <a:custGeom>
            <a:avLst/>
            <a:gdLst/>
            <a:ahLst/>
            <a:cxnLst/>
            <a:rect l="l" t="t" r="r" b="b"/>
            <a:pathLst>
              <a:path w="1295400" h="914400">
                <a:moveTo>
                  <a:pt x="0" y="914400"/>
                </a:moveTo>
                <a:lnTo>
                  <a:pt x="1295400" y="914400"/>
                </a:lnTo>
                <a:lnTo>
                  <a:pt x="12954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" name="object 65"/>
          <p:cNvSpPr/>
          <p:nvPr/>
        </p:nvSpPr>
        <p:spPr>
          <a:xfrm>
            <a:off x="2895600" y="3373374"/>
            <a:ext cx="1295400" cy="914400"/>
          </a:xfrm>
          <a:custGeom>
            <a:avLst/>
            <a:gdLst/>
            <a:ahLst/>
            <a:cxnLst/>
            <a:rect l="l" t="t" r="r" b="b"/>
            <a:pathLst>
              <a:path w="1295400" h="914400">
                <a:moveTo>
                  <a:pt x="1295400" y="0"/>
                </a:moveTo>
                <a:lnTo>
                  <a:pt x="0" y="0"/>
                </a:lnTo>
                <a:lnTo>
                  <a:pt x="0" y="914400"/>
                </a:lnTo>
                <a:lnTo>
                  <a:pt x="1295400" y="914400"/>
                </a:lnTo>
                <a:lnTo>
                  <a:pt x="12954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" name="object 66"/>
          <p:cNvSpPr/>
          <p:nvPr/>
        </p:nvSpPr>
        <p:spPr>
          <a:xfrm>
            <a:off x="3124200" y="3487674"/>
            <a:ext cx="800100" cy="266700"/>
          </a:xfrm>
          <a:custGeom>
            <a:avLst/>
            <a:gdLst/>
            <a:ahLst/>
            <a:cxnLst/>
            <a:rect l="l" t="t" r="r" b="b"/>
            <a:pathLst>
              <a:path w="800100" h="266700">
                <a:moveTo>
                  <a:pt x="0" y="266700"/>
                </a:moveTo>
                <a:lnTo>
                  <a:pt x="800100" y="266700"/>
                </a:lnTo>
                <a:lnTo>
                  <a:pt x="800100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" name="object 67"/>
          <p:cNvSpPr/>
          <p:nvPr/>
        </p:nvSpPr>
        <p:spPr>
          <a:xfrm>
            <a:off x="3124200" y="3487674"/>
            <a:ext cx="800100" cy="266700"/>
          </a:xfrm>
          <a:custGeom>
            <a:avLst/>
            <a:gdLst/>
            <a:ahLst/>
            <a:cxnLst/>
            <a:rect l="l" t="t" r="r" b="b"/>
            <a:pathLst>
              <a:path w="800100" h="266700">
                <a:moveTo>
                  <a:pt x="800100" y="0"/>
                </a:moveTo>
                <a:lnTo>
                  <a:pt x="0" y="0"/>
                </a:lnTo>
                <a:lnTo>
                  <a:pt x="0" y="266700"/>
                </a:lnTo>
                <a:lnTo>
                  <a:pt x="800100" y="266700"/>
                </a:lnTo>
                <a:lnTo>
                  <a:pt x="8001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" name="object 68"/>
          <p:cNvSpPr/>
          <p:nvPr/>
        </p:nvSpPr>
        <p:spPr>
          <a:xfrm>
            <a:off x="3124200" y="3906774"/>
            <a:ext cx="800100" cy="266700"/>
          </a:xfrm>
          <a:custGeom>
            <a:avLst/>
            <a:gdLst/>
            <a:ahLst/>
            <a:cxnLst/>
            <a:rect l="l" t="t" r="r" b="b"/>
            <a:pathLst>
              <a:path w="800100" h="266700">
                <a:moveTo>
                  <a:pt x="0" y="266700"/>
                </a:moveTo>
                <a:lnTo>
                  <a:pt x="800100" y="266700"/>
                </a:lnTo>
                <a:lnTo>
                  <a:pt x="800100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" name="object 69"/>
          <p:cNvSpPr/>
          <p:nvPr/>
        </p:nvSpPr>
        <p:spPr>
          <a:xfrm>
            <a:off x="3124200" y="3906774"/>
            <a:ext cx="800100" cy="266700"/>
          </a:xfrm>
          <a:custGeom>
            <a:avLst/>
            <a:gdLst/>
            <a:ahLst/>
            <a:cxnLst/>
            <a:rect l="l" t="t" r="r" b="b"/>
            <a:pathLst>
              <a:path w="800100" h="266700">
                <a:moveTo>
                  <a:pt x="800100" y="0"/>
                </a:moveTo>
                <a:lnTo>
                  <a:pt x="0" y="0"/>
                </a:lnTo>
                <a:lnTo>
                  <a:pt x="0" y="266700"/>
                </a:lnTo>
                <a:lnTo>
                  <a:pt x="800100" y="266700"/>
                </a:lnTo>
                <a:lnTo>
                  <a:pt x="8001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" name="object 70"/>
          <p:cNvSpPr/>
          <p:nvPr/>
        </p:nvSpPr>
        <p:spPr>
          <a:xfrm>
            <a:off x="1752600" y="3449574"/>
            <a:ext cx="800100" cy="266700"/>
          </a:xfrm>
          <a:custGeom>
            <a:avLst/>
            <a:gdLst/>
            <a:ahLst/>
            <a:cxnLst/>
            <a:rect l="l" t="t" r="r" b="b"/>
            <a:pathLst>
              <a:path w="800100" h="266700">
                <a:moveTo>
                  <a:pt x="0" y="266700"/>
                </a:moveTo>
                <a:lnTo>
                  <a:pt x="800100" y="266700"/>
                </a:lnTo>
                <a:lnTo>
                  <a:pt x="800100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" name="object 71"/>
          <p:cNvSpPr/>
          <p:nvPr/>
        </p:nvSpPr>
        <p:spPr>
          <a:xfrm>
            <a:off x="1752600" y="3944874"/>
            <a:ext cx="800100" cy="266700"/>
          </a:xfrm>
          <a:custGeom>
            <a:avLst/>
            <a:gdLst/>
            <a:ahLst/>
            <a:cxnLst/>
            <a:rect l="l" t="t" r="r" b="b"/>
            <a:pathLst>
              <a:path w="800100" h="266700">
                <a:moveTo>
                  <a:pt x="0" y="266700"/>
                </a:moveTo>
                <a:lnTo>
                  <a:pt x="800100" y="266700"/>
                </a:lnTo>
                <a:lnTo>
                  <a:pt x="800100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" name="object 72"/>
          <p:cNvSpPr/>
          <p:nvPr/>
        </p:nvSpPr>
        <p:spPr>
          <a:xfrm>
            <a:off x="2552700" y="3561588"/>
            <a:ext cx="38100" cy="21336"/>
          </a:xfrm>
          <a:custGeom>
            <a:avLst/>
            <a:gdLst/>
            <a:ahLst/>
            <a:cxnLst/>
            <a:rect l="l" t="t" r="r" b="b"/>
            <a:pathLst>
              <a:path w="38100" h="21336">
                <a:moveTo>
                  <a:pt x="32004" y="4572"/>
                </a:moveTo>
                <a:lnTo>
                  <a:pt x="38100" y="4571"/>
                </a:lnTo>
                <a:lnTo>
                  <a:pt x="32004" y="0"/>
                </a:lnTo>
                <a:lnTo>
                  <a:pt x="29718" y="762"/>
                </a:lnTo>
                <a:lnTo>
                  <a:pt x="29718" y="3810"/>
                </a:lnTo>
                <a:lnTo>
                  <a:pt x="32004" y="4572"/>
                </a:lnTo>
                <a:close/>
              </a:path>
              <a:path w="38100" h="21336">
                <a:moveTo>
                  <a:pt x="38100" y="4571"/>
                </a:moveTo>
                <a:lnTo>
                  <a:pt x="32004" y="4572"/>
                </a:lnTo>
                <a:lnTo>
                  <a:pt x="29718" y="3810"/>
                </a:lnTo>
                <a:lnTo>
                  <a:pt x="29718" y="762"/>
                </a:lnTo>
                <a:lnTo>
                  <a:pt x="32004" y="0"/>
                </a:lnTo>
                <a:lnTo>
                  <a:pt x="38100" y="4571"/>
                </a:lnTo>
                <a:lnTo>
                  <a:pt x="571500" y="4572"/>
                </a:lnTo>
                <a:lnTo>
                  <a:pt x="573024" y="3810"/>
                </a:lnTo>
                <a:lnTo>
                  <a:pt x="571500" y="0"/>
                </a:lnTo>
                <a:lnTo>
                  <a:pt x="38099" y="0"/>
                </a:lnTo>
                <a:lnTo>
                  <a:pt x="38100" y="-16763"/>
                </a:lnTo>
                <a:lnTo>
                  <a:pt x="0" y="2286"/>
                </a:lnTo>
                <a:lnTo>
                  <a:pt x="38100" y="21336"/>
                </a:lnTo>
                <a:lnTo>
                  <a:pt x="38100" y="45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" name="object 73"/>
          <p:cNvSpPr/>
          <p:nvPr/>
        </p:nvSpPr>
        <p:spPr>
          <a:xfrm>
            <a:off x="2552700" y="4094988"/>
            <a:ext cx="38099" cy="21336"/>
          </a:xfrm>
          <a:custGeom>
            <a:avLst/>
            <a:gdLst/>
            <a:ahLst/>
            <a:cxnLst/>
            <a:rect l="l" t="t" r="r" b="b"/>
            <a:pathLst>
              <a:path w="38099" h="21336">
                <a:moveTo>
                  <a:pt x="32004" y="4572"/>
                </a:moveTo>
                <a:lnTo>
                  <a:pt x="38099" y="4572"/>
                </a:lnTo>
                <a:lnTo>
                  <a:pt x="32004" y="0"/>
                </a:lnTo>
                <a:lnTo>
                  <a:pt x="29718" y="762"/>
                </a:lnTo>
                <a:lnTo>
                  <a:pt x="29718" y="3810"/>
                </a:lnTo>
                <a:lnTo>
                  <a:pt x="32004" y="4572"/>
                </a:lnTo>
                <a:close/>
              </a:path>
              <a:path w="38099" h="21336">
                <a:moveTo>
                  <a:pt x="38099" y="4572"/>
                </a:moveTo>
                <a:lnTo>
                  <a:pt x="32004" y="4572"/>
                </a:lnTo>
                <a:lnTo>
                  <a:pt x="29718" y="3810"/>
                </a:lnTo>
                <a:lnTo>
                  <a:pt x="29718" y="762"/>
                </a:lnTo>
                <a:lnTo>
                  <a:pt x="32004" y="0"/>
                </a:lnTo>
                <a:lnTo>
                  <a:pt x="38099" y="4572"/>
                </a:lnTo>
                <a:lnTo>
                  <a:pt x="228600" y="4572"/>
                </a:lnTo>
                <a:lnTo>
                  <a:pt x="230124" y="3810"/>
                </a:lnTo>
                <a:lnTo>
                  <a:pt x="228600" y="0"/>
                </a:lnTo>
                <a:lnTo>
                  <a:pt x="38099" y="0"/>
                </a:lnTo>
                <a:lnTo>
                  <a:pt x="38100" y="-16763"/>
                </a:lnTo>
                <a:lnTo>
                  <a:pt x="0" y="2286"/>
                </a:lnTo>
                <a:lnTo>
                  <a:pt x="38100" y="21336"/>
                </a:lnTo>
                <a:lnTo>
                  <a:pt x="38099" y="45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" name="object 74"/>
          <p:cNvSpPr/>
          <p:nvPr/>
        </p:nvSpPr>
        <p:spPr>
          <a:xfrm>
            <a:off x="4690872" y="3906774"/>
            <a:ext cx="800100" cy="266700"/>
          </a:xfrm>
          <a:custGeom>
            <a:avLst/>
            <a:gdLst/>
            <a:ahLst/>
            <a:cxnLst/>
            <a:rect l="l" t="t" r="r" b="b"/>
            <a:pathLst>
              <a:path w="800100" h="266700">
                <a:moveTo>
                  <a:pt x="0" y="266700"/>
                </a:moveTo>
                <a:lnTo>
                  <a:pt x="800100" y="266700"/>
                </a:lnTo>
                <a:lnTo>
                  <a:pt x="800100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" name="object 75"/>
          <p:cNvSpPr/>
          <p:nvPr/>
        </p:nvSpPr>
        <p:spPr>
          <a:xfrm>
            <a:off x="4690872" y="3906774"/>
            <a:ext cx="800100" cy="266700"/>
          </a:xfrm>
          <a:custGeom>
            <a:avLst/>
            <a:gdLst/>
            <a:ahLst/>
            <a:cxnLst/>
            <a:rect l="l" t="t" r="r" b="b"/>
            <a:pathLst>
              <a:path w="800100" h="266700">
                <a:moveTo>
                  <a:pt x="800100" y="0"/>
                </a:moveTo>
                <a:lnTo>
                  <a:pt x="0" y="0"/>
                </a:lnTo>
                <a:lnTo>
                  <a:pt x="0" y="266700"/>
                </a:lnTo>
                <a:lnTo>
                  <a:pt x="800100" y="266700"/>
                </a:lnTo>
                <a:lnTo>
                  <a:pt x="8001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" name="object 76"/>
          <p:cNvSpPr/>
          <p:nvPr/>
        </p:nvSpPr>
        <p:spPr>
          <a:xfrm>
            <a:off x="4189476" y="4040124"/>
            <a:ext cx="496824" cy="38100"/>
          </a:xfrm>
          <a:custGeom>
            <a:avLst/>
            <a:gdLst/>
            <a:ahLst/>
            <a:cxnLst/>
            <a:rect l="l" t="t" r="r" b="b"/>
            <a:pathLst>
              <a:path w="496824" h="38100">
                <a:moveTo>
                  <a:pt x="0" y="17525"/>
                </a:moveTo>
                <a:lnTo>
                  <a:pt x="1524" y="21336"/>
                </a:lnTo>
                <a:lnTo>
                  <a:pt x="464820" y="21336"/>
                </a:lnTo>
                <a:lnTo>
                  <a:pt x="467106" y="20574"/>
                </a:lnTo>
                <a:lnTo>
                  <a:pt x="496824" y="19050"/>
                </a:lnTo>
                <a:lnTo>
                  <a:pt x="458724" y="0"/>
                </a:lnTo>
                <a:lnTo>
                  <a:pt x="458723" y="16764"/>
                </a:lnTo>
                <a:lnTo>
                  <a:pt x="464820" y="16763"/>
                </a:lnTo>
                <a:lnTo>
                  <a:pt x="467106" y="17525"/>
                </a:lnTo>
                <a:lnTo>
                  <a:pt x="464820" y="16763"/>
                </a:lnTo>
                <a:lnTo>
                  <a:pt x="1524" y="16763"/>
                </a:lnTo>
                <a:lnTo>
                  <a:pt x="0" y="17525"/>
                </a:lnTo>
                <a:close/>
              </a:path>
              <a:path w="496824" h="38100">
                <a:moveTo>
                  <a:pt x="464820" y="21336"/>
                </a:moveTo>
                <a:lnTo>
                  <a:pt x="458723" y="21336"/>
                </a:lnTo>
                <a:lnTo>
                  <a:pt x="458724" y="38100"/>
                </a:lnTo>
                <a:lnTo>
                  <a:pt x="496824" y="19050"/>
                </a:lnTo>
                <a:lnTo>
                  <a:pt x="467106" y="20574"/>
                </a:lnTo>
                <a:lnTo>
                  <a:pt x="464820" y="213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" name="object 77"/>
          <p:cNvSpPr/>
          <p:nvPr/>
        </p:nvSpPr>
        <p:spPr>
          <a:xfrm>
            <a:off x="4541520" y="3220974"/>
            <a:ext cx="1287779" cy="553212"/>
          </a:xfrm>
          <a:custGeom>
            <a:avLst/>
            <a:gdLst/>
            <a:ahLst/>
            <a:cxnLst/>
            <a:rect l="l" t="t" r="r" b="b"/>
            <a:pathLst>
              <a:path w="1287779" h="553212">
                <a:moveTo>
                  <a:pt x="525779" y="0"/>
                </a:moveTo>
                <a:lnTo>
                  <a:pt x="373379" y="0"/>
                </a:lnTo>
                <a:lnTo>
                  <a:pt x="373379" y="266700"/>
                </a:lnTo>
                <a:lnTo>
                  <a:pt x="0" y="553212"/>
                </a:lnTo>
                <a:lnTo>
                  <a:pt x="373379" y="381000"/>
                </a:lnTo>
                <a:lnTo>
                  <a:pt x="373379" y="457200"/>
                </a:lnTo>
                <a:lnTo>
                  <a:pt x="1287779" y="457200"/>
                </a:lnTo>
                <a:lnTo>
                  <a:pt x="1287779" y="0"/>
                </a:lnTo>
                <a:lnTo>
                  <a:pt x="525779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" name="object 78"/>
          <p:cNvSpPr/>
          <p:nvPr/>
        </p:nvSpPr>
        <p:spPr>
          <a:xfrm>
            <a:off x="4541520" y="3220974"/>
            <a:ext cx="1287779" cy="553212"/>
          </a:xfrm>
          <a:custGeom>
            <a:avLst/>
            <a:gdLst/>
            <a:ahLst/>
            <a:cxnLst/>
            <a:rect l="l" t="t" r="r" b="b"/>
            <a:pathLst>
              <a:path w="1287779" h="553212">
                <a:moveTo>
                  <a:pt x="373379" y="0"/>
                </a:moveTo>
                <a:lnTo>
                  <a:pt x="373379" y="266700"/>
                </a:lnTo>
                <a:lnTo>
                  <a:pt x="0" y="553212"/>
                </a:lnTo>
                <a:lnTo>
                  <a:pt x="373379" y="381000"/>
                </a:lnTo>
                <a:lnTo>
                  <a:pt x="373379" y="457200"/>
                </a:lnTo>
                <a:lnTo>
                  <a:pt x="1287779" y="457200"/>
                </a:lnTo>
                <a:lnTo>
                  <a:pt x="1287779" y="0"/>
                </a:lnTo>
                <a:lnTo>
                  <a:pt x="525779" y="0"/>
                </a:lnTo>
                <a:lnTo>
                  <a:pt x="373379" y="0"/>
                </a:lnTo>
                <a:close/>
              </a:path>
            </a:pathLst>
          </a:custGeom>
          <a:ln w="4762">
            <a:solidFill>
              <a:srgbClr val="000513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9" name="object 79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13</a:t>
            </a:r>
            <a:endParaRPr sz="12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26145">
              <a:lnSpc>
                <a:spcPct val="93750"/>
              </a:lnSpc>
              <a:spcBef>
                <a:spcPts val="1194"/>
              </a:spcBef>
            </a:pP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Penyelesaian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Bentu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k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Kedua</a:t>
            </a:r>
            <a:endParaRPr sz="2000">
              <a:latin typeface="Garamond"/>
              <a:cs typeface="Garamond"/>
            </a:endParaRPr>
          </a:p>
          <a:p>
            <a:pPr marL="268227">
              <a:lnSpc>
                <a:spcPct val="93749"/>
              </a:lnSpc>
              <a:spcBef>
                <a:spcPts val="1926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Terdapat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R:</a:t>
            </a:r>
            <a:endParaRPr sz="1400">
              <a:latin typeface="Garamond"/>
              <a:cs typeface="Garamond"/>
            </a:endParaRPr>
          </a:p>
          <a:p>
            <a:pPr marL="496824">
              <a:lnSpc>
                <a:spcPct val="93749"/>
              </a:lnSpc>
              <a:spcBef>
                <a:spcPts val="229"/>
              </a:spcBef>
            </a:pP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R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(A,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B,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C,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D)</a:t>
            </a:r>
            <a:endParaRPr sz="1200">
              <a:latin typeface="Garamond"/>
              <a:cs typeface="Garamond"/>
            </a:endParaRPr>
          </a:p>
          <a:p>
            <a:pPr marL="640080" marR="2692747" indent="0">
              <a:lnSpc>
                <a:spcPts val="1349"/>
              </a:lnSpc>
              <a:spcBef>
                <a:spcPts val="225"/>
              </a:spcBef>
            </a:pP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Kunci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Primer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(A,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B)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endParaRPr sz="1200">
              <a:latin typeface="Garamond"/>
              <a:cs typeface="Garamond"/>
            </a:endParaRPr>
          </a:p>
          <a:p>
            <a:pPr marL="640080" marR="2692747">
              <a:lnSpc>
                <a:spcPts val="1349"/>
              </a:lnSpc>
              <a:spcBef>
                <a:spcPts val="233"/>
              </a:spcBef>
            </a:pP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A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→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D</a:t>
            </a:r>
            <a:endParaRPr sz="1200">
              <a:latin typeface="Garamond"/>
              <a:cs typeface="Garamond"/>
            </a:endParaRPr>
          </a:p>
          <a:p>
            <a:pPr marL="268227">
              <a:lnSpc>
                <a:spcPts val="1575"/>
              </a:lnSpc>
              <a:spcBef>
                <a:spcPts val="268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didekomposisi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menjadi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R1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latin typeface="Garamond"/>
                <a:cs typeface="Garamond"/>
              </a:rPr>
              <a:t>da</a:t>
            </a:r>
            <a:r>
              <a:rPr dirty="0" smtClean="0" sz="1400" spc="-2">
                <a:latin typeface="Garamond"/>
                <a:cs typeface="Garamond"/>
              </a:rPr>
              <a:t>n</a:t>
            </a:r>
            <a:r>
              <a:rPr dirty="0" smtClean="0" sz="1400" spc="-2"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R2</a:t>
            </a:r>
            <a:endParaRPr sz="1400">
              <a:latin typeface="Garamond"/>
              <a:cs typeface="Garamond"/>
            </a:endParaRPr>
          </a:p>
          <a:p>
            <a:pPr marL="496824">
              <a:lnSpc>
                <a:spcPct val="93749"/>
              </a:lnSpc>
              <a:spcBef>
                <a:spcPts val="225"/>
              </a:spcBef>
            </a:pP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R1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(A,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D)</a:t>
            </a:r>
            <a:endParaRPr sz="1200">
              <a:latin typeface="Garamond"/>
              <a:cs typeface="Garamond"/>
            </a:endParaRPr>
          </a:p>
          <a:p>
            <a:pPr marL="496824" marR="2858451" indent="143255">
              <a:lnSpc>
                <a:spcPts val="1349"/>
              </a:lnSpc>
              <a:spcBef>
                <a:spcPts val="225"/>
              </a:spcBef>
            </a:pP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Kunci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Primer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(A)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 </a:t>
            </a:r>
            <a:endParaRPr sz="1200">
              <a:latin typeface="Garamond"/>
              <a:cs typeface="Garamond"/>
            </a:endParaRPr>
          </a:p>
          <a:p>
            <a:pPr marL="496824" marR="2858451">
              <a:lnSpc>
                <a:spcPts val="1349"/>
              </a:lnSpc>
              <a:spcBef>
                <a:spcPts val="233"/>
              </a:spcBef>
            </a:pP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R2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(A,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B,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C)</a:t>
            </a:r>
            <a:endParaRPr sz="1200">
              <a:latin typeface="Garamond"/>
              <a:cs typeface="Garamond"/>
            </a:endParaRPr>
          </a:p>
          <a:p>
            <a:pPr marL="640080">
              <a:lnSpc>
                <a:spcPts val="1345"/>
              </a:lnSpc>
              <a:spcBef>
                <a:spcPts val="300"/>
              </a:spcBef>
            </a:pP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Kunci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Primer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(A,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B)</a:t>
            </a:r>
            <a:endParaRPr sz="1200">
              <a:latin typeface="Garamond"/>
              <a:cs typeface="Garamond"/>
            </a:endParaRPr>
          </a:p>
          <a:p>
            <a:pPr marL="640080">
              <a:lnSpc>
                <a:spcPct val="93749"/>
              </a:lnSpc>
              <a:spcBef>
                <a:spcPts val="167"/>
              </a:spcBef>
            </a:pP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Kunci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Tamu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(A)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Referensi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R1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52600" y="3944874"/>
            <a:ext cx="8001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4690872" y="3906774"/>
            <a:ext cx="8001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3124200" y="3906774"/>
            <a:ext cx="8001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3124200" y="3487674"/>
            <a:ext cx="8001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1752600" y="3449574"/>
            <a:ext cx="8001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2895600" y="3373374"/>
            <a:ext cx="1295400" cy="914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1828800" y="1925574"/>
            <a:ext cx="330707" cy="3581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2159508" y="1925574"/>
            <a:ext cx="1325118" cy="3581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3484626" y="1925574"/>
            <a:ext cx="898398" cy="3581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4383024" y="1925574"/>
            <a:ext cx="992886" cy="3581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5375910" y="1925574"/>
            <a:ext cx="567689" cy="3581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1828800" y="2283714"/>
            <a:ext cx="330707" cy="2133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2159508" y="2283714"/>
            <a:ext cx="1325118" cy="2133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484626" y="2283714"/>
            <a:ext cx="898398" cy="2133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383024" y="2283714"/>
            <a:ext cx="992886" cy="2133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5375910" y="2283714"/>
            <a:ext cx="567689" cy="2133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1828800" y="2497074"/>
            <a:ext cx="330707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159508" y="2497074"/>
            <a:ext cx="1325118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484626" y="2497074"/>
            <a:ext cx="898398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4383024" y="2497074"/>
            <a:ext cx="992886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5375910" y="2497074"/>
            <a:ext cx="567689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828800" y="2687574"/>
            <a:ext cx="330707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159508" y="2687574"/>
            <a:ext cx="1325118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3484626" y="2687574"/>
            <a:ext cx="898398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4383024" y="2687574"/>
            <a:ext cx="992886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5375910" y="2687574"/>
            <a:ext cx="567689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1828800" y="2878074"/>
            <a:ext cx="330707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159508" y="2878074"/>
            <a:ext cx="132511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484626" y="2878074"/>
            <a:ext cx="89839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383024" y="2878074"/>
            <a:ext cx="992886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375910" y="2878074"/>
            <a:ext cx="567689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5644" rIns="0" bIns="0" rtlCol="0">
            <a:noAutofit/>
          </a:bodyPr>
          <a:lstStyle/>
          <a:p>
            <a:pPr>
              <a:lnSpc>
                <a:spcPts val="950"/>
              </a:lnSpc>
            </a:pPr>
            <a:endParaRPr sz="950"/>
          </a:p>
          <a:p>
            <a:pPr marL="873420" marR="873761" algn="ctr">
              <a:lnSpc>
                <a:spcPct val="93750"/>
              </a:lnSpc>
            </a:pP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Contoh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Tidak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Memenuhi</a:t>
            </a:r>
            <a:endParaRPr sz="2000">
              <a:latin typeface="Garamond"/>
              <a:cs typeface="Garamond"/>
            </a:endParaRPr>
          </a:p>
          <a:p>
            <a:pPr marL="1025220" marR="1026386" algn="ctr">
              <a:lnSpc>
                <a:spcPct val="93750"/>
              </a:lnSpc>
              <a:spcBef>
                <a:spcPts val="150"/>
              </a:spcBef>
            </a:pP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Bentu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k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Kedua</a:t>
            </a:r>
            <a:endParaRPr sz="2000">
              <a:latin typeface="Garamond"/>
              <a:cs typeface="Garamond"/>
            </a:endParaRPr>
          </a:p>
          <a:p>
            <a:pPr marL="247578" marR="421504" algn="ctr">
              <a:lnSpc>
                <a:spcPct val="93749"/>
              </a:lnSpc>
              <a:spcBef>
                <a:spcPts val="836"/>
              </a:spcBef>
            </a:pPr>
            <a:r>
              <a:rPr dirty="0" smtClean="0" sz="800" spc="4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p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</a:t>
            </a:r>
            <a:r>
              <a:rPr dirty="0" smtClean="0" sz="800" spc="192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Nama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                           </a:t>
            </a:r>
            <a:r>
              <a:rPr dirty="0" smtClean="0" sz="800" spc="121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Jabatan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        </a:t>
            </a:r>
            <a:r>
              <a:rPr dirty="0" smtClean="0" sz="800" spc="172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Bahasa_As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ng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  </a:t>
            </a:r>
            <a:r>
              <a:rPr dirty="0" smtClean="0" sz="800" spc="26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T</a:t>
            </a:r>
            <a:r>
              <a:rPr dirty="0" smtClean="0" sz="800" spc="-6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-3">
                <a:solidFill>
                  <a:srgbClr val="FFCC00"/>
                </a:solidFill>
                <a:latin typeface="Garamond"/>
                <a:cs typeface="Garamond"/>
              </a:rPr>
              <a:t>ngkat</a:t>
            </a:r>
            <a:endParaRPr sz="800">
              <a:latin typeface="Garamond"/>
              <a:cs typeface="Garamond"/>
            </a:endParaRPr>
          </a:p>
          <a:p>
            <a:pPr marL="247588" marR="423197" algn="ctr">
              <a:lnSpc>
                <a:spcPct val="93749"/>
              </a:lnSpc>
              <a:spcBef>
                <a:spcPts val="600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800" spc="8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    </a:t>
            </a:r>
            <a:r>
              <a:rPr dirty="0" smtClean="0" sz="800" spc="6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</a:t>
            </a:r>
            <a:r>
              <a:rPr dirty="0" smtClean="0" sz="800" spc="14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800" spc="87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-1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-5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-4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-2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4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247629" marR="455177" algn="ctr">
              <a:lnSpc>
                <a:spcPct val="93749"/>
              </a:lnSpc>
              <a:spcBef>
                <a:spcPts val="409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800" spc="8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    </a:t>
            </a:r>
            <a:r>
              <a:rPr dirty="0" smtClean="0" sz="800" spc="6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</a:t>
            </a:r>
            <a:r>
              <a:rPr dirty="0" smtClean="0" sz="800" spc="14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</a:t>
            </a:r>
            <a:r>
              <a:rPr dirty="0" smtClean="0" sz="800" spc="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-4">
                <a:solidFill>
                  <a:srgbClr val="FFFFFF"/>
                </a:solidFill>
                <a:latin typeface="Garamond"/>
                <a:cs typeface="Garamond"/>
              </a:rPr>
              <a:t>PASIF</a:t>
            </a:r>
            <a:endParaRPr sz="800">
              <a:latin typeface="Garamond"/>
              <a:cs typeface="Garamond"/>
            </a:endParaRPr>
          </a:p>
          <a:p>
            <a:pPr marL="247598" marR="419387" algn="ctr">
              <a:lnSpc>
                <a:spcPts val="849"/>
              </a:lnSpc>
              <a:spcBef>
                <a:spcPts val="766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188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800" spc="8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DIANA</a:t>
            </a:r>
            <a:r>
              <a:rPr dirty="0" smtClean="0" sz="800" spc="-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BIS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    </a:t>
            </a:r>
            <a:r>
              <a:rPr dirty="0" smtClean="0" sz="800" spc="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</a:t>
            </a:r>
            <a:r>
              <a:rPr dirty="0" smtClean="0" sz="800" spc="14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800" spc="87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29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247608" marR="419387" algn="ctr">
              <a:lnSpc>
                <a:spcPts val="849"/>
              </a:lnSpc>
              <a:spcBef>
                <a:spcPts val="600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189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800" spc="8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PUSPA</a:t>
            </a:r>
            <a:r>
              <a:rPr dirty="0" smtClean="0" sz="800" spc="-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</a:t>
            </a:r>
            <a:r>
              <a:rPr dirty="0" smtClean="0" sz="800" spc="9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JER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18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800" spc="87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29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247619" marR="419387" algn="ctr">
              <a:lnSpc>
                <a:spcPts val="849"/>
              </a:lnSpc>
              <a:spcBef>
                <a:spcPts val="600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189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800" spc="8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PUSPA</a:t>
            </a:r>
            <a:r>
              <a:rPr dirty="0" smtClean="0" sz="800" spc="-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</a:t>
            </a:r>
            <a:r>
              <a:rPr dirty="0" smtClean="0" sz="800" spc="9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JER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18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JE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</a:t>
            </a:r>
            <a:r>
              <a:rPr dirty="0" smtClean="0" sz="800" spc="17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29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3515864" marR="523695" indent="57915">
              <a:lnSpc>
                <a:spcPts val="1012"/>
              </a:lnSpc>
              <a:spcBef>
                <a:spcPts val="1841"/>
              </a:spcBef>
            </a:pP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Diagram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dep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nd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si</a:t>
            </a:r>
            <a:endParaRPr sz="900">
              <a:latin typeface="Garamond"/>
              <a:cs typeface="Garamond"/>
            </a:endParaRPr>
          </a:p>
          <a:p>
            <a:pPr marL="387350" marR="539850" algn="ctr">
              <a:lnSpc>
                <a:spcPts val="1260"/>
              </a:lnSpc>
              <a:spcBef>
                <a:spcPts val="130"/>
              </a:spcBef>
            </a:pPr>
            <a:r>
              <a:rPr dirty="0" smtClean="0" baseline="19753" sz="1350" spc="0">
                <a:solidFill>
                  <a:srgbClr val="FFFFFF"/>
                </a:solidFill>
                <a:latin typeface="Garamond"/>
                <a:cs typeface="Garamond"/>
              </a:rPr>
              <a:t>Nama</a:t>
            </a:r>
            <a:r>
              <a:rPr dirty="0" smtClean="0" baseline="19753" sz="135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  </a:t>
            </a:r>
            <a:r>
              <a:rPr dirty="0" smtClean="0" baseline="19753" sz="1350" spc="5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Nip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               </a:t>
            </a:r>
            <a:r>
              <a:rPr dirty="0" smtClean="0" sz="900" spc="14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16460" sz="1350" spc="0">
                <a:solidFill>
                  <a:srgbClr val="003399"/>
                </a:solidFill>
                <a:latin typeface="Garamond"/>
                <a:cs typeface="Garamond"/>
              </a:rPr>
              <a:t>fu</a:t>
            </a:r>
            <a:r>
              <a:rPr dirty="0" smtClean="0" baseline="16460" sz="1350" spc="4">
                <a:solidFill>
                  <a:srgbClr val="003399"/>
                </a:solidFill>
                <a:latin typeface="Garamond"/>
                <a:cs typeface="Garamond"/>
              </a:rPr>
              <a:t>n</a:t>
            </a:r>
            <a:r>
              <a:rPr dirty="0" smtClean="0" baseline="16460" sz="1350" spc="0">
                <a:solidFill>
                  <a:srgbClr val="003399"/>
                </a:solidFill>
                <a:latin typeface="Garamond"/>
                <a:cs typeface="Garamond"/>
              </a:rPr>
              <a:t>gsio</a:t>
            </a:r>
            <a:r>
              <a:rPr dirty="0" smtClean="0" baseline="16460" sz="1350" spc="4">
                <a:solidFill>
                  <a:srgbClr val="003399"/>
                </a:solidFill>
                <a:latin typeface="Garamond"/>
                <a:cs typeface="Garamond"/>
              </a:rPr>
              <a:t>n</a:t>
            </a:r>
            <a:r>
              <a:rPr dirty="0" smtClean="0" baseline="16460" sz="1350" spc="0">
                <a:solidFill>
                  <a:srgbClr val="003399"/>
                </a:solidFill>
                <a:latin typeface="Garamond"/>
                <a:cs typeface="Garamond"/>
              </a:rPr>
              <a:t>al</a:t>
            </a:r>
            <a:endParaRPr sz="900">
              <a:latin typeface="Garamond"/>
              <a:cs typeface="Garamond"/>
            </a:endParaRPr>
          </a:p>
          <a:p>
            <a:pPr marL="381762">
              <a:lnSpc>
                <a:spcPts val="1012"/>
              </a:lnSpc>
              <a:spcBef>
                <a:spcPts val="2220"/>
              </a:spcBef>
            </a:pPr>
            <a:r>
              <a:rPr dirty="0" smtClean="0" baseline="-19753" sz="1350" spc="0">
                <a:solidFill>
                  <a:srgbClr val="FFFFFF"/>
                </a:solidFill>
                <a:latin typeface="Garamond"/>
                <a:cs typeface="Garamond"/>
              </a:rPr>
              <a:t>Jabatan</a:t>
            </a:r>
            <a:r>
              <a:rPr dirty="0" smtClean="0" baseline="-19753" sz="135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</a:t>
            </a:r>
            <a:r>
              <a:rPr dirty="0" smtClean="0" baseline="-19753" sz="1350" spc="8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Bahasa_</a:t>
            </a:r>
            <a:r>
              <a:rPr dirty="0" smtClean="0" sz="900" spc="9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sing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</a:t>
            </a:r>
            <a:r>
              <a:rPr dirty="0" smtClean="0" sz="900" spc="2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Tingkat</a:t>
            </a:r>
            <a:endParaRPr sz="9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object 157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8" name="object 158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9" name="object 159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0" name="object 160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1" name="object 161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2" name="object 162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3" name="object 163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4" name="object 164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5" name="object 165"/>
          <p:cNvSpPr/>
          <p:nvPr/>
        </p:nvSpPr>
        <p:spPr>
          <a:xfrm>
            <a:off x="4354830" y="1903476"/>
            <a:ext cx="552450" cy="0"/>
          </a:xfrm>
          <a:custGeom>
            <a:avLst/>
            <a:gdLst/>
            <a:ahLst/>
            <a:cxnLst/>
            <a:rect l="l" t="t" r="r" b="b"/>
            <a:pathLst>
              <a:path w="552450" h="0">
                <a:moveTo>
                  <a:pt x="0" y="0"/>
                </a:moveTo>
                <a:lnTo>
                  <a:pt x="552450" y="0"/>
                </a:lnTo>
              </a:path>
            </a:pathLst>
          </a:custGeom>
          <a:ln w="584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6" name="object 166"/>
          <p:cNvSpPr/>
          <p:nvPr/>
        </p:nvSpPr>
        <p:spPr>
          <a:xfrm>
            <a:off x="4351020" y="1899666"/>
            <a:ext cx="552450" cy="0"/>
          </a:xfrm>
          <a:custGeom>
            <a:avLst/>
            <a:gdLst/>
            <a:ahLst/>
            <a:cxnLst/>
            <a:rect l="l" t="t" r="r" b="b"/>
            <a:pathLst>
              <a:path w="552450" h="0">
                <a:moveTo>
                  <a:pt x="0" y="0"/>
                </a:moveTo>
                <a:lnTo>
                  <a:pt x="552450" y="0"/>
                </a:lnTo>
              </a:path>
            </a:pathLst>
          </a:custGeom>
          <a:ln w="5841">
            <a:solidFill>
              <a:srgbClr val="FFCC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7" name="object 167"/>
          <p:cNvSpPr/>
          <p:nvPr/>
        </p:nvSpPr>
        <p:spPr>
          <a:xfrm>
            <a:off x="1916430" y="1903476"/>
            <a:ext cx="153162" cy="0"/>
          </a:xfrm>
          <a:custGeom>
            <a:avLst/>
            <a:gdLst/>
            <a:ahLst/>
            <a:cxnLst/>
            <a:rect l="l" t="t" r="r" b="b"/>
            <a:pathLst>
              <a:path w="153162" h="0">
                <a:moveTo>
                  <a:pt x="0" y="0"/>
                </a:moveTo>
                <a:lnTo>
                  <a:pt x="153162" y="0"/>
                </a:lnTo>
              </a:path>
            </a:pathLst>
          </a:custGeom>
          <a:ln w="584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8" name="object 168"/>
          <p:cNvSpPr/>
          <p:nvPr/>
        </p:nvSpPr>
        <p:spPr>
          <a:xfrm>
            <a:off x="1912620" y="1899666"/>
            <a:ext cx="153162" cy="0"/>
          </a:xfrm>
          <a:custGeom>
            <a:avLst/>
            <a:gdLst/>
            <a:ahLst/>
            <a:cxnLst/>
            <a:rect l="l" t="t" r="r" b="b"/>
            <a:pathLst>
              <a:path w="153162" h="0">
                <a:moveTo>
                  <a:pt x="0" y="0"/>
                </a:moveTo>
                <a:lnTo>
                  <a:pt x="153162" y="0"/>
                </a:lnTo>
              </a:path>
            </a:pathLst>
          </a:custGeom>
          <a:ln w="5841">
            <a:solidFill>
              <a:srgbClr val="FFCC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9" name="object 169"/>
          <p:cNvSpPr/>
          <p:nvPr/>
        </p:nvSpPr>
        <p:spPr>
          <a:xfrm>
            <a:off x="1866900" y="2801874"/>
            <a:ext cx="4038600" cy="0"/>
          </a:xfrm>
          <a:custGeom>
            <a:avLst/>
            <a:gdLst/>
            <a:ahLst/>
            <a:cxnLst/>
            <a:rect l="l" t="t" r="r" b="b"/>
            <a:pathLst>
              <a:path w="4038600" h="0">
                <a:moveTo>
                  <a:pt x="0" y="0"/>
                </a:moveTo>
                <a:lnTo>
                  <a:pt x="40386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0" name="object 170"/>
          <p:cNvSpPr/>
          <p:nvPr/>
        </p:nvSpPr>
        <p:spPr>
          <a:xfrm>
            <a:off x="1866900" y="17731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1" name="object 171"/>
          <p:cNvSpPr/>
          <p:nvPr/>
        </p:nvSpPr>
        <p:spPr>
          <a:xfrm>
            <a:off x="2247900" y="17731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2" name="object 172"/>
          <p:cNvSpPr/>
          <p:nvPr/>
        </p:nvSpPr>
        <p:spPr>
          <a:xfrm>
            <a:off x="3581400" y="17731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3" name="object 173"/>
          <p:cNvSpPr/>
          <p:nvPr/>
        </p:nvSpPr>
        <p:spPr>
          <a:xfrm>
            <a:off x="4305300" y="17731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4" name="object 174"/>
          <p:cNvSpPr/>
          <p:nvPr/>
        </p:nvSpPr>
        <p:spPr>
          <a:xfrm>
            <a:off x="5905500" y="17731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5" name="object 175"/>
          <p:cNvSpPr/>
          <p:nvPr/>
        </p:nvSpPr>
        <p:spPr>
          <a:xfrm>
            <a:off x="1866900" y="2451354"/>
            <a:ext cx="4038600" cy="0"/>
          </a:xfrm>
          <a:custGeom>
            <a:avLst/>
            <a:gdLst/>
            <a:ahLst/>
            <a:cxnLst/>
            <a:rect l="l" t="t" r="r" b="b"/>
            <a:pathLst>
              <a:path w="4038600" h="0">
                <a:moveTo>
                  <a:pt x="0" y="0"/>
                </a:moveTo>
                <a:lnTo>
                  <a:pt x="40386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6" name="object 176"/>
          <p:cNvSpPr/>
          <p:nvPr/>
        </p:nvSpPr>
        <p:spPr>
          <a:xfrm>
            <a:off x="1866900" y="2618231"/>
            <a:ext cx="4038600" cy="0"/>
          </a:xfrm>
          <a:custGeom>
            <a:avLst/>
            <a:gdLst/>
            <a:ahLst/>
            <a:cxnLst/>
            <a:rect l="l" t="t" r="r" b="b"/>
            <a:pathLst>
              <a:path w="4038600" h="0">
                <a:moveTo>
                  <a:pt x="0" y="0"/>
                </a:moveTo>
                <a:lnTo>
                  <a:pt x="40386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7" name="object 177"/>
          <p:cNvSpPr/>
          <p:nvPr/>
        </p:nvSpPr>
        <p:spPr>
          <a:xfrm>
            <a:off x="1866900" y="2283714"/>
            <a:ext cx="4038600" cy="0"/>
          </a:xfrm>
          <a:custGeom>
            <a:avLst/>
            <a:gdLst/>
            <a:ahLst/>
            <a:cxnLst/>
            <a:rect l="l" t="t" r="r" b="b"/>
            <a:pathLst>
              <a:path w="4038600" h="0">
                <a:moveTo>
                  <a:pt x="0" y="0"/>
                </a:moveTo>
                <a:lnTo>
                  <a:pt x="40386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8" name="object 178"/>
          <p:cNvSpPr/>
          <p:nvPr/>
        </p:nvSpPr>
        <p:spPr>
          <a:xfrm>
            <a:off x="5219700" y="1773174"/>
            <a:ext cx="0" cy="1028700"/>
          </a:xfrm>
          <a:custGeom>
            <a:avLst/>
            <a:gdLst/>
            <a:ahLst/>
            <a:cxnLst/>
            <a:rect l="l" t="t" r="r" b="b"/>
            <a:pathLst>
              <a:path w="0" h="1028700">
                <a:moveTo>
                  <a:pt x="0" y="0"/>
                </a:moveTo>
                <a:lnTo>
                  <a:pt x="0" y="10287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9" name="object 179"/>
          <p:cNvSpPr/>
          <p:nvPr/>
        </p:nvSpPr>
        <p:spPr>
          <a:xfrm>
            <a:off x="1802130" y="3351276"/>
            <a:ext cx="153162" cy="0"/>
          </a:xfrm>
          <a:custGeom>
            <a:avLst/>
            <a:gdLst/>
            <a:ahLst/>
            <a:cxnLst/>
            <a:rect l="l" t="t" r="r" b="b"/>
            <a:pathLst>
              <a:path w="153162" h="0">
                <a:moveTo>
                  <a:pt x="0" y="0"/>
                </a:moveTo>
                <a:lnTo>
                  <a:pt x="153162" y="0"/>
                </a:lnTo>
              </a:path>
            </a:pathLst>
          </a:custGeom>
          <a:ln w="584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0" name="object 180"/>
          <p:cNvSpPr/>
          <p:nvPr/>
        </p:nvSpPr>
        <p:spPr>
          <a:xfrm>
            <a:off x="1798320" y="3347466"/>
            <a:ext cx="153162" cy="0"/>
          </a:xfrm>
          <a:custGeom>
            <a:avLst/>
            <a:gdLst/>
            <a:ahLst/>
            <a:cxnLst/>
            <a:rect l="l" t="t" r="r" b="b"/>
            <a:pathLst>
              <a:path w="153162" h="0">
                <a:moveTo>
                  <a:pt x="0" y="0"/>
                </a:moveTo>
                <a:lnTo>
                  <a:pt x="153162" y="0"/>
                </a:lnTo>
              </a:path>
            </a:pathLst>
          </a:custGeom>
          <a:ln w="5841">
            <a:solidFill>
              <a:srgbClr val="FFCC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1" name="object 181"/>
          <p:cNvSpPr/>
          <p:nvPr/>
        </p:nvSpPr>
        <p:spPr>
          <a:xfrm>
            <a:off x="1752600" y="3220974"/>
            <a:ext cx="2362200" cy="0"/>
          </a:xfrm>
          <a:custGeom>
            <a:avLst/>
            <a:gdLst/>
            <a:ahLst/>
            <a:cxnLst/>
            <a:rect l="l" t="t" r="r" b="b"/>
            <a:pathLst>
              <a:path w="2362200" h="0">
                <a:moveTo>
                  <a:pt x="0" y="0"/>
                </a:moveTo>
                <a:lnTo>
                  <a:pt x="23622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2" name="object 182"/>
          <p:cNvSpPr/>
          <p:nvPr/>
        </p:nvSpPr>
        <p:spPr>
          <a:xfrm>
            <a:off x="1752600" y="3403854"/>
            <a:ext cx="2362200" cy="0"/>
          </a:xfrm>
          <a:custGeom>
            <a:avLst/>
            <a:gdLst/>
            <a:ahLst/>
            <a:cxnLst/>
            <a:rect l="l" t="t" r="r" b="b"/>
            <a:pathLst>
              <a:path w="2362200" h="0">
                <a:moveTo>
                  <a:pt x="0" y="0"/>
                </a:moveTo>
                <a:lnTo>
                  <a:pt x="23622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3" name="object 183"/>
          <p:cNvSpPr/>
          <p:nvPr/>
        </p:nvSpPr>
        <p:spPr>
          <a:xfrm>
            <a:off x="1752600" y="3585210"/>
            <a:ext cx="2362200" cy="0"/>
          </a:xfrm>
          <a:custGeom>
            <a:avLst/>
            <a:gdLst/>
            <a:ahLst/>
            <a:cxnLst/>
            <a:rect l="l" t="t" r="r" b="b"/>
            <a:pathLst>
              <a:path w="2362200" h="0">
                <a:moveTo>
                  <a:pt x="0" y="0"/>
                </a:moveTo>
                <a:lnTo>
                  <a:pt x="23622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4" name="object 184"/>
          <p:cNvSpPr/>
          <p:nvPr/>
        </p:nvSpPr>
        <p:spPr>
          <a:xfrm>
            <a:off x="1752600" y="4313682"/>
            <a:ext cx="2362200" cy="0"/>
          </a:xfrm>
          <a:custGeom>
            <a:avLst/>
            <a:gdLst/>
            <a:ahLst/>
            <a:cxnLst/>
            <a:rect l="l" t="t" r="r" b="b"/>
            <a:pathLst>
              <a:path w="2362200" h="0">
                <a:moveTo>
                  <a:pt x="0" y="0"/>
                </a:moveTo>
                <a:lnTo>
                  <a:pt x="23622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5" name="object 185"/>
          <p:cNvSpPr/>
          <p:nvPr/>
        </p:nvSpPr>
        <p:spPr>
          <a:xfrm>
            <a:off x="2148078" y="3220974"/>
            <a:ext cx="0" cy="1092708"/>
          </a:xfrm>
          <a:custGeom>
            <a:avLst/>
            <a:gdLst/>
            <a:ahLst/>
            <a:cxnLst/>
            <a:rect l="l" t="t" r="r" b="b"/>
            <a:pathLst>
              <a:path w="0" h="1092708">
                <a:moveTo>
                  <a:pt x="0" y="0"/>
                </a:moveTo>
                <a:lnTo>
                  <a:pt x="0" y="1092708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6" name="object 186"/>
          <p:cNvSpPr/>
          <p:nvPr/>
        </p:nvSpPr>
        <p:spPr>
          <a:xfrm>
            <a:off x="3352800" y="3220974"/>
            <a:ext cx="0" cy="1092708"/>
          </a:xfrm>
          <a:custGeom>
            <a:avLst/>
            <a:gdLst/>
            <a:ahLst/>
            <a:cxnLst/>
            <a:rect l="l" t="t" r="r" b="b"/>
            <a:pathLst>
              <a:path w="0" h="1092708">
                <a:moveTo>
                  <a:pt x="0" y="0"/>
                </a:moveTo>
                <a:lnTo>
                  <a:pt x="0" y="1092708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7" name="object 187"/>
          <p:cNvSpPr/>
          <p:nvPr/>
        </p:nvSpPr>
        <p:spPr>
          <a:xfrm>
            <a:off x="4114800" y="3220974"/>
            <a:ext cx="0" cy="1092708"/>
          </a:xfrm>
          <a:custGeom>
            <a:avLst/>
            <a:gdLst/>
            <a:ahLst/>
            <a:cxnLst/>
            <a:rect l="l" t="t" r="r" b="b"/>
            <a:pathLst>
              <a:path w="0" h="1092708">
                <a:moveTo>
                  <a:pt x="0" y="0"/>
                </a:moveTo>
                <a:lnTo>
                  <a:pt x="0" y="1092708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8" name="object 188"/>
          <p:cNvSpPr/>
          <p:nvPr/>
        </p:nvSpPr>
        <p:spPr>
          <a:xfrm>
            <a:off x="1752600" y="3949446"/>
            <a:ext cx="2362200" cy="0"/>
          </a:xfrm>
          <a:custGeom>
            <a:avLst/>
            <a:gdLst/>
            <a:ahLst/>
            <a:cxnLst/>
            <a:rect l="l" t="t" r="r" b="b"/>
            <a:pathLst>
              <a:path w="2362200" h="0">
                <a:moveTo>
                  <a:pt x="0" y="0"/>
                </a:moveTo>
                <a:lnTo>
                  <a:pt x="23622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9" name="object 189"/>
          <p:cNvSpPr/>
          <p:nvPr/>
        </p:nvSpPr>
        <p:spPr>
          <a:xfrm>
            <a:off x="1752600" y="4132326"/>
            <a:ext cx="2362200" cy="0"/>
          </a:xfrm>
          <a:custGeom>
            <a:avLst/>
            <a:gdLst/>
            <a:ahLst/>
            <a:cxnLst/>
            <a:rect l="l" t="t" r="r" b="b"/>
            <a:pathLst>
              <a:path w="2362200" h="0">
                <a:moveTo>
                  <a:pt x="0" y="0"/>
                </a:moveTo>
                <a:lnTo>
                  <a:pt x="23622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0" name="object 190"/>
          <p:cNvSpPr/>
          <p:nvPr/>
        </p:nvSpPr>
        <p:spPr>
          <a:xfrm>
            <a:off x="1752600" y="3768090"/>
            <a:ext cx="2362200" cy="0"/>
          </a:xfrm>
          <a:custGeom>
            <a:avLst/>
            <a:gdLst/>
            <a:ahLst/>
            <a:cxnLst/>
            <a:rect l="l" t="t" r="r" b="b"/>
            <a:pathLst>
              <a:path w="2362200" h="0">
                <a:moveTo>
                  <a:pt x="0" y="0"/>
                </a:moveTo>
                <a:lnTo>
                  <a:pt x="23622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1" name="object 191"/>
          <p:cNvSpPr/>
          <p:nvPr/>
        </p:nvSpPr>
        <p:spPr>
          <a:xfrm>
            <a:off x="4599432" y="3351276"/>
            <a:ext cx="552450" cy="0"/>
          </a:xfrm>
          <a:custGeom>
            <a:avLst/>
            <a:gdLst/>
            <a:ahLst/>
            <a:cxnLst/>
            <a:rect l="l" t="t" r="r" b="b"/>
            <a:pathLst>
              <a:path w="552450" h="0">
                <a:moveTo>
                  <a:pt x="0" y="0"/>
                </a:moveTo>
                <a:lnTo>
                  <a:pt x="552450" y="0"/>
                </a:lnTo>
              </a:path>
            </a:pathLst>
          </a:custGeom>
          <a:ln w="584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2" name="object 192"/>
          <p:cNvSpPr/>
          <p:nvPr/>
        </p:nvSpPr>
        <p:spPr>
          <a:xfrm>
            <a:off x="4595622" y="3347466"/>
            <a:ext cx="552450" cy="0"/>
          </a:xfrm>
          <a:custGeom>
            <a:avLst/>
            <a:gdLst/>
            <a:ahLst/>
            <a:cxnLst/>
            <a:rect l="l" t="t" r="r" b="b"/>
            <a:pathLst>
              <a:path w="552450" h="0">
                <a:moveTo>
                  <a:pt x="0" y="0"/>
                </a:moveTo>
                <a:lnTo>
                  <a:pt x="552450" y="0"/>
                </a:lnTo>
              </a:path>
            </a:pathLst>
          </a:custGeom>
          <a:ln w="5841">
            <a:solidFill>
              <a:srgbClr val="FFCC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3" name="object 193"/>
          <p:cNvSpPr/>
          <p:nvPr/>
        </p:nvSpPr>
        <p:spPr>
          <a:xfrm>
            <a:off x="4278630" y="3351276"/>
            <a:ext cx="153162" cy="0"/>
          </a:xfrm>
          <a:custGeom>
            <a:avLst/>
            <a:gdLst/>
            <a:ahLst/>
            <a:cxnLst/>
            <a:rect l="l" t="t" r="r" b="b"/>
            <a:pathLst>
              <a:path w="153162" h="0">
                <a:moveTo>
                  <a:pt x="0" y="0"/>
                </a:moveTo>
                <a:lnTo>
                  <a:pt x="153162" y="0"/>
                </a:lnTo>
              </a:path>
            </a:pathLst>
          </a:custGeom>
          <a:ln w="584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4" name="object 194"/>
          <p:cNvSpPr/>
          <p:nvPr/>
        </p:nvSpPr>
        <p:spPr>
          <a:xfrm>
            <a:off x="4274820" y="3347466"/>
            <a:ext cx="153162" cy="0"/>
          </a:xfrm>
          <a:custGeom>
            <a:avLst/>
            <a:gdLst/>
            <a:ahLst/>
            <a:cxnLst/>
            <a:rect l="l" t="t" r="r" b="b"/>
            <a:pathLst>
              <a:path w="153162" h="0">
                <a:moveTo>
                  <a:pt x="0" y="0"/>
                </a:moveTo>
                <a:lnTo>
                  <a:pt x="153162" y="0"/>
                </a:lnTo>
              </a:path>
            </a:pathLst>
          </a:custGeom>
          <a:ln w="5841">
            <a:solidFill>
              <a:srgbClr val="FFCC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5" name="object 195"/>
          <p:cNvSpPr/>
          <p:nvPr/>
        </p:nvSpPr>
        <p:spPr>
          <a:xfrm>
            <a:off x="4229100" y="3220974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 h="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6" name="object 196"/>
          <p:cNvSpPr/>
          <p:nvPr/>
        </p:nvSpPr>
        <p:spPr>
          <a:xfrm>
            <a:off x="4229100" y="3449574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 h="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7" name="object 197"/>
          <p:cNvSpPr/>
          <p:nvPr/>
        </p:nvSpPr>
        <p:spPr>
          <a:xfrm>
            <a:off x="4229100" y="3617214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 h="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8" name="object 198"/>
          <p:cNvSpPr/>
          <p:nvPr/>
        </p:nvSpPr>
        <p:spPr>
          <a:xfrm>
            <a:off x="4229100" y="4287012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 h="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9" name="object 199"/>
          <p:cNvSpPr/>
          <p:nvPr/>
        </p:nvSpPr>
        <p:spPr>
          <a:xfrm>
            <a:off x="4229100" y="3220974"/>
            <a:ext cx="0" cy="1066038"/>
          </a:xfrm>
          <a:custGeom>
            <a:avLst/>
            <a:gdLst/>
            <a:ahLst/>
            <a:cxnLst/>
            <a:rect l="l" t="t" r="r" b="b"/>
            <a:pathLst>
              <a:path w="0" h="1066038">
                <a:moveTo>
                  <a:pt x="0" y="0"/>
                </a:moveTo>
                <a:lnTo>
                  <a:pt x="0" y="1066038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0" name="object 200"/>
          <p:cNvSpPr/>
          <p:nvPr/>
        </p:nvSpPr>
        <p:spPr>
          <a:xfrm>
            <a:off x="4549902" y="3220974"/>
            <a:ext cx="0" cy="1066038"/>
          </a:xfrm>
          <a:custGeom>
            <a:avLst/>
            <a:gdLst/>
            <a:ahLst/>
            <a:cxnLst/>
            <a:rect l="l" t="t" r="r" b="b"/>
            <a:pathLst>
              <a:path w="0" h="1066038">
                <a:moveTo>
                  <a:pt x="0" y="0"/>
                </a:moveTo>
                <a:lnTo>
                  <a:pt x="0" y="1066038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1" name="object 201"/>
          <p:cNvSpPr/>
          <p:nvPr/>
        </p:nvSpPr>
        <p:spPr>
          <a:xfrm>
            <a:off x="6057900" y="3220974"/>
            <a:ext cx="0" cy="1066038"/>
          </a:xfrm>
          <a:custGeom>
            <a:avLst/>
            <a:gdLst/>
            <a:ahLst/>
            <a:cxnLst/>
            <a:rect l="l" t="t" r="r" b="b"/>
            <a:pathLst>
              <a:path w="0" h="1066038">
                <a:moveTo>
                  <a:pt x="0" y="0"/>
                </a:moveTo>
                <a:lnTo>
                  <a:pt x="0" y="1066038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2" name="object 202"/>
          <p:cNvSpPr/>
          <p:nvPr/>
        </p:nvSpPr>
        <p:spPr>
          <a:xfrm>
            <a:off x="4229100" y="3951732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 h="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3" name="object 203"/>
          <p:cNvSpPr/>
          <p:nvPr/>
        </p:nvSpPr>
        <p:spPr>
          <a:xfrm>
            <a:off x="4229100" y="4119372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 h="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4" name="object 204"/>
          <p:cNvSpPr/>
          <p:nvPr/>
        </p:nvSpPr>
        <p:spPr>
          <a:xfrm>
            <a:off x="4229100" y="3784854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 h="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5" name="object 205"/>
          <p:cNvSpPr/>
          <p:nvPr/>
        </p:nvSpPr>
        <p:spPr>
          <a:xfrm>
            <a:off x="5509260" y="3220974"/>
            <a:ext cx="0" cy="1066038"/>
          </a:xfrm>
          <a:custGeom>
            <a:avLst/>
            <a:gdLst/>
            <a:ahLst/>
            <a:cxnLst/>
            <a:rect l="l" t="t" r="r" b="b"/>
            <a:pathLst>
              <a:path w="0" h="1066038">
                <a:moveTo>
                  <a:pt x="0" y="0"/>
                </a:moveTo>
                <a:lnTo>
                  <a:pt x="0" y="1066038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6" name="object 206"/>
          <p:cNvSpPr/>
          <p:nvPr/>
        </p:nvSpPr>
        <p:spPr>
          <a:xfrm>
            <a:off x="2857500" y="2837688"/>
            <a:ext cx="42672" cy="350519"/>
          </a:xfrm>
          <a:custGeom>
            <a:avLst/>
            <a:gdLst/>
            <a:ahLst/>
            <a:cxnLst/>
            <a:rect l="l" t="t" r="r" b="b"/>
            <a:pathLst>
              <a:path w="42672" h="350519">
                <a:moveTo>
                  <a:pt x="30480" y="336803"/>
                </a:moveTo>
                <a:lnTo>
                  <a:pt x="28956" y="332231"/>
                </a:lnTo>
                <a:lnTo>
                  <a:pt x="27431" y="335279"/>
                </a:lnTo>
                <a:lnTo>
                  <a:pt x="42672" y="350519"/>
                </a:lnTo>
                <a:lnTo>
                  <a:pt x="30480" y="336803"/>
                </a:lnTo>
                <a:close/>
              </a:path>
              <a:path w="42672" h="350519">
                <a:moveTo>
                  <a:pt x="42672" y="350519"/>
                </a:moveTo>
                <a:lnTo>
                  <a:pt x="36877" y="334500"/>
                </a:lnTo>
                <a:lnTo>
                  <a:pt x="953262" y="4571"/>
                </a:lnTo>
                <a:lnTo>
                  <a:pt x="954786" y="1523"/>
                </a:lnTo>
                <a:lnTo>
                  <a:pt x="951738" y="0"/>
                </a:lnTo>
                <a:lnTo>
                  <a:pt x="35239" y="329969"/>
                </a:lnTo>
                <a:lnTo>
                  <a:pt x="29718" y="314705"/>
                </a:lnTo>
                <a:lnTo>
                  <a:pt x="0" y="345185"/>
                </a:lnTo>
                <a:lnTo>
                  <a:pt x="42672" y="350519"/>
                </a:lnTo>
                <a:lnTo>
                  <a:pt x="27431" y="335279"/>
                </a:lnTo>
                <a:lnTo>
                  <a:pt x="28956" y="332231"/>
                </a:lnTo>
                <a:lnTo>
                  <a:pt x="30480" y="336803"/>
                </a:lnTo>
                <a:lnTo>
                  <a:pt x="42672" y="3505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7" name="object 207"/>
          <p:cNvSpPr/>
          <p:nvPr/>
        </p:nvSpPr>
        <p:spPr>
          <a:xfrm>
            <a:off x="3922014" y="2837688"/>
            <a:ext cx="1107186" cy="352043"/>
          </a:xfrm>
          <a:custGeom>
            <a:avLst/>
            <a:gdLst/>
            <a:ahLst/>
            <a:cxnLst/>
            <a:rect l="l" t="t" r="r" b="b"/>
            <a:pathLst>
              <a:path w="1107186" h="352043">
                <a:moveTo>
                  <a:pt x="1070127" y="336520"/>
                </a:moveTo>
                <a:lnTo>
                  <a:pt x="1065276" y="352043"/>
                </a:lnTo>
                <a:lnTo>
                  <a:pt x="1107186" y="345185"/>
                </a:lnTo>
                <a:lnTo>
                  <a:pt x="1077468" y="333755"/>
                </a:lnTo>
                <a:lnTo>
                  <a:pt x="1071564" y="331921"/>
                </a:lnTo>
                <a:lnTo>
                  <a:pt x="3048" y="0"/>
                </a:lnTo>
                <a:lnTo>
                  <a:pt x="0" y="1523"/>
                </a:lnTo>
                <a:lnTo>
                  <a:pt x="1524" y="4571"/>
                </a:lnTo>
                <a:lnTo>
                  <a:pt x="1070127" y="336520"/>
                </a:lnTo>
                <a:lnTo>
                  <a:pt x="1075944" y="338327"/>
                </a:lnTo>
                <a:lnTo>
                  <a:pt x="1078991" y="336803"/>
                </a:lnTo>
                <a:lnTo>
                  <a:pt x="1075944" y="338327"/>
                </a:lnTo>
                <a:lnTo>
                  <a:pt x="1070127" y="336520"/>
                </a:lnTo>
                <a:close/>
              </a:path>
              <a:path w="1107186" h="352043">
                <a:moveTo>
                  <a:pt x="1076706" y="315467"/>
                </a:moveTo>
                <a:lnTo>
                  <a:pt x="1071564" y="331921"/>
                </a:lnTo>
                <a:lnTo>
                  <a:pt x="1077468" y="333755"/>
                </a:lnTo>
                <a:lnTo>
                  <a:pt x="1107186" y="345185"/>
                </a:lnTo>
                <a:lnTo>
                  <a:pt x="1076706" y="3154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8" name="object 208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7" name="object 117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8" name="object 118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9" name="object 119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0" name="object 120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1" name="object 121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2" name="object 122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3" name="object 123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4" name="object 124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5" name="object 125"/>
          <p:cNvSpPr/>
          <p:nvPr/>
        </p:nvSpPr>
        <p:spPr>
          <a:xfrm>
            <a:off x="1828800" y="7658861"/>
            <a:ext cx="2019300" cy="0"/>
          </a:xfrm>
          <a:custGeom>
            <a:avLst/>
            <a:gdLst/>
            <a:ahLst/>
            <a:cxnLst/>
            <a:rect l="l" t="t" r="r" b="b"/>
            <a:pathLst>
              <a:path w="2019300" h="0">
                <a:moveTo>
                  <a:pt x="0" y="0"/>
                </a:moveTo>
                <a:lnTo>
                  <a:pt x="2019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6" name="object 126"/>
          <p:cNvSpPr/>
          <p:nvPr/>
        </p:nvSpPr>
        <p:spPr>
          <a:xfrm>
            <a:off x="1828800" y="8564118"/>
            <a:ext cx="2019300" cy="0"/>
          </a:xfrm>
          <a:custGeom>
            <a:avLst/>
            <a:gdLst/>
            <a:ahLst/>
            <a:cxnLst/>
            <a:rect l="l" t="t" r="r" b="b"/>
            <a:pathLst>
              <a:path w="2019300" h="0">
                <a:moveTo>
                  <a:pt x="0" y="0"/>
                </a:moveTo>
                <a:lnTo>
                  <a:pt x="20193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7" name="object 127"/>
          <p:cNvSpPr/>
          <p:nvPr/>
        </p:nvSpPr>
        <p:spPr>
          <a:xfrm>
            <a:off x="1828800" y="6300978"/>
            <a:ext cx="0" cy="2263140"/>
          </a:xfrm>
          <a:custGeom>
            <a:avLst/>
            <a:gdLst/>
            <a:ahLst/>
            <a:cxnLst/>
            <a:rect l="l" t="t" r="r" b="b"/>
            <a:pathLst>
              <a:path w="0" h="2263140">
                <a:moveTo>
                  <a:pt x="0" y="0"/>
                </a:moveTo>
                <a:lnTo>
                  <a:pt x="0" y="226314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8" name="object 128"/>
          <p:cNvSpPr/>
          <p:nvPr/>
        </p:nvSpPr>
        <p:spPr>
          <a:xfrm>
            <a:off x="2417826" y="6300978"/>
            <a:ext cx="0" cy="2263140"/>
          </a:xfrm>
          <a:custGeom>
            <a:avLst/>
            <a:gdLst/>
            <a:ahLst/>
            <a:cxnLst/>
            <a:rect l="l" t="t" r="r" b="b"/>
            <a:pathLst>
              <a:path w="0" h="2263140">
                <a:moveTo>
                  <a:pt x="0" y="0"/>
                </a:moveTo>
                <a:lnTo>
                  <a:pt x="0" y="226314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9" name="object 129"/>
          <p:cNvSpPr/>
          <p:nvPr/>
        </p:nvSpPr>
        <p:spPr>
          <a:xfrm>
            <a:off x="3006852" y="6300978"/>
            <a:ext cx="0" cy="2263140"/>
          </a:xfrm>
          <a:custGeom>
            <a:avLst/>
            <a:gdLst/>
            <a:ahLst/>
            <a:cxnLst/>
            <a:rect l="l" t="t" r="r" b="b"/>
            <a:pathLst>
              <a:path w="0" h="2263140">
                <a:moveTo>
                  <a:pt x="0" y="0"/>
                </a:moveTo>
                <a:lnTo>
                  <a:pt x="0" y="226314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0" name="object 130"/>
          <p:cNvSpPr/>
          <p:nvPr/>
        </p:nvSpPr>
        <p:spPr>
          <a:xfrm>
            <a:off x="3342894" y="6300978"/>
            <a:ext cx="0" cy="2263140"/>
          </a:xfrm>
          <a:custGeom>
            <a:avLst/>
            <a:gdLst/>
            <a:ahLst/>
            <a:cxnLst/>
            <a:rect l="l" t="t" r="r" b="b"/>
            <a:pathLst>
              <a:path w="0" h="2263140">
                <a:moveTo>
                  <a:pt x="0" y="0"/>
                </a:moveTo>
                <a:lnTo>
                  <a:pt x="0" y="226314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1" name="object 131"/>
          <p:cNvSpPr/>
          <p:nvPr/>
        </p:nvSpPr>
        <p:spPr>
          <a:xfrm>
            <a:off x="3848100" y="6300978"/>
            <a:ext cx="0" cy="2263140"/>
          </a:xfrm>
          <a:custGeom>
            <a:avLst/>
            <a:gdLst/>
            <a:ahLst/>
            <a:cxnLst/>
            <a:rect l="l" t="t" r="r" b="b"/>
            <a:pathLst>
              <a:path w="0" h="2263140">
                <a:moveTo>
                  <a:pt x="0" y="0"/>
                </a:moveTo>
                <a:lnTo>
                  <a:pt x="0" y="226314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2" name="object 132"/>
          <p:cNvSpPr/>
          <p:nvPr/>
        </p:nvSpPr>
        <p:spPr>
          <a:xfrm>
            <a:off x="1828800" y="6979920"/>
            <a:ext cx="2019300" cy="0"/>
          </a:xfrm>
          <a:custGeom>
            <a:avLst/>
            <a:gdLst/>
            <a:ahLst/>
            <a:cxnLst/>
            <a:rect l="l" t="t" r="r" b="b"/>
            <a:pathLst>
              <a:path w="2019300" h="0">
                <a:moveTo>
                  <a:pt x="0" y="0"/>
                </a:moveTo>
                <a:lnTo>
                  <a:pt x="2019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3" name="object 133"/>
          <p:cNvSpPr/>
          <p:nvPr/>
        </p:nvSpPr>
        <p:spPr>
          <a:xfrm>
            <a:off x="1828800" y="7205472"/>
            <a:ext cx="2019300" cy="0"/>
          </a:xfrm>
          <a:custGeom>
            <a:avLst/>
            <a:gdLst/>
            <a:ahLst/>
            <a:cxnLst/>
            <a:rect l="l" t="t" r="r" b="b"/>
            <a:pathLst>
              <a:path w="2019300" h="0">
                <a:moveTo>
                  <a:pt x="0" y="0"/>
                </a:moveTo>
                <a:lnTo>
                  <a:pt x="2019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4" name="object 134"/>
          <p:cNvSpPr/>
          <p:nvPr/>
        </p:nvSpPr>
        <p:spPr>
          <a:xfrm>
            <a:off x="1828800" y="7432548"/>
            <a:ext cx="2019300" cy="0"/>
          </a:xfrm>
          <a:custGeom>
            <a:avLst/>
            <a:gdLst/>
            <a:ahLst/>
            <a:cxnLst/>
            <a:rect l="l" t="t" r="r" b="b"/>
            <a:pathLst>
              <a:path w="2019300" h="0">
                <a:moveTo>
                  <a:pt x="0" y="0"/>
                </a:moveTo>
                <a:lnTo>
                  <a:pt x="2019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5" name="object 135"/>
          <p:cNvSpPr/>
          <p:nvPr/>
        </p:nvSpPr>
        <p:spPr>
          <a:xfrm>
            <a:off x="1828800" y="7885176"/>
            <a:ext cx="2019300" cy="0"/>
          </a:xfrm>
          <a:custGeom>
            <a:avLst/>
            <a:gdLst/>
            <a:ahLst/>
            <a:cxnLst/>
            <a:rect l="l" t="t" r="r" b="b"/>
            <a:pathLst>
              <a:path w="2019300" h="0">
                <a:moveTo>
                  <a:pt x="0" y="0"/>
                </a:moveTo>
                <a:lnTo>
                  <a:pt x="2019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6" name="object 136"/>
          <p:cNvSpPr/>
          <p:nvPr/>
        </p:nvSpPr>
        <p:spPr>
          <a:xfrm>
            <a:off x="1828800" y="8111490"/>
            <a:ext cx="2019300" cy="0"/>
          </a:xfrm>
          <a:custGeom>
            <a:avLst/>
            <a:gdLst/>
            <a:ahLst/>
            <a:cxnLst/>
            <a:rect l="l" t="t" r="r" b="b"/>
            <a:pathLst>
              <a:path w="2019300" h="0">
                <a:moveTo>
                  <a:pt x="0" y="0"/>
                </a:moveTo>
                <a:lnTo>
                  <a:pt x="2019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7" name="object 137"/>
          <p:cNvSpPr/>
          <p:nvPr/>
        </p:nvSpPr>
        <p:spPr>
          <a:xfrm>
            <a:off x="1828800" y="8337804"/>
            <a:ext cx="2019300" cy="0"/>
          </a:xfrm>
          <a:custGeom>
            <a:avLst/>
            <a:gdLst/>
            <a:ahLst/>
            <a:cxnLst/>
            <a:rect l="l" t="t" r="r" b="b"/>
            <a:pathLst>
              <a:path w="2019300" h="0">
                <a:moveTo>
                  <a:pt x="0" y="0"/>
                </a:moveTo>
                <a:lnTo>
                  <a:pt x="2019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8" name="object 138"/>
          <p:cNvSpPr/>
          <p:nvPr/>
        </p:nvSpPr>
        <p:spPr>
          <a:xfrm>
            <a:off x="4343400" y="6717792"/>
            <a:ext cx="1682496" cy="0"/>
          </a:xfrm>
          <a:custGeom>
            <a:avLst/>
            <a:gdLst/>
            <a:ahLst/>
            <a:cxnLst/>
            <a:rect l="l" t="t" r="r" b="b"/>
            <a:pathLst>
              <a:path w="1682496" h="0">
                <a:moveTo>
                  <a:pt x="0" y="0"/>
                </a:moveTo>
                <a:lnTo>
                  <a:pt x="1682496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9" name="object 139"/>
          <p:cNvSpPr/>
          <p:nvPr/>
        </p:nvSpPr>
        <p:spPr>
          <a:xfrm>
            <a:off x="4343400" y="6869430"/>
            <a:ext cx="1682496" cy="0"/>
          </a:xfrm>
          <a:custGeom>
            <a:avLst/>
            <a:gdLst/>
            <a:ahLst/>
            <a:cxnLst/>
            <a:rect l="l" t="t" r="r" b="b"/>
            <a:pathLst>
              <a:path w="1682496" h="0">
                <a:moveTo>
                  <a:pt x="0" y="0"/>
                </a:moveTo>
                <a:lnTo>
                  <a:pt x="1682496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0" name="object 140"/>
          <p:cNvSpPr/>
          <p:nvPr/>
        </p:nvSpPr>
        <p:spPr>
          <a:xfrm>
            <a:off x="4343400" y="6262878"/>
            <a:ext cx="0" cy="606552"/>
          </a:xfrm>
          <a:custGeom>
            <a:avLst/>
            <a:gdLst/>
            <a:ahLst/>
            <a:cxnLst/>
            <a:rect l="l" t="t" r="r" b="b"/>
            <a:pathLst>
              <a:path w="0" h="606551">
                <a:moveTo>
                  <a:pt x="0" y="0"/>
                </a:moveTo>
                <a:lnTo>
                  <a:pt x="0" y="606552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1" name="object 141"/>
          <p:cNvSpPr/>
          <p:nvPr/>
        </p:nvSpPr>
        <p:spPr>
          <a:xfrm>
            <a:off x="4932426" y="6262878"/>
            <a:ext cx="0" cy="606552"/>
          </a:xfrm>
          <a:custGeom>
            <a:avLst/>
            <a:gdLst/>
            <a:ahLst/>
            <a:cxnLst/>
            <a:rect l="l" t="t" r="r" b="b"/>
            <a:pathLst>
              <a:path w="0" h="606551">
                <a:moveTo>
                  <a:pt x="0" y="0"/>
                </a:moveTo>
                <a:lnTo>
                  <a:pt x="0" y="606552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2" name="object 142"/>
          <p:cNvSpPr/>
          <p:nvPr/>
        </p:nvSpPr>
        <p:spPr>
          <a:xfrm>
            <a:off x="5521452" y="6262878"/>
            <a:ext cx="0" cy="606552"/>
          </a:xfrm>
          <a:custGeom>
            <a:avLst/>
            <a:gdLst/>
            <a:ahLst/>
            <a:cxnLst/>
            <a:rect l="l" t="t" r="r" b="b"/>
            <a:pathLst>
              <a:path w="0" h="606551">
                <a:moveTo>
                  <a:pt x="0" y="0"/>
                </a:moveTo>
                <a:lnTo>
                  <a:pt x="0" y="606552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3" name="object 143"/>
          <p:cNvSpPr/>
          <p:nvPr/>
        </p:nvSpPr>
        <p:spPr>
          <a:xfrm>
            <a:off x="4343400" y="7366254"/>
            <a:ext cx="925829" cy="0"/>
          </a:xfrm>
          <a:custGeom>
            <a:avLst/>
            <a:gdLst/>
            <a:ahLst/>
            <a:cxnLst/>
            <a:rect l="l" t="t" r="r" b="b"/>
            <a:pathLst>
              <a:path w="925829" h="0">
                <a:moveTo>
                  <a:pt x="0" y="0"/>
                </a:moveTo>
                <a:lnTo>
                  <a:pt x="9258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4" name="object 144"/>
          <p:cNvSpPr/>
          <p:nvPr/>
        </p:nvSpPr>
        <p:spPr>
          <a:xfrm>
            <a:off x="4343400" y="7972806"/>
            <a:ext cx="925829" cy="0"/>
          </a:xfrm>
          <a:custGeom>
            <a:avLst/>
            <a:gdLst/>
            <a:ahLst/>
            <a:cxnLst/>
            <a:rect l="l" t="t" r="r" b="b"/>
            <a:pathLst>
              <a:path w="925829" h="0">
                <a:moveTo>
                  <a:pt x="0" y="0"/>
                </a:moveTo>
                <a:lnTo>
                  <a:pt x="9258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5" name="object 145"/>
          <p:cNvSpPr/>
          <p:nvPr/>
        </p:nvSpPr>
        <p:spPr>
          <a:xfrm>
            <a:off x="4343400" y="7062978"/>
            <a:ext cx="0" cy="1516380"/>
          </a:xfrm>
          <a:custGeom>
            <a:avLst/>
            <a:gdLst/>
            <a:ahLst/>
            <a:cxnLst/>
            <a:rect l="l" t="t" r="r" b="b"/>
            <a:pathLst>
              <a:path w="0" h="1516379">
                <a:moveTo>
                  <a:pt x="0" y="0"/>
                </a:moveTo>
                <a:lnTo>
                  <a:pt x="0" y="151638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6" name="object 146"/>
          <p:cNvSpPr/>
          <p:nvPr/>
        </p:nvSpPr>
        <p:spPr>
          <a:xfrm>
            <a:off x="4932426" y="7062978"/>
            <a:ext cx="0" cy="1516380"/>
          </a:xfrm>
          <a:custGeom>
            <a:avLst/>
            <a:gdLst/>
            <a:ahLst/>
            <a:cxnLst/>
            <a:rect l="l" t="t" r="r" b="b"/>
            <a:pathLst>
              <a:path w="0" h="1516379">
                <a:moveTo>
                  <a:pt x="0" y="0"/>
                </a:moveTo>
                <a:lnTo>
                  <a:pt x="0" y="151638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7" name="object 147"/>
          <p:cNvSpPr/>
          <p:nvPr/>
        </p:nvSpPr>
        <p:spPr>
          <a:xfrm>
            <a:off x="5269230" y="7062978"/>
            <a:ext cx="0" cy="1516380"/>
          </a:xfrm>
          <a:custGeom>
            <a:avLst/>
            <a:gdLst/>
            <a:ahLst/>
            <a:cxnLst/>
            <a:rect l="l" t="t" r="r" b="b"/>
            <a:pathLst>
              <a:path w="0" h="1516379">
                <a:moveTo>
                  <a:pt x="0" y="0"/>
                </a:moveTo>
                <a:lnTo>
                  <a:pt x="0" y="151638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8" name="object 148"/>
          <p:cNvSpPr/>
          <p:nvPr/>
        </p:nvSpPr>
        <p:spPr>
          <a:xfrm>
            <a:off x="4343400" y="7517892"/>
            <a:ext cx="925829" cy="0"/>
          </a:xfrm>
          <a:custGeom>
            <a:avLst/>
            <a:gdLst/>
            <a:ahLst/>
            <a:cxnLst/>
            <a:rect l="l" t="t" r="r" b="b"/>
            <a:pathLst>
              <a:path w="925829" h="0">
                <a:moveTo>
                  <a:pt x="0" y="0"/>
                </a:moveTo>
                <a:lnTo>
                  <a:pt x="9258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9" name="object 149"/>
          <p:cNvSpPr/>
          <p:nvPr/>
        </p:nvSpPr>
        <p:spPr>
          <a:xfrm>
            <a:off x="4343400" y="7669530"/>
            <a:ext cx="925829" cy="0"/>
          </a:xfrm>
          <a:custGeom>
            <a:avLst/>
            <a:gdLst/>
            <a:ahLst/>
            <a:cxnLst/>
            <a:rect l="l" t="t" r="r" b="b"/>
            <a:pathLst>
              <a:path w="925829" h="0">
                <a:moveTo>
                  <a:pt x="0" y="0"/>
                </a:moveTo>
                <a:lnTo>
                  <a:pt x="9258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0" name="object 150"/>
          <p:cNvSpPr/>
          <p:nvPr/>
        </p:nvSpPr>
        <p:spPr>
          <a:xfrm>
            <a:off x="4343400" y="7821168"/>
            <a:ext cx="925829" cy="0"/>
          </a:xfrm>
          <a:custGeom>
            <a:avLst/>
            <a:gdLst/>
            <a:ahLst/>
            <a:cxnLst/>
            <a:rect l="l" t="t" r="r" b="b"/>
            <a:pathLst>
              <a:path w="925829" h="0">
                <a:moveTo>
                  <a:pt x="0" y="0"/>
                </a:moveTo>
                <a:lnTo>
                  <a:pt x="9258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1" name="object 151"/>
          <p:cNvSpPr/>
          <p:nvPr/>
        </p:nvSpPr>
        <p:spPr>
          <a:xfrm>
            <a:off x="4343400" y="8124444"/>
            <a:ext cx="925829" cy="0"/>
          </a:xfrm>
          <a:custGeom>
            <a:avLst/>
            <a:gdLst/>
            <a:ahLst/>
            <a:cxnLst/>
            <a:rect l="l" t="t" r="r" b="b"/>
            <a:pathLst>
              <a:path w="925829" h="0">
                <a:moveTo>
                  <a:pt x="0" y="0"/>
                </a:moveTo>
                <a:lnTo>
                  <a:pt x="9258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2" name="object 152"/>
          <p:cNvSpPr/>
          <p:nvPr/>
        </p:nvSpPr>
        <p:spPr>
          <a:xfrm>
            <a:off x="4343400" y="8276082"/>
            <a:ext cx="925829" cy="0"/>
          </a:xfrm>
          <a:custGeom>
            <a:avLst/>
            <a:gdLst/>
            <a:ahLst/>
            <a:cxnLst/>
            <a:rect l="l" t="t" r="r" b="b"/>
            <a:pathLst>
              <a:path w="925829" h="0">
                <a:moveTo>
                  <a:pt x="0" y="0"/>
                </a:moveTo>
                <a:lnTo>
                  <a:pt x="9258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3" name="object 153"/>
          <p:cNvSpPr/>
          <p:nvPr/>
        </p:nvSpPr>
        <p:spPr>
          <a:xfrm>
            <a:off x="4343400" y="8427720"/>
            <a:ext cx="925829" cy="0"/>
          </a:xfrm>
          <a:custGeom>
            <a:avLst/>
            <a:gdLst/>
            <a:ahLst/>
            <a:cxnLst/>
            <a:rect l="l" t="t" r="r" b="b"/>
            <a:pathLst>
              <a:path w="925829" h="0">
                <a:moveTo>
                  <a:pt x="0" y="0"/>
                </a:moveTo>
                <a:lnTo>
                  <a:pt x="92582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4" name="object 154"/>
          <p:cNvSpPr/>
          <p:nvPr/>
        </p:nvSpPr>
        <p:spPr>
          <a:xfrm>
            <a:off x="3884676" y="6681978"/>
            <a:ext cx="420624" cy="534924"/>
          </a:xfrm>
          <a:custGeom>
            <a:avLst/>
            <a:gdLst/>
            <a:ahLst/>
            <a:cxnLst/>
            <a:rect l="l" t="t" r="r" b="b"/>
            <a:pathLst>
              <a:path w="420624" h="534924">
                <a:moveTo>
                  <a:pt x="381762" y="18287"/>
                </a:moveTo>
                <a:lnTo>
                  <a:pt x="399288" y="23622"/>
                </a:lnTo>
                <a:lnTo>
                  <a:pt x="402336" y="22860"/>
                </a:lnTo>
                <a:lnTo>
                  <a:pt x="399288" y="23622"/>
                </a:lnTo>
                <a:lnTo>
                  <a:pt x="395260" y="28749"/>
                </a:lnTo>
                <a:lnTo>
                  <a:pt x="0" y="531876"/>
                </a:lnTo>
                <a:lnTo>
                  <a:pt x="0" y="534924"/>
                </a:lnTo>
                <a:lnTo>
                  <a:pt x="3048" y="534924"/>
                </a:lnTo>
                <a:lnTo>
                  <a:pt x="399111" y="31734"/>
                </a:lnTo>
                <a:lnTo>
                  <a:pt x="403098" y="26670"/>
                </a:lnTo>
                <a:lnTo>
                  <a:pt x="420624" y="0"/>
                </a:lnTo>
                <a:lnTo>
                  <a:pt x="381762" y="18287"/>
                </a:lnTo>
                <a:close/>
              </a:path>
              <a:path w="420624" h="534924">
                <a:moveTo>
                  <a:pt x="403098" y="26670"/>
                </a:moveTo>
                <a:lnTo>
                  <a:pt x="399111" y="31734"/>
                </a:lnTo>
                <a:lnTo>
                  <a:pt x="412241" y="41910"/>
                </a:lnTo>
                <a:lnTo>
                  <a:pt x="420624" y="0"/>
                </a:lnTo>
                <a:lnTo>
                  <a:pt x="403098" y="26670"/>
                </a:lnTo>
                <a:close/>
              </a:path>
              <a:path w="420624" h="534924">
                <a:moveTo>
                  <a:pt x="399288" y="23622"/>
                </a:moveTo>
                <a:lnTo>
                  <a:pt x="381762" y="18287"/>
                </a:lnTo>
                <a:lnTo>
                  <a:pt x="395260" y="28749"/>
                </a:lnTo>
                <a:lnTo>
                  <a:pt x="399288" y="236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5" name="object 155"/>
          <p:cNvSpPr/>
          <p:nvPr/>
        </p:nvSpPr>
        <p:spPr>
          <a:xfrm>
            <a:off x="3884676" y="7518654"/>
            <a:ext cx="420624" cy="344423"/>
          </a:xfrm>
          <a:custGeom>
            <a:avLst/>
            <a:gdLst/>
            <a:ahLst/>
            <a:cxnLst/>
            <a:rect l="l" t="t" r="r" b="b"/>
            <a:pathLst>
              <a:path w="420624" h="344424">
                <a:moveTo>
                  <a:pt x="403098" y="305562"/>
                </a:moveTo>
                <a:lnTo>
                  <a:pt x="392721" y="318208"/>
                </a:lnTo>
                <a:lnTo>
                  <a:pt x="397763" y="322326"/>
                </a:lnTo>
                <a:lnTo>
                  <a:pt x="420624" y="344424"/>
                </a:lnTo>
                <a:lnTo>
                  <a:pt x="403098" y="305562"/>
                </a:lnTo>
                <a:close/>
              </a:path>
              <a:path w="420624" h="344424">
                <a:moveTo>
                  <a:pt x="389631" y="321974"/>
                </a:moveTo>
                <a:lnTo>
                  <a:pt x="378713" y="335280"/>
                </a:lnTo>
                <a:lnTo>
                  <a:pt x="420624" y="344424"/>
                </a:lnTo>
                <a:lnTo>
                  <a:pt x="397763" y="322326"/>
                </a:lnTo>
                <a:lnTo>
                  <a:pt x="392721" y="318208"/>
                </a:lnTo>
                <a:lnTo>
                  <a:pt x="3048" y="0"/>
                </a:lnTo>
                <a:lnTo>
                  <a:pt x="0" y="0"/>
                </a:lnTo>
                <a:lnTo>
                  <a:pt x="0" y="3048"/>
                </a:lnTo>
                <a:lnTo>
                  <a:pt x="389631" y="321974"/>
                </a:lnTo>
                <a:lnTo>
                  <a:pt x="394715" y="326136"/>
                </a:lnTo>
                <a:lnTo>
                  <a:pt x="397763" y="326136"/>
                </a:lnTo>
                <a:lnTo>
                  <a:pt x="394715" y="326136"/>
                </a:lnTo>
                <a:lnTo>
                  <a:pt x="389631" y="3219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6" name="object 156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6" name="object 116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14</a:t>
            </a:r>
            <a:endParaRPr sz="125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4343400" y="7062978"/>
            <a:ext cx="589026" cy="303276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633">
              <a:lnSpc>
                <a:spcPct val="93749"/>
              </a:lnSpc>
            </a:pPr>
            <a:r>
              <a:rPr dirty="0" smtClean="0" sz="700" spc="1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700" spc="1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1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700" spc="1">
                <a:solidFill>
                  <a:srgbClr val="FFFFFF"/>
                </a:solidFill>
                <a:latin typeface="Garamond"/>
                <a:cs typeface="Garamond"/>
              </a:rPr>
              <a:t>es</a:t>
            </a:r>
            <a:r>
              <a:rPr dirty="0" smtClean="0" sz="700" spc="1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1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4932426" y="7062978"/>
            <a:ext cx="336803" cy="303276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638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Ite</a:t>
            </a: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4343400" y="7366254"/>
            <a:ext cx="589026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2" name="object 112"/>
          <p:cNvSpPr txBox="1"/>
          <p:nvPr/>
        </p:nvSpPr>
        <p:spPr>
          <a:xfrm>
            <a:off x="4932426" y="7366254"/>
            <a:ext cx="336803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1" name="object 111"/>
          <p:cNvSpPr txBox="1"/>
          <p:nvPr/>
        </p:nvSpPr>
        <p:spPr>
          <a:xfrm>
            <a:off x="4343400" y="7517892"/>
            <a:ext cx="589026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0" name="object 110"/>
          <p:cNvSpPr txBox="1"/>
          <p:nvPr/>
        </p:nvSpPr>
        <p:spPr>
          <a:xfrm>
            <a:off x="4932426" y="7517892"/>
            <a:ext cx="336803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9" name="object 109"/>
          <p:cNvSpPr txBox="1"/>
          <p:nvPr/>
        </p:nvSpPr>
        <p:spPr>
          <a:xfrm>
            <a:off x="4343400" y="7669530"/>
            <a:ext cx="589026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8" name="object 108"/>
          <p:cNvSpPr txBox="1"/>
          <p:nvPr/>
        </p:nvSpPr>
        <p:spPr>
          <a:xfrm>
            <a:off x="4932426" y="7669530"/>
            <a:ext cx="336803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7" name="object 107"/>
          <p:cNvSpPr txBox="1"/>
          <p:nvPr/>
        </p:nvSpPr>
        <p:spPr>
          <a:xfrm>
            <a:off x="4343400" y="7821168"/>
            <a:ext cx="589026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6" name="object 106"/>
          <p:cNvSpPr txBox="1"/>
          <p:nvPr/>
        </p:nvSpPr>
        <p:spPr>
          <a:xfrm>
            <a:off x="4932426" y="7821168"/>
            <a:ext cx="336803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5" name="object 105"/>
          <p:cNvSpPr txBox="1"/>
          <p:nvPr/>
        </p:nvSpPr>
        <p:spPr>
          <a:xfrm>
            <a:off x="4343400" y="7972806"/>
            <a:ext cx="589026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4" name="object 104"/>
          <p:cNvSpPr txBox="1"/>
          <p:nvPr/>
        </p:nvSpPr>
        <p:spPr>
          <a:xfrm>
            <a:off x="4932426" y="7972806"/>
            <a:ext cx="336803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3" name="object 103"/>
          <p:cNvSpPr txBox="1"/>
          <p:nvPr/>
        </p:nvSpPr>
        <p:spPr>
          <a:xfrm>
            <a:off x="4343400" y="8124444"/>
            <a:ext cx="589026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2" name="object 102"/>
          <p:cNvSpPr txBox="1"/>
          <p:nvPr/>
        </p:nvSpPr>
        <p:spPr>
          <a:xfrm>
            <a:off x="4932426" y="8124444"/>
            <a:ext cx="336803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1" name="object 101"/>
          <p:cNvSpPr txBox="1"/>
          <p:nvPr/>
        </p:nvSpPr>
        <p:spPr>
          <a:xfrm>
            <a:off x="4343400" y="8276082"/>
            <a:ext cx="589026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0" name="object 100"/>
          <p:cNvSpPr txBox="1"/>
          <p:nvPr/>
        </p:nvSpPr>
        <p:spPr>
          <a:xfrm>
            <a:off x="4932426" y="8276082"/>
            <a:ext cx="336803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9" name="object 99"/>
          <p:cNvSpPr txBox="1"/>
          <p:nvPr/>
        </p:nvSpPr>
        <p:spPr>
          <a:xfrm>
            <a:off x="4343400" y="8427720"/>
            <a:ext cx="589026" cy="15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8" name="object 98"/>
          <p:cNvSpPr txBox="1"/>
          <p:nvPr/>
        </p:nvSpPr>
        <p:spPr>
          <a:xfrm>
            <a:off x="4932426" y="8427720"/>
            <a:ext cx="336803" cy="15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7" name="object 97"/>
          <p:cNvSpPr txBox="1"/>
          <p:nvPr/>
        </p:nvSpPr>
        <p:spPr>
          <a:xfrm>
            <a:off x="1828800" y="6300978"/>
            <a:ext cx="589026" cy="6789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6" name="object 96"/>
          <p:cNvSpPr txBox="1"/>
          <p:nvPr/>
        </p:nvSpPr>
        <p:spPr>
          <a:xfrm>
            <a:off x="2417826" y="6300978"/>
            <a:ext cx="589026" cy="6789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5" name="object 95"/>
          <p:cNvSpPr txBox="1"/>
          <p:nvPr/>
        </p:nvSpPr>
        <p:spPr>
          <a:xfrm>
            <a:off x="3006852" y="6300978"/>
            <a:ext cx="336042" cy="6789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4" name="object 94"/>
          <p:cNvSpPr txBox="1"/>
          <p:nvPr/>
        </p:nvSpPr>
        <p:spPr>
          <a:xfrm>
            <a:off x="3342894" y="6300978"/>
            <a:ext cx="505205" cy="6789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3" name="object 93"/>
          <p:cNvSpPr txBox="1"/>
          <p:nvPr/>
        </p:nvSpPr>
        <p:spPr>
          <a:xfrm>
            <a:off x="1828800" y="6979920"/>
            <a:ext cx="589026" cy="2255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2" name="object 92"/>
          <p:cNvSpPr txBox="1"/>
          <p:nvPr/>
        </p:nvSpPr>
        <p:spPr>
          <a:xfrm>
            <a:off x="2417826" y="6979920"/>
            <a:ext cx="589026" cy="2255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1" name="object 91"/>
          <p:cNvSpPr txBox="1"/>
          <p:nvPr/>
        </p:nvSpPr>
        <p:spPr>
          <a:xfrm>
            <a:off x="3006852" y="6979920"/>
            <a:ext cx="336042" cy="2255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0" name="object 90"/>
          <p:cNvSpPr txBox="1"/>
          <p:nvPr/>
        </p:nvSpPr>
        <p:spPr>
          <a:xfrm>
            <a:off x="3342894" y="6979920"/>
            <a:ext cx="505205" cy="2255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9" name="object 89"/>
          <p:cNvSpPr txBox="1"/>
          <p:nvPr/>
        </p:nvSpPr>
        <p:spPr>
          <a:xfrm>
            <a:off x="1828800" y="7205472"/>
            <a:ext cx="589026" cy="227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8" name="object 88"/>
          <p:cNvSpPr txBox="1"/>
          <p:nvPr/>
        </p:nvSpPr>
        <p:spPr>
          <a:xfrm>
            <a:off x="2417826" y="7205472"/>
            <a:ext cx="589026" cy="227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7" name="object 87"/>
          <p:cNvSpPr txBox="1"/>
          <p:nvPr/>
        </p:nvSpPr>
        <p:spPr>
          <a:xfrm>
            <a:off x="3006852" y="7205472"/>
            <a:ext cx="336042" cy="227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3342894" y="7205472"/>
            <a:ext cx="505205" cy="227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5" name="object 85"/>
          <p:cNvSpPr txBox="1"/>
          <p:nvPr/>
        </p:nvSpPr>
        <p:spPr>
          <a:xfrm>
            <a:off x="1828800" y="7432548"/>
            <a:ext cx="589026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652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2417826" y="7432548"/>
            <a:ext cx="589026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648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006852" y="7432548"/>
            <a:ext cx="336042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654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342894" y="7432548"/>
            <a:ext cx="505205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6418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828800" y="7658861"/>
            <a:ext cx="589026" cy="2263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0" name="object 80"/>
          <p:cNvSpPr txBox="1"/>
          <p:nvPr/>
        </p:nvSpPr>
        <p:spPr>
          <a:xfrm>
            <a:off x="2417826" y="7658861"/>
            <a:ext cx="589026" cy="2263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9" name="object 79"/>
          <p:cNvSpPr txBox="1"/>
          <p:nvPr/>
        </p:nvSpPr>
        <p:spPr>
          <a:xfrm>
            <a:off x="3006852" y="7658861"/>
            <a:ext cx="336042" cy="2263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3342894" y="7658861"/>
            <a:ext cx="505205" cy="2263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7" name="object 77"/>
          <p:cNvSpPr txBox="1"/>
          <p:nvPr/>
        </p:nvSpPr>
        <p:spPr>
          <a:xfrm>
            <a:off x="1828800" y="7885176"/>
            <a:ext cx="589026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696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417826" y="7885176"/>
            <a:ext cx="589026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693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006852" y="7885176"/>
            <a:ext cx="336042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699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P6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342894" y="7885176"/>
            <a:ext cx="505205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6463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828800" y="8111490"/>
            <a:ext cx="589026" cy="2263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2417826" y="8111490"/>
            <a:ext cx="589026" cy="2263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1" name="object 71"/>
          <p:cNvSpPr txBox="1"/>
          <p:nvPr/>
        </p:nvSpPr>
        <p:spPr>
          <a:xfrm>
            <a:off x="3006852" y="8111490"/>
            <a:ext cx="336042" cy="2263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3342894" y="8111490"/>
            <a:ext cx="505205" cy="2263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1828800" y="8337804"/>
            <a:ext cx="589026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714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417826" y="8337804"/>
            <a:ext cx="589026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711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13/01/2006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006852" y="8337804"/>
            <a:ext cx="336042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5716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342894" y="8337804"/>
            <a:ext cx="505205" cy="226313"/>
          </a:xfrm>
          <a:prstGeom prst="rect">
            <a:avLst/>
          </a:prstGeom>
        </p:spPr>
        <p:txBody>
          <a:bodyPr wrap="square" lIns="0" tIns="28575" rIns="0" bIns="0" rtlCol="0">
            <a:noAutofit/>
          </a:bodyPr>
          <a:lstStyle/>
          <a:p>
            <a:pPr marL="46480">
              <a:lnSpc>
                <a:spcPct val="93749"/>
              </a:lnSpc>
            </a:pPr>
            <a:r>
              <a:rPr dirty="0" smtClean="0" sz="700">
                <a:solidFill>
                  <a:srgbClr val="FFFFFF"/>
                </a:solidFill>
                <a:latin typeface="Garamond"/>
                <a:cs typeface="Garamond"/>
              </a:rPr>
              <a:t>12000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343400" y="6262878"/>
            <a:ext cx="589026" cy="4549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4932426" y="6262878"/>
            <a:ext cx="589026" cy="4549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5521452" y="6262878"/>
            <a:ext cx="504444" cy="4549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4343400" y="6717792"/>
            <a:ext cx="589026" cy="15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4932426" y="6717792"/>
            <a:ext cx="589026" cy="15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5521452" y="6717792"/>
            <a:ext cx="504444" cy="15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00128" marR="1501515" algn="ctr">
              <a:lnSpc>
                <a:spcPct val="93750"/>
              </a:lnSpc>
              <a:spcBef>
                <a:spcPts val="1087"/>
              </a:spcBef>
            </a:pPr>
            <a:r>
              <a:rPr dirty="0" smtClean="0" sz="2200" spc="-3" b="1">
                <a:solidFill>
                  <a:srgbClr val="E5E5FF"/>
                </a:solidFill>
                <a:latin typeface="Garamond"/>
                <a:cs typeface="Garamond"/>
              </a:rPr>
              <a:t>Conto</a:t>
            </a:r>
            <a:r>
              <a:rPr dirty="0" smtClean="0" sz="2200" spc="-3" b="1">
                <a:solidFill>
                  <a:srgbClr val="E5E5FF"/>
                </a:solidFill>
                <a:latin typeface="Garamond"/>
                <a:cs typeface="Garamond"/>
              </a:rPr>
              <a:t>h</a:t>
            </a:r>
            <a:r>
              <a:rPr dirty="0" smtClean="0" sz="2200" spc="-3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spc="-3" b="1">
                <a:solidFill>
                  <a:srgbClr val="E5E5FF"/>
                </a:solidFill>
                <a:latin typeface="Garamond"/>
                <a:cs typeface="Garamond"/>
              </a:rPr>
              <a:t>Lain</a:t>
            </a:r>
            <a:endParaRPr sz="2200">
              <a:latin typeface="Garamond"/>
              <a:cs typeface="Garamond"/>
            </a:endParaRPr>
          </a:p>
          <a:p>
            <a:pPr marL="268138">
              <a:lnSpc>
                <a:spcPts val="787"/>
              </a:lnSpc>
              <a:spcBef>
                <a:spcPts val="1613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es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Tgl_Pesa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3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Ite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700" spc="14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Total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baseline="25396" sz="105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es</a:t>
            </a:r>
            <a:r>
              <a:rPr dirty="0" smtClean="0" baseline="25396" sz="105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baseline="25396" sz="105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Tgl_Pesa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baseline="25396" sz="1050" spc="3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Total</a:t>
            </a:r>
            <a:endParaRPr sz="700">
              <a:latin typeface="Garamond"/>
              <a:cs typeface="Garamond"/>
            </a:endParaRPr>
          </a:p>
          <a:p>
            <a:pPr marL="2782793">
              <a:lnSpc>
                <a:spcPct val="93749"/>
              </a:lnSpc>
              <a:spcBef>
                <a:spcPts val="40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700" spc="6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endParaRPr sz="700">
              <a:latin typeface="Garamond"/>
              <a:cs typeface="Garamond"/>
            </a:endParaRPr>
          </a:p>
          <a:p>
            <a:pPr marL="268147">
              <a:lnSpc>
                <a:spcPts val="787"/>
              </a:lnSpc>
              <a:spcBef>
                <a:spcPts val="100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700" spc="6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25396" sz="105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baseline="-25396" sz="105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baseline="-25396" sz="105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25396" sz="105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baseline="-25396" sz="105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baseline="-25396" sz="1050" spc="6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25396" sz="1050" spc="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endParaRPr sz="700">
              <a:latin typeface="Garamond"/>
              <a:cs typeface="Garamond"/>
            </a:endParaRPr>
          </a:p>
          <a:p>
            <a:pPr marL="268165">
              <a:lnSpc>
                <a:spcPts val="787"/>
              </a:lnSpc>
              <a:spcBef>
                <a:spcPts val="694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700" spc="6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baseline="25396" sz="105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13/01/2006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baseline="25396" sz="1050" spc="6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25396" sz="1050" spc="0">
                <a:solidFill>
                  <a:srgbClr val="FFFFFF"/>
                </a:solidFill>
                <a:latin typeface="Garamond"/>
                <a:cs typeface="Garamond"/>
              </a:rPr>
              <a:t>12000</a:t>
            </a:r>
            <a:endParaRPr sz="700">
              <a:latin typeface="Garamond"/>
              <a:cs typeface="Garamond"/>
            </a:endParaRPr>
          </a:p>
          <a:p>
            <a:pPr marL="268174">
              <a:lnSpc>
                <a:spcPct val="93749"/>
              </a:lnSpc>
              <a:spcBef>
                <a:spcPts val="1288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700" spc="6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endParaRPr sz="700">
              <a:latin typeface="Garamond"/>
              <a:cs typeface="Garamond"/>
            </a:endParaRPr>
          </a:p>
          <a:p>
            <a:pPr marL="268183">
              <a:lnSpc>
                <a:spcPts val="787"/>
              </a:lnSpc>
              <a:spcBef>
                <a:spcPts val="1016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700" spc="6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P4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45000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endParaRPr sz="700">
              <a:latin typeface="Garamond"/>
              <a:cs typeface="Garamond"/>
            </a:endParaRPr>
          </a:p>
          <a:p>
            <a:pPr marL="2782763">
              <a:lnSpc>
                <a:spcPct val="93749"/>
              </a:lnSpc>
              <a:spcBef>
                <a:spcPts val="45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endParaRPr sz="700">
              <a:latin typeface="Garamond"/>
              <a:cs typeface="Garamond"/>
            </a:endParaRPr>
          </a:p>
          <a:p>
            <a:pPr marL="2782772">
              <a:lnSpc>
                <a:spcPct val="93749"/>
              </a:lnSpc>
              <a:spcBef>
                <a:spcPts val="40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endParaRPr sz="700">
              <a:latin typeface="Garamond"/>
              <a:cs typeface="Garamond"/>
            </a:endParaRPr>
          </a:p>
          <a:p>
            <a:pPr marL="268191">
              <a:lnSpc>
                <a:spcPts val="787"/>
              </a:lnSpc>
              <a:spcBef>
                <a:spcPts val="30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700" spc="6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P5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32500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P4</a:t>
            </a:r>
            <a:endParaRPr sz="700">
              <a:latin typeface="Garamond"/>
              <a:cs typeface="Garamond"/>
            </a:endParaRPr>
          </a:p>
          <a:p>
            <a:pPr marL="2782754">
              <a:lnSpc>
                <a:spcPct val="93749"/>
              </a:lnSpc>
              <a:spcBef>
                <a:spcPts val="50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endParaRPr sz="700">
              <a:latin typeface="Garamond"/>
              <a:cs typeface="Garamond"/>
            </a:endParaRPr>
          </a:p>
          <a:p>
            <a:pPr marL="2782790">
              <a:lnSpc>
                <a:spcPct val="93749"/>
              </a:lnSpc>
              <a:spcBef>
                <a:spcPts val="40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P5</a:t>
            </a:r>
            <a:endParaRPr sz="700">
              <a:latin typeface="Garamond"/>
              <a:cs typeface="Garamond"/>
            </a:endParaRPr>
          </a:p>
          <a:p>
            <a:pPr marL="268209">
              <a:lnSpc>
                <a:spcPts val="787"/>
              </a:lnSpc>
              <a:spcBef>
                <a:spcPts val="30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13/01/2006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</a:t>
            </a:r>
            <a:r>
              <a:rPr dirty="0" smtClean="0" sz="700" spc="6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12000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P6</a:t>
            </a:r>
            <a:endParaRPr sz="700">
              <a:latin typeface="Garamond"/>
              <a:cs typeface="Garamond"/>
            </a:endParaRPr>
          </a:p>
          <a:p>
            <a:pPr marL="2782808">
              <a:lnSpc>
                <a:spcPct val="93749"/>
              </a:lnSpc>
              <a:spcBef>
                <a:spcPts val="500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endParaRPr sz="700">
              <a:latin typeface="Garamond"/>
              <a:cs typeface="Garamond"/>
            </a:endParaRPr>
          </a:p>
          <a:p>
            <a:pPr marL="2782817">
              <a:lnSpc>
                <a:spcPct val="93749"/>
              </a:lnSpc>
              <a:spcBef>
                <a:spcPts val="40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</a:t>
            </a:r>
            <a:r>
              <a:rPr dirty="0" smtClean="0" sz="700" spc="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endParaRPr sz="700">
              <a:latin typeface="Garamond"/>
              <a:cs typeface="Garamond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229100" y="3220974"/>
            <a:ext cx="320801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4549902" y="3220974"/>
            <a:ext cx="95935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5509260" y="3220974"/>
            <a:ext cx="548639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4229100" y="3449574"/>
            <a:ext cx="320801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4549902" y="3449574"/>
            <a:ext cx="959358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5509260" y="3449574"/>
            <a:ext cx="548639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4229100" y="3617214"/>
            <a:ext cx="320801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4549902" y="3617214"/>
            <a:ext cx="959358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5509260" y="3617214"/>
            <a:ext cx="548639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4229100" y="3784854"/>
            <a:ext cx="320801" cy="1668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4549902" y="3784854"/>
            <a:ext cx="959358" cy="1668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5509260" y="3784854"/>
            <a:ext cx="548639" cy="1668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4229100" y="3951732"/>
            <a:ext cx="320801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4549902" y="3951732"/>
            <a:ext cx="959358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5509260" y="3951732"/>
            <a:ext cx="548639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4229100" y="4119372"/>
            <a:ext cx="320801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4549902" y="4119372"/>
            <a:ext cx="959358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5509260" y="4119372"/>
            <a:ext cx="548639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1752600" y="3220974"/>
            <a:ext cx="395477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2148078" y="3220974"/>
            <a:ext cx="1204722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3352800" y="3220974"/>
            <a:ext cx="762000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1752600" y="3403854"/>
            <a:ext cx="395477" cy="1813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2148078" y="3403854"/>
            <a:ext cx="1204722" cy="1813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3352800" y="3403854"/>
            <a:ext cx="762000" cy="1813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1752600" y="3585210"/>
            <a:ext cx="395477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2148078" y="3585210"/>
            <a:ext cx="1204722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3352800" y="3585210"/>
            <a:ext cx="762000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1752600" y="3768090"/>
            <a:ext cx="395477" cy="1813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2148078" y="3768090"/>
            <a:ext cx="1204722" cy="1813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3352800" y="3768090"/>
            <a:ext cx="762000" cy="1813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1752600" y="3949446"/>
            <a:ext cx="395477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2148078" y="3949446"/>
            <a:ext cx="1204722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3352800" y="3949446"/>
            <a:ext cx="762000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1752600" y="4132326"/>
            <a:ext cx="395477" cy="1813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2148078" y="4132326"/>
            <a:ext cx="1204722" cy="1813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3352800" y="4132326"/>
            <a:ext cx="762000" cy="1813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1866900" y="1773174"/>
            <a:ext cx="381000" cy="510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2247900" y="1773174"/>
            <a:ext cx="1333500" cy="510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581400" y="1773174"/>
            <a:ext cx="723900" cy="510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305300" y="1773174"/>
            <a:ext cx="914400" cy="510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5219700" y="1773174"/>
            <a:ext cx="685800" cy="510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1866900" y="2283714"/>
            <a:ext cx="3810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247900" y="2283714"/>
            <a:ext cx="13335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581400" y="2283714"/>
            <a:ext cx="7239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4305300" y="2283714"/>
            <a:ext cx="9144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5219700" y="2283714"/>
            <a:ext cx="6858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866900" y="2451354"/>
            <a:ext cx="3810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247900" y="2451354"/>
            <a:ext cx="13335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3581400" y="2451354"/>
            <a:ext cx="7239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4305300" y="2451354"/>
            <a:ext cx="9144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5219700" y="2451354"/>
            <a:ext cx="6858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1866900" y="2618231"/>
            <a:ext cx="381000" cy="1836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247900" y="2618231"/>
            <a:ext cx="1333500" cy="1836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581400" y="2618231"/>
            <a:ext cx="723900" cy="1836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305300" y="2618231"/>
            <a:ext cx="914400" cy="1836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19700" y="2618231"/>
            <a:ext cx="685800" cy="1836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26145">
              <a:lnSpc>
                <a:spcPct val="93750"/>
              </a:lnSpc>
              <a:spcBef>
                <a:spcPts val="1194"/>
              </a:spcBef>
            </a:pP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Penyelesaian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Bentu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k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Kedua</a:t>
            </a:r>
            <a:endParaRPr sz="2000">
              <a:latin typeface="Garamond"/>
              <a:cs typeface="Garamond"/>
            </a:endParaRPr>
          </a:p>
          <a:p>
            <a:pPr marL="306324">
              <a:lnSpc>
                <a:spcPct val="93749"/>
              </a:lnSpc>
              <a:spcBef>
                <a:spcPts val="836"/>
              </a:spcBef>
            </a:pPr>
            <a:r>
              <a:rPr dirty="0" smtClean="0" sz="800" spc="4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p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</a:t>
            </a:r>
            <a:r>
              <a:rPr dirty="0" smtClean="0" sz="800" spc="182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Nama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                           </a:t>
            </a:r>
            <a:r>
              <a:rPr dirty="0" smtClean="0" sz="800" spc="196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Jabatan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191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Bahasa_As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ng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</a:t>
            </a:r>
            <a:r>
              <a:rPr dirty="0" smtClean="0" sz="800" spc="6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T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ngkat</a:t>
            </a:r>
            <a:endParaRPr sz="800">
              <a:latin typeface="Garamond"/>
              <a:cs typeface="Garamond"/>
            </a:endParaRPr>
          </a:p>
          <a:p>
            <a:pPr marL="306324">
              <a:lnSpc>
                <a:spcPct val="93749"/>
              </a:lnSpc>
              <a:spcBef>
                <a:spcPts val="409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    </a:t>
            </a:r>
            <a:r>
              <a:rPr dirty="0" smtClean="0" sz="800" spc="13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16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800" spc="6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306324">
              <a:lnSpc>
                <a:spcPct val="93749"/>
              </a:lnSpc>
              <a:spcBef>
                <a:spcPts val="484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    </a:t>
            </a:r>
            <a:r>
              <a:rPr dirty="0" smtClean="0" sz="800" spc="13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16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</a:t>
            </a:r>
            <a:r>
              <a:rPr dirty="0" smtClean="0" sz="800" spc="5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PASIF</a:t>
            </a:r>
            <a:endParaRPr sz="800">
              <a:latin typeface="Garamond"/>
              <a:cs typeface="Garamond"/>
            </a:endParaRPr>
          </a:p>
          <a:p>
            <a:pPr marL="306324">
              <a:lnSpc>
                <a:spcPct val="93749"/>
              </a:lnSpc>
              <a:spcBef>
                <a:spcPts val="414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188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DIANA</a:t>
            </a:r>
            <a:r>
              <a:rPr dirty="0" smtClean="0" sz="800" spc="-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BIS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     </a:t>
            </a:r>
            <a:r>
              <a:rPr dirty="0" smtClean="0" sz="800" spc="9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16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800" spc="6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310134">
              <a:lnSpc>
                <a:spcPts val="899"/>
              </a:lnSpc>
              <a:spcBef>
                <a:spcPts val="400"/>
              </a:spcBef>
            </a:pPr>
            <a:r>
              <a:rPr dirty="0" smtClean="0" sz="800" spc="0">
                <a:latin typeface="Garamond"/>
                <a:cs typeface="Garamond"/>
              </a:rPr>
              <a:t>189</a:t>
            </a:r>
            <a:r>
              <a:rPr dirty="0" smtClean="0" sz="800" spc="0">
                <a:latin typeface="Garamond"/>
                <a:cs typeface="Garamond"/>
              </a:rPr>
              <a:t>        </a:t>
            </a:r>
            <a:r>
              <a:rPr dirty="0" smtClean="0" sz="800" spc="68">
                <a:latin typeface="Garamond"/>
                <a:cs typeface="Garamond"/>
              </a:rPr>
              <a:t> </a:t>
            </a:r>
            <a:r>
              <a:rPr dirty="0" smtClean="0" sz="800" spc="0">
                <a:latin typeface="Garamond"/>
                <a:cs typeface="Garamond"/>
              </a:rPr>
              <a:t>PUSPA</a:t>
            </a:r>
            <a:r>
              <a:rPr dirty="0" smtClean="0" sz="800" spc="-23">
                <a:latin typeface="Garamond"/>
                <a:cs typeface="Garamond"/>
              </a:rPr>
              <a:t> </a:t>
            </a:r>
            <a:r>
              <a:rPr dirty="0" smtClean="0" sz="800" spc="9">
                <a:latin typeface="Garamond"/>
                <a:cs typeface="Garamond"/>
              </a:rPr>
              <a:t>N</a:t>
            </a:r>
            <a:r>
              <a:rPr dirty="0" smtClean="0" sz="800" spc="0">
                <a:latin typeface="Garamond"/>
                <a:cs typeface="Garamond"/>
              </a:rPr>
              <a:t>U</a:t>
            </a:r>
            <a:r>
              <a:rPr dirty="0" smtClean="0" sz="800" spc="9">
                <a:latin typeface="Garamond"/>
                <a:cs typeface="Garamond"/>
              </a:rPr>
              <a:t>G</a:t>
            </a:r>
            <a:r>
              <a:rPr dirty="0" smtClean="0" sz="800" spc="0">
                <a:latin typeface="Garamond"/>
                <a:cs typeface="Garamond"/>
              </a:rPr>
              <a:t>RA</a:t>
            </a:r>
            <a:r>
              <a:rPr dirty="0" smtClean="0" sz="800" spc="4">
                <a:latin typeface="Garamond"/>
                <a:cs typeface="Garamond"/>
              </a:rPr>
              <a:t>H</a:t>
            </a:r>
            <a:r>
              <a:rPr dirty="0" smtClean="0" sz="800" spc="0">
                <a:latin typeface="Garamond"/>
                <a:cs typeface="Garamond"/>
              </a:rPr>
              <a:t>ANI</a:t>
            </a:r>
            <a:r>
              <a:rPr dirty="0" smtClean="0" sz="800" spc="0">
                <a:latin typeface="Garamond"/>
                <a:cs typeface="Garamond"/>
              </a:rPr>
              <a:t>             </a:t>
            </a:r>
            <a:r>
              <a:rPr dirty="0" smtClean="0" sz="800" spc="166">
                <a:latin typeface="Garamond"/>
                <a:cs typeface="Garamond"/>
              </a:rPr>
              <a:t> </a:t>
            </a:r>
            <a:r>
              <a:rPr dirty="0" smtClean="0" sz="800" spc="0">
                <a:latin typeface="Garamond"/>
                <a:cs typeface="Garamond"/>
              </a:rPr>
              <a:t>MA</a:t>
            </a:r>
            <a:r>
              <a:rPr dirty="0" smtClean="0" sz="800" spc="9">
                <a:latin typeface="Garamond"/>
                <a:cs typeface="Garamond"/>
              </a:rPr>
              <a:t>N</a:t>
            </a:r>
            <a:r>
              <a:rPr dirty="0" smtClean="0" sz="800" spc="4">
                <a:latin typeface="Garamond"/>
                <a:cs typeface="Garamond"/>
              </a:rPr>
              <a:t>A</a:t>
            </a:r>
            <a:r>
              <a:rPr dirty="0" smtClean="0" sz="800" spc="0">
                <a:latin typeface="Garamond"/>
                <a:cs typeface="Garamond"/>
              </a:rPr>
              <a:t>JER</a:t>
            </a:r>
            <a:r>
              <a:rPr dirty="0" smtClean="0" sz="800" spc="0">
                <a:latin typeface="Garamond"/>
                <a:cs typeface="Garamond"/>
              </a:rPr>
              <a:t>        </a:t>
            </a:r>
            <a:r>
              <a:rPr dirty="0" smtClean="0" sz="800" spc="163">
                <a:latin typeface="Garamond"/>
                <a:cs typeface="Garamond"/>
              </a:rPr>
              <a:t> </a:t>
            </a:r>
            <a:r>
              <a:rPr dirty="0" smtClean="0" sz="800" spc="-1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800" spc="6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306324">
              <a:lnSpc>
                <a:spcPct val="93749"/>
              </a:lnSpc>
              <a:spcBef>
                <a:spcPts val="440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189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PUSPA</a:t>
            </a:r>
            <a:r>
              <a:rPr dirty="0" smtClean="0" sz="800" spc="-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</a:t>
            </a:r>
            <a:r>
              <a:rPr dirty="0" smtClean="0" sz="800" spc="16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JER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JE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</a:t>
            </a:r>
            <a:r>
              <a:rPr dirty="0" smtClean="0" sz="800" spc="15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171432" marR="288153" algn="ctr">
              <a:lnSpc>
                <a:spcPct val="93749"/>
              </a:lnSpc>
              <a:spcBef>
                <a:spcPts val="3845"/>
              </a:spcBef>
            </a:pPr>
            <a:r>
              <a:rPr dirty="0" smtClean="0" sz="800" spc="4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p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</a:t>
            </a:r>
            <a:r>
              <a:rPr dirty="0" smtClean="0" sz="800" spc="97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Nama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                      </a:t>
            </a:r>
            <a:r>
              <a:rPr dirty="0" smtClean="0" sz="800" spc="181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Jabatan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800" spc="191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p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</a:t>
            </a:r>
            <a:r>
              <a:rPr dirty="0" smtClean="0" sz="800" spc="107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Bahasa_As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ng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</a:t>
            </a:r>
            <a:r>
              <a:rPr dirty="0" smtClean="0" sz="800" spc="166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T</a:t>
            </a:r>
            <a:r>
              <a:rPr dirty="0" smtClean="0" sz="800" spc="-6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-3">
                <a:solidFill>
                  <a:srgbClr val="FFCC00"/>
                </a:solidFill>
                <a:latin typeface="Garamond"/>
                <a:cs typeface="Garamond"/>
              </a:rPr>
              <a:t>ngkat</a:t>
            </a:r>
            <a:endParaRPr sz="800">
              <a:latin typeface="Garamond"/>
              <a:cs typeface="Garamond"/>
            </a:endParaRPr>
          </a:p>
          <a:p>
            <a:pPr marL="167946" marR="286361" algn="ctr">
              <a:lnSpc>
                <a:spcPts val="900"/>
              </a:lnSpc>
              <a:spcBef>
                <a:spcPts val="534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18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800" spc="1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800" spc="17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25925" sz="12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baseline="-25925" sz="1200" spc="0">
                <a:solidFill>
                  <a:srgbClr val="FFFFFF"/>
                </a:solidFill>
                <a:latin typeface="Garamond"/>
                <a:cs typeface="Garamond"/>
              </a:rPr>
              <a:t>     </a:t>
            </a:r>
            <a:r>
              <a:rPr dirty="0" smtClean="0" baseline="-25925" sz="1200" spc="19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25925" sz="12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baseline="-25925" sz="1200" spc="0">
                <a:solidFill>
                  <a:srgbClr val="FFFFFF"/>
                </a:solidFill>
                <a:latin typeface="Garamond"/>
                <a:cs typeface="Garamond"/>
              </a:rPr>
              <a:t>                    </a:t>
            </a:r>
            <a:r>
              <a:rPr dirty="0" smtClean="0" baseline="-25925" sz="1200" spc="2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25925" sz="1200" spc="-1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baseline="-25925" sz="1200" spc="-5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baseline="-25925" sz="1200" spc="-4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baseline="-25925" sz="1200" spc="-2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baseline="-25925" sz="1200" spc="-4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192020">
              <a:lnSpc>
                <a:spcPts val="900"/>
              </a:lnSpc>
              <a:spcBef>
                <a:spcPts val="535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18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800" spc="1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800" spc="17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18518" sz="12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baseline="-18518" sz="1200" spc="0">
                <a:solidFill>
                  <a:srgbClr val="FFFFFF"/>
                </a:solidFill>
                <a:latin typeface="Garamond"/>
                <a:cs typeface="Garamond"/>
              </a:rPr>
              <a:t>     </a:t>
            </a:r>
            <a:r>
              <a:rPr dirty="0" smtClean="0" baseline="-18518" sz="1200" spc="19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18518" sz="1200" spc="0">
                <a:solidFill>
                  <a:srgbClr val="FFFFFF"/>
                </a:solidFill>
                <a:latin typeface="Garamond"/>
                <a:cs typeface="Garamond"/>
              </a:rPr>
              <a:t>J</a:t>
            </a:r>
            <a:r>
              <a:rPr dirty="0" smtClean="0" baseline="-18518" sz="1200" spc="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baseline="-18518" sz="12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baseline="-18518" sz="1200" spc="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baseline="-18518" sz="1200" spc="0">
                <a:solidFill>
                  <a:srgbClr val="FFFFFF"/>
                </a:solidFill>
                <a:latin typeface="Garamond"/>
                <a:cs typeface="Garamond"/>
              </a:rPr>
              <a:t>AN</a:t>
            </a:r>
            <a:r>
              <a:rPr dirty="0" smtClean="0" baseline="-18518" sz="12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baseline="-18518" sz="1200" spc="1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18518" sz="1200" spc="0">
                <a:solidFill>
                  <a:srgbClr val="FFFFFF"/>
                </a:solidFill>
                <a:latin typeface="Garamond"/>
                <a:cs typeface="Garamond"/>
              </a:rPr>
              <a:t>PASIF</a:t>
            </a:r>
            <a:endParaRPr sz="800">
              <a:latin typeface="Garamond"/>
              <a:cs typeface="Garamond"/>
            </a:endParaRPr>
          </a:p>
          <a:p>
            <a:pPr marL="170175" marR="288590" algn="ctr">
              <a:lnSpc>
                <a:spcPts val="899"/>
              </a:lnSpc>
              <a:spcBef>
                <a:spcPts val="535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188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18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DIANA</a:t>
            </a:r>
            <a:r>
              <a:rPr dirty="0" smtClean="0" sz="800" spc="-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BIS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800" spc="7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800" spc="17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11111" sz="1200" spc="0">
                <a:solidFill>
                  <a:srgbClr val="FFFFFF"/>
                </a:solidFill>
                <a:latin typeface="Garamond"/>
                <a:cs typeface="Garamond"/>
              </a:rPr>
              <a:t>188</a:t>
            </a:r>
            <a:r>
              <a:rPr dirty="0" smtClean="0" baseline="-11111" sz="1200" spc="0">
                <a:solidFill>
                  <a:srgbClr val="FFFFFF"/>
                </a:solidFill>
                <a:latin typeface="Garamond"/>
                <a:cs typeface="Garamond"/>
              </a:rPr>
              <a:t>     </a:t>
            </a:r>
            <a:r>
              <a:rPr dirty="0" smtClean="0" baseline="-11111" sz="1200" spc="19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11111" sz="12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baseline="-11111" sz="1200" spc="0">
                <a:solidFill>
                  <a:srgbClr val="FFFFFF"/>
                </a:solidFill>
                <a:latin typeface="Garamond"/>
                <a:cs typeface="Garamond"/>
              </a:rPr>
              <a:t>                    </a:t>
            </a:r>
            <a:r>
              <a:rPr dirty="0" smtClean="0" baseline="-11111" sz="1200" spc="2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11111" sz="1200" spc="-1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baseline="-11111" sz="1200" spc="-5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baseline="-11111" sz="1200" spc="-4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baseline="-11111" sz="1200" spc="-2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baseline="-11111" sz="1200" spc="-4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171261" marR="289676" algn="ctr">
              <a:lnSpc>
                <a:spcPts val="899"/>
              </a:lnSpc>
              <a:spcBef>
                <a:spcPts val="515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189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18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PUSPA</a:t>
            </a:r>
            <a:r>
              <a:rPr dirty="0" smtClean="0" sz="800" spc="-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15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3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latin typeface="Garamond"/>
                <a:cs typeface="Garamond"/>
              </a:rPr>
              <a:t>JER</a:t>
            </a:r>
            <a:r>
              <a:rPr dirty="0" smtClean="0" sz="800" spc="0">
                <a:latin typeface="Garamond"/>
                <a:cs typeface="Garamond"/>
              </a:rPr>
              <a:t>              </a:t>
            </a:r>
            <a:r>
              <a:rPr dirty="0" smtClean="0" sz="800" spc="163">
                <a:latin typeface="Garamond"/>
                <a:cs typeface="Garamond"/>
              </a:rPr>
              <a:t> </a:t>
            </a:r>
            <a:r>
              <a:rPr dirty="0" smtClean="0" sz="800" spc="-1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189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</a:t>
            </a:r>
            <a:r>
              <a:rPr dirty="0" smtClean="0" sz="800" spc="19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</a:t>
            </a:r>
            <a:r>
              <a:rPr dirty="0" smtClean="0" sz="800" spc="2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-1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-5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-4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-2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4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170519" marR="288933" algn="ctr">
              <a:lnSpc>
                <a:spcPts val="900"/>
              </a:lnSpc>
              <a:spcBef>
                <a:spcPts val="434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189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18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PUSPA</a:t>
            </a:r>
            <a:r>
              <a:rPr dirty="0" smtClean="0" sz="800" spc="-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15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3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latin typeface="Garamond"/>
                <a:cs typeface="Garamond"/>
              </a:rPr>
              <a:t>JER</a:t>
            </a:r>
            <a:r>
              <a:rPr dirty="0" smtClean="0" sz="800" spc="0">
                <a:latin typeface="Garamond"/>
                <a:cs typeface="Garamond"/>
              </a:rPr>
              <a:t>              </a:t>
            </a:r>
            <a:r>
              <a:rPr dirty="0" smtClean="0" sz="800" spc="163">
                <a:latin typeface="Garamond"/>
                <a:cs typeface="Garamond"/>
              </a:rPr>
              <a:t> </a:t>
            </a:r>
            <a:r>
              <a:rPr dirty="0" smtClean="0" baseline="11111" sz="1200" spc="-1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11111" sz="1200" spc="0">
                <a:solidFill>
                  <a:srgbClr val="FFFFFF"/>
                </a:solidFill>
                <a:latin typeface="Garamond"/>
                <a:cs typeface="Garamond"/>
              </a:rPr>
              <a:t>189</a:t>
            </a:r>
            <a:r>
              <a:rPr dirty="0" smtClean="0" baseline="11111" sz="1200" spc="0">
                <a:solidFill>
                  <a:srgbClr val="FFFFFF"/>
                </a:solidFill>
                <a:latin typeface="Garamond"/>
                <a:cs typeface="Garamond"/>
              </a:rPr>
              <a:t>     </a:t>
            </a:r>
            <a:r>
              <a:rPr dirty="0" smtClean="0" baseline="11111" sz="1200" spc="19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11111" sz="1200" spc="0">
                <a:solidFill>
                  <a:srgbClr val="FFFFFF"/>
                </a:solidFill>
                <a:latin typeface="Garamond"/>
                <a:cs typeface="Garamond"/>
              </a:rPr>
              <a:t>JE</a:t>
            </a:r>
            <a:r>
              <a:rPr dirty="0" smtClean="0" baseline="11111" sz="1200" spc="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baseline="11111" sz="12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baseline="11111" sz="12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baseline="11111" sz="1200" spc="0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baseline="11111" sz="12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baseline="11111" sz="1200" spc="11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11111" sz="1200" spc="-1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baseline="11111" sz="1200" spc="-5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baseline="11111" sz="1200" spc="-4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baseline="11111" sz="1200" spc="-2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baseline="11111" sz="1200" spc="-4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15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31918">
              <a:lnSpc>
                <a:spcPct val="93750"/>
              </a:lnSpc>
              <a:spcBef>
                <a:spcPts val="1087"/>
              </a:spcBef>
            </a:pP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Bentuk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Ketiga</a:t>
            </a:r>
            <a:endParaRPr sz="2200">
              <a:latin typeface="Garamond"/>
              <a:cs typeface="Garamond"/>
            </a:endParaRPr>
          </a:p>
          <a:p>
            <a:pPr marL="439653" marR="378917" indent="-171436">
              <a:lnSpc>
                <a:spcPts val="1799"/>
              </a:lnSpc>
              <a:spcBef>
                <a:spcPts val="1966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Suatu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berada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ketiga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53" marR="378917">
              <a:lnSpc>
                <a:spcPts val="1799"/>
              </a:lnSpc>
              <a:spcBef>
                <a:spcPts val="120"/>
              </a:spcBef>
            </a:pP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jik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1600">
              <a:latin typeface="Garamond"/>
              <a:cs typeface="Garamond"/>
            </a:endParaRPr>
          </a:p>
          <a:p>
            <a:pPr marL="496827">
              <a:lnSpc>
                <a:spcPct val="93750"/>
              </a:lnSpc>
              <a:spcBef>
                <a:spcPts val="420"/>
              </a:spcBef>
            </a:pPr>
            <a:r>
              <a:rPr dirty="0" smtClean="0" sz="1000" spc="355">
                <a:solidFill>
                  <a:srgbClr val="A785DF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A785DF"/>
                </a:solidFill>
                <a:latin typeface="FZShuTi"/>
                <a:cs typeface="FZShuTi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Memenuhi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b="1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400" spc="-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b="1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400" spc="-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b="1">
                <a:solidFill>
                  <a:srgbClr val="FFFFFF"/>
                </a:solidFill>
                <a:latin typeface="Garamond"/>
                <a:cs typeface="Garamond"/>
              </a:rPr>
              <a:t>kedua</a:t>
            </a:r>
            <a:endParaRPr sz="1400">
              <a:latin typeface="Garamond"/>
              <a:cs typeface="Garamond"/>
            </a:endParaRPr>
          </a:p>
          <a:p>
            <a:pPr marL="496827">
              <a:lnSpc>
                <a:spcPct val="93750"/>
              </a:lnSpc>
              <a:spcBef>
                <a:spcPts val="434"/>
              </a:spcBef>
            </a:pPr>
            <a:r>
              <a:rPr dirty="0" smtClean="0" sz="1000" spc="355">
                <a:solidFill>
                  <a:srgbClr val="A785DF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A785DF"/>
                </a:solidFill>
                <a:latin typeface="FZShuTi"/>
                <a:cs typeface="FZShuTi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Dan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ad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b="1">
                <a:solidFill>
                  <a:srgbClr val="FFFFFF"/>
                </a:solidFill>
                <a:latin typeface="Garamond"/>
                <a:cs typeface="Garamond"/>
              </a:rPr>
              <a:t>dependensi</a:t>
            </a:r>
            <a:r>
              <a:rPr dirty="0" smtClean="0" sz="1400" spc="-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b="1">
                <a:solidFill>
                  <a:srgbClr val="FFFFFF"/>
                </a:solidFill>
                <a:latin typeface="Garamond"/>
                <a:cs typeface="Garamond"/>
              </a:rPr>
              <a:t>transitif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801925" marR="802751" algn="ctr">
              <a:lnSpc>
                <a:spcPts val="2025"/>
              </a:lnSpc>
              <a:spcBef>
                <a:spcPts val="10214"/>
              </a:spcBef>
            </a:pP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2" b="1">
                <a:latin typeface="Garamond"/>
                <a:cs typeface="Garamond"/>
              </a:rPr>
              <a:t>Tahap</a:t>
            </a:r>
            <a:r>
              <a:rPr dirty="0" smtClean="0" sz="1800" spc="2" b="1">
                <a:latin typeface="Garamond"/>
                <a:cs typeface="Garamond"/>
              </a:rPr>
              <a:t> 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Ketiga</a:t>
            </a:r>
            <a:endParaRPr sz="1800">
              <a:latin typeface="Garamond"/>
              <a:cs typeface="Garamond"/>
            </a:endParaRPr>
          </a:p>
          <a:p>
            <a:pPr marL="992065" marR="991863" algn="ctr">
              <a:lnSpc>
                <a:spcPts val="2025"/>
              </a:lnSpc>
              <a:spcBef>
                <a:spcPts val="566"/>
              </a:spcBef>
            </a:pP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(2st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 b="1">
                <a:latin typeface="Garamond"/>
                <a:cs typeface="Garamond"/>
              </a:rPr>
              <a:t>Form</a:t>
            </a:r>
            <a:r>
              <a:rPr dirty="0" smtClean="0" sz="1800" spc="3" b="1">
                <a:latin typeface="Garamond"/>
                <a:cs typeface="Garamond"/>
              </a:rPr>
              <a:t> 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/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2NF)</a:t>
            </a:r>
            <a:endParaRPr sz="1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bject 55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" name="object 56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" name="object 57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" name="object 58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" name="object 59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" name="object 60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" name="object 61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" name="object 62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" name="object 63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3733800" y="6262878"/>
            <a:ext cx="838200" cy="190500"/>
          </a:xfrm>
          <a:custGeom>
            <a:avLst/>
            <a:gdLst/>
            <a:ahLst/>
            <a:cxnLst/>
            <a:rect l="l" t="t" r="r" b="b"/>
            <a:pathLst>
              <a:path w="838200" h="190500">
                <a:moveTo>
                  <a:pt x="0" y="190500"/>
                </a:moveTo>
                <a:lnTo>
                  <a:pt x="838200" y="190500"/>
                </a:lnTo>
                <a:lnTo>
                  <a:pt x="8382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4572000" y="6262878"/>
            <a:ext cx="1295400" cy="190500"/>
          </a:xfrm>
          <a:custGeom>
            <a:avLst/>
            <a:gdLst/>
            <a:ahLst/>
            <a:cxnLst/>
            <a:rect l="l" t="t" r="r" b="b"/>
            <a:pathLst>
              <a:path w="1295400" h="190500">
                <a:moveTo>
                  <a:pt x="0" y="190500"/>
                </a:moveTo>
                <a:lnTo>
                  <a:pt x="1295400" y="190500"/>
                </a:lnTo>
                <a:lnTo>
                  <a:pt x="12954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3238500" y="6262878"/>
            <a:ext cx="495300" cy="190500"/>
          </a:xfrm>
          <a:custGeom>
            <a:avLst/>
            <a:gdLst/>
            <a:ahLst/>
            <a:cxnLst/>
            <a:rect l="l" t="t" r="r" b="b"/>
            <a:pathLst>
              <a:path w="495300" h="190500">
                <a:moveTo>
                  <a:pt x="0" y="190500"/>
                </a:moveTo>
                <a:lnTo>
                  <a:pt x="495300" y="190500"/>
                </a:lnTo>
                <a:lnTo>
                  <a:pt x="4953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2095500" y="6262878"/>
            <a:ext cx="1143000" cy="190500"/>
          </a:xfrm>
          <a:custGeom>
            <a:avLst/>
            <a:gdLst/>
            <a:ahLst/>
            <a:cxnLst/>
            <a:rect l="l" t="t" r="r" b="b"/>
            <a:pathLst>
              <a:path w="1143000" h="190500">
                <a:moveTo>
                  <a:pt x="0" y="190500"/>
                </a:moveTo>
                <a:lnTo>
                  <a:pt x="1143000" y="190500"/>
                </a:lnTo>
                <a:lnTo>
                  <a:pt x="11430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2095500" y="6262878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2095500" y="7405878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2095500" y="6262878"/>
            <a:ext cx="0" cy="1143000"/>
          </a:xfrm>
          <a:custGeom>
            <a:avLst/>
            <a:gdLst/>
            <a:ahLst/>
            <a:cxnLst/>
            <a:rect l="l" t="t" r="r" b="b"/>
            <a:pathLst>
              <a:path w="0" h="1143000">
                <a:moveTo>
                  <a:pt x="0" y="0"/>
                </a:moveTo>
                <a:lnTo>
                  <a:pt x="0" y="1143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5867400" y="6262878"/>
            <a:ext cx="0" cy="1143000"/>
          </a:xfrm>
          <a:custGeom>
            <a:avLst/>
            <a:gdLst/>
            <a:ahLst/>
            <a:cxnLst/>
            <a:rect l="l" t="t" r="r" b="b"/>
            <a:pathLst>
              <a:path w="0" h="1143000">
                <a:moveTo>
                  <a:pt x="0" y="0"/>
                </a:moveTo>
                <a:lnTo>
                  <a:pt x="0" y="1143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2095500" y="6453378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3238500" y="6262878"/>
            <a:ext cx="0" cy="1143000"/>
          </a:xfrm>
          <a:custGeom>
            <a:avLst/>
            <a:gdLst/>
            <a:ahLst/>
            <a:cxnLst/>
            <a:rect l="l" t="t" r="r" b="b"/>
            <a:pathLst>
              <a:path w="0" h="1143000">
                <a:moveTo>
                  <a:pt x="0" y="0"/>
                </a:moveTo>
                <a:lnTo>
                  <a:pt x="0" y="1143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" name="object 48"/>
          <p:cNvSpPr/>
          <p:nvPr/>
        </p:nvSpPr>
        <p:spPr>
          <a:xfrm>
            <a:off x="3733800" y="6262878"/>
            <a:ext cx="0" cy="1143000"/>
          </a:xfrm>
          <a:custGeom>
            <a:avLst/>
            <a:gdLst/>
            <a:ahLst/>
            <a:cxnLst/>
            <a:rect l="l" t="t" r="r" b="b"/>
            <a:pathLst>
              <a:path w="0" h="1143000">
                <a:moveTo>
                  <a:pt x="0" y="0"/>
                </a:moveTo>
                <a:lnTo>
                  <a:pt x="0" y="1143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" name="object 49"/>
          <p:cNvSpPr/>
          <p:nvPr/>
        </p:nvSpPr>
        <p:spPr>
          <a:xfrm>
            <a:off x="2095500" y="6643878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2095500" y="6834378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2095500" y="7024878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2095500" y="7215378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" name="object 53"/>
          <p:cNvSpPr/>
          <p:nvPr/>
        </p:nvSpPr>
        <p:spPr>
          <a:xfrm>
            <a:off x="4572000" y="6262878"/>
            <a:ext cx="0" cy="1143000"/>
          </a:xfrm>
          <a:custGeom>
            <a:avLst/>
            <a:gdLst/>
            <a:ahLst/>
            <a:cxnLst/>
            <a:rect l="l" t="t" r="r" b="b"/>
            <a:pathLst>
              <a:path w="0" h="1143000">
                <a:moveTo>
                  <a:pt x="0" y="0"/>
                </a:moveTo>
                <a:lnTo>
                  <a:pt x="0" y="1143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" name="object 54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4204970" y="7856525"/>
            <a:ext cx="1403230" cy="152654"/>
          </a:xfrm>
          <a:prstGeom prst="rect">
            <a:avLst/>
          </a:prstGeom>
        </p:spPr>
        <p:txBody>
          <a:bodyPr wrap="square" lIns="0" tIns="635" rIns="0" bIns="0" rtlCol="0">
            <a:noAutofit/>
          </a:bodyPr>
          <a:lstStyle/>
          <a:p>
            <a:pPr marL="12700">
              <a:lnSpc>
                <a:spcPct val="93749"/>
              </a:lnSpc>
            </a:pPr>
            <a:r>
              <a:rPr dirty="0" smtClean="0" sz="900" spc="0">
                <a:solidFill>
                  <a:srgbClr val="FFCC00"/>
                </a:solidFill>
                <a:latin typeface="Garamond"/>
                <a:cs typeface="Garamond"/>
              </a:rPr>
              <a:t>Kuliah</a:t>
            </a:r>
            <a:r>
              <a:rPr dirty="0" smtClean="0" sz="9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CC00"/>
                </a:solidFill>
                <a:latin typeface="Garamond"/>
                <a:cs typeface="Garamond"/>
              </a:rPr>
              <a:t>→</a:t>
            </a:r>
            <a:r>
              <a:rPr dirty="0" smtClean="0" sz="9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R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ua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g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→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T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e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mpat</a:t>
            </a:r>
            <a:endParaRPr sz="1000">
              <a:latin typeface="Garamond"/>
              <a:cs typeface="Garamond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16</a:t>
            </a:r>
            <a:endParaRPr sz="12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95500" y="6262878"/>
            <a:ext cx="1143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3238500" y="6262878"/>
            <a:ext cx="495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3733800" y="6262878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4572000" y="6262878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2095500" y="6453378"/>
            <a:ext cx="1143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3238500" y="6453378"/>
            <a:ext cx="495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3733800" y="6453378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4572000" y="6453378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2095500" y="6643878"/>
            <a:ext cx="1143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3238500" y="6643878"/>
            <a:ext cx="495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3733800" y="6643878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4572000" y="6643878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2095500" y="6834378"/>
            <a:ext cx="1143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3238500" y="6834378"/>
            <a:ext cx="495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3733800" y="6834378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4572000" y="6834378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095500" y="7024878"/>
            <a:ext cx="1143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3238500" y="7024878"/>
            <a:ext cx="495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733800" y="7024878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572000" y="7024878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095500" y="7215378"/>
            <a:ext cx="1143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3238500" y="7215378"/>
            <a:ext cx="495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733800" y="7215378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572000" y="7215378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50156">
              <a:lnSpc>
                <a:spcPct val="93750"/>
              </a:lnSpc>
              <a:spcBef>
                <a:spcPts val="1087"/>
              </a:spcBef>
            </a:pP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Conto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h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Dependensi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Transitif</a:t>
            </a:r>
            <a:endParaRPr sz="2200">
              <a:latin typeface="Garamond"/>
              <a:cs typeface="Garamond"/>
            </a:endParaRPr>
          </a:p>
          <a:p>
            <a:pPr marL="534924">
              <a:lnSpc>
                <a:spcPct val="95825"/>
              </a:lnSpc>
              <a:spcBef>
                <a:spcPts val="1772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Ku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ah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       </a:t>
            </a:r>
            <a:r>
              <a:rPr dirty="0" smtClean="0" sz="800" spc="10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Ruang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</a:t>
            </a:r>
            <a:r>
              <a:rPr dirty="0" smtClean="0" sz="800" spc="19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Tempat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</a:t>
            </a:r>
            <a:r>
              <a:rPr dirty="0" smtClean="0" sz="800" spc="9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Waktu</a:t>
            </a:r>
            <a:endParaRPr sz="800">
              <a:latin typeface="Arial"/>
              <a:cs typeface="Arial"/>
            </a:endParaRPr>
          </a:p>
          <a:p>
            <a:pPr marL="534923">
              <a:lnSpc>
                <a:spcPct val="95825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Jaringan</a:t>
            </a:r>
            <a:r>
              <a:rPr dirty="0" smtClean="0" sz="8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Komputer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Merapi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</a:t>
            </a:r>
            <a:r>
              <a:rPr dirty="0" smtClean="0" sz="800" spc="10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Gedung</a:t>
            </a:r>
            <a:r>
              <a:rPr dirty="0" smtClean="0" sz="800" spc="-2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ra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</a:t>
            </a:r>
            <a:r>
              <a:rPr dirty="0" smtClean="0" sz="800" spc="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Senin,</a:t>
            </a:r>
            <a:r>
              <a:rPr dirty="0" smtClean="0" sz="800" spc="-22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08.00-09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50</a:t>
            </a:r>
            <a:endParaRPr sz="800">
              <a:latin typeface="Arial"/>
              <a:cs typeface="Arial"/>
            </a:endParaRPr>
          </a:p>
          <a:p>
            <a:pPr marL="534923">
              <a:lnSpc>
                <a:spcPct val="95825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Pengantar</a:t>
            </a:r>
            <a:r>
              <a:rPr dirty="0" smtClean="0" sz="800" spc="-36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Basis</a:t>
            </a:r>
            <a:r>
              <a:rPr dirty="0" smtClean="0" sz="800" spc="-1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</a:t>
            </a:r>
            <a:r>
              <a:rPr dirty="0" smtClean="0" sz="800" spc="9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Merbabu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mtClean="0" sz="800" spc="5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Gedung</a:t>
            </a:r>
            <a:r>
              <a:rPr dirty="0" smtClean="0" sz="800" spc="-2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ra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</a:t>
            </a:r>
            <a:r>
              <a:rPr dirty="0" smtClean="0" sz="800" spc="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Sel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sa,</a:t>
            </a:r>
            <a:r>
              <a:rPr dirty="0" smtClean="0" sz="800" spc="-26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08.00-0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9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.50</a:t>
            </a:r>
            <a:endParaRPr sz="800">
              <a:latin typeface="Arial"/>
              <a:cs typeface="Arial"/>
            </a:endParaRPr>
          </a:p>
          <a:p>
            <a:pPr marL="534923">
              <a:lnSpc>
                <a:spcPct val="95825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Matem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tika</a:t>
            </a:r>
            <a:r>
              <a:rPr dirty="0" smtClean="0" sz="800" spc="-4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</a:t>
            </a:r>
            <a:r>
              <a:rPr dirty="0" smtClean="0" sz="800" spc="206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Rama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</a:t>
            </a:r>
            <a:r>
              <a:rPr dirty="0" smtClean="0" sz="800" spc="1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Gedung</a:t>
            </a:r>
            <a:r>
              <a:rPr dirty="0" smtClean="0" sz="800" spc="-2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Selatan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mtClean="0" sz="800" spc="13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Rabu,</a:t>
            </a:r>
            <a:r>
              <a:rPr dirty="0" smtClean="0" sz="800" spc="-2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10.0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-11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50</a:t>
            </a:r>
            <a:endParaRPr sz="800">
              <a:latin typeface="Arial"/>
              <a:cs typeface="Arial"/>
            </a:endParaRPr>
          </a:p>
          <a:p>
            <a:pPr marL="534923">
              <a:lnSpc>
                <a:spcPct val="95825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stem</a:t>
            </a:r>
            <a:r>
              <a:rPr dirty="0" smtClean="0" sz="800" spc="-2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Pakar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</a:t>
            </a:r>
            <a:r>
              <a:rPr dirty="0" smtClean="0" sz="800" spc="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Sinta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</a:t>
            </a:r>
            <a:r>
              <a:rPr dirty="0" smtClean="0" sz="800" spc="6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Gedung</a:t>
            </a:r>
            <a:r>
              <a:rPr dirty="0" smtClean="0" sz="800" spc="-2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Selatan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mtClean="0" sz="800" spc="13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Kamis,</a:t>
            </a:r>
            <a:r>
              <a:rPr dirty="0" smtClean="0" sz="800" spc="-2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08.00-09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50</a:t>
            </a:r>
            <a:endParaRPr sz="800">
              <a:latin typeface="Arial"/>
              <a:cs typeface="Arial"/>
            </a:endParaRPr>
          </a:p>
          <a:p>
            <a:pPr marL="534923">
              <a:lnSpc>
                <a:spcPct val="95825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Kecerdasan</a:t>
            </a:r>
            <a:r>
              <a:rPr dirty="0" smtClean="0" sz="800" spc="-42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Buatan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</a:t>
            </a:r>
            <a:r>
              <a:rPr dirty="0" smtClean="0" sz="800" spc="186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Merapi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</a:t>
            </a:r>
            <a:r>
              <a:rPr dirty="0" smtClean="0" sz="800" spc="10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Gedung</a:t>
            </a:r>
            <a:r>
              <a:rPr dirty="0" smtClean="0" sz="800" spc="-2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ra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</a:t>
            </a:r>
            <a:r>
              <a:rPr dirty="0" smtClean="0" sz="800" spc="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Sel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sa,</a:t>
            </a:r>
            <a:r>
              <a:rPr dirty="0" smtClean="0" sz="800" spc="-26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10.00-1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.50</a:t>
            </a:r>
            <a:endParaRPr sz="800">
              <a:latin typeface="Arial"/>
              <a:cs typeface="Arial"/>
            </a:endParaRPr>
          </a:p>
          <a:p>
            <a:pPr marL="915924" marR="2215571">
              <a:lnSpc>
                <a:spcPts val="1124"/>
              </a:lnSpc>
              <a:spcBef>
                <a:spcPts val="2832"/>
              </a:spcBef>
            </a:pP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Kuliah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→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{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Ruang,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Waktu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}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endParaRPr sz="1000">
              <a:latin typeface="Garamond"/>
              <a:cs typeface="Garamond"/>
            </a:endParaRPr>
          </a:p>
          <a:p>
            <a:pPr marL="915924" marR="2215571">
              <a:lnSpc>
                <a:spcPts val="1124"/>
              </a:lnSpc>
              <a:spcBef>
                <a:spcPts val="674"/>
              </a:spcBef>
            </a:pP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Ruang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→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T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e</a:t>
            </a:r>
            <a:r>
              <a:rPr dirty="0" smtClean="0" sz="1000" spc="0">
                <a:solidFill>
                  <a:srgbClr val="FFCC00"/>
                </a:solidFill>
                <a:latin typeface="Garamond"/>
                <a:cs typeface="Garamond"/>
              </a:rPr>
              <a:t>mpat</a:t>
            </a:r>
            <a:endParaRPr sz="10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42892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Pengertian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Dependensi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Transitif</a:t>
            </a:r>
            <a:endParaRPr sz="2200">
              <a:latin typeface="Garamond"/>
              <a:cs typeface="Garamond"/>
            </a:endParaRPr>
          </a:p>
          <a:p>
            <a:pPr marL="439673" marR="325541" indent="-171456">
              <a:lnSpc>
                <a:spcPts val="1799"/>
              </a:lnSpc>
              <a:spcBef>
                <a:spcPts val="1966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Suatu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Z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mempunyai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dependensi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transitif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73" marR="325541">
              <a:lnSpc>
                <a:spcPts val="1799"/>
              </a:lnSpc>
              <a:spcBef>
                <a:spcPts val="120"/>
              </a:spcBef>
            </a:pP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terhadap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X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jik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1600">
              <a:latin typeface="Garamond"/>
              <a:cs typeface="Garamond"/>
            </a:endParaRPr>
          </a:p>
          <a:p>
            <a:pPr marL="496827">
              <a:lnSpc>
                <a:spcPts val="1575"/>
              </a:lnSpc>
              <a:spcBef>
                <a:spcPts val="425"/>
              </a:spcBef>
            </a:pPr>
            <a:r>
              <a:rPr dirty="0" smtClean="0" sz="1000" spc="355">
                <a:solidFill>
                  <a:srgbClr val="A785DF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A785DF"/>
                </a:solidFill>
                <a:latin typeface="FZShuTi"/>
                <a:cs typeface="FZShuTi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memiliki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dependensi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terhadap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X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dan</a:t>
            </a:r>
            <a:endParaRPr sz="1400">
              <a:latin typeface="Garamond"/>
              <a:cs typeface="Garamond"/>
            </a:endParaRPr>
          </a:p>
          <a:p>
            <a:pPr marL="496827">
              <a:lnSpc>
                <a:spcPts val="1575"/>
              </a:lnSpc>
              <a:spcBef>
                <a:spcPts val="434"/>
              </a:spcBef>
            </a:pPr>
            <a:r>
              <a:rPr dirty="0" smtClean="0" sz="1000" spc="355">
                <a:solidFill>
                  <a:srgbClr val="A785DF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A785DF"/>
                </a:solidFill>
                <a:latin typeface="FZShuTi"/>
                <a:cs typeface="FZShuTi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Z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memiliki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dependensi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terhadap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endParaRPr sz="1400">
              <a:latin typeface="Garamond"/>
              <a:cs typeface="Garamond"/>
            </a:endParaRPr>
          </a:p>
          <a:p>
            <a:pPr marL="1239535" marR="2343131" indent="0" algn="ctr">
              <a:lnSpc>
                <a:spcPts val="2025"/>
              </a:lnSpc>
              <a:spcBef>
                <a:spcPts val="2756"/>
              </a:spcBef>
              <a:tabLst>
                <a:tab pos="1562100" algn="l"/>
              </a:tabLst>
            </a:pP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X	</a:t>
            </a: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→</a:t>
            </a: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   </a:t>
            </a: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Z</a:t>
            </a: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endParaRPr sz="1800">
              <a:latin typeface="Garamond"/>
              <a:cs typeface="Garamond"/>
            </a:endParaRPr>
          </a:p>
          <a:p>
            <a:pPr marL="1239535" marR="2343131" algn="ctr">
              <a:lnSpc>
                <a:spcPts val="2025"/>
              </a:lnSpc>
              <a:spcBef>
                <a:spcPts val="1214"/>
              </a:spcBef>
              <a:tabLst>
                <a:tab pos="1562100" algn="l"/>
              </a:tabLst>
            </a:pP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X</a:t>
            </a: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→</a:t>
            </a: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Y</a:t>
            </a: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→</a:t>
            </a:r>
            <a:r>
              <a:rPr dirty="0" smtClean="0" sz="1800" spc="0" b="1">
                <a:solidFill>
                  <a:srgbClr val="FFCC00"/>
                </a:solidFill>
                <a:latin typeface="Garamond"/>
                <a:cs typeface="Garamond"/>
              </a:rPr>
              <a:t>Z</a:t>
            </a:r>
            <a:endParaRPr sz="1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object 133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4" name="object 134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5" name="object 135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6" name="object 136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7" name="object 137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8" name="object 138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9" name="object 139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0" name="object 140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1" name="object 141"/>
          <p:cNvSpPr/>
          <p:nvPr/>
        </p:nvSpPr>
        <p:spPr>
          <a:xfrm>
            <a:off x="3733800" y="1887474"/>
            <a:ext cx="838200" cy="190500"/>
          </a:xfrm>
          <a:custGeom>
            <a:avLst/>
            <a:gdLst/>
            <a:ahLst/>
            <a:cxnLst/>
            <a:rect l="l" t="t" r="r" b="b"/>
            <a:pathLst>
              <a:path w="838200" h="190500">
                <a:moveTo>
                  <a:pt x="0" y="190500"/>
                </a:moveTo>
                <a:lnTo>
                  <a:pt x="838200" y="190500"/>
                </a:lnTo>
                <a:lnTo>
                  <a:pt x="8382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2" name="object 142"/>
          <p:cNvSpPr/>
          <p:nvPr/>
        </p:nvSpPr>
        <p:spPr>
          <a:xfrm>
            <a:off x="4572000" y="1887474"/>
            <a:ext cx="1295400" cy="190500"/>
          </a:xfrm>
          <a:custGeom>
            <a:avLst/>
            <a:gdLst/>
            <a:ahLst/>
            <a:cxnLst/>
            <a:rect l="l" t="t" r="r" b="b"/>
            <a:pathLst>
              <a:path w="1295400" h="190500">
                <a:moveTo>
                  <a:pt x="0" y="190500"/>
                </a:moveTo>
                <a:lnTo>
                  <a:pt x="1295400" y="190500"/>
                </a:lnTo>
                <a:lnTo>
                  <a:pt x="12954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3" name="object 143"/>
          <p:cNvSpPr/>
          <p:nvPr/>
        </p:nvSpPr>
        <p:spPr>
          <a:xfrm>
            <a:off x="2971800" y="1887474"/>
            <a:ext cx="762000" cy="190500"/>
          </a:xfrm>
          <a:custGeom>
            <a:avLst/>
            <a:gdLst/>
            <a:ahLst/>
            <a:cxnLst/>
            <a:rect l="l" t="t" r="r" b="b"/>
            <a:pathLst>
              <a:path w="762000" h="190500">
                <a:moveTo>
                  <a:pt x="0" y="190500"/>
                </a:moveTo>
                <a:lnTo>
                  <a:pt x="762000" y="190500"/>
                </a:lnTo>
                <a:lnTo>
                  <a:pt x="7620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4" name="object 144"/>
          <p:cNvSpPr/>
          <p:nvPr/>
        </p:nvSpPr>
        <p:spPr>
          <a:xfrm>
            <a:off x="2095500" y="1887474"/>
            <a:ext cx="876300" cy="190500"/>
          </a:xfrm>
          <a:custGeom>
            <a:avLst/>
            <a:gdLst/>
            <a:ahLst/>
            <a:cxnLst/>
            <a:rect l="l" t="t" r="r" b="b"/>
            <a:pathLst>
              <a:path w="876300" h="190500">
                <a:moveTo>
                  <a:pt x="0" y="190500"/>
                </a:moveTo>
                <a:lnTo>
                  <a:pt x="876300" y="190500"/>
                </a:lnTo>
                <a:lnTo>
                  <a:pt x="8763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5" name="object 145"/>
          <p:cNvSpPr/>
          <p:nvPr/>
        </p:nvSpPr>
        <p:spPr>
          <a:xfrm>
            <a:off x="2095500" y="1887474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6" name="object 146"/>
          <p:cNvSpPr/>
          <p:nvPr/>
        </p:nvSpPr>
        <p:spPr>
          <a:xfrm>
            <a:off x="2095500" y="3030474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7" name="object 147"/>
          <p:cNvSpPr/>
          <p:nvPr/>
        </p:nvSpPr>
        <p:spPr>
          <a:xfrm>
            <a:off x="2095500" y="1887474"/>
            <a:ext cx="0" cy="1143000"/>
          </a:xfrm>
          <a:custGeom>
            <a:avLst/>
            <a:gdLst/>
            <a:ahLst/>
            <a:cxnLst/>
            <a:rect l="l" t="t" r="r" b="b"/>
            <a:pathLst>
              <a:path w="0" h="1143000">
                <a:moveTo>
                  <a:pt x="0" y="0"/>
                </a:moveTo>
                <a:lnTo>
                  <a:pt x="0" y="1143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8" name="object 148"/>
          <p:cNvSpPr/>
          <p:nvPr/>
        </p:nvSpPr>
        <p:spPr>
          <a:xfrm>
            <a:off x="5867400" y="1887474"/>
            <a:ext cx="0" cy="1143000"/>
          </a:xfrm>
          <a:custGeom>
            <a:avLst/>
            <a:gdLst/>
            <a:ahLst/>
            <a:cxnLst/>
            <a:rect l="l" t="t" r="r" b="b"/>
            <a:pathLst>
              <a:path w="0" h="1143000">
                <a:moveTo>
                  <a:pt x="0" y="0"/>
                </a:moveTo>
                <a:lnTo>
                  <a:pt x="0" y="1143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9" name="object 149"/>
          <p:cNvSpPr/>
          <p:nvPr/>
        </p:nvSpPr>
        <p:spPr>
          <a:xfrm>
            <a:off x="2095500" y="2077974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0" name="object 150"/>
          <p:cNvSpPr/>
          <p:nvPr/>
        </p:nvSpPr>
        <p:spPr>
          <a:xfrm>
            <a:off x="2971800" y="1887474"/>
            <a:ext cx="0" cy="1143000"/>
          </a:xfrm>
          <a:custGeom>
            <a:avLst/>
            <a:gdLst/>
            <a:ahLst/>
            <a:cxnLst/>
            <a:rect l="l" t="t" r="r" b="b"/>
            <a:pathLst>
              <a:path w="0" h="1143000">
                <a:moveTo>
                  <a:pt x="0" y="0"/>
                </a:moveTo>
                <a:lnTo>
                  <a:pt x="0" y="1143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1" name="object 151"/>
          <p:cNvSpPr/>
          <p:nvPr/>
        </p:nvSpPr>
        <p:spPr>
          <a:xfrm>
            <a:off x="3733800" y="1887474"/>
            <a:ext cx="0" cy="1143000"/>
          </a:xfrm>
          <a:custGeom>
            <a:avLst/>
            <a:gdLst/>
            <a:ahLst/>
            <a:cxnLst/>
            <a:rect l="l" t="t" r="r" b="b"/>
            <a:pathLst>
              <a:path w="0" h="1143000">
                <a:moveTo>
                  <a:pt x="0" y="0"/>
                </a:moveTo>
                <a:lnTo>
                  <a:pt x="0" y="1143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2" name="object 152"/>
          <p:cNvSpPr/>
          <p:nvPr/>
        </p:nvSpPr>
        <p:spPr>
          <a:xfrm>
            <a:off x="2095500" y="2268474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3" name="object 153"/>
          <p:cNvSpPr/>
          <p:nvPr/>
        </p:nvSpPr>
        <p:spPr>
          <a:xfrm>
            <a:off x="2095500" y="2458974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4" name="object 154"/>
          <p:cNvSpPr/>
          <p:nvPr/>
        </p:nvSpPr>
        <p:spPr>
          <a:xfrm>
            <a:off x="2095500" y="2649474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5" name="object 155"/>
          <p:cNvSpPr/>
          <p:nvPr/>
        </p:nvSpPr>
        <p:spPr>
          <a:xfrm>
            <a:off x="2095500" y="2839974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6" name="object 156"/>
          <p:cNvSpPr/>
          <p:nvPr/>
        </p:nvSpPr>
        <p:spPr>
          <a:xfrm>
            <a:off x="4572000" y="1887474"/>
            <a:ext cx="0" cy="1143000"/>
          </a:xfrm>
          <a:custGeom>
            <a:avLst/>
            <a:gdLst/>
            <a:ahLst/>
            <a:cxnLst/>
            <a:rect l="l" t="t" r="r" b="b"/>
            <a:pathLst>
              <a:path w="0" h="1143000">
                <a:moveTo>
                  <a:pt x="0" y="0"/>
                </a:moveTo>
                <a:lnTo>
                  <a:pt x="0" y="1143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7" name="object 157"/>
          <p:cNvSpPr/>
          <p:nvPr/>
        </p:nvSpPr>
        <p:spPr>
          <a:xfrm>
            <a:off x="2590800" y="3563874"/>
            <a:ext cx="876300" cy="381000"/>
          </a:xfrm>
          <a:custGeom>
            <a:avLst/>
            <a:gdLst/>
            <a:ahLst/>
            <a:cxnLst/>
            <a:rect l="l" t="t" r="r" b="b"/>
            <a:pathLst>
              <a:path w="876300" h="381000">
                <a:moveTo>
                  <a:pt x="0" y="381000"/>
                </a:moveTo>
                <a:lnTo>
                  <a:pt x="876300" y="381000"/>
                </a:lnTo>
                <a:lnTo>
                  <a:pt x="8763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8" name="object 158"/>
          <p:cNvSpPr/>
          <p:nvPr/>
        </p:nvSpPr>
        <p:spPr>
          <a:xfrm>
            <a:off x="2590800" y="3563874"/>
            <a:ext cx="876300" cy="381000"/>
          </a:xfrm>
          <a:custGeom>
            <a:avLst/>
            <a:gdLst/>
            <a:ahLst/>
            <a:cxnLst/>
            <a:rect l="l" t="t" r="r" b="b"/>
            <a:pathLst>
              <a:path w="876300" h="381000">
                <a:moveTo>
                  <a:pt x="876300" y="0"/>
                </a:moveTo>
                <a:lnTo>
                  <a:pt x="0" y="0"/>
                </a:lnTo>
                <a:lnTo>
                  <a:pt x="0" y="381000"/>
                </a:lnTo>
                <a:lnTo>
                  <a:pt x="876300" y="381000"/>
                </a:lnTo>
                <a:lnTo>
                  <a:pt x="8763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9" name="object 159"/>
          <p:cNvSpPr/>
          <p:nvPr/>
        </p:nvSpPr>
        <p:spPr>
          <a:xfrm>
            <a:off x="3467100" y="3563874"/>
            <a:ext cx="495300" cy="381000"/>
          </a:xfrm>
          <a:custGeom>
            <a:avLst/>
            <a:gdLst/>
            <a:ahLst/>
            <a:cxnLst/>
            <a:rect l="l" t="t" r="r" b="b"/>
            <a:pathLst>
              <a:path w="495300" h="381000">
                <a:moveTo>
                  <a:pt x="0" y="381000"/>
                </a:moveTo>
                <a:lnTo>
                  <a:pt x="495300" y="381000"/>
                </a:lnTo>
                <a:lnTo>
                  <a:pt x="4953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0" name="object 160"/>
          <p:cNvSpPr/>
          <p:nvPr/>
        </p:nvSpPr>
        <p:spPr>
          <a:xfrm>
            <a:off x="3467100" y="3563874"/>
            <a:ext cx="495300" cy="381000"/>
          </a:xfrm>
          <a:custGeom>
            <a:avLst/>
            <a:gdLst/>
            <a:ahLst/>
            <a:cxnLst/>
            <a:rect l="l" t="t" r="r" b="b"/>
            <a:pathLst>
              <a:path w="495300" h="381000">
                <a:moveTo>
                  <a:pt x="495300" y="0"/>
                </a:moveTo>
                <a:lnTo>
                  <a:pt x="0" y="0"/>
                </a:lnTo>
                <a:lnTo>
                  <a:pt x="0" y="381000"/>
                </a:lnTo>
                <a:lnTo>
                  <a:pt x="495300" y="381000"/>
                </a:lnTo>
                <a:lnTo>
                  <a:pt x="4953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1" name="object 161"/>
          <p:cNvSpPr/>
          <p:nvPr/>
        </p:nvSpPr>
        <p:spPr>
          <a:xfrm>
            <a:off x="3962400" y="3563874"/>
            <a:ext cx="723900" cy="381000"/>
          </a:xfrm>
          <a:custGeom>
            <a:avLst/>
            <a:gdLst/>
            <a:ahLst/>
            <a:cxnLst/>
            <a:rect l="l" t="t" r="r" b="b"/>
            <a:pathLst>
              <a:path w="723900" h="381000">
                <a:moveTo>
                  <a:pt x="0" y="381000"/>
                </a:moveTo>
                <a:lnTo>
                  <a:pt x="723900" y="381000"/>
                </a:lnTo>
                <a:lnTo>
                  <a:pt x="7239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2" name="object 162"/>
          <p:cNvSpPr/>
          <p:nvPr/>
        </p:nvSpPr>
        <p:spPr>
          <a:xfrm>
            <a:off x="3962400" y="3563874"/>
            <a:ext cx="723900" cy="381000"/>
          </a:xfrm>
          <a:custGeom>
            <a:avLst/>
            <a:gdLst/>
            <a:ahLst/>
            <a:cxnLst/>
            <a:rect l="l" t="t" r="r" b="b"/>
            <a:pathLst>
              <a:path w="723900" h="381000">
                <a:moveTo>
                  <a:pt x="723900" y="0"/>
                </a:moveTo>
                <a:lnTo>
                  <a:pt x="0" y="0"/>
                </a:lnTo>
                <a:lnTo>
                  <a:pt x="0" y="381000"/>
                </a:lnTo>
                <a:lnTo>
                  <a:pt x="723900" y="381000"/>
                </a:lnTo>
                <a:lnTo>
                  <a:pt x="7239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3" name="object 163"/>
          <p:cNvSpPr/>
          <p:nvPr/>
        </p:nvSpPr>
        <p:spPr>
          <a:xfrm>
            <a:off x="4686300" y="3563874"/>
            <a:ext cx="495300" cy="381000"/>
          </a:xfrm>
          <a:custGeom>
            <a:avLst/>
            <a:gdLst/>
            <a:ahLst/>
            <a:cxnLst/>
            <a:rect l="l" t="t" r="r" b="b"/>
            <a:pathLst>
              <a:path w="495300" h="381000">
                <a:moveTo>
                  <a:pt x="0" y="381000"/>
                </a:moveTo>
                <a:lnTo>
                  <a:pt x="495300" y="381000"/>
                </a:lnTo>
                <a:lnTo>
                  <a:pt x="4953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4" name="object 164"/>
          <p:cNvSpPr/>
          <p:nvPr/>
        </p:nvSpPr>
        <p:spPr>
          <a:xfrm>
            <a:off x="4686300" y="3563874"/>
            <a:ext cx="495300" cy="381000"/>
          </a:xfrm>
          <a:custGeom>
            <a:avLst/>
            <a:gdLst/>
            <a:ahLst/>
            <a:cxnLst/>
            <a:rect l="l" t="t" r="r" b="b"/>
            <a:pathLst>
              <a:path w="495300" h="381000">
                <a:moveTo>
                  <a:pt x="495300" y="0"/>
                </a:moveTo>
                <a:lnTo>
                  <a:pt x="0" y="0"/>
                </a:lnTo>
                <a:lnTo>
                  <a:pt x="0" y="381000"/>
                </a:lnTo>
                <a:lnTo>
                  <a:pt x="495300" y="381000"/>
                </a:lnTo>
                <a:lnTo>
                  <a:pt x="4953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5" name="object 165"/>
          <p:cNvSpPr/>
          <p:nvPr/>
        </p:nvSpPr>
        <p:spPr>
          <a:xfrm>
            <a:off x="4305300" y="3335274"/>
            <a:ext cx="647700" cy="228600"/>
          </a:xfrm>
          <a:custGeom>
            <a:avLst/>
            <a:gdLst/>
            <a:ahLst/>
            <a:cxnLst/>
            <a:rect l="l" t="t" r="r" b="b"/>
            <a:pathLst>
              <a:path w="647700" h="228600">
                <a:moveTo>
                  <a:pt x="0" y="228600"/>
                </a:moveTo>
                <a:lnTo>
                  <a:pt x="0" y="0"/>
                </a:lnTo>
                <a:lnTo>
                  <a:pt x="647700" y="0"/>
                </a:lnTo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6" name="object 166"/>
          <p:cNvSpPr/>
          <p:nvPr/>
        </p:nvSpPr>
        <p:spPr>
          <a:xfrm>
            <a:off x="4933950" y="3333750"/>
            <a:ext cx="21336" cy="230124"/>
          </a:xfrm>
          <a:custGeom>
            <a:avLst/>
            <a:gdLst/>
            <a:ahLst/>
            <a:cxnLst/>
            <a:rect l="l" t="t" r="r" b="b"/>
            <a:pathLst>
              <a:path w="21336" h="230124">
                <a:moveTo>
                  <a:pt x="21335" y="192024"/>
                </a:moveTo>
                <a:lnTo>
                  <a:pt x="21336" y="1524"/>
                </a:lnTo>
                <a:lnTo>
                  <a:pt x="20574" y="0"/>
                </a:lnTo>
                <a:lnTo>
                  <a:pt x="16763" y="1524"/>
                </a:lnTo>
                <a:lnTo>
                  <a:pt x="16763" y="198120"/>
                </a:lnTo>
                <a:lnTo>
                  <a:pt x="17525" y="200405"/>
                </a:lnTo>
                <a:lnTo>
                  <a:pt x="21335" y="192024"/>
                </a:lnTo>
                <a:close/>
              </a:path>
              <a:path w="21336" h="230124">
                <a:moveTo>
                  <a:pt x="16763" y="192024"/>
                </a:moveTo>
                <a:lnTo>
                  <a:pt x="0" y="192024"/>
                </a:lnTo>
                <a:lnTo>
                  <a:pt x="19050" y="230124"/>
                </a:lnTo>
                <a:lnTo>
                  <a:pt x="20574" y="200405"/>
                </a:lnTo>
                <a:lnTo>
                  <a:pt x="21336" y="198120"/>
                </a:lnTo>
                <a:lnTo>
                  <a:pt x="20574" y="200405"/>
                </a:lnTo>
                <a:lnTo>
                  <a:pt x="19050" y="230124"/>
                </a:lnTo>
                <a:lnTo>
                  <a:pt x="38100" y="192024"/>
                </a:lnTo>
                <a:lnTo>
                  <a:pt x="21335" y="192024"/>
                </a:lnTo>
                <a:lnTo>
                  <a:pt x="17525" y="200405"/>
                </a:lnTo>
                <a:lnTo>
                  <a:pt x="16763" y="198120"/>
                </a:lnTo>
                <a:lnTo>
                  <a:pt x="16763" y="1920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7" name="object 167"/>
          <p:cNvSpPr/>
          <p:nvPr/>
        </p:nvSpPr>
        <p:spPr>
          <a:xfrm>
            <a:off x="2971800" y="3944874"/>
            <a:ext cx="1981200" cy="266700"/>
          </a:xfrm>
          <a:custGeom>
            <a:avLst/>
            <a:gdLst/>
            <a:ahLst/>
            <a:cxnLst/>
            <a:rect l="l" t="t" r="r" b="b"/>
            <a:pathLst>
              <a:path w="1981200" h="266700">
                <a:moveTo>
                  <a:pt x="0" y="0"/>
                </a:moveTo>
                <a:lnTo>
                  <a:pt x="0" y="266700"/>
                </a:lnTo>
                <a:lnTo>
                  <a:pt x="1981200" y="266700"/>
                </a:lnTo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8" name="object 168"/>
          <p:cNvSpPr/>
          <p:nvPr/>
        </p:nvSpPr>
        <p:spPr>
          <a:xfrm>
            <a:off x="4933950" y="3944874"/>
            <a:ext cx="38100" cy="268224"/>
          </a:xfrm>
          <a:custGeom>
            <a:avLst/>
            <a:gdLst/>
            <a:ahLst/>
            <a:cxnLst/>
            <a:rect l="l" t="t" r="r" b="b"/>
            <a:pathLst>
              <a:path w="38100" h="268224">
                <a:moveTo>
                  <a:pt x="21335" y="38100"/>
                </a:moveTo>
                <a:lnTo>
                  <a:pt x="38100" y="38100"/>
                </a:lnTo>
                <a:lnTo>
                  <a:pt x="21336" y="32003"/>
                </a:lnTo>
                <a:lnTo>
                  <a:pt x="20574" y="29717"/>
                </a:lnTo>
                <a:lnTo>
                  <a:pt x="17525" y="29717"/>
                </a:lnTo>
                <a:lnTo>
                  <a:pt x="16763" y="32003"/>
                </a:lnTo>
                <a:lnTo>
                  <a:pt x="19050" y="0"/>
                </a:lnTo>
                <a:lnTo>
                  <a:pt x="0" y="38100"/>
                </a:lnTo>
                <a:lnTo>
                  <a:pt x="16763" y="38100"/>
                </a:lnTo>
                <a:lnTo>
                  <a:pt x="16763" y="266700"/>
                </a:lnTo>
                <a:lnTo>
                  <a:pt x="17525" y="268224"/>
                </a:lnTo>
                <a:lnTo>
                  <a:pt x="21336" y="266700"/>
                </a:lnTo>
                <a:lnTo>
                  <a:pt x="21335" y="38100"/>
                </a:lnTo>
                <a:close/>
              </a:path>
              <a:path w="38100" h="268224">
                <a:moveTo>
                  <a:pt x="16763" y="32003"/>
                </a:moveTo>
                <a:lnTo>
                  <a:pt x="17525" y="29717"/>
                </a:lnTo>
                <a:lnTo>
                  <a:pt x="20574" y="29717"/>
                </a:lnTo>
                <a:lnTo>
                  <a:pt x="21336" y="32003"/>
                </a:lnTo>
                <a:lnTo>
                  <a:pt x="38100" y="38100"/>
                </a:lnTo>
                <a:lnTo>
                  <a:pt x="19050" y="0"/>
                </a:lnTo>
                <a:lnTo>
                  <a:pt x="16763" y="320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9" name="object 169"/>
          <p:cNvSpPr/>
          <p:nvPr/>
        </p:nvSpPr>
        <p:spPr>
          <a:xfrm>
            <a:off x="4286250" y="3944874"/>
            <a:ext cx="38100" cy="268224"/>
          </a:xfrm>
          <a:custGeom>
            <a:avLst/>
            <a:gdLst/>
            <a:ahLst/>
            <a:cxnLst/>
            <a:rect l="l" t="t" r="r" b="b"/>
            <a:pathLst>
              <a:path w="38100" h="268224">
                <a:moveTo>
                  <a:pt x="21335" y="38100"/>
                </a:moveTo>
                <a:lnTo>
                  <a:pt x="38100" y="38100"/>
                </a:lnTo>
                <a:lnTo>
                  <a:pt x="21336" y="32003"/>
                </a:lnTo>
                <a:lnTo>
                  <a:pt x="20574" y="29717"/>
                </a:lnTo>
                <a:lnTo>
                  <a:pt x="17525" y="29717"/>
                </a:lnTo>
                <a:lnTo>
                  <a:pt x="16763" y="32003"/>
                </a:lnTo>
                <a:lnTo>
                  <a:pt x="19050" y="0"/>
                </a:lnTo>
                <a:lnTo>
                  <a:pt x="0" y="38100"/>
                </a:lnTo>
                <a:lnTo>
                  <a:pt x="16763" y="38100"/>
                </a:lnTo>
                <a:lnTo>
                  <a:pt x="16763" y="266700"/>
                </a:lnTo>
                <a:lnTo>
                  <a:pt x="17525" y="268224"/>
                </a:lnTo>
                <a:lnTo>
                  <a:pt x="21336" y="266700"/>
                </a:lnTo>
                <a:lnTo>
                  <a:pt x="21335" y="38100"/>
                </a:lnTo>
                <a:close/>
              </a:path>
              <a:path w="38100" h="268224">
                <a:moveTo>
                  <a:pt x="16763" y="32003"/>
                </a:moveTo>
                <a:lnTo>
                  <a:pt x="17525" y="29717"/>
                </a:lnTo>
                <a:lnTo>
                  <a:pt x="20574" y="29717"/>
                </a:lnTo>
                <a:lnTo>
                  <a:pt x="21336" y="32003"/>
                </a:lnTo>
                <a:lnTo>
                  <a:pt x="38100" y="38100"/>
                </a:lnTo>
                <a:lnTo>
                  <a:pt x="19050" y="0"/>
                </a:lnTo>
                <a:lnTo>
                  <a:pt x="16763" y="320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0" name="object 170"/>
          <p:cNvSpPr/>
          <p:nvPr/>
        </p:nvSpPr>
        <p:spPr>
          <a:xfrm>
            <a:off x="3714750" y="3944874"/>
            <a:ext cx="38100" cy="268224"/>
          </a:xfrm>
          <a:custGeom>
            <a:avLst/>
            <a:gdLst/>
            <a:ahLst/>
            <a:cxnLst/>
            <a:rect l="l" t="t" r="r" b="b"/>
            <a:pathLst>
              <a:path w="38100" h="268224">
                <a:moveTo>
                  <a:pt x="21335" y="38100"/>
                </a:moveTo>
                <a:lnTo>
                  <a:pt x="38100" y="38100"/>
                </a:lnTo>
                <a:lnTo>
                  <a:pt x="21336" y="32003"/>
                </a:lnTo>
                <a:lnTo>
                  <a:pt x="20574" y="29717"/>
                </a:lnTo>
                <a:lnTo>
                  <a:pt x="17525" y="29717"/>
                </a:lnTo>
                <a:lnTo>
                  <a:pt x="16763" y="32003"/>
                </a:lnTo>
                <a:lnTo>
                  <a:pt x="19050" y="0"/>
                </a:lnTo>
                <a:lnTo>
                  <a:pt x="0" y="38100"/>
                </a:lnTo>
                <a:lnTo>
                  <a:pt x="16763" y="38100"/>
                </a:lnTo>
                <a:lnTo>
                  <a:pt x="16763" y="266700"/>
                </a:lnTo>
                <a:lnTo>
                  <a:pt x="17525" y="268224"/>
                </a:lnTo>
                <a:lnTo>
                  <a:pt x="21336" y="266700"/>
                </a:lnTo>
                <a:lnTo>
                  <a:pt x="21335" y="38100"/>
                </a:lnTo>
                <a:close/>
              </a:path>
              <a:path w="38100" h="268224">
                <a:moveTo>
                  <a:pt x="16763" y="32003"/>
                </a:moveTo>
                <a:lnTo>
                  <a:pt x="17525" y="29717"/>
                </a:lnTo>
                <a:lnTo>
                  <a:pt x="20574" y="29717"/>
                </a:lnTo>
                <a:lnTo>
                  <a:pt x="21336" y="32003"/>
                </a:lnTo>
                <a:lnTo>
                  <a:pt x="38100" y="38100"/>
                </a:lnTo>
                <a:lnTo>
                  <a:pt x="19050" y="0"/>
                </a:lnTo>
                <a:lnTo>
                  <a:pt x="16763" y="320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1" name="object 171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1" name="object 91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2" name="object 92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3" name="object 93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4" name="object 94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5" name="object 95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6" name="object 96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7" name="object 97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8" name="object 98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9" name="object 99"/>
          <p:cNvSpPr/>
          <p:nvPr/>
        </p:nvSpPr>
        <p:spPr>
          <a:xfrm>
            <a:off x="2133600" y="8053578"/>
            <a:ext cx="876300" cy="381000"/>
          </a:xfrm>
          <a:custGeom>
            <a:avLst/>
            <a:gdLst/>
            <a:ahLst/>
            <a:cxnLst/>
            <a:rect l="l" t="t" r="r" b="b"/>
            <a:pathLst>
              <a:path w="876300" h="381000">
                <a:moveTo>
                  <a:pt x="0" y="381000"/>
                </a:moveTo>
                <a:lnTo>
                  <a:pt x="876300" y="381000"/>
                </a:lnTo>
                <a:lnTo>
                  <a:pt x="8763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0" name="object 100"/>
          <p:cNvSpPr/>
          <p:nvPr/>
        </p:nvSpPr>
        <p:spPr>
          <a:xfrm>
            <a:off x="2133600" y="8053578"/>
            <a:ext cx="876300" cy="381000"/>
          </a:xfrm>
          <a:custGeom>
            <a:avLst/>
            <a:gdLst/>
            <a:ahLst/>
            <a:cxnLst/>
            <a:rect l="l" t="t" r="r" b="b"/>
            <a:pathLst>
              <a:path w="876300" h="381000">
                <a:moveTo>
                  <a:pt x="876300" y="0"/>
                </a:moveTo>
                <a:lnTo>
                  <a:pt x="0" y="0"/>
                </a:lnTo>
                <a:lnTo>
                  <a:pt x="0" y="381000"/>
                </a:lnTo>
                <a:lnTo>
                  <a:pt x="876300" y="381000"/>
                </a:lnTo>
                <a:lnTo>
                  <a:pt x="8763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1" name="object 101"/>
          <p:cNvSpPr/>
          <p:nvPr/>
        </p:nvSpPr>
        <p:spPr>
          <a:xfrm>
            <a:off x="3009900" y="8053578"/>
            <a:ext cx="495300" cy="381000"/>
          </a:xfrm>
          <a:custGeom>
            <a:avLst/>
            <a:gdLst/>
            <a:ahLst/>
            <a:cxnLst/>
            <a:rect l="l" t="t" r="r" b="b"/>
            <a:pathLst>
              <a:path w="495300" h="381000">
                <a:moveTo>
                  <a:pt x="0" y="381000"/>
                </a:moveTo>
                <a:lnTo>
                  <a:pt x="495300" y="381000"/>
                </a:lnTo>
                <a:lnTo>
                  <a:pt x="4953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2" name="object 102"/>
          <p:cNvSpPr/>
          <p:nvPr/>
        </p:nvSpPr>
        <p:spPr>
          <a:xfrm>
            <a:off x="3505200" y="8053578"/>
            <a:ext cx="723900" cy="381000"/>
          </a:xfrm>
          <a:custGeom>
            <a:avLst/>
            <a:gdLst/>
            <a:ahLst/>
            <a:cxnLst/>
            <a:rect l="l" t="t" r="r" b="b"/>
            <a:pathLst>
              <a:path w="723900" h="381000">
                <a:moveTo>
                  <a:pt x="0" y="381000"/>
                </a:moveTo>
                <a:lnTo>
                  <a:pt x="723900" y="381000"/>
                </a:lnTo>
                <a:lnTo>
                  <a:pt x="7239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3" name="object 103"/>
          <p:cNvSpPr/>
          <p:nvPr/>
        </p:nvSpPr>
        <p:spPr>
          <a:xfrm>
            <a:off x="3505200" y="8053578"/>
            <a:ext cx="723900" cy="381000"/>
          </a:xfrm>
          <a:custGeom>
            <a:avLst/>
            <a:gdLst/>
            <a:ahLst/>
            <a:cxnLst/>
            <a:rect l="l" t="t" r="r" b="b"/>
            <a:pathLst>
              <a:path w="723900" h="381000">
                <a:moveTo>
                  <a:pt x="723900" y="0"/>
                </a:moveTo>
                <a:lnTo>
                  <a:pt x="0" y="0"/>
                </a:lnTo>
                <a:lnTo>
                  <a:pt x="0" y="381000"/>
                </a:lnTo>
                <a:lnTo>
                  <a:pt x="723900" y="381000"/>
                </a:lnTo>
                <a:lnTo>
                  <a:pt x="7239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4" name="object 104"/>
          <p:cNvSpPr/>
          <p:nvPr/>
        </p:nvSpPr>
        <p:spPr>
          <a:xfrm>
            <a:off x="4229100" y="8053578"/>
            <a:ext cx="609600" cy="381000"/>
          </a:xfrm>
          <a:custGeom>
            <a:avLst/>
            <a:gdLst/>
            <a:ahLst/>
            <a:cxnLst/>
            <a:rect l="l" t="t" r="r" b="b"/>
            <a:pathLst>
              <a:path w="609600" h="381000">
                <a:moveTo>
                  <a:pt x="0" y="381000"/>
                </a:moveTo>
                <a:lnTo>
                  <a:pt x="609600" y="381000"/>
                </a:lnTo>
                <a:lnTo>
                  <a:pt x="6096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5" name="object 105"/>
          <p:cNvSpPr/>
          <p:nvPr/>
        </p:nvSpPr>
        <p:spPr>
          <a:xfrm>
            <a:off x="4229100" y="8053578"/>
            <a:ext cx="609600" cy="381000"/>
          </a:xfrm>
          <a:custGeom>
            <a:avLst/>
            <a:gdLst/>
            <a:ahLst/>
            <a:cxnLst/>
            <a:rect l="l" t="t" r="r" b="b"/>
            <a:pathLst>
              <a:path w="609600" h="381000">
                <a:moveTo>
                  <a:pt x="609600" y="0"/>
                </a:moveTo>
                <a:lnTo>
                  <a:pt x="0" y="0"/>
                </a:lnTo>
                <a:lnTo>
                  <a:pt x="0" y="381000"/>
                </a:lnTo>
                <a:lnTo>
                  <a:pt x="609600" y="381000"/>
                </a:lnTo>
                <a:lnTo>
                  <a:pt x="6096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6" name="object 106"/>
          <p:cNvSpPr/>
          <p:nvPr/>
        </p:nvSpPr>
        <p:spPr>
          <a:xfrm>
            <a:off x="4514850" y="7799832"/>
            <a:ext cx="21336" cy="230124"/>
          </a:xfrm>
          <a:custGeom>
            <a:avLst/>
            <a:gdLst/>
            <a:ahLst/>
            <a:cxnLst/>
            <a:rect l="l" t="t" r="r" b="b"/>
            <a:pathLst>
              <a:path w="21336" h="230124">
                <a:moveTo>
                  <a:pt x="17525" y="199644"/>
                </a:moveTo>
                <a:lnTo>
                  <a:pt x="16763" y="198120"/>
                </a:lnTo>
                <a:lnTo>
                  <a:pt x="19050" y="230124"/>
                </a:lnTo>
                <a:lnTo>
                  <a:pt x="21336" y="198120"/>
                </a:lnTo>
                <a:lnTo>
                  <a:pt x="17525" y="199644"/>
                </a:lnTo>
                <a:close/>
              </a:path>
              <a:path w="21336" h="230124">
                <a:moveTo>
                  <a:pt x="19050" y="230124"/>
                </a:moveTo>
                <a:lnTo>
                  <a:pt x="38100" y="192024"/>
                </a:lnTo>
                <a:lnTo>
                  <a:pt x="21335" y="192024"/>
                </a:lnTo>
                <a:lnTo>
                  <a:pt x="21336" y="1524"/>
                </a:lnTo>
                <a:lnTo>
                  <a:pt x="20574" y="0"/>
                </a:lnTo>
                <a:lnTo>
                  <a:pt x="16763" y="1524"/>
                </a:lnTo>
                <a:lnTo>
                  <a:pt x="16763" y="192024"/>
                </a:lnTo>
                <a:lnTo>
                  <a:pt x="0" y="192024"/>
                </a:lnTo>
                <a:lnTo>
                  <a:pt x="19050" y="230124"/>
                </a:lnTo>
                <a:lnTo>
                  <a:pt x="16763" y="198120"/>
                </a:lnTo>
                <a:lnTo>
                  <a:pt x="17525" y="199644"/>
                </a:lnTo>
                <a:lnTo>
                  <a:pt x="21336" y="198120"/>
                </a:lnTo>
                <a:lnTo>
                  <a:pt x="19050" y="2301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7" name="object 107"/>
          <p:cNvSpPr/>
          <p:nvPr/>
        </p:nvSpPr>
        <p:spPr>
          <a:xfrm>
            <a:off x="2552700" y="8434578"/>
            <a:ext cx="2628900" cy="266700"/>
          </a:xfrm>
          <a:custGeom>
            <a:avLst/>
            <a:gdLst/>
            <a:ahLst/>
            <a:cxnLst/>
            <a:rect l="l" t="t" r="r" b="b"/>
            <a:pathLst>
              <a:path w="2628900" h="266700">
                <a:moveTo>
                  <a:pt x="0" y="0"/>
                </a:moveTo>
                <a:lnTo>
                  <a:pt x="0" y="266700"/>
                </a:lnTo>
                <a:lnTo>
                  <a:pt x="2628900" y="266700"/>
                </a:lnTo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8" name="object 108"/>
          <p:cNvSpPr/>
          <p:nvPr/>
        </p:nvSpPr>
        <p:spPr>
          <a:xfrm>
            <a:off x="4514850" y="8434578"/>
            <a:ext cx="38100" cy="268224"/>
          </a:xfrm>
          <a:custGeom>
            <a:avLst/>
            <a:gdLst/>
            <a:ahLst/>
            <a:cxnLst/>
            <a:rect l="l" t="t" r="r" b="b"/>
            <a:pathLst>
              <a:path w="38100" h="268224">
                <a:moveTo>
                  <a:pt x="21335" y="38100"/>
                </a:moveTo>
                <a:lnTo>
                  <a:pt x="38100" y="38100"/>
                </a:lnTo>
                <a:lnTo>
                  <a:pt x="21336" y="32004"/>
                </a:lnTo>
                <a:lnTo>
                  <a:pt x="20574" y="29718"/>
                </a:lnTo>
                <a:lnTo>
                  <a:pt x="17525" y="29718"/>
                </a:lnTo>
                <a:lnTo>
                  <a:pt x="16763" y="32004"/>
                </a:lnTo>
                <a:lnTo>
                  <a:pt x="19050" y="0"/>
                </a:lnTo>
                <a:lnTo>
                  <a:pt x="0" y="38100"/>
                </a:lnTo>
                <a:lnTo>
                  <a:pt x="16763" y="38100"/>
                </a:lnTo>
                <a:lnTo>
                  <a:pt x="16763" y="266700"/>
                </a:lnTo>
                <a:lnTo>
                  <a:pt x="17525" y="268224"/>
                </a:lnTo>
                <a:lnTo>
                  <a:pt x="21336" y="266700"/>
                </a:lnTo>
                <a:lnTo>
                  <a:pt x="21335" y="38100"/>
                </a:lnTo>
                <a:close/>
              </a:path>
              <a:path w="38100" h="268224">
                <a:moveTo>
                  <a:pt x="16763" y="32004"/>
                </a:moveTo>
                <a:lnTo>
                  <a:pt x="17525" y="29718"/>
                </a:lnTo>
                <a:lnTo>
                  <a:pt x="20574" y="29718"/>
                </a:lnTo>
                <a:lnTo>
                  <a:pt x="21336" y="32004"/>
                </a:lnTo>
                <a:lnTo>
                  <a:pt x="38100" y="38100"/>
                </a:lnTo>
                <a:lnTo>
                  <a:pt x="19050" y="0"/>
                </a:lnTo>
                <a:lnTo>
                  <a:pt x="16763" y="320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9" name="object 109"/>
          <p:cNvSpPr/>
          <p:nvPr/>
        </p:nvSpPr>
        <p:spPr>
          <a:xfrm>
            <a:off x="3867150" y="8434578"/>
            <a:ext cx="38100" cy="268224"/>
          </a:xfrm>
          <a:custGeom>
            <a:avLst/>
            <a:gdLst/>
            <a:ahLst/>
            <a:cxnLst/>
            <a:rect l="l" t="t" r="r" b="b"/>
            <a:pathLst>
              <a:path w="38100" h="268224">
                <a:moveTo>
                  <a:pt x="21335" y="38100"/>
                </a:moveTo>
                <a:lnTo>
                  <a:pt x="38100" y="38100"/>
                </a:lnTo>
                <a:lnTo>
                  <a:pt x="21336" y="32004"/>
                </a:lnTo>
                <a:lnTo>
                  <a:pt x="20574" y="29718"/>
                </a:lnTo>
                <a:lnTo>
                  <a:pt x="17525" y="29718"/>
                </a:lnTo>
                <a:lnTo>
                  <a:pt x="16763" y="32004"/>
                </a:lnTo>
                <a:lnTo>
                  <a:pt x="19050" y="0"/>
                </a:lnTo>
                <a:lnTo>
                  <a:pt x="0" y="38100"/>
                </a:lnTo>
                <a:lnTo>
                  <a:pt x="16763" y="38100"/>
                </a:lnTo>
                <a:lnTo>
                  <a:pt x="16763" y="266700"/>
                </a:lnTo>
                <a:lnTo>
                  <a:pt x="17525" y="268224"/>
                </a:lnTo>
                <a:lnTo>
                  <a:pt x="21336" y="266700"/>
                </a:lnTo>
                <a:lnTo>
                  <a:pt x="21335" y="38100"/>
                </a:lnTo>
                <a:close/>
              </a:path>
              <a:path w="38100" h="268224">
                <a:moveTo>
                  <a:pt x="16763" y="32004"/>
                </a:moveTo>
                <a:lnTo>
                  <a:pt x="17525" y="29718"/>
                </a:lnTo>
                <a:lnTo>
                  <a:pt x="20574" y="29718"/>
                </a:lnTo>
                <a:lnTo>
                  <a:pt x="21336" y="32004"/>
                </a:lnTo>
                <a:lnTo>
                  <a:pt x="38100" y="38100"/>
                </a:lnTo>
                <a:lnTo>
                  <a:pt x="19050" y="0"/>
                </a:lnTo>
                <a:lnTo>
                  <a:pt x="16763" y="320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0" name="object 110"/>
          <p:cNvSpPr/>
          <p:nvPr/>
        </p:nvSpPr>
        <p:spPr>
          <a:xfrm>
            <a:off x="3295650" y="8434578"/>
            <a:ext cx="38100" cy="268224"/>
          </a:xfrm>
          <a:custGeom>
            <a:avLst/>
            <a:gdLst/>
            <a:ahLst/>
            <a:cxnLst/>
            <a:rect l="l" t="t" r="r" b="b"/>
            <a:pathLst>
              <a:path w="38100" h="268224">
                <a:moveTo>
                  <a:pt x="21335" y="38100"/>
                </a:moveTo>
                <a:lnTo>
                  <a:pt x="38100" y="38100"/>
                </a:lnTo>
                <a:lnTo>
                  <a:pt x="21336" y="32004"/>
                </a:lnTo>
                <a:lnTo>
                  <a:pt x="20574" y="29718"/>
                </a:lnTo>
                <a:lnTo>
                  <a:pt x="17525" y="29718"/>
                </a:lnTo>
                <a:lnTo>
                  <a:pt x="16763" y="32004"/>
                </a:lnTo>
                <a:lnTo>
                  <a:pt x="19050" y="0"/>
                </a:lnTo>
                <a:lnTo>
                  <a:pt x="0" y="38100"/>
                </a:lnTo>
                <a:lnTo>
                  <a:pt x="16763" y="38100"/>
                </a:lnTo>
                <a:lnTo>
                  <a:pt x="16763" y="266700"/>
                </a:lnTo>
                <a:lnTo>
                  <a:pt x="17525" y="268224"/>
                </a:lnTo>
                <a:lnTo>
                  <a:pt x="21336" y="266700"/>
                </a:lnTo>
                <a:lnTo>
                  <a:pt x="21335" y="38100"/>
                </a:lnTo>
                <a:close/>
              </a:path>
              <a:path w="38100" h="268224">
                <a:moveTo>
                  <a:pt x="16763" y="32004"/>
                </a:moveTo>
                <a:lnTo>
                  <a:pt x="17525" y="29718"/>
                </a:lnTo>
                <a:lnTo>
                  <a:pt x="20574" y="29718"/>
                </a:lnTo>
                <a:lnTo>
                  <a:pt x="21336" y="32004"/>
                </a:lnTo>
                <a:lnTo>
                  <a:pt x="38100" y="38100"/>
                </a:lnTo>
                <a:lnTo>
                  <a:pt x="19050" y="0"/>
                </a:lnTo>
                <a:lnTo>
                  <a:pt x="16763" y="320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1" name="object 111"/>
          <p:cNvSpPr/>
          <p:nvPr/>
        </p:nvSpPr>
        <p:spPr>
          <a:xfrm>
            <a:off x="2171700" y="7101078"/>
            <a:ext cx="3543300" cy="0"/>
          </a:xfrm>
          <a:custGeom>
            <a:avLst/>
            <a:gdLst/>
            <a:ahLst/>
            <a:cxnLst/>
            <a:rect l="l" t="t" r="r" b="b"/>
            <a:pathLst>
              <a:path w="3543300" h="0">
                <a:moveTo>
                  <a:pt x="0" y="0"/>
                </a:moveTo>
                <a:lnTo>
                  <a:pt x="3543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2" name="object 112"/>
          <p:cNvSpPr/>
          <p:nvPr/>
        </p:nvSpPr>
        <p:spPr>
          <a:xfrm>
            <a:off x="2171700" y="7710678"/>
            <a:ext cx="3543300" cy="0"/>
          </a:xfrm>
          <a:custGeom>
            <a:avLst/>
            <a:gdLst/>
            <a:ahLst/>
            <a:cxnLst/>
            <a:rect l="l" t="t" r="r" b="b"/>
            <a:pathLst>
              <a:path w="3543300" h="0">
                <a:moveTo>
                  <a:pt x="0" y="0"/>
                </a:moveTo>
                <a:lnTo>
                  <a:pt x="35433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3" name="object 113"/>
          <p:cNvSpPr/>
          <p:nvPr/>
        </p:nvSpPr>
        <p:spPr>
          <a:xfrm>
            <a:off x="2171700" y="6110478"/>
            <a:ext cx="0" cy="1600200"/>
          </a:xfrm>
          <a:custGeom>
            <a:avLst/>
            <a:gdLst/>
            <a:ahLst/>
            <a:cxnLst/>
            <a:rect l="l" t="t" r="r" b="b"/>
            <a:pathLst>
              <a:path w="0" h="1600200">
                <a:moveTo>
                  <a:pt x="0" y="0"/>
                </a:moveTo>
                <a:lnTo>
                  <a:pt x="0" y="160020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4" name="object 114"/>
          <p:cNvSpPr/>
          <p:nvPr/>
        </p:nvSpPr>
        <p:spPr>
          <a:xfrm>
            <a:off x="2743200" y="6110478"/>
            <a:ext cx="0" cy="1600200"/>
          </a:xfrm>
          <a:custGeom>
            <a:avLst/>
            <a:gdLst/>
            <a:ahLst/>
            <a:cxnLst/>
            <a:rect l="l" t="t" r="r" b="b"/>
            <a:pathLst>
              <a:path w="0" h="1600200">
                <a:moveTo>
                  <a:pt x="0" y="0"/>
                </a:moveTo>
                <a:lnTo>
                  <a:pt x="0" y="16002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5" name="object 115"/>
          <p:cNvSpPr/>
          <p:nvPr/>
        </p:nvSpPr>
        <p:spPr>
          <a:xfrm>
            <a:off x="3467100" y="6110478"/>
            <a:ext cx="0" cy="1600200"/>
          </a:xfrm>
          <a:custGeom>
            <a:avLst/>
            <a:gdLst/>
            <a:ahLst/>
            <a:cxnLst/>
            <a:rect l="l" t="t" r="r" b="b"/>
            <a:pathLst>
              <a:path w="0" h="1600200">
                <a:moveTo>
                  <a:pt x="0" y="0"/>
                </a:moveTo>
                <a:lnTo>
                  <a:pt x="0" y="16002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6" name="object 116"/>
          <p:cNvSpPr/>
          <p:nvPr/>
        </p:nvSpPr>
        <p:spPr>
          <a:xfrm>
            <a:off x="4152900" y="6110478"/>
            <a:ext cx="0" cy="1600200"/>
          </a:xfrm>
          <a:custGeom>
            <a:avLst/>
            <a:gdLst/>
            <a:ahLst/>
            <a:cxnLst/>
            <a:rect l="l" t="t" r="r" b="b"/>
            <a:pathLst>
              <a:path w="0" h="1600200">
                <a:moveTo>
                  <a:pt x="0" y="0"/>
                </a:moveTo>
                <a:lnTo>
                  <a:pt x="0" y="16002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7" name="object 117"/>
          <p:cNvSpPr/>
          <p:nvPr/>
        </p:nvSpPr>
        <p:spPr>
          <a:xfrm>
            <a:off x="5715000" y="6110478"/>
            <a:ext cx="0" cy="1600200"/>
          </a:xfrm>
          <a:custGeom>
            <a:avLst/>
            <a:gdLst/>
            <a:ahLst/>
            <a:cxnLst/>
            <a:rect l="l" t="t" r="r" b="b"/>
            <a:pathLst>
              <a:path w="0" h="1600200">
                <a:moveTo>
                  <a:pt x="0" y="0"/>
                </a:moveTo>
                <a:lnTo>
                  <a:pt x="0" y="160020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8" name="object 118"/>
          <p:cNvSpPr/>
          <p:nvPr/>
        </p:nvSpPr>
        <p:spPr>
          <a:xfrm>
            <a:off x="2171700" y="6643878"/>
            <a:ext cx="3543300" cy="0"/>
          </a:xfrm>
          <a:custGeom>
            <a:avLst/>
            <a:gdLst/>
            <a:ahLst/>
            <a:cxnLst/>
            <a:rect l="l" t="t" r="r" b="b"/>
            <a:pathLst>
              <a:path w="3543300" h="0">
                <a:moveTo>
                  <a:pt x="0" y="0"/>
                </a:moveTo>
                <a:lnTo>
                  <a:pt x="3543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9" name="object 119"/>
          <p:cNvSpPr/>
          <p:nvPr/>
        </p:nvSpPr>
        <p:spPr>
          <a:xfrm>
            <a:off x="2171700" y="6795515"/>
            <a:ext cx="3543300" cy="0"/>
          </a:xfrm>
          <a:custGeom>
            <a:avLst/>
            <a:gdLst/>
            <a:ahLst/>
            <a:cxnLst/>
            <a:rect l="l" t="t" r="r" b="b"/>
            <a:pathLst>
              <a:path w="3543300" h="0">
                <a:moveTo>
                  <a:pt x="0" y="0"/>
                </a:moveTo>
                <a:lnTo>
                  <a:pt x="3543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0" name="object 120"/>
          <p:cNvSpPr/>
          <p:nvPr/>
        </p:nvSpPr>
        <p:spPr>
          <a:xfrm>
            <a:off x="2171700" y="6947154"/>
            <a:ext cx="3543300" cy="0"/>
          </a:xfrm>
          <a:custGeom>
            <a:avLst/>
            <a:gdLst/>
            <a:ahLst/>
            <a:cxnLst/>
            <a:rect l="l" t="t" r="r" b="b"/>
            <a:pathLst>
              <a:path w="3543300" h="0">
                <a:moveTo>
                  <a:pt x="0" y="0"/>
                </a:moveTo>
                <a:lnTo>
                  <a:pt x="3543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1" name="object 121"/>
          <p:cNvSpPr/>
          <p:nvPr/>
        </p:nvSpPr>
        <p:spPr>
          <a:xfrm>
            <a:off x="2171700" y="7253478"/>
            <a:ext cx="3543300" cy="0"/>
          </a:xfrm>
          <a:custGeom>
            <a:avLst/>
            <a:gdLst/>
            <a:ahLst/>
            <a:cxnLst/>
            <a:rect l="l" t="t" r="r" b="b"/>
            <a:pathLst>
              <a:path w="3543300" h="0">
                <a:moveTo>
                  <a:pt x="0" y="0"/>
                </a:moveTo>
                <a:lnTo>
                  <a:pt x="3543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2" name="object 122"/>
          <p:cNvSpPr/>
          <p:nvPr/>
        </p:nvSpPr>
        <p:spPr>
          <a:xfrm>
            <a:off x="2171700" y="7405878"/>
            <a:ext cx="3543300" cy="0"/>
          </a:xfrm>
          <a:custGeom>
            <a:avLst/>
            <a:gdLst/>
            <a:ahLst/>
            <a:cxnLst/>
            <a:rect l="l" t="t" r="r" b="b"/>
            <a:pathLst>
              <a:path w="3543300" h="0">
                <a:moveTo>
                  <a:pt x="0" y="0"/>
                </a:moveTo>
                <a:lnTo>
                  <a:pt x="3543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3" name="object 123"/>
          <p:cNvSpPr/>
          <p:nvPr/>
        </p:nvSpPr>
        <p:spPr>
          <a:xfrm>
            <a:off x="2171700" y="7558278"/>
            <a:ext cx="3543300" cy="0"/>
          </a:xfrm>
          <a:custGeom>
            <a:avLst/>
            <a:gdLst/>
            <a:ahLst/>
            <a:cxnLst/>
            <a:rect l="l" t="t" r="r" b="b"/>
            <a:pathLst>
              <a:path w="3543300" h="0">
                <a:moveTo>
                  <a:pt x="0" y="0"/>
                </a:moveTo>
                <a:lnTo>
                  <a:pt x="35433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4" name="object 124"/>
          <p:cNvSpPr/>
          <p:nvPr/>
        </p:nvSpPr>
        <p:spPr>
          <a:xfrm>
            <a:off x="5143500" y="6110478"/>
            <a:ext cx="0" cy="1600200"/>
          </a:xfrm>
          <a:custGeom>
            <a:avLst/>
            <a:gdLst/>
            <a:ahLst/>
            <a:cxnLst/>
            <a:rect l="l" t="t" r="r" b="b"/>
            <a:pathLst>
              <a:path w="0" h="1600200">
                <a:moveTo>
                  <a:pt x="0" y="0"/>
                </a:moveTo>
                <a:lnTo>
                  <a:pt x="0" y="160020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5" name="object 125"/>
          <p:cNvSpPr/>
          <p:nvPr/>
        </p:nvSpPr>
        <p:spPr>
          <a:xfrm>
            <a:off x="4838700" y="8053578"/>
            <a:ext cx="609600" cy="381000"/>
          </a:xfrm>
          <a:custGeom>
            <a:avLst/>
            <a:gdLst/>
            <a:ahLst/>
            <a:cxnLst/>
            <a:rect l="l" t="t" r="r" b="b"/>
            <a:pathLst>
              <a:path w="609600" h="381000">
                <a:moveTo>
                  <a:pt x="0" y="381000"/>
                </a:moveTo>
                <a:lnTo>
                  <a:pt x="609600" y="381000"/>
                </a:lnTo>
                <a:lnTo>
                  <a:pt x="6096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6" name="object 126"/>
          <p:cNvSpPr/>
          <p:nvPr/>
        </p:nvSpPr>
        <p:spPr>
          <a:xfrm>
            <a:off x="4838700" y="8053578"/>
            <a:ext cx="609600" cy="381000"/>
          </a:xfrm>
          <a:custGeom>
            <a:avLst/>
            <a:gdLst/>
            <a:ahLst/>
            <a:cxnLst/>
            <a:rect l="l" t="t" r="r" b="b"/>
            <a:pathLst>
              <a:path w="609600" h="381000">
                <a:moveTo>
                  <a:pt x="609600" y="0"/>
                </a:moveTo>
                <a:lnTo>
                  <a:pt x="0" y="0"/>
                </a:lnTo>
                <a:lnTo>
                  <a:pt x="0" y="381000"/>
                </a:lnTo>
                <a:lnTo>
                  <a:pt x="609600" y="381000"/>
                </a:lnTo>
                <a:lnTo>
                  <a:pt x="6096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7" name="object 127"/>
          <p:cNvSpPr/>
          <p:nvPr/>
        </p:nvSpPr>
        <p:spPr>
          <a:xfrm>
            <a:off x="5162550" y="7861554"/>
            <a:ext cx="21336" cy="168401"/>
          </a:xfrm>
          <a:custGeom>
            <a:avLst/>
            <a:gdLst/>
            <a:ahLst/>
            <a:cxnLst/>
            <a:rect l="l" t="t" r="r" b="b"/>
            <a:pathLst>
              <a:path w="21336" h="168401">
                <a:moveTo>
                  <a:pt x="17525" y="137922"/>
                </a:moveTo>
                <a:lnTo>
                  <a:pt x="16763" y="136398"/>
                </a:lnTo>
                <a:lnTo>
                  <a:pt x="19050" y="168402"/>
                </a:lnTo>
                <a:lnTo>
                  <a:pt x="21336" y="136398"/>
                </a:lnTo>
                <a:lnTo>
                  <a:pt x="17525" y="137922"/>
                </a:lnTo>
                <a:close/>
              </a:path>
              <a:path w="21336" h="168401">
                <a:moveTo>
                  <a:pt x="19050" y="168402"/>
                </a:moveTo>
                <a:lnTo>
                  <a:pt x="38100" y="130302"/>
                </a:lnTo>
                <a:lnTo>
                  <a:pt x="21336" y="130301"/>
                </a:lnTo>
                <a:lnTo>
                  <a:pt x="21336" y="1524"/>
                </a:lnTo>
                <a:lnTo>
                  <a:pt x="20574" y="0"/>
                </a:lnTo>
                <a:lnTo>
                  <a:pt x="16763" y="1524"/>
                </a:lnTo>
                <a:lnTo>
                  <a:pt x="16764" y="130301"/>
                </a:lnTo>
                <a:lnTo>
                  <a:pt x="0" y="130302"/>
                </a:lnTo>
                <a:lnTo>
                  <a:pt x="19050" y="168402"/>
                </a:lnTo>
                <a:lnTo>
                  <a:pt x="16763" y="136398"/>
                </a:lnTo>
                <a:lnTo>
                  <a:pt x="17525" y="137922"/>
                </a:lnTo>
                <a:lnTo>
                  <a:pt x="21336" y="136398"/>
                </a:lnTo>
                <a:lnTo>
                  <a:pt x="19050" y="16840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8" name="object 128"/>
          <p:cNvSpPr/>
          <p:nvPr/>
        </p:nvSpPr>
        <p:spPr>
          <a:xfrm>
            <a:off x="5162550" y="8434578"/>
            <a:ext cx="38100" cy="268224"/>
          </a:xfrm>
          <a:custGeom>
            <a:avLst/>
            <a:gdLst/>
            <a:ahLst/>
            <a:cxnLst/>
            <a:rect l="l" t="t" r="r" b="b"/>
            <a:pathLst>
              <a:path w="38100" h="268224">
                <a:moveTo>
                  <a:pt x="21335" y="38100"/>
                </a:moveTo>
                <a:lnTo>
                  <a:pt x="38100" y="38100"/>
                </a:lnTo>
                <a:lnTo>
                  <a:pt x="21336" y="32004"/>
                </a:lnTo>
                <a:lnTo>
                  <a:pt x="20574" y="29718"/>
                </a:lnTo>
                <a:lnTo>
                  <a:pt x="17525" y="29718"/>
                </a:lnTo>
                <a:lnTo>
                  <a:pt x="16763" y="32004"/>
                </a:lnTo>
                <a:lnTo>
                  <a:pt x="19050" y="0"/>
                </a:lnTo>
                <a:lnTo>
                  <a:pt x="0" y="38100"/>
                </a:lnTo>
                <a:lnTo>
                  <a:pt x="16763" y="38100"/>
                </a:lnTo>
                <a:lnTo>
                  <a:pt x="16763" y="266700"/>
                </a:lnTo>
                <a:lnTo>
                  <a:pt x="17525" y="268224"/>
                </a:lnTo>
                <a:lnTo>
                  <a:pt x="21336" y="266700"/>
                </a:lnTo>
                <a:lnTo>
                  <a:pt x="21335" y="38100"/>
                </a:lnTo>
                <a:close/>
              </a:path>
              <a:path w="38100" h="268224">
                <a:moveTo>
                  <a:pt x="16763" y="32004"/>
                </a:moveTo>
                <a:lnTo>
                  <a:pt x="17525" y="29718"/>
                </a:lnTo>
                <a:lnTo>
                  <a:pt x="20574" y="29718"/>
                </a:lnTo>
                <a:lnTo>
                  <a:pt x="21336" y="32004"/>
                </a:lnTo>
                <a:lnTo>
                  <a:pt x="38100" y="38100"/>
                </a:lnTo>
                <a:lnTo>
                  <a:pt x="19050" y="0"/>
                </a:lnTo>
                <a:lnTo>
                  <a:pt x="16763" y="320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9" name="object 129"/>
          <p:cNvSpPr/>
          <p:nvPr/>
        </p:nvSpPr>
        <p:spPr>
          <a:xfrm>
            <a:off x="2476500" y="7863078"/>
            <a:ext cx="2705100" cy="0"/>
          </a:xfrm>
          <a:custGeom>
            <a:avLst/>
            <a:gdLst/>
            <a:ahLst/>
            <a:cxnLst/>
            <a:rect l="l" t="t" r="r" b="b"/>
            <a:pathLst>
              <a:path w="2705100" h="0">
                <a:moveTo>
                  <a:pt x="2705100" y="0"/>
                </a:moveTo>
                <a:lnTo>
                  <a:pt x="0" y="0"/>
                </a:lnTo>
              </a:path>
            </a:pathLst>
          </a:custGeom>
          <a:ln w="4762">
            <a:solidFill>
              <a:srgbClr val="FF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0" name="object 130"/>
          <p:cNvSpPr/>
          <p:nvPr/>
        </p:nvSpPr>
        <p:spPr>
          <a:xfrm>
            <a:off x="2476500" y="7863078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4762">
            <a:solidFill>
              <a:srgbClr val="FF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1" name="object 131"/>
          <p:cNvSpPr/>
          <p:nvPr/>
        </p:nvSpPr>
        <p:spPr>
          <a:xfrm>
            <a:off x="3581400" y="7863078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4762">
            <a:solidFill>
              <a:srgbClr val="FF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2" name="object 132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0" name="object 90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17</a:t>
            </a:r>
            <a:endParaRPr sz="125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2133600" y="7863078"/>
            <a:ext cx="3429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8" name="object 88"/>
          <p:cNvSpPr txBox="1"/>
          <p:nvPr/>
        </p:nvSpPr>
        <p:spPr>
          <a:xfrm>
            <a:off x="2476500" y="7863078"/>
            <a:ext cx="11049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7" name="object 87"/>
          <p:cNvSpPr txBox="1"/>
          <p:nvPr/>
        </p:nvSpPr>
        <p:spPr>
          <a:xfrm>
            <a:off x="3581400" y="7863078"/>
            <a:ext cx="1600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5181600" y="7863078"/>
            <a:ext cx="2667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5" name="object 85"/>
          <p:cNvSpPr txBox="1"/>
          <p:nvPr/>
        </p:nvSpPr>
        <p:spPr>
          <a:xfrm>
            <a:off x="2133600" y="8053578"/>
            <a:ext cx="8763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4" name="object 84"/>
          <p:cNvSpPr txBox="1"/>
          <p:nvPr/>
        </p:nvSpPr>
        <p:spPr>
          <a:xfrm>
            <a:off x="3009900" y="8053578"/>
            <a:ext cx="4953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3" name="object 83"/>
          <p:cNvSpPr txBox="1"/>
          <p:nvPr/>
        </p:nvSpPr>
        <p:spPr>
          <a:xfrm>
            <a:off x="3505200" y="8053578"/>
            <a:ext cx="7239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2" name="object 82"/>
          <p:cNvSpPr txBox="1"/>
          <p:nvPr/>
        </p:nvSpPr>
        <p:spPr>
          <a:xfrm>
            <a:off x="4229100" y="8053578"/>
            <a:ext cx="6096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1" name="object 81"/>
          <p:cNvSpPr txBox="1"/>
          <p:nvPr/>
        </p:nvSpPr>
        <p:spPr>
          <a:xfrm>
            <a:off x="4838700" y="8053578"/>
            <a:ext cx="6096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0" name="object 80"/>
          <p:cNvSpPr txBox="1"/>
          <p:nvPr/>
        </p:nvSpPr>
        <p:spPr>
          <a:xfrm>
            <a:off x="2133600" y="8434578"/>
            <a:ext cx="4191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9" name="object 79"/>
          <p:cNvSpPr txBox="1"/>
          <p:nvPr/>
        </p:nvSpPr>
        <p:spPr>
          <a:xfrm>
            <a:off x="2552700" y="8434578"/>
            <a:ext cx="26289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5181600" y="8434578"/>
            <a:ext cx="2667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7" name="object 77"/>
          <p:cNvSpPr txBox="1"/>
          <p:nvPr/>
        </p:nvSpPr>
        <p:spPr>
          <a:xfrm>
            <a:off x="2171700" y="6110478"/>
            <a:ext cx="57150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6" name="object 76"/>
          <p:cNvSpPr txBox="1"/>
          <p:nvPr/>
        </p:nvSpPr>
        <p:spPr>
          <a:xfrm>
            <a:off x="2743200" y="6110478"/>
            <a:ext cx="72390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3467100" y="6110478"/>
            <a:ext cx="68580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4" name="object 74"/>
          <p:cNvSpPr txBox="1"/>
          <p:nvPr/>
        </p:nvSpPr>
        <p:spPr>
          <a:xfrm>
            <a:off x="4152900" y="6110478"/>
            <a:ext cx="99060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5143500" y="6110478"/>
            <a:ext cx="57150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2171700" y="6643878"/>
            <a:ext cx="571500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1" name="object 71"/>
          <p:cNvSpPr txBox="1"/>
          <p:nvPr/>
        </p:nvSpPr>
        <p:spPr>
          <a:xfrm>
            <a:off x="2743200" y="6643878"/>
            <a:ext cx="723900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3467100" y="6643878"/>
            <a:ext cx="685800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4152900" y="6643878"/>
            <a:ext cx="990600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5143500" y="6643878"/>
            <a:ext cx="571500" cy="1516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2171700" y="6795515"/>
            <a:ext cx="571500" cy="15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2743200" y="6795515"/>
            <a:ext cx="723900" cy="15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3467100" y="6795515"/>
            <a:ext cx="685800" cy="15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4152900" y="6795515"/>
            <a:ext cx="990600" cy="15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5143500" y="6795515"/>
            <a:ext cx="571500" cy="151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2171700" y="6947154"/>
            <a:ext cx="571500" cy="1539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2743200" y="6947154"/>
            <a:ext cx="723900" cy="1539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3467100" y="6947154"/>
            <a:ext cx="685800" cy="1539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4152900" y="6947154"/>
            <a:ext cx="990600" cy="1539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5143500" y="6947154"/>
            <a:ext cx="571500" cy="1539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2171700" y="7101078"/>
            <a:ext cx="5715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2743200" y="7101078"/>
            <a:ext cx="7239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3467100" y="7101078"/>
            <a:ext cx="6858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4152900" y="7101078"/>
            <a:ext cx="9906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5143500" y="7101078"/>
            <a:ext cx="5715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2171700" y="7253478"/>
            <a:ext cx="5715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2743200" y="7253478"/>
            <a:ext cx="7239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3467100" y="7253478"/>
            <a:ext cx="6858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4152900" y="7253478"/>
            <a:ext cx="9906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5143500" y="7253478"/>
            <a:ext cx="5715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2171700" y="7405878"/>
            <a:ext cx="5715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2743200" y="7405878"/>
            <a:ext cx="7239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3467100" y="7405878"/>
            <a:ext cx="6858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4152900" y="7405878"/>
            <a:ext cx="9906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5143500" y="7405878"/>
            <a:ext cx="5715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2171700" y="7558278"/>
            <a:ext cx="5715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2743200" y="7558278"/>
            <a:ext cx="7239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3467100" y="7558278"/>
            <a:ext cx="6858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4152900" y="7558278"/>
            <a:ext cx="9906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5143500" y="7558278"/>
            <a:ext cx="5715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93494" marR="394619" algn="ctr">
              <a:lnSpc>
                <a:spcPct val="93750"/>
              </a:lnSpc>
              <a:spcBef>
                <a:spcPts val="1194"/>
              </a:spcBef>
            </a:pP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Contoh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Lain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Dependensi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Transitif</a:t>
            </a:r>
            <a:endParaRPr sz="2000">
              <a:latin typeface="Garamond"/>
              <a:cs typeface="Garamond"/>
            </a:endParaRPr>
          </a:p>
          <a:p>
            <a:pPr marL="611120">
              <a:lnSpc>
                <a:spcPct val="93749"/>
              </a:lnSpc>
              <a:spcBef>
                <a:spcPts val="532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es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700" spc="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rut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</a:t>
            </a:r>
            <a:r>
              <a:rPr dirty="0" smtClean="0" sz="700" spc="2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o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700" spc="14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tem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</a:t>
            </a:r>
            <a:r>
              <a:rPr dirty="0" smtClean="0" sz="700" spc="13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Jumlah</a:t>
            </a:r>
            <a:endParaRPr sz="700">
              <a:latin typeface="Garamond"/>
              <a:cs typeface="Garamond"/>
            </a:endParaRPr>
          </a:p>
          <a:p>
            <a:pPr marL="611044">
              <a:lnSpc>
                <a:spcPct val="93749"/>
              </a:lnSpc>
              <a:spcBef>
                <a:spcPts val="994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70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</a:t>
            </a:r>
            <a:r>
              <a:rPr dirty="0" smtClean="0" sz="700" spc="12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Pensil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</a:t>
            </a:r>
            <a:r>
              <a:rPr dirty="0" smtClean="0" sz="700" spc="3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5</a:t>
            </a:r>
            <a:endParaRPr sz="700">
              <a:latin typeface="Garamond"/>
              <a:cs typeface="Garamond"/>
            </a:endParaRPr>
          </a:p>
          <a:p>
            <a:pPr marL="611062">
              <a:lnSpc>
                <a:spcPct val="93749"/>
              </a:lnSpc>
              <a:spcBef>
                <a:spcPts val="430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70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</a:t>
            </a:r>
            <a:r>
              <a:rPr dirty="0" smtClean="0" sz="700" spc="12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Buku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Tulis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</a:t>
            </a:r>
            <a:r>
              <a:rPr dirty="0" smtClean="0" sz="700" spc="1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10</a:t>
            </a:r>
            <a:endParaRPr sz="700">
              <a:latin typeface="Garamond"/>
              <a:cs typeface="Garamond"/>
            </a:endParaRPr>
          </a:p>
          <a:p>
            <a:pPr marL="611071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70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</a:t>
            </a:r>
            <a:r>
              <a:rPr dirty="0" smtClean="0" sz="700" spc="12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gg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ris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</a:t>
            </a:r>
            <a:r>
              <a:rPr dirty="0" smtClean="0" sz="700" spc="1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6</a:t>
            </a:r>
            <a:endParaRPr sz="700">
              <a:latin typeface="Garamond"/>
              <a:cs typeface="Garamond"/>
            </a:endParaRPr>
          </a:p>
          <a:p>
            <a:pPr marL="611080">
              <a:lnSpc>
                <a:spcPct val="93749"/>
              </a:lnSpc>
              <a:spcBef>
                <a:spcPts val="40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06008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70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</a:t>
            </a:r>
            <a:r>
              <a:rPr dirty="0" smtClean="0" sz="700" spc="12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P4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Pen</a:t>
            </a:r>
            <a:r>
              <a:rPr dirty="0" smtClean="0" sz="700" spc="-9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hapu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</a:t>
            </a:r>
            <a:r>
              <a:rPr dirty="0" smtClean="0" sz="700" spc="11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</a:t>
            </a:r>
            <a:endParaRPr sz="700">
              <a:latin typeface="Garamond"/>
              <a:cs typeface="Garamond"/>
            </a:endParaRPr>
          </a:p>
          <a:p>
            <a:pPr marL="611053">
              <a:lnSpc>
                <a:spcPct val="93749"/>
              </a:lnSpc>
              <a:spcBef>
                <a:spcPts val="430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70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</a:t>
            </a:r>
            <a:r>
              <a:rPr dirty="0" smtClean="0" sz="700" spc="12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P</a:t>
            </a:r>
            <a:r>
              <a:rPr dirty="0" smtClean="0" sz="700" spc="-19">
                <a:latin typeface="Garamond"/>
                <a:cs typeface="Garamond"/>
              </a:rPr>
              <a:t>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gg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ris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</a:t>
            </a:r>
            <a:r>
              <a:rPr dirty="0" smtClean="0" sz="700" spc="1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</a:t>
            </a:r>
            <a:endParaRPr sz="700">
              <a:latin typeface="Garamond"/>
              <a:cs typeface="Garamond"/>
            </a:endParaRPr>
          </a:p>
          <a:p>
            <a:pPr marL="611089">
              <a:lnSpc>
                <a:spcPct val="93749"/>
              </a:lnSpc>
              <a:spcBef>
                <a:spcPts val="400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70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</a:t>
            </a:r>
            <a:r>
              <a:rPr dirty="0" smtClean="0" sz="700" spc="12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P5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Pulpen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</a:t>
            </a:r>
            <a:r>
              <a:rPr dirty="0" smtClean="0" sz="700" spc="11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10</a:t>
            </a:r>
            <a:endParaRPr sz="700">
              <a:latin typeface="Garamond"/>
              <a:cs typeface="Garamond"/>
            </a:endParaRPr>
          </a:p>
          <a:p>
            <a:pPr marL="611098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06009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70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3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</a:t>
            </a:r>
            <a:r>
              <a:rPr dirty="0" smtClean="0" sz="700" spc="12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P6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Spidol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</a:t>
            </a:r>
            <a:r>
              <a:rPr dirty="0" smtClean="0" sz="700" spc="12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5</a:t>
            </a:r>
            <a:endParaRPr sz="700">
              <a:latin typeface="Garamond"/>
              <a:cs typeface="Garamond"/>
            </a:endParaRPr>
          </a:p>
          <a:p>
            <a:pPr marL="611107">
              <a:lnSpc>
                <a:spcPct val="93749"/>
              </a:lnSpc>
              <a:spcBef>
                <a:spcPts val="409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70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</a:t>
            </a:r>
            <a:r>
              <a:rPr dirty="0" smtClean="0" sz="700" spc="12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</a:t>
            </a:r>
            <a:r>
              <a:rPr dirty="0" smtClean="0" sz="700" spc="1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Pensil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</a:t>
            </a:r>
            <a:r>
              <a:rPr dirty="0" smtClean="0" sz="700" spc="4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4</a:t>
            </a:r>
            <a:endParaRPr sz="700">
              <a:latin typeface="Garamond"/>
              <a:cs typeface="Garamond"/>
            </a:endParaRPr>
          </a:p>
          <a:p>
            <a:pPr marL="611115">
              <a:lnSpc>
                <a:spcPct val="93749"/>
              </a:lnSpc>
              <a:spcBef>
                <a:spcPts val="434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06010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700" spc="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</a:t>
            </a:r>
            <a:r>
              <a:rPr dirty="0" smtClean="0" sz="700" spc="12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latin typeface="Garamond"/>
                <a:cs typeface="Garamond"/>
              </a:rPr>
              <a:t>Buku</a:t>
            </a:r>
            <a:r>
              <a:rPr dirty="0" smtClean="0" sz="700" spc="0"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Tulis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  </a:t>
            </a:r>
            <a:r>
              <a:rPr dirty="0" smtClean="0" sz="700" spc="1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10</a:t>
            </a:r>
            <a:endParaRPr sz="700">
              <a:latin typeface="Garamond"/>
              <a:cs typeface="Garamond"/>
            </a:endParaRPr>
          </a:p>
          <a:p>
            <a:pPr marL="713295" marR="844853" algn="ctr">
              <a:lnSpc>
                <a:spcPct val="93749"/>
              </a:lnSpc>
              <a:spcBef>
                <a:spcPts val="3870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No_Pesan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</a:t>
            </a:r>
            <a:r>
              <a:rPr dirty="0" smtClean="0" sz="900" spc="16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No_Urut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</a:t>
            </a:r>
            <a:r>
              <a:rPr dirty="0" smtClean="0" sz="900" spc="2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Kode_Item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</a:t>
            </a:r>
            <a:r>
              <a:rPr dirty="0" smtClean="0" sz="900" spc="21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Nama_Item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</a:t>
            </a:r>
            <a:r>
              <a:rPr dirty="0" smtClean="0" sz="900" spc="10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Jumlah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590800" y="3335274"/>
            <a:ext cx="1714500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4305300" y="3335274"/>
            <a:ext cx="647700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4953000" y="3335274"/>
            <a:ext cx="228600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2590800" y="3563874"/>
            <a:ext cx="8763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3467100" y="3563874"/>
            <a:ext cx="4953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3962400" y="3563874"/>
            <a:ext cx="7239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4686300" y="3563874"/>
            <a:ext cx="4953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2590800" y="3944874"/>
            <a:ext cx="3810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2971800" y="3944874"/>
            <a:ext cx="19812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4953000" y="3944874"/>
            <a:ext cx="228600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2095500" y="1887474"/>
            <a:ext cx="876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2971800" y="1887474"/>
            <a:ext cx="762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3733800" y="1887474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4572000" y="1887474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2095500" y="2077974"/>
            <a:ext cx="876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2971800" y="2077974"/>
            <a:ext cx="762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733800" y="2077974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572000" y="2077974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2095500" y="2268474"/>
            <a:ext cx="876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2971800" y="2268474"/>
            <a:ext cx="762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3733800" y="2268474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4572000" y="2268474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2095500" y="2458974"/>
            <a:ext cx="876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2971800" y="2458974"/>
            <a:ext cx="762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3733800" y="2458974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572000" y="2458974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2095500" y="2649474"/>
            <a:ext cx="876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971800" y="2649474"/>
            <a:ext cx="762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733800" y="2649474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572000" y="2649474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095500" y="2839974"/>
            <a:ext cx="876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971800" y="2839974"/>
            <a:ext cx="762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3733800" y="2839974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572000" y="2839974"/>
            <a:ext cx="12954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93494" marR="394619" algn="ctr">
              <a:lnSpc>
                <a:spcPct val="93750"/>
              </a:lnSpc>
              <a:spcBef>
                <a:spcPts val="1194"/>
              </a:spcBef>
            </a:pP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Contoh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Lain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Dependensi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6" b="1">
                <a:solidFill>
                  <a:srgbClr val="E5E5FF"/>
                </a:solidFill>
                <a:latin typeface="Garamond"/>
                <a:cs typeface="Garamond"/>
              </a:rPr>
              <a:t>Transitif</a:t>
            </a:r>
            <a:endParaRPr sz="2000">
              <a:latin typeface="Garamond"/>
              <a:cs typeface="Garamond"/>
            </a:endParaRPr>
          </a:p>
          <a:p>
            <a:pPr marL="534924">
              <a:lnSpc>
                <a:spcPct val="95825"/>
              </a:lnSpc>
              <a:spcBef>
                <a:spcPts val="1891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Id_Pelanggan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</a:t>
            </a:r>
            <a:r>
              <a:rPr dirty="0" smtClean="0" sz="800" spc="14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Nama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</a:t>
            </a:r>
            <a:r>
              <a:rPr dirty="0" smtClean="0" sz="800" spc="8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Sal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sman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</a:t>
            </a:r>
            <a:r>
              <a:rPr dirty="0" smtClean="0" sz="800" spc="13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Area</a:t>
            </a:r>
            <a:endParaRPr sz="800">
              <a:latin typeface="Arial"/>
              <a:cs typeface="Arial"/>
            </a:endParaRPr>
          </a:p>
          <a:p>
            <a:pPr marL="534923">
              <a:lnSpc>
                <a:spcPct val="95825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Andi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</a:t>
            </a:r>
            <a:r>
              <a:rPr dirty="0" smtClean="0" sz="800" spc="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Far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</a:t>
            </a:r>
            <a:r>
              <a:rPr dirty="0" smtClean="0" sz="800" spc="10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Jateng</a:t>
            </a:r>
            <a:endParaRPr sz="800">
              <a:latin typeface="Arial"/>
              <a:cs typeface="Arial"/>
            </a:endParaRPr>
          </a:p>
          <a:p>
            <a:pPr marL="534923">
              <a:lnSpc>
                <a:spcPct val="95825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A-002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Kurnia</a:t>
            </a:r>
            <a:r>
              <a:rPr dirty="0" smtClean="0" sz="800" spc="-2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</a:t>
            </a:r>
            <a:r>
              <a:rPr dirty="0" smtClean="0" sz="800" spc="2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Dian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</a:t>
            </a:r>
            <a:r>
              <a:rPr dirty="0" smtClean="0" sz="800" spc="6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Jabar</a:t>
            </a:r>
            <a:endParaRPr sz="800">
              <a:latin typeface="Arial"/>
              <a:cs typeface="Arial"/>
            </a:endParaRPr>
          </a:p>
          <a:p>
            <a:pPr marL="534923">
              <a:lnSpc>
                <a:spcPct val="95825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B-001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</a:t>
            </a:r>
            <a:r>
              <a:rPr dirty="0" smtClean="0" sz="800" spc="4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Joned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</a:t>
            </a:r>
            <a:r>
              <a:rPr dirty="0" smtClean="0" sz="800" spc="18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Jatim</a:t>
            </a:r>
            <a:endParaRPr sz="800">
              <a:latin typeface="Arial"/>
              <a:cs typeface="Arial"/>
            </a:endParaRPr>
          </a:p>
          <a:p>
            <a:pPr marL="534923">
              <a:lnSpc>
                <a:spcPct val="95825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B-002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Gani</a:t>
            </a:r>
            <a:r>
              <a:rPr dirty="0" smtClean="0" sz="800" spc="-1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Wir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</a:t>
            </a:r>
            <a:r>
              <a:rPr dirty="0" smtClean="0" sz="800" spc="6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Far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</a:t>
            </a:r>
            <a:r>
              <a:rPr dirty="0" smtClean="0" sz="800" spc="10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Jateng</a:t>
            </a:r>
            <a:endParaRPr sz="800">
              <a:latin typeface="Arial"/>
              <a:cs typeface="Arial"/>
            </a:endParaRPr>
          </a:p>
          <a:p>
            <a:pPr marL="534923">
              <a:lnSpc>
                <a:spcPct val="95825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C-001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5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Cici</a:t>
            </a:r>
            <a:r>
              <a:rPr dirty="0" smtClean="0" sz="800" spc="-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suma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</a:t>
            </a:r>
            <a:r>
              <a:rPr dirty="0" smtClean="0" sz="800" spc="162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Joned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</a:t>
            </a:r>
            <a:r>
              <a:rPr dirty="0" smtClean="0" sz="800" spc="18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Jatim</a:t>
            </a:r>
            <a:endParaRPr sz="800">
              <a:latin typeface="Arial"/>
              <a:cs typeface="Arial"/>
            </a:endParaRPr>
          </a:p>
          <a:p>
            <a:pPr marL="1098867" marR="1106756" algn="ctr">
              <a:lnSpc>
                <a:spcPct val="93749"/>
              </a:lnSpc>
              <a:spcBef>
                <a:spcPts val="5402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Id_Pelanggan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</a:t>
            </a:r>
            <a:r>
              <a:rPr dirty="0" smtClean="0" sz="900" spc="16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Nama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900" spc="9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Salesman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900" spc="10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Ar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endParaRPr sz="9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ject 38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3848100" y="1735074"/>
            <a:ext cx="838200" cy="190500"/>
          </a:xfrm>
          <a:custGeom>
            <a:avLst/>
            <a:gdLst/>
            <a:ahLst/>
            <a:cxnLst/>
            <a:rect l="l" t="t" r="r" b="b"/>
            <a:pathLst>
              <a:path w="838200" h="190500">
                <a:moveTo>
                  <a:pt x="0" y="190500"/>
                </a:moveTo>
                <a:lnTo>
                  <a:pt x="838200" y="190500"/>
                </a:lnTo>
                <a:lnTo>
                  <a:pt x="8382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4686300" y="1735074"/>
            <a:ext cx="800100" cy="190500"/>
          </a:xfrm>
          <a:custGeom>
            <a:avLst/>
            <a:gdLst/>
            <a:ahLst/>
            <a:cxnLst/>
            <a:rect l="l" t="t" r="r" b="b"/>
            <a:pathLst>
              <a:path w="800100" h="190500">
                <a:moveTo>
                  <a:pt x="0" y="190500"/>
                </a:moveTo>
                <a:lnTo>
                  <a:pt x="800100" y="190500"/>
                </a:lnTo>
                <a:lnTo>
                  <a:pt x="8001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" name="object 48"/>
          <p:cNvSpPr/>
          <p:nvPr/>
        </p:nvSpPr>
        <p:spPr>
          <a:xfrm>
            <a:off x="3086100" y="1735074"/>
            <a:ext cx="762000" cy="190500"/>
          </a:xfrm>
          <a:custGeom>
            <a:avLst/>
            <a:gdLst/>
            <a:ahLst/>
            <a:cxnLst/>
            <a:rect l="l" t="t" r="r" b="b"/>
            <a:pathLst>
              <a:path w="762000" h="190500">
                <a:moveTo>
                  <a:pt x="0" y="190500"/>
                </a:moveTo>
                <a:lnTo>
                  <a:pt x="762000" y="190500"/>
                </a:lnTo>
                <a:lnTo>
                  <a:pt x="7620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" name="object 49"/>
          <p:cNvSpPr/>
          <p:nvPr/>
        </p:nvSpPr>
        <p:spPr>
          <a:xfrm>
            <a:off x="2209800" y="1735074"/>
            <a:ext cx="876300" cy="190500"/>
          </a:xfrm>
          <a:custGeom>
            <a:avLst/>
            <a:gdLst/>
            <a:ahLst/>
            <a:cxnLst/>
            <a:rect l="l" t="t" r="r" b="b"/>
            <a:pathLst>
              <a:path w="876300" h="190500">
                <a:moveTo>
                  <a:pt x="0" y="190500"/>
                </a:moveTo>
                <a:lnTo>
                  <a:pt x="876300" y="190500"/>
                </a:lnTo>
                <a:lnTo>
                  <a:pt x="876300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2209800" y="1735074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2209800" y="2763011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2209800" y="1735074"/>
            <a:ext cx="0" cy="1027937"/>
          </a:xfrm>
          <a:custGeom>
            <a:avLst/>
            <a:gdLst/>
            <a:ahLst/>
            <a:cxnLst/>
            <a:rect l="l" t="t" r="r" b="b"/>
            <a:pathLst>
              <a:path w="0" h="1027937">
                <a:moveTo>
                  <a:pt x="0" y="0"/>
                </a:moveTo>
                <a:lnTo>
                  <a:pt x="0" y="1027937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" name="object 53"/>
          <p:cNvSpPr/>
          <p:nvPr/>
        </p:nvSpPr>
        <p:spPr>
          <a:xfrm>
            <a:off x="5486400" y="1735074"/>
            <a:ext cx="0" cy="1027937"/>
          </a:xfrm>
          <a:custGeom>
            <a:avLst/>
            <a:gdLst/>
            <a:ahLst/>
            <a:cxnLst/>
            <a:rect l="l" t="t" r="r" b="b"/>
            <a:pathLst>
              <a:path w="0" h="1027937">
                <a:moveTo>
                  <a:pt x="0" y="0"/>
                </a:moveTo>
                <a:lnTo>
                  <a:pt x="0" y="1027937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" name="object 54"/>
          <p:cNvSpPr/>
          <p:nvPr/>
        </p:nvSpPr>
        <p:spPr>
          <a:xfrm>
            <a:off x="2209800" y="1925574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" name="object 55"/>
          <p:cNvSpPr/>
          <p:nvPr/>
        </p:nvSpPr>
        <p:spPr>
          <a:xfrm>
            <a:off x="3086100" y="1735074"/>
            <a:ext cx="0" cy="1027937"/>
          </a:xfrm>
          <a:custGeom>
            <a:avLst/>
            <a:gdLst/>
            <a:ahLst/>
            <a:cxnLst/>
            <a:rect l="l" t="t" r="r" b="b"/>
            <a:pathLst>
              <a:path w="0" h="1027937">
                <a:moveTo>
                  <a:pt x="0" y="0"/>
                </a:moveTo>
                <a:lnTo>
                  <a:pt x="0" y="1027937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" name="object 56"/>
          <p:cNvSpPr/>
          <p:nvPr/>
        </p:nvSpPr>
        <p:spPr>
          <a:xfrm>
            <a:off x="3848100" y="1735074"/>
            <a:ext cx="0" cy="1027937"/>
          </a:xfrm>
          <a:custGeom>
            <a:avLst/>
            <a:gdLst/>
            <a:ahLst/>
            <a:cxnLst/>
            <a:rect l="l" t="t" r="r" b="b"/>
            <a:pathLst>
              <a:path w="0" h="1027937">
                <a:moveTo>
                  <a:pt x="0" y="0"/>
                </a:moveTo>
                <a:lnTo>
                  <a:pt x="0" y="1027937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" name="object 57"/>
          <p:cNvSpPr/>
          <p:nvPr/>
        </p:nvSpPr>
        <p:spPr>
          <a:xfrm>
            <a:off x="2209800" y="2093214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" name="object 58"/>
          <p:cNvSpPr/>
          <p:nvPr/>
        </p:nvSpPr>
        <p:spPr>
          <a:xfrm>
            <a:off x="2209800" y="2260854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" name="object 59"/>
          <p:cNvSpPr/>
          <p:nvPr/>
        </p:nvSpPr>
        <p:spPr>
          <a:xfrm>
            <a:off x="2209800" y="2427731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" name="object 60"/>
          <p:cNvSpPr/>
          <p:nvPr/>
        </p:nvSpPr>
        <p:spPr>
          <a:xfrm>
            <a:off x="2209800" y="2595372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" name="object 61"/>
          <p:cNvSpPr/>
          <p:nvPr/>
        </p:nvSpPr>
        <p:spPr>
          <a:xfrm>
            <a:off x="4686300" y="1735074"/>
            <a:ext cx="0" cy="1027937"/>
          </a:xfrm>
          <a:custGeom>
            <a:avLst/>
            <a:gdLst/>
            <a:ahLst/>
            <a:cxnLst/>
            <a:rect l="l" t="t" r="r" b="b"/>
            <a:pathLst>
              <a:path w="0" h="1027937">
                <a:moveTo>
                  <a:pt x="0" y="0"/>
                </a:moveTo>
                <a:lnTo>
                  <a:pt x="0" y="1027937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" name="object 62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18</a:t>
            </a:r>
            <a:endParaRPr sz="12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22335">
              <a:lnSpc>
                <a:spcPct val="93750"/>
              </a:lnSpc>
              <a:spcBef>
                <a:spcPts val="1194"/>
              </a:spcBef>
            </a:pP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Penyelesaian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Bentu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k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4" b="1">
                <a:solidFill>
                  <a:srgbClr val="E5E5FF"/>
                </a:solidFill>
                <a:latin typeface="Garamond"/>
                <a:cs typeface="Garamond"/>
              </a:rPr>
              <a:t>Ketiga</a:t>
            </a:r>
            <a:endParaRPr sz="2000">
              <a:latin typeface="Garamond"/>
              <a:cs typeface="Garamond"/>
            </a:endParaRPr>
          </a:p>
          <a:p>
            <a:pPr marL="268227">
              <a:lnSpc>
                <a:spcPct val="93749"/>
              </a:lnSpc>
              <a:spcBef>
                <a:spcPts val="1926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Terdapat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R:</a:t>
            </a:r>
            <a:endParaRPr sz="1400">
              <a:latin typeface="Garamond"/>
              <a:cs typeface="Garamond"/>
            </a:endParaRPr>
          </a:p>
          <a:p>
            <a:pPr marL="496824">
              <a:lnSpc>
                <a:spcPct val="93749"/>
              </a:lnSpc>
              <a:spcBef>
                <a:spcPts val="229"/>
              </a:spcBef>
            </a:pP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R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(A,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B,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C)</a:t>
            </a:r>
            <a:endParaRPr sz="1200">
              <a:latin typeface="Garamond"/>
              <a:cs typeface="Garamond"/>
            </a:endParaRPr>
          </a:p>
          <a:p>
            <a:pPr marL="640080" marR="2858451" indent="0">
              <a:lnSpc>
                <a:spcPts val="1349"/>
              </a:lnSpc>
              <a:spcBef>
                <a:spcPts val="225"/>
              </a:spcBef>
            </a:pP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Kunci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Primer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(A)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endParaRPr sz="1200">
              <a:latin typeface="Garamond"/>
              <a:cs typeface="Garamond"/>
            </a:endParaRPr>
          </a:p>
          <a:p>
            <a:pPr marL="640080" marR="2858451">
              <a:lnSpc>
                <a:spcPts val="1349"/>
              </a:lnSpc>
              <a:spcBef>
                <a:spcPts val="233"/>
              </a:spcBef>
            </a:pP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B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→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CC00"/>
                </a:solidFill>
                <a:latin typeface="Garamond"/>
                <a:cs typeface="Garamond"/>
              </a:rPr>
              <a:t>C</a:t>
            </a:r>
            <a:endParaRPr sz="1200">
              <a:latin typeface="Garamond"/>
              <a:cs typeface="Garamond"/>
            </a:endParaRPr>
          </a:p>
          <a:p>
            <a:pPr marL="268227">
              <a:lnSpc>
                <a:spcPts val="1575"/>
              </a:lnSpc>
              <a:spcBef>
                <a:spcPts val="268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didekomposisi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menjadi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R1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latin typeface="Garamond"/>
                <a:cs typeface="Garamond"/>
              </a:rPr>
              <a:t>da</a:t>
            </a:r>
            <a:r>
              <a:rPr dirty="0" smtClean="0" sz="1400" spc="-2">
                <a:latin typeface="Garamond"/>
                <a:cs typeface="Garamond"/>
              </a:rPr>
              <a:t>n</a:t>
            </a:r>
            <a:r>
              <a:rPr dirty="0" smtClean="0" sz="1400" spc="-2"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R2</a:t>
            </a:r>
            <a:endParaRPr sz="1400">
              <a:latin typeface="Garamond"/>
              <a:cs typeface="Garamond"/>
            </a:endParaRPr>
          </a:p>
          <a:p>
            <a:pPr marL="496824">
              <a:lnSpc>
                <a:spcPct val="93749"/>
              </a:lnSpc>
              <a:spcBef>
                <a:spcPts val="225"/>
              </a:spcBef>
            </a:pP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R1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(B,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C)</a:t>
            </a:r>
            <a:endParaRPr sz="1200">
              <a:latin typeface="Garamond"/>
              <a:cs typeface="Garamond"/>
            </a:endParaRPr>
          </a:p>
          <a:p>
            <a:pPr marL="496824" marR="2867565" indent="143255">
              <a:lnSpc>
                <a:spcPts val="1349"/>
              </a:lnSpc>
              <a:spcBef>
                <a:spcPts val="225"/>
              </a:spcBef>
            </a:pP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Kunci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Primer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(B)</a:t>
            </a:r>
            <a:r>
              <a:rPr dirty="0" smtClean="0" sz="1200">
                <a:solidFill>
                  <a:srgbClr val="FF9933"/>
                </a:solidFill>
                <a:latin typeface="Garamond"/>
                <a:cs typeface="Garamond"/>
              </a:rPr>
              <a:t> </a:t>
            </a:r>
            <a:endParaRPr sz="1200">
              <a:latin typeface="Garamond"/>
              <a:cs typeface="Garamond"/>
            </a:endParaRPr>
          </a:p>
          <a:p>
            <a:pPr marL="496824" marR="2867565">
              <a:lnSpc>
                <a:spcPts val="1349"/>
              </a:lnSpc>
              <a:spcBef>
                <a:spcPts val="233"/>
              </a:spcBef>
            </a:pP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R2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(A,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B)</a:t>
            </a:r>
            <a:endParaRPr sz="1200">
              <a:latin typeface="Garamond"/>
              <a:cs typeface="Garamond"/>
            </a:endParaRPr>
          </a:p>
          <a:p>
            <a:pPr marL="640080">
              <a:lnSpc>
                <a:spcPts val="1345"/>
              </a:lnSpc>
              <a:spcBef>
                <a:spcPts val="300"/>
              </a:spcBef>
            </a:pP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Kunci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Primer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0000"/>
                </a:solidFill>
                <a:latin typeface="Garamond"/>
                <a:cs typeface="Garamond"/>
              </a:rPr>
              <a:t>(A)</a:t>
            </a:r>
            <a:endParaRPr sz="1200">
              <a:latin typeface="Garamond"/>
              <a:cs typeface="Garamond"/>
            </a:endParaRPr>
          </a:p>
          <a:p>
            <a:pPr marL="640080">
              <a:lnSpc>
                <a:spcPct val="93749"/>
              </a:lnSpc>
              <a:spcBef>
                <a:spcPts val="167"/>
              </a:spcBef>
            </a:pP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Kunci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Tamu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(B)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Referen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s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i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0000"/>
                </a:solidFill>
                <a:latin typeface="Garamond"/>
                <a:cs typeface="Garamond"/>
              </a:rPr>
              <a:t>R1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209800" y="1735074"/>
            <a:ext cx="8763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3086100" y="1735074"/>
            <a:ext cx="7620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3848100" y="1735074"/>
            <a:ext cx="838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4686300" y="1735074"/>
            <a:ext cx="8001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2209800" y="1925574"/>
            <a:ext cx="8763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3086100" y="1925574"/>
            <a:ext cx="7620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848100" y="1925574"/>
            <a:ext cx="8382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686300" y="1925574"/>
            <a:ext cx="8001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2209800" y="2093214"/>
            <a:ext cx="8763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3086100" y="2093214"/>
            <a:ext cx="7620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3848100" y="2093214"/>
            <a:ext cx="8382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4686300" y="2093214"/>
            <a:ext cx="8001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2209800" y="2260854"/>
            <a:ext cx="8763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3086100" y="2260854"/>
            <a:ext cx="7620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3848100" y="2260854"/>
            <a:ext cx="8382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686300" y="2260854"/>
            <a:ext cx="8001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2209800" y="2427731"/>
            <a:ext cx="8763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086100" y="2427731"/>
            <a:ext cx="7620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848100" y="2427731"/>
            <a:ext cx="8382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686300" y="2427731"/>
            <a:ext cx="8001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209800" y="2595372"/>
            <a:ext cx="8763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086100" y="2595372"/>
            <a:ext cx="7620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3848100" y="2595372"/>
            <a:ext cx="8382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686300" y="2595372"/>
            <a:ext cx="8001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52053">
              <a:lnSpc>
                <a:spcPct val="93750"/>
              </a:lnSpc>
              <a:spcBef>
                <a:spcPts val="1194"/>
              </a:spcBef>
            </a:pP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Problem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pad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a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Dependensi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3" b="1">
                <a:solidFill>
                  <a:srgbClr val="E5E5FF"/>
                </a:solidFill>
                <a:latin typeface="Garamond"/>
                <a:cs typeface="Garamond"/>
              </a:rPr>
              <a:t>Transitif</a:t>
            </a:r>
            <a:endParaRPr sz="2000">
              <a:latin typeface="Garamond"/>
              <a:cs typeface="Garamond"/>
            </a:endParaRPr>
          </a:p>
          <a:p>
            <a:pPr marL="649224">
              <a:lnSpc>
                <a:spcPct val="95825"/>
              </a:lnSpc>
              <a:spcBef>
                <a:spcPts val="691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Id_Pelanggan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</a:t>
            </a:r>
            <a:r>
              <a:rPr dirty="0" smtClean="0" sz="800" spc="14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Nama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</a:t>
            </a:r>
            <a:r>
              <a:rPr dirty="0" smtClean="0" sz="800" spc="8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Sal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sman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</a:t>
            </a:r>
            <a:r>
              <a:rPr dirty="0" smtClean="0" sz="800" spc="13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Area</a:t>
            </a:r>
            <a:endParaRPr sz="800">
              <a:latin typeface="Arial"/>
              <a:cs typeface="Arial"/>
            </a:endParaRPr>
          </a:p>
          <a:p>
            <a:pPr marL="649223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Andi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</a:t>
            </a:r>
            <a:r>
              <a:rPr dirty="0" smtClean="0" sz="800" spc="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Far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</a:t>
            </a:r>
            <a:r>
              <a:rPr dirty="0" smtClean="0" sz="800" spc="10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Jateng</a:t>
            </a:r>
            <a:endParaRPr sz="800">
              <a:latin typeface="Arial"/>
              <a:cs typeface="Arial"/>
            </a:endParaRPr>
          </a:p>
          <a:p>
            <a:pPr marL="649223">
              <a:lnSpc>
                <a:spcPct val="95825"/>
              </a:lnSpc>
              <a:spcBef>
                <a:spcPts val="395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A-002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Kurnia</a:t>
            </a:r>
            <a:r>
              <a:rPr dirty="0" smtClean="0" sz="800" spc="-2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</a:t>
            </a:r>
            <a:r>
              <a:rPr dirty="0" smtClean="0" sz="800" spc="2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Dian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</a:t>
            </a:r>
            <a:r>
              <a:rPr dirty="0" smtClean="0" sz="800" spc="6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Jabar</a:t>
            </a:r>
            <a:endParaRPr sz="800">
              <a:latin typeface="Arial"/>
              <a:cs typeface="Arial"/>
            </a:endParaRPr>
          </a:p>
          <a:p>
            <a:pPr marL="649223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B-001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</a:t>
            </a:r>
            <a:r>
              <a:rPr dirty="0" smtClean="0" sz="800" spc="4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Joned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</a:t>
            </a:r>
            <a:r>
              <a:rPr dirty="0" smtClean="0" sz="800" spc="18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Jatim</a:t>
            </a:r>
            <a:endParaRPr sz="800">
              <a:latin typeface="Arial"/>
              <a:cs typeface="Arial"/>
            </a:endParaRPr>
          </a:p>
          <a:p>
            <a:pPr marR="1128782" algn="r">
              <a:lnSpc>
                <a:spcPct val="95825"/>
              </a:lnSpc>
              <a:spcBef>
                <a:spcPts val="400"/>
              </a:spcBef>
            </a:pP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Jateng</a:t>
            </a:r>
            <a:endParaRPr sz="800">
              <a:latin typeface="Arial"/>
              <a:cs typeface="Arial"/>
            </a:endParaRPr>
          </a:p>
          <a:p>
            <a:pPr marL="649223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C-001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5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Cici</a:t>
            </a:r>
            <a:r>
              <a:rPr dirty="0" smtClean="0" sz="800" spc="-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suma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</a:t>
            </a:r>
            <a:r>
              <a:rPr dirty="0" smtClean="0" sz="800" spc="162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Joned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</a:t>
            </a:r>
            <a:r>
              <a:rPr dirty="0" smtClean="0" sz="800" spc="18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Jatim</a:t>
            </a:r>
            <a:endParaRPr sz="800">
              <a:latin typeface="Arial"/>
              <a:cs typeface="Arial"/>
            </a:endParaRPr>
          </a:p>
          <a:p>
            <a:pPr marL="297180">
              <a:lnSpc>
                <a:spcPct val="93750"/>
              </a:lnSpc>
              <a:spcBef>
                <a:spcPts val="728"/>
              </a:spcBef>
            </a:pP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Anomali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p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e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y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s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pa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900" spc="1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900">
              <a:latin typeface="Garamond"/>
              <a:cs typeface="Garamond"/>
            </a:endParaRPr>
          </a:p>
          <a:p>
            <a:pPr marL="496827" marR="376694">
              <a:lnSpc>
                <a:spcPts val="1012"/>
              </a:lnSpc>
              <a:spcBef>
                <a:spcPts val="613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Seorang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salesman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baru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rt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gas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di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Jateng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900" spc="13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dapat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dimasukkan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sampai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salesman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</a:t>
            </a:r>
            <a:r>
              <a:rPr dirty="0" smtClean="0" sz="900" spc="7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seorang</a:t>
            </a:r>
            <a:r>
              <a:rPr dirty="0" smtClean="0" sz="900" spc="-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pelangg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endParaRPr sz="900">
              <a:latin typeface="Garamond"/>
              <a:cs typeface="Garamond"/>
            </a:endParaRPr>
          </a:p>
          <a:p>
            <a:pPr marL="268227">
              <a:lnSpc>
                <a:spcPct val="93750"/>
              </a:lnSpc>
              <a:spcBef>
                <a:spcPts val="613"/>
              </a:spcBef>
            </a:pPr>
            <a:r>
              <a:rPr dirty="0" smtClean="0" sz="900" spc="0" b="1">
                <a:solidFill>
                  <a:srgbClr val="FFCC00"/>
                </a:solidFill>
                <a:latin typeface="Garamond"/>
                <a:cs typeface="Garamond"/>
              </a:rPr>
              <a:t>Anoma</a:t>
            </a:r>
            <a:r>
              <a:rPr dirty="0" smtClean="0" sz="900" spc="0" b="1">
                <a:solidFill>
                  <a:srgbClr val="FFCC00"/>
                </a:solidFill>
                <a:latin typeface="Garamond"/>
                <a:cs typeface="Garamond"/>
              </a:rPr>
              <a:t>l</a:t>
            </a:r>
            <a:r>
              <a:rPr dirty="0" smtClean="0" sz="900" spc="0" b="1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900" spc="0" b="1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900" spc="0" b="1">
                <a:solidFill>
                  <a:srgbClr val="FFCC00"/>
                </a:solidFill>
                <a:latin typeface="Garamond"/>
                <a:cs typeface="Garamond"/>
              </a:rPr>
              <a:t>peng</a:t>
            </a:r>
            <a:r>
              <a:rPr dirty="0" smtClean="0" sz="900" spc="0" b="1">
                <a:solidFill>
                  <a:srgbClr val="FFCC00"/>
                </a:solidFill>
                <a:latin typeface="Garamond"/>
                <a:cs typeface="Garamond"/>
              </a:rPr>
              <a:t>h</a:t>
            </a:r>
            <a:r>
              <a:rPr dirty="0" smtClean="0" sz="900" spc="0" b="1">
                <a:solidFill>
                  <a:srgbClr val="FFCC00"/>
                </a:solidFill>
                <a:latin typeface="Garamond"/>
                <a:cs typeface="Garamond"/>
              </a:rPr>
              <a:t>apusa</a:t>
            </a:r>
            <a:r>
              <a:rPr dirty="0" smtClean="0" sz="900" spc="0" b="1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900">
              <a:latin typeface="Garamond"/>
              <a:cs typeface="Garamond"/>
            </a:endParaRPr>
          </a:p>
          <a:p>
            <a:pPr marL="496827" marR="408117">
              <a:lnSpc>
                <a:spcPts val="1012"/>
              </a:lnSpc>
              <a:spcBef>
                <a:spcPts val="613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J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ka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langg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0</a:t>
            </a:r>
            <a:r>
              <a:rPr dirty="0" smtClean="0" sz="900" spc="2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2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dihap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s,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fo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900" spc="9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ahwa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Dian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men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ng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da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rah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J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ar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ilang</a:t>
            </a:r>
            <a:endParaRPr sz="900">
              <a:latin typeface="Garamond"/>
              <a:cs typeface="Garamond"/>
            </a:endParaRPr>
          </a:p>
          <a:p>
            <a:pPr marL="268227">
              <a:lnSpc>
                <a:spcPct val="93750"/>
              </a:lnSpc>
              <a:spcBef>
                <a:spcPts val="613"/>
              </a:spcBef>
            </a:pP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Anoma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l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pe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r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e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m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ajaa</a:t>
            </a:r>
            <a:r>
              <a:rPr dirty="0" smtClean="0" sz="900" spc="1" b="1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900" spc="1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900">
              <a:latin typeface="Garamond"/>
              <a:cs typeface="Garamond"/>
            </a:endParaRPr>
          </a:p>
          <a:p>
            <a:pPr marL="496827">
              <a:lnSpc>
                <a:spcPct val="93749"/>
              </a:lnSpc>
              <a:spcBef>
                <a:spcPts val="613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ka</a:t>
            </a:r>
            <a:r>
              <a:rPr dirty="0" smtClean="0" sz="900" spc="9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akanlah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900" spc="18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900" spc="-9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ndapat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pen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gasan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aru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ntuk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menangani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daerah</a:t>
            </a:r>
            <a:endParaRPr sz="900">
              <a:latin typeface="Garamond"/>
              <a:cs typeface="Garamond"/>
            </a:endParaRPr>
          </a:p>
          <a:p>
            <a:pPr marL="496827">
              <a:lnSpc>
                <a:spcPct val="93749"/>
              </a:lnSpc>
              <a:spcBef>
                <a:spcPts val="65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Kalimantan,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maka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</a:t>
            </a:r>
            <a:r>
              <a:rPr dirty="0" smtClean="0" sz="900" spc="2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j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mlah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baris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ar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remaj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agar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data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tet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konsisten</a:t>
            </a:r>
            <a:endParaRPr sz="9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object 68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" name="object 69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" name="object 70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" name="object 71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" name="object 72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" name="object 73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" name="object 74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" name="object 75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" name="object 76"/>
          <p:cNvSpPr/>
          <p:nvPr/>
        </p:nvSpPr>
        <p:spPr>
          <a:xfrm>
            <a:off x="4023360" y="1811274"/>
            <a:ext cx="888491" cy="167640"/>
          </a:xfrm>
          <a:custGeom>
            <a:avLst/>
            <a:gdLst/>
            <a:ahLst/>
            <a:cxnLst/>
            <a:rect l="l" t="t" r="r" b="b"/>
            <a:pathLst>
              <a:path w="888491" h="167640">
                <a:moveTo>
                  <a:pt x="0" y="167640"/>
                </a:moveTo>
                <a:lnTo>
                  <a:pt x="888491" y="167640"/>
                </a:lnTo>
                <a:lnTo>
                  <a:pt x="888491" y="0"/>
                </a:lnTo>
                <a:lnTo>
                  <a:pt x="0" y="0"/>
                </a:lnTo>
                <a:lnTo>
                  <a:pt x="0" y="16764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" name="object 77"/>
          <p:cNvSpPr/>
          <p:nvPr/>
        </p:nvSpPr>
        <p:spPr>
          <a:xfrm>
            <a:off x="4911852" y="1811274"/>
            <a:ext cx="612648" cy="167640"/>
          </a:xfrm>
          <a:custGeom>
            <a:avLst/>
            <a:gdLst/>
            <a:ahLst/>
            <a:cxnLst/>
            <a:rect l="l" t="t" r="r" b="b"/>
            <a:pathLst>
              <a:path w="612648" h="167640">
                <a:moveTo>
                  <a:pt x="0" y="167640"/>
                </a:moveTo>
                <a:lnTo>
                  <a:pt x="612648" y="167640"/>
                </a:lnTo>
                <a:lnTo>
                  <a:pt x="612648" y="0"/>
                </a:lnTo>
                <a:lnTo>
                  <a:pt x="0" y="0"/>
                </a:lnTo>
                <a:lnTo>
                  <a:pt x="0" y="16764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" name="object 78"/>
          <p:cNvSpPr/>
          <p:nvPr/>
        </p:nvSpPr>
        <p:spPr>
          <a:xfrm>
            <a:off x="3215640" y="1811274"/>
            <a:ext cx="807720" cy="167640"/>
          </a:xfrm>
          <a:custGeom>
            <a:avLst/>
            <a:gdLst/>
            <a:ahLst/>
            <a:cxnLst/>
            <a:rect l="l" t="t" r="r" b="b"/>
            <a:pathLst>
              <a:path w="807720" h="167640">
                <a:moveTo>
                  <a:pt x="0" y="167640"/>
                </a:moveTo>
                <a:lnTo>
                  <a:pt x="807720" y="167640"/>
                </a:lnTo>
                <a:lnTo>
                  <a:pt x="807720" y="0"/>
                </a:lnTo>
                <a:lnTo>
                  <a:pt x="0" y="0"/>
                </a:lnTo>
                <a:lnTo>
                  <a:pt x="0" y="16764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9" name="object 79"/>
          <p:cNvSpPr/>
          <p:nvPr/>
        </p:nvSpPr>
        <p:spPr>
          <a:xfrm>
            <a:off x="2286000" y="1811274"/>
            <a:ext cx="929639" cy="167640"/>
          </a:xfrm>
          <a:custGeom>
            <a:avLst/>
            <a:gdLst/>
            <a:ahLst/>
            <a:cxnLst/>
            <a:rect l="l" t="t" r="r" b="b"/>
            <a:pathLst>
              <a:path w="929639" h="167640">
                <a:moveTo>
                  <a:pt x="0" y="167640"/>
                </a:moveTo>
                <a:lnTo>
                  <a:pt x="929639" y="167640"/>
                </a:lnTo>
                <a:lnTo>
                  <a:pt x="929639" y="0"/>
                </a:lnTo>
                <a:lnTo>
                  <a:pt x="0" y="0"/>
                </a:lnTo>
                <a:lnTo>
                  <a:pt x="0" y="16764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0" name="object 80"/>
          <p:cNvSpPr/>
          <p:nvPr/>
        </p:nvSpPr>
        <p:spPr>
          <a:xfrm>
            <a:off x="2286000" y="1811274"/>
            <a:ext cx="3238500" cy="0"/>
          </a:xfrm>
          <a:custGeom>
            <a:avLst/>
            <a:gdLst/>
            <a:ahLst/>
            <a:cxnLst/>
            <a:rect l="l" t="t" r="r" b="b"/>
            <a:pathLst>
              <a:path w="3238500" h="0">
                <a:moveTo>
                  <a:pt x="0" y="0"/>
                </a:moveTo>
                <a:lnTo>
                  <a:pt x="32385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1" name="object 81"/>
          <p:cNvSpPr/>
          <p:nvPr/>
        </p:nvSpPr>
        <p:spPr>
          <a:xfrm>
            <a:off x="2286000" y="2816352"/>
            <a:ext cx="3238500" cy="0"/>
          </a:xfrm>
          <a:custGeom>
            <a:avLst/>
            <a:gdLst/>
            <a:ahLst/>
            <a:cxnLst/>
            <a:rect l="l" t="t" r="r" b="b"/>
            <a:pathLst>
              <a:path w="3238500" h="0">
                <a:moveTo>
                  <a:pt x="0" y="0"/>
                </a:moveTo>
                <a:lnTo>
                  <a:pt x="32385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2" name="object 82"/>
          <p:cNvSpPr/>
          <p:nvPr/>
        </p:nvSpPr>
        <p:spPr>
          <a:xfrm>
            <a:off x="2286000" y="1811274"/>
            <a:ext cx="0" cy="1005077"/>
          </a:xfrm>
          <a:custGeom>
            <a:avLst/>
            <a:gdLst/>
            <a:ahLst/>
            <a:cxnLst/>
            <a:rect l="l" t="t" r="r" b="b"/>
            <a:pathLst>
              <a:path w="0" h="1005077">
                <a:moveTo>
                  <a:pt x="0" y="0"/>
                </a:moveTo>
                <a:lnTo>
                  <a:pt x="0" y="1005077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3" name="object 83"/>
          <p:cNvSpPr/>
          <p:nvPr/>
        </p:nvSpPr>
        <p:spPr>
          <a:xfrm>
            <a:off x="5524500" y="1811274"/>
            <a:ext cx="0" cy="1005077"/>
          </a:xfrm>
          <a:custGeom>
            <a:avLst/>
            <a:gdLst/>
            <a:ahLst/>
            <a:cxnLst/>
            <a:rect l="l" t="t" r="r" b="b"/>
            <a:pathLst>
              <a:path w="0" h="1005077">
                <a:moveTo>
                  <a:pt x="0" y="0"/>
                </a:moveTo>
                <a:lnTo>
                  <a:pt x="0" y="1005077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4" name="object 84"/>
          <p:cNvSpPr/>
          <p:nvPr/>
        </p:nvSpPr>
        <p:spPr>
          <a:xfrm>
            <a:off x="2286000" y="1978914"/>
            <a:ext cx="3238500" cy="0"/>
          </a:xfrm>
          <a:custGeom>
            <a:avLst/>
            <a:gdLst/>
            <a:ahLst/>
            <a:cxnLst/>
            <a:rect l="l" t="t" r="r" b="b"/>
            <a:pathLst>
              <a:path w="3238500" h="0">
                <a:moveTo>
                  <a:pt x="0" y="0"/>
                </a:moveTo>
                <a:lnTo>
                  <a:pt x="32385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5" name="object 85"/>
          <p:cNvSpPr/>
          <p:nvPr/>
        </p:nvSpPr>
        <p:spPr>
          <a:xfrm>
            <a:off x="3215640" y="1811274"/>
            <a:ext cx="0" cy="1005077"/>
          </a:xfrm>
          <a:custGeom>
            <a:avLst/>
            <a:gdLst/>
            <a:ahLst/>
            <a:cxnLst/>
            <a:rect l="l" t="t" r="r" b="b"/>
            <a:pathLst>
              <a:path w="0" h="1005077">
                <a:moveTo>
                  <a:pt x="0" y="0"/>
                </a:moveTo>
                <a:lnTo>
                  <a:pt x="0" y="1005077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6" name="object 86"/>
          <p:cNvSpPr/>
          <p:nvPr/>
        </p:nvSpPr>
        <p:spPr>
          <a:xfrm>
            <a:off x="4023360" y="1811274"/>
            <a:ext cx="0" cy="1005077"/>
          </a:xfrm>
          <a:custGeom>
            <a:avLst/>
            <a:gdLst/>
            <a:ahLst/>
            <a:cxnLst/>
            <a:rect l="l" t="t" r="r" b="b"/>
            <a:pathLst>
              <a:path w="0" h="1005077">
                <a:moveTo>
                  <a:pt x="0" y="0"/>
                </a:moveTo>
                <a:lnTo>
                  <a:pt x="0" y="1005077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7" name="object 87"/>
          <p:cNvSpPr/>
          <p:nvPr/>
        </p:nvSpPr>
        <p:spPr>
          <a:xfrm>
            <a:off x="2286000" y="2146554"/>
            <a:ext cx="3238500" cy="0"/>
          </a:xfrm>
          <a:custGeom>
            <a:avLst/>
            <a:gdLst/>
            <a:ahLst/>
            <a:cxnLst/>
            <a:rect l="l" t="t" r="r" b="b"/>
            <a:pathLst>
              <a:path w="3238500" h="0">
                <a:moveTo>
                  <a:pt x="0" y="0"/>
                </a:moveTo>
                <a:lnTo>
                  <a:pt x="32385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8" name="object 88"/>
          <p:cNvSpPr/>
          <p:nvPr/>
        </p:nvSpPr>
        <p:spPr>
          <a:xfrm>
            <a:off x="2286000" y="2313431"/>
            <a:ext cx="3238500" cy="0"/>
          </a:xfrm>
          <a:custGeom>
            <a:avLst/>
            <a:gdLst/>
            <a:ahLst/>
            <a:cxnLst/>
            <a:rect l="l" t="t" r="r" b="b"/>
            <a:pathLst>
              <a:path w="3238500" h="0">
                <a:moveTo>
                  <a:pt x="0" y="0"/>
                </a:moveTo>
                <a:lnTo>
                  <a:pt x="32385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9" name="object 89"/>
          <p:cNvSpPr/>
          <p:nvPr/>
        </p:nvSpPr>
        <p:spPr>
          <a:xfrm>
            <a:off x="2286000" y="2481072"/>
            <a:ext cx="3238500" cy="0"/>
          </a:xfrm>
          <a:custGeom>
            <a:avLst/>
            <a:gdLst/>
            <a:ahLst/>
            <a:cxnLst/>
            <a:rect l="l" t="t" r="r" b="b"/>
            <a:pathLst>
              <a:path w="3238500" h="0">
                <a:moveTo>
                  <a:pt x="0" y="0"/>
                </a:moveTo>
                <a:lnTo>
                  <a:pt x="32385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0" name="object 90"/>
          <p:cNvSpPr/>
          <p:nvPr/>
        </p:nvSpPr>
        <p:spPr>
          <a:xfrm>
            <a:off x="2286000" y="2648711"/>
            <a:ext cx="3238500" cy="0"/>
          </a:xfrm>
          <a:custGeom>
            <a:avLst/>
            <a:gdLst/>
            <a:ahLst/>
            <a:cxnLst/>
            <a:rect l="l" t="t" r="r" b="b"/>
            <a:pathLst>
              <a:path w="3238500" h="0">
                <a:moveTo>
                  <a:pt x="0" y="0"/>
                </a:moveTo>
                <a:lnTo>
                  <a:pt x="32385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1" name="object 91"/>
          <p:cNvSpPr/>
          <p:nvPr/>
        </p:nvSpPr>
        <p:spPr>
          <a:xfrm>
            <a:off x="4911852" y="1811274"/>
            <a:ext cx="0" cy="1005077"/>
          </a:xfrm>
          <a:custGeom>
            <a:avLst/>
            <a:gdLst/>
            <a:ahLst/>
            <a:cxnLst/>
            <a:rect l="l" t="t" r="r" b="b"/>
            <a:pathLst>
              <a:path w="0" h="1005077">
                <a:moveTo>
                  <a:pt x="0" y="0"/>
                </a:moveTo>
                <a:lnTo>
                  <a:pt x="0" y="1005077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2" name="object 92"/>
          <p:cNvSpPr/>
          <p:nvPr/>
        </p:nvSpPr>
        <p:spPr>
          <a:xfrm>
            <a:off x="3429000" y="3234689"/>
            <a:ext cx="723900" cy="167640"/>
          </a:xfrm>
          <a:custGeom>
            <a:avLst/>
            <a:gdLst/>
            <a:ahLst/>
            <a:cxnLst/>
            <a:rect l="l" t="t" r="r" b="b"/>
            <a:pathLst>
              <a:path w="723900" h="167640">
                <a:moveTo>
                  <a:pt x="0" y="167640"/>
                </a:moveTo>
                <a:lnTo>
                  <a:pt x="723900" y="167640"/>
                </a:lnTo>
                <a:lnTo>
                  <a:pt x="723900" y="0"/>
                </a:lnTo>
                <a:lnTo>
                  <a:pt x="0" y="0"/>
                </a:lnTo>
                <a:lnTo>
                  <a:pt x="0" y="16764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3" name="object 93"/>
          <p:cNvSpPr/>
          <p:nvPr/>
        </p:nvSpPr>
        <p:spPr>
          <a:xfrm>
            <a:off x="2624328" y="3234689"/>
            <a:ext cx="804672" cy="167640"/>
          </a:xfrm>
          <a:custGeom>
            <a:avLst/>
            <a:gdLst/>
            <a:ahLst/>
            <a:cxnLst/>
            <a:rect l="l" t="t" r="r" b="b"/>
            <a:pathLst>
              <a:path w="804672" h="167640">
                <a:moveTo>
                  <a:pt x="0" y="167640"/>
                </a:moveTo>
                <a:lnTo>
                  <a:pt x="804672" y="167640"/>
                </a:lnTo>
                <a:lnTo>
                  <a:pt x="804672" y="0"/>
                </a:lnTo>
                <a:lnTo>
                  <a:pt x="0" y="0"/>
                </a:lnTo>
                <a:lnTo>
                  <a:pt x="0" y="16764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4" name="object 94"/>
          <p:cNvSpPr/>
          <p:nvPr/>
        </p:nvSpPr>
        <p:spPr>
          <a:xfrm>
            <a:off x="1828800" y="3234689"/>
            <a:ext cx="795527" cy="167640"/>
          </a:xfrm>
          <a:custGeom>
            <a:avLst/>
            <a:gdLst/>
            <a:ahLst/>
            <a:cxnLst/>
            <a:rect l="l" t="t" r="r" b="b"/>
            <a:pathLst>
              <a:path w="795527" h="167640">
                <a:moveTo>
                  <a:pt x="0" y="167640"/>
                </a:moveTo>
                <a:lnTo>
                  <a:pt x="795527" y="167640"/>
                </a:lnTo>
                <a:lnTo>
                  <a:pt x="795527" y="0"/>
                </a:lnTo>
                <a:lnTo>
                  <a:pt x="0" y="0"/>
                </a:lnTo>
                <a:lnTo>
                  <a:pt x="0" y="16764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5" name="object 95"/>
          <p:cNvSpPr/>
          <p:nvPr/>
        </p:nvSpPr>
        <p:spPr>
          <a:xfrm>
            <a:off x="1828800" y="3234690"/>
            <a:ext cx="2324100" cy="0"/>
          </a:xfrm>
          <a:custGeom>
            <a:avLst/>
            <a:gdLst/>
            <a:ahLst/>
            <a:cxnLst/>
            <a:rect l="l" t="t" r="r" b="b"/>
            <a:pathLst>
              <a:path w="2324100" h="0">
                <a:moveTo>
                  <a:pt x="0" y="0"/>
                </a:moveTo>
                <a:lnTo>
                  <a:pt x="23241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6" name="object 96"/>
          <p:cNvSpPr/>
          <p:nvPr/>
        </p:nvSpPr>
        <p:spPr>
          <a:xfrm>
            <a:off x="1828800" y="4368546"/>
            <a:ext cx="2324100" cy="0"/>
          </a:xfrm>
          <a:custGeom>
            <a:avLst/>
            <a:gdLst/>
            <a:ahLst/>
            <a:cxnLst/>
            <a:rect l="l" t="t" r="r" b="b"/>
            <a:pathLst>
              <a:path w="2324100" h="0">
                <a:moveTo>
                  <a:pt x="0" y="0"/>
                </a:moveTo>
                <a:lnTo>
                  <a:pt x="23241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7" name="object 97"/>
          <p:cNvSpPr/>
          <p:nvPr/>
        </p:nvSpPr>
        <p:spPr>
          <a:xfrm>
            <a:off x="1828800" y="3234690"/>
            <a:ext cx="0" cy="1133855"/>
          </a:xfrm>
          <a:custGeom>
            <a:avLst/>
            <a:gdLst/>
            <a:ahLst/>
            <a:cxnLst/>
            <a:rect l="l" t="t" r="r" b="b"/>
            <a:pathLst>
              <a:path w="0" h="1133855">
                <a:moveTo>
                  <a:pt x="0" y="0"/>
                </a:moveTo>
                <a:lnTo>
                  <a:pt x="0" y="1133855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8" name="object 98"/>
          <p:cNvSpPr/>
          <p:nvPr/>
        </p:nvSpPr>
        <p:spPr>
          <a:xfrm>
            <a:off x="4152900" y="3234690"/>
            <a:ext cx="0" cy="1133855"/>
          </a:xfrm>
          <a:custGeom>
            <a:avLst/>
            <a:gdLst/>
            <a:ahLst/>
            <a:cxnLst/>
            <a:rect l="l" t="t" r="r" b="b"/>
            <a:pathLst>
              <a:path w="0" h="1133855">
                <a:moveTo>
                  <a:pt x="0" y="0"/>
                </a:moveTo>
                <a:lnTo>
                  <a:pt x="0" y="1133855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9" name="object 99"/>
          <p:cNvSpPr/>
          <p:nvPr/>
        </p:nvSpPr>
        <p:spPr>
          <a:xfrm>
            <a:off x="1828800" y="3401568"/>
            <a:ext cx="2324100" cy="0"/>
          </a:xfrm>
          <a:custGeom>
            <a:avLst/>
            <a:gdLst/>
            <a:ahLst/>
            <a:cxnLst/>
            <a:rect l="l" t="t" r="r" b="b"/>
            <a:pathLst>
              <a:path w="2324100" h="0">
                <a:moveTo>
                  <a:pt x="0" y="0"/>
                </a:moveTo>
                <a:lnTo>
                  <a:pt x="23241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0" name="object 100"/>
          <p:cNvSpPr/>
          <p:nvPr/>
        </p:nvSpPr>
        <p:spPr>
          <a:xfrm>
            <a:off x="2624328" y="3234690"/>
            <a:ext cx="0" cy="1133855"/>
          </a:xfrm>
          <a:custGeom>
            <a:avLst/>
            <a:gdLst/>
            <a:ahLst/>
            <a:cxnLst/>
            <a:rect l="l" t="t" r="r" b="b"/>
            <a:pathLst>
              <a:path w="0" h="1133855">
                <a:moveTo>
                  <a:pt x="0" y="0"/>
                </a:moveTo>
                <a:lnTo>
                  <a:pt x="0" y="1133855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1" name="object 101"/>
          <p:cNvSpPr/>
          <p:nvPr/>
        </p:nvSpPr>
        <p:spPr>
          <a:xfrm>
            <a:off x="3429000" y="3234690"/>
            <a:ext cx="0" cy="1133855"/>
          </a:xfrm>
          <a:custGeom>
            <a:avLst/>
            <a:gdLst/>
            <a:ahLst/>
            <a:cxnLst/>
            <a:rect l="l" t="t" r="r" b="b"/>
            <a:pathLst>
              <a:path w="0" h="1133855">
                <a:moveTo>
                  <a:pt x="0" y="0"/>
                </a:moveTo>
                <a:lnTo>
                  <a:pt x="0" y="1133855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2" name="object 102"/>
          <p:cNvSpPr/>
          <p:nvPr/>
        </p:nvSpPr>
        <p:spPr>
          <a:xfrm>
            <a:off x="1828800" y="3569208"/>
            <a:ext cx="2324100" cy="0"/>
          </a:xfrm>
          <a:custGeom>
            <a:avLst/>
            <a:gdLst/>
            <a:ahLst/>
            <a:cxnLst/>
            <a:rect l="l" t="t" r="r" b="b"/>
            <a:pathLst>
              <a:path w="2324100" h="0">
                <a:moveTo>
                  <a:pt x="0" y="0"/>
                </a:moveTo>
                <a:lnTo>
                  <a:pt x="23241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3" name="object 103"/>
          <p:cNvSpPr/>
          <p:nvPr/>
        </p:nvSpPr>
        <p:spPr>
          <a:xfrm>
            <a:off x="1828800" y="3736848"/>
            <a:ext cx="2324100" cy="0"/>
          </a:xfrm>
          <a:custGeom>
            <a:avLst/>
            <a:gdLst/>
            <a:ahLst/>
            <a:cxnLst/>
            <a:rect l="l" t="t" r="r" b="b"/>
            <a:pathLst>
              <a:path w="2324100" h="0">
                <a:moveTo>
                  <a:pt x="0" y="0"/>
                </a:moveTo>
                <a:lnTo>
                  <a:pt x="23241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4" name="object 104"/>
          <p:cNvSpPr/>
          <p:nvPr/>
        </p:nvSpPr>
        <p:spPr>
          <a:xfrm>
            <a:off x="1828800" y="3904488"/>
            <a:ext cx="2324100" cy="0"/>
          </a:xfrm>
          <a:custGeom>
            <a:avLst/>
            <a:gdLst/>
            <a:ahLst/>
            <a:cxnLst/>
            <a:rect l="l" t="t" r="r" b="b"/>
            <a:pathLst>
              <a:path w="2324100" h="0">
                <a:moveTo>
                  <a:pt x="0" y="0"/>
                </a:moveTo>
                <a:lnTo>
                  <a:pt x="23241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5" name="object 105"/>
          <p:cNvSpPr/>
          <p:nvPr/>
        </p:nvSpPr>
        <p:spPr>
          <a:xfrm>
            <a:off x="1828800" y="4160520"/>
            <a:ext cx="2324100" cy="0"/>
          </a:xfrm>
          <a:custGeom>
            <a:avLst/>
            <a:gdLst/>
            <a:ahLst/>
            <a:cxnLst/>
            <a:rect l="l" t="t" r="r" b="b"/>
            <a:pathLst>
              <a:path w="2324100" h="0">
                <a:moveTo>
                  <a:pt x="0" y="0"/>
                </a:moveTo>
                <a:lnTo>
                  <a:pt x="23241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6" name="object 106"/>
          <p:cNvSpPr/>
          <p:nvPr/>
        </p:nvSpPr>
        <p:spPr>
          <a:xfrm>
            <a:off x="4648200" y="3234689"/>
            <a:ext cx="647700" cy="167640"/>
          </a:xfrm>
          <a:custGeom>
            <a:avLst/>
            <a:gdLst/>
            <a:ahLst/>
            <a:cxnLst/>
            <a:rect l="l" t="t" r="r" b="b"/>
            <a:pathLst>
              <a:path w="647700" h="167640">
                <a:moveTo>
                  <a:pt x="0" y="167640"/>
                </a:moveTo>
                <a:lnTo>
                  <a:pt x="647700" y="167640"/>
                </a:lnTo>
                <a:lnTo>
                  <a:pt x="647700" y="0"/>
                </a:lnTo>
                <a:lnTo>
                  <a:pt x="0" y="0"/>
                </a:lnTo>
                <a:lnTo>
                  <a:pt x="0" y="16764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7" name="object 107"/>
          <p:cNvSpPr/>
          <p:nvPr/>
        </p:nvSpPr>
        <p:spPr>
          <a:xfrm>
            <a:off x="5295900" y="3234689"/>
            <a:ext cx="494538" cy="167640"/>
          </a:xfrm>
          <a:custGeom>
            <a:avLst/>
            <a:gdLst/>
            <a:ahLst/>
            <a:cxnLst/>
            <a:rect l="l" t="t" r="r" b="b"/>
            <a:pathLst>
              <a:path w="494538" h="167640">
                <a:moveTo>
                  <a:pt x="0" y="167640"/>
                </a:moveTo>
                <a:lnTo>
                  <a:pt x="494538" y="167640"/>
                </a:lnTo>
                <a:lnTo>
                  <a:pt x="494538" y="0"/>
                </a:lnTo>
                <a:lnTo>
                  <a:pt x="0" y="0"/>
                </a:lnTo>
                <a:lnTo>
                  <a:pt x="0" y="16764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8" name="object 108"/>
          <p:cNvSpPr/>
          <p:nvPr/>
        </p:nvSpPr>
        <p:spPr>
          <a:xfrm>
            <a:off x="4648200" y="3234690"/>
            <a:ext cx="1142238" cy="0"/>
          </a:xfrm>
          <a:custGeom>
            <a:avLst/>
            <a:gdLst/>
            <a:ahLst/>
            <a:cxnLst/>
            <a:rect l="l" t="t" r="r" b="b"/>
            <a:pathLst>
              <a:path w="1142238" h="0">
                <a:moveTo>
                  <a:pt x="0" y="0"/>
                </a:moveTo>
                <a:lnTo>
                  <a:pt x="114223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9" name="object 109"/>
          <p:cNvSpPr/>
          <p:nvPr/>
        </p:nvSpPr>
        <p:spPr>
          <a:xfrm>
            <a:off x="4648200" y="4239006"/>
            <a:ext cx="1142238" cy="0"/>
          </a:xfrm>
          <a:custGeom>
            <a:avLst/>
            <a:gdLst/>
            <a:ahLst/>
            <a:cxnLst/>
            <a:rect l="l" t="t" r="r" b="b"/>
            <a:pathLst>
              <a:path w="1142238" h="0">
                <a:moveTo>
                  <a:pt x="0" y="0"/>
                </a:moveTo>
                <a:lnTo>
                  <a:pt x="114223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0" name="object 110"/>
          <p:cNvSpPr/>
          <p:nvPr/>
        </p:nvSpPr>
        <p:spPr>
          <a:xfrm>
            <a:off x="4648200" y="3234690"/>
            <a:ext cx="0" cy="1004315"/>
          </a:xfrm>
          <a:custGeom>
            <a:avLst/>
            <a:gdLst/>
            <a:ahLst/>
            <a:cxnLst/>
            <a:rect l="l" t="t" r="r" b="b"/>
            <a:pathLst>
              <a:path w="0" h="1004315">
                <a:moveTo>
                  <a:pt x="0" y="0"/>
                </a:moveTo>
                <a:lnTo>
                  <a:pt x="0" y="1004315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1" name="object 111"/>
          <p:cNvSpPr/>
          <p:nvPr/>
        </p:nvSpPr>
        <p:spPr>
          <a:xfrm>
            <a:off x="5790438" y="3234690"/>
            <a:ext cx="0" cy="1004315"/>
          </a:xfrm>
          <a:custGeom>
            <a:avLst/>
            <a:gdLst/>
            <a:ahLst/>
            <a:cxnLst/>
            <a:rect l="l" t="t" r="r" b="b"/>
            <a:pathLst>
              <a:path w="0" h="1004315">
                <a:moveTo>
                  <a:pt x="0" y="0"/>
                </a:moveTo>
                <a:lnTo>
                  <a:pt x="0" y="1004315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2" name="object 112"/>
          <p:cNvSpPr/>
          <p:nvPr/>
        </p:nvSpPr>
        <p:spPr>
          <a:xfrm>
            <a:off x="4648200" y="3401568"/>
            <a:ext cx="1142238" cy="0"/>
          </a:xfrm>
          <a:custGeom>
            <a:avLst/>
            <a:gdLst/>
            <a:ahLst/>
            <a:cxnLst/>
            <a:rect l="l" t="t" r="r" b="b"/>
            <a:pathLst>
              <a:path w="1142238" h="0">
                <a:moveTo>
                  <a:pt x="0" y="0"/>
                </a:moveTo>
                <a:lnTo>
                  <a:pt x="114223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3" name="object 113"/>
          <p:cNvSpPr/>
          <p:nvPr/>
        </p:nvSpPr>
        <p:spPr>
          <a:xfrm>
            <a:off x="4648200" y="3569208"/>
            <a:ext cx="1142238" cy="0"/>
          </a:xfrm>
          <a:custGeom>
            <a:avLst/>
            <a:gdLst/>
            <a:ahLst/>
            <a:cxnLst/>
            <a:rect l="l" t="t" r="r" b="b"/>
            <a:pathLst>
              <a:path w="1142238" h="0">
                <a:moveTo>
                  <a:pt x="0" y="0"/>
                </a:moveTo>
                <a:lnTo>
                  <a:pt x="114223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4" name="object 114"/>
          <p:cNvSpPr/>
          <p:nvPr/>
        </p:nvSpPr>
        <p:spPr>
          <a:xfrm>
            <a:off x="4648200" y="3736848"/>
            <a:ext cx="1142238" cy="0"/>
          </a:xfrm>
          <a:custGeom>
            <a:avLst/>
            <a:gdLst/>
            <a:ahLst/>
            <a:cxnLst/>
            <a:rect l="l" t="t" r="r" b="b"/>
            <a:pathLst>
              <a:path w="1142238" h="0">
                <a:moveTo>
                  <a:pt x="0" y="0"/>
                </a:moveTo>
                <a:lnTo>
                  <a:pt x="114223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5" name="object 115"/>
          <p:cNvSpPr/>
          <p:nvPr/>
        </p:nvSpPr>
        <p:spPr>
          <a:xfrm>
            <a:off x="4648200" y="3904488"/>
            <a:ext cx="1142238" cy="0"/>
          </a:xfrm>
          <a:custGeom>
            <a:avLst/>
            <a:gdLst/>
            <a:ahLst/>
            <a:cxnLst/>
            <a:rect l="l" t="t" r="r" b="b"/>
            <a:pathLst>
              <a:path w="1142238" h="0">
                <a:moveTo>
                  <a:pt x="0" y="0"/>
                </a:moveTo>
                <a:lnTo>
                  <a:pt x="114223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6" name="object 116"/>
          <p:cNvSpPr/>
          <p:nvPr/>
        </p:nvSpPr>
        <p:spPr>
          <a:xfrm>
            <a:off x="4648200" y="4072128"/>
            <a:ext cx="1142238" cy="0"/>
          </a:xfrm>
          <a:custGeom>
            <a:avLst/>
            <a:gdLst/>
            <a:ahLst/>
            <a:cxnLst/>
            <a:rect l="l" t="t" r="r" b="b"/>
            <a:pathLst>
              <a:path w="1142238" h="0">
                <a:moveTo>
                  <a:pt x="0" y="0"/>
                </a:moveTo>
                <a:lnTo>
                  <a:pt x="114223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7" name="object 117"/>
          <p:cNvSpPr/>
          <p:nvPr/>
        </p:nvSpPr>
        <p:spPr>
          <a:xfrm>
            <a:off x="5295900" y="3234690"/>
            <a:ext cx="0" cy="1004315"/>
          </a:xfrm>
          <a:custGeom>
            <a:avLst/>
            <a:gdLst/>
            <a:ahLst/>
            <a:cxnLst/>
            <a:rect l="l" t="t" r="r" b="b"/>
            <a:pathLst>
              <a:path w="0" h="1004315">
                <a:moveTo>
                  <a:pt x="0" y="0"/>
                </a:moveTo>
                <a:lnTo>
                  <a:pt x="0" y="1004315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8" name="object 118"/>
          <p:cNvSpPr/>
          <p:nvPr/>
        </p:nvSpPr>
        <p:spPr>
          <a:xfrm>
            <a:off x="3276600" y="2875788"/>
            <a:ext cx="42672" cy="310133"/>
          </a:xfrm>
          <a:custGeom>
            <a:avLst/>
            <a:gdLst/>
            <a:ahLst/>
            <a:cxnLst/>
            <a:rect l="l" t="t" r="r" b="b"/>
            <a:pathLst>
              <a:path w="42672" h="310133">
                <a:moveTo>
                  <a:pt x="30479" y="297179"/>
                </a:moveTo>
                <a:lnTo>
                  <a:pt x="28194" y="292607"/>
                </a:lnTo>
                <a:lnTo>
                  <a:pt x="27432" y="295655"/>
                </a:lnTo>
                <a:lnTo>
                  <a:pt x="42672" y="310133"/>
                </a:lnTo>
                <a:lnTo>
                  <a:pt x="30479" y="297179"/>
                </a:lnTo>
                <a:close/>
              </a:path>
              <a:path w="42672" h="310133">
                <a:moveTo>
                  <a:pt x="42672" y="310133"/>
                </a:moveTo>
                <a:lnTo>
                  <a:pt x="36023" y="294843"/>
                </a:lnTo>
                <a:lnTo>
                  <a:pt x="724662" y="4571"/>
                </a:lnTo>
                <a:lnTo>
                  <a:pt x="726186" y="1523"/>
                </a:lnTo>
                <a:lnTo>
                  <a:pt x="723138" y="0"/>
                </a:lnTo>
                <a:lnTo>
                  <a:pt x="33990" y="290167"/>
                </a:lnTo>
                <a:lnTo>
                  <a:pt x="27432" y="275081"/>
                </a:lnTo>
                <a:lnTo>
                  <a:pt x="0" y="307085"/>
                </a:lnTo>
                <a:lnTo>
                  <a:pt x="42672" y="310133"/>
                </a:lnTo>
                <a:lnTo>
                  <a:pt x="27432" y="295655"/>
                </a:lnTo>
                <a:lnTo>
                  <a:pt x="28194" y="292607"/>
                </a:lnTo>
                <a:lnTo>
                  <a:pt x="30479" y="297179"/>
                </a:lnTo>
                <a:lnTo>
                  <a:pt x="42672" y="3101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9" name="object 119"/>
          <p:cNvSpPr/>
          <p:nvPr/>
        </p:nvSpPr>
        <p:spPr>
          <a:xfrm>
            <a:off x="4112514" y="2875788"/>
            <a:ext cx="688086" cy="309371"/>
          </a:xfrm>
          <a:custGeom>
            <a:avLst/>
            <a:gdLst/>
            <a:ahLst/>
            <a:cxnLst/>
            <a:rect l="l" t="t" r="r" b="b"/>
            <a:pathLst>
              <a:path w="688086" h="309371">
                <a:moveTo>
                  <a:pt x="688086" y="307085"/>
                </a:moveTo>
                <a:lnTo>
                  <a:pt x="660653" y="274319"/>
                </a:lnTo>
                <a:lnTo>
                  <a:pt x="659891" y="291845"/>
                </a:lnTo>
                <a:lnTo>
                  <a:pt x="654144" y="289292"/>
                </a:lnTo>
                <a:lnTo>
                  <a:pt x="3048" y="0"/>
                </a:lnTo>
                <a:lnTo>
                  <a:pt x="0" y="1523"/>
                </a:lnTo>
                <a:lnTo>
                  <a:pt x="1524" y="4571"/>
                </a:lnTo>
                <a:lnTo>
                  <a:pt x="652231" y="293691"/>
                </a:lnTo>
                <a:lnTo>
                  <a:pt x="658368" y="296417"/>
                </a:lnTo>
                <a:lnTo>
                  <a:pt x="661415" y="294893"/>
                </a:lnTo>
                <a:lnTo>
                  <a:pt x="688086" y="307085"/>
                </a:lnTo>
                <a:close/>
              </a:path>
              <a:path w="688086" h="309371">
                <a:moveTo>
                  <a:pt x="658368" y="296417"/>
                </a:moveTo>
                <a:lnTo>
                  <a:pt x="652231" y="293691"/>
                </a:lnTo>
                <a:lnTo>
                  <a:pt x="645413" y="309371"/>
                </a:lnTo>
                <a:lnTo>
                  <a:pt x="688086" y="307085"/>
                </a:lnTo>
                <a:lnTo>
                  <a:pt x="661415" y="294893"/>
                </a:lnTo>
                <a:lnTo>
                  <a:pt x="658368" y="296417"/>
                </a:lnTo>
                <a:close/>
              </a:path>
              <a:path w="688086" h="309371">
                <a:moveTo>
                  <a:pt x="659891" y="291845"/>
                </a:moveTo>
                <a:lnTo>
                  <a:pt x="660653" y="274319"/>
                </a:lnTo>
                <a:lnTo>
                  <a:pt x="654144" y="289292"/>
                </a:lnTo>
                <a:lnTo>
                  <a:pt x="659891" y="2918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0" name="object 120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" name="object 59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" name="object 60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" name="object 61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" name="object 62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" name="object 63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" name="object 64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" name="object 65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" name="object 66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" name="object 67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" name="object 58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19</a:t>
            </a:r>
            <a:endParaRPr sz="125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68216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PR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1</a:t>
            </a:r>
            <a:endParaRPr sz="22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1966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Terdapat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endParaRPr sz="1600">
              <a:latin typeface="Garamond"/>
              <a:cs typeface="Garamond"/>
            </a:endParaRPr>
          </a:p>
          <a:p>
            <a:pPr marL="496846" marR="685750" indent="-17">
              <a:lnSpc>
                <a:spcPts val="1574"/>
              </a:lnSpc>
              <a:spcBef>
                <a:spcPts val="434"/>
              </a:spcBef>
            </a:pP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PENGIRIMAN(No_Kiri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,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,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Tujuan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,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Jara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)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96846" marR="685750">
              <a:lnSpc>
                <a:spcPts val="1574"/>
              </a:lnSpc>
              <a:spcBef>
                <a:spcPts val="2463"/>
              </a:spcBef>
            </a:pP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Gambarkan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diagram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dependensi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fungsionalny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!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648200" y="3234690"/>
            <a:ext cx="6477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5295900" y="3234690"/>
            <a:ext cx="494538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4648200" y="3401568"/>
            <a:ext cx="6477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5295900" y="3401568"/>
            <a:ext cx="494538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4648200" y="3569208"/>
            <a:ext cx="6477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5295900" y="3569208"/>
            <a:ext cx="494538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4648200" y="3736848"/>
            <a:ext cx="6477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5295900" y="3736848"/>
            <a:ext cx="494538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4648200" y="3904488"/>
            <a:ext cx="6477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5295900" y="3904488"/>
            <a:ext cx="494538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4648200" y="4072128"/>
            <a:ext cx="6477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5295900" y="4072128"/>
            <a:ext cx="494538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1828800" y="3234690"/>
            <a:ext cx="795527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2624328" y="3234690"/>
            <a:ext cx="804672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3429000" y="3234690"/>
            <a:ext cx="72390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1828800" y="3401568"/>
            <a:ext cx="795527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2624328" y="3401568"/>
            <a:ext cx="804672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3429000" y="3401568"/>
            <a:ext cx="7239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1828800" y="3569208"/>
            <a:ext cx="795527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2624328" y="3569208"/>
            <a:ext cx="804672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3429000" y="3569208"/>
            <a:ext cx="7239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1828800" y="3736848"/>
            <a:ext cx="795527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2624328" y="3736848"/>
            <a:ext cx="804672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3429000" y="3736848"/>
            <a:ext cx="72390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1828800" y="3904488"/>
            <a:ext cx="795527" cy="256032"/>
          </a:xfrm>
          <a:prstGeom prst="rect">
            <a:avLst/>
          </a:prstGeom>
        </p:spPr>
        <p:txBody>
          <a:bodyPr wrap="square" lIns="0" tIns="6307" rIns="0" bIns="0" rtlCol="0">
            <a:noAutofit/>
          </a:bodyPr>
          <a:lstStyle/>
          <a:p>
            <a:pPr>
              <a:lnSpc>
                <a:spcPts val="850"/>
              </a:lnSpc>
            </a:pPr>
            <a:endParaRPr sz="850"/>
          </a:p>
          <a:p>
            <a:pPr marL="45727">
              <a:lnSpc>
                <a:spcPct val="95825"/>
              </a:lnSpc>
            </a:pPr>
            <a:r>
              <a:rPr dirty="0" smtClean="0" sz="800">
                <a:solidFill>
                  <a:srgbClr val="FFFFFF"/>
                </a:solidFill>
                <a:latin typeface="Arial"/>
                <a:cs typeface="Arial"/>
              </a:rPr>
              <a:t>B-002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24328" y="3904488"/>
            <a:ext cx="804672" cy="256032"/>
          </a:xfrm>
          <a:prstGeom prst="rect">
            <a:avLst/>
          </a:prstGeom>
        </p:spPr>
        <p:txBody>
          <a:bodyPr wrap="square" lIns="0" tIns="6307" rIns="0" bIns="0" rtlCol="0">
            <a:noAutofit/>
          </a:bodyPr>
          <a:lstStyle/>
          <a:p>
            <a:pPr>
              <a:lnSpc>
                <a:spcPts val="850"/>
              </a:lnSpc>
            </a:pPr>
            <a:endParaRPr sz="850"/>
          </a:p>
          <a:p>
            <a:pPr marL="45725">
              <a:lnSpc>
                <a:spcPct val="95825"/>
              </a:lnSpc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Gani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</a:t>
            </a:r>
            <a:r>
              <a:rPr dirty="0" smtClean="0" sz="800" spc="8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29000" y="3904488"/>
            <a:ext cx="723900" cy="256032"/>
          </a:xfrm>
          <a:prstGeom prst="rect">
            <a:avLst/>
          </a:prstGeom>
        </p:spPr>
        <p:txBody>
          <a:bodyPr wrap="square" lIns="0" tIns="6303" rIns="0" bIns="0" rtlCol="0">
            <a:noAutofit/>
          </a:bodyPr>
          <a:lstStyle/>
          <a:p>
            <a:pPr>
              <a:lnSpc>
                <a:spcPts val="850"/>
              </a:lnSpc>
            </a:pPr>
            <a:endParaRPr sz="850"/>
          </a:p>
          <a:p>
            <a:pPr marL="45720">
              <a:lnSpc>
                <a:spcPct val="95825"/>
              </a:lnSpc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Far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endParaRPr sz="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828800" y="4160520"/>
            <a:ext cx="795527" cy="2080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2624328" y="4160520"/>
            <a:ext cx="804672" cy="2080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3429000" y="4160520"/>
            <a:ext cx="723900" cy="2080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2286000" y="1811274"/>
            <a:ext cx="929639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3215640" y="1811274"/>
            <a:ext cx="80772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4023360" y="1811274"/>
            <a:ext cx="888491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4911852" y="1811274"/>
            <a:ext cx="612648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2286000" y="1978914"/>
            <a:ext cx="929639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3215640" y="1978914"/>
            <a:ext cx="80772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4023360" y="1978914"/>
            <a:ext cx="888491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911852" y="1978914"/>
            <a:ext cx="612648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2286000" y="2146554"/>
            <a:ext cx="929639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3215640" y="2146554"/>
            <a:ext cx="807720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4023360" y="2146554"/>
            <a:ext cx="888491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4911852" y="2146554"/>
            <a:ext cx="612648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2286000" y="2313431"/>
            <a:ext cx="929639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3215640" y="2313431"/>
            <a:ext cx="80772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4023360" y="2313431"/>
            <a:ext cx="888491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911852" y="2313431"/>
            <a:ext cx="612648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2286000" y="2481072"/>
            <a:ext cx="929639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215640" y="2481072"/>
            <a:ext cx="807720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023360" y="2481072"/>
            <a:ext cx="888491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911852" y="2481072"/>
            <a:ext cx="612648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286000" y="2648711"/>
            <a:ext cx="929639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215640" y="2648711"/>
            <a:ext cx="80772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023360" y="2648711"/>
            <a:ext cx="888491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911852" y="2648711"/>
            <a:ext cx="612648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624009" algn="r">
              <a:lnSpc>
                <a:spcPct val="93750"/>
              </a:lnSpc>
              <a:spcBef>
                <a:spcPts val="1087"/>
              </a:spcBef>
            </a:pP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Conto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h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Dekomposisi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Relasi</a:t>
            </a:r>
            <a:endParaRPr sz="2200">
              <a:latin typeface="Garamond"/>
              <a:cs typeface="Garamond"/>
            </a:endParaRPr>
          </a:p>
          <a:p>
            <a:pPr marL="705123" marR="973576" algn="ctr">
              <a:lnSpc>
                <a:spcPct val="95825"/>
              </a:lnSpc>
              <a:spcBef>
                <a:spcPts val="992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Id_Pelanggan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dirty="0" smtClean="0" sz="800" spc="122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Nama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</a:t>
            </a:r>
            <a:r>
              <a:rPr dirty="0" smtClean="0" sz="800" spc="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Sal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sman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</a:t>
            </a:r>
            <a:r>
              <a:rPr dirty="0" smtClean="0" sz="800" spc="8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Area</a:t>
            </a:r>
            <a:endParaRPr sz="800">
              <a:latin typeface="Arial"/>
              <a:cs typeface="Arial"/>
            </a:endParaRPr>
          </a:p>
          <a:p>
            <a:pPr marL="703969" marR="881770" algn="ctr">
              <a:lnSpc>
                <a:spcPct val="95825"/>
              </a:lnSpc>
              <a:spcBef>
                <a:spcPts val="395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</a:t>
            </a:r>
            <a:r>
              <a:rPr dirty="0" smtClean="0" sz="800" spc="7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Andi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Far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</a:t>
            </a:r>
            <a:r>
              <a:rPr dirty="0" smtClean="0" sz="80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Jateng</a:t>
            </a:r>
            <a:endParaRPr sz="800">
              <a:latin typeface="Arial"/>
              <a:cs typeface="Arial"/>
            </a:endParaRPr>
          </a:p>
          <a:p>
            <a:pPr marL="703969" marR="932575" algn="ctr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A-002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</a:t>
            </a:r>
            <a:r>
              <a:rPr dirty="0" smtClean="0" sz="800" spc="7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Kurnia</a:t>
            </a:r>
            <a:r>
              <a:rPr dirty="0" smtClean="0" sz="800" spc="-2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</a:t>
            </a:r>
            <a:r>
              <a:rPr dirty="0" smtClean="0" sz="800" spc="13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Dian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 </a:t>
            </a:r>
            <a:r>
              <a:rPr dirty="0" smtClean="0" sz="800" spc="1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Jabar</a:t>
            </a:r>
            <a:endParaRPr sz="800">
              <a:latin typeface="Arial"/>
              <a:cs typeface="Arial"/>
            </a:endParaRPr>
          </a:p>
          <a:p>
            <a:pPr marL="705130" marR="944530" algn="ctr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B-001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</a:t>
            </a:r>
            <a:r>
              <a:rPr dirty="0" smtClean="0" sz="800" spc="7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</a:t>
            </a:r>
            <a:r>
              <a:rPr dirty="0" smtClean="0" sz="800" spc="18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Joned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13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3">
                <a:solidFill>
                  <a:srgbClr val="FFFFFF"/>
                </a:solidFill>
                <a:latin typeface="Arial"/>
                <a:cs typeface="Arial"/>
              </a:rPr>
              <a:t>Jatim</a:t>
            </a:r>
            <a:endParaRPr sz="800">
              <a:latin typeface="Arial"/>
              <a:cs typeface="Arial"/>
            </a:endParaRPr>
          </a:p>
          <a:p>
            <a:pPr marL="703969" marR="881770" algn="ctr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B-002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</a:t>
            </a:r>
            <a:r>
              <a:rPr dirty="0" smtClean="0" sz="800" spc="7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Gani</a:t>
            </a:r>
            <a:r>
              <a:rPr dirty="0" smtClean="0" sz="800" spc="-1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Wir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</a:t>
            </a:r>
            <a:r>
              <a:rPr dirty="0" smtClean="0" sz="800" spc="2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Far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</a:t>
            </a:r>
            <a:r>
              <a:rPr dirty="0" smtClean="0" sz="80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Jateng</a:t>
            </a:r>
            <a:endParaRPr sz="800">
              <a:latin typeface="Arial"/>
              <a:cs typeface="Arial"/>
            </a:endParaRPr>
          </a:p>
          <a:p>
            <a:pPr marL="705130" marR="944530" algn="ctr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C-001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</a:t>
            </a:r>
            <a:r>
              <a:rPr dirty="0" smtClean="0" sz="800" spc="2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Cici</a:t>
            </a:r>
            <a:r>
              <a:rPr dirty="0" smtClean="0" sz="800" spc="-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suma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                </a:t>
            </a:r>
            <a:r>
              <a:rPr dirty="0" smtClean="0" sz="800" spc="20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3">
                <a:solidFill>
                  <a:srgbClr val="FFFFFF"/>
                </a:solidFill>
                <a:latin typeface="Arial"/>
                <a:cs typeface="Arial"/>
              </a:rPr>
              <a:t>Jatim</a:t>
            </a:r>
            <a:endParaRPr sz="800">
              <a:latin typeface="Arial"/>
              <a:cs typeface="Arial"/>
            </a:endParaRPr>
          </a:p>
          <a:p>
            <a:pPr marL="247923" marR="589528" algn="ctr">
              <a:lnSpc>
                <a:spcPct val="95825"/>
              </a:lnSpc>
              <a:spcBef>
                <a:spcPts val="3688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Id_Pelanggan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</a:t>
            </a:r>
            <a:r>
              <a:rPr dirty="0" smtClean="0" sz="800" spc="17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Nama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</a:t>
            </a:r>
            <a:r>
              <a:rPr dirty="0" smtClean="0" sz="800" spc="1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Sal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sman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    </a:t>
            </a:r>
            <a:r>
              <a:rPr dirty="0" smtClean="0" sz="800" spc="2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Sal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sman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</a:t>
            </a:r>
            <a:r>
              <a:rPr dirty="0" smtClean="0" sz="800" spc="186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Area</a:t>
            </a:r>
            <a:endParaRPr sz="800">
              <a:latin typeface="Arial"/>
              <a:cs typeface="Arial"/>
            </a:endParaRPr>
          </a:p>
          <a:p>
            <a:pPr marL="246769" marR="497720" algn="ctr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</a:t>
            </a:r>
            <a:r>
              <a:rPr dirty="0" smtClean="0" sz="800" spc="1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Andi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</a:t>
            </a:r>
            <a:r>
              <a:rPr dirty="0" smtClean="0" sz="800" spc="6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Far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        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Far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</a:t>
            </a:r>
            <a:r>
              <a:rPr dirty="0" smtClean="0" sz="800" spc="15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Jateng</a:t>
            </a:r>
            <a:endParaRPr sz="800">
              <a:latin typeface="Arial"/>
              <a:cs typeface="Arial"/>
            </a:endParaRPr>
          </a:p>
          <a:p>
            <a:pPr marL="246769" marR="548525" algn="ctr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A-002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</a:t>
            </a:r>
            <a:r>
              <a:rPr dirty="0" smtClean="0" sz="800" spc="1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Kurnia</a:t>
            </a:r>
            <a:r>
              <a:rPr dirty="0" smtClean="0" sz="800" spc="-2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Jati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</a:t>
            </a:r>
            <a:r>
              <a:rPr dirty="0" smtClean="0" sz="800" spc="10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Dian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            </a:t>
            </a:r>
            <a:r>
              <a:rPr dirty="0" smtClean="0" sz="800" spc="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Dian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</a:t>
            </a:r>
            <a:r>
              <a:rPr dirty="0" smtClean="0" sz="800" spc="1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Jabar</a:t>
            </a:r>
            <a:endParaRPr sz="800">
              <a:latin typeface="Arial"/>
              <a:cs typeface="Arial"/>
            </a:endParaRPr>
          </a:p>
          <a:p>
            <a:pPr marL="246769" marR="559318" algn="ctr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B-001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</a:t>
            </a:r>
            <a:r>
              <a:rPr dirty="0" smtClean="0" sz="800" spc="1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</a:t>
            </a:r>
            <a:r>
              <a:rPr dirty="0" smtClean="0" sz="800" spc="19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</a:t>
            </a:r>
            <a:r>
              <a:rPr dirty="0" smtClean="0" sz="800" spc="17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Joned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               </a:t>
            </a:r>
            <a:r>
              <a:rPr dirty="0" smtClean="0" sz="800" spc="8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Joned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</a:t>
            </a:r>
            <a:r>
              <a:rPr dirty="0" smtClean="0" sz="800" spc="2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3">
                <a:solidFill>
                  <a:srgbClr val="FFFFFF"/>
                </a:solidFill>
                <a:latin typeface="Arial"/>
                <a:cs typeface="Arial"/>
              </a:rPr>
              <a:t>Jatim</a:t>
            </a:r>
            <a:endParaRPr sz="800">
              <a:latin typeface="Arial"/>
              <a:cs typeface="Arial"/>
            </a:endParaRPr>
          </a:p>
          <a:p>
            <a:pPr marR="519183" algn="r">
              <a:lnSpc>
                <a:spcPct val="95825"/>
              </a:lnSpc>
              <a:spcBef>
                <a:spcPts val="395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Far</a:t>
            </a:r>
            <a:r>
              <a:rPr dirty="0" smtClean="0" sz="800" spc="4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</a:t>
            </a:r>
            <a:r>
              <a:rPr dirty="0" smtClean="0" sz="800" spc="15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Jateng</a:t>
            </a:r>
            <a:endParaRPr sz="800">
              <a:latin typeface="Arial"/>
              <a:cs typeface="Arial"/>
            </a:endParaRPr>
          </a:p>
          <a:p>
            <a:pPr marR="580781" algn="r">
              <a:lnSpc>
                <a:spcPct val="95825"/>
              </a:lnSpc>
              <a:spcBef>
                <a:spcPts val="4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Joned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</a:t>
            </a:r>
            <a:r>
              <a:rPr dirty="0" smtClean="0" sz="800" spc="2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-3">
                <a:solidFill>
                  <a:srgbClr val="FFFFFF"/>
                </a:solidFill>
                <a:latin typeface="Arial"/>
                <a:cs typeface="Arial"/>
              </a:rPr>
              <a:t>Jatim</a:t>
            </a:r>
            <a:endParaRPr sz="800">
              <a:latin typeface="Arial"/>
              <a:cs typeface="Arial"/>
            </a:endParaRPr>
          </a:p>
          <a:p>
            <a:pPr marL="268231">
              <a:lnSpc>
                <a:spcPct val="95825"/>
              </a:lnSpc>
              <a:spcBef>
                <a:spcPts val="100"/>
              </a:spcBef>
            </a:pP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C-001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          </a:t>
            </a:r>
            <a:r>
              <a:rPr dirty="0" smtClean="0" sz="800" spc="8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Cici</a:t>
            </a:r>
            <a:r>
              <a:rPr dirty="0" smtClean="0" sz="800" spc="-8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dirty="0" smtClean="0" sz="800" spc="-4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suma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       </a:t>
            </a:r>
            <a:r>
              <a:rPr dirty="0" smtClean="0" sz="8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Arial"/>
                <a:cs typeface="Arial"/>
              </a:rPr>
              <a:t>Joned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1828800" y="1963674"/>
            <a:ext cx="4000500" cy="228600"/>
          </a:xfrm>
          <a:custGeom>
            <a:avLst/>
            <a:gdLst/>
            <a:ahLst/>
            <a:cxnLst/>
            <a:rect l="l" t="t" r="r" b="b"/>
            <a:pathLst>
              <a:path w="4000500" h="228600">
                <a:moveTo>
                  <a:pt x="38100" y="0"/>
                </a:moveTo>
                <a:lnTo>
                  <a:pt x="4008" y="20835"/>
                </a:lnTo>
                <a:lnTo>
                  <a:pt x="0" y="38100"/>
                </a:lnTo>
                <a:lnTo>
                  <a:pt x="0" y="190500"/>
                </a:lnTo>
                <a:lnTo>
                  <a:pt x="20835" y="224591"/>
                </a:lnTo>
                <a:lnTo>
                  <a:pt x="38100" y="228600"/>
                </a:lnTo>
                <a:lnTo>
                  <a:pt x="3962400" y="228600"/>
                </a:lnTo>
                <a:lnTo>
                  <a:pt x="3996491" y="207764"/>
                </a:lnTo>
                <a:lnTo>
                  <a:pt x="4000500" y="190500"/>
                </a:lnTo>
                <a:lnTo>
                  <a:pt x="4000500" y="38100"/>
                </a:lnTo>
                <a:lnTo>
                  <a:pt x="3979664" y="4008"/>
                </a:lnTo>
                <a:lnTo>
                  <a:pt x="39624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583678" y="9844405"/>
            <a:ext cx="138374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2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228336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Apa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Normalisasi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?</a:t>
            </a:r>
            <a:endParaRPr sz="2200">
              <a:latin typeface="Garamond"/>
              <a:cs typeface="Garamond"/>
            </a:endParaRPr>
          </a:p>
          <a:p>
            <a:pPr marL="439673" marR="377225" indent="-171456">
              <a:lnSpc>
                <a:spcPts val="1863"/>
              </a:lnSpc>
              <a:spcBef>
                <a:spcPts val="1966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adalah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suatu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proses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formal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untuk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73" marR="377225">
              <a:lnSpc>
                <a:spcPts val="1799"/>
              </a:lnSpc>
              <a:spcBef>
                <a:spcPts val="104"/>
              </a:spcBef>
            </a:pP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menentukaan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73" marR="377225">
              <a:lnSpc>
                <a:spcPts val="1799"/>
              </a:lnSpc>
              <a:spcBef>
                <a:spcPts val="100"/>
              </a:spcBef>
            </a:pPr>
            <a:r>
              <a:rPr dirty="0" smtClean="0" sz="1600" spc="-1">
                <a:latin typeface="Garamond"/>
                <a:cs typeface="Garamond"/>
              </a:rPr>
              <a:t>dikelompokkan</a:t>
            </a:r>
            <a:r>
              <a:rPr dirty="0" smtClean="0" sz="1600" spc="-1">
                <a:latin typeface="Garamond"/>
                <a:cs typeface="Garamond"/>
              </a:rPr>
              <a:t> </a:t>
            </a:r>
            <a:r>
              <a:rPr dirty="0" smtClean="0" sz="1600" spc="-1">
                <a:latin typeface="Garamond"/>
                <a:cs typeface="Garamond"/>
              </a:rPr>
              <a:t>secara</a:t>
            </a:r>
            <a:r>
              <a:rPr dirty="0" smtClean="0" sz="1600" spc="-1">
                <a:latin typeface="Garamond"/>
                <a:cs typeface="Garamond"/>
              </a:rPr>
              <a:t> </a:t>
            </a:r>
            <a:r>
              <a:rPr dirty="0" smtClean="0" sz="1600" spc="-1">
                <a:latin typeface="Garamond"/>
                <a:cs typeface="Garamond"/>
              </a:rPr>
              <a:t>bersam</a:t>
            </a:r>
            <a:r>
              <a:rPr dirty="0" smtClean="0" sz="1600" spc="-1">
                <a:latin typeface="Garamond"/>
                <a:cs typeface="Garamond"/>
              </a:rPr>
              <a:t>a</a:t>
            </a:r>
            <a:r>
              <a:rPr dirty="0" smtClean="0" sz="1600" spc="-1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600" spc="-1">
                <a:solidFill>
                  <a:srgbClr val="FFFFFF"/>
                </a:solidFill>
                <a:latin typeface="Garamond"/>
                <a:cs typeface="Garamond"/>
              </a:rPr>
              <a:t>sama</a:t>
            </a:r>
            <a:r>
              <a:rPr dirty="0" smtClean="0" sz="16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-1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6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73" marR="377225">
              <a:lnSpc>
                <a:spcPts val="1799"/>
              </a:lnSpc>
              <a:spcBef>
                <a:spcPts val="153"/>
              </a:spcBef>
            </a:pP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suatu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endParaRPr sz="1600">
              <a:latin typeface="Garamond"/>
              <a:cs typeface="Garamond"/>
            </a:endParaRPr>
          </a:p>
          <a:p>
            <a:pPr marL="439653" marR="279139" indent="-171436">
              <a:lnSpc>
                <a:spcPts val="1813"/>
              </a:lnSpc>
              <a:spcBef>
                <a:spcPts val="520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1" b="1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600" spc="1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 b="1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600" spc="1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adalah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suatu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aturan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53" marR="279139">
              <a:lnSpc>
                <a:spcPts val="1799"/>
              </a:lnSpc>
              <a:spcBef>
                <a:spcPts val="118"/>
              </a:spcBef>
            </a:pP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dikenakan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pada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basis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data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dan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53" marR="279139">
              <a:lnSpc>
                <a:spcPts val="1799"/>
              </a:lnSpc>
              <a:spcBef>
                <a:spcPts val="118"/>
              </a:spcBef>
            </a:pP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harus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dipenuhi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ole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relas</a:t>
            </a:r>
            <a:r>
              <a:rPr dirty="0" smtClean="0" sz="1600" spc="1">
                <a:latin typeface="Garamond"/>
                <a:cs typeface="Garamond"/>
              </a:rPr>
              <a:t>i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tersebut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pada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53" marR="279139">
              <a:lnSpc>
                <a:spcPts val="1799"/>
              </a:lnSpc>
              <a:spcBef>
                <a:spcPts val="118"/>
              </a:spcBef>
            </a:pPr>
            <a:r>
              <a:rPr dirty="0" smtClean="0" sz="1600" spc="2">
                <a:solidFill>
                  <a:srgbClr val="FFFFFF"/>
                </a:solidFill>
                <a:latin typeface="Garamond"/>
                <a:cs typeface="Garamond"/>
              </a:rPr>
              <a:t>langkah</a:t>
            </a:r>
            <a:r>
              <a:rPr dirty="0" smtClean="0" sz="1600" spc="2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600" spc="2">
                <a:latin typeface="Garamond"/>
                <a:cs typeface="Garamond"/>
              </a:rPr>
              <a:t>langkah</a:t>
            </a:r>
            <a:r>
              <a:rPr dirty="0" smtClean="0" sz="1600" spc="2">
                <a:latin typeface="Garamond"/>
                <a:cs typeface="Garamond"/>
              </a:rPr>
              <a:t> </a:t>
            </a:r>
            <a:r>
              <a:rPr dirty="0" smtClean="0" sz="1600" spc="2">
                <a:latin typeface="Garamond"/>
                <a:cs typeface="Garamond"/>
              </a:rPr>
              <a:t>normalisasi</a:t>
            </a:r>
            <a:endParaRPr sz="16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35678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TUJUAN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PEMBELAJARAN</a:t>
            </a:r>
            <a:endParaRPr sz="22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1811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Apa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itu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?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Tujuan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Proses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Tahapan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7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Pertama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1NF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45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Kedua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2NF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Ketiga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3NF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Keempat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4NF</a:t>
            </a:r>
            <a:endParaRPr sz="1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ject 29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2171700" y="2398014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2171700" y="2676905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2171700" y="3084576"/>
            <a:ext cx="3771900" cy="0"/>
          </a:xfrm>
          <a:custGeom>
            <a:avLst/>
            <a:gdLst/>
            <a:ahLst/>
            <a:cxnLst/>
            <a:rect l="l" t="t" r="r" b="b"/>
            <a:pathLst>
              <a:path w="3771900" h="0">
                <a:moveTo>
                  <a:pt x="0" y="0"/>
                </a:moveTo>
                <a:lnTo>
                  <a:pt x="37719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2171700" y="2077974"/>
            <a:ext cx="0" cy="1006601"/>
          </a:xfrm>
          <a:custGeom>
            <a:avLst/>
            <a:gdLst/>
            <a:ahLst/>
            <a:cxnLst/>
            <a:rect l="l" t="t" r="r" b="b"/>
            <a:pathLst>
              <a:path w="0" h="1006601">
                <a:moveTo>
                  <a:pt x="0" y="0"/>
                </a:moveTo>
                <a:lnTo>
                  <a:pt x="0" y="1006601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2779776" y="2077974"/>
            <a:ext cx="0" cy="1006601"/>
          </a:xfrm>
          <a:custGeom>
            <a:avLst/>
            <a:gdLst/>
            <a:ahLst/>
            <a:cxnLst/>
            <a:rect l="l" t="t" r="r" b="b"/>
            <a:pathLst>
              <a:path w="0" h="1006601">
                <a:moveTo>
                  <a:pt x="0" y="0"/>
                </a:moveTo>
                <a:lnTo>
                  <a:pt x="0" y="1006601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3550158" y="2077974"/>
            <a:ext cx="0" cy="1006601"/>
          </a:xfrm>
          <a:custGeom>
            <a:avLst/>
            <a:gdLst/>
            <a:ahLst/>
            <a:cxnLst/>
            <a:rect l="l" t="t" r="r" b="b"/>
            <a:pathLst>
              <a:path w="0" h="1006601">
                <a:moveTo>
                  <a:pt x="0" y="0"/>
                </a:moveTo>
                <a:lnTo>
                  <a:pt x="0" y="1006601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4280916" y="2077974"/>
            <a:ext cx="0" cy="1006601"/>
          </a:xfrm>
          <a:custGeom>
            <a:avLst/>
            <a:gdLst/>
            <a:ahLst/>
            <a:cxnLst/>
            <a:rect l="l" t="t" r="r" b="b"/>
            <a:pathLst>
              <a:path w="0" h="1006601">
                <a:moveTo>
                  <a:pt x="0" y="0"/>
                </a:moveTo>
                <a:lnTo>
                  <a:pt x="0" y="1006601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5943600" y="2077974"/>
            <a:ext cx="0" cy="1006601"/>
          </a:xfrm>
          <a:custGeom>
            <a:avLst/>
            <a:gdLst/>
            <a:ahLst/>
            <a:cxnLst/>
            <a:rect l="l" t="t" r="r" b="b"/>
            <a:pathLst>
              <a:path w="0" h="1006601">
                <a:moveTo>
                  <a:pt x="0" y="0"/>
                </a:moveTo>
                <a:lnTo>
                  <a:pt x="0" y="1006601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4838700" y="2077974"/>
            <a:ext cx="0" cy="1006601"/>
          </a:xfrm>
          <a:custGeom>
            <a:avLst/>
            <a:gdLst/>
            <a:ahLst/>
            <a:cxnLst/>
            <a:rect l="l" t="t" r="r" b="b"/>
            <a:pathLst>
              <a:path w="0" h="1006601">
                <a:moveTo>
                  <a:pt x="0" y="0"/>
                </a:moveTo>
                <a:lnTo>
                  <a:pt x="0" y="1006601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20</a:t>
            </a:r>
            <a:endParaRPr sz="12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490421" marR="1482305" algn="ctr">
              <a:lnSpc>
                <a:spcPts val="2025"/>
              </a:lnSpc>
              <a:spcBef>
                <a:spcPts val="10214"/>
              </a:spcBef>
            </a:pPr>
            <a:r>
              <a:rPr dirty="0" smtClean="0" sz="1800" spc="4" b="1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4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4" b="1">
                <a:latin typeface="Garamond"/>
                <a:cs typeface="Garamond"/>
              </a:rPr>
              <a:t>Normal</a:t>
            </a:r>
            <a:endParaRPr sz="1800">
              <a:latin typeface="Garamond"/>
              <a:cs typeface="Garamond"/>
            </a:endParaRPr>
          </a:p>
          <a:p>
            <a:pPr marL="723505" marR="723571" algn="ctr">
              <a:lnSpc>
                <a:spcPct val="93750"/>
              </a:lnSpc>
              <a:spcBef>
                <a:spcPts val="480"/>
              </a:spcBef>
            </a:pP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Boyc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Code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Form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 b="1">
                <a:solidFill>
                  <a:srgbClr val="FFFFFF"/>
                </a:solidFill>
                <a:latin typeface="Garamond"/>
                <a:cs typeface="Garamond"/>
              </a:rPr>
              <a:t>(BCNF)</a:t>
            </a:r>
            <a:endParaRPr sz="1600">
              <a:latin typeface="Garamond"/>
              <a:cs typeface="Garamond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71700" y="2077974"/>
            <a:ext cx="608076" cy="320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779776" y="2077974"/>
            <a:ext cx="770382" cy="320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550158" y="2077974"/>
            <a:ext cx="730757" cy="320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4280916" y="2077974"/>
            <a:ext cx="557784" cy="320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4838700" y="2077974"/>
            <a:ext cx="1104900" cy="320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2171700" y="2398014"/>
            <a:ext cx="608076" cy="278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779776" y="2398014"/>
            <a:ext cx="770382" cy="278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3550158" y="2398014"/>
            <a:ext cx="730757" cy="278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4280916" y="2398014"/>
            <a:ext cx="557784" cy="278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838700" y="2398014"/>
            <a:ext cx="1104900" cy="278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171700" y="2676905"/>
            <a:ext cx="608076" cy="407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779776" y="2676905"/>
            <a:ext cx="770382" cy="407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550158" y="2676905"/>
            <a:ext cx="730757" cy="407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280916" y="2676905"/>
            <a:ext cx="557784" cy="407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838700" y="2676905"/>
            <a:ext cx="1104900" cy="407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68216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PR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2</a:t>
            </a:r>
            <a:endParaRPr sz="2200">
              <a:latin typeface="Garamond"/>
              <a:cs typeface="Garamond"/>
            </a:endParaRPr>
          </a:p>
          <a:p>
            <a:pPr marL="306327">
              <a:lnSpc>
                <a:spcPct val="93749"/>
              </a:lnSpc>
              <a:spcBef>
                <a:spcPts val="733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Perhatikan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sampel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data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berikut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1400">
              <a:latin typeface="Garamond"/>
              <a:cs typeface="Garamond"/>
            </a:endParaRPr>
          </a:p>
          <a:p>
            <a:pPr marL="611097">
              <a:lnSpc>
                <a:spcPct val="93749"/>
              </a:lnSpc>
              <a:spcBef>
                <a:spcPts val="791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art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</a:t>
            </a:r>
            <a:r>
              <a:rPr dirty="0" smtClean="0" sz="7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Deskripsi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5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_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V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en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o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700" spc="10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</a:t>
            </a:r>
            <a:r>
              <a:rPr dirty="0" smtClean="0" sz="700" spc="16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Harga_P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r_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it</a:t>
            </a:r>
            <a:endParaRPr sz="700">
              <a:latin typeface="Garamond"/>
              <a:cs typeface="Garamond"/>
            </a:endParaRPr>
          </a:p>
          <a:p>
            <a:pPr marL="611106">
              <a:lnSpc>
                <a:spcPct val="93749"/>
              </a:lnSpc>
              <a:spcBef>
                <a:spcPts val="1732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0001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4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Kep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ng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CP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</a:t>
            </a:r>
            <a:r>
              <a:rPr dirty="0" smtClean="0" sz="700" spc="1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ABC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</a:t>
            </a:r>
            <a:r>
              <a:rPr dirty="0" smtClean="0" sz="700" spc="1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Yog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</a:t>
            </a:r>
            <a:r>
              <a:rPr dirty="0" smtClean="0" sz="700" spc="5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600.000</a:t>
            </a:r>
            <a:endParaRPr sz="700">
              <a:latin typeface="Garamond"/>
              <a:cs typeface="Garamond"/>
            </a:endParaRPr>
          </a:p>
          <a:p>
            <a:pPr marL="1990328">
              <a:lnSpc>
                <a:spcPct val="93749"/>
              </a:lnSpc>
              <a:spcBef>
                <a:spcPts val="21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XYZ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</a:t>
            </a:r>
            <a:r>
              <a:rPr dirty="0" smtClean="0" sz="700" spc="13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Jakarta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</a:t>
            </a:r>
            <a:r>
              <a:rPr dirty="0" smtClean="0" sz="700" spc="7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610.000</a:t>
            </a:r>
            <a:endParaRPr sz="700">
              <a:latin typeface="Garamond"/>
              <a:cs typeface="Garamond"/>
            </a:endParaRPr>
          </a:p>
          <a:p>
            <a:pPr marL="611115">
              <a:lnSpc>
                <a:spcPct val="93749"/>
              </a:lnSpc>
              <a:spcBef>
                <a:spcPts val="405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0002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</a:t>
            </a:r>
            <a:r>
              <a:rPr dirty="0" smtClean="0" sz="700" spc="14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Kep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ng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me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o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ri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700" spc="1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ABC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  </a:t>
            </a:r>
            <a:r>
              <a:rPr dirty="0" smtClean="0" sz="700" spc="1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Yog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</a:t>
            </a:r>
            <a:r>
              <a:rPr dirty="0" smtClean="0" sz="700" spc="5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150.000</a:t>
            </a:r>
            <a:endParaRPr sz="700">
              <a:latin typeface="Garamond"/>
              <a:cs typeface="Garamond"/>
            </a:endParaRPr>
          </a:p>
          <a:p>
            <a:pPr marL="1990337">
              <a:lnSpc>
                <a:spcPct val="93749"/>
              </a:lnSpc>
              <a:spcBef>
                <a:spcPts val="220"/>
              </a:spcBef>
            </a:pP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DDD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 </a:t>
            </a:r>
            <a:r>
              <a:rPr dirty="0" smtClean="0" sz="700" spc="10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Ba</a:t>
            </a: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00" spc="4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ung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</a:t>
            </a:r>
            <a:r>
              <a:rPr dirty="0" smtClean="0" sz="700" spc="1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135.000</a:t>
            </a:r>
            <a:endParaRPr sz="700">
              <a:latin typeface="Garamond"/>
              <a:cs typeface="Garamond"/>
            </a:endParaRPr>
          </a:p>
          <a:p>
            <a:pPr marL="1990337">
              <a:lnSpc>
                <a:spcPct val="93749"/>
              </a:lnSpc>
              <a:spcBef>
                <a:spcPts val="220"/>
              </a:spcBef>
            </a:pPr>
            <a:r>
              <a:rPr dirty="0" smtClean="0" sz="700" spc="-4">
                <a:solidFill>
                  <a:srgbClr val="FFFFFF"/>
                </a:solidFill>
                <a:latin typeface="Garamond"/>
                <a:cs typeface="Garamond"/>
              </a:rPr>
              <a:t>WW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W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700" spc="4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Solo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                 </a:t>
            </a:r>
            <a:r>
              <a:rPr dirty="0" smtClean="0" sz="700" spc="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00" spc="0">
                <a:solidFill>
                  <a:srgbClr val="FFFFFF"/>
                </a:solidFill>
                <a:latin typeface="Garamond"/>
                <a:cs typeface="Garamond"/>
              </a:rPr>
              <a:t>152.000</a:t>
            </a:r>
            <a:endParaRPr sz="700">
              <a:latin typeface="Garamond"/>
              <a:cs typeface="Garamond"/>
            </a:endParaRPr>
          </a:p>
          <a:p>
            <a:pPr marL="401574" marR="198858" indent="-171450">
              <a:lnSpc>
                <a:spcPts val="1012"/>
              </a:lnSpc>
              <a:spcBef>
                <a:spcPts val="1182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1.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</a:t>
            </a:r>
            <a:r>
              <a:rPr dirty="0" smtClean="0" sz="900" spc="5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Bentuklah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den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</a:t>
            </a:r>
            <a:r>
              <a:rPr dirty="0" smtClean="0" sz="900" spc="1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ama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900" spc="15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15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ang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memen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hi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1NF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(struk</a:t>
            </a:r>
            <a:r>
              <a:rPr dirty="0" smtClean="0" sz="900" spc="9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samp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datan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a)</a:t>
            </a:r>
            <a:endParaRPr sz="900">
              <a:latin typeface="Garamond"/>
              <a:cs typeface="Garamond"/>
            </a:endParaRPr>
          </a:p>
          <a:p>
            <a:pPr marL="230124">
              <a:lnSpc>
                <a:spcPct val="93749"/>
              </a:lnSpc>
              <a:spcBef>
                <a:spcPts val="607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2.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</a:t>
            </a:r>
            <a:r>
              <a:rPr dirty="0" smtClean="0" sz="900" spc="5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Gambar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an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diagram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</a:t>
            </a:r>
            <a:r>
              <a:rPr dirty="0" smtClean="0" sz="900" spc="15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nd</a:t>
            </a:r>
            <a:r>
              <a:rPr dirty="0" smtClean="0" sz="900" spc="-9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-9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ngsi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al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tuk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elasi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PART_SUPPL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R!</a:t>
            </a:r>
            <a:endParaRPr sz="900">
              <a:latin typeface="Garamond"/>
              <a:cs typeface="Garamond"/>
            </a:endParaRPr>
          </a:p>
          <a:p>
            <a:pPr marL="230124">
              <a:lnSpc>
                <a:spcPct val="93749"/>
              </a:lnSpc>
              <a:spcBef>
                <a:spcPts val="613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3.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</a:t>
            </a:r>
            <a:r>
              <a:rPr dirty="0" smtClean="0" sz="900" spc="5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Analisalah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terha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ap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kemungkinan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ano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</a:t>
            </a:r>
            <a:r>
              <a:rPr dirty="0" smtClean="0" sz="900" spc="13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pada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ters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t!</a:t>
            </a:r>
            <a:endParaRPr sz="900">
              <a:latin typeface="Garamond"/>
              <a:cs typeface="Garamond"/>
            </a:endParaRPr>
          </a:p>
          <a:p>
            <a:pPr marL="230124">
              <a:lnSpc>
                <a:spcPct val="93749"/>
              </a:lnSpc>
              <a:spcBef>
                <a:spcPts val="613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4.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</a:t>
            </a:r>
            <a:r>
              <a:rPr dirty="0" smtClean="0" sz="900" spc="5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Bagaimana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dekom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o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8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te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at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ntuk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rela</a:t>
            </a:r>
            <a:r>
              <a:rPr dirty="0" smtClean="0" sz="900" spc="9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ters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t?</a:t>
            </a:r>
            <a:endParaRPr sz="900">
              <a:latin typeface="Garamond"/>
              <a:cs typeface="Garamond"/>
            </a:endParaRPr>
          </a:p>
          <a:p>
            <a:pPr marL="230124">
              <a:lnSpc>
                <a:spcPct val="93749"/>
              </a:lnSpc>
              <a:spcBef>
                <a:spcPts val="613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5.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</a:t>
            </a:r>
            <a:r>
              <a:rPr dirty="0" smtClean="0" sz="900" spc="5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Apakah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hasil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deko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o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sisi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meme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hi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3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</a:t>
            </a:r>
            <a:r>
              <a:rPr dirty="0" smtClean="0" sz="900" spc="1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F?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Kal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tidak,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baga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mana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dek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o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osisia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ya?</a:t>
            </a:r>
            <a:endParaRPr sz="9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21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339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 marL="605043" marR="605986" algn="ctr">
              <a:lnSpc>
                <a:spcPct val="93749"/>
              </a:lnSpc>
            </a:pP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Bentuk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Tahap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Keempat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(4th</a:t>
            </a:r>
            <a:endParaRPr sz="1800">
              <a:latin typeface="Garamond"/>
              <a:cs typeface="Garamond"/>
            </a:endParaRPr>
          </a:p>
          <a:p>
            <a:pPr marL="1301445" marR="1301807" algn="ctr">
              <a:lnSpc>
                <a:spcPct val="93749"/>
              </a:lnSpc>
              <a:spcBef>
                <a:spcPts val="140"/>
              </a:spcBef>
            </a:pP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Form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/4NF)</a:t>
            </a:r>
            <a:endParaRPr sz="1800">
              <a:latin typeface="Garamond"/>
              <a:cs typeface="Garamond"/>
            </a:endParaRPr>
          </a:p>
          <a:p>
            <a:pPr marL="439694" marR="511809" indent="-171476">
              <a:lnSpc>
                <a:spcPts val="1799"/>
              </a:lnSpc>
              <a:spcBef>
                <a:spcPts val="1111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4NF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terpenuhi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sebuah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94" marR="511809">
              <a:lnSpc>
                <a:spcPts val="1799"/>
              </a:lnSpc>
              <a:spcBef>
                <a:spcPts val="100"/>
              </a:spcBef>
            </a:pP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telah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memenuhi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BCNF,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dan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94" marR="511809">
              <a:lnSpc>
                <a:spcPts val="1799"/>
              </a:lnSpc>
              <a:spcBef>
                <a:spcPts val="100"/>
              </a:spcBef>
            </a:pPr>
            <a:r>
              <a:rPr dirty="0" smtClean="0" sz="1600">
                <a:latin typeface="Garamond"/>
                <a:cs typeface="Garamond"/>
              </a:rPr>
              <a:t>tabel</a:t>
            </a:r>
            <a:r>
              <a:rPr dirty="0" smtClean="0" sz="1600">
                <a:latin typeface="Garamond"/>
                <a:cs typeface="Garamond"/>
              </a:rPr>
              <a:t> </a:t>
            </a:r>
            <a:r>
              <a:rPr dirty="0" smtClean="0" sz="1600">
                <a:latin typeface="Garamond"/>
                <a:cs typeface="Garamond"/>
              </a:rPr>
              <a:t>tersebut</a:t>
            </a:r>
            <a:r>
              <a:rPr dirty="0" smtClean="0" sz="1600">
                <a:latin typeface="Garamond"/>
                <a:cs typeface="Garamond"/>
              </a:rPr>
              <a:t> </a:t>
            </a:r>
            <a:r>
              <a:rPr dirty="0" smtClean="0" sz="1600">
                <a:latin typeface="Garamond"/>
                <a:cs typeface="Garamond"/>
              </a:rPr>
              <a:t>tidak</a:t>
            </a:r>
            <a:r>
              <a:rPr dirty="0" smtClean="0" sz="1600">
                <a:latin typeface="Garamond"/>
                <a:cs typeface="Garamond"/>
              </a:rPr>
              <a:t> </a:t>
            </a:r>
            <a:r>
              <a:rPr dirty="0" smtClean="0" sz="1600">
                <a:latin typeface="Garamond"/>
                <a:cs typeface="Garamond"/>
              </a:rPr>
              <a:t>boleh</a:t>
            </a:r>
            <a:r>
              <a:rPr dirty="0" smtClean="0" sz="1600">
                <a:latin typeface="Garamond"/>
                <a:cs typeface="Garamond"/>
              </a:rPr>
              <a:t> </a:t>
            </a:r>
            <a:r>
              <a:rPr dirty="0" smtClean="0" sz="1600">
                <a:latin typeface="Garamond"/>
                <a:cs typeface="Garamond"/>
              </a:rPr>
              <a:t>memiliki</a:t>
            </a:r>
            <a:r>
              <a:rPr dirty="0" smtClean="0" sz="1600"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lebih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dari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94" marR="511809">
              <a:lnSpc>
                <a:spcPts val="1806"/>
              </a:lnSpc>
              <a:spcBef>
                <a:spcPts val="153"/>
              </a:spcBef>
            </a:pP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sebuah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i="1">
                <a:solidFill>
                  <a:srgbClr val="FFFFFF"/>
                </a:solidFill>
                <a:latin typeface="Garamond"/>
                <a:cs typeface="Garamond"/>
              </a:rPr>
              <a:t>multivalued</a:t>
            </a:r>
            <a:r>
              <a:rPr dirty="0" smtClean="0" sz="1600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i="1">
                <a:solidFill>
                  <a:srgbClr val="FFFFFF"/>
                </a:solidFill>
                <a:latin typeface="Garamond"/>
                <a:cs typeface="Garamond"/>
              </a:rPr>
              <a:t>atribute</a:t>
            </a:r>
            <a:endParaRPr sz="1600">
              <a:latin typeface="Garamond"/>
              <a:cs typeface="Garamond"/>
            </a:endParaRPr>
          </a:p>
          <a:p>
            <a:pPr marL="439694" marR="373369" indent="-171476">
              <a:lnSpc>
                <a:spcPts val="1806"/>
              </a:lnSpc>
              <a:spcBef>
                <a:spcPts val="521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Untuk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setia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 i="1">
                <a:solidFill>
                  <a:srgbClr val="FFFFFF"/>
                </a:solidFill>
                <a:latin typeface="Garamond"/>
                <a:cs typeface="Garamond"/>
              </a:rPr>
              <a:t>multivalued</a:t>
            </a:r>
            <a:r>
              <a:rPr dirty="0" smtClean="0" sz="1600" spc="0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 i="1">
                <a:latin typeface="Garamond"/>
                <a:cs typeface="Garamond"/>
              </a:rPr>
              <a:t>dependencies</a:t>
            </a:r>
            <a:r>
              <a:rPr dirty="0" smtClean="0" sz="1600" spc="0" i="1"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(MVD)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juga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94" marR="373369">
              <a:lnSpc>
                <a:spcPts val="1806"/>
              </a:lnSpc>
              <a:spcBef>
                <a:spcPts val="120"/>
              </a:spcBef>
            </a:pP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harus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merupakan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 i="1">
                <a:latin typeface="Garamond"/>
                <a:cs typeface="Garamond"/>
              </a:rPr>
              <a:t>functional</a:t>
            </a:r>
            <a:r>
              <a:rPr dirty="0" smtClean="0" sz="1600" spc="1" i="1">
                <a:latin typeface="Garamond"/>
                <a:cs typeface="Garamond"/>
              </a:rPr>
              <a:t> </a:t>
            </a:r>
            <a:r>
              <a:rPr dirty="0" smtClean="0" sz="1600" spc="1" i="1">
                <a:solidFill>
                  <a:srgbClr val="FFFFFF"/>
                </a:solidFill>
                <a:latin typeface="Garamond"/>
                <a:cs typeface="Garamond"/>
              </a:rPr>
              <a:t>dependencies</a:t>
            </a:r>
            <a:endParaRPr sz="16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18931">
              <a:lnSpc>
                <a:spcPct val="93749"/>
              </a:lnSpc>
              <a:spcBef>
                <a:spcPts val="1194"/>
              </a:spcBef>
            </a:pPr>
            <a:r>
              <a:rPr dirty="0" smtClean="0" sz="2000" spc="-3">
                <a:solidFill>
                  <a:srgbClr val="E5E5FF"/>
                </a:solidFill>
                <a:latin typeface="Garamond"/>
                <a:cs typeface="Garamond"/>
              </a:rPr>
              <a:t>Boyce</a:t>
            </a:r>
            <a:r>
              <a:rPr dirty="0" smtClean="0" sz="2000" spc="-3">
                <a:solidFill>
                  <a:srgbClr val="E5E5FF"/>
                </a:solidFill>
                <a:latin typeface="Garamond"/>
                <a:cs typeface="Garamond"/>
              </a:rPr>
              <a:t>-</a:t>
            </a:r>
            <a:r>
              <a:rPr dirty="0" smtClean="0" sz="2000" spc="-3">
                <a:solidFill>
                  <a:srgbClr val="E5E5FF"/>
                </a:solidFill>
                <a:latin typeface="Garamond"/>
                <a:cs typeface="Garamond"/>
              </a:rPr>
              <a:t>Code</a:t>
            </a:r>
            <a:r>
              <a:rPr dirty="0" smtClean="0" sz="2000" spc="-3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3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000" spc="-3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3">
                <a:solidFill>
                  <a:srgbClr val="E5E5FF"/>
                </a:solidFill>
                <a:latin typeface="Garamond"/>
                <a:cs typeface="Garamond"/>
              </a:rPr>
              <a:t>Form</a:t>
            </a:r>
            <a:r>
              <a:rPr dirty="0" smtClean="0" sz="2000" spc="-3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3">
                <a:solidFill>
                  <a:srgbClr val="E5E5FF"/>
                </a:solidFill>
                <a:latin typeface="Garamond"/>
                <a:cs typeface="Garamond"/>
              </a:rPr>
              <a:t>(BCNF)</a:t>
            </a:r>
            <a:endParaRPr sz="2000">
              <a:latin typeface="Garamond"/>
              <a:cs typeface="Garamond"/>
            </a:endParaRPr>
          </a:p>
          <a:p>
            <a:pPr marL="268225">
              <a:lnSpc>
                <a:spcPct val="93749"/>
              </a:lnSpc>
              <a:spcBef>
                <a:spcPts val="1941"/>
              </a:spcBef>
            </a:pPr>
            <a:r>
              <a:rPr dirty="0" smtClean="0" sz="850" spc="408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850" spc="408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BCNF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terpenuhi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sebuah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,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untuk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setiap</a:t>
            </a:r>
            <a:endParaRPr sz="1200">
              <a:latin typeface="Garamond"/>
              <a:cs typeface="Garamond"/>
            </a:endParaRPr>
          </a:p>
          <a:p>
            <a:pPr marL="439673" marR="343844" indent="0">
              <a:lnSpc>
                <a:spcPts val="1354"/>
              </a:lnSpc>
              <a:spcBef>
                <a:spcPts val="300"/>
              </a:spcBef>
            </a:pPr>
            <a:r>
              <a:rPr dirty="0" smtClean="0" sz="1200" spc="-4" i="1">
                <a:solidFill>
                  <a:srgbClr val="FFFFFF"/>
                </a:solidFill>
                <a:latin typeface="Garamond"/>
                <a:cs typeface="Garamond"/>
              </a:rPr>
              <a:t>functional</a:t>
            </a:r>
            <a:r>
              <a:rPr dirty="0" smtClean="0" sz="1200" spc="-4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-4" i="1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1200" spc="-4" i="1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200" spc="-4" i="1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1200" spc="-4" i="1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200" spc="-4" i="1">
                <a:solidFill>
                  <a:srgbClr val="FFFFFF"/>
                </a:solidFill>
                <a:latin typeface="Garamond"/>
                <a:cs typeface="Garamond"/>
              </a:rPr>
              <a:t>ndency</a:t>
            </a:r>
            <a:r>
              <a:rPr dirty="0" smtClean="0" sz="1200" spc="-4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terha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setiap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at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ribut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atau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gabungan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2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200">
              <a:latin typeface="Garamond"/>
              <a:cs typeface="Garamond"/>
            </a:endParaRPr>
          </a:p>
          <a:p>
            <a:pPr marL="439673" marR="343844">
              <a:lnSpc>
                <a:spcPts val="1795"/>
              </a:lnSpc>
            </a:pP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bent</a:t>
            </a:r>
            <a:r>
              <a:rPr dirty="0" smtClean="0" sz="1200" spc="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1200" spc="1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X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FZShuTi"/>
                <a:cs typeface="FZShuTi"/>
              </a:rPr>
              <a:t>Æ</a:t>
            </a:r>
            <a:r>
              <a:rPr dirty="0" smtClean="0" sz="1200" spc="86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maka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 b="1">
                <a:solidFill>
                  <a:srgbClr val="FFFFFF"/>
                </a:solidFill>
                <a:latin typeface="Garamond"/>
                <a:cs typeface="Garamond"/>
              </a:rPr>
              <a:t>X</a:t>
            </a:r>
            <a:r>
              <a:rPr dirty="0" smtClean="0" sz="1200" spc="0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adalah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50" spc="-20" b="1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dirty="0" smtClean="0" sz="1250" spc="-27" b="1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1250" spc="-27" b="1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1250" spc="-23" b="1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250" spc="-17" b="1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250" spc="-15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50" spc="0" b="1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1250" spc="0" b="1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250" spc="0" b="1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endParaRPr sz="1250">
              <a:latin typeface="Garamond"/>
              <a:cs typeface="Garamond"/>
            </a:endParaRPr>
          </a:p>
          <a:p>
            <a:pPr marL="439674" marR="343240" indent="-171448">
              <a:lnSpc>
                <a:spcPts val="1349"/>
              </a:lnSpc>
            </a:pPr>
            <a:r>
              <a:rPr dirty="0" smtClean="0" sz="850" spc="46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850" spc="46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tabel</a:t>
            </a:r>
            <a:r>
              <a:rPr dirty="0" smtClean="0" sz="1200" spc="0">
                <a:latin typeface="Garamond"/>
                <a:cs typeface="Garamond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terseb</a:t>
            </a:r>
            <a:r>
              <a:rPr dirty="0" smtClean="0" sz="1200" spc="0">
                <a:latin typeface="Garamond"/>
                <a:cs typeface="Garamond"/>
              </a:rPr>
              <a:t>u</a:t>
            </a:r>
            <a:r>
              <a:rPr dirty="0" smtClean="0" sz="1200" spc="0">
                <a:latin typeface="Garamond"/>
                <a:cs typeface="Garamond"/>
              </a:rPr>
              <a:t>t</a:t>
            </a:r>
            <a:r>
              <a:rPr dirty="0" smtClean="0" sz="1200" spc="0">
                <a:latin typeface="Garamond"/>
                <a:cs typeface="Garamond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harus</a:t>
            </a:r>
            <a:r>
              <a:rPr dirty="0" smtClean="0" sz="1200" spc="0">
                <a:latin typeface="Garamond"/>
                <a:cs typeface="Garamond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di</a:t>
            </a:r>
            <a:r>
              <a:rPr dirty="0" smtClean="0" sz="1200" spc="0">
                <a:latin typeface="Garamond"/>
                <a:cs typeface="Garamond"/>
              </a:rPr>
              <a:t>-</a:t>
            </a:r>
            <a:r>
              <a:rPr dirty="0" smtClean="0" sz="1200" spc="0">
                <a:latin typeface="Garamond"/>
                <a:cs typeface="Garamond"/>
              </a:rPr>
              <a:t>dekomposisi</a:t>
            </a:r>
            <a:r>
              <a:rPr dirty="0" smtClean="0" sz="1200" spc="0"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berdasarkan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 i="1">
                <a:solidFill>
                  <a:srgbClr val="FFFFFF"/>
                </a:solidFill>
                <a:latin typeface="Garamond"/>
                <a:cs typeface="Garamond"/>
              </a:rPr>
              <a:t>functional</a:t>
            </a:r>
            <a:r>
              <a:rPr dirty="0" smtClean="0" sz="1200" spc="0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 i="1">
                <a:solidFill>
                  <a:srgbClr val="FFFFFF"/>
                </a:solidFill>
                <a:latin typeface="Garamond"/>
                <a:cs typeface="Garamond"/>
              </a:rPr>
              <a:t>dependency</a:t>
            </a:r>
            <a:r>
              <a:rPr dirty="0" smtClean="0" sz="1200" spc="0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ng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ada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,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sehingga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X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menjadi</a:t>
            </a:r>
            <a:r>
              <a:rPr dirty="0" smtClean="0" sz="1200" spc="0">
                <a:latin typeface="Garamond"/>
                <a:cs typeface="Garamond"/>
              </a:rPr>
              <a:t> </a:t>
            </a:r>
            <a:r>
              <a:rPr dirty="0" smtClean="0" sz="1200" spc="0" i="1">
                <a:solidFill>
                  <a:srgbClr val="FFFFFF"/>
                </a:solidFill>
                <a:latin typeface="Garamond"/>
                <a:cs typeface="Garamond"/>
              </a:rPr>
              <a:t>super</a:t>
            </a:r>
            <a:r>
              <a:rPr dirty="0" smtClean="0" sz="1200" spc="0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 i="1">
                <a:solidFill>
                  <a:srgbClr val="FFFFFF"/>
                </a:solidFill>
                <a:latin typeface="Garamond"/>
                <a:cs typeface="Garamond"/>
              </a:rPr>
              <a:t>key</a:t>
            </a:r>
            <a:r>
              <a:rPr dirty="0" smtClean="0" sz="1200" spc="0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200" spc="0">
                <a:latin typeface="Garamond"/>
                <a:cs typeface="Garamond"/>
              </a:rPr>
              <a:t>tabel</a:t>
            </a:r>
            <a:r>
              <a:rPr dirty="0" smtClean="0" sz="1200" spc="0"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hasil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dekomposisi</a:t>
            </a:r>
            <a:endParaRPr sz="1200">
              <a:latin typeface="Garamond"/>
              <a:cs typeface="Garamond"/>
            </a:endParaRPr>
          </a:p>
          <a:p>
            <a:pPr marL="268225">
              <a:lnSpc>
                <a:spcPct val="93749"/>
              </a:lnSpc>
              <a:spcBef>
                <a:spcPts val="147"/>
              </a:spcBef>
            </a:pPr>
            <a:r>
              <a:rPr dirty="0" smtClean="0" sz="850" spc="408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850" spc="408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Setiap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ta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BCNF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merupakan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3NF.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Akan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tetapi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setiap</a:t>
            </a:r>
            <a:endParaRPr sz="1200">
              <a:latin typeface="Garamond"/>
              <a:cs typeface="Garamond"/>
            </a:endParaRPr>
          </a:p>
          <a:p>
            <a:pPr marL="439674" marR="454213">
              <a:lnSpc>
                <a:spcPts val="1349"/>
              </a:lnSpc>
              <a:spcBef>
                <a:spcPts val="345"/>
              </a:spcBef>
            </a:pP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3NF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belum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tentu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termas</a:t>
            </a:r>
            <a:r>
              <a:rPr dirty="0" smtClean="0" sz="1200" spc="0">
                <a:latin typeface="Garamond"/>
                <a:cs typeface="Garamond"/>
              </a:rPr>
              <a:t>u</a:t>
            </a:r>
            <a:r>
              <a:rPr dirty="0" smtClean="0" sz="1200" spc="0">
                <a:latin typeface="Garamond"/>
                <a:cs typeface="Garamond"/>
              </a:rPr>
              <a:t>k</a:t>
            </a:r>
            <a:r>
              <a:rPr dirty="0" smtClean="0" sz="1200" spc="0">
                <a:latin typeface="Garamond"/>
                <a:cs typeface="Garamond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BCNF</a:t>
            </a:r>
            <a:r>
              <a:rPr dirty="0" smtClean="0" sz="1200" spc="0"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.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latin typeface="Garamond"/>
                <a:cs typeface="Garamond"/>
              </a:rPr>
              <a:t>P</a:t>
            </a:r>
            <a:r>
              <a:rPr dirty="0" smtClean="0" sz="1200" spc="0">
                <a:latin typeface="Garamond"/>
                <a:cs typeface="Garamond"/>
              </a:rPr>
              <a:t>e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rbedaanny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,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untuk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200">
              <a:latin typeface="Garamond"/>
              <a:cs typeface="Garamond"/>
            </a:endParaRPr>
          </a:p>
          <a:p>
            <a:pPr marL="439674" marR="454213">
              <a:lnSpc>
                <a:spcPts val="1732"/>
              </a:lnSpc>
            </a:pPr>
            <a:r>
              <a:rPr dirty="0" smtClean="0" sz="1200" spc="2">
                <a:solidFill>
                  <a:srgbClr val="FFFFFF"/>
                </a:solidFill>
                <a:latin typeface="Garamond"/>
                <a:cs typeface="Garamond"/>
              </a:rPr>
              <a:t>functional</a:t>
            </a:r>
            <a:r>
              <a:rPr dirty="0" smtClean="0" sz="1200" spc="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2">
                <a:latin typeface="Garamond"/>
                <a:cs typeface="Garamond"/>
              </a:rPr>
              <a:t>dependency</a:t>
            </a:r>
            <a:r>
              <a:rPr dirty="0" smtClean="0" sz="1200" spc="2">
                <a:latin typeface="Garamond"/>
                <a:cs typeface="Garamond"/>
              </a:rPr>
              <a:t> </a:t>
            </a:r>
            <a:r>
              <a:rPr dirty="0" smtClean="0" sz="1200" spc="2">
                <a:solidFill>
                  <a:srgbClr val="FFFFFF"/>
                </a:solidFill>
                <a:latin typeface="Garamond"/>
                <a:cs typeface="Garamond"/>
              </a:rPr>
              <a:t>X</a:t>
            </a:r>
            <a:r>
              <a:rPr dirty="0" smtClean="0" sz="1200" spc="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43">
                <a:solidFill>
                  <a:srgbClr val="FFFFFF"/>
                </a:solidFill>
                <a:latin typeface="FZShuTi"/>
                <a:cs typeface="FZShuTi"/>
              </a:rPr>
              <a:t>Æ</a:t>
            </a:r>
            <a:r>
              <a:rPr dirty="0" smtClean="0" sz="1200" spc="43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1200" spc="2">
                <a:solidFill>
                  <a:srgbClr val="FFFFFF"/>
                </a:solidFill>
                <a:latin typeface="Garamond"/>
                <a:cs typeface="Garamond"/>
              </a:rPr>
              <a:t>A,</a:t>
            </a:r>
            <a:r>
              <a:rPr dirty="0" smtClean="0" sz="1200" spc="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2">
                <a:latin typeface="Garamond"/>
                <a:cs typeface="Garamond"/>
              </a:rPr>
              <a:t>BCNF</a:t>
            </a:r>
            <a:r>
              <a:rPr dirty="0" smtClean="0" sz="1200" spc="2">
                <a:latin typeface="Garamond"/>
                <a:cs typeface="Garamond"/>
              </a:rPr>
              <a:t> </a:t>
            </a:r>
            <a:r>
              <a:rPr dirty="0" smtClean="0" sz="1200" spc="2">
                <a:latin typeface="Garamond"/>
                <a:cs typeface="Garamond"/>
              </a:rPr>
              <a:t>tidak</a:t>
            </a:r>
            <a:r>
              <a:rPr dirty="0" smtClean="0" sz="1200" spc="2">
                <a:latin typeface="Garamond"/>
                <a:cs typeface="Garamond"/>
              </a:rPr>
              <a:t> </a:t>
            </a:r>
            <a:r>
              <a:rPr dirty="0" smtClean="0" sz="1200" spc="2">
                <a:latin typeface="Garamond"/>
                <a:cs typeface="Garamond"/>
              </a:rPr>
              <a:t>mem</a:t>
            </a:r>
            <a:r>
              <a:rPr dirty="0" smtClean="0" sz="1200" spc="2">
                <a:latin typeface="Garamond"/>
                <a:cs typeface="Garamond"/>
              </a:rPr>
              <a:t>b</a:t>
            </a:r>
            <a:r>
              <a:rPr dirty="0" smtClean="0" sz="1200" spc="2">
                <a:latin typeface="Garamond"/>
                <a:cs typeface="Garamond"/>
              </a:rPr>
              <a:t>olehkan</a:t>
            </a:r>
            <a:r>
              <a:rPr dirty="0" smtClean="0" sz="1200" spc="2">
                <a:latin typeface="Garamond"/>
                <a:cs typeface="Garamond"/>
              </a:rPr>
              <a:t> </a:t>
            </a:r>
            <a:r>
              <a:rPr dirty="0" smtClean="0" sz="1200" spc="2">
                <a:latin typeface="Garamond"/>
                <a:cs typeface="Garamond"/>
              </a:rPr>
              <a:t>A</a:t>
            </a:r>
            <a:endParaRPr sz="1200">
              <a:latin typeface="Garamond"/>
              <a:cs typeface="Garamond"/>
            </a:endParaRPr>
          </a:p>
          <a:p>
            <a:pPr marL="439673">
              <a:lnSpc>
                <a:spcPts val="1395"/>
              </a:lnSpc>
            </a:pP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sebagai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bagian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dari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primary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1">
                <a:latin typeface="Garamond"/>
                <a:cs typeface="Garamond"/>
              </a:rPr>
              <a:t>key.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2229993" y="2264282"/>
            <a:ext cx="2087880" cy="622553"/>
          </a:xfrm>
          <a:custGeom>
            <a:avLst/>
            <a:gdLst/>
            <a:ahLst/>
            <a:cxnLst/>
            <a:rect l="l" t="t" r="r" b="b"/>
            <a:pathLst>
              <a:path w="2087880" h="622553">
                <a:moveTo>
                  <a:pt x="0" y="622553"/>
                </a:moveTo>
                <a:lnTo>
                  <a:pt x="2087880" y="622553"/>
                </a:lnTo>
                <a:lnTo>
                  <a:pt x="2087880" y="0"/>
                </a:lnTo>
                <a:lnTo>
                  <a:pt x="0" y="0"/>
                </a:lnTo>
                <a:lnTo>
                  <a:pt x="0" y="6225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2229611" y="2263901"/>
            <a:ext cx="2088641" cy="62331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493760" y="9844405"/>
            <a:ext cx="227665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22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3394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/>
          </a:p>
          <a:p>
            <a:pPr marL="605043" marR="605986" algn="ctr">
              <a:lnSpc>
                <a:spcPct val="93749"/>
              </a:lnSpc>
            </a:pP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Bentuk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Tahap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Keempat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(5th</a:t>
            </a:r>
            <a:endParaRPr sz="1800">
              <a:latin typeface="Garamond"/>
              <a:cs typeface="Garamond"/>
            </a:endParaRPr>
          </a:p>
          <a:p>
            <a:pPr marL="1301445" marR="1301807" algn="ctr">
              <a:lnSpc>
                <a:spcPct val="93749"/>
              </a:lnSpc>
              <a:spcBef>
                <a:spcPts val="140"/>
              </a:spcBef>
            </a:pP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Form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>
                <a:solidFill>
                  <a:srgbClr val="E5E5FF"/>
                </a:solidFill>
                <a:latin typeface="Garamond"/>
                <a:cs typeface="Garamond"/>
              </a:rPr>
              <a:t>/5NF)</a:t>
            </a:r>
            <a:endParaRPr sz="1800">
              <a:latin typeface="Garamond"/>
              <a:cs typeface="Garamond"/>
            </a:endParaRPr>
          </a:p>
          <a:p>
            <a:pPr marL="439696" marR="271735" indent="-171468">
              <a:lnSpc>
                <a:spcPts val="1574"/>
              </a:lnSpc>
              <a:spcBef>
                <a:spcPts val="1079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5NF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terpenuhi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dapat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memiliki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39696" marR="271735">
              <a:lnSpc>
                <a:spcPts val="1580"/>
              </a:lnSpc>
              <a:spcBef>
                <a:spcPts val="133"/>
              </a:spcBef>
            </a:pP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sebuah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lossless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decomposition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menjadi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yg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lebih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39696" marR="271735">
              <a:lnSpc>
                <a:spcPts val="1574"/>
              </a:lnSpc>
              <a:spcBef>
                <a:spcPts val="134"/>
              </a:spcBef>
            </a:pPr>
            <a:r>
              <a:rPr dirty="0" smtClean="0" sz="1400">
                <a:latin typeface="Garamond"/>
                <a:cs typeface="Garamond"/>
              </a:rPr>
              <a:t>kecil</a:t>
            </a:r>
            <a:r>
              <a:rPr dirty="0" smtClean="0" sz="1400">
                <a:latin typeface="Garamond"/>
                <a:cs typeface="Garamond"/>
              </a:rPr>
              <a:t>.</a:t>
            </a:r>
            <a:endParaRPr sz="1400">
              <a:latin typeface="Garamond"/>
              <a:cs typeface="Garamond"/>
            </a:endParaRPr>
          </a:p>
          <a:p>
            <a:pPr marL="439714" marR="269276" indent="-171486">
              <a:lnSpc>
                <a:spcPts val="1575"/>
              </a:lnSpc>
              <a:spcBef>
                <a:spcPts val="378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4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sebelumnya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dibentuk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latin typeface="Garamond"/>
                <a:cs typeface="Garamond"/>
              </a:rPr>
              <a:t>berdasarkan</a:t>
            </a:r>
            <a:r>
              <a:rPr dirty="0" smtClean="0" sz="1400" spc="-2"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39714" marR="269276">
              <a:lnSpc>
                <a:spcPts val="1575"/>
              </a:lnSpc>
              <a:spcBef>
                <a:spcPts val="119"/>
              </a:spcBef>
            </a:pP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functional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dependenc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,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5NF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dibentuk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berdas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kan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konsep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join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depend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c</a:t>
            </a:r>
            <a:r>
              <a:rPr dirty="0" smtClean="0" sz="1400" spc="-3" i="1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.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Yakni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a</a:t>
            </a:r>
            <a:r>
              <a:rPr dirty="0" smtClean="0" sz="1400" spc="-3">
                <a:latin typeface="Garamond"/>
                <a:cs typeface="Garamond"/>
              </a:rPr>
              <a:t>pabila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sebuah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te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39714" marR="269276">
              <a:lnSpc>
                <a:spcPts val="1575"/>
              </a:lnSpc>
              <a:spcBef>
                <a:spcPts val="119"/>
              </a:spcBef>
            </a:pP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dekomposisi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menjadi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tabe</a:t>
            </a:r>
            <a:r>
              <a:rPr dirty="0" smtClean="0" sz="1400" spc="-3">
                <a:latin typeface="Garamond"/>
                <a:cs typeface="Garamond"/>
              </a:rPr>
              <a:t>l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lebih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keci</a:t>
            </a:r>
            <a:r>
              <a:rPr dirty="0" smtClean="0" sz="1400" spc="-3">
                <a:latin typeface="Garamond"/>
                <a:cs typeface="Garamond"/>
              </a:rPr>
              <a:t>l</a:t>
            </a:r>
            <a:r>
              <a:rPr dirty="0" smtClean="0" sz="1400" spc="-3">
                <a:latin typeface="Garamond"/>
                <a:cs typeface="Garamond"/>
              </a:rPr>
              <a:t>,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harus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bisa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39714" marR="269276">
              <a:lnSpc>
                <a:spcPts val="1575"/>
              </a:lnSpc>
              <a:spcBef>
                <a:spcPts val="119"/>
              </a:spcBef>
            </a:pP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digabungkan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lagi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(join)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latin typeface="Garamond"/>
                <a:cs typeface="Garamond"/>
              </a:rPr>
              <a:t>untuk</a:t>
            </a:r>
            <a:r>
              <a:rPr dirty="0" smtClean="0" sz="1400" spc="-3"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semula</a:t>
            </a:r>
            <a:endParaRPr sz="14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807214" marR="1808583" algn="ctr">
              <a:lnSpc>
                <a:spcPct val="93750"/>
              </a:lnSpc>
              <a:spcBef>
                <a:spcPts val="1093"/>
              </a:spcBef>
            </a:pPr>
            <a:r>
              <a:rPr dirty="0" smtClean="0" sz="2200" spc="-4" b="1">
                <a:solidFill>
                  <a:srgbClr val="E5E5FF"/>
                </a:solidFill>
                <a:latin typeface="Garamond"/>
                <a:cs typeface="Garamond"/>
              </a:rPr>
              <a:t>Contoh</a:t>
            </a:r>
            <a:endParaRPr sz="2200">
              <a:latin typeface="Garamond"/>
              <a:cs typeface="Garamond"/>
            </a:endParaRPr>
          </a:p>
          <a:p>
            <a:pPr marL="310134" marR="1762018" algn="just">
              <a:lnSpc>
                <a:spcPct val="93749"/>
              </a:lnSpc>
              <a:spcBef>
                <a:spcPts val="2046"/>
              </a:spcBef>
            </a:pP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Misal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,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berikut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memenuhi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4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F:</a:t>
            </a:r>
            <a:endParaRPr sz="1200">
              <a:latin typeface="Garamond"/>
              <a:cs typeface="Garamond"/>
            </a:endParaRPr>
          </a:p>
          <a:p>
            <a:pPr marL="274319" marR="90928" indent="0" algn="just">
              <a:lnSpc>
                <a:spcPts val="1464"/>
              </a:lnSpc>
              <a:spcBef>
                <a:spcPts val="6790"/>
              </a:spcBef>
            </a:pP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Setiap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emp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oyee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dapat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bekerja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lebih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dari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project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dapat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mem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liki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dari</a:t>
            </a:r>
            <a:r>
              <a:rPr dirty="0" smtClean="0" sz="1200" spc="0"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satu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skill.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Untuk</a:t>
            </a:r>
            <a:r>
              <a:rPr dirty="0" smtClean="0" sz="1200" spc="0">
                <a:latin typeface="Calibri"/>
                <a:cs typeface="Calibri"/>
              </a:rPr>
              <a:t> </a:t>
            </a:r>
            <a:r>
              <a:rPr dirty="0" smtClean="0" sz="1200" spc="0">
                <a:latin typeface="Calibri"/>
                <a:cs typeface="Calibri"/>
              </a:rPr>
              <a:t>kasus</a:t>
            </a:r>
            <a:r>
              <a:rPr dirty="0" smtClean="0" sz="1200" spc="0"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seperti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ini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tabel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tersebut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harus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‐</a:t>
            </a:r>
            <a:r>
              <a:rPr dirty="0" smtClean="0" sz="1200" spc="0">
                <a:latin typeface="Calibri"/>
                <a:cs typeface="Calibri"/>
              </a:rPr>
              <a:t>dekomposisi</a:t>
            </a:r>
            <a:r>
              <a:rPr dirty="0" smtClean="0" sz="1200" spc="0">
                <a:latin typeface="Calibri"/>
                <a:cs typeface="Calibri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njad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mtClean="0" sz="1200" spc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200">
              <a:latin typeface="Calibri"/>
              <a:cs typeface="Calibri"/>
            </a:endParaRPr>
          </a:p>
          <a:p>
            <a:pPr marL="502920" marR="3330141">
              <a:lnSpc>
                <a:spcPts val="1440"/>
              </a:lnSpc>
              <a:spcBef>
                <a:spcPts val="806"/>
              </a:spcBef>
            </a:pPr>
            <a:r>
              <a:rPr dirty="0" smtClean="0" sz="1200">
                <a:solidFill>
                  <a:srgbClr val="FFFFFF"/>
                </a:solidFill>
                <a:latin typeface="Calibri"/>
                <a:cs typeface="Calibri"/>
              </a:rPr>
              <a:t>(Employee,</a:t>
            </a:r>
            <a:r>
              <a:rPr dirty="0" smtClean="0" sz="12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1200">
                <a:solidFill>
                  <a:srgbClr val="FFFFFF"/>
                </a:solidFill>
                <a:latin typeface="Calibri"/>
                <a:cs typeface="Calibri"/>
              </a:rPr>
              <a:t>(Employee,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828800" y="6643878"/>
            <a:ext cx="4000500" cy="228600"/>
          </a:xfrm>
          <a:custGeom>
            <a:avLst/>
            <a:gdLst/>
            <a:ahLst/>
            <a:cxnLst/>
            <a:rect l="l" t="t" r="r" b="b"/>
            <a:pathLst>
              <a:path w="4000500" h="228600">
                <a:moveTo>
                  <a:pt x="38100" y="0"/>
                </a:moveTo>
                <a:lnTo>
                  <a:pt x="4008" y="20835"/>
                </a:lnTo>
                <a:lnTo>
                  <a:pt x="0" y="38100"/>
                </a:lnTo>
                <a:lnTo>
                  <a:pt x="0" y="190500"/>
                </a:lnTo>
                <a:lnTo>
                  <a:pt x="20835" y="224591"/>
                </a:lnTo>
                <a:lnTo>
                  <a:pt x="38100" y="228600"/>
                </a:lnTo>
                <a:lnTo>
                  <a:pt x="3962400" y="228600"/>
                </a:lnTo>
                <a:lnTo>
                  <a:pt x="3996491" y="207764"/>
                </a:lnTo>
                <a:lnTo>
                  <a:pt x="4000500" y="190500"/>
                </a:lnTo>
                <a:lnTo>
                  <a:pt x="4000500" y="38100"/>
                </a:lnTo>
                <a:lnTo>
                  <a:pt x="3979664" y="4008"/>
                </a:lnTo>
                <a:lnTo>
                  <a:pt x="39624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1828800" y="6643878"/>
            <a:ext cx="4000500" cy="228600"/>
          </a:xfrm>
          <a:custGeom>
            <a:avLst/>
            <a:gdLst/>
            <a:ahLst/>
            <a:cxnLst/>
            <a:rect l="l" t="t" r="r" b="b"/>
            <a:pathLst>
              <a:path w="4000500" h="228600">
                <a:moveTo>
                  <a:pt x="38100" y="0"/>
                </a:moveTo>
                <a:lnTo>
                  <a:pt x="4008" y="20835"/>
                </a:lnTo>
                <a:lnTo>
                  <a:pt x="0" y="38100"/>
                </a:lnTo>
                <a:lnTo>
                  <a:pt x="0" y="190500"/>
                </a:lnTo>
                <a:lnTo>
                  <a:pt x="20835" y="224591"/>
                </a:lnTo>
                <a:lnTo>
                  <a:pt x="38100" y="228600"/>
                </a:lnTo>
                <a:lnTo>
                  <a:pt x="3962400" y="228600"/>
                </a:lnTo>
                <a:lnTo>
                  <a:pt x="3996491" y="207764"/>
                </a:lnTo>
                <a:lnTo>
                  <a:pt x="4000500" y="190500"/>
                </a:lnTo>
                <a:lnTo>
                  <a:pt x="4000500" y="38100"/>
                </a:lnTo>
                <a:lnTo>
                  <a:pt x="3979664" y="4008"/>
                </a:lnTo>
                <a:lnTo>
                  <a:pt x="3962400" y="0"/>
                </a:lnTo>
                <a:lnTo>
                  <a:pt x="381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583678" y="9844405"/>
            <a:ext cx="138374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35678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TUJUAN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PEMBELAJARAN</a:t>
            </a:r>
            <a:endParaRPr sz="22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1811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Apa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itu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?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Tujuan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Proses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Tahapan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7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Pertama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1NF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45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Kedua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2NF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Ketiga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3NF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Keempat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4NF</a:t>
            </a:r>
            <a:endParaRPr sz="18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228336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Apa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Normalisasi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?</a:t>
            </a:r>
            <a:endParaRPr sz="2200">
              <a:latin typeface="Garamond"/>
              <a:cs typeface="Garamond"/>
            </a:endParaRPr>
          </a:p>
          <a:p>
            <a:pPr marL="573003" marR="476497" indent="-304786">
              <a:lnSpc>
                <a:spcPts val="1799"/>
              </a:lnSpc>
              <a:spcBef>
                <a:spcPts val="1966"/>
              </a:spcBef>
              <a:tabLst>
                <a:tab pos="571500" algn="l"/>
              </a:tabLst>
            </a:pPr>
            <a:r>
              <a:rPr dirty="0" smtClean="0" sz="1100" spc="503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0">
                <a:solidFill>
                  <a:srgbClr val="FFCC00"/>
                </a:solidFill>
                <a:latin typeface="FZShuTi"/>
                <a:cs typeface="FZShuTi"/>
              </a:rPr>
              <a:t>	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Tahap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lai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dari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tahap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paling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573003" marR="476497">
              <a:lnSpc>
                <a:spcPts val="1799"/>
              </a:lnSpc>
              <a:spcBef>
                <a:spcPts val="120"/>
              </a:spcBef>
              <a:tabLst>
                <a:tab pos="571500" algn="l"/>
              </a:tabLst>
            </a:pP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ringan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(1NF)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hingga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paling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ketat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(5NF)</a:t>
            </a:r>
            <a:endParaRPr sz="1600">
              <a:latin typeface="Garamond"/>
              <a:cs typeface="Garamond"/>
            </a:endParaRPr>
          </a:p>
          <a:p>
            <a:pPr marL="573023" marR="278754" indent="-304806">
              <a:lnSpc>
                <a:spcPts val="1799"/>
              </a:lnSpc>
              <a:spcBef>
                <a:spcPts val="510"/>
              </a:spcBef>
              <a:tabLst>
                <a:tab pos="571500" algn="l"/>
              </a:tabLst>
            </a:pPr>
            <a:r>
              <a:rPr dirty="0" smtClean="0" sz="1100" spc="503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0">
                <a:solidFill>
                  <a:srgbClr val="FFCC00"/>
                </a:solidFill>
                <a:latin typeface="FZShuTi"/>
                <a:cs typeface="FZShuTi"/>
              </a:rPr>
              <a:t>	</a:t>
            </a:r>
            <a:r>
              <a:rPr dirty="0" smtClean="0" sz="1600" spc="3">
                <a:solidFill>
                  <a:srgbClr val="FFFFFF"/>
                </a:solidFill>
                <a:latin typeface="Garamond"/>
                <a:cs typeface="Garamond"/>
              </a:rPr>
              <a:t>Biasanya</a:t>
            </a:r>
            <a:r>
              <a:rPr dirty="0" smtClean="0" sz="16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3">
                <a:solidFill>
                  <a:srgbClr val="FFFFFF"/>
                </a:solidFill>
                <a:latin typeface="Garamond"/>
                <a:cs typeface="Garamond"/>
              </a:rPr>
              <a:t>hanya</a:t>
            </a:r>
            <a:r>
              <a:rPr dirty="0" smtClean="0" sz="16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3">
                <a:solidFill>
                  <a:srgbClr val="FFFFFF"/>
                </a:solidFill>
                <a:latin typeface="Garamond"/>
                <a:cs typeface="Garamond"/>
              </a:rPr>
              <a:t>sampai</a:t>
            </a:r>
            <a:r>
              <a:rPr dirty="0" smtClean="0" sz="16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3">
                <a:latin typeface="Garamond"/>
                <a:cs typeface="Garamond"/>
              </a:rPr>
              <a:t>pada</a:t>
            </a:r>
            <a:r>
              <a:rPr dirty="0" smtClean="0" sz="1600" spc="3">
                <a:latin typeface="Garamond"/>
                <a:cs typeface="Garamond"/>
              </a:rPr>
              <a:t> </a:t>
            </a:r>
            <a:r>
              <a:rPr dirty="0" smtClean="0" sz="1600" spc="3">
                <a:solidFill>
                  <a:srgbClr val="FFFFFF"/>
                </a:solidFill>
                <a:latin typeface="Garamond"/>
                <a:cs typeface="Garamond"/>
              </a:rPr>
              <a:t>tingkat</a:t>
            </a:r>
            <a:r>
              <a:rPr dirty="0" smtClean="0" sz="16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3">
                <a:solidFill>
                  <a:srgbClr val="FFFFFF"/>
                </a:solidFill>
                <a:latin typeface="Garamond"/>
                <a:cs typeface="Garamond"/>
              </a:rPr>
              <a:t>3NF</a:t>
            </a:r>
            <a:r>
              <a:rPr dirty="0" smtClean="0" sz="16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3">
                <a:latin typeface="Garamond"/>
                <a:cs typeface="Garamond"/>
              </a:rPr>
              <a:t>atau</a:t>
            </a:r>
            <a:r>
              <a:rPr dirty="0" smtClean="0" sz="1600" spc="3"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573023" marR="278754">
              <a:lnSpc>
                <a:spcPct val="98250"/>
              </a:lnSpc>
              <a:spcBef>
                <a:spcPts val="138"/>
              </a:spcBef>
              <a:tabLst>
                <a:tab pos="571500" algn="l"/>
              </a:tabLst>
            </a:pP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BCNF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karena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sudah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cukup</a:t>
            </a:r>
            <a:r>
              <a:rPr dirty="0" smtClean="0" sz="16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memadai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untuk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menghasilkan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tabe</a:t>
            </a:r>
            <a:r>
              <a:rPr dirty="0" smtClean="0" sz="1600" spc="4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1600" spc="-4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berkualitas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bai</a:t>
            </a:r>
            <a:r>
              <a:rPr dirty="0" smtClean="0" sz="1600" spc="4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.</a:t>
            </a:r>
            <a:endParaRPr sz="1600">
              <a:latin typeface="Garamond"/>
              <a:cs typeface="Garamond"/>
            </a:endParaRPr>
          </a:p>
          <a:p>
            <a:pPr marL="573023" marR="378711" indent="-304806">
              <a:lnSpc>
                <a:spcPts val="1799"/>
              </a:lnSpc>
              <a:spcBef>
                <a:spcPts val="425"/>
              </a:spcBef>
              <a:tabLst>
                <a:tab pos="571500" algn="l"/>
              </a:tabLst>
            </a:pPr>
            <a:r>
              <a:rPr dirty="0" smtClean="0" sz="1100" spc="503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0">
                <a:solidFill>
                  <a:srgbClr val="FFCC00"/>
                </a:solidFill>
                <a:latin typeface="FZShuTi"/>
                <a:cs typeface="FZShuTi"/>
              </a:rPr>
              <a:t>	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kriteria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keti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(BCNF)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tidak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dapat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573023" marR="378711">
              <a:lnSpc>
                <a:spcPts val="1799"/>
              </a:lnSpc>
              <a:spcBef>
                <a:spcPts val="118"/>
              </a:spcBef>
              <a:tabLst>
                <a:tab pos="571500" algn="l"/>
              </a:tabLst>
            </a:pP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terpenuh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,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maka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paling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tersebut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573023" marR="378711">
              <a:lnSpc>
                <a:spcPts val="1799"/>
              </a:lnSpc>
              <a:spcBef>
                <a:spcPts val="118"/>
              </a:spcBef>
              <a:tabLst>
                <a:tab pos="571500" algn="l"/>
              </a:tabLst>
            </a:pP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melanggar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Bentuk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tahap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ketiga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573023" marR="378711">
              <a:lnSpc>
                <a:spcPts val="1799"/>
              </a:lnSpc>
              <a:spcBef>
                <a:spcPts val="118"/>
              </a:spcBef>
              <a:tabLst>
                <a:tab pos="571500" algn="l"/>
              </a:tabLst>
            </a:pPr>
            <a:r>
              <a:rPr dirty="0" smtClean="0" sz="1600" spc="5">
                <a:solidFill>
                  <a:srgbClr val="FFFFFF"/>
                </a:solidFill>
                <a:latin typeface="Garamond"/>
                <a:cs typeface="Garamond"/>
              </a:rPr>
              <a:t>(3rd</a:t>
            </a:r>
            <a:r>
              <a:rPr dirty="0" smtClean="0" sz="1600" spc="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5">
                <a:latin typeface="Garamond"/>
                <a:cs typeface="Garamond"/>
              </a:rPr>
              <a:t>Normal</a:t>
            </a:r>
            <a:r>
              <a:rPr dirty="0" smtClean="0" sz="1600" spc="5">
                <a:latin typeface="Garamond"/>
                <a:cs typeface="Garamond"/>
              </a:rPr>
              <a:t> </a:t>
            </a:r>
            <a:r>
              <a:rPr dirty="0" smtClean="0" sz="1600" spc="5">
                <a:solidFill>
                  <a:srgbClr val="FFFFFF"/>
                </a:solidFill>
                <a:latin typeface="Garamond"/>
                <a:cs typeface="Garamond"/>
              </a:rPr>
              <a:t>Form</a:t>
            </a:r>
            <a:r>
              <a:rPr dirty="0" smtClean="0" sz="1600" spc="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5">
                <a:latin typeface="Garamond"/>
                <a:cs typeface="Garamond"/>
              </a:rPr>
              <a:t>/</a:t>
            </a:r>
            <a:r>
              <a:rPr dirty="0" smtClean="0" sz="1600" spc="5">
                <a:latin typeface="Garamond"/>
                <a:cs typeface="Garamond"/>
              </a:rPr>
              <a:t> </a:t>
            </a:r>
            <a:r>
              <a:rPr dirty="0" smtClean="0" sz="1600" spc="5">
                <a:solidFill>
                  <a:srgbClr val="FFFFFF"/>
                </a:solidFill>
                <a:latin typeface="Garamond"/>
                <a:cs typeface="Garamond"/>
              </a:rPr>
              <a:t>3NF).</a:t>
            </a:r>
            <a:endParaRPr sz="16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828800" y="6948678"/>
            <a:ext cx="4000500" cy="228600"/>
          </a:xfrm>
          <a:custGeom>
            <a:avLst/>
            <a:gdLst/>
            <a:ahLst/>
            <a:cxnLst/>
            <a:rect l="l" t="t" r="r" b="b"/>
            <a:pathLst>
              <a:path w="4000500" h="228600">
                <a:moveTo>
                  <a:pt x="38100" y="0"/>
                </a:moveTo>
                <a:lnTo>
                  <a:pt x="4008" y="20835"/>
                </a:lnTo>
                <a:lnTo>
                  <a:pt x="0" y="38100"/>
                </a:lnTo>
                <a:lnTo>
                  <a:pt x="0" y="190500"/>
                </a:lnTo>
                <a:lnTo>
                  <a:pt x="20835" y="224591"/>
                </a:lnTo>
                <a:lnTo>
                  <a:pt x="38100" y="228600"/>
                </a:lnTo>
                <a:lnTo>
                  <a:pt x="3962400" y="228600"/>
                </a:lnTo>
                <a:lnTo>
                  <a:pt x="3996491" y="207764"/>
                </a:lnTo>
                <a:lnTo>
                  <a:pt x="4000500" y="190500"/>
                </a:lnTo>
                <a:lnTo>
                  <a:pt x="4000500" y="38100"/>
                </a:lnTo>
                <a:lnTo>
                  <a:pt x="3979664" y="4008"/>
                </a:lnTo>
                <a:lnTo>
                  <a:pt x="39624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1828800" y="6948678"/>
            <a:ext cx="4000500" cy="228600"/>
          </a:xfrm>
          <a:custGeom>
            <a:avLst/>
            <a:gdLst/>
            <a:ahLst/>
            <a:cxnLst/>
            <a:rect l="l" t="t" r="r" b="b"/>
            <a:pathLst>
              <a:path w="4000500" h="228600">
                <a:moveTo>
                  <a:pt x="38100" y="0"/>
                </a:moveTo>
                <a:lnTo>
                  <a:pt x="4008" y="20835"/>
                </a:lnTo>
                <a:lnTo>
                  <a:pt x="0" y="38100"/>
                </a:lnTo>
                <a:lnTo>
                  <a:pt x="0" y="190500"/>
                </a:lnTo>
                <a:lnTo>
                  <a:pt x="20835" y="224591"/>
                </a:lnTo>
                <a:lnTo>
                  <a:pt x="38100" y="228600"/>
                </a:lnTo>
                <a:lnTo>
                  <a:pt x="3962400" y="228600"/>
                </a:lnTo>
                <a:lnTo>
                  <a:pt x="3996491" y="207764"/>
                </a:lnTo>
                <a:lnTo>
                  <a:pt x="4000500" y="190500"/>
                </a:lnTo>
                <a:lnTo>
                  <a:pt x="4000500" y="38100"/>
                </a:lnTo>
                <a:lnTo>
                  <a:pt x="3979664" y="4008"/>
                </a:lnTo>
                <a:lnTo>
                  <a:pt x="3962400" y="0"/>
                </a:lnTo>
                <a:lnTo>
                  <a:pt x="381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583678" y="9844405"/>
            <a:ext cx="138374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4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35678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TUJUAN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PEMBELAJARAN</a:t>
            </a:r>
            <a:endParaRPr sz="22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1811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Apa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itu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?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Tujuan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Proses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Tahapan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7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Pertama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1NF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45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Kedua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2NF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Ketiga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3NF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Keempat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4NF</a:t>
            </a:r>
            <a:endParaRPr sz="18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5644" rIns="0" bIns="0" rtlCol="0">
            <a:noAutofit/>
          </a:bodyPr>
          <a:lstStyle/>
          <a:p>
            <a:pPr>
              <a:lnSpc>
                <a:spcPts val="950"/>
              </a:lnSpc>
            </a:pPr>
            <a:endParaRPr sz="950"/>
          </a:p>
          <a:p>
            <a:pPr marL="1313697">
              <a:lnSpc>
                <a:spcPct val="93749"/>
              </a:lnSpc>
            </a:pPr>
            <a:r>
              <a:rPr dirty="0" smtClean="0" sz="2000">
                <a:solidFill>
                  <a:srgbClr val="E5E5FF"/>
                </a:solidFill>
                <a:latin typeface="Garamond"/>
                <a:cs typeface="Garamond"/>
              </a:rPr>
              <a:t>Tujuan</a:t>
            </a:r>
            <a:r>
              <a:rPr dirty="0" smtClean="0" sz="2000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>
                <a:solidFill>
                  <a:srgbClr val="E5E5FF"/>
                </a:solidFill>
                <a:latin typeface="Garamond"/>
                <a:cs typeface="Garamond"/>
              </a:rPr>
              <a:t>Normalisasi</a:t>
            </a:r>
            <a:endParaRPr sz="20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284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Untuk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menghilan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kan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kerangkapan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data</a:t>
            </a:r>
            <a:endParaRPr sz="16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495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Untuk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mengurangi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kompleksitas</a:t>
            </a:r>
            <a:endParaRPr sz="1600">
              <a:latin typeface="Garamond"/>
              <a:cs typeface="Garamond"/>
            </a:endParaRPr>
          </a:p>
          <a:p>
            <a:pPr marL="268217">
              <a:lnSpc>
                <a:spcPts val="1799"/>
              </a:lnSpc>
              <a:spcBef>
                <a:spcPts val="519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Untuk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mempermudah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pemodifikasian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data</a:t>
            </a:r>
            <a:endParaRPr sz="16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828800" y="7215378"/>
            <a:ext cx="4000500" cy="228600"/>
          </a:xfrm>
          <a:custGeom>
            <a:avLst/>
            <a:gdLst/>
            <a:ahLst/>
            <a:cxnLst/>
            <a:rect l="l" t="t" r="r" b="b"/>
            <a:pathLst>
              <a:path w="4000500" h="228600">
                <a:moveTo>
                  <a:pt x="38100" y="0"/>
                </a:moveTo>
                <a:lnTo>
                  <a:pt x="4008" y="20835"/>
                </a:lnTo>
                <a:lnTo>
                  <a:pt x="0" y="38100"/>
                </a:lnTo>
                <a:lnTo>
                  <a:pt x="0" y="190500"/>
                </a:lnTo>
                <a:lnTo>
                  <a:pt x="20835" y="224591"/>
                </a:lnTo>
                <a:lnTo>
                  <a:pt x="38100" y="228600"/>
                </a:lnTo>
                <a:lnTo>
                  <a:pt x="3962400" y="228600"/>
                </a:lnTo>
                <a:lnTo>
                  <a:pt x="3996491" y="207764"/>
                </a:lnTo>
                <a:lnTo>
                  <a:pt x="4000500" y="190500"/>
                </a:lnTo>
                <a:lnTo>
                  <a:pt x="4000500" y="38100"/>
                </a:lnTo>
                <a:lnTo>
                  <a:pt x="3979664" y="4008"/>
                </a:lnTo>
                <a:lnTo>
                  <a:pt x="39624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1828800" y="7215378"/>
            <a:ext cx="4000500" cy="228600"/>
          </a:xfrm>
          <a:custGeom>
            <a:avLst/>
            <a:gdLst/>
            <a:ahLst/>
            <a:cxnLst/>
            <a:rect l="l" t="t" r="r" b="b"/>
            <a:pathLst>
              <a:path w="4000500" h="228600">
                <a:moveTo>
                  <a:pt x="38100" y="0"/>
                </a:moveTo>
                <a:lnTo>
                  <a:pt x="4008" y="20835"/>
                </a:lnTo>
                <a:lnTo>
                  <a:pt x="0" y="38100"/>
                </a:lnTo>
                <a:lnTo>
                  <a:pt x="0" y="190500"/>
                </a:lnTo>
                <a:lnTo>
                  <a:pt x="20835" y="224591"/>
                </a:lnTo>
                <a:lnTo>
                  <a:pt x="38100" y="228600"/>
                </a:lnTo>
                <a:lnTo>
                  <a:pt x="3962400" y="228600"/>
                </a:lnTo>
                <a:lnTo>
                  <a:pt x="3996491" y="207764"/>
                </a:lnTo>
                <a:lnTo>
                  <a:pt x="4000500" y="190500"/>
                </a:lnTo>
                <a:lnTo>
                  <a:pt x="4000500" y="38100"/>
                </a:lnTo>
                <a:lnTo>
                  <a:pt x="3979664" y="4008"/>
                </a:lnTo>
                <a:lnTo>
                  <a:pt x="3962400" y="0"/>
                </a:lnTo>
                <a:lnTo>
                  <a:pt x="381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583678" y="9844405"/>
            <a:ext cx="138374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5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35678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TUJUAN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PEMBELAJARAN</a:t>
            </a:r>
            <a:endParaRPr sz="22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1811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Apa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itu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?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Tujuan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Proses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ct val="93749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Tahapan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0">
                <a:solidFill>
                  <a:srgbClr val="FFFFFF"/>
                </a:solidFill>
                <a:latin typeface="Garamond"/>
                <a:cs typeface="Garamond"/>
              </a:rPr>
              <a:t>Normalisasi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7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Pertama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1NF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45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Kedua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2NF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Ketiga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3NF</a:t>
            </a:r>
            <a:endParaRPr sz="1800">
              <a:latin typeface="Garamond"/>
              <a:cs typeface="Garamond"/>
            </a:endParaRPr>
          </a:p>
          <a:p>
            <a:pPr marL="268217">
              <a:lnSpc>
                <a:spcPts val="2024"/>
              </a:lnSpc>
              <a:spcBef>
                <a:spcPts val="350"/>
              </a:spcBef>
            </a:pP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250" spc="286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Normal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latin typeface="Garamond"/>
                <a:cs typeface="Garamond"/>
              </a:rPr>
              <a:t>Keempat</a:t>
            </a:r>
            <a:r>
              <a:rPr dirty="0" smtClean="0" sz="1800" spc="3">
                <a:latin typeface="Garamond"/>
                <a:cs typeface="Garamond"/>
              </a:rPr>
              <a:t> </a:t>
            </a:r>
            <a:r>
              <a:rPr dirty="0" smtClean="0" sz="1800" spc="3">
                <a:solidFill>
                  <a:srgbClr val="FFFFFF"/>
                </a:solidFill>
                <a:latin typeface="Garamond"/>
                <a:cs typeface="Garamond"/>
              </a:rPr>
              <a:t>4NF</a:t>
            </a:r>
            <a:endParaRPr sz="18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133086">
              <a:lnSpc>
                <a:spcPct val="93750"/>
              </a:lnSpc>
              <a:spcBef>
                <a:spcPts val="1087"/>
              </a:spcBef>
            </a:pP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Proses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Normalisasi</a:t>
            </a:r>
            <a:endParaRPr sz="2200">
              <a:latin typeface="Garamond"/>
              <a:cs typeface="Garamond"/>
            </a:endParaRPr>
          </a:p>
          <a:p>
            <a:pPr marL="458724" marR="351352" indent="-304800">
              <a:lnSpc>
                <a:spcPts val="1574"/>
              </a:lnSpc>
              <a:spcBef>
                <a:spcPts val="1933"/>
              </a:spcBef>
              <a:tabLst>
                <a:tab pos="457200" algn="l"/>
              </a:tabLst>
            </a:pPr>
            <a:r>
              <a:rPr dirty="0" smtClean="0" sz="1000" spc="460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0">
                <a:solidFill>
                  <a:srgbClr val="FFCC00"/>
                </a:solidFill>
                <a:latin typeface="FZShuTi"/>
                <a:cs typeface="FZShuTi"/>
              </a:rPr>
              <a:t>	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Data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diuraikan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lm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tabel,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selanjutnya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ianalisis</a:t>
            </a:r>
            <a:r>
              <a:rPr dirty="0" smtClean="0" sz="1400" spc="-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58724" marR="351352">
              <a:lnSpc>
                <a:spcPts val="1574"/>
              </a:lnSpc>
              <a:spcBef>
                <a:spcPts val="110"/>
              </a:spcBef>
              <a:tabLst>
                <a:tab pos="457200" algn="l"/>
              </a:tabLst>
            </a:pP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berdasarkan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persyaratan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tertentu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ke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beberapa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tingkat</a:t>
            </a:r>
            <a:endParaRPr sz="1400">
              <a:latin typeface="Garamond"/>
              <a:cs typeface="Garamond"/>
            </a:endParaRPr>
          </a:p>
          <a:p>
            <a:pPr marL="458724" marR="272249" indent="-304800">
              <a:lnSpc>
                <a:spcPts val="1574"/>
              </a:lnSpc>
              <a:spcBef>
                <a:spcPts val="425"/>
              </a:spcBef>
              <a:tabLst>
                <a:tab pos="2946400" algn="l"/>
              </a:tabLst>
            </a:pPr>
            <a:r>
              <a:rPr dirty="0" smtClean="0" sz="1000" spc="460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0">
                <a:solidFill>
                  <a:srgbClr val="FFCC00"/>
                </a:solidFill>
                <a:latin typeface="FZShuTi"/>
                <a:cs typeface="FZShuTi"/>
              </a:rPr>
              <a:t>	</a:t>
            </a:r>
            <a:r>
              <a:rPr dirty="0" smtClean="0" sz="1000" spc="0">
                <a:solidFill>
                  <a:srgbClr val="FFCC00"/>
                </a:solidFill>
                <a:latin typeface="FZShuTi"/>
                <a:cs typeface="FZShuTi"/>
              </a:rPr>
              <a:t>	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kondisi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apakah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ada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58724" marR="272249">
              <a:lnSpc>
                <a:spcPts val="1574"/>
              </a:lnSpc>
              <a:spcBef>
                <a:spcPts val="107"/>
              </a:spcBef>
              <a:tabLst>
                <a:tab pos="2946400" algn="l"/>
              </a:tabLst>
            </a:pP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kesulitan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(Anomali)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pada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saat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menambah/menyisipkan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58724" marR="272249">
              <a:lnSpc>
                <a:spcPts val="1574"/>
              </a:lnSpc>
              <a:spcBef>
                <a:spcPts val="107"/>
              </a:spcBef>
              <a:tabLst>
                <a:tab pos="2946400" algn="l"/>
              </a:tabLst>
            </a:pP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(insert),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menghapus</a:t>
            </a:r>
            <a:r>
              <a:rPr dirty="0" smtClean="0" sz="1400" spc="-6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delete),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                 </a:t>
            </a:r>
            <a:r>
              <a:rPr dirty="0" smtClean="0" sz="1400" spc="4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(update)</a:t>
            </a:r>
            <a:r>
              <a:rPr dirty="0" smtClean="0" sz="1400" spc="-4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dan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58724" marR="272249">
              <a:lnSpc>
                <a:spcPts val="1574"/>
              </a:lnSpc>
              <a:spcBef>
                <a:spcPts val="107"/>
              </a:spcBef>
              <a:tabLst>
                <a:tab pos="2946400" algn="l"/>
              </a:tabLst>
            </a:pP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mengakses</a:t>
            </a:r>
            <a:r>
              <a:rPr dirty="0" smtClean="0" sz="1400" spc="-5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                     </a:t>
            </a:r>
            <a:r>
              <a:rPr dirty="0" smtClean="0" sz="1400" spc="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suatu</a:t>
            </a:r>
            <a:r>
              <a:rPr dirty="0" smtClean="0" sz="14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basis</a:t>
            </a:r>
            <a:r>
              <a:rPr dirty="0" smtClean="0" sz="1400" spc="-2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data</a:t>
            </a:r>
            <a:endParaRPr sz="1400">
              <a:latin typeface="Garamond"/>
              <a:cs typeface="Garamond"/>
            </a:endParaRPr>
          </a:p>
          <a:p>
            <a:pPr marL="153924">
              <a:lnSpc>
                <a:spcPct val="93749"/>
              </a:lnSpc>
              <a:spcBef>
                <a:spcPts val="427"/>
              </a:spcBef>
            </a:pPr>
            <a:r>
              <a:rPr dirty="0" smtClean="0" sz="1000" spc="538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538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000" spc="538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Bila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terdapat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2">
                <a:solidFill>
                  <a:srgbClr val="FFFFFF"/>
                </a:solidFill>
                <a:latin typeface="Garamond"/>
                <a:cs typeface="Garamond"/>
              </a:rPr>
              <a:t>kesulitan</a:t>
            </a:r>
            <a:endParaRPr sz="1400">
              <a:latin typeface="Garamond"/>
              <a:cs typeface="Garamond"/>
            </a:endParaRPr>
          </a:p>
          <a:p>
            <a:pPr marL="458724" marR="159905">
              <a:lnSpc>
                <a:spcPts val="1574"/>
              </a:lnSpc>
              <a:spcBef>
                <a:spcPts val="105"/>
              </a:spcBef>
            </a:pP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400" spc="-2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diuji</a:t>
            </a:r>
            <a:r>
              <a:rPr dirty="0" smtClean="0" sz="1400" spc="-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                         </a:t>
            </a:r>
            <a:r>
              <a:rPr dirty="0" smtClean="0" sz="1400" spc="1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persyaratan</a:t>
            </a:r>
            <a:r>
              <a:rPr dirty="0" smtClean="0" sz="1400" spc="-6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ertentu,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maka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58724" marR="159905">
              <a:lnSpc>
                <a:spcPts val="1574"/>
              </a:lnSpc>
              <a:spcBef>
                <a:spcPts val="108"/>
              </a:spcBef>
            </a:pP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400" spc="-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ersebut</a:t>
            </a:r>
            <a:r>
              <a:rPr dirty="0" smtClean="0" sz="1400" spc="-3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4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apat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            </a:t>
            </a:r>
            <a:r>
              <a:rPr dirty="0" smtClean="0" sz="1400" spc="29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-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enjadi</a:t>
            </a:r>
            <a:r>
              <a:rPr dirty="0" smtClean="0" sz="1400" spc="-47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beberapa</a:t>
            </a:r>
            <a:r>
              <a:rPr dirty="0" smtClean="0" sz="1400" spc="-4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400" spc="-3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400">
              <a:latin typeface="Garamond"/>
              <a:cs typeface="Garamond"/>
            </a:endParaRPr>
          </a:p>
          <a:p>
            <a:pPr marL="458724" marR="159905">
              <a:lnSpc>
                <a:spcPts val="1574"/>
              </a:lnSpc>
              <a:spcBef>
                <a:spcPts val="108"/>
              </a:spcBef>
            </a:pP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lebih</a:t>
            </a:r>
            <a:r>
              <a:rPr dirty="0" smtClean="0" sz="1400" spc="-2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             </a:t>
            </a:r>
            <a:r>
              <a:rPr dirty="0" smtClean="0" sz="1400" spc="34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sampai</a:t>
            </a:r>
            <a:r>
              <a:rPr dirty="0" smtClean="0" sz="1400" spc="-4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memenuhi</a:t>
            </a:r>
            <a:r>
              <a:rPr dirty="0" smtClean="0" sz="1400" spc="-57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400" spc="-37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400" spc="-2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0">
                <a:solidFill>
                  <a:srgbClr val="FFFFFF"/>
                </a:solidFill>
                <a:latin typeface="Garamond"/>
                <a:cs typeface="Garamond"/>
              </a:rPr>
              <a:t>optimal</a:t>
            </a:r>
            <a:endParaRPr sz="14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bject 49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" name="object 53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" name="object 54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" name="object 55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" name="object 56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" name="object 57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1752600" y="6300978"/>
            <a:ext cx="876300" cy="495300"/>
          </a:xfrm>
          <a:custGeom>
            <a:avLst/>
            <a:gdLst/>
            <a:ahLst/>
            <a:cxnLst/>
            <a:rect l="l" t="t" r="r" b="b"/>
            <a:pathLst>
              <a:path w="876300" h="495300">
                <a:moveTo>
                  <a:pt x="0" y="495300"/>
                </a:moveTo>
                <a:lnTo>
                  <a:pt x="876300" y="495300"/>
                </a:lnTo>
                <a:lnTo>
                  <a:pt x="876300" y="0"/>
                </a:lnTo>
                <a:lnTo>
                  <a:pt x="0" y="0"/>
                </a:lnTo>
                <a:lnTo>
                  <a:pt x="0" y="4953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2167128" y="6794754"/>
            <a:ext cx="21336" cy="344424"/>
          </a:xfrm>
          <a:custGeom>
            <a:avLst/>
            <a:gdLst/>
            <a:ahLst/>
            <a:cxnLst/>
            <a:rect l="l" t="t" r="r" b="b"/>
            <a:pathLst>
              <a:path w="21336" h="344424">
                <a:moveTo>
                  <a:pt x="21335" y="306324"/>
                </a:moveTo>
                <a:lnTo>
                  <a:pt x="21336" y="1524"/>
                </a:lnTo>
                <a:lnTo>
                  <a:pt x="20574" y="0"/>
                </a:lnTo>
                <a:lnTo>
                  <a:pt x="16764" y="1524"/>
                </a:lnTo>
                <a:lnTo>
                  <a:pt x="16764" y="312420"/>
                </a:lnTo>
                <a:lnTo>
                  <a:pt x="17526" y="314706"/>
                </a:lnTo>
                <a:lnTo>
                  <a:pt x="21335" y="306324"/>
                </a:lnTo>
                <a:close/>
              </a:path>
              <a:path w="21336" h="344424">
                <a:moveTo>
                  <a:pt x="16764" y="306323"/>
                </a:moveTo>
                <a:lnTo>
                  <a:pt x="0" y="306324"/>
                </a:lnTo>
                <a:lnTo>
                  <a:pt x="19050" y="344424"/>
                </a:lnTo>
                <a:lnTo>
                  <a:pt x="20574" y="314706"/>
                </a:lnTo>
                <a:lnTo>
                  <a:pt x="21336" y="312420"/>
                </a:lnTo>
                <a:lnTo>
                  <a:pt x="20574" y="314706"/>
                </a:lnTo>
                <a:lnTo>
                  <a:pt x="19050" y="344424"/>
                </a:lnTo>
                <a:lnTo>
                  <a:pt x="38100" y="306324"/>
                </a:lnTo>
                <a:lnTo>
                  <a:pt x="21335" y="306324"/>
                </a:lnTo>
                <a:lnTo>
                  <a:pt x="17526" y="314706"/>
                </a:lnTo>
                <a:lnTo>
                  <a:pt x="16764" y="312420"/>
                </a:lnTo>
                <a:lnTo>
                  <a:pt x="16764" y="3063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1745742" y="7177278"/>
            <a:ext cx="876300" cy="495300"/>
          </a:xfrm>
          <a:custGeom>
            <a:avLst/>
            <a:gdLst/>
            <a:ahLst/>
            <a:cxnLst/>
            <a:rect l="l" t="t" r="r" b="b"/>
            <a:pathLst>
              <a:path w="876300" h="495300">
                <a:moveTo>
                  <a:pt x="0" y="495300"/>
                </a:moveTo>
                <a:lnTo>
                  <a:pt x="876300" y="495300"/>
                </a:lnTo>
                <a:lnTo>
                  <a:pt x="876300" y="0"/>
                </a:lnTo>
                <a:lnTo>
                  <a:pt x="0" y="0"/>
                </a:lnTo>
                <a:lnTo>
                  <a:pt x="0" y="4953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2167128" y="7671054"/>
            <a:ext cx="21336" cy="344423"/>
          </a:xfrm>
          <a:custGeom>
            <a:avLst/>
            <a:gdLst/>
            <a:ahLst/>
            <a:cxnLst/>
            <a:rect l="l" t="t" r="r" b="b"/>
            <a:pathLst>
              <a:path w="21336" h="344424">
                <a:moveTo>
                  <a:pt x="21335" y="306324"/>
                </a:moveTo>
                <a:lnTo>
                  <a:pt x="21336" y="1524"/>
                </a:lnTo>
                <a:lnTo>
                  <a:pt x="20574" y="0"/>
                </a:lnTo>
                <a:lnTo>
                  <a:pt x="16764" y="1524"/>
                </a:lnTo>
                <a:lnTo>
                  <a:pt x="16764" y="312420"/>
                </a:lnTo>
                <a:lnTo>
                  <a:pt x="17526" y="314706"/>
                </a:lnTo>
                <a:lnTo>
                  <a:pt x="21335" y="306324"/>
                </a:lnTo>
                <a:close/>
              </a:path>
              <a:path w="21336" h="344424">
                <a:moveTo>
                  <a:pt x="16764" y="306323"/>
                </a:moveTo>
                <a:lnTo>
                  <a:pt x="0" y="306324"/>
                </a:lnTo>
                <a:lnTo>
                  <a:pt x="19050" y="344424"/>
                </a:lnTo>
                <a:lnTo>
                  <a:pt x="20574" y="314706"/>
                </a:lnTo>
                <a:lnTo>
                  <a:pt x="21336" y="312420"/>
                </a:lnTo>
                <a:lnTo>
                  <a:pt x="20574" y="314706"/>
                </a:lnTo>
                <a:lnTo>
                  <a:pt x="19050" y="344424"/>
                </a:lnTo>
                <a:lnTo>
                  <a:pt x="38100" y="306324"/>
                </a:lnTo>
                <a:lnTo>
                  <a:pt x="21335" y="306324"/>
                </a:lnTo>
                <a:lnTo>
                  <a:pt x="17526" y="314706"/>
                </a:lnTo>
                <a:lnTo>
                  <a:pt x="16764" y="312420"/>
                </a:lnTo>
                <a:lnTo>
                  <a:pt x="16764" y="3063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1745742" y="8053578"/>
            <a:ext cx="876300" cy="495300"/>
          </a:xfrm>
          <a:custGeom>
            <a:avLst/>
            <a:gdLst/>
            <a:ahLst/>
            <a:cxnLst/>
            <a:rect l="l" t="t" r="r" b="b"/>
            <a:pathLst>
              <a:path w="876300" h="495300">
                <a:moveTo>
                  <a:pt x="0" y="495300"/>
                </a:moveTo>
                <a:lnTo>
                  <a:pt x="876300" y="495300"/>
                </a:lnTo>
                <a:lnTo>
                  <a:pt x="876300" y="0"/>
                </a:lnTo>
                <a:lnTo>
                  <a:pt x="0" y="0"/>
                </a:lnTo>
                <a:lnTo>
                  <a:pt x="0" y="4953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2705100" y="6758178"/>
            <a:ext cx="800100" cy="457200"/>
          </a:xfrm>
          <a:custGeom>
            <a:avLst/>
            <a:gdLst/>
            <a:ahLst/>
            <a:cxnLst/>
            <a:rect l="l" t="t" r="r" b="b"/>
            <a:pathLst>
              <a:path w="800100" h="457200">
                <a:moveTo>
                  <a:pt x="400050" y="0"/>
                </a:moveTo>
                <a:lnTo>
                  <a:pt x="367234" y="756"/>
                </a:lnTo>
                <a:lnTo>
                  <a:pt x="335150" y="2985"/>
                </a:lnTo>
                <a:lnTo>
                  <a:pt x="303900" y="6629"/>
                </a:lnTo>
                <a:lnTo>
                  <a:pt x="273588" y="11631"/>
                </a:lnTo>
                <a:lnTo>
                  <a:pt x="244316" y="17930"/>
                </a:lnTo>
                <a:lnTo>
                  <a:pt x="216187" y="25470"/>
                </a:lnTo>
                <a:lnTo>
                  <a:pt x="189303" y="34192"/>
                </a:lnTo>
                <a:lnTo>
                  <a:pt x="163769" y="44037"/>
                </a:lnTo>
                <a:lnTo>
                  <a:pt x="117157" y="66865"/>
                </a:lnTo>
                <a:lnTo>
                  <a:pt x="77175" y="93488"/>
                </a:lnTo>
                <a:lnTo>
                  <a:pt x="44645" y="123439"/>
                </a:lnTo>
                <a:lnTo>
                  <a:pt x="20391" y="156252"/>
                </a:lnTo>
                <a:lnTo>
                  <a:pt x="5234" y="191461"/>
                </a:lnTo>
                <a:lnTo>
                  <a:pt x="0" y="228600"/>
                </a:lnTo>
                <a:lnTo>
                  <a:pt x="1325" y="247381"/>
                </a:lnTo>
                <a:lnTo>
                  <a:pt x="11624" y="283613"/>
                </a:lnTo>
                <a:lnTo>
                  <a:pt x="31432" y="317682"/>
                </a:lnTo>
                <a:lnTo>
                  <a:pt x="59927" y="349123"/>
                </a:lnTo>
                <a:lnTo>
                  <a:pt x="96286" y="377468"/>
                </a:lnTo>
                <a:lnTo>
                  <a:pt x="139686" y="402251"/>
                </a:lnTo>
                <a:lnTo>
                  <a:pt x="189303" y="423007"/>
                </a:lnTo>
                <a:lnTo>
                  <a:pt x="216187" y="431729"/>
                </a:lnTo>
                <a:lnTo>
                  <a:pt x="244316" y="439269"/>
                </a:lnTo>
                <a:lnTo>
                  <a:pt x="273588" y="445568"/>
                </a:lnTo>
                <a:lnTo>
                  <a:pt x="303900" y="450570"/>
                </a:lnTo>
                <a:lnTo>
                  <a:pt x="335150" y="454214"/>
                </a:lnTo>
                <a:lnTo>
                  <a:pt x="367234" y="456443"/>
                </a:lnTo>
                <a:lnTo>
                  <a:pt x="400050" y="457200"/>
                </a:lnTo>
                <a:lnTo>
                  <a:pt x="432865" y="456443"/>
                </a:lnTo>
                <a:lnTo>
                  <a:pt x="464949" y="454214"/>
                </a:lnTo>
                <a:lnTo>
                  <a:pt x="496199" y="450570"/>
                </a:lnTo>
                <a:lnTo>
                  <a:pt x="526511" y="445568"/>
                </a:lnTo>
                <a:lnTo>
                  <a:pt x="555783" y="439269"/>
                </a:lnTo>
                <a:lnTo>
                  <a:pt x="583912" y="431729"/>
                </a:lnTo>
                <a:lnTo>
                  <a:pt x="610796" y="423007"/>
                </a:lnTo>
                <a:lnTo>
                  <a:pt x="636330" y="413162"/>
                </a:lnTo>
                <a:lnTo>
                  <a:pt x="682942" y="390334"/>
                </a:lnTo>
                <a:lnTo>
                  <a:pt x="722924" y="363711"/>
                </a:lnTo>
                <a:lnTo>
                  <a:pt x="755454" y="333760"/>
                </a:lnTo>
                <a:lnTo>
                  <a:pt x="779708" y="300947"/>
                </a:lnTo>
                <a:lnTo>
                  <a:pt x="794865" y="265738"/>
                </a:lnTo>
                <a:lnTo>
                  <a:pt x="800100" y="228600"/>
                </a:lnTo>
                <a:lnTo>
                  <a:pt x="798774" y="209818"/>
                </a:lnTo>
                <a:lnTo>
                  <a:pt x="788475" y="173586"/>
                </a:lnTo>
                <a:lnTo>
                  <a:pt x="768667" y="139517"/>
                </a:lnTo>
                <a:lnTo>
                  <a:pt x="740172" y="108076"/>
                </a:lnTo>
                <a:lnTo>
                  <a:pt x="703813" y="79731"/>
                </a:lnTo>
                <a:lnTo>
                  <a:pt x="660413" y="54948"/>
                </a:lnTo>
                <a:lnTo>
                  <a:pt x="610796" y="34192"/>
                </a:lnTo>
                <a:lnTo>
                  <a:pt x="583912" y="25470"/>
                </a:lnTo>
                <a:lnTo>
                  <a:pt x="555783" y="17930"/>
                </a:lnTo>
                <a:lnTo>
                  <a:pt x="526511" y="11631"/>
                </a:lnTo>
                <a:lnTo>
                  <a:pt x="496199" y="6629"/>
                </a:lnTo>
                <a:lnTo>
                  <a:pt x="464949" y="2985"/>
                </a:lnTo>
                <a:lnTo>
                  <a:pt x="432865" y="756"/>
                </a:lnTo>
                <a:lnTo>
                  <a:pt x="40005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2705100" y="6758178"/>
            <a:ext cx="800100" cy="457200"/>
          </a:xfrm>
          <a:custGeom>
            <a:avLst/>
            <a:gdLst/>
            <a:ahLst/>
            <a:cxnLst/>
            <a:rect l="l" t="t" r="r" b="b"/>
            <a:pathLst>
              <a:path w="800100" h="457200">
                <a:moveTo>
                  <a:pt x="400050" y="0"/>
                </a:moveTo>
                <a:lnTo>
                  <a:pt x="367234" y="756"/>
                </a:lnTo>
                <a:lnTo>
                  <a:pt x="335150" y="2985"/>
                </a:lnTo>
                <a:lnTo>
                  <a:pt x="303900" y="6629"/>
                </a:lnTo>
                <a:lnTo>
                  <a:pt x="273588" y="11631"/>
                </a:lnTo>
                <a:lnTo>
                  <a:pt x="244316" y="17930"/>
                </a:lnTo>
                <a:lnTo>
                  <a:pt x="216187" y="25470"/>
                </a:lnTo>
                <a:lnTo>
                  <a:pt x="189303" y="34192"/>
                </a:lnTo>
                <a:lnTo>
                  <a:pt x="163769" y="44037"/>
                </a:lnTo>
                <a:lnTo>
                  <a:pt x="117157" y="66865"/>
                </a:lnTo>
                <a:lnTo>
                  <a:pt x="77175" y="93488"/>
                </a:lnTo>
                <a:lnTo>
                  <a:pt x="44645" y="123439"/>
                </a:lnTo>
                <a:lnTo>
                  <a:pt x="20391" y="156252"/>
                </a:lnTo>
                <a:lnTo>
                  <a:pt x="5234" y="191461"/>
                </a:lnTo>
                <a:lnTo>
                  <a:pt x="0" y="228600"/>
                </a:lnTo>
                <a:lnTo>
                  <a:pt x="1325" y="247381"/>
                </a:lnTo>
                <a:lnTo>
                  <a:pt x="11624" y="283613"/>
                </a:lnTo>
                <a:lnTo>
                  <a:pt x="31432" y="317682"/>
                </a:lnTo>
                <a:lnTo>
                  <a:pt x="59927" y="349123"/>
                </a:lnTo>
                <a:lnTo>
                  <a:pt x="96286" y="377468"/>
                </a:lnTo>
                <a:lnTo>
                  <a:pt x="139686" y="402251"/>
                </a:lnTo>
                <a:lnTo>
                  <a:pt x="189303" y="423007"/>
                </a:lnTo>
                <a:lnTo>
                  <a:pt x="216187" y="431729"/>
                </a:lnTo>
                <a:lnTo>
                  <a:pt x="244316" y="439269"/>
                </a:lnTo>
                <a:lnTo>
                  <a:pt x="273588" y="445568"/>
                </a:lnTo>
                <a:lnTo>
                  <a:pt x="303900" y="450570"/>
                </a:lnTo>
                <a:lnTo>
                  <a:pt x="335150" y="454214"/>
                </a:lnTo>
                <a:lnTo>
                  <a:pt x="367234" y="456443"/>
                </a:lnTo>
                <a:lnTo>
                  <a:pt x="400050" y="457200"/>
                </a:lnTo>
                <a:lnTo>
                  <a:pt x="432865" y="456443"/>
                </a:lnTo>
                <a:lnTo>
                  <a:pt x="464949" y="454214"/>
                </a:lnTo>
                <a:lnTo>
                  <a:pt x="496199" y="450570"/>
                </a:lnTo>
                <a:lnTo>
                  <a:pt x="526511" y="445568"/>
                </a:lnTo>
                <a:lnTo>
                  <a:pt x="555783" y="439269"/>
                </a:lnTo>
                <a:lnTo>
                  <a:pt x="583912" y="431729"/>
                </a:lnTo>
                <a:lnTo>
                  <a:pt x="610796" y="423007"/>
                </a:lnTo>
                <a:lnTo>
                  <a:pt x="636330" y="413162"/>
                </a:lnTo>
                <a:lnTo>
                  <a:pt x="682942" y="390334"/>
                </a:lnTo>
                <a:lnTo>
                  <a:pt x="722924" y="363711"/>
                </a:lnTo>
                <a:lnTo>
                  <a:pt x="755454" y="333760"/>
                </a:lnTo>
                <a:lnTo>
                  <a:pt x="779708" y="300947"/>
                </a:lnTo>
                <a:lnTo>
                  <a:pt x="794865" y="265738"/>
                </a:lnTo>
                <a:lnTo>
                  <a:pt x="800100" y="228600"/>
                </a:lnTo>
                <a:lnTo>
                  <a:pt x="798774" y="209818"/>
                </a:lnTo>
                <a:lnTo>
                  <a:pt x="788475" y="173586"/>
                </a:lnTo>
                <a:lnTo>
                  <a:pt x="768667" y="139517"/>
                </a:lnTo>
                <a:lnTo>
                  <a:pt x="740172" y="108076"/>
                </a:lnTo>
                <a:lnTo>
                  <a:pt x="703813" y="79731"/>
                </a:lnTo>
                <a:lnTo>
                  <a:pt x="660413" y="54948"/>
                </a:lnTo>
                <a:lnTo>
                  <a:pt x="610796" y="34192"/>
                </a:lnTo>
                <a:lnTo>
                  <a:pt x="583912" y="25470"/>
                </a:lnTo>
                <a:lnTo>
                  <a:pt x="555783" y="17930"/>
                </a:lnTo>
                <a:lnTo>
                  <a:pt x="526511" y="11631"/>
                </a:lnTo>
                <a:lnTo>
                  <a:pt x="496199" y="6629"/>
                </a:lnTo>
                <a:lnTo>
                  <a:pt x="464949" y="2985"/>
                </a:lnTo>
                <a:lnTo>
                  <a:pt x="432865" y="756"/>
                </a:lnTo>
                <a:lnTo>
                  <a:pt x="40005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2705100" y="7634478"/>
            <a:ext cx="800100" cy="457200"/>
          </a:xfrm>
          <a:custGeom>
            <a:avLst/>
            <a:gdLst/>
            <a:ahLst/>
            <a:cxnLst/>
            <a:rect l="l" t="t" r="r" b="b"/>
            <a:pathLst>
              <a:path w="800100" h="457200">
                <a:moveTo>
                  <a:pt x="400050" y="0"/>
                </a:moveTo>
                <a:lnTo>
                  <a:pt x="367234" y="756"/>
                </a:lnTo>
                <a:lnTo>
                  <a:pt x="335150" y="2985"/>
                </a:lnTo>
                <a:lnTo>
                  <a:pt x="303900" y="6629"/>
                </a:lnTo>
                <a:lnTo>
                  <a:pt x="273588" y="11631"/>
                </a:lnTo>
                <a:lnTo>
                  <a:pt x="244316" y="17930"/>
                </a:lnTo>
                <a:lnTo>
                  <a:pt x="216187" y="25470"/>
                </a:lnTo>
                <a:lnTo>
                  <a:pt x="189303" y="34192"/>
                </a:lnTo>
                <a:lnTo>
                  <a:pt x="163769" y="44037"/>
                </a:lnTo>
                <a:lnTo>
                  <a:pt x="117157" y="66865"/>
                </a:lnTo>
                <a:lnTo>
                  <a:pt x="77175" y="93488"/>
                </a:lnTo>
                <a:lnTo>
                  <a:pt x="44645" y="123439"/>
                </a:lnTo>
                <a:lnTo>
                  <a:pt x="20391" y="156252"/>
                </a:lnTo>
                <a:lnTo>
                  <a:pt x="5234" y="191461"/>
                </a:lnTo>
                <a:lnTo>
                  <a:pt x="0" y="228600"/>
                </a:lnTo>
                <a:lnTo>
                  <a:pt x="1325" y="247381"/>
                </a:lnTo>
                <a:lnTo>
                  <a:pt x="11624" y="283613"/>
                </a:lnTo>
                <a:lnTo>
                  <a:pt x="31432" y="317682"/>
                </a:lnTo>
                <a:lnTo>
                  <a:pt x="59927" y="349123"/>
                </a:lnTo>
                <a:lnTo>
                  <a:pt x="96286" y="377468"/>
                </a:lnTo>
                <a:lnTo>
                  <a:pt x="139686" y="402251"/>
                </a:lnTo>
                <a:lnTo>
                  <a:pt x="189303" y="423007"/>
                </a:lnTo>
                <a:lnTo>
                  <a:pt x="216187" y="431729"/>
                </a:lnTo>
                <a:lnTo>
                  <a:pt x="244316" y="439269"/>
                </a:lnTo>
                <a:lnTo>
                  <a:pt x="273588" y="445568"/>
                </a:lnTo>
                <a:lnTo>
                  <a:pt x="303900" y="450570"/>
                </a:lnTo>
                <a:lnTo>
                  <a:pt x="335150" y="454214"/>
                </a:lnTo>
                <a:lnTo>
                  <a:pt x="367234" y="456443"/>
                </a:lnTo>
                <a:lnTo>
                  <a:pt x="400050" y="457200"/>
                </a:lnTo>
                <a:lnTo>
                  <a:pt x="432865" y="456443"/>
                </a:lnTo>
                <a:lnTo>
                  <a:pt x="464949" y="454214"/>
                </a:lnTo>
                <a:lnTo>
                  <a:pt x="496199" y="450570"/>
                </a:lnTo>
                <a:lnTo>
                  <a:pt x="526511" y="445568"/>
                </a:lnTo>
                <a:lnTo>
                  <a:pt x="555783" y="439269"/>
                </a:lnTo>
                <a:lnTo>
                  <a:pt x="583912" y="431729"/>
                </a:lnTo>
                <a:lnTo>
                  <a:pt x="610796" y="423007"/>
                </a:lnTo>
                <a:lnTo>
                  <a:pt x="636330" y="413162"/>
                </a:lnTo>
                <a:lnTo>
                  <a:pt x="682942" y="390334"/>
                </a:lnTo>
                <a:lnTo>
                  <a:pt x="722924" y="363711"/>
                </a:lnTo>
                <a:lnTo>
                  <a:pt x="755454" y="333760"/>
                </a:lnTo>
                <a:lnTo>
                  <a:pt x="779708" y="300947"/>
                </a:lnTo>
                <a:lnTo>
                  <a:pt x="794865" y="265738"/>
                </a:lnTo>
                <a:lnTo>
                  <a:pt x="800100" y="228600"/>
                </a:lnTo>
                <a:lnTo>
                  <a:pt x="798774" y="209818"/>
                </a:lnTo>
                <a:lnTo>
                  <a:pt x="788475" y="173586"/>
                </a:lnTo>
                <a:lnTo>
                  <a:pt x="768667" y="139517"/>
                </a:lnTo>
                <a:lnTo>
                  <a:pt x="740172" y="108076"/>
                </a:lnTo>
                <a:lnTo>
                  <a:pt x="703813" y="79731"/>
                </a:lnTo>
                <a:lnTo>
                  <a:pt x="660413" y="54948"/>
                </a:lnTo>
                <a:lnTo>
                  <a:pt x="610796" y="34192"/>
                </a:lnTo>
                <a:lnTo>
                  <a:pt x="583912" y="25470"/>
                </a:lnTo>
                <a:lnTo>
                  <a:pt x="555783" y="17930"/>
                </a:lnTo>
                <a:lnTo>
                  <a:pt x="526511" y="11631"/>
                </a:lnTo>
                <a:lnTo>
                  <a:pt x="496199" y="6629"/>
                </a:lnTo>
                <a:lnTo>
                  <a:pt x="464949" y="2985"/>
                </a:lnTo>
                <a:lnTo>
                  <a:pt x="432865" y="756"/>
                </a:lnTo>
                <a:lnTo>
                  <a:pt x="40005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2705100" y="7634478"/>
            <a:ext cx="800100" cy="457200"/>
          </a:xfrm>
          <a:custGeom>
            <a:avLst/>
            <a:gdLst/>
            <a:ahLst/>
            <a:cxnLst/>
            <a:rect l="l" t="t" r="r" b="b"/>
            <a:pathLst>
              <a:path w="800100" h="457200">
                <a:moveTo>
                  <a:pt x="400050" y="0"/>
                </a:moveTo>
                <a:lnTo>
                  <a:pt x="367234" y="756"/>
                </a:lnTo>
                <a:lnTo>
                  <a:pt x="335150" y="2985"/>
                </a:lnTo>
                <a:lnTo>
                  <a:pt x="303900" y="6629"/>
                </a:lnTo>
                <a:lnTo>
                  <a:pt x="273588" y="11631"/>
                </a:lnTo>
                <a:lnTo>
                  <a:pt x="244316" y="17930"/>
                </a:lnTo>
                <a:lnTo>
                  <a:pt x="216187" y="25470"/>
                </a:lnTo>
                <a:lnTo>
                  <a:pt x="189303" y="34192"/>
                </a:lnTo>
                <a:lnTo>
                  <a:pt x="163769" y="44037"/>
                </a:lnTo>
                <a:lnTo>
                  <a:pt x="117157" y="66865"/>
                </a:lnTo>
                <a:lnTo>
                  <a:pt x="77175" y="93488"/>
                </a:lnTo>
                <a:lnTo>
                  <a:pt x="44645" y="123439"/>
                </a:lnTo>
                <a:lnTo>
                  <a:pt x="20391" y="156252"/>
                </a:lnTo>
                <a:lnTo>
                  <a:pt x="5234" y="191461"/>
                </a:lnTo>
                <a:lnTo>
                  <a:pt x="0" y="228600"/>
                </a:lnTo>
                <a:lnTo>
                  <a:pt x="1325" y="247381"/>
                </a:lnTo>
                <a:lnTo>
                  <a:pt x="11624" y="283613"/>
                </a:lnTo>
                <a:lnTo>
                  <a:pt x="31432" y="317682"/>
                </a:lnTo>
                <a:lnTo>
                  <a:pt x="59927" y="349123"/>
                </a:lnTo>
                <a:lnTo>
                  <a:pt x="96286" y="377468"/>
                </a:lnTo>
                <a:lnTo>
                  <a:pt x="139686" y="402251"/>
                </a:lnTo>
                <a:lnTo>
                  <a:pt x="189303" y="423007"/>
                </a:lnTo>
                <a:lnTo>
                  <a:pt x="216187" y="431729"/>
                </a:lnTo>
                <a:lnTo>
                  <a:pt x="244316" y="439269"/>
                </a:lnTo>
                <a:lnTo>
                  <a:pt x="273588" y="445568"/>
                </a:lnTo>
                <a:lnTo>
                  <a:pt x="303900" y="450570"/>
                </a:lnTo>
                <a:lnTo>
                  <a:pt x="335150" y="454214"/>
                </a:lnTo>
                <a:lnTo>
                  <a:pt x="367234" y="456443"/>
                </a:lnTo>
                <a:lnTo>
                  <a:pt x="400050" y="457200"/>
                </a:lnTo>
                <a:lnTo>
                  <a:pt x="432865" y="456443"/>
                </a:lnTo>
                <a:lnTo>
                  <a:pt x="464949" y="454214"/>
                </a:lnTo>
                <a:lnTo>
                  <a:pt x="496199" y="450570"/>
                </a:lnTo>
                <a:lnTo>
                  <a:pt x="526511" y="445568"/>
                </a:lnTo>
                <a:lnTo>
                  <a:pt x="555783" y="439269"/>
                </a:lnTo>
                <a:lnTo>
                  <a:pt x="583912" y="431729"/>
                </a:lnTo>
                <a:lnTo>
                  <a:pt x="610796" y="423007"/>
                </a:lnTo>
                <a:lnTo>
                  <a:pt x="636330" y="413162"/>
                </a:lnTo>
                <a:lnTo>
                  <a:pt x="682942" y="390334"/>
                </a:lnTo>
                <a:lnTo>
                  <a:pt x="722924" y="363711"/>
                </a:lnTo>
                <a:lnTo>
                  <a:pt x="755454" y="333760"/>
                </a:lnTo>
                <a:lnTo>
                  <a:pt x="779708" y="300947"/>
                </a:lnTo>
                <a:lnTo>
                  <a:pt x="794865" y="265738"/>
                </a:lnTo>
                <a:lnTo>
                  <a:pt x="800100" y="228600"/>
                </a:lnTo>
                <a:lnTo>
                  <a:pt x="798774" y="209818"/>
                </a:lnTo>
                <a:lnTo>
                  <a:pt x="788475" y="173586"/>
                </a:lnTo>
                <a:lnTo>
                  <a:pt x="768667" y="139517"/>
                </a:lnTo>
                <a:lnTo>
                  <a:pt x="740172" y="108076"/>
                </a:lnTo>
                <a:lnTo>
                  <a:pt x="703813" y="79731"/>
                </a:lnTo>
                <a:lnTo>
                  <a:pt x="660413" y="54948"/>
                </a:lnTo>
                <a:lnTo>
                  <a:pt x="610796" y="34192"/>
                </a:lnTo>
                <a:lnTo>
                  <a:pt x="583912" y="25470"/>
                </a:lnTo>
                <a:lnTo>
                  <a:pt x="555783" y="17930"/>
                </a:lnTo>
                <a:lnTo>
                  <a:pt x="526511" y="11631"/>
                </a:lnTo>
                <a:lnTo>
                  <a:pt x="496199" y="6629"/>
                </a:lnTo>
                <a:lnTo>
                  <a:pt x="464949" y="2985"/>
                </a:lnTo>
                <a:lnTo>
                  <a:pt x="432865" y="756"/>
                </a:lnTo>
                <a:lnTo>
                  <a:pt x="40005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3924300" y="6567678"/>
            <a:ext cx="876300" cy="495300"/>
          </a:xfrm>
          <a:custGeom>
            <a:avLst/>
            <a:gdLst/>
            <a:ahLst/>
            <a:cxnLst/>
            <a:rect l="l" t="t" r="r" b="b"/>
            <a:pathLst>
              <a:path w="876300" h="495300">
                <a:moveTo>
                  <a:pt x="0" y="495300"/>
                </a:moveTo>
                <a:lnTo>
                  <a:pt x="876300" y="495300"/>
                </a:lnTo>
                <a:lnTo>
                  <a:pt x="876300" y="0"/>
                </a:lnTo>
                <a:lnTo>
                  <a:pt x="0" y="0"/>
                </a:lnTo>
                <a:lnTo>
                  <a:pt x="0" y="4953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3924300" y="6567678"/>
            <a:ext cx="876300" cy="495300"/>
          </a:xfrm>
          <a:custGeom>
            <a:avLst/>
            <a:gdLst/>
            <a:ahLst/>
            <a:cxnLst/>
            <a:rect l="l" t="t" r="r" b="b"/>
            <a:pathLst>
              <a:path w="876300" h="495300">
                <a:moveTo>
                  <a:pt x="876300" y="0"/>
                </a:moveTo>
                <a:lnTo>
                  <a:pt x="0" y="0"/>
                </a:lnTo>
                <a:lnTo>
                  <a:pt x="0" y="495300"/>
                </a:lnTo>
                <a:lnTo>
                  <a:pt x="876300" y="495300"/>
                </a:lnTo>
                <a:lnTo>
                  <a:pt x="8763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4338828" y="7061454"/>
            <a:ext cx="21336" cy="344423"/>
          </a:xfrm>
          <a:custGeom>
            <a:avLst/>
            <a:gdLst/>
            <a:ahLst/>
            <a:cxnLst/>
            <a:rect l="l" t="t" r="r" b="b"/>
            <a:pathLst>
              <a:path w="21336" h="344424">
                <a:moveTo>
                  <a:pt x="21335" y="306324"/>
                </a:moveTo>
                <a:lnTo>
                  <a:pt x="21336" y="1524"/>
                </a:lnTo>
                <a:lnTo>
                  <a:pt x="20574" y="0"/>
                </a:lnTo>
                <a:lnTo>
                  <a:pt x="16763" y="1524"/>
                </a:lnTo>
                <a:lnTo>
                  <a:pt x="16763" y="312420"/>
                </a:lnTo>
                <a:lnTo>
                  <a:pt x="17525" y="314706"/>
                </a:lnTo>
                <a:lnTo>
                  <a:pt x="21335" y="306324"/>
                </a:lnTo>
                <a:close/>
              </a:path>
              <a:path w="21336" h="344424">
                <a:moveTo>
                  <a:pt x="16764" y="306323"/>
                </a:moveTo>
                <a:lnTo>
                  <a:pt x="0" y="306324"/>
                </a:lnTo>
                <a:lnTo>
                  <a:pt x="19050" y="344424"/>
                </a:lnTo>
                <a:lnTo>
                  <a:pt x="20574" y="314706"/>
                </a:lnTo>
                <a:lnTo>
                  <a:pt x="21336" y="312420"/>
                </a:lnTo>
                <a:lnTo>
                  <a:pt x="20574" y="314706"/>
                </a:lnTo>
                <a:lnTo>
                  <a:pt x="19050" y="344424"/>
                </a:lnTo>
                <a:lnTo>
                  <a:pt x="38100" y="306324"/>
                </a:lnTo>
                <a:lnTo>
                  <a:pt x="21335" y="306324"/>
                </a:lnTo>
                <a:lnTo>
                  <a:pt x="17525" y="314706"/>
                </a:lnTo>
                <a:lnTo>
                  <a:pt x="16763" y="312420"/>
                </a:lnTo>
                <a:lnTo>
                  <a:pt x="16764" y="3063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3917441" y="7443978"/>
            <a:ext cx="876300" cy="495300"/>
          </a:xfrm>
          <a:custGeom>
            <a:avLst/>
            <a:gdLst/>
            <a:ahLst/>
            <a:cxnLst/>
            <a:rect l="l" t="t" r="r" b="b"/>
            <a:pathLst>
              <a:path w="876300" h="495300">
                <a:moveTo>
                  <a:pt x="0" y="495300"/>
                </a:moveTo>
                <a:lnTo>
                  <a:pt x="876300" y="495300"/>
                </a:lnTo>
                <a:lnTo>
                  <a:pt x="876300" y="0"/>
                </a:lnTo>
                <a:lnTo>
                  <a:pt x="0" y="0"/>
                </a:lnTo>
                <a:lnTo>
                  <a:pt x="0" y="4953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3917441" y="7443978"/>
            <a:ext cx="876300" cy="495300"/>
          </a:xfrm>
          <a:custGeom>
            <a:avLst/>
            <a:gdLst/>
            <a:ahLst/>
            <a:cxnLst/>
            <a:rect l="l" t="t" r="r" b="b"/>
            <a:pathLst>
              <a:path w="876300" h="495300">
                <a:moveTo>
                  <a:pt x="876300" y="0"/>
                </a:moveTo>
                <a:lnTo>
                  <a:pt x="0" y="0"/>
                </a:lnTo>
                <a:lnTo>
                  <a:pt x="0" y="495300"/>
                </a:lnTo>
                <a:lnTo>
                  <a:pt x="876300" y="495300"/>
                </a:lnTo>
                <a:lnTo>
                  <a:pt x="87630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4876800" y="7024878"/>
            <a:ext cx="800100" cy="457200"/>
          </a:xfrm>
          <a:custGeom>
            <a:avLst/>
            <a:gdLst/>
            <a:ahLst/>
            <a:cxnLst/>
            <a:rect l="l" t="t" r="r" b="b"/>
            <a:pathLst>
              <a:path w="800100" h="457200">
                <a:moveTo>
                  <a:pt x="400050" y="0"/>
                </a:moveTo>
                <a:lnTo>
                  <a:pt x="367234" y="756"/>
                </a:lnTo>
                <a:lnTo>
                  <a:pt x="335150" y="2985"/>
                </a:lnTo>
                <a:lnTo>
                  <a:pt x="303900" y="6629"/>
                </a:lnTo>
                <a:lnTo>
                  <a:pt x="273588" y="11631"/>
                </a:lnTo>
                <a:lnTo>
                  <a:pt x="244316" y="17930"/>
                </a:lnTo>
                <a:lnTo>
                  <a:pt x="216187" y="25470"/>
                </a:lnTo>
                <a:lnTo>
                  <a:pt x="189303" y="34192"/>
                </a:lnTo>
                <a:lnTo>
                  <a:pt x="163769" y="44037"/>
                </a:lnTo>
                <a:lnTo>
                  <a:pt x="117157" y="66865"/>
                </a:lnTo>
                <a:lnTo>
                  <a:pt x="77175" y="93488"/>
                </a:lnTo>
                <a:lnTo>
                  <a:pt x="44645" y="123439"/>
                </a:lnTo>
                <a:lnTo>
                  <a:pt x="20391" y="156252"/>
                </a:lnTo>
                <a:lnTo>
                  <a:pt x="5234" y="191461"/>
                </a:lnTo>
                <a:lnTo>
                  <a:pt x="0" y="228600"/>
                </a:lnTo>
                <a:lnTo>
                  <a:pt x="1325" y="247381"/>
                </a:lnTo>
                <a:lnTo>
                  <a:pt x="11624" y="283613"/>
                </a:lnTo>
                <a:lnTo>
                  <a:pt x="31432" y="317682"/>
                </a:lnTo>
                <a:lnTo>
                  <a:pt x="59927" y="349123"/>
                </a:lnTo>
                <a:lnTo>
                  <a:pt x="96286" y="377468"/>
                </a:lnTo>
                <a:lnTo>
                  <a:pt x="139686" y="402251"/>
                </a:lnTo>
                <a:lnTo>
                  <a:pt x="189303" y="423007"/>
                </a:lnTo>
                <a:lnTo>
                  <a:pt x="216187" y="431729"/>
                </a:lnTo>
                <a:lnTo>
                  <a:pt x="244316" y="439269"/>
                </a:lnTo>
                <a:lnTo>
                  <a:pt x="273588" y="445568"/>
                </a:lnTo>
                <a:lnTo>
                  <a:pt x="303900" y="450570"/>
                </a:lnTo>
                <a:lnTo>
                  <a:pt x="335150" y="454214"/>
                </a:lnTo>
                <a:lnTo>
                  <a:pt x="367234" y="456443"/>
                </a:lnTo>
                <a:lnTo>
                  <a:pt x="400050" y="457200"/>
                </a:lnTo>
                <a:lnTo>
                  <a:pt x="432865" y="456443"/>
                </a:lnTo>
                <a:lnTo>
                  <a:pt x="464949" y="454214"/>
                </a:lnTo>
                <a:lnTo>
                  <a:pt x="496199" y="450570"/>
                </a:lnTo>
                <a:lnTo>
                  <a:pt x="526511" y="445568"/>
                </a:lnTo>
                <a:lnTo>
                  <a:pt x="555783" y="439269"/>
                </a:lnTo>
                <a:lnTo>
                  <a:pt x="583912" y="431729"/>
                </a:lnTo>
                <a:lnTo>
                  <a:pt x="610796" y="423007"/>
                </a:lnTo>
                <a:lnTo>
                  <a:pt x="636330" y="413162"/>
                </a:lnTo>
                <a:lnTo>
                  <a:pt x="682942" y="390334"/>
                </a:lnTo>
                <a:lnTo>
                  <a:pt x="722924" y="363711"/>
                </a:lnTo>
                <a:lnTo>
                  <a:pt x="755454" y="333760"/>
                </a:lnTo>
                <a:lnTo>
                  <a:pt x="779708" y="300947"/>
                </a:lnTo>
                <a:lnTo>
                  <a:pt x="794865" y="265738"/>
                </a:lnTo>
                <a:lnTo>
                  <a:pt x="800100" y="228600"/>
                </a:lnTo>
                <a:lnTo>
                  <a:pt x="798774" y="209818"/>
                </a:lnTo>
                <a:lnTo>
                  <a:pt x="788475" y="173586"/>
                </a:lnTo>
                <a:lnTo>
                  <a:pt x="768667" y="139517"/>
                </a:lnTo>
                <a:lnTo>
                  <a:pt x="740172" y="108076"/>
                </a:lnTo>
                <a:lnTo>
                  <a:pt x="703813" y="79731"/>
                </a:lnTo>
                <a:lnTo>
                  <a:pt x="660413" y="54948"/>
                </a:lnTo>
                <a:lnTo>
                  <a:pt x="610796" y="34192"/>
                </a:lnTo>
                <a:lnTo>
                  <a:pt x="583912" y="25470"/>
                </a:lnTo>
                <a:lnTo>
                  <a:pt x="555783" y="17930"/>
                </a:lnTo>
                <a:lnTo>
                  <a:pt x="526511" y="11631"/>
                </a:lnTo>
                <a:lnTo>
                  <a:pt x="496199" y="6629"/>
                </a:lnTo>
                <a:lnTo>
                  <a:pt x="464949" y="2985"/>
                </a:lnTo>
                <a:lnTo>
                  <a:pt x="432865" y="756"/>
                </a:lnTo>
                <a:lnTo>
                  <a:pt x="400050" y="0"/>
                </a:lnTo>
                <a:close/>
              </a:path>
            </a:pathLst>
          </a:custGeom>
          <a:solidFill>
            <a:srgbClr val="FFCC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4876800" y="7024878"/>
            <a:ext cx="800100" cy="457200"/>
          </a:xfrm>
          <a:custGeom>
            <a:avLst/>
            <a:gdLst/>
            <a:ahLst/>
            <a:cxnLst/>
            <a:rect l="l" t="t" r="r" b="b"/>
            <a:pathLst>
              <a:path w="800100" h="457200">
                <a:moveTo>
                  <a:pt x="400050" y="0"/>
                </a:moveTo>
                <a:lnTo>
                  <a:pt x="367234" y="756"/>
                </a:lnTo>
                <a:lnTo>
                  <a:pt x="335150" y="2985"/>
                </a:lnTo>
                <a:lnTo>
                  <a:pt x="303900" y="6629"/>
                </a:lnTo>
                <a:lnTo>
                  <a:pt x="273588" y="11631"/>
                </a:lnTo>
                <a:lnTo>
                  <a:pt x="244316" y="17930"/>
                </a:lnTo>
                <a:lnTo>
                  <a:pt x="216187" y="25470"/>
                </a:lnTo>
                <a:lnTo>
                  <a:pt x="189303" y="34192"/>
                </a:lnTo>
                <a:lnTo>
                  <a:pt x="163769" y="44037"/>
                </a:lnTo>
                <a:lnTo>
                  <a:pt x="117157" y="66865"/>
                </a:lnTo>
                <a:lnTo>
                  <a:pt x="77175" y="93488"/>
                </a:lnTo>
                <a:lnTo>
                  <a:pt x="44645" y="123439"/>
                </a:lnTo>
                <a:lnTo>
                  <a:pt x="20391" y="156252"/>
                </a:lnTo>
                <a:lnTo>
                  <a:pt x="5234" y="191461"/>
                </a:lnTo>
                <a:lnTo>
                  <a:pt x="0" y="228600"/>
                </a:lnTo>
                <a:lnTo>
                  <a:pt x="1325" y="247381"/>
                </a:lnTo>
                <a:lnTo>
                  <a:pt x="11624" y="283613"/>
                </a:lnTo>
                <a:lnTo>
                  <a:pt x="31432" y="317682"/>
                </a:lnTo>
                <a:lnTo>
                  <a:pt x="59927" y="349123"/>
                </a:lnTo>
                <a:lnTo>
                  <a:pt x="96286" y="377468"/>
                </a:lnTo>
                <a:lnTo>
                  <a:pt x="139686" y="402251"/>
                </a:lnTo>
                <a:lnTo>
                  <a:pt x="189303" y="423007"/>
                </a:lnTo>
                <a:lnTo>
                  <a:pt x="216187" y="431729"/>
                </a:lnTo>
                <a:lnTo>
                  <a:pt x="244316" y="439269"/>
                </a:lnTo>
                <a:lnTo>
                  <a:pt x="273588" y="445568"/>
                </a:lnTo>
                <a:lnTo>
                  <a:pt x="303900" y="450570"/>
                </a:lnTo>
                <a:lnTo>
                  <a:pt x="335150" y="454214"/>
                </a:lnTo>
                <a:lnTo>
                  <a:pt x="367234" y="456443"/>
                </a:lnTo>
                <a:lnTo>
                  <a:pt x="400050" y="457200"/>
                </a:lnTo>
                <a:lnTo>
                  <a:pt x="432865" y="456443"/>
                </a:lnTo>
                <a:lnTo>
                  <a:pt x="464949" y="454214"/>
                </a:lnTo>
                <a:lnTo>
                  <a:pt x="496199" y="450570"/>
                </a:lnTo>
                <a:lnTo>
                  <a:pt x="526511" y="445568"/>
                </a:lnTo>
                <a:lnTo>
                  <a:pt x="555783" y="439269"/>
                </a:lnTo>
                <a:lnTo>
                  <a:pt x="583912" y="431729"/>
                </a:lnTo>
                <a:lnTo>
                  <a:pt x="610796" y="423007"/>
                </a:lnTo>
                <a:lnTo>
                  <a:pt x="636330" y="413162"/>
                </a:lnTo>
                <a:lnTo>
                  <a:pt x="682942" y="390334"/>
                </a:lnTo>
                <a:lnTo>
                  <a:pt x="722924" y="363711"/>
                </a:lnTo>
                <a:lnTo>
                  <a:pt x="755454" y="333760"/>
                </a:lnTo>
                <a:lnTo>
                  <a:pt x="779708" y="300947"/>
                </a:lnTo>
                <a:lnTo>
                  <a:pt x="794865" y="265738"/>
                </a:lnTo>
                <a:lnTo>
                  <a:pt x="800100" y="228600"/>
                </a:lnTo>
                <a:lnTo>
                  <a:pt x="798774" y="209818"/>
                </a:lnTo>
                <a:lnTo>
                  <a:pt x="788475" y="173586"/>
                </a:lnTo>
                <a:lnTo>
                  <a:pt x="768667" y="139517"/>
                </a:lnTo>
                <a:lnTo>
                  <a:pt x="740172" y="108076"/>
                </a:lnTo>
                <a:lnTo>
                  <a:pt x="703813" y="79731"/>
                </a:lnTo>
                <a:lnTo>
                  <a:pt x="660413" y="54948"/>
                </a:lnTo>
                <a:lnTo>
                  <a:pt x="610796" y="34192"/>
                </a:lnTo>
                <a:lnTo>
                  <a:pt x="583912" y="25470"/>
                </a:lnTo>
                <a:lnTo>
                  <a:pt x="555783" y="17930"/>
                </a:lnTo>
                <a:lnTo>
                  <a:pt x="526511" y="11631"/>
                </a:lnTo>
                <a:lnTo>
                  <a:pt x="496199" y="6629"/>
                </a:lnTo>
                <a:lnTo>
                  <a:pt x="464949" y="2985"/>
                </a:lnTo>
                <a:lnTo>
                  <a:pt x="432865" y="756"/>
                </a:lnTo>
                <a:lnTo>
                  <a:pt x="40005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2628900" y="6186678"/>
            <a:ext cx="1714500" cy="2095500"/>
          </a:xfrm>
          <a:custGeom>
            <a:avLst/>
            <a:gdLst/>
            <a:ahLst/>
            <a:cxnLst/>
            <a:rect l="l" t="t" r="r" b="b"/>
            <a:pathLst>
              <a:path w="1714500" h="2095500">
                <a:moveTo>
                  <a:pt x="0" y="2095500"/>
                </a:moveTo>
                <a:lnTo>
                  <a:pt x="1066800" y="2095500"/>
                </a:lnTo>
                <a:lnTo>
                  <a:pt x="1066800" y="0"/>
                </a:lnTo>
                <a:lnTo>
                  <a:pt x="1714500" y="0"/>
                </a:lnTo>
                <a:lnTo>
                  <a:pt x="1714500" y="381000"/>
                </a:lnTo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5266182" y="7614665"/>
            <a:ext cx="685800" cy="990600"/>
          </a:xfrm>
          <a:custGeom>
            <a:avLst/>
            <a:gdLst/>
            <a:ahLst/>
            <a:cxnLst/>
            <a:rect l="l" t="t" r="r" b="b"/>
            <a:pathLst>
              <a:path w="685800" h="990600">
                <a:moveTo>
                  <a:pt x="0" y="990600"/>
                </a:moveTo>
                <a:lnTo>
                  <a:pt x="685800" y="990600"/>
                </a:lnTo>
                <a:lnTo>
                  <a:pt x="685800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4815840" y="7658100"/>
            <a:ext cx="412242" cy="13716"/>
          </a:xfrm>
          <a:custGeom>
            <a:avLst/>
            <a:gdLst/>
            <a:ahLst/>
            <a:cxnLst/>
            <a:rect l="l" t="t" r="r" b="b"/>
            <a:pathLst>
              <a:path w="412242" h="13716">
                <a:moveTo>
                  <a:pt x="0" y="0"/>
                </a:moveTo>
                <a:lnTo>
                  <a:pt x="324612" y="13716"/>
                </a:lnTo>
                <a:lnTo>
                  <a:pt x="412242" y="13716"/>
                </a:lnTo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5266182" y="7614666"/>
            <a:ext cx="685800" cy="990600"/>
          </a:xfrm>
          <a:custGeom>
            <a:avLst/>
            <a:gdLst/>
            <a:ahLst/>
            <a:cxnLst/>
            <a:rect l="l" t="t" r="r" b="b"/>
            <a:pathLst>
              <a:path w="685800" h="990600">
                <a:moveTo>
                  <a:pt x="0" y="0"/>
                </a:moveTo>
                <a:lnTo>
                  <a:pt x="685800" y="0"/>
                </a:lnTo>
                <a:lnTo>
                  <a:pt x="685800" y="990599"/>
                </a:lnTo>
                <a:lnTo>
                  <a:pt x="0" y="990599"/>
                </a:lnTo>
                <a:lnTo>
                  <a:pt x="0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" name="object 48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2319022" y="3120700"/>
            <a:ext cx="555924" cy="152653"/>
          </a:xfrm>
          <a:prstGeom prst="rect">
            <a:avLst/>
          </a:prstGeom>
        </p:spPr>
        <p:txBody>
          <a:bodyPr wrap="square" lIns="0" tIns="635" rIns="0" bIns="0" rtlCol="0">
            <a:noAutofit/>
          </a:bodyPr>
          <a:lstStyle/>
          <a:p>
            <a:pPr marL="12700">
              <a:lnSpc>
                <a:spcPct val="93749"/>
              </a:lnSpc>
            </a:pPr>
            <a:r>
              <a:rPr dirty="0" smtClean="0" sz="1000">
                <a:solidFill>
                  <a:srgbClr val="FFFFFF"/>
                </a:solidFill>
                <a:latin typeface="Garamond"/>
                <a:cs typeface="Garamond"/>
              </a:rPr>
              <a:t>fungsional</a:t>
            </a:r>
            <a:endParaRPr sz="1000">
              <a:latin typeface="Garamond"/>
              <a:cs typeface="Garamond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94231" y="7326955"/>
            <a:ext cx="383503" cy="139700"/>
          </a:xfrm>
          <a:prstGeom prst="rect">
            <a:avLst/>
          </a:prstGeom>
        </p:spPr>
        <p:txBody>
          <a:bodyPr wrap="square" lIns="0" tIns="1270" rIns="0" bIns="0" rtlCol="0">
            <a:noAutofit/>
          </a:bodyPr>
          <a:lstStyle/>
          <a:p>
            <a:pPr marL="12700">
              <a:lnSpc>
                <a:spcPct val="93749"/>
              </a:lnSpc>
            </a:pP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transitif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583678" y="9844405"/>
            <a:ext cx="138374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6</a:t>
            </a:r>
            <a:endParaRPr sz="12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66182" y="7614666"/>
            <a:ext cx="685800" cy="990600"/>
          </a:xfrm>
          <a:prstGeom prst="rect">
            <a:avLst/>
          </a:prstGeom>
        </p:spPr>
        <p:txBody>
          <a:bodyPr wrap="square" lIns="0" tIns="3856" rIns="0" bIns="0" rtlCol="0">
            <a:noAutofit/>
          </a:bodyPr>
          <a:lstStyle/>
          <a:p>
            <a:pPr>
              <a:lnSpc>
                <a:spcPts val="1300"/>
              </a:lnSpc>
            </a:pPr>
            <a:endParaRPr sz="1300"/>
          </a:p>
          <a:p>
            <a:pPr marL="185162">
              <a:lnSpc>
                <a:spcPct val="93749"/>
              </a:lnSpc>
            </a:pP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normal</a:t>
            </a:r>
            <a:endParaRPr sz="900">
              <a:latin typeface="Garamond"/>
              <a:cs typeface="Garamond"/>
            </a:endParaRPr>
          </a:p>
          <a:p>
            <a:pPr marL="183642">
              <a:lnSpc>
                <a:spcPct val="93749"/>
              </a:lnSpc>
              <a:spcBef>
                <a:spcPts val="2227"/>
              </a:spcBef>
            </a:pP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Bentuk</a:t>
            </a:r>
            <a:endParaRPr sz="900">
              <a:latin typeface="Garamond"/>
              <a:cs typeface="Garamond"/>
            </a:endParaRPr>
          </a:p>
          <a:p>
            <a:pPr marL="183642">
              <a:lnSpc>
                <a:spcPct val="93749"/>
              </a:lnSpc>
              <a:spcBef>
                <a:spcPts val="1153"/>
              </a:spcBef>
            </a:pP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Kelima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17441" y="7443978"/>
            <a:ext cx="876300" cy="495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1745742" y="7177278"/>
            <a:ext cx="876300" cy="495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1752600" y="6300978"/>
            <a:ext cx="876300" cy="495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745742" y="6186678"/>
            <a:ext cx="1949958" cy="1866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058418">
              <a:lnSpc>
                <a:spcPct val="93749"/>
              </a:lnSpc>
              <a:spcBef>
                <a:spcPts val="4266"/>
              </a:spcBef>
            </a:pP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B</a:t>
            </a: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u</a:t>
            </a: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an</a:t>
            </a: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g</a:t>
            </a: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 </a:t>
            </a: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a</a:t>
            </a: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t</a:t>
            </a: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ri</a:t>
            </a: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b</a:t>
            </a: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u</a:t>
            </a:r>
            <a:r>
              <a:rPr dirty="0" smtClean="0" sz="900" spc="1">
                <a:solidFill>
                  <a:srgbClr val="003399"/>
                </a:solidFill>
                <a:latin typeface="Garamond"/>
                <a:cs typeface="Garamond"/>
              </a:rPr>
              <a:t>t</a:t>
            </a:r>
            <a:endParaRPr sz="900">
              <a:latin typeface="Garamond"/>
              <a:cs typeface="Garamond"/>
            </a:endParaRPr>
          </a:p>
          <a:p>
            <a:pPr marL="265172">
              <a:lnSpc>
                <a:spcPct val="93749"/>
              </a:lnSpc>
              <a:spcBef>
                <a:spcPts val="2977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mal</a:t>
            </a:r>
            <a:endParaRPr sz="900">
              <a:latin typeface="Garamond"/>
              <a:cs typeface="Garamond"/>
            </a:endParaRPr>
          </a:p>
          <a:p>
            <a:pPr marL="1094997">
              <a:lnSpc>
                <a:spcPct val="93749"/>
              </a:lnSpc>
              <a:spcBef>
                <a:spcPts val="2443"/>
              </a:spcBef>
            </a:pP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Dep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nd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si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95700" y="6186678"/>
            <a:ext cx="6477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4343400" y="6186678"/>
            <a:ext cx="4572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695700" y="6567678"/>
            <a:ext cx="228600" cy="495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924300" y="6567678"/>
            <a:ext cx="876300" cy="495300"/>
          </a:xfrm>
          <a:prstGeom prst="rect">
            <a:avLst/>
          </a:prstGeom>
        </p:spPr>
        <p:txBody>
          <a:bodyPr wrap="square" lIns="0" tIns="4620" rIns="0" bIns="0" rtlCol="0">
            <a:noAutofit/>
          </a:bodyPr>
          <a:lstStyle/>
          <a:p>
            <a:pPr>
              <a:lnSpc>
                <a:spcPts val="500"/>
              </a:lnSpc>
            </a:pPr>
            <a:endParaRPr sz="500"/>
          </a:p>
          <a:p>
            <a:pPr marL="268767" marR="271194" algn="ctr">
              <a:lnSpc>
                <a:spcPct val="93749"/>
              </a:lnSpc>
              <a:spcBef>
                <a:spcPts val="2000"/>
              </a:spcBef>
            </a:pP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Ketiga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95700" y="7062978"/>
            <a:ext cx="1104900" cy="1219200"/>
          </a:xfrm>
          <a:prstGeom prst="rect">
            <a:avLst/>
          </a:prstGeom>
        </p:spPr>
        <p:txBody>
          <a:bodyPr wrap="square" lIns="0" tIns="4620" rIns="0" bIns="0" rtlCol="0">
            <a:noAutofit/>
          </a:bodyPr>
          <a:lstStyle/>
          <a:p>
            <a:pPr>
              <a:lnSpc>
                <a:spcPts val="500"/>
              </a:lnSpc>
            </a:pPr>
            <a:endParaRPr sz="500"/>
          </a:p>
          <a:p>
            <a:pPr marL="464819">
              <a:lnSpc>
                <a:spcPct val="93749"/>
              </a:lnSpc>
              <a:spcBef>
                <a:spcPts val="5000"/>
              </a:spcBef>
            </a:pP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Lain-lain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45742" y="8053578"/>
            <a:ext cx="876300" cy="495300"/>
          </a:xfrm>
          <a:prstGeom prst="rect">
            <a:avLst/>
          </a:prstGeom>
        </p:spPr>
        <p:txBody>
          <a:bodyPr wrap="square" lIns="0" tIns="7160" rIns="0" bIns="0" rtlCol="0">
            <a:noAutofit/>
          </a:bodyPr>
          <a:lstStyle/>
          <a:p>
            <a:pPr>
              <a:lnSpc>
                <a:spcPts val="1400"/>
              </a:lnSpc>
            </a:pPr>
            <a:endParaRPr sz="1400"/>
          </a:p>
          <a:p>
            <a:pPr marL="265172">
              <a:lnSpc>
                <a:spcPct val="93749"/>
              </a:lnSpc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mal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22042" y="8053578"/>
            <a:ext cx="107365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622042" y="8282178"/>
            <a:ext cx="2178558" cy="266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59108" marR="959641" algn="ctr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Tahapan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Normalisasi</a:t>
            </a:r>
            <a:endParaRPr sz="2200">
              <a:latin typeface="Garamond"/>
              <a:cs typeface="Garamond"/>
            </a:endParaRPr>
          </a:p>
          <a:p>
            <a:pPr marL="272034">
              <a:lnSpc>
                <a:spcPct val="93749"/>
              </a:lnSpc>
              <a:spcBef>
                <a:spcPts val="2059"/>
              </a:spcBef>
            </a:pP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dengan</a:t>
            </a:r>
            <a:endParaRPr sz="900">
              <a:latin typeface="Garamond"/>
              <a:cs typeface="Garamond"/>
            </a:endParaRPr>
          </a:p>
          <a:p>
            <a:pPr marL="230120">
              <a:lnSpc>
                <a:spcPct val="93749"/>
              </a:lnSpc>
              <a:spcBef>
                <a:spcPts val="70"/>
              </a:spcBef>
            </a:pP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Atrib</a:t>
            </a: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900">
                <a:solidFill>
                  <a:srgbClr val="FFFFFF"/>
                </a:solidFill>
                <a:latin typeface="Garamond"/>
                <a:cs typeface="Garamond"/>
              </a:rPr>
              <a:t>ernilai</a:t>
            </a:r>
            <a:endParaRPr sz="900">
              <a:latin typeface="Garamond"/>
              <a:cs typeface="Garamond"/>
            </a:endParaRPr>
          </a:p>
          <a:p>
            <a:pPr marL="454148">
              <a:lnSpc>
                <a:spcPts val="1012"/>
              </a:lnSpc>
              <a:spcBef>
                <a:spcPts val="15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ganda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                           </a:t>
            </a:r>
            <a:r>
              <a:rPr dirty="0" smtClean="0" sz="900" spc="19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endParaRPr sz="900">
              <a:latin typeface="Garamond"/>
              <a:cs typeface="Garamond"/>
            </a:endParaRPr>
          </a:p>
          <a:p>
            <a:pPr marL="2561911" marR="1609347" algn="ctr">
              <a:lnSpc>
                <a:spcPct val="93749"/>
              </a:lnSpc>
              <a:spcBef>
                <a:spcPts val="55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mal</a:t>
            </a:r>
            <a:endParaRPr sz="900">
              <a:latin typeface="Garamond"/>
              <a:cs typeface="Garamond"/>
            </a:endParaRPr>
          </a:p>
          <a:p>
            <a:pPr marL="1191771">
              <a:lnSpc>
                <a:spcPts val="1012"/>
              </a:lnSpc>
              <a:spcBef>
                <a:spcPts val="877"/>
              </a:spcBef>
            </a:pPr>
            <a:r>
              <a:rPr dirty="0" smtClean="0" sz="900" spc="4">
                <a:solidFill>
                  <a:srgbClr val="003399"/>
                </a:solidFill>
                <a:latin typeface="Garamond"/>
                <a:cs typeface="Garamond"/>
              </a:rPr>
              <a:t>b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ernilai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ganda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                                                          </a:t>
            </a:r>
            <a:r>
              <a:rPr dirty="0" smtClean="0" sz="900" spc="170">
                <a:solidFill>
                  <a:srgbClr val="003399"/>
                </a:solidFill>
                <a:latin typeface="Garamond"/>
                <a:cs typeface="Garamond"/>
              </a:rPr>
              <a:t> </a:t>
            </a:r>
            <a:r>
              <a:rPr dirty="0" smtClean="0" baseline="-32921" sz="1350" spc="4">
                <a:solidFill>
                  <a:srgbClr val="003399"/>
                </a:solidFill>
                <a:latin typeface="Garamond"/>
                <a:cs typeface="Garamond"/>
              </a:rPr>
              <a:t>B</a:t>
            </a:r>
            <a:r>
              <a:rPr dirty="0" smtClean="0" baseline="-32921" sz="1350" spc="0">
                <a:solidFill>
                  <a:srgbClr val="003399"/>
                </a:solidFill>
                <a:latin typeface="Garamond"/>
                <a:cs typeface="Garamond"/>
              </a:rPr>
              <a:t>u</a:t>
            </a:r>
            <a:r>
              <a:rPr dirty="0" smtClean="0" baseline="-32921" sz="1350" spc="4">
                <a:solidFill>
                  <a:srgbClr val="003399"/>
                </a:solidFill>
                <a:latin typeface="Garamond"/>
                <a:cs typeface="Garamond"/>
              </a:rPr>
              <a:t>ang</a:t>
            </a:r>
            <a:endParaRPr sz="900">
              <a:latin typeface="Garamond"/>
              <a:cs typeface="Garamond"/>
            </a:endParaRPr>
          </a:p>
          <a:p>
            <a:pPr marL="416814">
              <a:lnSpc>
                <a:spcPts val="1012"/>
              </a:lnSpc>
              <a:spcBef>
                <a:spcPts val="550"/>
              </a:spcBef>
            </a:pPr>
            <a:r>
              <a:rPr dirty="0" smtClean="0" baseline="-16460" sz="135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baseline="-16460" sz="135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                                                       </a:t>
            </a:r>
            <a:r>
              <a:rPr dirty="0" smtClean="0" baseline="-16460" sz="1350" spc="9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Dep</a:t>
            </a:r>
            <a:r>
              <a:rPr dirty="0" smtClean="0" sz="900" spc="-4">
                <a:solidFill>
                  <a:srgbClr val="003399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nd</a:t>
            </a:r>
            <a:r>
              <a:rPr dirty="0" smtClean="0" sz="900" spc="-9">
                <a:solidFill>
                  <a:srgbClr val="003399"/>
                </a:solidFill>
                <a:latin typeface="Garamond"/>
                <a:cs typeface="Garamond"/>
              </a:rPr>
              <a:t>e</a:t>
            </a:r>
            <a:r>
              <a:rPr dirty="0" smtClean="0" sz="900" spc="4">
                <a:solidFill>
                  <a:srgbClr val="003399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si</a:t>
            </a:r>
            <a:endParaRPr sz="900">
              <a:latin typeface="Garamond"/>
              <a:cs typeface="Garamond"/>
            </a:endParaRPr>
          </a:p>
          <a:p>
            <a:pPr marL="394708">
              <a:lnSpc>
                <a:spcPts val="1012"/>
              </a:lnSpc>
              <a:spcBef>
                <a:spcPts val="1361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Pertama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                          </a:t>
            </a:r>
            <a:r>
              <a:rPr dirty="0" smtClean="0" sz="900" spc="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endParaRPr sz="900">
              <a:latin typeface="Garamond"/>
              <a:cs typeface="Garamond"/>
            </a:endParaRPr>
          </a:p>
          <a:p>
            <a:pPr marL="1319562" marR="371904" algn="ctr">
              <a:lnSpc>
                <a:spcPts val="1012"/>
              </a:lnSpc>
              <a:spcBef>
                <a:spcPts val="55"/>
              </a:spcBef>
            </a:pPr>
            <a:r>
              <a:rPr dirty="0" smtClean="0" baseline="-16460" sz="1350" spc="4">
                <a:solidFill>
                  <a:srgbClr val="003399"/>
                </a:solidFill>
                <a:latin typeface="Garamond"/>
                <a:cs typeface="Garamond"/>
              </a:rPr>
              <a:t>B</a:t>
            </a:r>
            <a:r>
              <a:rPr dirty="0" smtClean="0" baseline="-16460" sz="1350" spc="0">
                <a:solidFill>
                  <a:srgbClr val="003399"/>
                </a:solidFill>
                <a:latin typeface="Garamond"/>
                <a:cs typeface="Garamond"/>
              </a:rPr>
              <a:t>u</a:t>
            </a:r>
            <a:r>
              <a:rPr dirty="0" smtClean="0" baseline="-16460" sz="1350" spc="4">
                <a:solidFill>
                  <a:srgbClr val="003399"/>
                </a:solidFill>
                <a:latin typeface="Garamond"/>
                <a:cs typeface="Garamond"/>
              </a:rPr>
              <a:t>an</a:t>
            </a:r>
            <a:r>
              <a:rPr dirty="0" smtClean="0" baseline="-16460" sz="1350" spc="0">
                <a:solidFill>
                  <a:srgbClr val="003399"/>
                </a:solidFill>
                <a:latin typeface="Garamond"/>
                <a:cs typeface="Garamond"/>
              </a:rPr>
              <a:t>g</a:t>
            </a:r>
            <a:r>
              <a:rPr dirty="0" smtClean="0" baseline="-16460" sz="1350" spc="0">
                <a:solidFill>
                  <a:srgbClr val="003399"/>
                </a:solidFill>
                <a:latin typeface="Garamond"/>
                <a:cs typeface="Garamond"/>
              </a:rPr>
              <a:t>                                </a:t>
            </a:r>
            <a:r>
              <a:rPr dirty="0" smtClean="0" baseline="-16460" sz="1350" spc="54">
                <a:solidFill>
                  <a:srgbClr val="003399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900" spc="-4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mal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</a:t>
            </a:r>
            <a:r>
              <a:rPr dirty="0" smtClean="0" sz="900" spc="59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9876" sz="1350" spc="0">
                <a:solidFill>
                  <a:srgbClr val="003399"/>
                </a:solidFill>
                <a:latin typeface="Garamond"/>
                <a:cs typeface="Garamond"/>
              </a:rPr>
              <a:t>Bentuk</a:t>
            </a:r>
            <a:endParaRPr sz="900">
              <a:latin typeface="Garamond"/>
              <a:cs typeface="Garamond"/>
            </a:endParaRPr>
          </a:p>
          <a:p>
            <a:pPr marL="1331444" marR="254867" algn="ctr">
              <a:lnSpc>
                <a:spcPts val="1012"/>
              </a:lnSpc>
              <a:spcBef>
                <a:spcPts val="1285"/>
              </a:spcBef>
            </a:pPr>
            <a:r>
              <a:rPr dirty="0" smtClean="0" baseline="-9876" sz="1350" spc="0">
                <a:solidFill>
                  <a:srgbClr val="003399"/>
                </a:solidFill>
                <a:latin typeface="Garamond"/>
                <a:cs typeface="Garamond"/>
              </a:rPr>
              <a:t>pars</a:t>
            </a:r>
            <a:r>
              <a:rPr dirty="0" smtClean="0" baseline="-9876" sz="1350" spc="-4">
                <a:solidFill>
                  <a:srgbClr val="003399"/>
                </a:solidFill>
                <a:latin typeface="Garamond"/>
                <a:cs typeface="Garamond"/>
              </a:rPr>
              <a:t>i</a:t>
            </a:r>
            <a:r>
              <a:rPr dirty="0" smtClean="0" baseline="-9876" sz="1350" spc="0">
                <a:solidFill>
                  <a:srgbClr val="003399"/>
                </a:solidFill>
                <a:latin typeface="Garamond"/>
                <a:cs typeface="Garamond"/>
              </a:rPr>
              <a:t>al</a:t>
            </a:r>
            <a:r>
              <a:rPr dirty="0" smtClean="0" baseline="-9876" sz="1350" spc="0">
                <a:solidFill>
                  <a:srgbClr val="003399"/>
                </a:solidFill>
                <a:latin typeface="Garamond"/>
                <a:cs typeface="Garamond"/>
              </a:rPr>
              <a:t>                                                                        </a:t>
            </a:r>
            <a:r>
              <a:rPr dirty="0" smtClean="0" baseline="-9876" sz="1350" spc="0">
                <a:solidFill>
                  <a:srgbClr val="003399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B</a:t>
            </a:r>
            <a:r>
              <a:rPr dirty="0" smtClean="0" sz="900" spc="4">
                <a:solidFill>
                  <a:srgbClr val="003399"/>
                </a:solidFill>
                <a:latin typeface="Garamond"/>
                <a:cs typeface="Garamond"/>
              </a:rPr>
              <a:t>o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yce-C</a:t>
            </a:r>
            <a:r>
              <a:rPr dirty="0" smtClean="0" sz="900" spc="4">
                <a:solidFill>
                  <a:srgbClr val="003399"/>
                </a:solidFill>
                <a:latin typeface="Garamond"/>
                <a:cs typeface="Garamond"/>
              </a:rPr>
              <a:t>o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dd</a:t>
            </a:r>
            <a:endParaRPr sz="900">
              <a:latin typeface="Garamond"/>
              <a:cs typeface="Garamond"/>
            </a:endParaRPr>
          </a:p>
          <a:p>
            <a:pPr marL="416814">
              <a:lnSpc>
                <a:spcPts val="1280"/>
              </a:lnSpc>
              <a:spcBef>
                <a:spcPts val="214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                                                                       </a:t>
            </a:r>
            <a:r>
              <a:rPr dirty="0" smtClean="0" sz="900" spc="4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23045" sz="1350" spc="0">
                <a:solidFill>
                  <a:srgbClr val="003399"/>
                </a:solidFill>
                <a:latin typeface="Garamond"/>
                <a:cs typeface="Garamond"/>
              </a:rPr>
              <a:t>h</a:t>
            </a:r>
            <a:r>
              <a:rPr dirty="0" smtClean="0" baseline="23045" sz="1350" spc="-9">
                <a:solidFill>
                  <a:srgbClr val="003399"/>
                </a:solidFill>
                <a:latin typeface="Garamond"/>
                <a:cs typeface="Garamond"/>
              </a:rPr>
              <a:t>i</a:t>
            </a:r>
            <a:r>
              <a:rPr dirty="0" smtClean="0" baseline="23045" sz="1350" spc="0">
                <a:solidFill>
                  <a:srgbClr val="003399"/>
                </a:solidFill>
                <a:latin typeface="Garamond"/>
                <a:cs typeface="Garamond"/>
              </a:rPr>
              <a:t>ngga</a:t>
            </a:r>
            <a:endParaRPr sz="900">
              <a:latin typeface="Garamond"/>
              <a:cs typeface="Garamond"/>
            </a:endParaRPr>
          </a:p>
          <a:p>
            <a:pPr marL="430530">
              <a:lnSpc>
                <a:spcPts val="1012"/>
              </a:lnSpc>
              <a:spcBef>
                <a:spcPts val="739"/>
              </a:spcBef>
            </a:pPr>
            <a:r>
              <a:rPr dirty="0" smtClean="0" baseline="-23045" sz="1350" spc="0">
                <a:solidFill>
                  <a:srgbClr val="FFFFFF"/>
                </a:solidFill>
                <a:latin typeface="Garamond"/>
                <a:cs typeface="Garamond"/>
              </a:rPr>
              <a:t>Ke</a:t>
            </a:r>
            <a:r>
              <a:rPr dirty="0" smtClean="0" baseline="-23045" sz="1350" spc="4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baseline="-23045" sz="1350" spc="-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baseline="-23045" sz="135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baseline="-23045" sz="135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                                                                           </a:t>
            </a:r>
            <a:r>
              <a:rPr dirty="0" smtClean="0" baseline="-23045" sz="1350" spc="17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No</a:t>
            </a:r>
            <a:r>
              <a:rPr dirty="0" smtClean="0" sz="900" spc="-4">
                <a:solidFill>
                  <a:srgbClr val="003399"/>
                </a:solidFill>
                <a:latin typeface="Garamond"/>
                <a:cs typeface="Garamond"/>
              </a:rPr>
              <a:t>r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mal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93640">
              <a:lnSpc>
                <a:spcPct val="93750"/>
              </a:lnSpc>
              <a:spcBef>
                <a:spcPts val="1087"/>
              </a:spcBef>
            </a:pP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Tahapan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b="1">
                <a:solidFill>
                  <a:srgbClr val="E5E5FF"/>
                </a:solidFill>
                <a:latin typeface="Garamond"/>
                <a:cs typeface="Garamond"/>
              </a:rPr>
              <a:t>Normalisasi</a:t>
            </a:r>
            <a:endParaRPr sz="2200">
              <a:latin typeface="Garamond"/>
              <a:cs typeface="Garamond"/>
            </a:endParaRPr>
          </a:p>
          <a:p>
            <a:pPr marL="268222">
              <a:lnSpc>
                <a:spcPct val="93749"/>
              </a:lnSpc>
              <a:spcBef>
                <a:spcPts val="1745"/>
              </a:spcBef>
            </a:pP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Ben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uk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al</a:t>
            </a:r>
            <a:endParaRPr sz="1000">
              <a:latin typeface="Garamond"/>
              <a:cs typeface="Garamond"/>
            </a:endParaRPr>
          </a:p>
          <a:p>
            <a:pPr marL="725426">
              <a:lnSpc>
                <a:spcPct val="93749"/>
              </a:lnSpc>
              <a:spcBef>
                <a:spcPts val="75"/>
              </a:spcBef>
            </a:pP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Menghilangk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bernilai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gand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/multi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value</a:t>
            </a:r>
            <a:endParaRPr sz="1000">
              <a:latin typeface="Garamond"/>
              <a:cs typeface="Garamond"/>
            </a:endParaRPr>
          </a:p>
          <a:p>
            <a:pPr marL="268222">
              <a:lnSpc>
                <a:spcPct val="93749"/>
              </a:lnSpc>
              <a:spcBef>
                <a:spcPts val="75"/>
              </a:spcBef>
            </a:pP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Ben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uk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al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Pert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1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)</a:t>
            </a:r>
            <a:endParaRPr sz="1000">
              <a:latin typeface="Garamond"/>
              <a:cs typeface="Garamond"/>
            </a:endParaRPr>
          </a:p>
          <a:p>
            <a:pPr marL="725426">
              <a:lnSpc>
                <a:spcPct val="93749"/>
              </a:lnSpc>
              <a:spcBef>
                <a:spcPts val="75"/>
              </a:spcBef>
            </a:pP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Menghilangk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ketergantungan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sebagian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/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parsial</a:t>
            </a:r>
            <a:endParaRPr sz="1000">
              <a:latin typeface="Garamond"/>
              <a:cs typeface="Garamond"/>
            </a:endParaRPr>
          </a:p>
          <a:p>
            <a:pPr marL="268222">
              <a:lnSpc>
                <a:spcPct val="93749"/>
              </a:lnSpc>
              <a:spcBef>
                <a:spcPts val="75"/>
              </a:spcBef>
            </a:pP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Ben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uk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al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Kedua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(2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r>
              <a:rPr dirty="0" smtClean="0" sz="1000" spc="-1">
                <a:solidFill>
                  <a:srgbClr val="FFFFFF"/>
                </a:solidFill>
                <a:latin typeface="Garamond"/>
                <a:cs typeface="Garamond"/>
              </a:rPr>
              <a:t>)</a:t>
            </a:r>
            <a:endParaRPr sz="1000">
              <a:latin typeface="Garamond"/>
              <a:cs typeface="Garamond"/>
            </a:endParaRPr>
          </a:p>
          <a:p>
            <a:pPr marL="725426">
              <a:lnSpc>
                <a:spcPct val="93749"/>
              </a:lnSpc>
              <a:spcBef>
                <a:spcPts val="75"/>
              </a:spcBef>
            </a:pP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Menghilangkan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keter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antung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transitif</a:t>
            </a:r>
            <a:endParaRPr sz="1000">
              <a:latin typeface="Garamond"/>
              <a:cs typeface="Garamond"/>
            </a:endParaRPr>
          </a:p>
          <a:p>
            <a:pPr marL="268222">
              <a:lnSpc>
                <a:spcPct val="93749"/>
              </a:lnSpc>
              <a:spcBef>
                <a:spcPts val="75"/>
              </a:spcBef>
            </a:pP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Ben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uk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al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Ketiga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3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NF)</a:t>
            </a:r>
            <a:endParaRPr sz="1000">
              <a:latin typeface="Garamond"/>
              <a:cs typeface="Garamond"/>
            </a:endParaRPr>
          </a:p>
          <a:p>
            <a:pPr marL="725426">
              <a:lnSpc>
                <a:spcPct val="93749"/>
              </a:lnSpc>
              <a:spcBef>
                <a:spcPts val="75"/>
              </a:spcBef>
            </a:pP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Menghilangk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anomali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anomali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hasil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dari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ketergantungan</a:t>
            </a:r>
            <a:endParaRPr sz="1000">
              <a:latin typeface="Garamond"/>
              <a:cs typeface="Garamond"/>
            </a:endParaRPr>
          </a:p>
          <a:p>
            <a:pPr marL="268222">
              <a:lnSpc>
                <a:spcPts val="1124"/>
              </a:lnSpc>
              <a:spcBef>
                <a:spcPts val="1020"/>
              </a:spcBef>
            </a:pP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Ben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uk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al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latin typeface="Garamond"/>
                <a:cs typeface="Garamond"/>
              </a:rPr>
              <a:t>Boyc</a:t>
            </a:r>
            <a:r>
              <a:rPr dirty="0" smtClean="0" sz="1000" spc="0">
                <a:latin typeface="Garamond"/>
                <a:cs typeface="Garamond"/>
              </a:rPr>
              <a:t>e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Codd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(B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C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F)</a:t>
            </a:r>
            <a:endParaRPr sz="1000">
              <a:latin typeface="Garamond"/>
              <a:cs typeface="Garamond"/>
            </a:endParaRPr>
          </a:p>
          <a:p>
            <a:pPr marL="725424">
              <a:lnSpc>
                <a:spcPts val="1012"/>
              </a:lnSpc>
              <a:spcBef>
                <a:spcPts val="70"/>
              </a:spcBef>
            </a:pP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hi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ngk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900" spc="0">
                <a:latin typeface="Garamond"/>
                <a:cs typeface="Garamond"/>
              </a:rPr>
              <a:t>n</a:t>
            </a:r>
            <a:r>
              <a:rPr dirty="0" smtClean="0" sz="900" spc="0"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Ke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te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rgant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ngan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900" spc="0">
                <a:solidFill>
                  <a:srgbClr val="FFFFFF"/>
                </a:solidFill>
                <a:latin typeface="Garamond"/>
                <a:cs typeface="Garamond"/>
              </a:rPr>
              <a:t>ivalue</a:t>
            </a:r>
            <a:endParaRPr sz="900">
              <a:latin typeface="Garamond"/>
              <a:cs typeface="Garamond"/>
            </a:endParaRPr>
          </a:p>
          <a:p>
            <a:pPr marL="268222">
              <a:lnSpc>
                <a:spcPts val="1124"/>
              </a:lnSpc>
              <a:spcBef>
                <a:spcPts val="70"/>
              </a:spcBef>
            </a:pP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latin typeface="Garamond"/>
                <a:cs typeface="Garamond"/>
              </a:rPr>
              <a:t>Keempat</a:t>
            </a:r>
            <a:r>
              <a:rPr dirty="0" smtClean="0" sz="1000" spc="0"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4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NF)</a:t>
            </a:r>
            <a:endParaRPr sz="1000">
              <a:latin typeface="Garamond"/>
              <a:cs typeface="Garamond"/>
            </a:endParaRPr>
          </a:p>
          <a:p>
            <a:pPr marL="725424">
              <a:lnSpc>
                <a:spcPts val="890"/>
              </a:lnSpc>
              <a:spcBef>
                <a:spcPts val="94"/>
              </a:spcBef>
            </a:pP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Mengh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ngkan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50" spc="0">
                <a:latin typeface="Garamond"/>
                <a:cs typeface="Garamond"/>
              </a:rPr>
              <a:t>n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o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al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o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y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dirty="0" smtClean="0" sz="75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endParaRPr sz="750">
              <a:latin typeface="Garamond"/>
              <a:cs typeface="Garamond"/>
            </a:endParaRPr>
          </a:p>
          <a:p>
            <a:pPr marL="268222">
              <a:lnSpc>
                <a:spcPts val="1124"/>
              </a:lnSpc>
            </a:pP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700" spc="511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Ben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uk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No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al</a:t>
            </a:r>
            <a:r>
              <a:rPr dirty="0" smtClean="0" sz="10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000" spc="0">
                <a:latin typeface="Garamond"/>
                <a:cs typeface="Garamond"/>
              </a:rPr>
              <a:t>Kelima</a:t>
            </a:r>
            <a:endParaRPr sz="10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1879092" y="1859661"/>
            <a:ext cx="629412" cy="0"/>
          </a:xfrm>
          <a:custGeom>
            <a:avLst/>
            <a:gdLst/>
            <a:ahLst/>
            <a:cxnLst/>
            <a:rect l="l" t="t" r="r" b="b"/>
            <a:pathLst>
              <a:path w="629412" h="0">
                <a:moveTo>
                  <a:pt x="0" y="0"/>
                </a:moveTo>
                <a:lnTo>
                  <a:pt x="629412" y="0"/>
                </a:lnTo>
              </a:path>
            </a:pathLst>
          </a:custGeom>
          <a:ln w="660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1874520" y="1855089"/>
            <a:ext cx="629412" cy="0"/>
          </a:xfrm>
          <a:custGeom>
            <a:avLst/>
            <a:gdLst/>
            <a:ahLst/>
            <a:cxnLst/>
            <a:rect l="l" t="t" r="r" b="b"/>
            <a:pathLst>
              <a:path w="629412" h="0">
                <a:moveTo>
                  <a:pt x="0" y="0"/>
                </a:moveTo>
                <a:lnTo>
                  <a:pt x="629412" y="0"/>
                </a:lnTo>
              </a:path>
            </a:pathLst>
          </a:custGeom>
          <a:ln w="6603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1879092" y="2621660"/>
            <a:ext cx="419862" cy="0"/>
          </a:xfrm>
          <a:custGeom>
            <a:avLst/>
            <a:gdLst/>
            <a:ahLst/>
            <a:cxnLst/>
            <a:rect l="l" t="t" r="r" b="b"/>
            <a:pathLst>
              <a:path w="419862" h="0">
                <a:moveTo>
                  <a:pt x="0" y="0"/>
                </a:moveTo>
                <a:lnTo>
                  <a:pt x="419862" y="0"/>
                </a:lnTo>
              </a:path>
            </a:pathLst>
          </a:custGeom>
          <a:ln w="660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1874520" y="2617089"/>
            <a:ext cx="419862" cy="0"/>
          </a:xfrm>
          <a:custGeom>
            <a:avLst/>
            <a:gdLst/>
            <a:ahLst/>
            <a:cxnLst/>
            <a:rect l="l" t="t" r="r" b="b"/>
            <a:pathLst>
              <a:path w="419862" h="0">
                <a:moveTo>
                  <a:pt x="0" y="0"/>
                </a:moveTo>
                <a:lnTo>
                  <a:pt x="419862" y="0"/>
                </a:lnTo>
              </a:path>
            </a:pathLst>
          </a:custGeom>
          <a:ln w="6603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1879092" y="6235065"/>
            <a:ext cx="489204" cy="0"/>
          </a:xfrm>
          <a:custGeom>
            <a:avLst/>
            <a:gdLst/>
            <a:ahLst/>
            <a:cxnLst/>
            <a:rect l="l" t="t" r="r" b="b"/>
            <a:pathLst>
              <a:path w="489204" h="0">
                <a:moveTo>
                  <a:pt x="0" y="0"/>
                </a:moveTo>
                <a:lnTo>
                  <a:pt x="489204" y="0"/>
                </a:lnTo>
              </a:path>
            </a:pathLst>
          </a:custGeom>
          <a:ln w="660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1874520" y="6230492"/>
            <a:ext cx="489204" cy="0"/>
          </a:xfrm>
          <a:custGeom>
            <a:avLst/>
            <a:gdLst/>
            <a:ahLst/>
            <a:cxnLst/>
            <a:rect l="l" t="t" r="r" b="b"/>
            <a:pathLst>
              <a:path w="489204" h="0">
                <a:moveTo>
                  <a:pt x="0" y="0"/>
                </a:moveTo>
                <a:lnTo>
                  <a:pt x="489204" y="0"/>
                </a:lnTo>
              </a:path>
            </a:pathLst>
          </a:custGeom>
          <a:ln w="660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1904999" y="6758177"/>
            <a:ext cx="1523999" cy="14813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3962399" y="6749033"/>
            <a:ext cx="1952243" cy="96164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2261881" y="2939740"/>
            <a:ext cx="1859686" cy="139700"/>
          </a:xfrm>
          <a:prstGeom prst="rect">
            <a:avLst/>
          </a:prstGeom>
        </p:spPr>
        <p:txBody>
          <a:bodyPr wrap="square" lIns="0" tIns="6350" rIns="0" bIns="0" rtlCol="0">
            <a:noAutofit/>
          </a:bodyPr>
          <a:lstStyle/>
          <a:p>
            <a:pPr marL="12700">
              <a:lnSpc>
                <a:spcPts val="1000"/>
              </a:lnSpc>
            </a:pP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terh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da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p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at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r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ibu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X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j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ik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da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h</a:t>
            </a:r>
            <a:endParaRPr sz="900">
              <a:latin typeface="Consolas"/>
              <a:cs typeface="Consola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67732" y="2939740"/>
            <a:ext cx="1735019" cy="139700"/>
          </a:xfrm>
          <a:prstGeom prst="rect">
            <a:avLst/>
          </a:prstGeom>
        </p:spPr>
        <p:txBody>
          <a:bodyPr wrap="square" lIns="0" tIns="6350" rIns="0" bIns="0" rtlCol="0">
            <a:noAutofit/>
          </a:bodyPr>
          <a:lstStyle/>
          <a:p>
            <a:pPr marL="12700">
              <a:lnSpc>
                <a:spcPts val="1000"/>
              </a:lnSpc>
            </a:pP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j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k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ti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p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la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il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X</a:t>
            </a:r>
            <a:endParaRPr sz="900">
              <a:latin typeface="Consolas"/>
              <a:cs typeface="Consola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61892" y="3666676"/>
            <a:ext cx="354986" cy="139700"/>
          </a:xfrm>
          <a:prstGeom prst="rect">
            <a:avLst/>
          </a:prstGeom>
        </p:spPr>
        <p:txBody>
          <a:bodyPr wrap="square" lIns="0" tIns="6350" rIns="0" bIns="0" rtlCol="0">
            <a:noAutofit/>
          </a:bodyPr>
          <a:lstStyle/>
          <a:p>
            <a:pPr marL="12700">
              <a:lnSpc>
                <a:spcPts val="1000"/>
              </a:lnSpc>
            </a:pP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bila:</a:t>
            </a:r>
            <a:endParaRPr sz="900">
              <a:latin typeface="Consolas"/>
              <a:cs typeface="Consola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83678" y="9844405"/>
            <a:ext cx="138374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7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4156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 marL="869442">
              <a:lnSpc>
                <a:spcPct val="93750"/>
              </a:lnSpc>
              <a:spcBef>
                <a:spcPts val="2000"/>
              </a:spcBef>
            </a:pPr>
            <a:r>
              <a:rPr dirty="0" smtClean="0" sz="1800" b="1">
                <a:solidFill>
                  <a:srgbClr val="E5E5FF"/>
                </a:solidFill>
                <a:latin typeface="Garamond"/>
                <a:cs typeface="Garamond"/>
              </a:rPr>
              <a:t>Depedensi</a:t>
            </a:r>
            <a:r>
              <a:rPr dirty="0" smtClean="0" sz="18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 b="1">
                <a:solidFill>
                  <a:srgbClr val="E5E5FF"/>
                </a:solidFill>
                <a:latin typeface="Garamond"/>
                <a:cs typeface="Garamond"/>
              </a:rPr>
              <a:t>(</a:t>
            </a:r>
            <a:r>
              <a:rPr dirty="0" smtClean="0" sz="1800" b="1">
                <a:solidFill>
                  <a:srgbClr val="E5E5FF"/>
                </a:solidFill>
                <a:latin typeface="Garamond"/>
                <a:cs typeface="Garamond"/>
              </a:rPr>
              <a:t>Ketergantungan</a:t>
            </a:r>
            <a:r>
              <a:rPr dirty="0" smtClean="0" sz="1800" b="1">
                <a:solidFill>
                  <a:srgbClr val="E5E5FF"/>
                </a:solidFill>
                <a:latin typeface="Garamond"/>
                <a:cs typeface="Garamond"/>
              </a:rPr>
              <a:t>)</a:t>
            </a:r>
            <a:endParaRPr sz="1800">
              <a:latin typeface="Garamond"/>
              <a:cs typeface="Garamond"/>
            </a:endParaRPr>
          </a:p>
          <a:p>
            <a:pPr marL="268227">
              <a:lnSpc>
                <a:spcPct val="97574"/>
              </a:lnSpc>
              <a:spcBef>
                <a:spcPts val="50"/>
              </a:spcBef>
            </a:pPr>
            <a:r>
              <a:rPr dirty="0" smtClean="0" sz="1000" spc="0" b="1">
                <a:solidFill>
                  <a:srgbClr val="FFFFFF"/>
                </a:solidFill>
                <a:latin typeface="Consolas"/>
                <a:cs typeface="Consolas"/>
              </a:rPr>
              <a:t>Con</a:t>
            </a:r>
            <a:r>
              <a:rPr dirty="0" smtClean="0" sz="1000" spc="0" b="1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1000" spc="0" b="1">
                <a:solidFill>
                  <a:srgbClr val="FFFFFF"/>
                </a:solidFill>
                <a:latin typeface="Consolas"/>
                <a:cs typeface="Consolas"/>
              </a:rPr>
              <a:t>oh</a:t>
            </a:r>
            <a:r>
              <a:rPr dirty="0" smtClean="0" sz="1000" spc="0" b="1">
                <a:solidFill>
                  <a:srgbClr val="FFFFFF"/>
                </a:solidFill>
                <a:latin typeface="Consolas"/>
                <a:cs typeface="Consolas"/>
              </a:rPr>
              <a:t>:</a:t>
            </a:r>
            <a:endParaRPr sz="1000">
              <a:latin typeface="Consolas"/>
              <a:cs typeface="Consolas"/>
            </a:endParaRPr>
          </a:p>
          <a:p>
            <a:pPr marL="268224">
              <a:lnSpc>
                <a:spcPct val="113639"/>
              </a:lnSpc>
              <a:spcBef>
                <a:spcPts val="100"/>
              </a:spcBef>
            </a:pP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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48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Depe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d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en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F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u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ngsi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o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na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l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        </a:t>
            </a:r>
            <a:r>
              <a:rPr dirty="0" smtClean="0" sz="900" spc="39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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48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Depe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d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en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r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ansi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if</a:t>
            </a:r>
            <a:endParaRPr sz="900">
              <a:latin typeface="Consolas"/>
              <a:cs typeface="Consolas"/>
            </a:endParaRPr>
          </a:p>
          <a:p>
            <a:pPr marL="668274">
              <a:lnSpc>
                <a:spcPts val="1120"/>
              </a:lnSpc>
              <a:spcBef>
                <a:spcPts val="55"/>
              </a:spcBef>
            </a:pP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X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entury Gothic"/>
                <a:cs typeface="Century Gothic"/>
              </a:rPr>
              <a:t>→</a:t>
            </a:r>
            <a:r>
              <a:rPr dirty="0" smtClean="0" sz="900" spc="22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Y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                        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X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Æ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110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Y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Æ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   </a:t>
            </a:r>
            <a:r>
              <a:rPr dirty="0" smtClean="0" sz="900" spc="155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Z</a:t>
            </a:r>
            <a:endParaRPr sz="900">
              <a:latin typeface="Consolas"/>
              <a:cs typeface="Consolas"/>
            </a:endParaRPr>
          </a:p>
          <a:p>
            <a:pPr marR="269191" algn="r">
              <a:lnSpc>
                <a:spcPct val="95825"/>
              </a:lnSpc>
              <a:spcBef>
                <a:spcPts val="16915"/>
              </a:spcBef>
            </a:pPr>
            <a:r>
              <a:rPr dirty="0" smtClean="0" sz="600" spc="-4">
                <a:solidFill>
                  <a:srgbClr val="888888"/>
                </a:solidFill>
                <a:latin typeface="Arial"/>
                <a:cs typeface="Arial"/>
              </a:rPr>
              <a:t>14</a:t>
            </a:r>
            <a:endParaRPr sz="6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4156" rIns="0" bIns="0" rtlCol="0">
            <a:noAutofit/>
          </a:bodyPr>
          <a:lstStyle/>
          <a:p>
            <a:pPr>
              <a:lnSpc>
                <a:spcPts val="550"/>
              </a:lnSpc>
            </a:pPr>
            <a:endParaRPr sz="550"/>
          </a:p>
          <a:p>
            <a:pPr marL="869442">
              <a:lnSpc>
                <a:spcPct val="93750"/>
              </a:lnSpc>
              <a:spcBef>
                <a:spcPts val="2000"/>
              </a:spcBef>
            </a:pPr>
            <a:r>
              <a:rPr dirty="0" smtClean="0" sz="1800" b="1">
                <a:solidFill>
                  <a:srgbClr val="E5E5FF"/>
                </a:solidFill>
                <a:latin typeface="Garamond"/>
                <a:cs typeface="Garamond"/>
              </a:rPr>
              <a:t>Depedensi</a:t>
            </a:r>
            <a:r>
              <a:rPr dirty="0" smtClean="0" sz="180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1800" b="1">
                <a:solidFill>
                  <a:srgbClr val="E5E5FF"/>
                </a:solidFill>
                <a:latin typeface="Garamond"/>
                <a:cs typeface="Garamond"/>
              </a:rPr>
              <a:t>(</a:t>
            </a:r>
            <a:r>
              <a:rPr dirty="0" smtClean="0" sz="1800" b="1">
                <a:solidFill>
                  <a:srgbClr val="E5E5FF"/>
                </a:solidFill>
                <a:latin typeface="Garamond"/>
                <a:cs typeface="Garamond"/>
              </a:rPr>
              <a:t>Ketergantungan</a:t>
            </a:r>
            <a:r>
              <a:rPr dirty="0" smtClean="0" sz="1800" b="1">
                <a:solidFill>
                  <a:srgbClr val="E5E5FF"/>
                </a:solidFill>
                <a:latin typeface="Garamond"/>
                <a:cs typeface="Garamond"/>
              </a:rPr>
              <a:t>)</a:t>
            </a:r>
            <a:endParaRPr sz="1800">
              <a:latin typeface="Garamond"/>
              <a:cs typeface="Garamond"/>
            </a:endParaRPr>
          </a:p>
          <a:p>
            <a:pPr marL="268227">
              <a:lnSpc>
                <a:spcPct val="97574"/>
              </a:lnSpc>
              <a:spcBef>
                <a:spcPts val="50"/>
              </a:spcBef>
            </a:pPr>
            <a:r>
              <a:rPr dirty="0" smtClean="0" sz="1000" spc="-1" b="1">
                <a:solidFill>
                  <a:srgbClr val="FFFFFF"/>
                </a:solidFill>
                <a:latin typeface="Consolas"/>
                <a:cs typeface="Consolas"/>
              </a:rPr>
              <a:t>Def</a:t>
            </a:r>
            <a:r>
              <a:rPr dirty="0" smtClean="0" sz="1000" spc="-1" b="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1000" spc="-1" b="1">
                <a:solidFill>
                  <a:srgbClr val="FFFFFF"/>
                </a:solidFill>
                <a:latin typeface="Consolas"/>
                <a:cs typeface="Consolas"/>
              </a:rPr>
              <a:t>ni</a:t>
            </a:r>
            <a:r>
              <a:rPr dirty="0" smtClean="0" sz="1000" spc="-1" b="1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1000" spc="-1" b="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1000" spc="-1" b="1">
                <a:solidFill>
                  <a:srgbClr val="FFFFFF"/>
                </a:solidFill>
                <a:latin typeface="Consolas"/>
                <a:cs typeface="Consolas"/>
              </a:rPr>
              <a:t>:</a:t>
            </a:r>
            <a:endParaRPr sz="1000">
              <a:latin typeface="Consolas"/>
              <a:cs typeface="Consolas"/>
            </a:endParaRPr>
          </a:p>
          <a:p>
            <a:pPr marL="439674" marR="186537" indent="0">
              <a:lnSpc>
                <a:spcPct val="100014"/>
              </a:lnSpc>
              <a:spcBef>
                <a:spcPts val="629"/>
              </a:spcBef>
            </a:pP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Dep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e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de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si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m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eru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p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ak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k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o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nsep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y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ng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m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end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‐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ri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nor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m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al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sa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.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Dep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e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de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si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m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enj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e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la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kan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nil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ua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u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at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r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ib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u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y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ng</a:t>
            </a:r>
            <a:endParaRPr sz="1000">
              <a:latin typeface="Consolas"/>
              <a:cs typeface="Consolas"/>
            </a:endParaRPr>
          </a:p>
          <a:p>
            <a:pPr marL="439674">
              <a:lnSpc>
                <a:spcPct val="97574"/>
              </a:lnSpc>
              <a:spcBef>
                <a:spcPts val="5"/>
              </a:spcBef>
            </a:pP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men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e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nt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u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kan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nil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tr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b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ut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l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ai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1000" spc="-1">
                <a:solidFill>
                  <a:srgbClr val="FFFFFF"/>
                </a:solidFill>
                <a:latin typeface="Consolas"/>
                <a:cs typeface="Consolas"/>
              </a:rPr>
              <a:t>nya</a:t>
            </a:r>
            <a:endParaRPr sz="1000">
              <a:latin typeface="Consolas"/>
              <a:cs typeface="Consolas"/>
            </a:endParaRPr>
          </a:p>
          <a:p>
            <a:pPr marL="272793">
              <a:lnSpc>
                <a:spcPct val="97574"/>
              </a:lnSpc>
              <a:spcBef>
                <a:spcPts val="665"/>
              </a:spcBef>
            </a:pPr>
            <a:r>
              <a:rPr dirty="0" smtClean="0" sz="1000" spc="0" b="1">
                <a:latin typeface="Consolas"/>
                <a:cs typeface="Consolas"/>
              </a:rPr>
              <a:t>Jen</a:t>
            </a:r>
            <a:r>
              <a:rPr dirty="0" smtClean="0" sz="1000" spc="0" b="1">
                <a:latin typeface="Consolas"/>
                <a:cs typeface="Consolas"/>
              </a:rPr>
              <a:t>i</a:t>
            </a:r>
            <a:r>
              <a:rPr dirty="0" smtClean="0" sz="1000" spc="0" b="1">
                <a:latin typeface="Consolas"/>
                <a:cs typeface="Consolas"/>
              </a:rPr>
              <a:t>s:</a:t>
            </a:r>
            <a:endParaRPr sz="1000">
              <a:latin typeface="Consolas"/>
              <a:cs typeface="Consolas"/>
            </a:endParaRPr>
          </a:p>
          <a:p>
            <a:pPr marL="268224">
              <a:lnSpc>
                <a:spcPct val="113639"/>
              </a:lnSpc>
              <a:spcBef>
                <a:spcPts val="65"/>
              </a:spcBef>
            </a:pPr>
            <a:r>
              <a:rPr dirty="0" smtClean="0" sz="900" spc="16">
                <a:solidFill>
                  <a:srgbClr val="FFFFFF"/>
                </a:solidFill>
                <a:latin typeface="FZShuTi"/>
                <a:cs typeface="FZShuTi"/>
              </a:rPr>
              <a:t></a:t>
            </a:r>
            <a:r>
              <a:rPr dirty="0" smtClean="0" sz="900" spc="16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16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Depe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d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en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F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u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ngsi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o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nal</a:t>
            </a:r>
            <a:endParaRPr sz="900">
              <a:latin typeface="Consolas"/>
              <a:cs typeface="Consolas"/>
            </a:endParaRPr>
          </a:p>
          <a:p>
            <a:pPr marL="668274">
              <a:lnSpc>
                <a:spcPct val="97574"/>
              </a:lnSpc>
              <a:spcBef>
                <a:spcPts val="55"/>
              </a:spcBef>
            </a:pP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Defi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is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: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uat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at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r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ibu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Y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m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e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nya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dep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e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de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f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ungs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494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l</a:t>
            </a:r>
            <a:endParaRPr sz="900">
              <a:latin typeface="Consolas"/>
              <a:cs typeface="Consolas"/>
            </a:endParaRPr>
          </a:p>
          <a:p>
            <a:pPr marL="668285">
              <a:lnSpc>
                <a:spcPct val="97574"/>
              </a:lnSpc>
              <a:spcBef>
                <a:spcPts val="668"/>
              </a:spcBef>
            </a:pP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berh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u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bu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ga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deng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ebu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h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ni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l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2">
                <a:solidFill>
                  <a:srgbClr val="FFFFFF"/>
                </a:solidFill>
                <a:latin typeface="Consolas"/>
                <a:cs typeface="Consolas"/>
              </a:rPr>
              <a:t>Y.</a:t>
            </a:r>
            <a:endParaRPr sz="900">
              <a:latin typeface="Consolas"/>
              <a:cs typeface="Consolas"/>
            </a:endParaRPr>
          </a:p>
          <a:p>
            <a:pPr marL="788076" marR="3363437" algn="ctr">
              <a:lnSpc>
                <a:spcPct val="102172"/>
              </a:lnSpc>
              <a:spcBef>
                <a:spcPts val="170"/>
              </a:spcBef>
            </a:pPr>
            <a:r>
              <a:rPr dirty="0" smtClean="0" sz="900">
                <a:solidFill>
                  <a:srgbClr val="FFFFFF"/>
                </a:solidFill>
                <a:latin typeface="Consolas"/>
                <a:cs typeface="Consolas"/>
              </a:rPr>
              <a:t>X</a:t>
            </a:r>
            <a:r>
              <a:rPr dirty="0" smtClean="0" sz="90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115">
                <a:solidFill>
                  <a:srgbClr val="FFFFFF"/>
                </a:solidFill>
                <a:latin typeface="Century Gothic"/>
                <a:cs typeface="Century Gothic"/>
              </a:rPr>
              <a:t>→</a:t>
            </a:r>
            <a:r>
              <a:rPr dirty="0" smtClean="0" sz="900" spc="11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Y</a:t>
            </a:r>
            <a:endParaRPr sz="900">
              <a:latin typeface="Consolas"/>
              <a:cs typeface="Consolas"/>
            </a:endParaRPr>
          </a:p>
          <a:p>
            <a:pPr marL="268246">
              <a:lnSpc>
                <a:spcPct val="113639"/>
              </a:lnSpc>
              <a:spcBef>
                <a:spcPts val="260"/>
              </a:spcBef>
            </a:pP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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48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Depe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d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en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s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r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  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if</a:t>
            </a:r>
            <a:endParaRPr sz="900">
              <a:latin typeface="Consolas"/>
              <a:cs typeface="Consolas"/>
            </a:endParaRPr>
          </a:p>
          <a:p>
            <a:pPr marL="668296">
              <a:lnSpc>
                <a:spcPct val="97574"/>
              </a:lnSpc>
              <a:spcBef>
                <a:spcPts val="55"/>
              </a:spcBef>
            </a:pP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Defi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is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: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trib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u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Z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me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m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puny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d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epe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d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ens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tr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nsi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f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e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rh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da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p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X</a:t>
            </a:r>
            <a:endParaRPr sz="900">
              <a:latin typeface="Consolas"/>
              <a:cs typeface="Consolas"/>
            </a:endParaRPr>
          </a:p>
          <a:p>
            <a:pPr marL="725446">
              <a:lnSpc>
                <a:spcPct val="102172"/>
              </a:lnSpc>
              <a:spcBef>
                <a:spcPts val="1023"/>
              </a:spcBef>
            </a:pPr>
            <a:r>
              <a:rPr dirty="0" smtClean="0" sz="900" spc="-49">
                <a:solidFill>
                  <a:srgbClr val="FFFFFF"/>
                </a:solidFill>
                <a:latin typeface="Century Gothic"/>
                <a:cs typeface="Century Gothic"/>
              </a:rPr>
              <a:t>•</a:t>
            </a:r>
            <a:r>
              <a:rPr dirty="0" smtClean="0" sz="900" spc="-49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mtClean="0" sz="900" spc="-49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Y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me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m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il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k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d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eped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e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ns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fu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gsio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l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ter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h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ada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p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X</a:t>
            </a:r>
            <a:endParaRPr sz="900">
              <a:latin typeface="Consolas"/>
              <a:cs typeface="Consolas"/>
            </a:endParaRPr>
          </a:p>
          <a:p>
            <a:pPr marL="725458">
              <a:lnSpc>
                <a:spcPct val="102172"/>
              </a:lnSpc>
              <a:spcBef>
                <a:spcPts val="165"/>
              </a:spcBef>
            </a:pPr>
            <a:r>
              <a:rPr dirty="0" smtClean="0" sz="900" spc="-49">
                <a:solidFill>
                  <a:srgbClr val="FFFFFF"/>
                </a:solidFill>
                <a:latin typeface="Century Gothic"/>
                <a:cs typeface="Century Gothic"/>
              </a:rPr>
              <a:t>•</a:t>
            </a:r>
            <a:r>
              <a:rPr dirty="0" smtClean="0" sz="900" spc="-49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mtClean="0" sz="900" spc="-49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Z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me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m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il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k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d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eped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e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ns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fu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gsio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l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ter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h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ada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p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1">
                <a:solidFill>
                  <a:srgbClr val="FFFFFF"/>
                </a:solidFill>
                <a:latin typeface="Consolas"/>
                <a:cs typeface="Consolas"/>
              </a:rPr>
              <a:t>Y</a:t>
            </a:r>
            <a:endParaRPr sz="900">
              <a:latin typeface="Consolas"/>
              <a:cs typeface="Consolas"/>
            </a:endParaRPr>
          </a:p>
          <a:p>
            <a:pPr marL="268269">
              <a:lnSpc>
                <a:spcPts val="1250"/>
              </a:lnSpc>
              <a:spcBef>
                <a:spcPts val="62"/>
              </a:spcBef>
            </a:pP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ata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u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da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p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t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d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itul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i</a:t>
            </a:r>
            <a:r>
              <a:rPr dirty="0" smtClean="0" sz="900" spc="-4">
                <a:solidFill>
                  <a:srgbClr val="FFFFFF"/>
                </a:solidFill>
                <a:latin typeface="Consolas"/>
                <a:cs typeface="Consolas"/>
              </a:rPr>
              <a:t>sk</a:t>
            </a:r>
            <a:r>
              <a:rPr dirty="0" smtClean="0" sz="900" spc="4">
                <a:solidFill>
                  <a:srgbClr val="FFFFFF"/>
                </a:solidFill>
                <a:latin typeface="Consolas"/>
                <a:cs typeface="Consolas"/>
              </a:rPr>
              <a:t>a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n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X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Æ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110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Y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Æ</a:t>
            </a:r>
            <a:r>
              <a:rPr dirty="0" smtClean="0" sz="900" spc="0">
                <a:solidFill>
                  <a:srgbClr val="FFFFFF"/>
                </a:solidFill>
                <a:latin typeface="FZShuTi"/>
                <a:cs typeface="FZShuTi"/>
              </a:rPr>
              <a:t>   </a:t>
            </a:r>
            <a:r>
              <a:rPr dirty="0" smtClean="0" sz="900" spc="150">
                <a:solidFill>
                  <a:srgbClr val="FFFFFF"/>
                </a:solidFill>
                <a:latin typeface="FZShuTi"/>
                <a:cs typeface="FZShuTi"/>
              </a:rPr>
              <a:t> </a:t>
            </a:r>
            <a:r>
              <a:rPr dirty="0" smtClean="0" sz="900" spc="0">
                <a:solidFill>
                  <a:srgbClr val="FFFFFF"/>
                </a:solidFill>
                <a:latin typeface="Consolas"/>
                <a:cs typeface="Consolas"/>
              </a:rPr>
              <a:t>Z</a:t>
            </a:r>
            <a:endParaRPr sz="900">
              <a:latin typeface="Consolas"/>
              <a:cs typeface="Consolas"/>
            </a:endParaRPr>
          </a:p>
          <a:p>
            <a:pPr marR="269191" algn="r">
              <a:lnSpc>
                <a:spcPct val="95825"/>
              </a:lnSpc>
              <a:spcBef>
                <a:spcPts val="481"/>
              </a:spcBef>
            </a:pPr>
            <a:r>
              <a:rPr dirty="0" smtClean="0" sz="600" spc="-4">
                <a:solidFill>
                  <a:srgbClr val="888888"/>
                </a:solidFill>
                <a:latin typeface="Arial"/>
                <a:cs typeface="Arial"/>
              </a:rPr>
              <a:t>13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583678" y="9844405"/>
            <a:ext cx="138374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8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2322" marR="923568" algn="ctr">
              <a:lnSpc>
                <a:spcPct val="93750"/>
              </a:lnSpc>
              <a:spcBef>
                <a:spcPts val="1194"/>
              </a:spcBef>
            </a:pP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Bentu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k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Pertama</a:t>
            </a:r>
            <a:endParaRPr sz="2000">
              <a:latin typeface="Garamond"/>
              <a:cs typeface="Garamond"/>
            </a:endParaRPr>
          </a:p>
          <a:p>
            <a:pPr marL="439694" marR="268794" indent="-171476">
              <a:lnSpc>
                <a:spcPts val="1799"/>
              </a:lnSpc>
              <a:spcBef>
                <a:spcPts val="2084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1NF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terpenuhi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sebuah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94" marR="268794">
              <a:lnSpc>
                <a:spcPts val="1799"/>
              </a:lnSpc>
              <a:spcBef>
                <a:spcPts val="106"/>
              </a:spcBef>
            </a:pP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memiliki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bernilai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banyak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600" spc="0" i="1">
                <a:solidFill>
                  <a:srgbClr val="FFFFFF"/>
                </a:solidFill>
                <a:latin typeface="Garamond"/>
                <a:cs typeface="Garamond"/>
              </a:rPr>
              <a:t>multivalued</a:t>
            </a:r>
            <a:r>
              <a:rPr dirty="0" smtClean="0" sz="1600" spc="0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94" marR="268794">
              <a:lnSpc>
                <a:spcPts val="1806"/>
              </a:lnSpc>
              <a:spcBef>
                <a:spcPts val="106"/>
              </a:spcBef>
            </a:pPr>
            <a:r>
              <a:rPr dirty="0" smtClean="0" sz="1600" i="1">
                <a:latin typeface="Garamond"/>
                <a:cs typeface="Garamond"/>
              </a:rPr>
              <a:t>attribute</a:t>
            </a:r>
            <a:r>
              <a:rPr dirty="0" smtClean="0" sz="1600">
                <a:latin typeface="Garamond"/>
                <a:cs typeface="Garamond"/>
              </a:rPr>
              <a:t>),</a:t>
            </a:r>
            <a:r>
              <a:rPr dirty="0" smtClean="0" sz="1600">
                <a:latin typeface="Garamond"/>
                <a:cs typeface="Garamond"/>
              </a:rPr>
              <a:t> </a:t>
            </a:r>
            <a:r>
              <a:rPr dirty="0" smtClean="0" sz="1600">
                <a:latin typeface="Garamond"/>
                <a:cs typeface="Garamond"/>
              </a:rPr>
              <a:t>atribut</a:t>
            </a:r>
            <a:r>
              <a:rPr dirty="0" smtClean="0" sz="1600">
                <a:latin typeface="Garamond"/>
                <a:cs typeface="Garamond"/>
              </a:rPr>
              <a:t> </a:t>
            </a:r>
            <a:r>
              <a:rPr dirty="0" smtClean="0" sz="1600">
                <a:latin typeface="Garamond"/>
                <a:cs typeface="Garamond"/>
              </a:rPr>
              <a:t>composite</a:t>
            </a:r>
            <a:r>
              <a:rPr dirty="0" smtClean="0" sz="1600"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atau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kombinasinya</a:t>
            </a:r>
            <a:r>
              <a:rPr dirty="0" smtClean="0" sz="16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1600">
              <a:latin typeface="Garamond"/>
              <a:cs typeface="Garamond"/>
            </a:endParaRPr>
          </a:p>
          <a:p>
            <a:pPr marL="439694" marR="268794">
              <a:lnSpc>
                <a:spcPts val="1799"/>
              </a:lnSpc>
              <a:spcBef>
                <a:spcPts val="159"/>
              </a:spcBef>
            </a:pP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o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main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data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0">
                <a:latin typeface="Garamond"/>
                <a:cs typeface="Garamond"/>
              </a:rPr>
              <a:t>sam</a:t>
            </a:r>
            <a:r>
              <a:rPr dirty="0" smtClean="0" sz="1600" spc="0">
                <a:latin typeface="Garamond"/>
                <a:cs typeface="Garamond"/>
              </a:rPr>
              <a:t>a</a:t>
            </a:r>
            <a:r>
              <a:rPr dirty="0" smtClean="0" sz="1600" spc="0">
                <a:solidFill>
                  <a:srgbClr val="FFFFFF"/>
                </a:solidFill>
                <a:latin typeface="Garamond"/>
                <a:cs typeface="Garamond"/>
              </a:rPr>
              <a:t>.</a:t>
            </a:r>
            <a:endParaRPr sz="1600">
              <a:latin typeface="Garamond"/>
              <a:cs typeface="Garamond"/>
            </a:endParaRPr>
          </a:p>
          <a:p>
            <a:pPr marL="237895" marR="299062" algn="ctr">
              <a:lnSpc>
                <a:spcPts val="1799"/>
              </a:lnSpc>
              <a:spcBef>
                <a:spcPts val="504"/>
              </a:spcBef>
            </a:pP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100" spc="389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Setiap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at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but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tabel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tersebut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harus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bernilai</a:t>
            </a:r>
            <a:endParaRPr sz="1600">
              <a:latin typeface="Garamond"/>
              <a:cs typeface="Garamond"/>
            </a:endParaRPr>
          </a:p>
          <a:p>
            <a:pPr marL="439673">
              <a:lnSpc>
                <a:spcPts val="1799"/>
              </a:lnSpc>
              <a:spcBef>
                <a:spcPts val="120"/>
              </a:spcBef>
            </a:pPr>
            <a:r>
              <a:rPr dirty="0" smtClean="0" sz="1600" spc="1" i="1">
                <a:solidFill>
                  <a:srgbClr val="FFFFFF"/>
                </a:solidFill>
                <a:latin typeface="Garamond"/>
                <a:cs typeface="Garamond"/>
              </a:rPr>
              <a:t>atomic</a:t>
            </a:r>
            <a:r>
              <a:rPr dirty="0" smtClean="0" sz="1600" spc="1" i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(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dapat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600" spc="1">
                <a:latin typeface="Garamond"/>
                <a:cs typeface="Garamond"/>
              </a:rPr>
              <a:t>dibag</a:t>
            </a:r>
            <a:r>
              <a:rPr dirty="0" smtClean="0" sz="1600" spc="1">
                <a:latin typeface="Garamond"/>
                <a:cs typeface="Garamond"/>
              </a:rPr>
              <a:t>i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-</a:t>
            </a:r>
            <a:r>
              <a:rPr dirty="0" smtClean="0" sz="1600" spc="1">
                <a:latin typeface="Garamond"/>
                <a:cs typeface="Garamond"/>
              </a:rPr>
              <a:t>bagi</a:t>
            </a:r>
            <a:r>
              <a:rPr dirty="0" smtClean="0" sz="1600" spc="1">
                <a:latin typeface="Garamond"/>
                <a:cs typeface="Garamond"/>
              </a:rPr>
              <a:t> 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lag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1600" spc="1">
                <a:solidFill>
                  <a:srgbClr val="FFFFFF"/>
                </a:solidFill>
                <a:latin typeface="Garamond"/>
                <a:cs typeface="Garamond"/>
              </a:rPr>
              <a:t>)</a:t>
            </a:r>
            <a:endParaRPr sz="160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712009" marR="713227" algn="ctr">
              <a:lnSpc>
                <a:spcPts val="2025"/>
              </a:lnSpc>
              <a:spcBef>
                <a:spcPts val="10214"/>
              </a:spcBef>
            </a:pP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2" b="1">
                <a:latin typeface="Garamond"/>
                <a:cs typeface="Garamond"/>
              </a:rPr>
              <a:t>Tahap</a:t>
            </a:r>
            <a:r>
              <a:rPr dirty="0" smtClean="0" sz="1800" spc="2" b="1">
                <a:latin typeface="Garamond"/>
                <a:cs typeface="Garamond"/>
              </a:rPr>
              <a:t> </a:t>
            </a:r>
            <a:r>
              <a:rPr dirty="0" smtClean="0" sz="1800" spc="2" b="1">
                <a:solidFill>
                  <a:srgbClr val="FFFFFF"/>
                </a:solidFill>
                <a:latin typeface="Garamond"/>
                <a:cs typeface="Garamond"/>
              </a:rPr>
              <a:t>Pertama</a:t>
            </a:r>
            <a:endParaRPr sz="1800">
              <a:latin typeface="Garamond"/>
              <a:cs typeface="Garamond"/>
            </a:endParaRPr>
          </a:p>
          <a:p>
            <a:pPr marL="1008059" marR="1008754" algn="ctr">
              <a:lnSpc>
                <a:spcPts val="2025"/>
              </a:lnSpc>
              <a:spcBef>
                <a:spcPts val="566"/>
              </a:spcBef>
            </a:pP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(1st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 b="1">
                <a:latin typeface="Garamond"/>
                <a:cs typeface="Garamond"/>
              </a:rPr>
              <a:t>Form</a:t>
            </a:r>
            <a:r>
              <a:rPr dirty="0" smtClean="0" sz="1800" spc="3" b="1">
                <a:latin typeface="Garamond"/>
                <a:cs typeface="Garamond"/>
              </a:rPr>
              <a:t> 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/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800" spc="3" b="1">
                <a:solidFill>
                  <a:srgbClr val="FFFFFF"/>
                </a:solidFill>
                <a:latin typeface="Garamond"/>
                <a:cs typeface="Garamond"/>
              </a:rPr>
              <a:t>1NF)</a:t>
            </a:r>
            <a:endParaRPr sz="1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81"/>
          <p:cNvSpPr/>
          <p:nvPr/>
        </p:nvSpPr>
        <p:spPr>
          <a:xfrm>
            <a:off x="1600200" y="1125474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2" name="object 82"/>
          <p:cNvSpPr/>
          <p:nvPr/>
        </p:nvSpPr>
        <p:spPr>
          <a:xfrm>
            <a:off x="2971037" y="3223259"/>
            <a:ext cx="2289047" cy="13281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3" name="object 83"/>
          <p:cNvSpPr/>
          <p:nvPr/>
        </p:nvSpPr>
        <p:spPr>
          <a:xfrm>
            <a:off x="4909565" y="3244595"/>
            <a:ext cx="1005977" cy="6454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4" name="object 84"/>
          <p:cNvSpPr/>
          <p:nvPr/>
        </p:nvSpPr>
        <p:spPr>
          <a:xfrm>
            <a:off x="3901439" y="3780281"/>
            <a:ext cx="2263139" cy="7711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5" name="object 85"/>
          <p:cNvSpPr/>
          <p:nvPr/>
        </p:nvSpPr>
        <p:spPr>
          <a:xfrm>
            <a:off x="3781044" y="2895600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4">
                <a:moveTo>
                  <a:pt x="1133093" y="328422"/>
                </a:moveTo>
                <a:lnTo>
                  <a:pt x="1133093" y="349757"/>
                </a:lnTo>
                <a:lnTo>
                  <a:pt x="1137665" y="376427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5"/>
                </a:lnTo>
                <a:lnTo>
                  <a:pt x="1223771" y="470916"/>
                </a:lnTo>
                <a:lnTo>
                  <a:pt x="1288541" y="505205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7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7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1"/>
                </a:lnTo>
                <a:lnTo>
                  <a:pt x="2110740" y="799338"/>
                </a:lnTo>
                <a:lnTo>
                  <a:pt x="2124455" y="816863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3"/>
                </a:lnTo>
                <a:lnTo>
                  <a:pt x="2076450" y="928877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5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7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7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7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5"/>
                </a:lnTo>
                <a:lnTo>
                  <a:pt x="999743" y="1287017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89"/>
                </a:lnTo>
                <a:lnTo>
                  <a:pt x="1951481" y="1019555"/>
                </a:lnTo>
                <a:lnTo>
                  <a:pt x="2025395" y="1002791"/>
                </a:lnTo>
                <a:lnTo>
                  <a:pt x="2098547" y="980694"/>
                </a:lnTo>
                <a:lnTo>
                  <a:pt x="2167128" y="963167"/>
                </a:lnTo>
                <a:lnTo>
                  <a:pt x="2227326" y="946403"/>
                </a:lnTo>
                <a:lnTo>
                  <a:pt x="2282952" y="928877"/>
                </a:lnTo>
                <a:lnTo>
                  <a:pt x="2327147" y="912113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1"/>
                </a:lnTo>
                <a:lnTo>
                  <a:pt x="2270759" y="669798"/>
                </a:lnTo>
                <a:lnTo>
                  <a:pt x="2201417" y="656081"/>
                </a:lnTo>
                <a:lnTo>
                  <a:pt x="2119883" y="639318"/>
                </a:lnTo>
                <a:lnTo>
                  <a:pt x="2037588" y="622553"/>
                </a:lnTo>
                <a:lnTo>
                  <a:pt x="1951481" y="600455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5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7"/>
                </a:lnTo>
                <a:lnTo>
                  <a:pt x="1395983" y="362711"/>
                </a:lnTo>
                <a:lnTo>
                  <a:pt x="1392173" y="345948"/>
                </a:lnTo>
                <a:lnTo>
                  <a:pt x="1395983" y="332231"/>
                </a:lnTo>
                <a:lnTo>
                  <a:pt x="1413509" y="302514"/>
                </a:lnTo>
                <a:lnTo>
                  <a:pt x="1439417" y="272033"/>
                </a:lnTo>
                <a:lnTo>
                  <a:pt x="1478279" y="250698"/>
                </a:lnTo>
                <a:lnTo>
                  <a:pt x="1525523" y="229361"/>
                </a:lnTo>
                <a:lnTo>
                  <a:pt x="1576577" y="211835"/>
                </a:lnTo>
                <a:lnTo>
                  <a:pt x="1636776" y="194309"/>
                </a:lnTo>
                <a:lnTo>
                  <a:pt x="1706117" y="181355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59"/>
                </a:lnTo>
                <a:lnTo>
                  <a:pt x="2318004" y="86105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5"/>
                </a:lnTo>
                <a:lnTo>
                  <a:pt x="2218943" y="35051"/>
                </a:lnTo>
                <a:lnTo>
                  <a:pt x="2124455" y="52577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3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5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5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6" name="object 86"/>
          <p:cNvSpPr/>
          <p:nvPr/>
        </p:nvSpPr>
        <p:spPr>
          <a:xfrm>
            <a:off x="5172455" y="2964179"/>
            <a:ext cx="993880" cy="4290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7" name="object 87"/>
          <p:cNvSpPr/>
          <p:nvPr/>
        </p:nvSpPr>
        <p:spPr>
          <a:xfrm>
            <a:off x="4235957" y="2189225"/>
            <a:ext cx="1450086" cy="12214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8" name="object 88"/>
          <p:cNvSpPr/>
          <p:nvPr/>
        </p:nvSpPr>
        <p:spPr>
          <a:xfrm>
            <a:off x="1598675" y="1123950"/>
            <a:ext cx="4573523" cy="141274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9" name="object 89"/>
          <p:cNvSpPr/>
          <p:nvPr/>
        </p:nvSpPr>
        <p:spPr>
          <a:xfrm>
            <a:off x="2057400" y="3259074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0" name="object 90"/>
          <p:cNvSpPr/>
          <p:nvPr/>
        </p:nvSpPr>
        <p:spPr>
          <a:xfrm>
            <a:off x="2057400" y="3449574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1" name="object 91"/>
          <p:cNvSpPr/>
          <p:nvPr/>
        </p:nvSpPr>
        <p:spPr>
          <a:xfrm>
            <a:off x="2057400" y="3763517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2" name="object 92"/>
          <p:cNvSpPr/>
          <p:nvPr/>
        </p:nvSpPr>
        <p:spPr>
          <a:xfrm>
            <a:off x="2057400" y="3931158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3" name="object 93"/>
          <p:cNvSpPr/>
          <p:nvPr/>
        </p:nvSpPr>
        <p:spPr>
          <a:xfrm>
            <a:off x="2057400" y="4245864"/>
            <a:ext cx="3276600" cy="0"/>
          </a:xfrm>
          <a:custGeom>
            <a:avLst/>
            <a:gdLst/>
            <a:ahLst/>
            <a:cxnLst/>
            <a:rect l="l" t="t" r="r" b="b"/>
            <a:pathLst>
              <a:path w="3276600" h="0">
                <a:moveTo>
                  <a:pt x="0" y="0"/>
                </a:moveTo>
                <a:lnTo>
                  <a:pt x="32766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4" name="object 94"/>
          <p:cNvSpPr/>
          <p:nvPr/>
        </p:nvSpPr>
        <p:spPr>
          <a:xfrm>
            <a:off x="2514600" y="3259074"/>
            <a:ext cx="0" cy="986789"/>
          </a:xfrm>
          <a:custGeom>
            <a:avLst/>
            <a:gdLst/>
            <a:ahLst/>
            <a:cxnLst/>
            <a:rect l="l" t="t" r="r" b="b"/>
            <a:pathLst>
              <a:path w="0" h="986789">
                <a:moveTo>
                  <a:pt x="0" y="0"/>
                </a:moveTo>
                <a:lnTo>
                  <a:pt x="0" y="986789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5" name="object 95"/>
          <p:cNvSpPr/>
          <p:nvPr/>
        </p:nvSpPr>
        <p:spPr>
          <a:xfrm>
            <a:off x="3368040" y="3259074"/>
            <a:ext cx="0" cy="986789"/>
          </a:xfrm>
          <a:custGeom>
            <a:avLst/>
            <a:gdLst/>
            <a:ahLst/>
            <a:cxnLst/>
            <a:rect l="l" t="t" r="r" b="b"/>
            <a:pathLst>
              <a:path w="0" h="986789">
                <a:moveTo>
                  <a:pt x="0" y="0"/>
                </a:moveTo>
                <a:lnTo>
                  <a:pt x="0" y="986789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6" name="object 96"/>
          <p:cNvSpPr/>
          <p:nvPr/>
        </p:nvSpPr>
        <p:spPr>
          <a:xfrm>
            <a:off x="3947160" y="3259074"/>
            <a:ext cx="0" cy="986789"/>
          </a:xfrm>
          <a:custGeom>
            <a:avLst/>
            <a:gdLst/>
            <a:ahLst/>
            <a:cxnLst/>
            <a:rect l="l" t="t" r="r" b="b"/>
            <a:pathLst>
              <a:path w="0" h="986789">
                <a:moveTo>
                  <a:pt x="0" y="0"/>
                </a:moveTo>
                <a:lnTo>
                  <a:pt x="0" y="986789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7" name="object 97"/>
          <p:cNvSpPr/>
          <p:nvPr/>
        </p:nvSpPr>
        <p:spPr>
          <a:xfrm>
            <a:off x="5334000" y="3259074"/>
            <a:ext cx="0" cy="986789"/>
          </a:xfrm>
          <a:custGeom>
            <a:avLst/>
            <a:gdLst/>
            <a:ahLst/>
            <a:cxnLst/>
            <a:rect l="l" t="t" r="r" b="b"/>
            <a:pathLst>
              <a:path w="0" h="986789">
                <a:moveTo>
                  <a:pt x="0" y="0"/>
                </a:moveTo>
                <a:lnTo>
                  <a:pt x="0" y="986789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8" name="object 98"/>
          <p:cNvSpPr/>
          <p:nvPr/>
        </p:nvSpPr>
        <p:spPr>
          <a:xfrm>
            <a:off x="4617720" y="3259074"/>
            <a:ext cx="0" cy="986789"/>
          </a:xfrm>
          <a:custGeom>
            <a:avLst/>
            <a:gdLst/>
            <a:ahLst/>
            <a:cxnLst/>
            <a:rect l="l" t="t" r="r" b="b"/>
            <a:pathLst>
              <a:path w="0" h="986789">
                <a:moveTo>
                  <a:pt x="0" y="0"/>
                </a:moveTo>
                <a:lnTo>
                  <a:pt x="0" y="986789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9" name="object 99"/>
          <p:cNvSpPr/>
          <p:nvPr/>
        </p:nvSpPr>
        <p:spPr>
          <a:xfrm>
            <a:off x="4388358" y="2116074"/>
            <a:ext cx="1288541" cy="1315974"/>
          </a:xfrm>
          <a:custGeom>
            <a:avLst/>
            <a:gdLst/>
            <a:ahLst/>
            <a:cxnLst/>
            <a:rect l="l" t="t" r="r" b="b"/>
            <a:pathLst>
              <a:path w="1288541" h="1315974">
                <a:moveTo>
                  <a:pt x="1288541" y="419100"/>
                </a:moveTo>
                <a:lnTo>
                  <a:pt x="1288541" y="0"/>
                </a:lnTo>
                <a:lnTo>
                  <a:pt x="450341" y="0"/>
                </a:lnTo>
                <a:lnTo>
                  <a:pt x="450341" y="419100"/>
                </a:lnTo>
                <a:lnTo>
                  <a:pt x="589788" y="419100"/>
                </a:lnTo>
                <a:lnTo>
                  <a:pt x="0" y="1315974"/>
                </a:lnTo>
                <a:lnTo>
                  <a:pt x="799338" y="419100"/>
                </a:lnTo>
                <a:lnTo>
                  <a:pt x="1288541" y="4191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0" name="object 100"/>
          <p:cNvSpPr/>
          <p:nvPr/>
        </p:nvSpPr>
        <p:spPr>
          <a:xfrm>
            <a:off x="4388358" y="2116074"/>
            <a:ext cx="1288541" cy="1315974"/>
          </a:xfrm>
          <a:custGeom>
            <a:avLst/>
            <a:gdLst/>
            <a:ahLst/>
            <a:cxnLst/>
            <a:rect l="l" t="t" r="r" b="b"/>
            <a:pathLst>
              <a:path w="1288541" h="1315974">
                <a:moveTo>
                  <a:pt x="450341" y="0"/>
                </a:moveTo>
                <a:lnTo>
                  <a:pt x="450341" y="419100"/>
                </a:lnTo>
                <a:lnTo>
                  <a:pt x="589788" y="419100"/>
                </a:lnTo>
                <a:lnTo>
                  <a:pt x="0" y="1315974"/>
                </a:lnTo>
                <a:lnTo>
                  <a:pt x="799338" y="419100"/>
                </a:lnTo>
                <a:lnTo>
                  <a:pt x="1288541" y="419100"/>
                </a:lnTo>
                <a:lnTo>
                  <a:pt x="1288541" y="0"/>
                </a:lnTo>
                <a:lnTo>
                  <a:pt x="589788" y="0"/>
                </a:lnTo>
                <a:lnTo>
                  <a:pt x="450341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1" name="object 101"/>
          <p:cNvSpPr/>
          <p:nvPr/>
        </p:nvSpPr>
        <p:spPr>
          <a:xfrm>
            <a:off x="1606295" y="1131570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" name="object 58"/>
          <p:cNvSpPr/>
          <p:nvPr/>
        </p:nvSpPr>
        <p:spPr>
          <a:xfrm>
            <a:off x="1600200" y="5500878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4572000" h="3429000">
                <a:moveTo>
                  <a:pt x="0" y="3429000"/>
                </a:moveTo>
                <a:lnTo>
                  <a:pt x="4572000" y="3429000"/>
                </a:lnTo>
                <a:lnTo>
                  <a:pt x="457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" name="object 59"/>
          <p:cNvSpPr/>
          <p:nvPr/>
        </p:nvSpPr>
        <p:spPr>
          <a:xfrm>
            <a:off x="2971037" y="7598663"/>
            <a:ext cx="2289047" cy="1328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" name="object 60"/>
          <p:cNvSpPr/>
          <p:nvPr/>
        </p:nvSpPr>
        <p:spPr>
          <a:xfrm>
            <a:off x="4909565" y="7619999"/>
            <a:ext cx="1005977" cy="6454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" name="object 61"/>
          <p:cNvSpPr/>
          <p:nvPr/>
        </p:nvSpPr>
        <p:spPr>
          <a:xfrm>
            <a:off x="3901439" y="8155685"/>
            <a:ext cx="2263139" cy="771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" name="object 62"/>
          <p:cNvSpPr/>
          <p:nvPr/>
        </p:nvSpPr>
        <p:spPr>
          <a:xfrm>
            <a:off x="3781044" y="7271004"/>
            <a:ext cx="2387345" cy="1655064"/>
          </a:xfrm>
          <a:custGeom>
            <a:avLst/>
            <a:gdLst/>
            <a:ahLst/>
            <a:cxnLst/>
            <a:rect l="l" t="t" r="r" b="b"/>
            <a:pathLst>
              <a:path w="2387345" h="1655063">
                <a:moveTo>
                  <a:pt x="1133093" y="328422"/>
                </a:moveTo>
                <a:lnTo>
                  <a:pt x="1133093" y="349758"/>
                </a:lnTo>
                <a:lnTo>
                  <a:pt x="1137665" y="376428"/>
                </a:lnTo>
                <a:lnTo>
                  <a:pt x="1146809" y="397764"/>
                </a:lnTo>
                <a:lnTo>
                  <a:pt x="1159002" y="419100"/>
                </a:lnTo>
                <a:lnTo>
                  <a:pt x="1176527" y="436626"/>
                </a:lnTo>
                <a:lnTo>
                  <a:pt x="1223771" y="470916"/>
                </a:lnTo>
                <a:lnTo>
                  <a:pt x="1288541" y="505206"/>
                </a:lnTo>
                <a:lnTo>
                  <a:pt x="1361693" y="531876"/>
                </a:lnTo>
                <a:lnTo>
                  <a:pt x="1443227" y="557022"/>
                </a:lnTo>
                <a:lnTo>
                  <a:pt x="1530095" y="583692"/>
                </a:lnTo>
                <a:lnTo>
                  <a:pt x="1620773" y="605028"/>
                </a:lnTo>
                <a:lnTo>
                  <a:pt x="1710689" y="626364"/>
                </a:lnTo>
                <a:lnTo>
                  <a:pt x="1801367" y="652272"/>
                </a:lnTo>
                <a:lnTo>
                  <a:pt x="1882902" y="673608"/>
                </a:lnTo>
                <a:lnTo>
                  <a:pt x="1956053" y="700278"/>
                </a:lnTo>
                <a:lnTo>
                  <a:pt x="2025395" y="729996"/>
                </a:lnTo>
                <a:lnTo>
                  <a:pt x="2076450" y="760476"/>
                </a:lnTo>
                <a:lnTo>
                  <a:pt x="2093976" y="778002"/>
                </a:lnTo>
                <a:lnTo>
                  <a:pt x="2110740" y="799338"/>
                </a:lnTo>
                <a:lnTo>
                  <a:pt x="2124455" y="816864"/>
                </a:lnTo>
                <a:lnTo>
                  <a:pt x="2128266" y="838200"/>
                </a:lnTo>
                <a:lnTo>
                  <a:pt x="2128266" y="859536"/>
                </a:lnTo>
                <a:lnTo>
                  <a:pt x="2124455" y="877062"/>
                </a:lnTo>
                <a:lnTo>
                  <a:pt x="2116073" y="894588"/>
                </a:lnTo>
                <a:lnTo>
                  <a:pt x="2098547" y="912114"/>
                </a:lnTo>
                <a:lnTo>
                  <a:pt x="2076450" y="928878"/>
                </a:lnTo>
                <a:lnTo>
                  <a:pt x="2050541" y="941832"/>
                </a:lnTo>
                <a:lnTo>
                  <a:pt x="2020823" y="958596"/>
                </a:lnTo>
                <a:lnTo>
                  <a:pt x="1986533" y="972312"/>
                </a:lnTo>
                <a:lnTo>
                  <a:pt x="1943100" y="985266"/>
                </a:lnTo>
                <a:lnTo>
                  <a:pt x="1895855" y="997458"/>
                </a:lnTo>
                <a:lnTo>
                  <a:pt x="1847850" y="1011174"/>
                </a:lnTo>
                <a:lnTo>
                  <a:pt x="1792985" y="1024128"/>
                </a:lnTo>
                <a:lnTo>
                  <a:pt x="1671827" y="1053846"/>
                </a:lnTo>
                <a:lnTo>
                  <a:pt x="1533905" y="1088898"/>
                </a:lnTo>
                <a:lnTo>
                  <a:pt x="1383029" y="1127760"/>
                </a:lnTo>
                <a:lnTo>
                  <a:pt x="1215389" y="1170432"/>
                </a:lnTo>
                <a:lnTo>
                  <a:pt x="1038605" y="1222248"/>
                </a:lnTo>
                <a:lnTo>
                  <a:pt x="848867" y="1283208"/>
                </a:lnTo>
                <a:lnTo>
                  <a:pt x="651509" y="1356360"/>
                </a:lnTo>
                <a:lnTo>
                  <a:pt x="440435" y="1443228"/>
                </a:lnTo>
                <a:lnTo>
                  <a:pt x="224027" y="1542288"/>
                </a:lnTo>
                <a:lnTo>
                  <a:pt x="0" y="1655064"/>
                </a:lnTo>
                <a:lnTo>
                  <a:pt x="121157" y="1655064"/>
                </a:lnTo>
                <a:lnTo>
                  <a:pt x="194309" y="1645920"/>
                </a:lnTo>
                <a:lnTo>
                  <a:pt x="307085" y="1581150"/>
                </a:lnTo>
                <a:lnTo>
                  <a:pt x="426719" y="1515618"/>
                </a:lnTo>
                <a:lnTo>
                  <a:pt x="556259" y="1455420"/>
                </a:lnTo>
                <a:lnTo>
                  <a:pt x="697991" y="1399032"/>
                </a:lnTo>
                <a:lnTo>
                  <a:pt x="845057" y="1343406"/>
                </a:lnTo>
                <a:lnTo>
                  <a:pt x="999743" y="1287018"/>
                </a:lnTo>
                <a:lnTo>
                  <a:pt x="1319021" y="1187958"/>
                </a:lnTo>
                <a:lnTo>
                  <a:pt x="1387602" y="1166622"/>
                </a:lnTo>
                <a:lnTo>
                  <a:pt x="1464564" y="1144524"/>
                </a:lnTo>
                <a:lnTo>
                  <a:pt x="1624583" y="1105662"/>
                </a:lnTo>
                <a:lnTo>
                  <a:pt x="1787652" y="1062990"/>
                </a:lnTo>
                <a:lnTo>
                  <a:pt x="1951481" y="1019556"/>
                </a:lnTo>
                <a:lnTo>
                  <a:pt x="2025395" y="1002792"/>
                </a:lnTo>
                <a:lnTo>
                  <a:pt x="2098547" y="980694"/>
                </a:lnTo>
                <a:lnTo>
                  <a:pt x="2167128" y="963168"/>
                </a:lnTo>
                <a:lnTo>
                  <a:pt x="2227326" y="946404"/>
                </a:lnTo>
                <a:lnTo>
                  <a:pt x="2282952" y="928878"/>
                </a:lnTo>
                <a:lnTo>
                  <a:pt x="2327147" y="912114"/>
                </a:lnTo>
                <a:lnTo>
                  <a:pt x="2360676" y="898398"/>
                </a:lnTo>
                <a:lnTo>
                  <a:pt x="2387345" y="885444"/>
                </a:lnTo>
                <a:lnTo>
                  <a:pt x="2387345" y="691134"/>
                </a:lnTo>
                <a:lnTo>
                  <a:pt x="2334767" y="682752"/>
                </a:lnTo>
                <a:lnTo>
                  <a:pt x="2270759" y="669798"/>
                </a:lnTo>
                <a:lnTo>
                  <a:pt x="2201417" y="656082"/>
                </a:lnTo>
                <a:lnTo>
                  <a:pt x="2119883" y="639318"/>
                </a:lnTo>
                <a:lnTo>
                  <a:pt x="2037588" y="622554"/>
                </a:lnTo>
                <a:lnTo>
                  <a:pt x="1951481" y="600456"/>
                </a:lnTo>
                <a:lnTo>
                  <a:pt x="1779269" y="557022"/>
                </a:lnTo>
                <a:lnTo>
                  <a:pt x="1697735" y="531876"/>
                </a:lnTo>
                <a:lnTo>
                  <a:pt x="1624583" y="505206"/>
                </a:lnTo>
                <a:lnTo>
                  <a:pt x="1555241" y="479298"/>
                </a:lnTo>
                <a:lnTo>
                  <a:pt x="1495043" y="448818"/>
                </a:lnTo>
                <a:lnTo>
                  <a:pt x="1447800" y="423672"/>
                </a:lnTo>
                <a:lnTo>
                  <a:pt x="1413509" y="393192"/>
                </a:lnTo>
                <a:lnTo>
                  <a:pt x="1404365" y="376428"/>
                </a:lnTo>
                <a:lnTo>
                  <a:pt x="1395983" y="362712"/>
                </a:lnTo>
                <a:lnTo>
                  <a:pt x="1392173" y="345948"/>
                </a:lnTo>
                <a:lnTo>
                  <a:pt x="1395983" y="332232"/>
                </a:lnTo>
                <a:lnTo>
                  <a:pt x="1413509" y="302514"/>
                </a:lnTo>
                <a:lnTo>
                  <a:pt x="1439417" y="272034"/>
                </a:lnTo>
                <a:lnTo>
                  <a:pt x="1478279" y="250698"/>
                </a:lnTo>
                <a:lnTo>
                  <a:pt x="1525523" y="229362"/>
                </a:lnTo>
                <a:lnTo>
                  <a:pt x="1576577" y="211836"/>
                </a:lnTo>
                <a:lnTo>
                  <a:pt x="1636776" y="194310"/>
                </a:lnTo>
                <a:lnTo>
                  <a:pt x="1706117" y="181356"/>
                </a:lnTo>
                <a:lnTo>
                  <a:pt x="1775459" y="169164"/>
                </a:lnTo>
                <a:lnTo>
                  <a:pt x="1930145" y="142494"/>
                </a:lnTo>
                <a:lnTo>
                  <a:pt x="2085593" y="124968"/>
                </a:lnTo>
                <a:lnTo>
                  <a:pt x="2244090" y="99060"/>
                </a:lnTo>
                <a:lnTo>
                  <a:pt x="2318004" y="86106"/>
                </a:lnTo>
                <a:lnTo>
                  <a:pt x="2387345" y="69342"/>
                </a:lnTo>
                <a:lnTo>
                  <a:pt x="2387345" y="0"/>
                </a:lnTo>
                <a:lnTo>
                  <a:pt x="2309621" y="17526"/>
                </a:lnTo>
                <a:lnTo>
                  <a:pt x="2218943" y="35052"/>
                </a:lnTo>
                <a:lnTo>
                  <a:pt x="2124455" y="52578"/>
                </a:lnTo>
                <a:lnTo>
                  <a:pt x="2025395" y="64770"/>
                </a:lnTo>
                <a:lnTo>
                  <a:pt x="1814321" y="95250"/>
                </a:lnTo>
                <a:lnTo>
                  <a:pt x="1710689" y="108204"/>
                </a:lnTo>
                <a:lnTo>
                  <a:pt x="1611629" y="124968"/>
                </a:lnTo>
                <a:lnTo>
                  <a:pt x="1512569" y="137922"/>
                </a:lnTo>
                <a:lnTo>
                  <a:pt x="1421891" y="160020"/>
                </a:lnTo>
                <a:lnTo>
                  <a:pt x="1340357" y="181356"/>
                </a:lnTo>
                <a:lnTo>
                  <a:pt x="1271015" y="207264"/>
                </a:lnTo>
                <a:lnTo>
                  <a:pt x="1210817" y="237744"/>
                </a:lnTo>
                <a:lnTo>
                  <a:pt x="1168145" y="268224"/>
                </a:lnTo>
                <a:lnTo>
                  <a:pt x="1155191" y="284988"/>
                </a:lnTo>
                <a:lnTo>
                  <a:pt x="1141476" y="307086"/>
                </a:lnTo>
                <a:lnTo>
                  <a:pt x="1133093" y="328422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" name="object 63"/>
          <p:cNvSpPr/>
          <p:nvPr/>
        </p:nvSpPr>
        <p:spPr>
          <a:xfrm>
            <a:off x="5172455" y="7339583"/>
            <a:ext cx="993880" cy="4290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" name="object 64"/>
          <p:cNvSpPr/>
          <p:nvPr/>
        </p:nvSpPr>
        <p:spPr>
          <a:xfrm>
            <a:off x="4235957" y="6564629"/>
            <a:ext cx="1450086" cy="12214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" name="object 65"/>
          <p:cNvSpPr/>
          <p:nvPr/>
        </p:nvSpPr>
        <p:spPr>
          <a:xfrm>
            <a:off x="1598675" y="5499353"/>
            <a:ext cx="4573523" cy="14127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" name="object 66"/>
          <p:cNvSpPr/>
          <p:nvPr/>
        </p:nvSpPr>
        <p:spPr>
          <a:xfrm>
            <a:off x="2057400" y="7786878"/>
            <a:ext cx="3314700" cy="0"/>
          </a:xfrm>
          <a:custGeom>
            <a:avLst/>
            <a:gdLst/>
            <a:ahLst/>
            <a:cxnLst/>
            <a:rect l="l" t="t" r="r" b="b"/>
            <a:pathLst>
              <a:path w="3314700" h="0">
                <a:moveTo>
                  <a:pt x="0" y="0"/>
                </a:moveTo>
                <a:lnTo>
                  <a:pt x="33147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" name="object 67"/>
          <p:cNvSpPr/>
          <p:nvPr/>
        </p:nvSpPr>
        <p:spPr>
          <a:xfrm>
            <a:off x="2057400" y="7977378"/>
            <a:ext cx="3314700" cy="0"/>
          </a:xfrm>
          <a:custGeom>
            <a:avLst/>
            <a:gdLst/>
            <a:ahLst/>
            <a:cxnLst/>
            <a:rect l="l" t="t" r="r" b="b"/>
            <a:pathLst>
              <a:path w="3314700" h="0">
                <a:moveTo>
                  <a:pt x="0" y="0"/>
                </a:moveTo>
                <a:lnTo>
                  <a:pt x="33147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" name="object 68"/>
          <p:cNvSpPr/>
          <p:nvPr/>
        </p:nvSpPr>
        <p:spPr>
          <a:xfrm>
            <a:off x="2057400" y="8145018"/>
            <a:ext cx="3314700" cy="0"/>
          </a:xfrm>
          <a:custGeom>
            <a:avLst/>
            <a:gdLst/>
            <a:ahLst/>
            <a:cxnLst/>
            <a:rect l="l" t="t" r="r" b="b"/>
            <a:pathLst>
              <a:path w="3314700" h="0">
                <a:moveTo>
                  <a:pt x="0" y="0"/>
                </a:moveTo>
                <a:lnTo>
                  <a:pt x="33147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" name="object 69"/>
          <p:cNvSpPr/>
          <p:nvPr/>
        </p:nvSpPr>
        <p:spPr>
          <a:xfrm>
            <a:off x="2057400" y="8848344"/>
            <a:ext cx="3314700" cy="0"/>
          </a:xfrm>
          <a:custGeom>
            <a:avLst/>
            <a:gdLst/>
            <a:ahLst/>
            <a:cxnLst/>
            <a:rect l="l" t="t" r="r" b="b"/>
            <a:pathLst>
              <a:path w="3314700" h="0">
                <a:moveTo>
                  <a:pt x="0" y="0"/>
                </a:moveTo>
                <a:lnTo>
                  <a:pt x="331470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" name="object 70"/>
          <p:cNvSpPr/>
          <p:nvPr/>
        </p:nvSpPr>
        <p:spPr>
          <a:xfrm>
            <a:off x="2324100" y="7786878"/>
            <a:ext cx="0" cy="1061466"/>
          </a:xfrm>
          <a:custGeom>
            <a:avLst/>
            <a:gdLst/>
            <a:ahLst/>
            <a:cxnLst/>
            <a:rect l="l" t="t" r="r" b="b"/>
            <a:pathLst>
              <a:path w="0" h="1061466">
                <a:moveTo>
                  <a:pt x="0" y="0"/>
                </a:moveTo>
                <a:lnTo>
                  <a:pt x="0" y="106146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" name="object 71"/>
          <p:cNvSpPr/>
          <p:nvPr/>
        </p:nvSpPr>
        <p:spPr>
          <a:xfrm>
            <a:off x="3390900" y="7786878"/>
            <a:ext cx="0" cy="1061466"/>
          </a:xfrm>
          <a:custGeom>
            <a:avLst/>
            <a:gdLst/>
            <a:ahLst/>
            <a:cxnLst/>
            <a:rect l="l" t="t" r="r" b="b"/>
            <a:pathLst>
              <a:path w="0" h="1061466">
                <a:moveTo>
                  <a:pt x="0" y="0"/>
                </a:moveTo>
                <a:lnTo>
                  <a:pt x="0" y="106146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" name="object 72"/>
          <p:cNvSpPr/>
          <p:nvPr/>
        </p:nvSpPr>
        <p:spPr>
          <a:xfrm>
            <a:off x="4114800" y="7786878"/>
            <a:ext cx="0" cy="1061466"/>
          </a:xfrm>
          <a:custGeom>
            <a:avLst/>
            <a:gdLst/>
            <a:ahLst/>
            <a:cxnLst/>
            <a:rect l="l" t="t" r="r" b="b"/>
            <a:pathLst>
              <a:path w="0" h="1061466">
                <a:moveTo>
                  <a:pt x="0" y="0"/>
                </a:moveTo>
                <a:lnTo>
                  <a:pt x="0" y="106146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" name="object 73"/>
          <p:cNvSpPr/>
          <p:nvPr/>
        </p:nvSpPr>
        <p:spPr>
          <a:xfrm>
            <a:off x="5372100" y="7786878"/>
            <a:ext cx="0" cy="1061466"/>
          </a:xfrm>
          <a:custGeom>
            <a:avLst/>
            <a:gdLst/>
            <a:ahLst/>
            <a:cxnLst/>
            <a:rect l="l" t="t" r="r" b="b"/>
            <a:pathLst>
              <a:path w="0" h="1061466">
                <a:moveTo>
                  <a:pt x="0" y="0"/>
                </a:moveTo>
                <a:lnTo>
                  <a:pt x="0" y="1061466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" name="object 74"/>
          <p:cNvSpPr/>
          <p:nvPr/>
        </p:nvSpPr>
        <p:spPr>
          <a:xfrm>
            <a:off x="2057400" y="8497062"/>
            <a:ext cx="3314700" cy="0"/>
          </a:xfrm>
          <a:custGeom>
            <a:avLst/>
            <a:gdLst/>
            <a:ahLst/>
            <a:cxnLst/>
            <a:rect l="l" t="t" r="r" b="b"/>
            <a:pathLst>
              <a:path w="3314700" h="0">
                <a:moveTo>
                  <a:pt x="0" y="0"/>
                </a:moveTo>
                <a:lnTo>
                  <a:pt x="33147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" name="object 75"/>
          <p:cNvSpPr/>
          <p:nvPr/>
        </p:nvSpPr>
        <p:spPr>
          <a:xfrm>
            <a:off x="2057400" y="8672322"/>
            <a:ext cx="3314700" cy="0"/>
          </a:xfrm>
          <a:custGeom>
            <a:avLst/>
            <a:gdLst/>
            <a:ahLst/>
            <a:cxnLst/>
            <a:rect l="l" t="t" r="r" b="b"/>
            <a:pathLst>
              <a:path w="3314700" h="0">
                <a:moveTo>
                  <a:pt x="0" y="0"/>
                </a:moveTo>
                <a:lnTo>
                  <a:pt x="33147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" name="object 76"/>
          <p:cNvSpPr/>
          <p:nvPr/>
        </p:nvSpPr>
        <p:spPr>
          <a:xfrm>
            <a:off x="2057400" y="8325611"/>
            <a:ext cx="3314700" cy="0"/>
          </a:xfrm>
          <a:custGeom>
            <a:avLst/>
            <a:gdLst/>
            <a:ahLst/>
            <a:cxnLst/>
            <a:rect l="l" t="t" r="r" b="b"/>
            <a:pathLst>
              <a:path w="3314700" h="0">
                <a:moveTo>
                  <a:pt x="0" y="0"/>
                </a:moveTo>
                <a:lnTo>
                  <a:pt x="331470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" name="object 77"/>
          <p:cNvSpPr/>
          <p:nvPr/>
        </p:nvSpPr>
        <p:spPr>
          <a:xfrm>
            <a:off x="4914900" y="7786878"/>
            <a:ext cx="0" cy="1061466"/>
          </a:xfrm>
          <a:custGeom>
            <a:avLst/>
            <a:gdLst/>
            <a:ahLst/>
            <a:cxnLst/>
            <a:rect l="l" t="t" r="r" b="b"/>
            <a:pathLst>
              <a:path w="0" h="1061466">
                <a:moveTo>
                  <a:pt x="0" y="0"/>
                </a:moveTo>
                <a:lnTo>
                  <a:pt x="0" y="106146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" name="object 78"/>
          <p:cNvSpPr/>
          <p:nvPr/>
        </p:nvSpPr>
        <p:spPr>
          <a:xfrm>
            <a:off x="4671060" y="6491478"/>
            <a:ext cx="1005839" cy="1527048"/>
          </a:xfrm>
          <a:custGeom>
            <a:avLst/>
            <a:gdLst/>
            <a:ahLst/>
            <a:cxnLst/>
            <a:rect l="l" t="t" r="r" b="b"/>
            <a:pathLst>
              <a:path w="1005839" h="1527048">
                <a:moveTo>
                  <a:pt x="1005839" y="495300"/>
                </a:moveTo>
                <a:lnTo>
                  <a:pt x="1005839" y="0"/>
                </a:lnTo>
                <a:lnTo>
                  <a:pt x="167639" y="0"/>
                </a:lnTo>
                <a:lnTo>
                  <a:pt x="167639" y="495300"/>
                </a:lnTo>
                <a:lnTo>
                  <a:pt x="307086" y="495300"/>
                </a:lnTo>
                <a:lnTo>
                  <a:pt x="0" y="1527048"/>
                </a:lnTo>
                <a:lnTo>
                  <a:pt x="516636" y="495300"/>
                </a:lnTo>
                <a:lnTo>
                  <a:pt x="1005839" y="495300"/>
                </a:lnTo>
                <a:close/>
              </a:path>
            </a:pathLst>
          </a:custGeom>
          <a:solidFill>
            <a:srgbClr val="0099C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9" name="object 79"/>
          <p:cNvSpPr/>
          <p:nvPr/>
        </p:nvSpPr>
        <p:spPr>
          <a:xfrm>
            <a:off x="4671060" y="6491478"/>
            <a:ext cx="1005839" cy="1527048"/>
          </a:xfrm>
          <a:custGeom>
            <a:avLst/>
            <a:gdLst/>
            <a:ahLst/>
            <a:cxnLst/>
            <a:rect l="l" t="t" r="r" b="b"/>
            <a:pathLst>
              <a:path w="1005839" h="1527048">
                <a:moveTo>
                  <a:pt x="167639" y="0"/>
                </a:moveTo>
                <a:lnTo>
                  <a:pt x="167639" y="495300"/>
                </a:lnTo>
                <a:lnTo>
                  <a:pt x="307086" y="495300"/>
                </a:lnTo>
                <a:lnTo>
                  <a:pt x="0" y="1527048"/>
                </a:lnTo>
                <a:lnTo>
                  <a:pt x="516636" y="495300"/>
                </a:lnTo>
                <a:lnTo>
                  <a:pt x="1005839" y="495300"/>
                </a:lnTo>
                <a:lnTo>
                  <a:pt x="1005839" y="0"/>
                </a:lnTo>
                <a:lnTo>
                  <a:pt x="307086" y="0"/>
                </a:lnTo>
                <a:lnTo>
                  <a:pt x="167639" y="0"/>
                </a:lnTo>
                <a:close/>
              </a:path>
            </a:pathLst>
          </a:custGeom>
          <a:ln w="476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0" name="object 80"/>
          <p:cNvSpPr/>
          <p:nvPr/>
        </p:nvSpPr>
        <p:spPr>
          <a:xfrm>
            <a:off x="1606295" y="5506974"/>
            <a:ext cx="4559046" cy="3416046"/>
          </a:xfrm>
          <a:custGeom>
            <a:avLst/>
            <a:gdLst/>
            <a:ahLst/>
            <a:cxnLst/>
            <a:rect l="l" t="t" r="r" b="b"/>
            <a:pathLst>
              <a:path w="4559046" h="3416046">
                <a:moveTo>
                  <a:pt x="4559046" y="0"/>
                </a:moveTo>
                <a:lnTo>
                  <a:pt x="0" y="0"/>
                </a:lnTo>
                <a:lnTo>
                  <a:pt x="0" y="3416046"/>
                </a:lnTo>
                <a:lnTo>
                  <a:pt x="4559046" y="3416046"/>
                </a:lnTo>
                <a:lnTo>
                  <a:pt x="4559046" y="0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" name="object 57"/>
          <p:cNvSpPr txBox="1"/>
          <p:nvPr/>
        </p:nvSpPr>
        <p:spPr>
          <a:xfrm>
            <a:off x="5083556" y="2146115"/>
            <a:ext cx="365317" cy="139700"/>
          </a:xfrm>
          <a:prstGeom prst="rect">
            <a:avLst/>
          </a:prstGeom>
        </p:spPr>
        <p:txBody>
          <a:bodyPr wrap="square" lIns="0" tIns="1270" rIns="0" bIns="0" rtlCol="0">
            <a:noAutofit/>
          </a:bodyPr>
          <a:lstStyle/>
          <a:p>
            <a:pPr marL="12700">
              <a:lnSpc>
                <a:spcPct val="93749"/>
              </a:lnSpc>
            </a:pP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Atrib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u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t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233676" y="2392010"/>
            <a:ext cx="1892758" cy="177800"/>
          </a:xfrm>
          <a:prstGeom prst="rect">
            <a:avLst/>
          </a:prstGeom>
        </p:spPr>
        <p:txBody>
          <a:bodyPr wrap="square" lIns="0" tIns="8477" rIns="0" bIns="0" rtlCol="0">
            <a:noAutofit/>
          </a:bodyPr>
          <a:lstStyle/>
          <a:p>
            <a:pPr marL="12700">
              <a:lnSpc>
                <a:spcPts val="1335"/>
              </a:lnSpc>
            </a:pP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normal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pertama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jika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tidak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922015" y="6658679"/>
            <a:ext cx="689677" cy="139700"/>
          </a:xfrm>
          <a:prstGeom prst="rect">
            <a:avLst/>
          </a:prstGeom>
        </p:spPr>
        <p:txBody>
          <a:bodyPr wrap="square" lIns="0" tIns="1270" rIns="0" bIns="0" rtlCol="0">
            <a:noAutofit/>
          </a:bodyPr>
          <a:lstStyle/>
          <a:p>
            <a:pPr marL="12700">
              <a:lnSpc>
                <a:spcPct val="93749"/>
              </a:lnSpc>
            </a:pP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atrib</a:t>
            </a: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u</a:t>
            </a: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t</a:t>
            </a: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 </a:t>
            </a: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b</a:t>
            </a: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e</a:t>
            </a: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r</a:t>
            </a:r>
            <a:r>
              <a:rPr dirty="0" smtClean="0" sz="900">
                <a:solidFill>
                  <a:srgbClr val="003399"/>
                </a:solidFill>
                <a:latin typeface="Garamond"/>
                <a:cs typeface="Garamond"/>
              </a:rPr>
              <a:t>nilai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583678" y="9844405"/>
            <a:ext cx="138374" cy="185420"/>
          </a:xfrm>
          <a:prstGeom prst="rect">
            <a:avLst/>
          </a:prstGeom>
        </p:spPr>
        <p:txBody>
          <a:bodyPr wrap="square" lIns="0" tIns="8794" rIns="0" bIns="0" rtlCol="0">
            <a:noAutofit/>
          </a:bodyPr>
          <a:lstStyle/>
          <a:p>
            <a:pPr marL="12700">
              <a:lnSpc>
                <a:spcPts val="1385"/>
              </a:lnSpc>
            </a:pPr>
            <a:r>
              <a:rPr dirty="0" smtClean="0" sz="1250">
                <a:latin typeface="Arial"/>
                <a:cs typeface="Arial"/>
              </a:rPr>
              <a:t>9</a:t>
            </a:r>
            <a:endParaRPr sz="12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057400" y="7786878"/>
            <a:ext cx="2667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2324100" y="7786878"/>
            <a:ext cx="10668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3390900" y="7786878"/>
            <a:ext cx="7239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4114800" y="7786878"/>
            <a:ext cx="8001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4914900" y="7786878"/>
            <a:ext cx="457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2057400" y="7977378"/>
            <a:ext cx="2667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2324100" y="7977378"/>
            <a:ext cx="10668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3390900" y="7977378"/>
            <a:ext cx="7239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4114800" y="7977378"/>
            <a:ext cx="8001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4914900" y="7977378"/>
            <a:ext cx="4572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2057400" y="8145018"/>
            <a:ext cx="266700" cy="1805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2324100" y="8145018"/>
            <a:ext cx="1066800" cy="1805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3390900" y="8145018"/>
            <a:ext cx="723900" cy="1805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4114800" y="8145018"/>
            <a:ext cx="800100" cy="1805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4914900" y="8145018"/>
            <a:ext cx="457200" cy="1805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2057400" y="8325611"/>
            <a:ext cx="266700" cy="171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2324100" y="8325611"/>
            <a:ext cx="1066800" cy="171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3390900" y="8325611"/>
            <a:ext cx="723900" cy="171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4114800" y="8325611"/>
            <a:ext cx="800100" cy="171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4914900" y="8325611"/>
            <a:ext cx="457200" cy="171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2057400" y="8497062"/>
            <a:ext cx="266700" cy="175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2324100" y="8497062"/>
            <a:ext cx="1066800" cy="175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3390900" y="8497062"/>
            <a:ext cx="723900" cy="175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4114800" y="8497062"/>
            <a:ext cx="800100" cy="175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4914900" y="8497062"/>
            <a:ext cx="457200" cy="175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2057400" y="8672322"/>
            <a:ext cx="266700" cy="176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2324100" y="8672322"/>
            <a:ext cx="1066800" cy="176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3390900" y="8672322"/>
            <a:ext cx="723900" cy="176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4114800" y="8672322"/>
            <a:ext cx="800100" cy="176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4914900" y="8672322"/>
            <a:ext cx="457200" cy="176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1606295" y="5506974"/>
            <a:ext cx="4559236" cy="3416236"/>
          </a:xfrm>
          <a:prstGeom prst="rect">
            <a:avLst/>
          </a:prstGeom>
        </p:spPr>
        <p:txBody>
          <a:bodyPr wrap="square" lIns="0" tIns="5644" rIns="0" bIns="0" rtlCol="0">
            <a:noAutofit/>
          </a:bodyPr>
          <a:lstStyle/>
          <a:p>
            <a:pPr>
              <a:lnSpc>
                <a:spcPts val="950"/>
              </a:lnSpc>
            </a:pPr>
            <a:endParaRPr sz="950"/>
          </a:p>
          <a:p>
            <a:pPr marL="920664" marR="921910" algn="ctr">
              <a:lnSpc>
                <a:spcPct val="93750"/>
              </a:lnSpc>
            </a:pP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Bentu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k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000" spc="-5" b="1">
                <a:solidFill>
                  <a:srgbClr val="E5E5FF"/>
                </a:solidFill>
                <a:latin typeface="Garamond"/>
                <a:cs typeface="Garamond"/>
              </a:rPr>
              <a:t>Pertama</a:t>
            </a:r>
            <a:endParaRPr sz="2000">
              <a:latin typeface="Garamond"/>
              <a:cs typeface="Garamond"/>
            </a:endParaRPr>
          </a:p>
          <a:p>
            <a:pPr marL="1544913" marR="1545068" algn="ctr">
              <a:lnSpc>
                <a:spcPct val="93750"/>
              </a:lnSpc>
              <a:spcBef>
                <a:spcPts val="150"/>
              </a:spcBef>
            </a:pP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(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Lanjutan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…</a:t>
            </a:r>
            <a:r>
              <a:rPr dirty="0" smtClean="0" sz="2000" spc="-10" b="1">
                <a:solidFill>
                  <a:srgbClr val="E5E5FF"/>
                </a:solidFill>
                <a:latin typeface="Garamond"/>
                <a:cs typeface="Garamond"/>
              </a:rPr>
              <a:t>)</a:t>
            </a:r>
            <a:endParaRPr sz="2000">
              <a:latin typeface="Garamond"/>
              <a:cs typeface="Garamond"/>
            </a:endParaRPr>
          </a:p>
          <a:p>
            <a:pPr marL="268227">
              <a:lnSpc>
                <a:spcPct val="93749"/>
              </a:lnSpc>
              <a:spcBef>
                <a:spcPts val="726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1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400" spc="1">
                <a:solidFill>
                  <a:srgbClr val="FF0000"/>
                </a:solidFill>
                <a:latin typeface="Garamond"/>
                <a:cs typeface="Garamond"/>
              </a:rPr>
              <a:t>Pemecahan</a:t>
            </a:r>
            <a:r>
              <a:rPr dirty="0" smtClean="0" sz="1400" spc="1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1400">
              <a:latin typeface="Garamond"/>
              <a:cs typeface="Garamond"/>
            </a:endParaRPr>
          </a:p>
          <a:p>
            <a:pPr marL="496825">
              <a:lnSpc>
                <a:spcPts val="1092"/>
              </a:lnSpc>
              <a:spcBef>
                <a:spcPts val="35"/>
              </a:spcBef>
            </a:pPr>
            <a:r>
              <a:rPr dirty="0" smtClean="0" sz="850" spc="391">
                <a:solidFill>
                  <a:srgbClr val="A785DF"/>
                </a:solidFill>
                <a:latin typeface="FZShuTi"/>
                <a:cs typeface="FZShuTi"/>
              </a:rPr>
              <a:t></a:t>
            </a:r>
            <a:r>
              <a:rPr dirty="0" smtClean="0" sz="850" spc="212">
                <a:solidFill>
                  <a:srgbClr val="A785DF"/>
                </a:solidFill>
                <a:latin typeface="FZShuTi"/>
                <a:cs typeface="FZShuTi"/>
              </a:rPr>
              <a:t> </a:t>
            </a:r>
            <a:r>
              <a:rPr dirty="0" smtClean="0" sz="1200" spc="-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Buang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berganda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                               </a:t>
            </a:r>
            <a:r>
              <a:rPr dirty="0" smtClean="0" sz="1200" spc="27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29629" sz="1350" spc="0">
                <a:solidFill>
                  <a:srgbClr val="003399"/>
                </a:solidFill>
                <a:latin typeface="Garamond"/>
                <a:cs typeface="Garamond"/>
              </a:rPr>
              <a:t>Sekarang</a:t>
            </a:r>
            <a:r>
              <a:rPr dirty="0" smtClean="0" baseline="29629" sz="1350" spc="0">
                <a:solidFill>
                  <a:srgbClr val="003399"/>
                </a:solidFill>
                <a:latin typeface="Garamond"/>
                <a:cs typeface="Garamond"/>
              </a:rPr>
              <a:t> </a:t>
            </a:r>
            <a:r>
              <a:rPr dirty="0" smtClean="0" baseline="29629" sz="1350" spc="0">
                <a:solidFill>
                  <a:srgbClr val="003399"/>
                </a:solidFill>
                <a:latin typeface="Garamond"/>
                <a:cs typeface="Garamond"/>
              </a:rPr>
              <a:t>setiap</a:t>
            </a:r>
            <a:endParaRPr sz="900">
              <a:latin typeface="Garamond"/>
              <a:cs typeface="Garamond"/>
            </a:endParaRPr>
          </a:p>
          <a:p>
            <a:pPr marL="496825">
              <a:lnSpc>
                <a:spcPts val="1420"/>
              </a:lnSpc>
              <a:spcBef>
                <a:spcPts val="746"/>
              </a:spcBef>
            </a:pPr>
            <a:r>
              <a:rPr dirty="0" smtClean="0" sz="850" spc="391">
                <a:solidFill>
                  <a:srgbClr val="A785DF"/>
                </a:solidFill>
                <a:latin typeface="FZShuTi"/>
                <a:cs typeface="FZShuTi"/>
              </a:rPr>
              <a:t></a:t>
            </a:r>
            <a:r>
              <a:rPr dirty="0" smtClean="0" sz="850" spc="212">
                <a:solidFill>
                  <a:srgbClr val="A785DF"/>
                </a:solidFill>
                <a:latin typeface="FZShuTi"/>
                <a:cs typeface="FZShuTi"/>
              </a:rPr>
              <a:t> </a:t>
            </a:r>
            <a:r>
              <a:rPr dirty="0" smtClean="0" sz="1200" spc="-5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CC00"/>
                </a:solidFill>
                <a:latin typeface="Garamond"/>
                <a:cs typeface="Garamond"/>
              </a:rPr>
              <a:t>Caranya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At</a:t>
            </a:r>
            <a:r>
              <a:rPr dirty="0" smtClean="0" sz="1200" spc="4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setiap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kolom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berisi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satu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             </a:t>
            </a:r>
            <a:r>
              <a:rPr dirty="0" smtClean="0" sz="1200" spc="2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900" spc="0">
                <a:solidFill>
                  <a:srgbClr val="003399"/>
                </a:solidFill>
                <a:latin typeface="Garamond"/>
                <a:cs typeface="Garamond"/>
              </a:rPr>
              <a:t>tunggal</a:t>
            </a:r>
            <a:endParaRPr sz="900">
              <a:latin typeface="Garamond"/>
              <a:cs typeface="Garamond"/>
            </a:endParaRPr>
          </a:p>
          <a:p>
            <a:pPr marL="640080">
              <a:lnSpc>
                <a:spcPts val="1280"/>
              </a:lnSpc>
            </a:pP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nilai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;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Bila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isi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suatu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kolom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untuk</a:t>
            </a:r>
            <a:r>
              <a:rPr dirty="0" smtClean="0" sz="1200" spc="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1">
                <a:latin typeface="Garamond"/>
                <a:cs typeface="Garamond"/>
              </a:rPr>
              <a:t>suatu</a:t>
            </a:r>
            <a:endParaRPr sz="1200">
              <a:latin typeface="Garamond"/>
              <a:cs typeface="Garamond"/>
            </a:endParaRPr>
          </a:p>
          <a:p>
            <a:pPr marL="640080">
              <a:lnSpc>
                <a:spcPts val="1250"/>
              </a:lnSpc>
            </a:pP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baris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berisi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nilai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,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maka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pecahlah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ris</a:t>
            </a:r>
            <a:endParaRPr sz="1200">
              <a:latin typeface="Garamond"/>
              <a:cs typeface="Garamond"/>
            </a:endParaRPr>
          </a:p>
          <a:p>
            <a:pPr marL="640080">
              <a:lnSpc>
                <a:spcPts val="1290"/>
              </a:lnSpc>
              <a:spcBef>
                <a:spcPts val="2"/>
              </a:spcBef>
            </a:pP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menjadi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>
                <a:solidFill>
                  <a:srgbClr val="FFFFFF"/>
                </a:solidFill>
                <a:latin typeface="Garamond"/>
                <a:cs typeface="Garamond"/>
              </a:rPr>
              <a:t>baris</a:t>
            </a:r>
            <a:endParaRPr sz="1200">
              <a:latin typeface="Garamond"/>
              <a:cs typeface="Garamond"/>
            </a:endParaRPr>
          </a:p>
          <a:p>
            <a:pPr marL="268227">
              <a:lnSpc>
                <a:spcPct val="93749"/>
              </a:lnSpc>
              <a:spcBef>
                <a:spcPts val="205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2">
                <a:solidFill>
                  <a:srgbClr val="FFFFFF"/>
                </a:solidFill>
                <a:latin typeface="Garamond"/>
                <a:cs typeface="Garamond"/>
              </a:rPr>
              <a:t>Contoh</a:t>
            </a:r>
            <a:r>
              <a:rPr dirty="0" smtClean="0" sz="1400" spc="2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1400">
              <a:latin typeface="Garamond"/>
              <a:cs typeface="Garamond"/>
            </a:endParaRPr>
          </a:p>
          <a:p>
            <a:pPr marL="496818">
              <a:lnSpc>
                <a:spcPct val="93749"/>
              </a:lnSpc>
              <a:spcBef>
                <a:spcPts val="1324"/>
              </a:spcBef>
            </a:pPr>
            <a:r>
              <a:rPr dirty="0" smtClean="0" sz="800" spc="4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p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</a:t>
            </a:r>
            <a:r>
              <a:rPr dirty="0" smtClean="0" sz="800" spc="82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Nama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                 </a:t>
            </a:r>
            <a:r>
              <a:rPr dirty="0" smtClean="0" sz="800" spc="96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Jabatan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191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Bahasa_As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ng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</a:t>
            </a:r>
            <a:r>
              <a:rPr dirty="0" smtClean="0" sz="800" spc="106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T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ngkat</a:t>
            </a:r>
            <a:endParaRPr sz="800">
              <a:latin typeface="Garamond"/>
              <a:cs typeface="Garamond"/>
            </a:endParaRPr>
          </a:p>
          <a:p>
            <a:pPr marL="496818">
              <a:lnSpc>
                <a:spcPts val="899"/>
              </a:lnSpc>
              <a:spcBef>
                <a:spcPts val="580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</a:t>
            </a:r>
            <a:r>
              <a:rPr dirty="0" smtClean="0" sz="800" spc="1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800" spc="29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latin typeface="Garamond"/>
                <a:cs typeface="Garamond"/>
              </a:rPr>
              <a:t>R</a:t>
            </a:r>
            <a:r>
              <a:rPr dirty="0" smtClean="0" sz="800" spc="0">
                <a:latin typeface="Garamond"/>
                <a:cs typeface="Garamond"/>
              </a:rPr>
              <a:t>               </a:t>
            </a:r>
            <a:r>
              <a:rPr dirty="0" smtClean="0" sz="800" spc="173">
                <a:latin typeface="Garamond"/>
                <a:cs typeface="Garamond"/>
              </a:rPr>
              <a:t> </a:t>
            </a:r>
            <a:r>
              <a:rPr dirty="0" smtClean="0" sz="800" spc="-16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16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</a:t>
            </a:r>
            <a:r>
              <a:rPr dirty="0" smtClean="0" sz="800" spc="16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496818">
              <a:lnSpc>
                <a:spcPts val="899"/>
              </a:lnSpc>
              <a:spcBef>
                <a:spcPts val="409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</a:t>
            </a:r>
            <a:r>
              <a:rPr dirty="0" smtClean="0" sz="800" spc="1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800" spc="29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latin typeface="Garamond"/>
                <a:cs typeface="Garamond"/>
              </a:rPr>
              <a:t>R</a:t>
            </a:r>
            <a:r>
              <a:rPr dirty="0" smtClean="0" sz="800" spc="0">
                <a:latin typeface="Garamond"/>
                <a:cs typeface="Garamond"/>
              </a:rPr>
              <a:t>               </a:t>
            </a:r>
            <a:r>
              <a:rPr dirty="0" smtClean="0" sz="800" spc="173">
                <a:latin typeface="Garamond"/>
                <a:cs typeface="Garamond"/>
              </a:rPr>
              <a:t> </a:t>
            </a:r>
            <a:r>
              <a:rPr dirty="0" smtClean="0" sz="800" spc="-16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16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</a:t>
            </a:r>
            <a:r>
              <a:rPr dirty="0" smtClean="0" sz="800" spc="15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PASIF</a:t>
            </a:r>
            <a:endParaRPr sz="800">
              <a:latin typeface="Garamond"/>
              <a:cs typeface="Garamond"/>
            </a:endParaRPr>
          </a:p>
          <a:p>
            <a:pPr marL="496818">
              <a:lnSpc>
                <a:spcPts val="899"/>
              </a:lnSpc>
              <a:spcBef>
                <a:spcPts val="525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188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</a:t>
            </a:r>
            <a:r>
              <a:rPr dirty="0" smtClean="0" sz="800" spc="1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DIANA</a:t>
            </a:r>
            <a:r>
              <a:rPr dirty="0" smtClean="0" sz="800" spc="-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800" spc="29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0">
                <a:latin typeface="Garamond"/>
                <a:cs typeface="Garamond"/>
              </a:rPr>
              <a:t>BIS</a:t>
            </a:r>
            <a:r>
              <a:rPr dirty="0" smtClean="0" sz="800" spc="0">
                <a:latin typeface="Garamond"/>
                <a:cs typeface="Garamond"/>
              </a:rPr>
              <a:t>               </a:t>
            </a:r>
            <a:r>
              <a:rPr dirty="0" smtClean="0" sz="800" spc="178"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16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</a:t>
            </a:r>
            <a:r>
              <a:rPr dirty="0" smtClean="0" sz="800" spc="16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496818">
              <a:lnSpc>
                <a:spcPts val="899"/>
              </a:lnSpc>
              <a:spcBef>
                <a:spcPts val="450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189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</a:t>
            </a:r>
            <a:r>
              <a:rPr dirty="0" smtClean="0" sz="800" spc="1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PUSPA</a:t>
            </a:r>
            <a:r>
              <a:rPr dirty="0" smtClean="0" sz="800" spc="-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39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-29"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</a:t>
            </a:r>
            <a:r>
              <a:rPr dirty="0" smtClean="0" sz="800" spc="6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3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latin typeface="Garamond"/>
                <a:cs typeface="Garamond"/>
              </a:rPr>
              <a:t>JER</a:t>
            </a:r>
            <a:r>
              <a:rPr dirty="0" smtClean="0" sz="800" spc="0">
                <a:latin typeface="Garamond"/>
                <a:cs typeface="Garamond"/>
              </a:rPr>
              <a:t>        </a:t>
            </a:r>
            <a:r>
              <a:rPr dirty="0" smtClean="0" sz="800" spc="163">
                <a:latin typeface="Garamond"/>
                <a:cs typeface="Garamond"/>
              </a:rPr>
              <a:t> </a:t>
            </a:r>
            <a:r>
              <a:rPr dirty="0" smtClean="0" sz="800" spc="-1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</a:t>
            </a:r>
            <a:r>
              <a:rPr dirty="0" smtClean="0" sz="800" spc="16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496818">
              <a:lnSpc>
                <a:spcPts val="899"/>
              </a:lnSpc>
              <a:spcBef>
                <a:spcPts val="480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189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</a:t>
            </a:r>
            <a:r>
              <a:rPr dirty="0" smtClean="0" sz="800" spc="1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PUSPA</a:t>
            </a:r>
            <a:r>
              <a:rPr dirty="0" smtClean="0" sz="800" spc="-2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39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-29"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H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</a:t>
            </a:r>
            <a:r>
              <a:rPr dirty="0" smtClean="0" sz="800" spc="6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3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latin typeface="Garamond"/>
                <a:cs typeface="Garamond"/>
              </a:rPr>
              <a:t>JER</a:t>
            </a:r>
            <a:r>
              <a:rPr dirty="0" smtClean="0" sz="800" spc="0">
                <a:latin typeface="Garamond"/>
                <a:cs typeface="Garamond"/>
              </a:rPr>
              <a:t>        </a:t>
            </a:r>
            <a:r>
              <a:rPr dirty="0" smtClean="0" sz="800" spc="163">
                <a:latin typeface="Garamond"/>
                <a:cs typeface="Garamond"/>
              </a:rPr>
              <a:t> </a:t>
            </a:r>
            <a:r>
              <a:rPr dirty="0" smtClean="0" sz="800" spc="-19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JE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</a:t>
            </a:r>
            <a:r>
              <a:rPr dirty="0" smtClean="0" sz="800" spc="5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57400" y="3259074"/>
            <a:ext cx="4572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2514600" y="3259074"/>
            <a:ext cx="853439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368040" y="3259074"/>
            <a:ext cx="57912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3947160" y="3259074"/>
            <a:ext cx="67056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4617720" y="3259074"/>
            <a:ext cx="716279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2057400" y="3449574"/>
            <a:ext cx="457200" cy="3139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514600" y="3449574"/>
            <a:ext cx="853439" cy="3139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368040" y="3449574"/>
            <a:ext cx="579120" cy="3139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3947160" y="3449574"/>
            <a:ext cx="670560" cy="3139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4617720" y="3449574"/>
            <a:ext cx="716279" cy="3139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2057400" y="3763517"/>
            <a:ext cx="45720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514600" y="3763517"/>
            <a:ext cx="853439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3368040" y="3763517"/>
            <a:ext cx="57912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947160" y="3763517"/>
            <a:ext cx="670560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617720" y="3763517"/>
            <a:ext cx="716279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057400" y="3931158"/>
            <a:ext cx="457200" cy="3147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514600" y="3931158"/>
            <a:ext cx="853439" cy="3147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368040" y="3931158"/>
            <a:ext cx="579120" cy="3147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3947160" y="3931158"/>
            <a:ext cx="670560" cy="3147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617720" y="3931158"/>
            <a:ext cx="716279" cy="3147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606295" y="1131570"/>
            <a:ext cx="4559236" cy="34162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788420" marR="788847" algn="ctr">
              <a:lnSpc>
                <a:spcPct val="93750"/>
              </a:lnSpc>
              <a:spcBef>
                <a:spcPts val="1087"/>
              </a:spcBef>
            </a:pP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Bentuk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Normal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 </a:t>
            </a:r>
            <a:r>
              <a:rPr dirty="0" smtClean="0" sz="2200" spc="0" b="1">
                <a:solidFill>
                  <a:srgbClr val="E5E5FF"/>
                </a:solidFill>
                <a:latin typeface="Garamond"/>
                <a:cs typeface="Garamond"/>
              </a:rPr>
              <a:t>Pertama</a:t>
            </a:r>
            <a:endParaRPr sz="2200">
              <a:latin typeface="Garamond"/>
              <a:cs typeface="Garamond"/>
            </a:endParaRPr>
          </a:p>
          <a:p>
            <a:pPr marL="268227">
              <a:lnSpc>
                <a:spcPct val="93749"/>
              </a:lnSpc>
              <a:spcBef>
                <a:spcPts val="1933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1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dirty="0" smtClean="0" sz="1400" spc="1">
                <a:solidFill>
                  <a:srgbClr val="FF0000"/>
                </a:solidFill>
                <a:latin typeface="Garamond"/>
                <a:cs typeface="Garamond"/>
              </a:rPr>
              <a:t>Definis</a:t>
            </a:r>
            <a:r>
              <a:rPr dirty="0" smtClean="0" sz="1400" spc="1">
                <a:solidFill>
                  <a:srgbClr val="FF0000"/>
                </a:solidFill>
                <a:latin typeface="Garamond"/>
                <a:cs typeface="Garamond"/>
              </a:rPr>
              <a:t>i</a:t>
            </a:r>
            <a:r>
              <a:rPr dirty="0" smtClean="0" sz="1400" spc="1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1400">
              <a:latin typeface="Garamond"/>
              <a:cs typeface="Garamond"/>
            </a:endParaRPr>
          </a:p>
          <a:p>
            <a:pPr marL="496825">
              <a:lnSpc>
                <a:spcPts val="1270"/>
              </a:lnSpc>
              <a:spcBef>
                <a:spcPts val="380"/>
              </a:spcBef>
            </a:pPr>
            <a:r>
              <a:rPr dirty="0" smtClean="0" sz="850" spc="391">
                <a:solidFill>
                  <a:srgbClr val="A785DF"/>
                </a:solidFill>
                <a:latin typeface="FZShuTi"/>
                <a:cs typeface="FZShuTi"/>
              </a:rPr>
              <a:t></a:t>
            </a:r>
            <a:r>
              <a:rPr dirty="0" smtClean="0" sz="850" spc="212">
                <a:solidFill>
                  <a:srgbClr val="A785DF"/>
                </a:solidFill>
                <a:latin typeface="FZShuTi"/>
                <a:cs typeface="FZShuTi"/>
              </a:rPr>
              <a:t> </a:t>
            </a:r>
            <a:r>
              <a:rPr dirty="0" smtClean="0" sz="1200" spc="-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Suatu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relasi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berada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dalam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bentuk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                  </a:t>
            </a:r>
            <a:r>
              <a:rPr dirty="0" smtClean="0" sz="1200" spc="4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-23045" sz="1350" spc="4">
                <a:solidFill>
                  <a:srgbClr val="003399"/>
                </a:solidFill>
                <a:latin typeface="Garamond"/>
                <a:cs typeface="Garamond"/>
              </a:rPr>
              <a:t>b</a:t>
            </a:r>
            <a:r>
              <a:rPr dirty="0" smtClean="0" baseline="-23045" sz="1350" spc="0">
                <a:solidFill>
                  <a:srgbClr val="003399"/>
                </a:solidFill>
                <a:latin typeface="Garamond"/>
                <a:cs typeface="Garamond"/>
              </a:rPr>
              <a:t>ernilai</a:t>
            </a:r>
            <a:r>
              <a:rPr dirty="0" smtClean="0" baseline="-23045" sz="1350" spc="0">
                <a:solidFill>
                  <a:srgbClr val="003399"/>
                </a:solidFill>
                <a:latin typeface="Garamond"/>
                <a:cs typeface="Garamond"/>
              </a:rPr>
              <a:t> </a:t>
            </a:r>
            <a:r>
              <a:rPr dirty="0" smtClean="0" baseline="-23045" sz="1350" spc="0">
                <a:solidFill>
                  <a:srgbClr val="003399"/>
                </a:solidFill>
                <a:latin typeface="Garamond"/>
                <a:cs typeface="Garamond"/>
              </a:rPr>
              <a:t>ganda</a:t>
            </a:r>
            <a:endParaRPr sz="900">
              <a:latin typeface="Garamond"/>
              <a:cs typeface="Garamond"/>
            </a:endParaRPr>
          </a:p>
          <a:p>
            <a:pPr marL="640079" marR="1918522" indent="0">
              <a:lnSpc>
                <a:spcPts val="1349"/>
              </a:lnSpc>
              <a:spcBef>
                <a:spcPts val="1602"/>
              </a:spcBef>
            </a:pP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mengandung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atribut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yang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bernilai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200" spc="0">
                <a:solidFill>
                  <a:srgbClr val="FFFFFF"/>
                </a:solidFill>
                <a:latin typeface="Garamond"/>
                <a:cs typeface="Garamond"/>
              </a:rPr>
              <a:t>ganda</a:t>
            </a:r>
            <a:endParaRPr sz="1200">
              <a:latin typeface="Garamond"/>
              <a:cs typeface="Garamond"/>
            </a:endParaRPr>
          </a:p>
          <a:p>
            <a:pPr marL="268227">
              <a:lnSpc>
                <a:spcPct val="93749"/>
              </a:lnSpc>
              <a:spcBef>
                <a:spcPts val="420"/>
              </a:spcBef>
            </a:pP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</a:t>
            </a:r>
            <a:r>
              <a:rPr dirty="0" smtClean="0" sz="1000" spc="355">
                <a:solidFill>
                  <a:srgbClr val="FFCC00"/>
                </a:solidFill>
                <a:latin typeface="FZShuTi"/>
                <a:cs typeface="FZShuTi"/>
              </a:rPr>
              <a:t> </a:t>
            </a:r>
            <a:r>
              <a:rPr dirty="0" smtClean="0" sz="1400" spc="2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1400" spc="2">
                <a:solidFill>
                  <a:srgbClr val="FFFFFF"/>
                </a:solidFill>
                <a:latin typeface="Garamond"/>
                <a:cs typeface="Garamond"/>
              </a:rPr>
              <a:t>Contoh</a:t>
            </a:r>
            <a:r>
              <a:rPr dirty="0" smtClean="0" sz="1400" spc="2">
                <a:solidFill>
                  <a:srgbClr val="FFFFFF"/>
                </a:solidFill>
                <a:latin typeface="Garamond"/>
                <a:cs typeface="Garamond"/>
              </a:rPr>
              <a:t>:</a:t>
            </a:r>
            <a:endParaRPr sz="1400">
              <a:latin typeface="Garamond"/>
              <a:cs typeface="Garamond"/>
            </a:endParaRPr>
          </a:p>
          <a:p>
            <a:pPr marL="496776">
              <a:lnSpc>
                <a:spcPct val="93749"/>
              </a:lnSpc>
              <a:spcBef>
                <a:spcPts val="837"/>
              </a:spcBef>
            </a:pPr>
            <a:r>
              <a:rPr dirty="0" smtClean="0" sz="800" spc="4">
                <a:solidFill>
                  <a:srgbClr val="FFCC00"/>
                </a:solidFill>
                <a:latin typeface="Garamond"/>
                <a:cs typeface="Garamond"/>
              </a:rPr>
              <a:t>N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p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</a:t>
            </a:r>
            <a:r>
              <a:rPr dirty="0" smtClean="0" sz="800" spc="182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Nama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             </a:t>
            </a:r>
            <a:r>
              <a:rPr dirty="0" smtClean="0" sz="800" spc="16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Jabatan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       </a:t>
            </a:r>
            <a:r>
              <a:rPr dirty="0" smtClean="0" sz="800" spc="57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Bahasa_As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ng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   </a:t>
            </a:r>
            <a:r>
              <a:rPr dirty="0" smtClean="0" sz="800" spc="86">
                <a:solidFill>
                  <a:srgbClr val="FFCC00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T</a:t>
            </a:r>
            <a:r>
              <a:rPr dirty="0" smtClean="0" sz="800" spc="-4">
                <a:solidFill>
                  <a:srgbClr val="FFCC00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CC00"/>
                </a:solidFill>
                <a:latin typeface="Garamond"/>
                <a:cs typeface="Garamond"/>
              </a:rPr>
              <a:t>ngkat</a:t>
            </a:r>
            <a:endParaRPr sz="800">
              <a:latin typeface="Garamond"/>
              <a:cs typeface="Garamond"/>
            </a:endParaRPr>
          </a:p>
          <a:p>
            <a:pPr marL="2387345" marR="1184834" indent="-1890558">
              <a:lnSpc>
                <a:spcPts val="899"/>
              </a:lnSpc>
              <a:spcBef>
                <a:spcPts val="600"/>
              </a:spcBef>
              <a:tabLst>
                <a:tab pos="952500" algn="l"/>
              </a:tabLst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187</a:t>
            </a:r>
            <a:r>
              <a:rPr dirty="0" smtClean="0" sz="800" spc="-18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AND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-1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B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</a:t>
            </a:r>
            <a:r>
              <a:rPr dirty="0" smtClean="0" sz="800" spc="15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</a:t>
            </a:r>
            <a:r>
              <a:rPr dirty="0" smtClean="0" sz="800" spc="2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147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endParaRPr sz="800">
              <a:latin typeface="Garamond"/>
              <a:cs typeface="Garamond"/>
            </a:endParaRPr>
          </a:p>
          <a:p>
            <a:pPr marL="2387345" marR="1184834">
              <a:lnSpc>
                <a:spcPts val="899"/>
              </a:lnSpc>
              <a:spcBef>
                <a:spcPts val="251"/>
              </a:spcBef>
              <a:tabLst>
                <a:tab pos="952500" algn="l"/>
              </a:tabLst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M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</a:t>
            </a:r>
            <a:r>
              <a:rPr dirty="0" smtClean="0" sz="800" spc="13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PASIF</a:t>
            </a:r>
            <a:endParaRPr sz="800">
              <a:latin typeface="Garamond"/>
              <a:cs typeface="Garamond"/>
            </a:endParaRPr>
          </a:p>
          <a:p>
            <a:pPr marL="496796">
              <a:lnSpc>
                <a:spcPct val="93749"/>
              </a:lnSpc>
              <a:spcBef>
                <a:spcPts val="417"/>
              </a:spcBef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188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</a:t>
            </a:r>
            <a:r>
              <a:rPr dirty="0" smtClean="0" sz="800" spc="7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DIANA</a:t>
            </a:r>
            <a:r>
              <a:rPr dirty="0" smtClean="0" sz="800" spc="-25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BIS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</a:t>
            </a:r>
            <a:r>
              <a:rPr dirty="0" smtClean="0" sz="800" spc="113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STAFF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</a:t>
            </a:r>
            <a:r>
              <a:rPr dirty="0" smtClean="0" sz="800" spc="26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147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  <a:p>
            <a:pPr marL="954008" marR="1181024" indent="-457202">
              <a:lnSpc>
                <a:spcPts val="900"/>
              </a:lnSpc>
              <a:spcBef>
                <a:spcPts val="400"/>
              </a:spcBef>
              <a:tabLst>
                <a:tab pos="952500" algn="l"/>
              </a:tabLst>
            </a:pP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189</a:t>
            </a:r>
            <a:r>
              <a:rPr dirty="0" smtClean="0" sz="800" spc="-18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	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PUSPA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          </a:t>
            </a:r>
            <a:r>
              <a:rPr dirty="0" smtClean="0" sz="800" spc="111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MA</a:t>
            </a:r>
            <a:r>
              <a:rPr dirty="0" smtClean="0" sz="800" spc="9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3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latin typeface="Garamond"/>
                <a:cs typeface="Garamond"/>
              </a:rPr>
              <a:t>JER</a:t>
            </a:r>
            <a:r>
              <a:rPr dirty="0" smtClean="0" sz="800" spc="0">
                <a:latin typeface="Garamond"/>
                <a:cs typeface="Garamond"/>
              </a:rPr>
              <a:t>  </a:t>
            </a:r>
            <a:r>
              <a:rPr dirty="0" smtClean="0" sz="800" spc="166">
                <a:latin typeface="Garamond"/>
                <a:cs typeface="Garamond"/>
              </a:rPr>
              <a:t> </a:t>
            </a:r>
            <a:r>
              <a:rPr dirty="0" smtClean="0" sz="800" spc="-128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INGGRIS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</a:t>
            </a:r>
            <a:r>
              <a:rPr dirty="0" smtClean="0" sz="800" spc="147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baseline="14814" sz="12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baseline="14814" sz="1200" spc="29">
                <a:solidFill>
                  <a:srgbClr val="FFFFFF"/>
                </a:solidFill>
                <a:latin typeface="Garamond"/>
                <a:cs typeface="Garamond"/>
              </a:rPr>
              <a:t>U</a:t>
            </a:r>
            <a:r>
              <a:rPr dirty="0" smtClean="0" baseline="11111" sz="1200" spc="4">
                <a:latin typeface="Garamond"/>
                <a:cs typeface="Garamond"/>
              </a:rPr>
              <a:t>GRAHAN</a:t>
            </a:r>
            <a:r>
              <a:rPr dirty="0" smtClean="0" baseline="11111" sz="1200" spc="0">
                <a:latin typeface="Garamond"/>
                <a:cs typeface="Garamond"/>
              </a:rPr>
              <a:t>I</a:t>
            </a:r>
            <a:r>
              <a:rPr dirty="0" smtClean="0" baseline="11111" sz="1200" spc="0">
                <a:latin typeface="Garamond"/>
                <a:cs typeface="Garamond"/>
              </a:rPr>
              <a:t>                              </a:t>
            </a:r>
            <a:r>
              <a:rPr dirty="0" smtClean="0" baseline="11111" sz="1200" spc="150">
                <a:latin typeface="Garamond"/>
                <a:cs typeface="Garamond"/>
              </a:rPr>
              <a:t> 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JE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G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          </a:t>
            </a:r>
            <a:r>
              <a:rPr dirty="0" smtClean="0" sz="800" spc="34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dirty="0" smtClean="0" sz="800" spc="4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T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I</a:t>
            </a:r>
            <a:r>
              <a:rPr dirty="0" smtClean="0" sz="800" spc="0">
                <a:solidFill>
                  <a:srgbClr val="FFFFFF"/>
                </a:solidFill>
                <a:latin typeface="Garamond"/>
                <a:cs typeface="Garamond"/>
              </a:rPr>
              <a:t>F</a:t>
            </a:r>
            <a:endParaRPr sz="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xsi="http://www.w3.org/2001/XMLSchema-instance"/>
</file>