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64" r:id="rId5"/>
    <p:sldId id="266" r:id="rId6"/>
    <p:sldId id="278" r:id="rId7"/>
    <p:sldId id="267" r:id="rId8"/>
    <p:sldId id="279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0" r:id="rId18"/>
    <p:sldId id="276" r:id="rId19"/>
    <p:sldId id="281" r:id="rId20"/>
    <p:sldId id="277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9/30/2023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9/30/2023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ID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 err="1">
                <a:latin typeface="Amasis MT Pro" panose="020F0502020204030204" pitchFamily="18" charset="0"/>
              </a:rPr>
              <a:t>HArdware</a:t>
            </a:r>
            <a:r>
              <a:rPr lang="en-US" sz="6800" dirty="0">
                <a:latin typeface="Amasis MT Pro" panose="020F0502020204030204" pitchFamily="18" charset="0"/>
              </a:rPr>
              <a:t> DAN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masis MT Pro" panose="020F0502020204030204" pitchFamily="18" charset="0"/>
              </a:rPr>
              <a:t>M. Afdal, ST., </a:t>
            </a:r>
            <a:r>
              <a:rPr lang="en-US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masis MT Pro" panose="020F0502020204030204" pitchFamily="18" charset="0"/>
              </a:rPr>
              <a:t>M.Kom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masis MT Pro" panose="020F0502020204030204" pitchFamily="18" charset="0"/>
              </a:rPr>
              <a:t>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643D-F2CF-A371-DDD1-EF7C46C4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sis MT Pro" panose="02040504050005020304" pitchFamily="18" charset="0"/>
              </a:rPr>
              <a:t>ALU</a:t>
            </a:r>
            <a:r>
              <a:rPr lang="en-ID" b="1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 (Arithmetic Logical Unit)</a:t>
            </a:r>
            <a:endParaRPr lang="en-ID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EFAD8-D4F0-2647-3E49-EA7BF751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Arithmatic</a:t>
            </a:r>
            <a:r>
              <a:rPr lang="en-ID" sz="2000" b="1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Logical Unit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 (</a:t>
            </a:r>
            <a:r>
              <a:rPr lang="en-ID" sz="2000" b="1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ALU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),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adalah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salah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satu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bagian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/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komponen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dalam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sistem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komputer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yang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berfungsi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melakukan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operasi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/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perhitungan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aritmatika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dan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logika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.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Contoh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operasi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aritmatika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adalah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operasi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penjumlahan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dan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pengurangan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,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sedangkan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contoh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operasi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logika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adalah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logika</a:t>
            </a:r>
            <a:r>
              <a:rPr lang="en-ID" sz="2000" b="0" i="0" dirty="0">
                <a:solidFill>
                  <a:srgbClr val="202124"/>
                </a:solidFill>
                <a:effectLst/>
                <a:latin typeface="Amasis MT Pro" panose="02040504050005020304" pitchFamily="18" charset="0"/>
              </a:rPr>
              <a:t> AND dan OR.</a:t>
            </a:r>
            <a:endParaRPr lang="en-ID" sz="20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7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3F83-7FE9-313C-A145-D4416CD8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Cara </a:t>
            </a:r>
            <a:r>
              <a:rPr lang="en-ID" dirty="0" err="1"/>
              <a:t>Kerja</a:t>
            </a:r>
            <a:r>
              <a:rPr lang="en-ID" dirty="0"/>
              <a:t> CPU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B23A8-1080-30CD-F4DC-257D78D73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menafsirkan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mengeksekusi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instruksi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diberikan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oleh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komputer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 </a:t>
            </a:r>
            <a:r>
              <a:rPr lang="en-ID" sz="2000" dirty="0" err="1">
                <a:solidFill>
                  <a:srgbClr val="444444"/>
                </a:solidFill>
                <a:latin typeface="Amasis MT Pro" panose="02040504050005020304" pitchFamily="18" charset="0"/>
              </a:rPr>
              <a:t>S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elain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instruksi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juga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dapat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akses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keras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seperti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disk drive,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periferal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lainnya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 CPU juga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mengontrol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alokasi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data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disimpan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di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dalamnya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D" sz="2000" dirty="0">
              <a:solidFill>
                <a:srgbClr val="444444"/>
              </a:solidFill>
              <a:latin typeface="Amasis MT Pro" panose="020405040500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1800" i="1" dirty="0" err="1">
                <a:solidFill>
                  <a:srgbClr val="4D5156"/>
                </a:solidFill>
                <a:effectLst/>
                <a:latin typeface="Google Sans"/>
              </a:rPr>
              <a:t>Catatan</a:t>
            </a:r>
            <a:r>
              <a:rPr lang="en-ID" sz="1800" i="1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4D5156"/>
                </a:solidFill>
                <a:effectLst/>
                <a:latin typeface="Google Sans"/>
              </a:rPr>
              <a:t>tambahan</a:t>
            </a:r>
            <a:r>
              <a:rPr lang="en-ID" sz="1800" i="1" dirty="0">
                <a:solidFill>
                  <a:srgbClr val="4D5156"/>
                </a:solidFill>
                <a:effectLst/>
                <a:latin typeface="Google Sans"/>
              </a:rPr>
              <a:t> 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1800" i="1" dirty="0" err="1">
                <a:solidFill>
                  <a:srgbClr val="4D5156"/>
                </a:solidFill>
                <a:effectLst/>
                <a:latin typeface="Google Sans"/>
              </a:rPr>
              <a:t>Perangkat</a:t>
            </a:r>
            <a:r>
              <a:rPr lang="en-ID" sz="1800" i="1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en-ID" sz="2400" b="1" i="1" dirty="0" err="1">
                <a:solidFill>
                  <a:srgbClr val="4D5156"/>
                </a:solidFill>
                <a:effectLst/>
                <a:latin typeface="Google Sans"/>
              </a:rPr>
              <a:t>periferal</a:t>
            </a:r>
            <a:r>
              <a:rPr lang="en-ID" sz="2400" b="1" i="1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4D5156"/>
                </a:solidFill>
                <a:effectLst/>
                <a:latin typeface="Google Sans"/>
              </a:rPr>
              <a:t>eksternal</a:t>
            </a:r>
            <a:r>
              <a:rPr lang="en-ID" sz="1800" i="1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4D5156"/>
                </a:solidFill>
                <a:effectLst/>
                <a:latin typeface="Google Sans"/>
              </a:rPr>
              <a:t>adalah</a:t>
            </a:r>
            <a:r>
              <a:rPr lang="en-ID" sz="1800" i="1" dirty="0">
                <a:solidFill>
                  <a:srgbClr val="4D5156"/>
                </a:solidFill>
                <a:effectLst/>
                <a:latin typeface="Google Sans"/>
              </a:rPr>
              <a:t> 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komponen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perangkat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keras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yang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terhubung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ke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komputer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dari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luar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melalui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koneksi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eksternal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seperti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port USB, HDMI, </a:t>
            </a:r>
            <a:r>
              <a:rPr lang="en-ID" sz="1800" i="1" dirty="0" err="1">
                <a:solidFill>
                  <a:srgbClr val="040C28"/>
                </a:solidFill>
                <a:effectLst/>
                <a:latin typeface="Google Sans"/>
              </a:rPr>
              <a:t>atau</a:t>
            </a:r>
            <a:r>
              <a:rPr lang="en-ID" sz="1800" i="1" dirty="0">
                <a:solidFill>
                  <a:srgbClr val="040C28"/>
                </a:solidFill>
                <a:effectLst/>
                <a:latin typeface="Google Sans"/>
              </a:rPr>
              <a:t> port audio</a:t>
            </a:r>
            <a:r>
              <a:rPr lang="en-ID" sz="1800" i="1" dirty="0">
                <a:solidFill>
                  <a:srgbClr val="4D5156"/>
                </a:solidFill>
                <a:effectLst/>
                <a:latin typeface="Google Sans"/>
              </a:rPr>
              <a:t>. </a:t>
            </a:r>
            <a:r>
              <a:rPr lang="en-ID" sz="1800" i="1" dirty="0" err="1">
                <a:solidFill>
                  <a:srgbClr val="4D5156"/>
                </a:solidFill>
                <a:effectLst/>
                <a:latin typeface="Google Sans"/>
              </a:rPr>
              <a:t>Contohnya</a:t>
            </a:r>
            <a:r>
              <a:rPr lang="en-ID" sz="1800" i="1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en-ID" sz="1800" i="1" dirty="0" err="1">
                <a:solidFill>
                  <a:srgbClr val="4D5156"/>
                </a:solidFill>
                <a:effectLst/>
                <a:latin typeface="Google Sans"/>
              </a:rPr>
              <a:t>meliputi</a:t>
            </a:r>
            <a:r>
              <a:rPr lang="en-ID" sz="1800" i="1" dirty="0">
                <a:solidFill>
                  <a:srgbClr val="4D5156"/>
                </a:solidFill>
                <a:effectLst/>
                <a:latin typeface="Google Sans"/>
              </a:rPr>
              <a:t> keyboard, mouse, monitor, printer, scanner, speaker, dan </a:t>
            </a:r>
            <a:r>
              <a:rPr lang="en-ID" sz="1800" i="1" dirty="0" err="1">
                <a:solidFill>
                  <a:srgbClr val="4D5156"/>
                </a:solidFill>
                <a:effectLst/>
                <a:latin typeface="Google Sans"/>
              </a:rPr>
              <a:t>lainnya</a:t>
            </a:r>
            <a:r>
              <a:rPr lang="en-ID" sz="1800" i="1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en-ID" sz="1800" i="1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2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ECE2-18F9-67E1-CF2F-4187C253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asis MT Pro" panose="02040504050005020304" pitchFamily="18" charset="0"/>
              </a:rPr>
              <a:t>Fungsi</a:t>
            </a:r>
            <a:r>
              <a:rPr lang="en-US" dirty="0">
                <a:latin typeface="Amasis MT Pro" panose="02040504050005020304" pitchFamily="18" charset="0"/>
              </a:rPr>
              <a:t> CPU</a:t>
            </a:r>
            <a:endParaRPr lang="en-ID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7568-FF87-D786-B8FC-7B746397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Mengeksekusi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instruksi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program</a:t>
            </a:r>
          </a:p>
          <a:p>
            <a:pPr algn="just">
              <a:lnSpc>
                <a:spcPct val="150000"/>
              </a:lnSpc>
            </a:pP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instruksi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program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dijalankan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instruksi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tersebut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diterjemahkan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dalam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bentuk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bahasa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mesin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dapat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diterima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oleh CPU,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setelah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itu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mengeksekusi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instruksi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tersebut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dengan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mengakses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keras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lainnya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Misalnya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jika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program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dijalankan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menyuruh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untuk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menambahkan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dua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angka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mengeksekusi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instruksi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tersebut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dengan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mengambil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dua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angka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menambahkannya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menyimpan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hasilnya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kembali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dalam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</a:t>
            </a:r>
            <a:endParaRPr lang="en-ID" sz="20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3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D24C-BA9B-8125-588D-FA57F059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asis MT Pro" panose="02040504050005020304" pitchFamily="18" charset="0"/>
              </a:rPr>
              <a:t>Fungsi</a:t>
            </a:r>
            <a:r>
              <a:rPr lang="en-US" dirty="0">
                <a:latin typeface="Amasis MT Pro" panose="02040504050005020304" pitchFamily="18" charset="0"/>
              </a:rPr>
              <a:t> CPU</a:t>
            </a:r>
            <a:endParaRPr lang="en-ID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DF09-E003-FCF2-E892-A70CD095F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Mengontrol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akses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keras</a:t>
            </a:r>
            <a:endParaRPr lang="en-ID" sz="2000" b="1" i="0" dirty="0">
              <a:solidFill>
                <a:srgbClr val="444444"/>
              </a:solidFill>
              <a:effectLst/>
              <a:latin typeface="Amasis MT Pro" panose="020405040500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akses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keras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seperti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disk drive,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periferal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lainnya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 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alokasi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jalannya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data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keras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sebaliknya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 CPU juga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interaksi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dengan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periferal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lain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seperti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input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keyboard, mouse,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atau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eksternal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lainnya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</a:t>
            </a:r>
            <a:endParaRPr lang="en-ID" sz="2000" b="1" dirty="0">
              <a:solidFill>
                <a:srgbClr val="444444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6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0373-58FC-F6E7-7644-C26BA661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asis MT Pro" panose="02040504050005020304" pitchFamily="18" charset="0"/>
              </a:rPr>
              <a:t>Fungsi</a:t>
            </a:r>
            <a:r>
              <a:rPr lang="en-US" dirty="0">
                <a:latin typeface="Amasis MT Pro" panose="02040504050005020304" pitchFamily="18" charset="0"/>
              </a:rPr>
              <a:t> CPU</a:t>
            </a:r>
            <a:endParaRPr lang="en-ID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5D28-127B-ABDA-C9AF-FD23A9DBD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3"/>
            </a:pP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Mengelola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endParaRPr lang="en-ID" sz="2000" b="1" i="0" dirty="0">
              <a:solidFill>
                <a:srgbClr val="444444"/>
              </a:solidFill>
              <a:effectLst/>
              <a:latin typeface="Amasis MT Pro" panose="020405040500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mengontrol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alokasi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data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disimpan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di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dalamnya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 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bagaimana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data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diterima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keras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lain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disimpan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di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dalam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bagaimana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data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tersebut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diakses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kembali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saat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diperlukan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</a:t>
            </a:r>
            <a:endParaRPr lang="en-ID" sz="2000" dirty="0">
              <a:latin typeface="Amasis MT Pro" panose="020405040500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D" sz="20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9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0792-3523-E624-31F8-96A60FBD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asis MT Pro" panose="02040504050005020304" pitchFamily="18" charset="0"/>
              </a:rPr>
              <a:t>Fungsi</a:t>
            </a:r>
            <a:r>
              <a:rPr lang="en-US" dirty="0">
                <a:latin typeface="Amasis MT Pro" panose="02040504050005020304" pitchFamily="18" charset="0"/>
              </a:rPr>
              <a:t> CPU</a:t>
            </a:r>
            <a:endParaRPr lang="en-ID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F3C5B-3C09-62CA-E74C-A9E9460F1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Menghitung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dan </a:t>
            </a: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mengolah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data</a:t>
            </a:r>
          </a:p>
          <a:p>
            <a:pPr algn="just">
              <a:lnSpc>
                <a:spcPct val="150000"/>
              </a:lnSpc>
            </a:pP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digunakan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untuk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menghitung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mengolah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data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diterima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keras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lainnya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 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mengambil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data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mengolahnya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sesuai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dengan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instruksi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diterima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menyimpan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hasilnya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kembali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dalam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</a:t>
            </a:r>
            <a:endParaRPr lang="en-ID" sz="2000" b="1" dirty="0">
              <a:solidFill>
                <a:srgbClr val="444444"/>
              </a:solidFill>
              <a:latin typeface="Amasis MT Pro" panose="020405040500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D" sz="20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E804-42F6-C6AC-215B-D17DFBF9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asis MT Pro" panose="02040504050005020304" pitchFamily="18" charset="0"/>
              </a:rPr>
              <a:t>Fungsi</a:t>
            </a:r>
            <a:r>
              <a:rPr lang="en-US" dirty="0">
                <a:latin typeface="Amasis MT Pro" panose="02040504050005020304" pitchFamily="18" charset="0"/>
              </a:rPr>
              <a:t> CPU</a:t>
            </a:r>
            <a:endParaRPr lang="en-ID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A4241-390D-EA93-7893-1720EFD33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Mengelola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interupsi</a:t>
            </a:r>
            <a:endParaRPr lang="en-ID" sz="2000" b="1" i="0" dirty="0">
              <a:solidFill>
                <a:srgbClr val="444444"/>
              </a:solidFill>
              <a:effectLst/>
              <a:latin typeface="Amasis MT Pro" panose="020405040500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menangani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interupsi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diterima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keras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lainnya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seperti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keyboard, mouse,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atau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eksternal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lainnya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Interupsi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adalah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sinyal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diterima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oleh 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keras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menandakan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bahwa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tersebut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memerlukan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perhatian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CPU.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Contohnya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ketika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pengguna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menekan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tombol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pada keyboard, 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interupsi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keyboard controller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menangani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input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diterima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</a:t>
            </a:r>
            <a:endParaRPr lang="en-ID" sz="2000" b="1" dirty="0">
              <a:solidFill>
                <a:srgbClr val="444444"/>
              </a:solidFill>
              <a:latin typeface="Amasis MT Pro" panose="020405040500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D" sz="20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3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92F8-C4A7-9081-31BF-65DBCC5B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asis MT Pro" panose="02040504050005020304" pitchFamily="18" charset="0"/>
              </a:rPr>
              <a:t>Fungsi</a:t>
            </a:r>
            <a:r>
              <a:rPr lang="en-US" dirty="0">
                <a:latin typeface="Amasis MT Pro" panose="02040504050005020304" pitchFamily="18" charset="0"/>
              </a:rPr>
              <a:t> CPU</a:t>
            </a:r>
            <a:endParaRPr lang="en-ID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30F2-E1E7-7C9F-E2B9-01DA51BCC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Mengelola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sistem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operasi</a:t>
            </a:r>
            <a:endParaRPr lang="en-ID" sz="2000" b="1" i="0" dirty="0">
              <a:solidFill>
                <a:srgbClr val="444444"/>
              </a:solidFill>
              <a:effectLst/>
              <a:latin typeface="Amasis MT Pro" panose="020405040500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digunakan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untuk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menjalankan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sistem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operasi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digunakan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oleh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komputer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 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aktivitas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dilakukan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oleh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sistem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operasi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seperti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alokasi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memori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dan proses,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interaksi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dengan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perangkat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keras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 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interaksi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dengan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aplikasi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dijalankan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 CPU juga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proses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berjalan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di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dalam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sistem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operasi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seperti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prioritas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proses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alokasi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sumber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untuk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masing-masing proses.</a:t>
            </a:r>
            <a:endParaRPr lang="en-ID" sz="2000" b="1" dirty="0">
              <a:solidFill>
                <a:srgbClr val="444444"/>
              </a:solidFill>
              <a:latin typeface="Amasis MT Pro" panose="020405040500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12596-8F52-9B13-D2C9-548008706AC3}"/>
              </a:ext>
            </a:extLst>
          </p:cNvPr>
          <p:cNvSpPr txBox="1"/>
          <p:nvPr/>
        </p:nvSpPr>
        <p:spPr>
          <a:xfrm>
            <a:off x="542925" y="6030740"/>
            <a:ext cx="9525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dirty="0">
                <a:latin typeface="Amasis MT Pro" panose="02040504050005020304" pitchFamily="18" charset="0"/>
              </a:rPr>
              <a:t>https://www.liputan6.com/hot/read/5191363/9-cara-kerja-cpu-pada-sistem-komputer-pahami-fungsi-dan-komponennya</a:t>
            </a:r>
          </a:p>
        </p:txBody>
      </p:sp>
    </p:spTree>
    <p:extLst>
      <p:ext uri="{BB962C8B-B14F-4D97-AF65-F5344CB8AC3E}">
        <p14:creationId xmlns:p14="http://schemas.microsoft.com/office/powerpoint/2010/main" val="479513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90AB-7529-3C78-B2C5-F35C352A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Amasis MT Pro" panose="02040504050005020304" pitchFamily="18" charset="0"/>
              </a:rPr>
              <a:t>Fungsi</a:t>
            </a:r>
            <a:r>
              <a:rPr lang="en-US" sz="4400" dirty="0">
                <a:latin typeface="Amasis MT Pro" panose="02040504050005020304" pitchFamily="18" charset="0"/>
              </a:rPr>
              <a:t> CPU</a:t>
            </a:r>
            <a:endParaRPr lang="en-ID" sz="4400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3DE4A-6310-E579-03F0-46BF869A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41621"/>
            <a:ext cx="10058400" cy="384962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Mengelola</a:t>
            </a:r>
            <a:r>
              <a:rPr lang="en-ID" sz="2000" b="1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1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jaringan</a:t>
            </a:r>
            <a:endParaRPr lang="en-ID" sz="2000" b="1" dirty="0">
              <a:solidFill>
                <a:srgbClr val="444444"/>
              </a:solidFill>
              <a:latin typeface="Amasis MT Pro" panose="020405040500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CPU juga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dapat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digunakan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untuk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koneksi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jaringan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komputer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 CPU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bagaimana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data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diterima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dikirim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melalui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jaringan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enkripsi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autentikasi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untuk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koneksi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jaringan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, dan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mengatur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akses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ke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sumber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daya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jaringan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 yang </a:t>
            </a:r>
            <a:r>
              <a:rPr lang="en-ID" sz="2000" b="0" i="0" dirty="0" err="1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berbeda</a:t>
            </a:r>
            <a:r>
              <a:rPr lang="en-ID" sz="2000" b="0" i="0" dirty="0">
                <a:solidFill>
                  <a:srgbClr val="444444"/>
                </a:solidFill>
                <a:effectLst/>
                <a:latin typeface="Amasis MT Pro" panose="02040504050005020304" pitchFamily="18" charset="0"/>
              </a:rPr>
              <a:t>.</a:t>
            </a:r>
            <a:endParaRPr lang="en-ID" sz="2000" dirty="0">
              <a:latin typeface="Amasis MT Pro" panose="020405040500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D" sz="20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5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A6C0-CEDC-DF58-8AE6-ACC14F94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latin typeface="Amasis MT Pro" panose="02040504050005020304" pitchFamily="18" charset="0"/>
              </a:rPr>
              <a:t>Perangkat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Keras</a:t>
            </a:r>
            <a:r>
              <a:rPr lang="en-ID" dirty="0">
                <a:latin typeface="Amasis MT Pro" panose="02040504050005020304" pitchFamily="18" charset="0"/>
              </a:rPr>
              <a:t> Komputer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3D422-68F0-21BB-B0BF-5B5D57ADE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000" b="1" dirty="0" err="1">
                <a:latin typeface="Amasis MT Pro" panose="02040504050005020304" pitchFamily="18" charset="0"/>
              </a:rPr>
              <a:t>Komponen</a:t>
            </a:r>
            <a:r>
              <a:rPr lang="en-ID" sz="2000" b="1" dirty="0">
                <a:latin typeface="Amasis MT Pro" panose="02040504050005020304" pitchFamily="18" charset="0"/>
              </a:rPr>
              <a:t> </a:t>
            </a:r>
            <a:r>
              <a:rPr lang="en-ID" sz="2000" b="1" i="1" dirty="0">
                <a:latin typeface="Amasis MT Pro" panose="02040504050005020304" pitchFamily="18" charset="0"/>
              </a:rPr>
              <a:t>Hardware</a:t>
            </a:r>
          </a:p>
          <a:p>
            <a:pPr marL="0" indent="0" algn="just">
              <a:buNone/>
            </a:pPr>
            <a:r>
              <a:rPr lang="en-ID" sz="2000" dirty="0" err="1">
                <a:latin typeface="Amasis MT Pro" panose="02040504050005020304" pitchFamily="18" charset="0"/>
              </a:rPr>
              <a:t>Komponen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i="1" dirty="0">
                <a:latin typeface="Amasis MT Pro" panose="02040504050005020304" pitchFamily="18" charset="0"/>
              </a:rPr>
              <a:t>hardware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disebut</a:t>
            </a:r>
            <a:r>
              <a:rPr lang="en-ID" sz="2000" dirty="0">
                <a:latin typeface="Amasis MT Pro" panose="02040504050005020304" pitchFamily="18" charset="0"/>
              </a:rPr>
              <a:t> juga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keras</a:t>
            </a:r>
            <a:r>
              <a:rPr lang="en-ID" sz="2000" dirty="0">
                <a:latin typeface="Amasis MT Pro" panose="02040504050005020304" pitchFamily="18" charset="0"/>
              </a:rPr>
              <a:t> yang di </a:t>
            </a:r>
            <a:r>
              <a:rPr lang="en-ID" sz="2000" dirty="0" err="1">
                <a:latin typeface="Amasis MT Pro" panose="02040504050005020304" pitchFamily="18" charset="0"/>
              </a:rPr>
              <a:t>dalamnya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terdapat</a:t>
            </a:r>
            <a:r>
              <a:rPr lang="en-ID" sz="2000" dirty="0">
                <a:latin typeface="Amasis MT Pro" panose="02040504050005020304" pitchFamily="18" charset="0"/>
              </a:rPr>
              <a:t> input dan output.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input </a:t>
            </a:r>
            <a:r>
              <a:rPr lang="en-ID" sz="2000" dirty="0" err="1">
                <a:latin typeface="Amasis MT Pro" panose="02040504050005020304" pitchFamily="18" charset="0"/>
              </a:rPr>
              <a:t>atau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masukkan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adalah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yang </a:t>
            </a:r>
            <a:r>
              <a:rPr lang="en-ID" sz="2000" dirty="0" err="1">
                <a:latin typeface="Amasis MT Pro" panose="02040504050005020304" pitchFamily="18" charset="0"/>
              </a:rPr>
              <a:t>memiliki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fungsi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memasukkan</a:t>
            </a:r>
            <a:r>
              <a:rPr lang="en-ID" sz="2000" dirty="0">
                <a:latin typeface="Amasis MT Pro" panose="02040504050005020304" pitchFamily="18" charset="0"/>
              </a:rPr>
              <a:t> data </a:t>
            </a:r>
            <a:r>
              <a:rPr lang="en-ID" sz="2000" dirty="0" err="1">
                <a:latin typeface="Amasis MT Pro" panose="02040504050005020304" pitchFamily="18" charset="0"/>
              </a:rPr>
              <a:t>ke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dalam</a:t>
            </a:r>
            <a:r>
              <a:rPr lang="en-ID" sz="2000" dirty="0">
                <a:latin typeface="Amasis MT Pro" panose="02040504050005020304" pitchFamily="18" charset="0"/>
              </a:rPr>
              <a:t> system </a:t>
            </a:r>
            <a:r>
              <a:rPr lang="en-ID" sz="2000" dirty="0" err="1">
                <a:latin typeface="Amasis MT Pro" panose="02040504050005020304" pitchFamily="18" charset="0"/>
              </a:rPr>
              <a:t>komputer</a:t>
            </a:r>
            <a:r>
              <a:rPr lang="en-ID" sz="2000" dirty="0">
                <a:latin typeface="Amasis MT Pro" panose="02040504050005020304" pitchFamily="18" charset="0"/>
              </a:rPr>
              <a:t>. </a:t>
            </a:r>
          </a:p>
          <a:p>
            <a:pPr algn="just"/>
            <a:endParaRPr lang="en-ID" sz="2000" b="1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7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159C-398C-3241-116E-F535F2D5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 dirty="0" err="1">
                <a:latin typeface="Amasis MT Pro" panose="02040504050005020304" pitchFamily="18" charset="0"/>
              </a:rPr>
              <a:t>Perangkat</a:t>
            </a:r>
            <a:r>
              <a:rPr lang="en-ID" sz="3600" dirty="0">
                <a:latin typeface="Amasis MT Pro" panose="02040504050005020304" pitchFamily="18" charset="0"/>
              </a:rPr>
              <a:t> </a:t>
            </a:r>
            <a:r>
              <a:rPr lang="en-ID" sz="3600" dirty="0" err="1">
                <a:latin typeface="Amasis MT Pro" panose="02040504050005020304" pitchFamily="18" charset="0"/>
              </a:rPr>
              <a:t>Keras</a:t>
            </a:r>
            <a:r>
              <a:rPr lang="en-ID" sz="3600" dirty="0">
                <a:latin typeface="Amasis MT Pro" panose="02040504050005020304" pitchFamily="18" charset="0"/>
              </a:rPr>
              <a:t> Komputer </a:t>
            </a:r>
            <a:r>
              <a:rPr lang="en-ID" sz="3600" dirty="0" err="1">
                <a:latin typeface="Amasis MT Pro" panose="02040504050005020304" pitchFamily="18" charset="0"/>
              </a:rPr>
              <a:t>bagian</a:t>
            </a:r>
            <a:r>
              <a:rPr lang="en-ID" sz="3600" dirty="0">
                <a:latin typeface="Amasis MT Pro" panose="02040504050005020304" pitchFamily="18" charset="0"/>
              </a:rPr>
              <a:t>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DFC9-50F3-2E0D-083D-8B5A1A76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D" sz="2000" dirty="0" err="1">
                <a:latin typeface="Amasis MT Pro" panose="02040504050005020304" pitchFamily="18" charset="0"/>
              </a:rPr>
              <a:t>Berikut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beberapa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contoh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input:</a:t>
            </a:r>
          </a:p>
          <a:p>
            <a:pPr lvl="1" algn="just"/>
            <a:r>
              <a:rPr lang="en-ID" sz="2000" dirty="0">
                <a:latin typeface="Amasis MT Pro" panose="02040504050005020304" pitchFamily="18" charset="0"/>
              </a:rPr>
              <a:t>1. </a:t>
            </a:r>
            <a:r>
              <a:rPr lang="en-ID" sz="2000" i="1" dirty="0">
                <a:latin typeface="Amasis MT Pro" panose="02040504050005020304" pitchFamily="18" charset="0"/>
              </a:rPr>
              <a:t>Keyboard Komputer </a:t>
            </a:r>
            <a:r>
              <a:rPr lang="en-ID" sz="2000" dirty="0" err="1">
                <a:latin typeface="Amasis MT Pro" panose="02040504050005020304" pitchFamily="18" charset="0"/>
              </a:rPr>
              <a:t>adalah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keras</a:t>
            </a:r>
            <a:r>
              <a:rPr lang="en-ID" sz="2000" dirty="0">
                <a:latin typeface="Amasis MT Pro" panose="02040504050005020304" pitchFamily="18" charset="0"/>
              </a:rPr>
              <a:t> yang </a:t>
            </a:r>
            <a:r>
              <a:rPr lang="en-ID" sz="2000" dirty="0" err="1">
                <a:latin typeface="Amasis MT Pro" panose="02040504050005020304" pitchFamily="18" charset="0"/>
              </a:rPr>
              <a:t>digunakan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untuk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mengetikkan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huruf</a:t>
            </a:r>
            <a:r>
              <a:rPr lang="en-ID" sz="2000" dirty="0">
                <a:latin typeface="Amasis MT Pro" panose="02040504050005020304" pitchFamily="18" charset="0"/>
              </a:rPr>
              <a:t>, </a:t>
            </a:r>
            <a:r>
              <a:rPr lang="en-ID" sz="2000" dirty="0" err="1">
                <a:latin typeface="Amasis MT Pro" panose="02040504050005020304" pitchFamily="18" charset="0"/>
              </a:rPr>
              <a:t>simbol</a:t>
            </a:r>
            <a:r>
              <a:rPr lang="en-ID" sz="2000" dirty="0">
                <a:latin typeface="Amasis MT Pro" panose="02040504050005020304" pitchFamily="18" charset="0"/>
              </a:rPr>
              <a:t> dan </a:t>
            </a:r>
            <a:r>
              <a:rPr lang="en-ID" sz="2000" dirty="0" err="1">
                <a:latin typeface="Amasis MT Pro" panose="02040504050005020304" pitchFamily="18" charset="0"/>
              </a:rPr>
              <a:t>sejenisnya</a:t>
            </a:r>
            <a:r>
              <a:rPr lang="en-ID" sz="2000" dirty="0">
                <a:latin typeface="Amasis MT Pro" panose="02040504050005020304" pitchFamily="18" charset="0"/>
              </a:rPr>
              <a:t>. </a:t>
            </a:r>
          </a:p>
          <a:p>
            <a:pPr lvl="1" algn="just"/>
            <a:endParaRPr lang="en-ID" sz="2000" dirty="0">
              <a:latin typeface="Amasis MT Pro" panose="02040504050005020304" pitchFamily="18" charset="0"/>
            </a:endParaRPr>
          </a:p>
          <a:p>
            <a:pPr lvl="1" algn="just"/>
            <a:r>
              <a:rPr lang="en-ID" sz="2000" dirty="0">
                <a:latin typeface="Amasis MT Pro" panose="02040504050005020304" pitchFamily="18" charset="0"/>
              </a:rPr>
              <a:t>2. </a:t>
            </a:r>
            <a:r>
              <a:rPr lang="en-ID" sz="2000" i="1" dirty="0">
                <a:latin typeface="Amasis MT Pro" panose="02040504050005020304" pitchFamily="18" charset="0"/>
              </a:rPr>
              <a:t>Mouse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adalah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kecil</a:t>
            </a:r>
            <a:r>
              <a:rPr lang="en-ID" sz="2000" dirty="0">
                <a:latin typeface="Amasis MT Pro" panose="02040504050005020304" pitchFamily="18" charset="0"/>
              </a:rPr>
              <a:t> yang </a:t>
            </a:r>
            <a:r>
              <a:rPr lang="en-ID" sz="2000" dirty="0" err="1">
                <a:latin typeface="Amasis MT Pro" panose="02040504050005020304" pitchFamily="18" charset="0"/>
              </a:rPr>
              <a:t>berguna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untuk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menggerakan</a:t>
            </a:r>
            <a:r>
              <a:rPr lang="en-ID" sz="2000" dirty="0">
                <a:latin typeface="Amasis MT Pro" panose="02040504050005020304" pitchFamily="18" charset="0"/>
              </a:rPr>
              <a:t> pointer </a:t>
            </a:r>
            <a:r>
              <a:rPr lang="en-ID" sz="2000" dirty="0" err="1">
                <a:latin typeface="Amasis MT Pro" panose="02040504050005020304" pitchFamily="18" charset="0"/>
              </a:rPr>
              <a:t>dengan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lebih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efisien</a:t>
            </a:r>
            <a:r>
              <a:rPr lang="en-ID" sz="2000" dirty="0">
                <a:latin typeface="Amasis MT Pro" panose="02040504050005020304" pitchFamily="18" charset="0"/>
              </a:rPr>
              <a:t>. </a:t>
            </a:r>
          </a:p>
          <a:p>
            <a:pPr lvl="1" algn="just"/>
            <a:endParaRPr lang="en-ID" sz="2000" dirty="0">
              <a:latin typeface="Amasis MT Pro" panose="02040504050005020304" pitchFamily="18" charset="0"/>
            </a:endParaRPr>
          </a:p>
          <a:p>
            <a:pPr lvl="1" algn="just"/>
            <a:r>
              <a:rPr lang="en-ID" sz="2000" dirty="0">
                <a:latin typeface="Amasis MT Pro" panose="02040504050005020304" pitchFamily="18" charset="0"/>
              </a:rPr>
              <a:t>3. </a:t>
            </a:r>
            <a:r>
              <a:rPr lang="en-ID" sz="2000" i="1" dirty="0" err="1">
                <a:latin typeface="Amasis MT Pro" panose="02040504050005020304" pitchFamily="18" charset="0"/>
              </a:rPr>
              <a:t>Mikrofon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adalah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yang di </a:t>
            </a:r>
            <a:r>
              <a:rPr lang="en-ID" sz="2000" dirty="0" err="1">
                <a:latin typeface="Amasis MT Pro" panose="02040504050005020304" pitchFamily="18" charset="0"/>
              </a:rPr>
              <a:t>gunakan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untuk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memasukkan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suara</a:t>
            </a:r>
            <a:r>
              <a:rPr lang="en-ID" sz="2000" dirty="0">
                <a:latin typeface="Amasis MT Pro" panose="02040504050005020304" pitchFamily="18" charset="0"/>
              </a:rPr>
              <a:t> agar </a:t>
            </a:r>
            <a:r>
              <a:rPr lang="en-ID" sz="2000" dirty="0" err="1">
                <a:latin typeface="Amasis MT Pro" panose="02040504050005020304" pitchFamily="18" charset="0"/>
              </a:rPr>
              <a:t>dapat</a:t>
            </a:r>
            <a:r>
              <a:rPr lang="en-ID" sz="2000" dirty="0">
                <a:latin typeface="Amasis MT Pro" panose="02040504050005020304" pitchFamily="18" charset="0"/>
              </a:rPr>
              <a:t> di proses oleh </a:t>
            </a:r>
            <a:r>
              <a:rPr lang="en-ID" sz="2000" dirty="0" err="1">
                <a:latin typeface="Amasis MT Pro" panose="02040504050005020304" pitchFamily="18" charset="0"/>
              </a:rPr>
              <a:t>sistem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komputer</a:t>
            </a:r>
            <a:r>
              <a:rPr lang="en-ID" sz="2000" dirty="0">
                <a:latin typeface="Amasis MT Pro" panose="02040504050005020304" pitchFamily="18" charset="0"/>
              </a:rPr>
              <a:t>. </a:t>
            </a:r>
          </a:p>
          <a:p>
            <a:pPr lvl="1" algn="just"/>
            <a:endParaRPr lang="en-ID" sz="2000" dirty="0">
              <a:latin typeface="Amasis MT Pro" panose="02040504050005020304" pitchFamily="18" charset="0"/>
            </a:endParaRPr>
          </a:p>
          <a:p>
            <a:pPr lvl="1" algn="just"/>
            <a:r>
              <a:rPr lang="en-ID" sz="2000" dirty="0">
                <a:latin typeface="Amasis MT Pro" panose="02040504050005020304" pitchFamily="18" charset="0"/>
              </a:rPr>
              <a:t>4. </a:t>
            </a:r>
            <a:r>
              <a:rPr lang="en-ID" sz="2000" i="1" dirty="0">
                <a:latin typeface="Amasis MT Pro" panose="02040504050005020304" pitchFamily="18" charset="0"/>
              </a:rPr>
              <a:t>Scanner </a:t>
            </a:r>
            <a:r>
              <a:rPr lang="en-ID" sz="2000" dirty="0" err="1">
                <a:latin typeface="Amasis MT Pro" panose="02040504050005020304" pitchFamily="18" charset="0"/>
              </a:rPr>
              <a:t>adalah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yang </a:t>
            </a:r>
            <a:r>
              <a:rPr lang="en-ID" sz="2000" dirty="0" err="1">
                <a:latin typeface="Amasis MT Pro" panose="02040504050005020304" pitchFamily="18" charset="0"/>
              </a:rPr>
              <a:t>memiliki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fungsi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untuk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menginput</a:t>
            </a:r>
            <a:r>
              <a:rPr lang="en-ID" sz="2000" dirty="0">
                <a:latin typeface="Amasis MT Pro" panose="02040504050005020304" pitchFamily="18" charset="0"/>
              </a:rPr>
              <a:t> data </a:t>
            </a:r>
            <a:r>
              <a:rPr lang="en-ID" sz="2000" dirty="0" err="1">
                <a:latin typeface="Amasis MT Pro" panose="02040504050005020304" pitchFamily="18" charset="0"/>
              </a:rPr>
              <a:t>seperti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gambar</a:t>
            </a:r>
            <a:r>
              <a:rPr lang="en-ID" sz="2000" dirty="0">
                <a:latin typeface="Amasis MT Pro" panose="020405040500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10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FB71-CCD2-CB10-6B7B-6FD9CAF6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latin typeface="Amasis MT Pro" panose="02040504050005020304" pitchFamily="18" charset="0"/>
              </a:rPr>
              <a:t>Perangkat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Keras</a:t>
            </a:r>
            <a:r>
              <a:rPr lang="en-ID" dirty="0">
                <a:latin typeface="Amasis MT Pro" panose="02040504050005020304" pitchFamily="18" charset="0"/>
              </a:rPr>
              <a:t> Komputer </a:t>
            </a:r>
            <a:r>
              <a:rPr lang="en-ID" dirty="0" err="1">
                <a:latin typeface="Amasis MT Pro" panose="02040504050005020304" pitchFamily="18" charset="0"/>
              </a:rPr>
              <a:t>bagian</a:t>
            </a:r>
            <a:r>
              <a:rPr lang="en-ID" dirty="0">
                <a:latin typeface="Amasis MT Pro" panose="02040504050005020304" pitchFamily="18" charset="0"/>
              </a:rPr>
              <a:t>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38E9-4A92-55EC-829B-59532F216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000" dirty="0">
                <a:latin typeface="Amasis MT Pro" panose="02040504050005020304" pitchFamily="18" charset="0"/>
              </a:rPr>
              <a:t>Output </a:t>
            </a:r>
            <a:r>
              <a:rPr lang="en-ID" sz="2000" dirty="0" err="1">
                <a:latin typeface="Amasis MT Pro" panose="02040504050005020304" pitchFamily="18" charset="0"/>
              </a:rPr>
              <a:t>merupakan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peragkat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keluaran</a:t>
            </a:r>
            <a:r>
              <a:rPr lang="en-ID" sz="2000" dirty="0">
                <a:latin typeface="Amasis MT Pro" panose="02040504050005020304" pitchFamily="18" charset="0"/>
              </a:rPr>
              <a:t> yang </a:t>
            </a:r>
            <a:r>
              <a:rPr lang="en-ID" sz="2000" dirty="0" err="1">
                <a:latin typeface="Amasis MT Pro" panose="02040504050005020304" pitchFamily="18" charset="0"/>
              </a:rPr>
              <a:t>berfungsi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menyampaikan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informasi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kepada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brainware</a:t>
            </a:r>
            <a:r>
              <a:rPr lang="en-ID" sz="2000" dirty="0">
                <a:latin typeface="Amasis MT Pro" panose="020405040500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069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5483-0CD4-6021-94FB-0903C718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latin typeface="Amasis MT Pro" panose="02040504050005020304" pitchFamily="18" charset="0"/>
              </a:rPr>
              <a:t>Perangkat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Keras</a:t>
            </a:r>
            <a:r>
              <a:rPr lang="en-ID" dirty="0">
                <a:latin typeface="Amasis MT Pro" panose="02040504050005020304" pitchFamily="18" charset="0"/>
              </a:rPr>
              <a:t> Komputer </a:t>
            </a:r>
            <a:r>
              <a:rPr lang="en-ID" dirty="0" err="1">
                <a:latin typeface="Amasis MT Pro" panose="02040504050005020304" pitchFamily="18" charset="0"/>
              </a:rPr>
              <a:t>bagian</a:t>
            </a:r>
            <a:r>
              <a:rPr lang="en-ID" dirty="0">
                <a:latin typeface="Amasis MT Pro" panose="02040504050005020304" pitchFamily="18" charset="0"/>
              </a:rPr>
              <a:t>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D834-7620-D50F-11D8-4151584A5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sz="2400" dirty="0" err="1">
                <a:latin typeface="Amasis MT Pro" panose="02040504050005020304" pitchFamily="18" charset="0"/>
              </a:rPr>
              <a:t>Berikut</a:t>
            </a:r>
            <a:r>
              <a:rPr lang="en-ID" sz="2400" dirty="0">
                <a:latin typeface="Amasis MT Pro" panose="02040504050005020304" pitchFamily="18" charset="0"/>
              </a:rPr>
              <a:t> </a:t>
            </a:r>
            <a:r>
              <a:rPr lang="en-ID" sz="2400" dirty="0" err="1">
                <a:latin typeface="Amasis MT Pro" panose="02040504050005020304" pitchFamily="18" charset="0"/>
              </a:rPr>
              <a:t>beberapa</a:t>
            </a:r>
            <a:r>
              <a:rPr lang="en-ID" sz="2400" dirty="0">
                <a:latin typeface="Amasis MT Pro" panose="02040504050005020304" pitchFamily="18" charset="0"/>
              </a:rPr>
              <a:t> </a:t>
            </a:r>
            <a:r>
              <a:rPr lang="en-ID" sz="2400" dirty="0" err="1">
                <a:latin typeface="Amasis MT Pro" panose="02040504050005020304" pitchFamily="18" charset="0"/>
              </a:rPr>
              <a:t>contoh</a:t>
            </a:r>
            <a:r>
              <a:rPr lang="en-ID" sz="2400" dirty="0">
                <a:latin typeface="Amasis MT Pro" panose="02040504050005020304" pitchFamily="18" charset="0"/>
              </a:rPr>
              <a:t> </a:t>
            </a:r>
            <a:r>
              <a:rPr lang="en-ID" sz="2400" dirty="0" err="1">
                <a:latin typeface="Amasis MT Pro" panose="02040504050005020304" pitchFamily="18" charset="0"/>
              </a:rPr>
              <a:t>perangkat</a:t>
            </a:r>
            <a:r>
              <a:rPr lang="en-ID" sz="2400" dirty="0">
                <a:latin typeface="Amasis MT Pro" panose="02040504050005020304" pitchFamily="18" charset="0"/>
              </a:rPr>
              <a:t> output:</a:t>
            </a:r>
          </a:p>
          <a:p>
            <a:pPr lvl="1" algn="just"/>
            <a:r>
              <a:rPr lang="en-ID" sz="2000" dirty="0">
                <a:latin typeface="Amasis MT Pro" panose="02040504050005020304" pitchFamily="18" charset="0"/>
              </a:rPr>
              <a:t>1. </a:t>
            </a:r>
            <a:r>
              <a:rPr lang="en-ID" sz="2000" i="1" dirty="0">
                <a:latin typeface="Amasis MT Pro" panose="02040504050005020304" pitchFamily="18" charset="0"/>
              </a:rPr>
              <a:t>Printer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adalah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memiliki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fungsi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untuk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mencetak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hasil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ketikan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atau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gambar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dari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sistem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komputer</a:t>
            </a:r>
            <a:r>
              <a:rPr lang="en-ID" sz="2000" dirty="0">
                <a:latin typeface="Amasis MT Pro" panose="02040504050005020304" pitchFamily="18" charset="0"/>
              </a:rPr>
              <a:t>.</a:t>
            </a:r>
          </a:p>
          <a:p>
            <a:pPr lvl="1" algn="just"/>
            <a:endParaRPr lang="en-ID" sz="2000" dirty="0">
              <a:latin typeface="Amasis MT Pro" panose="02040504050005020304" pitchFamily="18" charset="0"/>
            </a:endParaRPr>
          </a:p>
          <a:p>
            <a:pPr lvl="1" algn="just"/>
            <a:r>
              <a:rPr lang="en-ID" sz="2000" dirty="0">
                <a:latin typeface="Amasis MT Pro" panose="02040504050005020304" pitchFamily="18" charset="0"/>
              </a:rPr>
              <a:t>2. </a:t>
            </a:r>
            <a:r>
              <a:rPr lang="en-ID" sz="2000" i="1" dirty="0">
                <a:latin typeface="Amasis MT Pro" panose="02040504050005020304" pitchFamily="18" charset="0"/>
              </a:rPr>
              <a:t>Monitor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adalah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peralatan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memiliki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fungsi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untuk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menampilkan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gambar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atau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grafis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sehingga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dapat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dilihat</a:t>
            </a:r>
            <a:r>
              <a:rPr lang="en-ID" sz="2000" dirty="0">
                <a:latin typeface="Amasis MT Pro" panose="02040504050005020304" pitchFamily="18" charset="0"/>
              </a:rPr>
              <a:t> oleh </a:t>
            </a:r>
            <a:r>
              <a:rPr lang="en-ID" sz="2000" i="1" dirty="0" err="1">
                <a:latin typeface="Amasis MT Pro" panose="02040504050005020304" pitchFamily="18" charset="0"/>
              </a:rPr>
              <a:t>brainware</a:t>
            </a:r>
            <a:r>
              <a:rPr lang="en-ID" sz="2000" dirty="0">
                <a:latin typeface="Amasis MT Pro" panose="02040504050005020304" pitchFamily="18" charset="0"/>
              </a:rPr>
              <a:t>. </a:t>
            </a:r>
          </a:p>
          <a:p>
            <a:pPr lvl="1" algn="just"/>
            <a:endParaRPr lang="en-ID" sz="2000" dirty="0">
              <a:latin typeface="Amasis MT Pro" panose="02040504050005020304" pitchFamily="18" charset="0"/>
            </a:endParaRPr>
          </a:p>
          <a:p>
            <a:pPr lvl="1" algn="just"/>
            <a:r>
              <a:rPr lang="en-ID" sz="2000" dirty="0">
                <a:latin typeface="Amasis MT Pro" panose="02040504050005020304" pitchFamily="18" charset="0"/>
              </a:rPr>
              <a:t>3. </a:t>
            </a:r>
            <a:r>
              <a:rPr lang="en-ID" sz="2000" i="1" dirty="0">
                <a:latin typeface="Amasis MT Pro" panose="02040504050005020304" pitchFamily="18" charset="0"/>
              </a:rPr>
              <a:t>Speaker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adalah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yang </a:t>
            </a:r>
            <a:r>
              <a:rPr lang="en-ID" sz="2000" dirty="0" err="1">
                <a:latin typeface="Amasis MT Pro" panose="02040504050005020304" pitchFamily="18" charset="0"/>
              </a:rPr>
              <a:t>digunakan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untuk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menyalurkan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suara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baik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dari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sistem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komputer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ataupun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dari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i="1" dirty="0">
                <a:latin typeface="Amasis MT Pro" panose="02040504050005020304" pitchFamily="18" charset="0"/>
              </a:rPr>
              <a:t>microphone</a:t>
            </a:r>
            <a:r>
              <a:rPr lang="en-ID" sz="2000" dirty="0">
                <a:latin typeface="Amasis MT Pro" panose="020405040500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73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FC1D-96FD-1CC1-FB95-56AFB9A1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Amasis MT Pro" panose="02040504050005020304" pitchFamily="18" charset="0"/>
              </a:rPr>
              <a:t>Central Processing Unit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EFDFC-931E-A585-38FE-DA7A339CD3A4}"/>
              </a:ext>
            </a:extLst>
          </p:cNvPr>
          <p:cNvSpPr/>
          <p:nvPr/>
        </p:nvSpPr>
        <p:spPr>
          <a:xfrm>
            <a:off x="969169" y="2271713"/>
            <a:ext cx="2486025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latin typeface="Amasis MT Pro" panose="02040504050005020304" pitchFamily="18" charset="0"/>
              </a:rPr>
              <a:t>Central Processing Unit/Processor (CPU)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0EC9840-C1A2-7C3F-62E4-FD9888FD7FD5}"/>
              </a:ext>
            </a:extLst>
          </p:cNvPr>
          <p:cNvSpPr/>
          <p:nvPr/>
        </p:nvSpPr>
        <p:spPr>
          <a:xfrm>
            <a:off x="3543299" y="2485854"/>
            <a:ext cx="51435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masis MT Pro" panose="020405040500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9BC5C1-21A8-55B7-53F0-58D3BDBD4FD3}"/>
              </a:ext>
            </a:extLst>
          </p:cNvPr>
          <p:cNvSpPr/>
          <p:nvPr/>
        </p:nvSpPr>
        <p:spPr>
          <a:xfrm>
            <a:off x="4144568" y="2271713"/>
            <a:ext cx="2328863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masis MT Pro" panose="02040504050005020304" pitchFamily="18" charset="0"/>
              </a:rPr>
              <a:t>Otak</a:t>
            </a:r>
            <a:r>
              <a:rPr lang="en-US" sz="2000" dirty="0">
                <a:latin typeface="Amasis MT Pro" panose="02040504050005020304" pitchFamily="18" charset="0"/>
              </a:rPr>
              <a:t> Komputer</a:t>
            </a:r>
            <a:endParaRPr lang="en-ID" sz="2000" dirty="0">
              <a:latin typeface="Amasis MT Pro" panose="020405040500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AE5AAF9-31E3-3205-390A-37F9A0382910}"/>
              </a:ext>
            </a:extLst>
          </p:cNvPr>
          <p:cNvSpPr/>
          <p:nvPr/>
        </p:nvSpPr>
        <p:spPr>
          <a:xfrm>
            <a:off x="6560350" y="2457449"/>
            <a:ext cx="51435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masis MT Pro" panose="020405040500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6B9CF6-E650-AFD4-F39C-A5FC73EAED56}"/>
              </a:ext>
            </a:extLst>
          </p:cNvPr>
          <p:cNvSpPr/>
          <p:nvPr/>
        </p:nvSpPr>
        <p:spPr>
          <a:xfrm>
            <a:off x="7165181" y="2260527"/>
            <a:ext cx="2328863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masis MT Pro" panose="02040504050005020304" pitchFamily="18" charset="0"/>
              </a:rPr>
              <a:t>Perangkat</a:t>
            </a:r>
            <a:r>
              <a:rPr lang="en-US" sz="2000" dirty="0">
                <a:latin typeface="Amasis MT Pro" panose="02040504050005020304" pitchFamily="18" charset="0"/>
              </a:rPr>
              <a:t> Inti</a:t>
            </a:r>
            <a:endParaRPr lang="en-ID" sz="2000" dirty="0">
              <a:latin typeface="Amasis MT Pro" panose="02040504050005020304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83C75E4-D537-07E4-9DD6-E531E9D09FE6}"/>
              </a:ext>
            </a:extLst>
          </p:cNvPr>
          <p:cNvSpPr/>
          <p:nvPr/>
        </p:nvSpPr>
        <p:spPr>
          <a:xfrm>
            <a:off x="8115299" y="3252301"/>
            <a:ext cx="428625" cy="442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masis MT Pro" panose="020405040500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BE96BE-D707-A18F-B900-0A9226469F97}"/>
              </a:ext>
            </a:extLst>
          </p:cNvPr>
          <p:cNvSpPr/>
          <p:nvPr/>
        </p:nvSpPr>
        <p:spPr>
          <a:xfrm>
            <a:off x="6096000" y="3914777"/>
            <a:ext cx="4548187" cy="15953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dirty="0" err="1">
                <a:latin typeface="Amasis MT Pro" panose="02040504050005020304" pitchFamily="18" charset="0"/>
              </a:rPr>
              <a:t>Berfungsi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memproses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semua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kerja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sistem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komputer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sehingga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kecepatan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prosesor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atau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kualitasnya</a:t>
            </a:r>
            <a:r>
              <a:rPr lang="en-ID" dirty="0">
                <a:latin typeface="Amasis MT Pro" panose="02040504050005020304" pitchFamily="18" charset="0"/>
              </a:rPr>
              <a:t> sangat </a:t>
            </a:r>
            <a:r>
              <a:rPr lang="en-ID" dirty="0" err="1">
                <a:latin typeface="Amasis MT Pro" panose="02040504050005020304" pitchFamily="18" charset="0"/>
              </a:rPr>
              <a:t>berpengaruh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terhadap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kinerja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sistem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komputer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dalam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memproses</a:t>
            </a:r>
            <a:r>
              <a:rPr lang="en-ID" dirty="0">
                <a:latin typeface="Amasis MT Pro" panose="02040504050005020304" pitchFamily="18" charset="0"/>
              </a:rPr>
              <a:t> Data </a:t>
            </a:r>
            <a:r>
              <a:rPr lang="en-ID" dirty="0" err="1">
                <a:latin typeface="Amasis MT Pro" panose="02040504050005020304" pitchFamily="18" charset="0"/>
              </a:rPr>
              <a:t>atau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menjalankan</a:t>
            </a:r>
            <a:r>
              <a:rPr lang="en-ID" dirty="0">
                <a:latin typeface="Amasis MT Pro" panose="02040504050005020304" pitchFamily="18" charset="0"/>
              </a:rPr>
              <a:t> </a:t>
            </a:r>
            <a:r>
              <a:rPr lang="en-ID" dirty="0" err="1">
                <a:latin typeface="Amasis MT Pro" panose="02040504050005020304" pitchFamily="18" charset="0"/>
              </a:rPr>
              <a:t>perintah</a:t>
            </a:r>
            <a:r>
              <a:rPr lang="en-ID" dirty="0">
                <a:latin typeface="Amasis MT Pro" panose="020405040500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861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5A72-D187-2375-597D-F3C6E9BD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latin typeface="Amasis MT Pro" panose="02040504050005020304" pitchFamily="18" charset="0"/>
              </a:rPr>
              <a:t>Komponen</a:t>
            </a:r>
            <a:r>
              <a:rPr lang="en-ID" dirty="0">
                <a:latin typeface="Amasis MT Pro" panose="02040504050005020304" pitchFamily="18" charset="0"/>
              </a:rPr>
              <a:t> CPU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24B2-2762-D9B7-978B-1FA65DD03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latin typeface="Amasis MT Pro" panose="02040504050005020304" pitchFamily="18" charset="0"/>
              </a:rPr>
              <a:t>Unit kontrol merupakan unit pengontrol jalannya program.</a:t>
            </a:r>
          </a:p>
          <a:p>
            <a:pPr algn="just"/>
            <a:r>
              <a:rPr lang="en-ID" sz="2000" dirty="0">
                <a:latin typeface="Amasis MT Pro" panose="02040504050005020304" pitchFamily="18" charset="0"/>
              </a:rPr>
              <a:t>CPU </a:t>
            </a:r>
            <a:r>
              <a:rPr lang="en-ID" sz="2000" dirty="0" err="1">
                <a:latin typeface="Amasis MT Pro" panose="02040504050005020304" pitchFamily="18" charset="0"/>
              </a:rPr>
              <a:t>bertugas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mengontrol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sistem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komputer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sehingga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seluruh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perangkat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akan</a:t>
            </a:r>
            <a:r>
              <a:rPr lang="sv-SE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terhubung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baik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langsung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ataupun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tidak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langsung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dengan</a:t>
            </a:r>
            <a:r>
              <a:rPr lang="en-ID" sz="2000" dirty="0">
                <a:latin typeface="Amasis MT Pro" panose="02040504050005020304" pitchFamily="18" charset="0"/>
              </a:rPr>
              <a:t> CPU. </a:t>
            </a:r>
          </a:p>
        </p:txBody>
      </p:sp>
    </p:spTree>
    <p:extLst>
      <p:ext uri="{BB962C8B-B14F-4D97-AF65-F5344CB8AC3E}">
        <p14:creationId xmlns:p14="http://schemas.microsoft.com/office/powerpoint/2010/main" val="64759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D9E7-191C-C4DE-36A2-B5EB31E9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asis MT Pro" panose="02040504050005020304" pitchFamily="18" charset="0"/>
              </a:rPr>
              <a:t>Contoh</a:t>
            </a:r>
            <a:r>
              <a:rPr lang="en-US" dirty="0">
                <a:latin typeface="Amasis MT Pro" panose="02040504050005020304" pitchFamily="18" charset="0"/>
              </a:rPr>
              <a:t> </a:t>
            </a:r>
            <a:r>
              <a:rPr lang="en-US" dirty="0" err="1">
                <a:latin typeface="Amasis MT Pro" panose="02040504050005020304" pitchFamily="18" charset="0"/>
              </a:rPr>
              <a:t>Tugas</a:t>
            </a:r>
            <a:r>
              <a:rPr lang="en-US" dirty="0">
                <a:latin typeface="Amasis MT Pro" panose="02040504050005020304" pitchFamily="18" charset="0"/>
              </a:rPr>
              <a:t> Unit </a:t>
            </a:r>
            <a:r>
              <a:rPr lang="en-US" dirty="0" err="1">
                <a:latin typeface="Amasis MT Pro" panose="02040504050005020304" pitchFamily="18" charset="0"/>
              </a:rPr>
              <a:t>Kontrol</a:t>
            </a:r>
            <a:endParaRPr lang="en-ID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95EF9-F818-A280-0E77-9B0DE9DE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ID" sz="2000" dirty="0" err="1">
                <a:latin typeface="Amasis MT Pro" panose="02040504050005020304" pitchFamily="18" charset="0"/>
              </a:rPr>
              <a:t>Mengambil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kemudian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mendapatkan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perintah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dimulai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dari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memori</a:t>
            </a:r>
            <a:r>
              <a:rPr lang="en-ID" sz="2000" dirty="0">
                <a:latin typeface="Amasis MT Pro" panose="02040504050005020304" pitchFamily="18" charset="0"/>
              </a:rPr>
              <a:t> yang </a:t>
            </a:r>
            <a:r>
              <a:rPr lang="en-ID" sz="2000" dirty="0" err="1">
                <a:latin typeface="Amasis MT Pro" panose="02040504050005020304" pitchFamily="18" charset="0"/>
              </a:rPr>
              <a:t>utama</a:t>
            </a:r>
            <a:r>
              <a:rPr lang="en-ID" sz="2000" dirty="0">
                <a:latin typeface="Amasis MT Pro" panose="02040504050005020304" pitchFamily="18" charset="0"/>
              </a:rPr>
              <a:t> dan </a:t>
            </a:r>
            <a:r>
              <a:rPr lang="en-ID" sz="2000" dirty="0" err="1">
                <a:latin typeface="Amasis MT Pro" panose="02040504050005020304" pitchFamily="18" charset="0"/>
              </a:rPr>
              <a:t>kemudian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menentukan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jenis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perintah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tersebut</a:t>
            </a:r>
            <a:r>
              <a:rPr lang="en-ID" sz="2000" dirty="0">
                <a:latin typeface="Amasis MT Pro" panose="02040504050005020304" pitchFamily="18" charset="0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000" dirty="0">
                <a:latin typeface="Amasis MT Pro" panose="02040504050005020304" pitchFamily="18" charset="0"/>
              </a:rPr>
              <a:t>Jika </a:t>
            </a:r>
            <a:r>
              <a:rPr lang="en-ID" sz="2000" dirty="0" err="1">
                <a:latin typeface="Amasis MT Pro" panose="02040504050005020304" pitchFamily="18" charset="0"/>
              </a:rPr>
              <a:t>terdapat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instruksi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untuk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menghitung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aritmetika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atau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membandingkan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logika</a:t>
            </a:r>
            <a:r>
              <a:rPr lang="en-ID" sz="2000" dirty="0">
                <a:latin typeface="Amasis MT Pro" panose="02040504050005020304" pitchFamily="18" charset="0"/>
              </a:rPr>
              <a:t>, </a:t>
            </a:r>
            <a:r>
              <a:rPr lang="en-ID" sz="2000" dirty="0" err="1">
                <a:latin typeface="Amasis MT Pro" panose="02040504050005020304" pitchFamily="18" charset="0"/>
              </a:rPr>
              <a:t>maka</a:t>
            </a:r>
            <a:r>
              <a:rPr lang="en-ID" sz="2000" dirty="0">
                <a:latin typeface="Amasis MT Pro" panose="02040504050005020304" pitchFamily="18" charset="0"/>
              </a:rPr>
              <a:t> unit </a:t>
            </a:r>
            <a:r>
              <a:rPr lang="en-ID" sz="2000" dirty="0" err="1">
                <a:latin typeface="Amasis MT Pro" panose="02040504050005020304" pitchFamily="18" charset="0"/>
              </a:rPr>
              <a:t>kendali</a:t>
            </a:r>
            <a:r>
              <a:rPr lang="en-ID" sz="2000" dirty="0">
                <a:latin typeface="Amasis MT Pro" panose="02040504050005020304" pitchFamily="18" charset="0"/>
              </a:rPr>
              <a:t> yang </a:t>
            </a:r>
            <a:r>
              <a:rPr lang="en-ID" sz="2000" dirty="0" err="1">
                <a:latin typeface="Amasis MT Pro" panose="02040504050005020304" pitchFamily="18" charset="0"/>
              </a:rPr>
              <a:t>akan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mengirimkan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perintah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tersebut</a:t>
            </a:r>
            <a:r>
              <a:rPr lang="en-ID" sz="2000" dirty="0">
                <a:latin typeface="Amasis MT Pro" panose="02040504050005020304" pitchFamily="18" charset="0"/>
              </a:rPr>
              <a:t> </a:t>
            </a:r>
            <a:r>
              <a:rPr lang="en-ID" sz="2000" dirty="0" err="1">
                <a:latin typeface="Amasis MT Pro" panose="02040504050005020304" pitchFamily="18" charset="0"/>
              </a:rPr>
              <a:t>kepada</a:t>
            </a:r>
            <a:r>
              <a:rPr lang="en-ID" sz="2000" dirty="0">
                <a:latin typeface="Amasis MT Pro" panose="02040504050005020304" pitchFamily="18" charset="0"/>
              </a:rPr>
              <a:t> ALU. </a:t>
            </a:r>
          </a:p>
        </p:txBody>
      </p:sp>
    </p:spTree>
    <p:extLst>
      <p:ext uri="{BB962C8B-B14F-4D97-AF65-F5344CB8AC3E}">
        <p14:creationId xmlns:p14="http://schemas.microsoft.com/office/powerpoint/2010/main" val="326892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074F-4C67-CB46-F8FA-544E6382C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asis MT Pro" panose="02040504050005020304" pitchFamily="18" charset="0"/>
              </a:rPr>
              <a:t>Fungsi</a:t>
            </a:r>
            <a:r>
              <a:rPr lang="en-US" dirty="0">
                <a:latin typeface="Amasis MT Pro" panose="02040504050005020304" pitchFamily="18" charset="0"/>
              </a:rPr>
              <a:t> Unit </a:t>
            </a:r>
            <a:r>
              <a:rPr lang="en-US" dirty="0" err="1">
                <a:latin typeface="Amasis MT Pro" panose="02040504050005020304" pitchFamily="18" charset="0"/>
              </a:rPr>
              <a:t>Kontrol</a:t>
            </a:r>
            <a:endParaRPr lang="en-ID" dirty="0">
              <a:latin typeface="Amasis MT Pro" panose="020405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6AC41-0744-037C-EB28-847BCB00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849624"/>
          </a:xfrm>
        </p:spPr>
        <p:txBody>
          <a:bodyPr>
            <a:normAutofit/>
          </a:bodyPr>
          <a:lstStyle/>
          <a:p>
            <a:pPr algn="just"/>
            <a:r>
              <a:rPr lang="en-ID" sz="1800" b="1" i="1" dirty="0" err="1">
                <a:latin typeface="Amasis MT Pro" panose="02040504050005020304" pitchFamily="18" charset="0"/>
              </a:rPr>
              <a:t>Mengatur</a:t>
            </a:r>
            <a:r>
              <a:rPr lang="en-ID" sz="1800" dirty="0">
                <a:latin typeface="Amasis MT Pro" panose="02040504050005020304" pitchFamily="18" charset="0"/>
              </a:rPr>
              <a:t> dan </a:t>
            </a:r>
            <a:r>
              <a:rPr lang="en-ID" sz="1800" b="1" i="1" dirty="0">
                <a:latin typeface="Amasis MT Pro" panose="02040504050005020304" pitchFamily="18" charset="0"/>
              </a:rPr>
              <a:t>monitoring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jalannya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perangkat</a:t>
            </a:r>
            <a:r>
              <a:rPr lang="en-ID" sz="1800" dirty="0">
                <a:latin typeface="Amasis MT Pro" panose="02040504050005020304" pitchFamily="18" charset="0"/>
              </a:rPr>
              <a:t> I/O. </a:t>
            </a:r>
          </a:p>
          <a:p>
            <a:pPr algn="just"/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b="1" i="1" dirty="0" err="1">
                <a:latin typeface="Amasis MT Pro" panose="02040504050005020304" pitchFamily="18" charset="0"/>
              </a:rPr>
              <a:t>Mengambil</a:t>
            </a:r>
            <a:r>
              <a:rPr lang="en-ID" sz="1800" b="1" i="1" dirty="0">
                <a:latin typeface="Amasis MT Pro" panose="02040504050005020304" pitchFamily="18" charset="0"/>
              </a:rPr>
              <a:t> </a:t>
            </a:r>
            <a:r>
              <a:rPr lang="en-ID" sz="1800" b="1" dirty="0" err="1">
                <a:latin typeface="Amasis MT Pro" panose="02040504050005020304" pitchFamily="18" charset="0"/>
              </a:rPr>
              <a:t>perintah-perintah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dari</a:t>
            </a:r>
            <a:r>
              <a:rPr lang="en-ID" sz="1800" dirty="0">
                <a:latin typeface="Amasis MT Pro" panose="02040504050005020304" pitchFamily="18" charset="0"/>
              </a:rPr>
              <a:t> menu </a:t>
            </a:r>
            <a:r>
              <a:rPr lang="en-ID" sz="1800" dirty="0" err="1">
                <a:latin typeface="Amasis MT Pro" panose="02040504050005020304" pitchFamily="18" charset="0"/>
              </a:rPr>
              <a:t>utama</a:t>
            </a:r>
            <a:r>
              <a:rPr lang="en-ID" sz="1800" dirty="0">
                <a:latin typeface="Amasis MT Pro" panose="02040504050005020304" pitchFamily="18" charset="0"/>
              </a:rPr>
              <a:t>. </a:t>
            </a:r>
          </a:p>
          <a:p>
            <a:pPr algn="just"/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b="1" i="1" dirty="0" err="1">
                <a:latin typeface="Amasis MT Pro" panose="02040504050005020304" pitchFamily="18" charset="0"/>
              </a:rPr>
              <a:t>Mengambil</a:t>
            </a:r>
            <a:r>
              <a:rPr lang="en-ID" sz="1800" b="1" i="1" dirty="0">
                <a:latin typeface="Amasis MT Pro" panose="02040504050005020304" pitchFamily="18" charset="0"/>
              </a:rPr>
              <a:t> </a:t>
            </a:r>
            <a:r>
              <a:rPr lang="en-ID" sz="1800" dirty="0">
                <a:latin typeface="Amasis MT Pro" panose="02040504050005020304" pitchFamily="18" charset="0"/>
              </a:rPr>
              <a:t>data </a:t>
            </a:r>
            <a:r>
              <a:rPr lang="en-ID" sz="1800" dirty="0" err="1">
                <a:latin typeface="Amasis MT Pro" panose="02040504050005020304" pitchFamily="18" charset="0"/>
              </a:rPr>
              <a:t>dari</a:t>
            </a:r>
            <a:r>
              <a:rPr lang="en-ID" sz="1800" dirty="0">
                <a:latin typeface="Amasis MT Pro" panose="02040504050005020304" pitchFamily="18" charset="0"/>
              </a:rPr>
              <a:t> memory </a:t>
            </a:r>
            <a:r>
              <a:rPr lang="en-ID" sz="1800" dirty="0" err="1">
                <a:latin typeface="Amasis MT Pro" panose="02040504050005020304" pitchFamily="18" charset="0"/>
              </a:rPr>
              <a:t>utama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</a:p>
          <a:p>
            <a:pPr algn="just"/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b="1" i="1" dirty="0" err="1">
                <a:latin typeface="Amasis MT Pro" panose="02040504050005020304" pitchFamily="18" charset="0"/>
              </a:rPr>
              <a:t>Mengirimkan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perintah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ke</a:t>
            </a:r>
            <a:r>
              <a:rPr lang="en-ID" sz="1800" dirty="0">
                <a:latin typeface="Amasis MT Pro" panose="02040504050005020304" pitchFamily="18" charset="0"/>
              </a:rPr>
              <a:t> ALU </a:t>
            </a:r>
            <a:r>
              <a:rPr lang="en-ID" sz="1800" dirty="0" err="1">
                <a:latin typeface="Amasis MT Pro" panose="02040504050005020304" pitchFamily="18" charset="0"/>
              </a:rPr>
              <a:t>jika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terdapat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operasi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aritmetika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atau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logika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serta</a:t>
            </a:r>
            <a:r>
              <a:rPr lang="en-ID" sz="1800" dirty="0">
                <a:latin typeface="Amasis MT Pro" panose="02040504050005020304" pitchFamily="18" charset="0"/>
              </a:rPr>
              <a:t> monitoring </a:t>
            </a:r>
            <a:r>
              <a:rPr lang="en-ID" sz="1800" dirty="0" err="1">
                <a:latin typeface="Amasis MT Pro" panose="02040504050005020304" pitchFamily="18" charset="0"/>
              </a:rPr>
              <a:t>kerja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dari</a:t>
            </a:r>
            <a:r>
              <a:rPr lang="en-ID" sz="1800" dirty="0">
                <a:latin typeface="Amasis MT Pro" panose="02040504050005020304" pitchFamily="18" charset="0"/>
              </a:rPr>
              <a:t> ALU. </a:t>
            </a:r>
          </a:p>
          <a:p>
            <a:pPr algn="just"/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Melakukan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b="1" i="1" dirty="0" err="1">
                <a:latin typeface="Amasis MT Pro" panose="02040504050005020304" pitchFamily="18" charset="0"/>
              </a:rPr>
              <a:t>penyimpanan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hasil</a:t>
            </a:r>
            <a:r>
              <a:rPr lang="en-ID" sz="1800" dirty="0">
                <a:latin typeface="Amasis MT Pro" panose="02040504050005020304" pitchFamily="18" charset="0"/>
              </a:rPr>
              <a:t> proses </a:t>
            </a:r>
            <a:r>
              <a:rPr lang="en-ID" sz="1800" dirty="0" err="1">
                <a:latin typeface="Amasis MT Pro" panose="02040504050005020304" pitchFamily="18" charset="0"/>
              </a:rPr>
              <a:t>kepada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memori</a:t>
            </a:r>
            <a:r>
              <a:rPr lang="en-ID" sz="1800" dirty="0">
                <a:latin typeface="Amasis MT Pro" panose="02040504050005020304" pitchFamily="18" charset="0"/>
              </a:rPr>
              <a:t> </a:t>
            </a:r>
            <a:r>
              <a:rPr lang="en-ID" sz="1800" dirty="0" err="1">
                <a:latin typeface="Amasis MT Pro" panose="02040504050005020304" pitchFamily="18" charset="0"/>
              </a:rPr>
              <a:t>utama</a:t>
            </a:r>
            <a:r>
              <a:rPr lang="en-ID" sz="1800" dirty="0">
                <a:latin typeface="Amasis MT Pro" panose="020405040500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738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{5DE4C3A5-9510-4F7F-9AD4-066F60F120D5}tf11531919_win32</Template>
  <TotalTime>153</TotalTime>
  <Words>923</Words>
  <Application>Microsoft Office PowerPoint</Application>
  <PresentationFormat>Widescreen</PresentationFormat>
  <Paragraphs>70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Amasis MT Pro</vt:lpstr>
      <vt:lpstr>Avenir Next LT Pro</vt:lpstr>
      <vt:lpstr>Avenir Next LT Pro Light</vt:lpstr>
      <vt:lpstr>Calibri</vt:lpstr>
      <vt:lpstr>Garamond</vt:lpstr>
      <vt:lpstr>Google Sans</vt:lpstr>
      <vt:lpstr>SavonVTI</vt:lpstr>
      <vt:lpstr>HArdware DAN SOFTWARE</vt:lpstr>
      <vt:lpstr>Perangkat Keras Komputer</vt:lpstr>
      <vt:lpstr>Perangkat Keras Komputer bagian Input</vt:lpstr>
      <vt:lpstr>Perangkat Keras Komputer bagian Output</vt:lpstr>
      <vt:lpstr>Perangkat Keras Komputer bagian Output</vt:lpstr>
      <vt:lpstr>Central Processing Unit </vt:lpstr>
      <vt:lpstr>Komponen CPU</vt:lpstr>
      <vt:lpstr>Contoh Tugas Unit Kontrol</vt:lpstr>
      <vt:lpstr>Fungsi Unit Kontrol</vt:lpstr>
      <vt:lpstr>ALU (Arithmetic Logical Unit)</vt:lpstr>
      <vt:lpstr>Cara Kerja CPU</vt:lpstr>
      <vt:lpstr>Fungsi CPU</vt:lpstr>
      <vt:lpstr>Fungsi CPU</vt:lpstr>
      <vt:lpstr>Fungsi CPU</vt:lpstr>
      <vt:lpstr>Fungsi CPU</vt:lpstr>
      <vt:lpstr>Fungsi CPU</vt:lpstr>
      <vt:lpstr>Fungsi CPU</vt:lpstr>
      <vt:lpstr>Fungsi CPU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DAN SOFTWARE</dc:title>
  <dc:creator>Ainatul Radhiah</dc:creator>
  <cp:lastModifiedBy>Afdal Alfatih</cp:lastModifiedBy>
  <cp:revision>12</cp:revision>
  <dcterms:created xsi:type="dcterms:W3CDTF">2023-01-29T14:38:51Z</dcterms:created>
  <dcterms:modified xsi:type="dcterms:W3CDTF">2023-09-30T00:16:35Z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