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3" r:id="rId1"/>
  </p:sldMasterIdLst>
  <p:notesMasterIdLst>
    <p:notesMasterId r:id="rId13"/>
  </p:notesMasterIdLst>
  <p:sldIdLst>
    <p:sldId id="256" r:id="rId2"/>
    <p:sldId id="319" r:id="rId3"/>
    <p:sldId id="273" r:id="rId4"/>
    <p:sldId id="317" r:id="rId5"/>
    <p:sldId id="318" r:id="rId6"/>
    <p:sldId id="276" r:id="rId7"/>
    <p:sldId id="298" r:id="rId8"/>
    <p:sldId id="299" r:id="rId9"/>
    <p:sldId id="310" r:id="rId10"/>
    <p:sldId id="311" r:id="rId11"/>
    <p:sldId id="31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EFD0EA-CDA7-4D87-BFBD-9182E116AC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666FB7-173D-4A92-A909-FA938ECDD37F}">
      <dgm:prSet phldrT="[Text]"/>
      <dgm:spPr/>
      <dgm:t>
        <a:bodyPr/>
        <a:lstStyle/>
        <a:p>
          <a:r>
            <a:rPr lang="en-US" dirty="0"/>
            <a:t>Proses pengolahan cepat</a:t>
          </a:r>
        </a:p>
      </dgm:t>
    </dgm:pt>
    <dgm:pt modelId="{0790DEBC-1325-48AB-B6CF-0BB0AA631271}" type="parTrans" cxnId="{45EE87FC-E998-40C8-91D0-50B6068BF7B3}">
      <dgm:prSet/>
      <dgm:spPr/>
      <dgm:t>
        <a:bodyPr/>
        <a:lstStyle/>
        <a:p>
          <a:endParaRPr lang="en-US"/>
        </a:p>
      </dgm:t>
    </dgm:pt>
    <dgm:pt modelId="{D9515018-5B1A-4261-9164-2BE3355C8F2C}" type="sibTrans" cxnId="{45EE87FC-E998-40C8-91D0-50B6068BF7B3}">
      <dgm:prSet/>
      <dgm:spPr/>
      <dgm:t>
        <a:bodyPr/>
        <a:lstStyle/>
        <a:p>
          <a:endParaRPr lang="en-US"/>
        </a:p>
      </dgm:t>
    </dgm:pt>
    <dgm:pt modelId="{FB3AE142-F640-428E-AA6A-752F906C0F29}">
      <dgm:prSet phldrT="[Text]"/>
      <dgm:spPr/>
      <dgm:t>
        <a:bodyPr/>
        <a:lstStyle/>
        <a:p>
          <a:r>
            <a:rPr lang="en-US" dirty="0"/>
            <a:t>Proses berjalan setiap saat</a:t>
          </a:r>
        </a:p>
      </dgm:t>
    </dgm:pt>
    <dgm:pt modelId="{629F56D7-047C-4013-B3A5-93704101F9E7}" type="parTrans" cxnId="{AF54E2BA-ADE8-4DEE-A68B-68FC61221408}">
      <dgm:prSet/>
      <dgm:spPr/>
      <dgm:t>
        <a:bodyPr/>
        <a:lstStyle/>
        <a:p>
          <a:endParaRPr lang="en-US"/>
        </a:p>
      </dgm:t>
    </dgm:pt>
    <dgm:pt modelId="{350C0981-6703-4BB0-BB78-B0FDC43354BA}" type="sibTrans" cxnId="{AF54E2BA-ADE8-4DEE-A68B-68FC61221408}">
      <dgm:prSet/>
      <dgm:spPr/>
      <dgm:t>
        <a:bodyPr/>
        <a:lstStyle/>
        <a:p>
          <a:endParaRPr lang="en-US"/>
        </a:p>
      </dgm:t>
    </dgm:pt>
    <dgm:pt modelId="{2B063D04-B7E2-4F3A-ABA2-C364291F28D1}">
      <dgm:prSet phldrT="[Text]"/>
      <dgm:spPr/>
      <dgm:t>
        <a:bodyPr/>
        <a:lstStyle/>
        <a:p>
          <a:r>
            <a:rPr lang="en-US" dirty="0"/>
            <a:t>Tingkat akurasi informasi tinggi</a:t>
          </a:r>
        </a:p>
      </dgm:t>
    </dgm:pt>
    <dgm:pt modelId="{312CCF33-3460-4404-AAE4-7B91AE320797}" type="parTrans" cxnId="{9966E6AD-46D7-4249-BF87-A9CE56AE5A98}">
      <dgm:prSet/>
      <dgm:spPr/>
      <dgm:t>
        <a:bodyPr/>
        <a:lstStyle/>
        <a:p>
          <a:endParaRPr lang="en-US"/>
        </a:p>
      </dgm:t>
    </dgm:pt>
    <dgm:pt modelId="{E7871219-055A-4942-9AF6-EB4BECE86F59}" type="sibTrans" cxnId="{9966E6AD-46D7-4249-BF87-A9CE56AE5A98}">
      <dgm:prSet/>
      <dgm:spPr/>
      <dgm:t>
        <a:bodyPr/>
        <a:lstStyle/>
        <a:p>
          <a:endParaRPr lang="en-US"/>
        </a:p>
      </dgm:t>
    </dgm:pt>
    <dgm:pt modelId="{02B9D6AC-52BC-4702-8294-81F8DA2C5260}">
      <dgm:prSet phldrT="[Text]"/>
      <dgm:spPr/>
      <dgm:t>
        <a:bodyPr/>
        <a:lstStyle/>
        <a:p>
          <a:r>
            <a:rPr lang="en-US" dirty="0"/>
            <a:t>Kinerjanya konsisten</a:t>
          </a:r>
        </a:p>
      </dgm:t>
    </dgm:pt>
    <dgm:pt modelId="{8D846646-6B9A-4973-9C15-D8BE1E969A01}" type="parTrans" cxnId="{75A61031-D4CD-44A4-BDDF-E569B0BF3622}">
      <dgm:prSet/>
      <dgm:spPr/>
      <dgm:t>
        <a:bodyPr/>
        <a:lstStyle/>
        <a:p>
          <a:endParaRPr lang="en-US"/>
        </a:p>
      </dgm:t>
    </dgm:pt>
    <dgm:pt modelId="{7A799B2B-0A90-416F-8908-35BF420F035D}" type="sibTrans" cxnId="{75A61031-D4CD-44A4-BDDF-E569B0BF3622}">
      <dgm:prSet/>
      <dgm:spPr/>
      <dgm:t>
        <a:bodyPr/>
        <a:lstStyle/>
        <a:p>
          <a:endParaRPr lang="en-US"/>
        </a:p>
      </dgm:t>
    </dgm:pt>
    <dgm:pt modelId="{7143B95C-065A-464C-9AC1-F02F6FD80750}">
      <dgm:prSet phldrT="[Text]"/>
      <dgm:spPr/>
      <dgm:t>
        <a:bodyPr/>
        <a:lstStyle/>
        <a:p>
          <a:r>
            <a:rPr lang="en-US" dirty="0"/>
            <a:t>Efisiensi SDM</a:t>
          </a:r>
        </a:p>
      </dgm:t>
    </dgm:pt>
    <dgm:pt modelId="{08AA3040-A55B-47FF-B8CB-F56947E52DE6}" type="parTrans" cxnId="{E53B0309-FD91-4093-9D09-7299A60B7BD1}">
      <dgm:prSet/>
      <dgm:spPr/>
      <dgm:t>
        <a:bodyPr/>
        <a:lstStyle/>
        <a:p>
          <a:endParaRPr lang="en-US"/>
        </a:p>
      </dgm:t>
    </dgm:pt>
    <dgm:pt modelId="{AD52F31A-D192-417F-9B8B-FFE43A582F61}" type="sibTrans" cxnId="{E53B0309-FD91-4093-9D09-7299A60B7BD1}">
      <dgm:prSet/>
      <dgm:spPr/>
      <dgm:t>
        <a:bodyPr/>
        <a:lstStyle/>
        <a:p>
          <a:endParaRPr lang="en-US"/>
        </a:p>
      </dgm:t>
    </dgm:pt>
    <dgm:pt modelId="{C2978491-BA01-4671-8205-7A277F326342}">
      <dgm:prSet phldrT="[Text]"/>
      <dgm:spPr/>
      <dgm:t>
        <a:bodyPr/>
        <a:lstStyle/>
        <a:p>
          <a:r>
            <a:rPr lang="en-US" dirty="0"/>
            <a:t>Optimalisasi jumlah SDM</a:t>
          </a:r>
        </a:p>
      </dgm:t>
    </dgm:pt>
    <dgm:pt modelId="{FD6662FF-4803-44FF-8956-F78D9F66B470}" type="parTrans" cxnId="{58A7CB6B-BE6C-498D-A09E-1D2781E0EA4C}">
      <dgm:prSet/>
      <dgm:spPr/>
      <dgm:t>
        <a:bodyPr/>
        <a:lstStyle/>
        <a:p>
          <a:endParaRPr lang="en-US"/>
        </a:p>
      </dgm:t>
    </dgm:pt>
    <dgm:pt modelId="{01BC96DA-5694-43F1-BCA0-BEF0339B6994}" type="sibTrans" cxnId="{58A7CB6B-BE6C-498D-A09E-1D2781E0EA4C}">
      <dgm:prSet/>
      <dgm:spPr/>
      <dgm:t>
        <a:bodyPr/>
        <a:lstStyle/>
        <a:p>
          <a:endParaRPr lang="en-US"/>
        </a:p>
      </dgm:t>
    </dgm:pt>
    <dgm:pt modelId="{E3CD4323-215B-4827-9E45-20543065FCB9}">
      <dgm:prSet phldrT="[Text]"/>
      <dgm:spPr/>
      <dgm:t>
        <a:bodyPr/>
        <a:lstStyle/>
        <a:p>
          <a:r>
            <a:rPr lang="en-US" dirty="0"/>
            <a:t>Kemudahan berinteraksi dengan pengguna</a:t>
          </a:r>
        </a:p>
      </dgm:t>
    </dgm:pt>
    <dgm:pt modelId="{E3CF57E9-A8A5-43AC-B7CF-C00FEDD3F2D4}" type="parTrans" cxnId="{88906461-F6A2-483E-9F56-D42804039DDE}">
      <dgm:prSet/>
      <dgm:spPr/>
      <dgm:t>
        <a:bodyPr/>
        <a:lstStyle/>
        <a:p>
          <a:endParaRPr lang="en-US"/>
        </a:p>
      </dgm:t>
    </dgm:pt>
    <dgm:pt modelId="{2CB68F64-BB95-4E27-97C5-EB53D543B79A}" type="sibTrans" cxnId="{88906461-F6A2-483E-9F56-D42804039DDE}">
      <dgm:prSet/>
      <dgm:spPr/>
      <dgm:t>
        <a:bodyPr/>
        <a:lstStyle/>
        <a:p>
          <a:endParaRPr lang="en-US"/>
        </a:p>
      </dgm:t>
    </dgm:pt>
    <dgm:pt modelId="{8973BC05-9952-46C0-9981-669BAB312B8B}">
      <dgm:prSet phldrT="[Text]"/>
      <dgm:spPr/>
      <dgm:t>
        <a:bodyPr/>
        <a:lstStyle/>
        <a:p>
          <a:r>
            <a:rPr lang="en-US" dirty="0"/>
            <a:t>Sistem komputer interaktif</a:t>
          </a:r>
        </a:p>
      </dgm:t>
    </dgm:pt>
    <dgm:pt modelId="{596498C3-5EF6-4C80-A0B7-143CFDFE67E0}" type="parTrans" cxnId="{E351F1E6-DBE5-4271-AFDD-AEE8F0600748}">
      <dgm:prSet/>
      <dgm:spPr/>
      <dgm:t>
        <a:bodyPr/>
        <a:lstStyle/>
        <a:p>
          <a:endParaRPr lang="en-US"/>
        </a:p>
      </dgm:t>
    </dgm:pt>
    <dgm:pt modelId="{71C52C7D-3FA7-40E2-8DB2-79130B38AC6F}" type="sibTrans" cxnId="{E351F1E6-DBE5-4271-AFDD-AEE8F0600748}">
      <dgm:prSet/>
      <dgm:spPr/>
      <dgm:t>
        <a:bodyPr/>
        <a:lstStyle/>
        <a:p>
          <a:endParaRPr lang="en-US"/>
        </a:p>
      </dgm:t>
    </dgm:pt>
    <dgm:pt modelId="{7CF38FEB-0813-4A71-9DDF-FEF800375C28}" type="pres">
      <dgm:prSet presAssocID="{4AEFD0EA-CDA7-4D87-BFBD-9182E116AC15}" presName="linear" presStyleCnt="0">
        <dgm:presLayoutVars>
          <dgm:animLvl val="lvl"/>
          <dgm:resizeHandles val="exact"/>
        </dgm:presLayoutVars>
      </dgm:prSet>
      <dgm:spPr/>
    </dgm:pt>
    <dgm:pt modelId="{1678A86B-C78D-459F-A97B-97C983A13CF5}" type="pres">
      <dgm:prSet presAssocID="{EB666FB7-173D-4A92-A909-FA938ECDD37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F9C9D14-8F89-4E5F-8DB0-A428EFF439C2}" type="pres">
      <dgm:prSet presAssocID="{EB666FB7-173D-4A92-A909-FA938ECDD37F}" presName="childText" presStyleLbl="revTx" presStyleIdx="0" presStyleCnt="4">
        <dgm:presLayoutVars>
          <dgm:bulletEnabled val="1"/>
        </dgm:presLayoutVars>
      </dgm:prSet>
      <dgm:spPr/>
    </dgm:pt>
    <dgm:pt modelId="{BB20C938-F86B-4F7B-84D5-30C5B3866DE4}" type="pres">
      <dgm:prSet presAssocID="{2B063D04-B7E2-4F3A-ABA2-C364291F28D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975C81F-277B-44F3-86CE-5C4F6B550C19}" type="pres">
      <dgm:prSet presAssocID="{2B063D04-B7E2-4F3A-ABA2-C364291F28D1}" presName="childText" presStyleLbl="revTx" presStyleIdx="1" presStyleCnt="4">
        <dgm:presLayoutVars>
          <dgm:bulletEnabled val="1"/>
        </dgm:presLayoutVars>
      </dgm:prSet>
      <dgm:spPr/>
    </dgm:pt>
    <dgm:pt modelId="{AF0E248E-7864-43BA-853B-4380A6137430}" type="pres">
      <dgm:prSet presAssocID="{7143B95C-065A-464C-9AC1-F02F6FD8075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4249D09-E8C7-4A7D-A868-EEF5BBBCE380}" type="pres">
      <dgm:prSet presAssocID="{7143B95C-065A-464C-9AC1-F02F6FD80750}" presName="childText" presStyleLbl="revTx" presStyleIdx="2" presStyleCnt="4">
        <dgm:presLayoutVars>
          <dgm:bulletEnabled val="1"/>
        </dgm:presLayoutVars>
      </dgm:prSet>
      <dgm:spPr/>
    </dgm:pt>
    <dgm:pt modelId="{03320DF9-3A3D-4930-9455-721FE92209C5}" type="pres">
      <dgm:prSet presAssocID="{E3CD4323-215B-4827-9E45-20543065FCB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405954A-DA60-42C4-8C4E-9C7888D4BA29}" type="pres">
      <dgm:prSet presAssocID="{E3CD4323-215B-4827-9E45-20543065FCB9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E53B0309-FD91-4093-9D09-7299A60B7BD1}" srcId="{4AEFD0EA-CDA7-4D87-BFBD-9182E116AC15}" destId="{7143B95C-065A-464C-9AC1-F02F6FD80750}" srcOrd="2" destOrd="0" parTransId="{08AA3040-A55B-47FF-B8CB-F56947E52DE6}" sibTransId="{AD52F31A-D192-417F-9B8B-FFE43A582F61}"/>
    <dgm:cxn modelId="{75A61031-D4CD-44A4-BDDF-E569B0BF3622}" srcId="{2B063D04-B7E2-4F3A-ABA2-C364291F28D1}" destId="{02B9D6AC-52BC-4702-8294-81F8DA2C5260}" srcOrd="0" destOrd="0" parTransId="{8D846646-6B9A-4973-9C15-D8BE1E969A01}" sibTransId="{7A799B2B-0A90-416F-8908-35BF420F035D}"/>
    <dgm:cxn modelId="{84FC7C45-388F-4366-BDDE-D30E81319842}" type="presOf" srcId="{02B9D6AC-52BC-4702-8294-81F8DA2C5260}" destId="{7975C81F-277B-44F3-86CE-5C4F6B550C19}" srcOrd="0" destOrd="0" presId="urn:microsoft.com/office/officeart/2005/8/layout/vList2"/>
    <dgm:cxn modelId="{88906461-F6A2-483E-9F56-D42804039DDE}" srcId="{4AEFD0EA-CDA7-4D87-BFBD-9182E116AC15}" destId="{E3CD4323-215B-4827-9E45-20543065FCB9}" srcOrd="3" destOrd="0" parTransId="{E3CF57E9-A8A5-43AC-B7CF-C00FEDD3F2D4}" sibTransId="{2CB68F64-BB95-4E27-97C5-EB53D543B79A}"/>
    <dgm:cxn modelId="{58A7CB6B-BE6C-498D-A09E-1D2781E0EA4C}" srcId="{7143B95C-065A-464C-9AC1-F02F6FD80750}" destId="{C2978491-BA01-4671-8205-7A277F326342}" srcOrd="0" destOrd="0" parTransId="{FD6662FF-4803-44FF-8956-F78D9F66B470}" sibTransId="{01BC96DA-5694-43F1-BCA0-BEF0339B6994}"/>
    <dgm:cxn modelId="{69C0187C-9EBA-497E-9A6F-59608C2CAF23}" type="presOf" srcId="{E3CD4323-215B-4827-9E45-20543065FCB9}" destId="{03320DF9-3A3D-4930-9455-721FE92209C5}" srcOrd="0" destOrd="0" presId="urn:microsoft.com/office/officeart/2005/8/layout/vList2"/>
    <dgm:cxn modelId="{9966E6AD-46D7-4249-BF87-A9CE56AE5A98}" srcId="{4AEFD0EA-CDA7-4D87-BFBD-9182E116AC15}" destId="{2B063D04-B7E2-4F3A-ABA2-C364291F28D1}" srcOrd="1" destOrd="0" parTransId="{312CCF33-3460-4404-AAE4-7B91AE320797}" sibTransId="{E7871219-055A-4942-9AF6-EB4BECE86F59}"/>
    <dgm:cxn modelId="{AF54E2BA-ADE8-4DEE-A68B-68FC61221408}" srcId="{EB666FB7-173D-4A92-A909-FA938ECDD37F}" destId="{FB3AE142-F640-428E-AA6A-752F906C0F29}" srcOrd="0" destOrd="0" parTransId="{629F56D7-047C-4013-B3A5-93704101F9E7}" sibTransId="{350C0981-6703-4BB0-BB78-B0FDC43354BA}"/>
    <dgm:cxn modelId="{1D5B89D7-BD9F-4CD7-AB1E-8891CB37B571}" type="presOf" srcId="{4AEFD0EA-CDA7-4D87-BFBD-9182E116AC15}" destId="{7CF38FEB-0813-4A71-9DDF-FEF800375C28}" srcOrd="0" destOrd="0" presId="urn:microsoft.com/office/officeart/2005/8/layout/vList2"/>
    <dgm:cxn modelId="{C99C02D9-9185-4A56-8B64-8ADEC58FADD6}" type="presOf" srcId="{7143B95C-065A-464C-9AC1-F02F6FD80750}" destId="{AF0E248E-7864-43BA-853B-4380A6137430}" srcOrd="0" destOrd="0" presId="urn:microsoft.com/office/officeart/2005/8/layout/vList2"/>
    <dgm:cxn modelId="{E351F1E6-DBE5-4271-AFDD-AEE8F0600748}" srcId="{E3CD4323-215B-4827-9E45-20543065FCB9}" destId="{8973BC05-9952-46C0-9981-669BAB312B8B}" srcOrd="0" destOrd="0" parTransId="{596498C3-5EF6-4C80-A0B7-143CFDFE67E0}" sibTransId="{71C52C7D-3FA7-40E2-8DB2-79130B38AC6F}"/>
    <dgm:cxn modelId="{38A619E8-F73B-4C3F-8463-60766D4A2529}" type="presOf" srcId="{EB666FB7-173D-4A92-A909-FA938ECDD37F}" destId="{1678A86B-C78D-459F-A97B-97C983A13CF5}" srcOrd="0" destOrd="0" presId="urn:microsoft.com/office/officeart/2005/8/layout/vList2"/>
    <dgm:cxn modelId="{2FEBA4E8-B686-4B73-A180-E81DDB55FFB6}" type="presOf" srcId="{FB3AE142-F640-428E-AA6A-752F906C0F29}" destId="{4F9C9D14-8F89-4E5F-8DB0-A428EFF439C2}" srcOrd="0" destOrd="0" presId="urn:microsoft.com/office/officeart/2005/8/layout/vList2"/>
    <dgm:cxn modelId="{AFC79DEE-B05B-46D8-93AF-25D4A655126A}" type="presOf" srcId="{8973BC05-9952-46C0-9981-669BAB312B8B}" destId="{1405954A-DA60-42C4-8C4E-9C7888D4BA29}" srcOrd="0" destOrd="0" presId="urn:microsoft.com/office/officeart/2005/8/layout/vList2"/>
    <dgm:cxn modelId="{7E9A44F8-719F-4E2A-A503-642A495DE512}" type="presOf" srcId="{C2978491-BA01-4671-8205-7A277F326342}" destId="{04249D09-E8C7-4A7D-A868-EEF5BBBCE380}" srcOrd="0" destOrd="0" presId="urn:microsoft.com/office/officeart/2005/8/layout/vList2"/>
    <dgm:cxn modelId="{45EE87FC-E998-40C8-91D0-50B6068BF7B3}" srcId="{4AEFD0EA-CDA7-4D87-BFBD-9182E116AC15}" destId="{EB666FB7-173D-4A92-A909-FA938ECDD37F}" srcOrd="0" destOrd="0" parTransId="{0790DEBC-1325-48AB-B6CF-0BB0AA631271}" sibTransId="{D9515018-5B1A-4261-9164-2BE3355C8F2C}"/>
    <dgm:cxn modelId="{25C6EDFE-A25D-44A4-8C9B-70E31A4F4468}" type="presOf" srcId="{2B063D04-B7E2-4F3A-ABA2-C364291F28D1}" destId="{BB20C938-F86B-4F7B-84D5-30C5B3866DE4}" srcOrd="0" destOrd="0" presId="urn:microsoft.com/office/officeart/2005/8/layout/vList2"/>
    <dgm:cxn modelId="{0455FB2C-B5F2-4D74-87B3-F583EE2382BB}" type="presParOf" srcId="{7CF38FEB-0813-4A71-9DDF-FEF800375C28}" destId="{1678A86B-C78D-459F-A97B-97C983A13CF5}" srcOrd="0" destOrd="0" presId="urn:microsoft.com/office/officeart/2005/8/layout/vList2"/>
    <dgm:cxn modelId="{E26D0B46-3457-4D1F-BE47-CC994391B48C}" type="presParOf" srcId="{7CF38FEB-0813-4A71-9DDF-FEF800375C28}" destId="{4F9C9D14-8F89-4E5F-8DB0-A428EFF439C2}" srcOrd="1" destOrd="0" presId="urn:microsoft.com/office/officeart/2005/8/layout/vList2"/>
    <dgm:cxn modelId="{AC0FBD26-B063-4908-A522-D1204F06DDD8}" type="presParOf" srcId="{7CF38FEB-0813-4A71-9DDF-FEF800375C28}" destId="{BB20C938-F86B-4F7B-84D5-30C5B3866DE4}" srcOrd="2" destOrd="0" presId="urn:microsoft.com/office/officeart/2005/8/layout/vList2"/>
    <dgm:cxn modelId="{BA834427-E47A-454C-B389-D4E144B2D584}" type="presParOf" srcId="{7CF38FEB-0813-4A71-9DDF-FEF800375C28}" destId="{7975C81F-277B-44F3-86CE-5C4F6B550C19}" srcOrd="3" destOrd="0" presId="urn:microsoft.com/office/officeart/2005/8/layout/vList2"/>
    <dgm:cxn modelId="{8DA91464-541A-4A14-9107-FDD9AD5A5299}" type="presParOf" srcId="{7CF38FEB-0813-4A71-9DDF-FEF800375C28}" destId="{AF0E248E-7864-43BA-853B-4380A6137430}" srcOrd="4" destOrd="0" presId="urn:microsoft.com/office/officeart/2005/8/layout/vList2"/>
    <dgm:cxn modelId="{64D08C10-3F66-4A5E-9A35-CF61FC44ADBF}" type="presParOf" srcId="{7CF38FEB-0813-4A71-9DDF-FEF800375C28}" destId="{04249D09-E8C7-4A7D-A868-EEF5BBBCE380}" srcOrd="5" destOrd="0" presId="urn:microsoft.com/office/officeart/2005/8/layout/vList2"/>
    <dgm:cxn modelId="{E9D9A1CC-0C7F-4A1C-B9DF-8D468CB86E5D}" type="presParOf" srcId="{7CF38FEB-0813-4A71-9DDF-FEF800375C28}" destId="{03320DF9-3A3D-4930-9455-721FE92209C5}" srcOrd="6" destOrd="0" presId="urn:microsoft.com/office/officeart/2005/8/layout/vList2"/>
    <dgm:cxn modelId="{B01D308F-B284-4A60-B7F8-E24184CAEFD9}" type="presParOf" srcId="{7CF38FEB-0813-4A71-9DDF-FEF800375C28}" destId="{1405954A-DA60-42C4-8C4E-9C7888D4BA2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8A86B-C78D-459F-A97B-97C983A13CF5}">
      <dsp:nvSpPr>
        <dsp:cNvPr id="0" name=""/>
        <dsp:cNvSpPr/>
      </dsp:nvSpPr>
      <dsp:spPr>
        <a:xfrm>
          <a:off x="0" y="15451"/>
          <a:ext cx="6888163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Proses pengolahan cepat</a:t>
          </a:r>
        </a:p>
      </dsp:txBody>
      <dsp:txXfrm>
        <a:off x="25759" y="41210"/>
        <a:ext cx="6836645" cy="476152"/>
      </dsp:txXfrm>
    </dsp:sp>
    <dsp:sp modelId="{4F9C9D14-8F89-4E5F-8DB0-A428EFF439C2}">
      <dsp:nvSpPr>
        <dsp:cNvPr id="0" name=""/>
        <dsp:cNvSpPr/>
      </dsp:nvSpPr>
      <dsp:spPr>
        <a:xfrm>
          <a:off x="0" y="543121"/>
          <a:ext cx="688816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Proses berjalan setiap saat</a:t>
          </a:r>
        </a:p>
      </dsp:txBody>
      <dsp:txXfrm>
        <a:off x="0" y="543121"/>
        <a:ext cx="6888163" cy="364320"/>
      </dsp:txXfrm>
    </dsp:sp>
    <dsp:sp modelId="{BB20C938-F86B-4F7B-84D5-30C5B3866DE4}">
      <dsp:nvSpPr>
        <dsp:cNvPr id="0" name=""/>
        <dsp:cNvSpPr/>
      </dsp:nvSpPr>
      <dsp:spPr>
        <a:xfrm>
          <a:off x="0" y="907441"/>
          <a:ext cx="6888163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Tingkat akurasi informasi tinggi</a:t>
          </a:r>
        </a:p>
      </dsp:txBody>
      <dsp:txXfrm>
        <a:off x="25759" y="933200"/>
        <a:ext cx="6836645" cy="476152"/>
      </dsp:txXfrm>
    </dsp:sp>
    <dsp:sp modelId="{7975C81F-277B-44F3-86CE-5C4F6B550C19}">
      <dsp:nvSpPr>
        <dsp:cNvPr id="0" name=""/>
        <dsp:cNvSpPr/>
      </dsp:nvSpPr>
      <dsp:spPr>
        <a:xfrm>
          <a:off x="0" y="1435111"/>
          <a:ext cx="688816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Kinerjanya konsisten</a:t>
          </a:r>
        </a:p>
      </dsp:txBody>
      <dsp:txXfrm>
        <a:off x="0" y="1435111"/>
        <a:ext cx="6888163" cy="364320"/>
      </dsp:txXfrm>
    </dsp:sp>
    <dsp:sp modelId="{AF0E248E-7864-43BA-853B-4380A6137430}">
      <dsp:nvSpPr>
        <dsp:cNvPr id="0" name=""/>
        <dsp:cNvSpPr/>
      </dsp:nvSpPr>
      <dsp:spPr>
        <a:xfrm>
          <a:off x="0" y="1799431"/>
          <a:ext cx="6888163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Efisiensi SDM</a:t>
          </a:r>
        </a:p>
      </dsp:txBody>
      <dsp:txXfrm>
        <a:off x="25759" y="1825190"/>
        <a:ext cx="6836645" cy="476152"/>
      </dsp:txXfrm>
    </dsp:sp>
    <dsp:sp modelId="{04249D09-E8C7-4A7D-A868-EEF5BBBCE380}">
      <dsp:nvSpPr>
        <dsp:cNvPr id="0" name=""/>
        <dsp:cNvSpPr/>
      </dsp:nvSpPr>
      <dsp:spPr>
        <a:xfrm>
          <a:off x="0" y="2327101"/>
          <a:ext cx="688816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Optimalisasi jumlah SDM</a:t>
          </a:r>
        </a:p>
      </dsp:txBody>
      <dsp:txXfrm>
        <a:off x="0" y="2327101"/>
        <a:ext cx="6888163" cy="364320"/>
      </dsp:txXfrm>
    </dsp:sp>
    <dsp:sp modelId="{03320DF9-3A3D-4930-9455-721FE92209C5}">
      <dsp:nvSpPr>
        <dsp:cNvPr id="0" name=""/>
        <dsp:cNvSpPr/>
      </dsp:nvSpPr>
      <dsp:spPr>
        <a:xfrm>
          <a:off x="0" y="2691421"/>
          <a:ext cx="6888163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Kemudahan berinteraksi dengan pengguna</a:t>
          </a:r>
        </a:p>
      </dsp:txBody>
      <dsp:txXfrm>
        <a:off x="25759" y="2717180"/>
        <a:ext cx="6836645" cy="476152"/>
      </dsp:txXfrm>
    </dsp:sp>
    <dsp:sp modelId="{1405954A-DA60-42C4-8C4E-9C7888D4BA29}">
      <dsp:nvSpPr>
        <dsp:cNvPr id="0" name=""/>
        <dsp:cNvSpPr/>
      </dsp:nvSpPr>
      <dsp:spPr>
        <a:xfrm>
          <a:off x="0" y="3219091"/>
          <a:ext cx="688816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8699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Sistem komputer interaktif</a:t>
          </a:r>
        </a:p>
      </dsp:txBody>
      <dsp:txXfrm>
        <a:off x="0" y="3219091"/>
        <a:ext cx="6888163" cy="364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3692E-F7E1-A24A-8B4C-1451F7CD1C97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894DB-AF63-8142-93B8-F4D5EBC992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1216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34566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mbar Panorama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1650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7269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7211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224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4155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 Gam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3151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800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627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309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8335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099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35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018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7709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979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972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90A7123-9DC8-4F40-A7DB-820E10816CD4}" type="datetimeFigureOut">
              <a:rPr lang="id-ID" smtClean="0"/>
              <a:t>17/03/23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A923965-4C64-614F-A883-37604B1705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957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EBF6E4E-0290-1BD4-A6AC-3B8B265CD3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Pengantar Sistem Informasi</a:t>
            </a:r>
          </a:p>
        </p:txBody>
      </p:sp>
    </p:spTree>
    <p:extLst>
      <p:ext uri="{BB962C8B-B14F-4D97-AF65-F5344CB8AC3E}">
        <p14:creationId xmlns:p14="http://schemas.microsoft.com/office/powerpoint/2010/main" val="330766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CBSI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Hardware</a:t>
            </a:r>
            <a:endParaRPr lang="en-US" sz="2400" dirty="0"/>
          </a:p>
          <a:p>
            <a:pPr lvl="1"/>
            <a:r>
              <a:rPr lang="en-US" sz="2000" dirty="0"/>
              <a:t>CPU, disk, printer, tape</a:t>
            </a:r>
            <a:endParaRPr lang="en-US" sz="2400" dirty="0"/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</a:t>
            </a:r>
            <a:r>
              <a:rPr lang="en-US" sz="2400" dirty="0"/>
              <a:t> </a:t>
            </a:r>
          </a:p>
          <a:p>
            <a:pPr lvl="1"/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operasi</a:t>
            </a:r>
            <a:r>
              <a:rPr lang="en-US" sz="2000" dirty="0"/>
              <a:t>, </a:t>
            </a:r>
            <a:r>
              <a:rPr lang="en-US" sz="2000" dirty="0" err="1"/>
              <a:t>sistem</a:t>
            </a:r>
            <a:r>
              <a:rPr lang="en-US" sz="2000" dirty="0"/>
              <a:t> database, program </a:t>
            </a:r>
            <a:r>
              <a:rPr lang="en-US" sz="2000" dirty="0" err="1"/>
              <a:t>pengontrol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, program </a:t>
            </a:r>
            <a:r>
              <a:rPr lang="en-US" sz="2000" dirty="0" err="1"/>
              <a:t>aplikasi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Personil</a:t>
            </a:r>
            <a:r>
              <a:rPr lang="en-US" sz="2400" dirty="0"/>
              <a:t> </a:t>
            </a:r>
          </a:p>
          <a:p>
            <a:pPr lvl="1"/>
            <a:r>
              <a:rPr lang="en-US" sz="2000" dirty="0"/>
              <a:t>Yang </a:t>
            </a:r>
            <a:r>
              <a:rPr lang="en-US" sz="2000" dirty="0" err="1"/>
              <a:t>mengoperasikan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, </a:t>
            </a:r>
            <a:r>
              <a:rPr lang="en-US" sz="2000" dirty="0" err="1"/>
              <a:t>menyediakan</a:t>
            </a:r>
            <a:r>
              <a:rPr lang="en-US" sz="2000" dirty="0"/>
              <a:t> </a:t>
            </a:r>
            <a:r>
              <a:rPr lang="en-US" sz="2000" dirty="0" err="1"/>
              <a:t>masukan</a:t>
            </a:r>
            <a:r>
              <a:rPr lang="en-US" sz="2000" dirty="0"/>
              <a:t>, </a:t>
            </a:r>
            <a:r>
              <a:rPr lang="en-US" sz="2000" dirty="0" err="1"/>
              <a:t>mengkonsumsi</a:t>
            </a:r>
            <a:r>
              <a:rPr lang="en-US" sz="2000" dirty="0"/>
              <a:t> </a:t>
            </a:r>
            <a:r>
              <a:rPr lang="en-US" sz="2000" dirty="0" err="1"/>
              <a:t>keluaran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aktivitas</a:t>
            </a:r>
            <a:r>
              <a:rPr lang="en-US" sz="2000" dirty="0"/>
              <a:t> manual yang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Basisdata</a:t>
            </a:r>
            <a:r>
              <a:rPr lang="en-US" sz="2400" dirty="0"/>
              <a:t> </a:t>
            </a:r>
          </a:p>
          <a:p>
            <a:pPr lvl="1"/>
            <a:r>
              <a:rPr lang="en-US" sz="2000" dirty="0"/>
              <a:t>Data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tersimpan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Prosedur</a:t>
            </a:r>
            <a:r>
              <a:rPr lang="en-US" sz="2400" dirty="0"/>
              <a:t> </a:t>
            </a:r>
          </a:p>
          <a:p>
            <a:pPr lvl="1"/>
            <a:r>
              <a:rPr lang="en-US" sz="2000" dirty="0" err="1"/>
              <a:t>Instruksi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mengoperasikan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endParaRPr lang="en-US" sz="2000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Why CBSI 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57401" y="2336801"/>
          <a:ext cx="6888163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D844943-4B89-9210-840D-02C62E75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Apa Itu 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1806C72-2650-2E31-0BE0-40BABADCA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Sistem Informasi ?</a:t>
            </a:r>
          </a:p>
          <a:p>
            <a:r>
              <a:rPr lang="id-ID" dirty="0"/>
              <a:t>Proses Bisnis ?</a:t>
            </a:r>
          </a:p>
          <a:p>
            <a:r>
              <a:rPr lang="id-ID" dirty="0"/>
              <a:t>Sistem Informasi Berbasis Komputer?</a:t>
            </a:r>
          </a:p>
        </p:txBody>
      </p:sp>
    </p:spTree>
    <p:extLst>
      <p:ext uri="{BB962C8B-B14F-4D97-AF65-F5344CB8AC3E}">
        <p14:creationId xmlns:p14="http://schemas.microsoft.com/office/powerpoint/2010/main" val="69530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Impact" pitchFamily="34" charset="0"/>
              </a:rPr>
              <a:t>Pengertian</a:t>
            </a:r>
            <a:r>
              <a:rPr lang="en-US" dirty="0">
                <a:latin typeface="Impact" pitchFamily="34" charset="0"/>
              </a:rPr>
              <a:t> 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27444"/>
            <a:ext cx="8382000" cy="4530556"/>
          </a:xfrm>
        </p:spPr>
        <p:txBody>
          <a:bodyPr>
            <a:normAutofit/>
          </a:bodyPr>
          <a:lstStyle/>
          <a:p>
            <a:pPr algn="just"/>
            <a:r>
              <a:rPr lang="id-ID" dirty="0"/>
              <a:t>Cabang Ilmu </a:t>
            </a:r>
          </a:p>
          <a:p>
            <a:pPr algn="just"/>
            <a:r>
              <a:rPr lang="en-US" dirty="0"/>
              <a:t>Kumpulan dari beberapa komponen yang saling terkait sehingga dapat menghasilkan suatu informasi tertentu.</a:t>
            </a:r>
          </a:p>
          <a:p>
            <a:pPr algn="just"/>
            <a:endParaRPr lang="en-US" dirty="0">
              <a:solidFill>
                <a:srgbClr val="FFC000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Sistem pengumpulan data yang terorganisir beserta tata cara pemakaiannya.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Kombinasi dari orang, peralatan, instruksi pemrosesan, penyimpanan, pengubahan dan penyebaran informasi dalam sebuah organisasi/</a:t>
            </a:r>
            <a:r>
              <a:rPr lang="en-US" dirty="0" err="1">
                <a:solidFill>
                  <a:schemeClr val="tx1"/>
                </a:solidFill>
              </a:rPr>
              <a:t>institusi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Judul 2">
            <a:extLst>
              <a:ext uri="{FF2B5EF4-FFF2-40B4-BE49-F238E27FC236}">
                <a16:creationId xmlns:a16="http://schemas.microsoft.com/office/drawing/2014/main" id="{D90D586D-E48D-7B1C-994E-069F9FBB7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Proses Bisnis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5B4D9598-A196-B2CE-3BE1-4D077B09A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809492"/>
          </a:xfrm>
        </p:spPr>
        <p:txBody>
          <a:bodyPr>
            <a:normAutofit/>
          </a:bodyPr>
          <a:lstStyle/>
          <a:p>
            <a:r>
              <a:rPr lang="id-ID" dirty="0"/>
              <a:t>Kumpulan </a:t>
            </a:r>
            <a:r>
              <a:rPr lang="id-ID" dirty="0" err="1"/>
              <a:t>Aktifitas</a:t>
            </a:r>
            <a:r>
              <a:rPr lang="id-ID" dirty="0"/>
              <a:t> yang saling berhubungan untuk memproduksi produk/jasa yang bernilai tinggi bagi perusahaan</a:t>
            </a:r>
          </a:p>
          <a:p>
            <a:r>
              <a:rPr lang="id-ID" dirty="0"/>
              <a:t>Serangkaian </a:t>
            </a:r>
            <a:r>
              <a:rPr lang="id-ID" dirty="0" err="1"/>
              <a:t>aktifitas</a:t>
            </a:r>
            <a:r>
              <a:rPr lang="id-ID" dirty="0"/>
              <a:t> bisnis pada perusahaan untuk pemenuhan kebutuhan pelanggan.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Contoh Proses Bisnis : </a:t>
            </a:r>
          </a:p>
          <a:p>
            <a:r>
              <a:rPr lang="id-ID" b="1" dirty="0"/>
              <a:t>Bagaimana alur proses bisnis dalam penerbitan KHS Mahasiswa Sistem Informasi Per semester dari </a:t>
            </a:r>
            <a:r>
              <a:rPr lang="id-ID" b="1" dirty="0" err="1"/>
              <a:t>Prodi</a:t>
            </a:r>
            <a:r>
              <a:rPr lang="id-ID" b="1" dirty="0"/>
              <a:t> Anda?</a:t>
            </a:r>
          </a:p>
          <a:p>
            <a:r>
              <a:rPr lang="id-ID" b="1" dirty="0"/>
              <a:t>Bagaimana alur proses bisnis untuk pendaftaran KP pada </a:t>
            </a:r>
            <a:r>
              <a:rPr lang="id-ID" b="1" dirty="0" err="1"/>
              <a:t>prodi</a:t>
            </a:r>
            <a:r>
              <a:rPr lang="id-ID" b="1" dirty="0"/>
              <a:t> Anda ? </a:t>
            </a:r>
          </a:p>
          <a:p>
            <a:pPr marL="0" indent="0"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700425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26699DA-7B13-30F8-511B-9B6B22B63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Proses Bisnis Pelaksanaan KP pada </a:t>
            </a:r>
            <a:r>
              <a:rPr lang="id-ID" dirty="0" err="1"/>
              <a:t>Prodi</a:t>
            </a:r>
            <a:r>
              <a:rPr lang="id-ID" dirty="0"/>
              <a:t> SI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39BE5A6-460B-D77D-5CB8-8435DEDA3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Mencari tempat instansi, Meminta persetujuan instansi </a:t>
            </a:r>
          </a:p>
          <a:p>
            <a:r>
              <a:rPr lang="id-ID" dirty="0"/>
              <a:t>Meminta surat pengantar dari </a:t>
            </a:r>
            <a:r>
              <a:rPr lang="id-ID" dirty="0" err="1"/>
              <a:t>prodi</a:t>
            </a:r>
            <a:r>
              <a:rPr lang="id-ID" dirty="0"/>
              <a:t> </a:t>
            </a:r>
          </a:p>
          <a:p>
            <a:r>
              <a:rPr lang="id-ID" dirty="0"/>
              <a:t>Meminta surat izin KP dari Fakultas</a:t>
            </a:r>
          </a:p>
          <a:p>
            <a:r>
              <a:rPr lang="id-ID" dirty="0"/>
              <a:t>Kembali ke Instansi dengan surat izin KP yang </a:t>
            </a:r>
            <a:r>
              <a:rPr lang="id-ID" dirty="0" err="1"/>
              <a:t>dikerluarkan</a:t>
            </a:r>
            <a:r>
              <a:rPr lang="id-ID" dirty="0"/>
              <a:t> dari fakultas</a:t>
            </a:r>
          </a:p>
          <a:p>
            <a:r>
              <a:rPr lang="id-ID" dirty="0"/>
              <a:t>Pembuatan Proposal KP sesuai arahan instansi</a:t>
            </a:r>
          </a:p>
          <a:p>
            <a:r>
              <a:rPr lang="id-ID" dirty="0"/>
              <a:t>Pelaksanaan KP dimulai. </a:t>
            </a:r>
          </a:p>
          <a:p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13047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Impact" pitchFamily="34" charset="0"/>
              </a:rPr>
              <a:t>Peranan</a:t>
            </a:r>
            <a:r>
              <a:rPr lang="en-US" dirty="0">
                <a:latin typeface="Impact" pitchFamily="34" charset="0"/>
              </a:rPr>
              <a:t> SI Dalam Proses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272" y="2348346"/>
            <a:ext cx="8305800" cy="5029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Tingkat aktivitas</a:t>
            </a:r>
          </a:p>
          <a:p>
            <a:pPr lvl="1" algn="just"/>
            <a:r>
              <a:rPr lang="en-US" dirty="0"/>
              <a:t>Penulusuran proses pada tahapan mana sedang berlangsung, membantu pengambilan keputusan tahap mana yang harus dikerjakan dan kapan</a:t>
            </a:r>
          </a:p>
          <a:p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Tingkat keluaran</a:t>
            </a:r>
          </a:p>
          <a:p>
            <a:pPr lvl="1" algn="just"/>
            <a:r>
              <a:rPr lang="en-US" dirty="0"/>
              <a:t>Meningkatkan keluaran dengan mensistemasikan pekerjaan atau otomatisasi pekerjaan</a:t>
            </a:r>
          </a:p>
          <a:p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Konsistensi</a:t>
            </a:r>
          </a:p>
          <a:p>
            <a:pPr lvl="1" algn="just"/>
            <a:r>
              <a:rPr lang="en-US" dirty="0"/>
              <a:t>Mengurangai keragaman produk dengan mengsistematisasi pekerjaan atau memberikan umpan balik yang cepat untuk mengidentifikasi dan mengoreksi kesalahan. Juga membantu analisa mencari penyebab terjadinya cacat.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Impact" pitchFamily="34" charset="0"/>
              </a:rPr>
              <a:t>Peranan</a:t>
            </a:r>
            <a:r>
              <a:rPr lang="en-US" dirty="0">
                <a:latin typeface="Impact" pitchFamily="34" charset="0"/>
              </a:rPr>
              <a:t> SI dalam Proses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0709" y="2410691"/>
            <a:ext cx="8305800" cy="525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Produktivitas</a:t>
            </a:r>
          </a:p>
          <a:p>
            <a:pPr lvl="1"/>
            <a:r>
              <a:rPr lang="en-US" dirty="0"/>
              <a:t>Otomatisasi pemrosesan data, </a:t>
            </a:r>
          </a:p>
          <a:p>
            <a:pPr lvl="1"/>
            <a:r>
              <a:rPr lang="en-US" dirty="0"/>
              <a:t>Sistematisasi pekerjaan sehingga bisa mengurangi produk yang gagal, </a:t>
            </a:r>
          </a:p>
          <a:p>
            <a:pPr lvl="1"/>
            <a:r>
              <a:rPr lang="en-US" dirty="0"/>
              <a:t>Melakukan efisiensi sumber daya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Siklus waktu</a:t>
            </a:r>
          </a:p>
          <a:p>
            <a:pPr lvl="1"/>
            <a:r>
              <a:rPr lang="en-US" dirty="0"/>
              <a:t>Mempercepat pemrosesan data, </a:t>
            </a:r>
          </a:p>
          <a:p>
            <a:pPr lvl="1"/>
            <a:r>
              <a:rPr lang="en-US" dirty="0"/>
              <a:t>Mengurangi waktu tunda, </a:t>
            </a:r>
          </a:p>
          <a:p>
            <a:pPr lvl="1"/>
            <a:r>
              <a:rPr lang="en-US" dirty="0"/>
              <a:t>Melakukan pekerjaan secara paralel,</a:t>
            </a:r>
          </a:p>
          <a:p>
            <a:pPr lvl="1"/>
            <a:r>
              <a:rPr lang="en-US" dirty="0"/>
              <a:t>Mengurangi pengulangan</a:t>
            </a:r>
          </a:p>
          <a:p>
            <a:pPr lvl="1"/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err="1">
                <a:latin typeface="Impact" pitchFamily="34" charset="0"/>
              </a:rPr>
              <a:t>Peranan</a:t>
            </a:r>
            <a:r>
              <a:rPr lang="en-US" dirty="0">
                <a:latin typeface="Impact" pitchFamily="34" charset="0"/>
              </a:rPr>
              <a:t> SI Dalam Proses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927" y="2265218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 henti</a:t>
            </a:r>
          </a:p>
          <a:p>
            <a:pPr lvl="1" algn="just"/>
            <a:r>
              <a:rPr lang="en-US" dirty="0"/>
              <a:t>Menelusuri proses dan peralatan untuk mengidentifikasi penyebab terjadinya waktu henti</a:t>
            </a:r>
          </a:p>
          <a:p>
            <a:pPr lvl="1" algn="just"/>
            <a:r>
              <a:rPr lang="en-US" dirty="0"/>
              <a:t>Melakukan backup dan recovery untuk meminimalkan waktu henti yang berkaitan dengan komputer</a:t>
            </a:r>
          </a:p>
          <a:p>
            <a:pPr lvl="1" algn="just"/>
            <a:endParaRPr lang="en-US" dirty="0"/>
          </a:p>
          <a:p>
            <a:pPr algn="just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Tingkat keamanan</a:t>
            </a:r>
          </a:p>
          <a:p>
            <a:pPr lvl="1" algn="just"/>
            <a:r>
              <a:rPr lang="en-US" dirty="0"/>
              <a:t>Mensistematisasi pencatatan atau perekaman</a:t>
            </a:r>
          </a:p>
          <a:p>
            <a:pPr lvl="1" algn="just"/>
            <a:r>
              <a:rPr lang="en-US" dirty="0"/>
              <a:t>Mengelola pengaksesan dan penggunaan komputer</a:t>
            </a:r>
          </a:p>
          <a:p>
            <a:pPr lvl="1" algn="just"/>
            <a:r>
              <a:rPr lang="en-US" dirty="0"/>
              <a:t>Menulusuri semua transaksi yang tidak baku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Computer Based Information System</a:t>
            </a:r>
            <a:r>
              <a:rPr lang="id-ID" dirty="0"/>
              <a:t> (CBSI)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optimal.</a:t>
            </a:r>
          </a:p>
          <a:p>
            <a:pPr algn="just"/>
            <a:endParaRPr lang="en-US" dirty="0"/>
          </a:p>
          <a:p>
            <a:pPr algn="just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data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bantu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{7C01A3CF-D50B-F945-A32D-3CD494B020C1}tf10001076</Template>
  <TotalTime>3</TotalTime>
  <Words>451</Words>
  <Application>Microsoft Macintosh PowerPoint</Application>
  <PresentationFormat>Layar Lebar</PresentationFormat>
  <Paragraphs>81</Paragraphs>
  <Slides>11</Slides>
  <Notes>4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Impact</vt:lpstr>
      <vt:lpstr>Wingdings 3</vt:lpstr>
      <vt:lpstr>Ion Boardroom</vt:lpstr>
      <vt:lpstr>Pengantar Sistem Informasi</vt:lpstr>
      <vt:lpstr>Apa Itu ?</vt:lpstr>
      <vt:lpstr>Pengertian SI</vt:lpstr>
      <vt:lpstr>Proses Bisnis</vt:lpstr>
      <vt:lpstr>Contoh Proses Bisnis Pelaksanaan KP pada Prodi SI</vt:lpstr>
      <vt:lpstr>Peranan SI Dalam Proses Bisnis</vt:lpstr>
      <vt:lpstr>Peranan SI dalam Proses Bisnis</vt:lpstr>
      <vt:lpstr>Peranan SI Dalam Proses Bisnis</vt:lpstr>
      <vt:lpstr>Computer Based Information System (CBSI)</vt:lpstr>
      <vt:lpstr>Komponen CBSI</vt:lpstr>
      <vt:lpstr>Why CBSI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Sistem Informasi</dc:title>
  <dc:creator>febins_22@yahoo.co.id</dc:creator>
  <cp:lastModifiedBy>febins_22@yahoo.co.id</cp:lastModifiedBy>
  <cp:revision>1</cp:revision>
  <dcterms:created xsi:type="dcterms:W3CDTF">2023-03-16T23:29:07Z</dcterms:created>
  <dcterms:modified xsi:type="dcterms:W3CDTF">2023-03-16T23:32:25Z</dcterms:modified>
</cp:coreProperties>
</file>