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9" r:id="rId1"/>
  </p:sldMasterIdLst>
  <p:notesMasterIdLst>
    <p:notesMasterId r:id="rId21"/>
  </p:notesMasterIdLst>
  <p:sldIdLst>
    <p:sldId id="256" r:id="rId2"/>
    <p:sldId id="261" r:id="rId3"/>
    <p:sldId id="314" r:id="rId4"/>
    <p:sldId id="315" r:id="rId5"/>
    <p:sldId id="316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276" r:id="rId20"/>
  </p:sldIdLst>
  <p:sldSz cx="9144000" cy="5143500" type="screen16x9"/>
  <p:notesSz cx="6858000" cy="9144000"/>
  <p:embeddedFontLst>
    <p:embeddedFont>
      <p:font typeface="Roboto Condensed Light" panose="02000000000000000000" pitchFamily="2" charset="0"/>
      <p:regular r:id="rId22"/>
      <p:italic r:id="rId2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E6D250A-2B08-4BED-8B8A-B0E8F2F94C50}">
  <a:tblStyle styleId="{2E6D250A-2B08-4BED-8B8A-B0E8F2F94C5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6" name="Google Shape;26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57" name="Google Shape;26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gf11272de0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2" name="Google Shape;2722;gf11272de0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620816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9" name="Google Shape;2879;gf11272de0f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0" name="Google Shape;2880;gf11272de0f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614353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gf11272de0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2" name="Google Shape;2722;gf11272de0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4550294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9" name="Google Shape;2879;gf11272de0f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0" name="Google Shape;2880;gf11272de0f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265793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gf11272de0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2" name="Google Shape;2722;gf11272de0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5267072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9" name="Google Shape;2879;gf11272de0f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0" name="Google Shape;2880;gf11272de0f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006825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gf11272de0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2" name="Google Shape;2722;gf11272de0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4067902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9" name="Google Shape;2879;gf11272de0f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0" name="Google Shape;2880;gf11272de0f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547220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gf11272de0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2" name="Google Shape;2722;gf11272de0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87764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6" name="Google Shape;3696;gedfa3e31c0_2_192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97" name="Google Shape;3697;gedfa3e31c0_2_192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9" name="Google Shape;2879;gf11272de0f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0" name="Google Shape;2880;gf11272de0f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gf11272de0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2" name="Google Shape;2722;gf11272de0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80619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gf11272de0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2" name="Google Shape;2722;gf11272de0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43692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gf11272de0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2" name="Google Shape;2722;gf11272de0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489204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9" name="Google Shape;2879;gf11272de0f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0" name="Google Shape;2880;gf11272de0f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898665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gf11272de0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2" name="Google Shape;2722;gf11272de0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842050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gf11272de0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2" name="Google Shape;2722;gf11272de0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54843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1" name="Google Shape;2721;gf11272de0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22" name="Google Shape;2722;gf11272de0f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60823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FB16D-247C-6B03-CE14-528A7D8C43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4E9698-4FC7-D981-A9A1-D31608AC97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4A246C-508D-754A-7889-6875430BA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EC852-5D45-4AD5-81AD-6B2549A00D98}" type="datetimeFigureOut">
              <a:rPr lang="en-ID" smtClean="0"/>
              <a:t>30/01/2024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519F46-B132-509E-DECF-F05D8C6D1E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F0CC7A-F5E4-B0C8-57C3-BEF316B9F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80ADB-BF70-4C74-A3F1-F59BE246508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091936302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ECCEA-75FB-B33B-78FE-AFC3F950C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EC2F94-45BB-0BD2-06D5-B3892799C6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978031-0FE2-0383-D75A-A7396A39F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EC852-5D45-4AD5-81AD-6B2549A00D98}" type="datetimeFigureOut">
              <a:rPr lang="en-ID" smtClean="0"/>
              <a:t>30/01/2024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D8B2DF-1D37-8BE3-F4AC-F6118E1BD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4E166-4A08-B38D-3EB1-8024A6BFA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80ADB-BF70-4C74-A3F1-F59BE246508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7610342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991A30-AB1F-43F6-BCCF-62B05EA67F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081F22-4FE0-F9B9-4345-A08015765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A7A994-4D80-1DBA-3FC3-6A6126416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EC852-5D45-4AD5-81AD-6B2549A00D98}" type="datetimeFigureOut">
              <a:rPr lang="en-ID" smtClean="0"/>
              <a:t>30/01/2024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D29F3-1BCB-DC37-72B2-942ABF371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4748C-260C-D234-C584-F2331EDBF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80ADB-BF70-4C74-A3F1-F59BE246508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7447104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"/>
          <p:cNvSpPr txBox="1">
            <a:spLocks noGrp="1"/>
          </p:cNvSpPr>
          <p:nvPr>
            <p:ph type="title"/>
          </p:nvPr>
        </p:nvSpPr>
        <p:spPr>
          <a:xfrm>
            <a:off x="713100" y="2405677"/>
            <a:ext cx="7717800" cy="8418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68" name="Google Shape;168;p3"/>
          <p:cNvSpPr txBox="1">
            <a:spLocks noGrp="1"/>
          </p:cNvSpPr>
          <p:nvPr>
            <p:ph type="subTitle" idx="1"/>
          </p:nvPr>
        </p:nvSpPr>
        <p:spPr>
          <a:xfrm>
            <a:off x="1858650" y="3415877"/>
            <a:ext cx="5426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69" name="Google Shape;169;p3"/>
          <p:cNvSpPr txBox="1">
            <a:spLocks noGrp="1"/>
          </p:cNvSpPr>
          <p:nvPr>
            <p:ph type="title" idx="2" hasCustomPrompt="1"/>
          </p:nvPr>
        </p:nvSpPr>
        <p:spPr>
          <a:xfrm>
            <a:off x="3132448" y="1484973"/>
            <a:ext cx="2879100" cy="920700"/>
          </a:xfrm>
          <a:prstGeom prst="rect">
            <a:avLst/>
          </a:prstGeom>
          <a:effectLst>
            <a:outerShdw blurRad="57150" algn="bl" rotWithShape="0">
              <a:schemeClr val="accent2"/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8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</p:spTree>
    <p:extLst>
      <p:ext uri="{BB962C8B-B14F-4D97-AF65-F5344CB8AC3E}">
        <p14:creationId xmlns:p14="http://schemas.microsoft.com/office/powerpoint/2010/main" val="26369576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4"/>
          <p:cNvSpPr txBox="1">
            <a:spLocks noGrp="1"/>
          </p:cNvSpPr>
          <p:nvPr>
            <p:ph type="title"/>
          </p:nvPr>
        </p:nvSpPr>
        <p:spPr>
          <a:xfrm>
            <a:off x="713100" y="539400"/>
            <a:ext cx="77178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70" name="Google Shape;270;p4"/>
          <p:cNvSpPr txBox="1">
            <a:spLocks noGrp="1"/>
          </p:cNvSpPr>
          <p:nvPr>
            <p:ph type="body" idx="1"/>
          </p:nvPr>
        </p:nvSpPr>
        <p:spPr>
          <a:xfrm>
            <a:off x="713100" y="1187700"/>
            <a:ext cx="77178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41352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5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8"/>
          <p:cNvSpPr txBox="1">
            <a:spLocks noGrp="1"/>
          </p:cNvSpPr>
          <p:nvPr>
            <p:ph type="title"/>
          </p:nvPr>
        </p:nvSpPr>
        <p:spPr>
          <a:xfrm>
            <a:off x="1182000" y="1320700"/>
            <a:ext cx="6780000" cy="2523600"/>
          </a:xfrm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13402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C2F59-33BD-372B-C002-F200BE6A3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9F0814-C49D-2789-EC15-8BF54FCA90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2B24D2-7870-03B8-954E-5DB7B68CC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EC852-5D45-4AD5-81AD-6B2549A00D98}" type="datetimeFigureOut">
              <a:rPr lang="en-ID" smtClean="0"/>
              <a:t>30/01/2024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2C8429-9F1D-1EFB-87BC-1F9DB24CC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235742-2144-A01E-5318-8D266601D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80ADB-BF70-4C74-A3F1-F59BE246508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6347311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CFB25-E7AE-20D9-48E5-CFE7E4ACB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B8EF3A-CC87-8796-AFDF-C0107CC0C8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97E4EB-829B-DE0A-8F6D-17923DD2D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EC852-5D45-4AD5-81AD-6B2549A00D98}" type="datetimeFigureOut">
              <a:rPr lang="en-ID" smtClean="0"/>
              <a:t>30/01/2024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235294-76D7-EEA9-BFC0-EDE1F3B6C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4BC6B-C231-7EFA-115A-C4A33DEC2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80ADB-BF70-4C74-A3F1-F59BE246508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7976978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4511A-D7E2-8CBA-B10F-CB04A6C40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ED9FA9-166F-7224-FB84-73843DAB2D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206EB5-F87F-CADD-788A-D154065024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9E1884-7550-58EC-2191-AA59C5FBC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EC852-5D45-4AD5-81AD-6B2549A00D98}" type="datetimeFigureOut">
              <a:rPr lang="en-ID" smtClean="0"/>
              <a:t>30/01/2024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99FEC9-8CCD-3A46-A9B6-40476FA70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7188C7-1032-3238-CAFC-09A1455F8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80ADB-BF70-4C74-A3F1-F59BE246508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6721826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7E935A-316F-B232-065C-8CFCEC73CF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268A27-DB77-E48B-1EF0-E78AC65E13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889D05-0C7F-FF31-30B4-486DD9E8A0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FE5E7B-030E-80AF-D2C2-9B0558343F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883FA4-754B-A03A-7702-395DDA0028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78C532-051F-286D-C3CC-BE468F8E9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EC852-5D45-4AD5-81AD-6B2549A00D98}" type="datetimeFigureOut">
              <a:rPr lang="en-ID" smtClean="0"/>
              <a:t>30/01/2024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877671-F484-F0D7-353A-5C58AD484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54D78C4-D8CE-8864-8C08-662E88176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80ADB-BF70-4C74-A3F1-F59BE246508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13241071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70189-B7A7-21F2-E41B-9DD719835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A9BAE2-BB6F-593F-1900-6FA78956D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EC852-5D45-4AD5-81AD-6B2549A00D98}" type="datetimeFigureOut">
              <a:rPr lang="en-ID" smtClean="0"/>
              <a:t>30/01/2024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851BE3-595E-865B-AE0E-66422E1F9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683D20-C5D0-0535-BA2E-8D4EC64EF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80ADB-BF70-4C74-A3F1-F59BE246508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015460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19F8C0-2AD1-8C46-54A5-B09702417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EC852-5D45-4AD5-81AD-6B2549A00D98}" type="datetimeFigureOut">
              <a:rPr lang="en-ID" smtClean="0"/>
              <a:t>30/01/2024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0AF380-7A5A-B509-4B92-1B9D2F0CC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DD94C7-2FE1-FAE5-6164-1027FA44A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80ADB-BF70-4C74-A3F1-F59BE246508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16338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46642-30EE-8B97-CF6D-F37673114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3E5662-D764-B381-E1A1-058335A9C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117E2C-26E5-1CBA-76DD-B8390D8D9B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30A41-CC8A-2C31-A42D-DC681930B3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EC852-5D45-4AD5-81AD-6B2549A00D98}" type="datetimeFigureOut">
              <a:rPr lang="en-ID" smtClean="0"/>
              <a:t>30/01/2024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151292-423E-5223-D760-E993EC4C6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BC7FE8-CEE7-2D9E-4953-9EAA8DBFA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80ADB-BF70-4C74-A3F1-F59BE246508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05063732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4E443-CAA1-03D6-C7B8-CC3FCFF91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AA32BD-4762-4294-F326-6ADE2E1A70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219E50-440D-3771-4FC0-9424730D41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3D58DD-379E-8B83-0D1F-B8E53C67F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EC852-5D45-4AD5-81AD-6B2549A00D98}" type="datetimeFigureOut">
              <a:rPr lang="en-ID" smtClean="0"/>
              <a:t>30/01/2024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6E074-325F-7759-C823-904747B5B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BDD5A-C322-D9D8-A4E3-28BE76BC2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A80ADB-BF70-4C74-A3F1-F59BE246508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189714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98C42A-9841-73E0-BB30-1EEF451A7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5A4F8A-B396-DAE3-E4E4-AADC736831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051496-2F8B-956D-A81C-EAA7EA4D4C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EC852-5D45-4AD5-81AD-6B2549A00D98}" type="datetimeFigureOut">
              <a:rPr lang="en-ID" smtClean="0"/>
              <a:t>30/01/2024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89AD9-E4DE-AA68-45CC-268A6D6A15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317EE-B9FB-B454-A4D2-66F4CC5028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A80ADB-BF70-4C74-A3F1-F59BE246508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49126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9" name="Google Shape;2659;p33"/>
          <p:cNvSpPr/>
          <p:nvPr/>
        </p:nvSpPr>
        <p:spPr>
          <a:xfrm>
            <a:off x="2130750" y="2941955"/>
            <a:ext cx="4882500" cy="1370086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9" name="Google Shape;2719;p33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6000" dirty="0">
                <a:solidFill>
                  <a:schemeClr val="accent2"/>
                </a:solidFill>
              </a:rPr>
              <a:t>MENGENAL</a:t>
            </a:r>
            <a:br>
              <a:rPr lang="en-ID" sz="6000" dirty="0">
                <a:solidFill>
                  <a:schemeClr val="accent2"/>
                </a:solidFill>
              </a:rPr>
            </a:br>
            <a:r>
              <a:rPr lang="en" sz="5000" dirty="0"/>
              <a:t>DATA WAREHOUSE</a:t>
            </a:r>
            <a:endParaRPr sz="5000" dirty="0"/>
          </a:p>
        </p:txBody>
      </p:sp>
      <p:sp>
        <p:nvSpPr>
          <p:cNvPr id="2660" name="Google Shape;2660;p33"/>
          <p:cNvSpPr txBox="1">
            <a:spLocks noGrp="1"/>
          </p:cNvSpPr>
          <p:nvPr>
            <p:ph type="subTitle" idx="1"/>
          </p:nvPr>
        </p:nvSpPr>
        <p:spPr>
          <a:xfrm>
            <a:off x="2298150" y="2918026"/>
            <a:ext cx="4547700" cy="139401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M. AFDAL, ST., M.KOM</a:t>
            </a:r>
            <a:endParaRPr sz="1400" dirty="0">
              <a:solidFill>
                <a:schemeClr val="tx1"/>
              </a:solidFill>
            </a:endParaRPr>
          </a:p>
        </p:txBody>
      </p:sp>
      <p:grpSp>
        <p:nvGrpSpPr>
          <p:cNvPr id="2661" name="Google Shape;2661;p33"/>
          <p:cNvGrpSpPr/>
          <p:nvPr/>
        </p:nvGrpSpPr>
        <p:grpSpPr>
          <a:xfrm rot="10800000">
            <a:off x="2130739" y="4336003"/>
            <a:ext cx="883262" cy="242091"/>
            <a:chOff x="2300350" y="2601250"/>
            <a:chExt cx="2275275" cy="623625"/>
          </a:xfrm>
        </p:grpSpPr>
        <p:sp>
          <p:nvSpPr>
            <p:cNvPr id="2662" name="Google Shape;2662;p3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3" name="Google Shape;2663;p3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4" name="Google Shape;2664;p3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5" name="Google Shape;2665;p3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6" name="Google Shape;2666;p3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7" name="Google Shape;2667;p3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68" name="Google Shape;2668;p33"/>
          <p:cNvGrpSpPr/>
          <p:nvPr/>
        </p:nvGrpSpPr>
        <p:grpSpPr>
          <a:xfrm rot="-5400000" flipH="1">
            <a:off x="3660496" y="4881980"/>
            <a:ext cx="1823016" cy="296643"/>
            <a:chOff x="7857346" y="3902355"/>
            <a:chExt cx="1823016" cy="296643"/>
          </a:xfrm>
        </p:grpSpPr>
        <p:sp>
          <p:nvSpPr>
            <p:cNvPr id="2669" name="Google Shape;2669;p33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33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33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33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3" name="Google Shape;2673;p33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33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81" name="Google Shape;2681;p33"/>
          <p:cNvGrpSpPr/>
          <p:nvPr/>
        </p:nvGrpSpPr>
        <p:grpSpPr>
          <a:xfrm>
            <a:off x="4505167" y="564628"/>
            <a:ext cx="1105976" cy="133969"/>
            <a:chOff x="8183182" y="663852"/>
            <a:chExt cx="1475028" cy="178673"/>
          </a:xfrm>
        </p:grpSpPr>
        <p:grpSp>
          <p:nvGrpSpPr>
            <p:cNvPr id="2682" name="Google Shape;2682;p3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683" name="Google Shape;2683;p3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4" name="Google Shape;2684;p3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5" name="Google Shape;2685;p3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6" name="Google Shape;2686;p3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7" name="Google Shape;2687;p3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8" name="Google Shape;2688;p3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9" name="Google Shape;2689;p3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0" name="Google Shape;2690;p3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1" name="Google Shape;2691;p3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2" name="Google Shape;2692;p3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693" name="Google Shape;2693;p3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694" name="Google Shape;2694;p3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5" name="Google Shape;2695;p3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6" name="Google Shape;2696;p3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7" name="Google Shape;2697;p3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8" name="Google Shape;2698;p3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9" name="Google Shape;2699;p3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0" name="Google Shape;2700;p3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1" name="Google Shape;2701;p3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2" name="Google Shape;2702;p3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3" name="Google Shape;2703;p3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704" name="Google Shape;2704;p33"/>
          <p:cNvGrpSpPr/>
          <p:nvPr/>
        </p:nvGrpSpPr>
        <p:grpSpPr>
          <a:xfrm>
            <a:off x="5447301" y="4536119"/>
            <a:ext cx="1252897" cy="51000"/>
            <a:chOff x="2915381" y="4104819"/>
            <a:chExt cx="1252897" cy="51000"/>
          </a:xfrm>
        </p:grpSpPr>
        <p:sp>
          <p:nvSpPr>
            <p:cNvPr id="2705" name="Google Shape;2705;p33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6" name="Google Shape;2706;p33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7" name="Google Shape;2707;p33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33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33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33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33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33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3" name="Google Shape;2713;p33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4" name="Google Shape;2714;p33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5" name="Google Shape;2715;p33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Google Shape;2716;p33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Google Shape;2717;p33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33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6" name="Google Shape;2726;p34"/>
          <p:cNvGrpSpPr/>
          <p:nvPr/>
        </p:nvGrpSpPr>
        <p:grpSpPr>
          <a:xfrm>
            <a:off x="7691755" y="991054"/>
            <a:ext cx="883262" cy="242091"/>
            <a:chOff x="2300350" y="2601250"/>
            <a:chExt cx="2275275" cy="623625"/>
          </a:xfrm>
        </p:grpSpPr>
        <p:sp>
          <p:nvSpPr>
            <p:cNvPr id="2727" name="Google Shape;2727;p3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3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3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3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3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3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24" name="Google Shape;2724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1800" dirty="0"/>
              <a:t>2.4 Lima </a:t>
            </a:r>
            <a:r>
              <a:rPr lang="en-ID" sz="1800" dirty="0" err="1"/>
              <a:t>Perbedaan</a:t>
            </a:r>
            <a:r>
              <a:rPr lang="en-ID" sz="1800" dirty="0"/>
              <a:t> </a:t>
            </a:r>
            <a:r>
              <a:rPr lang="en-ID" sz="1800" dirty="0" err="1"/>
              <a:t>Mendasar</a:t>
            </a:r>
            <a:r>
              <a:rPr lang="en-ID" sz="1800" dirty="0"/>
              <a:t> Data Warehouse </a:t>
            </a:r>
            <a:r>
              <a:rPr lang="en-ID" sz="1800" dirty="0" err="1"/>
              <a:t>Dengan</a:t>
            </a:r>
            <a:r>
              <a:rPr lang="en-ID" sz="1800" dirty="0"/>
              <a:t> Database</a:t>
            </a:r>
            <a:endParaRPr lang="en-ID" sz="7200" dirty="0"/>
          </a:p>
        </p:txBody>
      </p:sp>
      <p:sp>
        <p:nvSpPr>
          <p:cNvPr id="2725" name="Google Shape;2725;p3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 err="1"/>
              <a:t>Terdapat</a:t>
            </a:r>
            <a:r>
              <a:rPr lang="en-ID" dirty="0"/>
              <a:t> lima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mendasar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database </a:t>
            </a:r>
            <a:r>
              <a:rPr lang="en-ID" dirty="0" err="1"/>
              <a:t>dengan</a:t>
            </a:r>
            <a:r>
              <a:rPr lang="en-ID" dirty="0"/>
              <a:t> Data Warehouse.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/>
              <a:t>1. database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menyimpan</a:t>
            </a:r>
            <a:r>
              <a:rPr lang="en-ID" dirty="0"/>
              <a:t> data dan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terdapat</a:t>
            </a:r>
            <a:r>
              <a:rPr lang="en-ID" dirty="0"/>
              <a:t> proses </a:t>
            </a:r>
            <a:r>
              <a:rPr lang="en-ID" dirty="0" err="1"/>
              <a:t>manipulasi</a:t>
            </a:r>
            <a:r>
              <a:rPr lang="en-ID" dirty="0"/>
              <a:t> di </a:t>
            </a:r>
            <a:r>
              <a:rPr lang="en-ID" dirty="0" err="1"/>
              <a:t>dalamnya</a:t>
            </a:r>
            <a:r>
              <a:rPr lang="en-ID" dirty="0"/>
              <a:t> (Insert, Delete, Update, Edit), </a:t>
            </a:r>
            <a:r>
              <a:rPr lang="en-ID" dirty="0" err="1"/>
              <a:t>sedangkan</a:t>
            </a:r>
            <a:r>
              <a:rPr lang="en-ID" dirty="0"/>
              <a:t> Data Warehouse </a:t>
            </a:r>
            <a:r>
              <a:rPr lang="en-ID" dirty="0" err="1"/>
              <a:t>bukan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menyimpan</a:t>
            </a:r>
            <a:r>
              <a:rPr lang="en-ID" dirty="0"/>
              <a:t> data dan </a:t>
            </a:r>
            <a:r>
              <a:rPr lang="en-ID" dirty="0" err="1"/>
              <a:t>informasi</a:t>
            </a:r>
            <a:r>
              <a:rPr lang="en-ID" dirty="0"/>
              <a:t>, </a:t>
            </a:r>
            <a:r>
              <a:rPr lang="en-ID" dirty="0" err="1"/>
              <a:t>tapi</a:t>
            </a:r>
            <a:r>
              <a:rPr lang="en-ID" dirty="0"/>
              <a:t> juga </a:t>
            </a:r>
            <a:r>
              <a:rPr lang="en-ID" dirty="0" err="1"/>
              <a:t>menggabungkan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mengintegrasikan</a:t>
            </a:r>
            <a:r>
              <a:rPr lang="en-ID" dirty="0"/>
              <a:t> dua </a:t>
            </a:r>
            <a:r>
              <a:rPr lang="en-ID" dirty="0" err="1"/>
              <a:t>buah</a:t>
            </a:r>
            <a:r>
              <a:rPr lang="en-ID" dirty="0"/>
              <a:t> database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menggabungkan</a:t>
            </a:r>
            <a:r>
              <a:rPr lang="en-ID" dirty="0"/>
              <a:t> </a:t>
            </a:r>
            <a:r>
              <a:rPr lang="en-ID" dirty="0" err="1"/>
              <a:t>sejumlah</a:t>
            </a:r>
            <a:r>
              <a:rPr lang="en-ID" dirty="0"/>
              <a:t> data yang </a:t>
            </a:r>
            <a:r>
              <a:rPr lang="en-ID" dirty="0" err="1"/>
              <a:t>berasal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data </a:t>
            </a:r>
            <a:r>
              <a:rPr lang="en-ID" dirty="0" err="1"/>
              <a:t>berbeda</a:t>
            </a:r>
            <a:r>
              <a:rPr lang="en-ID" dirty="0"/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/>
              <a:t>2. Pada database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data </a:t>
            </a:r>
            <a:r>
              <a:rPr lang="en-ID" dirty="0" err="1"/>
              <a:t>akibat</a:t>
            </a:r>
            <a:r>
              <a:rPr lang="en-ID" dirty="0"/>
              <a:t> proses </a:t>
            </a:r>
            <a:r>
              <a:rPr lang="en-ID" dirty="0" err="1"/>
              <a:t>manipulasi</a:t>
            </a:r>
            <a:r>
              <a:rPr lang="en-ID" dirty="0"/>
              <a:t> data (Insert, Delete, Update, Edit). </a:t>
            </a:r>
            <a:r>
              <a:rPr lang="en-ID" dirty="0" err="1"/>
              <a:t>Sedangkan</a:t>
            </a:r>
            <a:r>
              <a:rPr lang="en-ID" dirty="0"/>
              <a:t> pada data Warehouse data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tetap</a:t>
            </a:r>
            <a:r>
              <a:rPr lang="en-ID" dirty="0"/>
              <a:t>,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proses </a:t>
            </a:r>
            <a:r>
              <a:rPr lang="en-ID" dirty="0" err="1"/>
              <a:t>menipulasi</a:t>
            </a:r>
            <a:r>
              <a:rPr lang="en-ID" dirty="0"/>
              <a:t> data di </a:t>
            </a:r>
            <a:r>
              <a:rPr lang="en-ID" dirty="0" err="1"/>
              <a:t>dalammya</a:t>
            </a:r>
            <a:r>
              <a:rPr lang="en-ID" dirty="0"/>
              <a:t>.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/>
              <a:t>3. Database </a:t>
            </a:r>
            <a:r>
              <a:rPr lang="en-ID" dirty="0" err="1"/>
              <a:t>bersifat</a:t>
            </a:r>
            <a:r>
              <a:rPr lang="en-ID" dirty="0"/>
              <a:t> OLTP (On Line Transaction Processing)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pemrosesan</a:t>
            </a:r>
            <a:r>
              <a:rPr lang="en-ID" dirty="0"/>
              <a:t> </a:t>
            </a:r>
            <a:r>
              <a:rPr lang="en-ID" dirty="0" err="1"/>
              <a:t>datadata</a:t>
            </a:r>
            <a:r>
              <a:rPr lang="en-ID" dirty="0"/>
              <a:t> </a:t>
            </a:r>
            <a:r>
              <a:rPr lang="en-ID" dirty="0" err="1"/>
              <a:t>transaksional</a:t>
            </a:r>
            <a:r>
              <a:rPr lang="en-ID" dirty="0"/>
              <a:t>, </a:t>
            </a:r>
            <a:r>
              <a:rPr lang="en-ID" dirty="0" err="1"/>
              <a:t>sehingga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database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melengkapi</a:t>
            </a:r>
            <a:r>
              <a:rPr lang="en-ID" dirty="0"/>
              <a:t> </a:t>
            </a:r>
            <a:r>
              <a:rPr lang="en-ID" dirty="0" err="1"/>
              <a:t>aplikasi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melakukan</a:t>
            </a:r>
            <a:r>
              <a:rPr lang="en-ID" dirty="0"/>
              <a:t> </a:t>
            </a:r>
            <a:r>
              <a:rPr lang="en-ID" dirty="0" err="1"/>
              <a:t>pemrosesan</a:t>
            </a:r>
            <a:r>
              <a:rPr lang="en-ID" dirty="0"/>
              <a:t> data,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disertai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proses </a:t>
            </a:r>
            <a:r>
              <a:rPr lang="en-ID" dirty="0" err="1"/>
              <a:t>analisis</a:t>
            </a:r>
            <a:r>
              <a:rPr lang="en-ID" dirty="0"/>
              <a:t> di </a:t>
            </a:r>
            <a:r>
              <a:rPr lang="en-ID" dirty="0" err="1"/>
              <a:t>dalamnya</a:t>
            </a:r>
            <a:r>
              <a:rPr lang="en-ID" dirty="0"/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/>
              <a:t>4.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jaringan</a:t>
            </a:r>
            <a:r>
              <a:rPr lang="en-ID" dirty="0"/>
              <a:t> </a:t>
            </a:r>
            <a:r>
              <a:rPr lang="en-ID" dirty="0" err="1"/>
              <a:t>komputer</a:t>
            </a:r>
            <a:r>
              <a:rPr lang="en-ID" dirty="0"/>
              <a:t>, database dan Data Warehouse </a:t>
            </a:r>
            <a:r>
              <a:rPr lang="en-ID" dirty="0" err="1"/>
              <a:t>sama-sama</a:t>
            </a:r>
            <a:r>
              <a:rPr lang="en-ID" dirty="0"/>
              <a:t> </a:t>
            </a:r>
            <a:r>
              <a:rPr lang="en-ID" dirty="0" err="1"/>
              <a:t>berjalan</a:t>
            </a:r>
            <a:r>
              <a:rPr lang="en-ID" dirty="0"/>
              <a:t> pada Application Layer (layer </a:t>
            </a:r>
            <a:r>
              <a:rPr lang="en-ID" dirty="0" err="1"/>
              <a:t>teratas</a:t>
            </a:r>
            <a:r>
              <a:rPr lang="en-ID" dirty="0"/>
              <a:t> </a:t>
            </a:r>
            <a:r>
              <a:rPr lang="en-ID" dirty="0" err="1"/>
              <a:t>tempat</a:t>
            </a:r>
            <a:r>
              <a:rPr lang="en-ID" dirty="0"/>
              <a:t> di mana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aplikasi</a:t>
            </a:r>
            <a:r>
              <a:rPr lang="en-ID" dirty="0"/>
              <a:t> </a:t>
            </a:r>
            <a:r>
              <a:rPr lang="en-ID" dirty="0" err="1"/>
              <a:t>jaringan</a:t>
            </a:r>
            <a:r>
              <a:rPr lang="en-ID" dirty="0"/>
              <a:t> </a:t>
            </a:r>
            <a:r>
              <a:rPr lang="en-ID" dirty="0" err="1"/>
              <a:t>berjalan</a:t>
            </a:r>
            <a:r>
              <a:rPr lang="en-ID" dirty="0"/>
              <a:t>). </a:t>
            </a:r>
            <a:r>
              <a:rPr lang="en-ID" dirty="0" err="1"/>
              <a:t>Namun</a:t>
            </a:r>
            <a:r>
              <a:rPr lang="en-ID" dirty="0"/>
              <a:t>, yang </a:t>
            </a:r>
            <a:r>
              <a:rPr lang="en-ID" dirty="0" err="1"/>
              <a:t>membedakan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Data Warehouse </a:t>
            </a:r>
            <a:r>
              <a:rPr lang="en-ID" dirty="0" err="1"/>
              <a:t>berada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layer di </a:t>
            </a:r>
            <a:r>
              <a:rPr lang="en-ID" dirty="0" err="1"/>
              <a:t>atas</a:t>
            </a:r>
            <a:r>
              <a:rPr lang="en-ID" dirty="0"/>
              <a:t> layer </a:t>
            </a:r>
            <a:r>
              <a:rPr lang="en-ID" dirty="0" err="1"/>
              <a:t>untuk</a:t>
            </a:r>
            <a:r>
              <a:rPr lang="en-ID" dirty="0"/>
              <a:t> database.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/>
              <a:t>5. </a:t>
            </a:r>
            <a:r>
              <a:rPr lang="en-ID" dirty="0" err="1"/>
              <a:t>Dilihat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dan </a:t>
            </a:r>
            <a:r>
              <a:rPr lang="en-ID" dirty="0" err="1"/>
              <a:t>tujuan</a:t>
            </a:r>
            <a:r>
              <a:rPr lang="en-ID" dirty="0"/>
              <a:t>, database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lama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kurun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pemanfaatannya</a:t>
            </a:r>
            <a:r>
              <a:rPr lang="en-ID" dirty="0"/>
              <a:t>, </a:t>
            </a:r>
            <a:r>
              <a:rPr lang="en-ID" dirty="0" err="1"/>
              <a:t>selama</a:t>
            </a:r>
            <a:r>
              <a:rPr lang="en-ID" dirty="0"/>
              <a:t> </a:t>
            </a:r>
            <a:r>
              <a:rPr lang="en-ID" dirty="0" err="1"/>
              <a:t>masih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oleh </a:t>
            </a:r>
            <a:r>
              <a:rPr lang="en-ID" dirty="0" err="1"/>
              <a:t>sistem</a:t>
            </a:r>
            <a:r>
              <a:rPr lang="en-ID" dirty="0"/>
              <a:t> dan </a:t>
            </a:r>
            <a:r>
              <a:rPr lang="en-ID" dirty="0" err="1"/>
              <a:t>aplikasi</a:t>
            </a:r>
            <a:r>
              <a:rPr lang="en-ID" dirty="0"/>
              <a:t>.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berarti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database </a:t>
            </a:r>
            <a:r>
              <a:rPr lang="en-ID" dirty="0" err="1"/>
              <a:t>berorientasi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objek</a:t>
            </a:r>
            <a:r>
              <a:rPr lang="en-ID" dirty="0"/>
              <a:t>, </a:t>
            </a:r>
            <a:r>
              <a:rPr lang="en-ID" dirty="0" err="1"/>
              <a:t>Sedangkan</a:t>
            </a:r>
            <a:r>
              <a:rPr lang="en-ID" dirty="0"/>
              <a:t> Data Warehouse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sementara</a:t>
            </a:r>
            <a:r>
              <a:rPr lang="en-ID" dirty="0"/>
              <a:t> (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pemakaian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pendek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singkat</a:t>
            </a:r>
            <a:r>
              <a:rPr lang="en-ID" dirty="0"/>
              <a:t>), </a:t>
            </a:r>
            <a:r>
              <a:rPr lang="en-ID" dirty="0" err="1"/>
              <a:t>sebab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ditujukan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proses </a:t>
            </a:r>
            <a:r>
              <a:rPr lang="en-ID" dirty="0" err="1"/>
              <a:t>analisa</a:t>
            </a:r>
            <a:r>
              <a:rPr lang="en-ID" dirty="0"/>
              <a:t> data. Dari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Data Warehouse </a:t>
            </a:r>
            <a:r>
              <a:rPr lang="en-ID" dirty="0" err="1"/>
              <a:t>berorientasi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subjek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45620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2" name="Google Shape;2882;p38"/>
          <p:cNvSpPr/>
          <p:nvPr/>
        </p:nvSpPr>
        <p:spPr>
          <a:xfrm>
            <a:off x="1453350" y="2485517"/>
            <a:ext cx="6237300" cy="579369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3" name="Google Shape;2883;p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3200" dirty="0"/>
              <a:t>6 </a:t>
            </a:r>
            <a:r>
              <a:rPr lang="en-ID" sz="3200" dirty="0" err="1"/>
              <a:t>Karakteristik</a:t>
            </a:r>
            <a:r>
              <a:rPr lang="en-ID" sz="3200" dirty="0"/>
              <a:t> Data Warehouse</a:t>
            </a:r>
            <a:endParaRPr lang="en-ID" sz="3200" dirty="0">
              <a:solidFill>
                <a:schemeClr val="accent2"/>
              </a:solidFill>
            </a:endParaRPr>
          </a:p>
        </p:txBody>
      </p:sp>
      <p:sp>
        <p:nvSpPr>
          <p:cNvPr id="2885" name="Google Shape;2885;p38"/>
          <p:cNvSpPr txBox="1">
            <a:spLocks noGrp="1"/>
          </p:cNvSpPr>
          <p:nvPr>
            <p:ph type="title" idx="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  <p:grpSp>
        <p:nvGrpSpPr>
          <p:cNvPr id="2886" name="Google Shape;2886;p38"/>
          <p:cNvGrpSpPr/>
          <p:nvPr/>
        </p:nvGrpSpPr>
        <p:grpSpPr>
          <a:xfrm rot="-5400000">
            <a:off x="2746096" y="55862"/>
            <a:ext cx="1823016" cy="296643"/>
            <a:chOff x="7857346" y="3902355"/>
            <a:chExt cx="1823016" cy="296643"/>
          </a:xfrm>
        </p:grpSpPr>
        <p:sp>
          <p:nvSpPr>
            <p:cNvPr id="2887" name="Google Shape;2887;p3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8" name="Google Shape;2888;p38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9" name="Google Shape;2889;p38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3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3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38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93" name="Google Shape;2893;p38"/>
          <p:cNvGrpSpPr/>
          <p:nvPr/>
        </p:nvGrpSpPr>
        <p:grpSpPr>
          <a:xfrm rot="5400000">
            <a:off x="1639375" y="1028400"/>
            <a:ext cx="98902" cy="553090"/>
            <a:chOff x="4898850" y="4820550"/>
            <a:chExt cx="98902" cy="553090"/>
          </a:xfrm>
        </p:grpSpPr>
        <p:sp>
          <p:nvSpPr>
            <p:cNvPr id="2894" name="Google Shape;2894;p3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3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3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3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8" name="Google Shape;2898;p3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99" name="Google Shape;2899;p38"/>
          <p:cNvGrpSpPr/>
          <p:nvPr/>
        </p:nvGrpSpPr>
        <p:grpSpPr>
          <a:xfrm>
            <a:off x="1609176" y="4434219"/>
            <a:ext cx="1252897" cy="51000"/>
            <a:chOff x="2915381" y="4104819"/>
            <a:chExt cx="1252897" cy="51000"/>
          </a:xfrm>
        </p:grpSpPr>
        <p:sp>
          <p:nvSpPr>
            <p:cNvPr id="2900" name="Google Shape;2900;p38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38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38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38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38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38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38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7" name="Google Shape;2907;p38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Google Shape;2908;p38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38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38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38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38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38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14" name="Google Shape;2914;p38"/>
          <p:cNvGrpSpPr/>
          <p:nvPr/>
        </p:nvGrpSpPr>
        <p:grpSpPr>
          <a:xfrm>
            <a:off x="5495767" y="691791"/>
            <a:ext cx="1105976" cy="133969"/>
            <a:chOff x="8183182" y="663852"/>
            <a:chExt cx="1475028" cy="178673"/>
          </a:xfrm>
        </p:grpSpPr>
        <p:grpSp>
          <p:nvGrpSpPr>
            <p:cNvPr id="2915" name="Google Shape;2915;p38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916" name="Google Shape;2916;p3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7" name="Google Shape;2917;p3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8" name="Google Shape;2918;p3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9" name="Google Shape;2919;p3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0" name="Google Shape;2920;p3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1" name="Google Shape;2921;p3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2" name="Google Shape;2922;p3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3" name="Google Shape;2923;p3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4" name="Google Shape;2924;p3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5" name="Google Shape;2925;p3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26" name="Google Shape;2926;p38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927" name="Google Shape;2927;p3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8" name="Google Shape;2928;p3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9" name="Google Shape;2929;p3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0" name="Google Shape;2930;p3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1" name="Google Shape;2931;p3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2" name="Google Shape;2932;p3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3" name="Google Shape;2933;p3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4" name="Google Shape;2934;p3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5" name="Google Shape;2935;p3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6" name="Google Shape;2936;p3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937" name="Google Shape;2937;p38"/>
          <p:cNvGrpSpPr/>
          <p:nvPr/>
        </p:nvGrpSpPr>
        <p:grpSpPr>
          <a:xfrm rot="5400000">
            <a:off x="5968600" y="4273462"/>
            <a:ext cx="98902" cy="553090"/>
            <a:chOff x="4898850" y="4820550"/>
            <a:chExt cx="98902" cy="553090"/>
          </a:xfrm>
        </p:grpSpPr>
        <p:sp>
          <p:nvSpPr>
            <p:cNvPr id="2938" name="Google Shape;2938;p3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9" name="Google Shape;2939;p3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0" name="Google Shape;2940;p3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1" name="Google Shape;2941;p3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2" name="Google Shape;2942;p3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5597127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6" name="Google Shape;2726;p34"/>
          <p:cNvGrpSpPr/>
          <p:nvPr/>
        </p:nvGrpSpPr>
        <p:grpSpPr>
          <a:xfrm>
            <a:off x="7691755" y="991054"/>
            <a:ext cx="883262" cy="242091"/>
            <a:chOff x="2300350" y="2601250"/>
            <a:chExt cx="2275275" cy="623625"/>
          </a:xfrm>
        </p:grpSpPr>
        <p:sp>
          <p:nvSpPr>
            <p:cNvPr id="2727" name="Google Shape;2727;p3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3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3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3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3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3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24" name="Google Shape;2724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000" dirty="0"/>
              <a:t>1.3 Enam </a:t>
            </a:r>
            <a:r>
              <a:rPr lang="en-ID" sz="2000" dirty="0" err="1"/>
              <a:t>Buah</a:t>
            </a:r>
            <a:r>
              <a:rPr lang="en-ID" sz="2000" dirty="0"/>
              <a:t> </a:t>
            </a:r>
            <a:r>
              <a:rPr lang="en-ID" sz="2000" dirty="0" err="1"/>
              <a:t>Karakteristik</a:t>
            </a:r>
            <a:r>
              <a:rPr lang="en-ID" sz="2000" dirty="0"/>
              <a:t> Pada Data Warehouse</a:t>
            </a:r>
            <a:endParaRPr lang="en-ID" sz="28700" dirty="0"/>
          </a:p>
        </p:txBody>
      </p:sp>
      <p:sp>
        <p:nvSpPr>
          <p:cNvPr id="2725" name="Google Shape;2725;p3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 err="1"/>
              <a:t>Sebagaimana</a:t>
            </a:r>
            <a:r>
              <a:rPr lang="en-ID" dirty="0"/>
              <a:t> </a:t>
            </a:r>
            <a:r>
              <a:rPr lang="en-ID" dirty="0" err="1"/>
              <a:t>definisi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Data Warehouse yang </a:t>
            </a:r>
            <a:r>
              <a:rPr lang="en-ID" dirty="0" err="1"/>
              <a:t>disampaikan</a:t>
            </a:r>
            <a:r>
              <a:rPr lang="en-ID" dirty="0"/>
              <a:t> oleh Bill </a:t>
            </a:r>
            <a:r>
              <a:rPr lang="en-ID" dirty="0" err="1"/>
              <a:t>Inmon</a:t>
            </a:r>
            <a:r>
              <a:rPr lang="en-ID" dirty="0"/>
              <a:t>, </a:t>
            </a:r>
            <a:r>
              <a:rPr lang="en-ID" dirty="0" err="1"/>
              <a:t>terdapat</a:t>
            </a:r>
            <a:r>
              <a:rPr lang="en-ID" dirty="0"/>
              <a:t> </a:t>
            </a:r>
            <a:r>
              <a:rPr lang="en-ID" dirty="0" err="1"/>
              <a:t>enam</a:t>
            </a:r>
            <a:r>
              <a:rPr lang="en-ID" dirty="0"/>
              <a:t> </a:t>
            </a:r>
            <a:r>
              <a:rPr lang="en-ID" dirty="0" err="1"/>
              <a:t>buah</a:t>
            </a:r>
            <a:r>
              <a:rPr lang="en-ID" dirty="0"/>
              <a:t> </a:t>
            </a:r>
            <a:r>
              <a:rPr lang="en-ID" dirty="0" err="1"/>
              <a:t>karakteristik</a:t>
            </a:r>
            <a:r>
              <a:rPr lang="en-ID" dirty="0"/>
              <a:t> pada Data Warehouse, yang </a:t>
            </a:r>
            <a:r>
              <a:rPr lang="en-ID" dirty="0" err="1"/>
              <a:t>meliputi</a:t>
            </a:r>
            <a:r>
              <a:rPr lang="en-ID" dirty="0"/>
              <a:t> Subject Oriented, Integrated, Time Variant, Non Volatile, Process Oriented, dan Accessible. </a:t>
            </a:r>
            <a:r>
              <a:rPr lang="en-ID" dirty="0" err="1"/>
              <a:t>Pembahasan</a:t>
            </a:r>
            <a:r>
              <a:rPr lang="en-ID" dirty="0"/>
              <a:t> masing-masing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Kakteristik</a:t>
            </a:r>
            <a:r>
              <a:rPr lang="en-ID" dirty="0"/>
              <a:t> Data Warehouse, </a:t>
            </a:r>
            <a:r>
              <a:rPr lang="en-ID" dirty="0" err="1"/>
              <a:t>disajikan</a:t>
            </a:r>
            <a:r>
              <a:rPr lang="en-ID" dirty="0"/>
              <a:t> pada </a:t>
            </a:r>
            <a:r>
              <a:rPr lang="en-ID" dirty="0" err="1"/>
              <a:t>setiap</a:t>
            </a:r>
            <a:r>
              <a:rPr lang="en-ID" dirty="0"/>
              <a:t> </a:t>
            </a:r>
            <a:r>
              <a:rPr lang="en-ID" dirty="0" err="1"/>
              <a:t>subbab</a:t>
            </a:r>
            <a:r>
              <a:rPr lang="en-ID" dirty="0"/>
              <a:t> di </a:t>
            </a:r>
            <a:r>
              <a:rPr lang="en-ID" dirty="0" err="1"/>
              <a:t>bawah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500" b="1" dirty="0"/>
              <a:t>1 Subject Oriented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ID" sz="15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500" b="1" dirty="0"/>
              <a:t>2 Integrated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ID" sz="15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500" b="1" dirty="0"/>
              <a:t>3 Time Variant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ID" sz="15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500" b="1" dirty="0"/>
              <a:t>4 Non Volatile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ID" sz="15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500" b="1" dirty="0"/>
              <a:t>5 Process Oriented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ID" sz="15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500" b="1" dirty="0"/>
              <a:t>6 Accessible</a:t>
            </a:r>
          </a:p>
        </p:txBody>
      </p:sp>
    </p:spTree>
    <p:extLst>
      <p:ext uri="{BB962C8B-B14F-4D97-AF65-F5344CB8AC3E}">
        <p14:creationId xmlns:p14="http://schemas.microsoft.com/office/powerpoint/2010/main" val="6371194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2" name="Google Shape;2882;p38"/>
          <p:cNvSpPr/>
          <p:nvPr/>
        </p:nvSpPr>
        <p:spPr>
          <a:xfrm>
            <a:off x="1453350" y="2485517"/>
            <a:ext cx="6237300" cy="841738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3" name="Google Shape;2883;p38"/>
          <p:cNvSpPr txBox="1">
            <a:spLocks noGrp="1"/>
          </p:cNvSpPr>
          <p:nvPr>
            <p:ph type="title"/>
          </p:nvPr>
        </p:nvSpPr>
        <p:spPr>
          <a:xfrm>
            <a:off x="666516" y="2475512"/>
            <a:ext cx="7810967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3200" dirty="0"/>
              <a:t>9 Nilai </a:t>
            </a:r>
            <a:r>
              <a:rPr lang="en-ID" sz="3200" dirty="0" err="1"/>
              <a:t>Penting</a:t>
            </a:r>
            <a:r>
              <a:rPr lang="en-ID" sz="3200" dirty="0"/>
              <a:t> Data Warehouse</a:t>
            </a:r>
            <a:br>
              <a:rPr lang="en-ID" sz="3200" dirty="0"/>
            </a:br>
            <a:r>
              <a:rPr lang="en-ID" sz="3200" dirty="0"/>
              <a:t>Pada </a:t>
            </a:r>
            <a:r>
              <a:rPr lang="en-ID" sz="3200" dirty="0" err="1"/>
              <a:t>Organisasi</a:t>
            </a:r>
            <a:endParaRPr lang="en-ID" sz="3200" dirty="0">
              <a:solidFill>
                <a:schemeClr val="accent2"/>
              </a:solidFill>
            </a:endParaRPr>
          </a:p>
        </p:txBody>
      </p:sp>
      <p:sp>
        <p:nvSpPr>
          <p:cNvPr id="2885" name="Google Shape;2885;p38"/>
          <p:cNvSpPr txBox="1">
            <a:spLocks noGrp="1"/>
          </p:cNvSpPr>
          <p:nvPr>
            <p:ph type="title" idx="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</a:t>
            </a:r>
            <a:endParaRPr dirty="0"/>
          </a:p>
        </p:txBody>
      </p:sp>
      <p:grpSp>
        <p:nvGrpSpPr>
          <p:cNvPr id="2886" name="Google Shape;2886;p38"/>
          <p:cNvGrpSpPr/>
          <p:nvPr/>
        </p:nvGrpSpPr>
        <p:grpSpPr>
          <a:xfrm rot="-5400000">
            <a:off x="2746096" y="55862"/>
            <a:ext cx="1823016" cy="296643"/>
            <a:chOff x="7857346" y="3902355"/>
            <a:chExt cx="1823016" cy="296643"/>
          </a:xfrm>
        </p:grpSpPr>
        <p:sp>
          <p:nvSpPr>
            <p:cNvPr id="2887" name="Google Shape;2887;p3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8" name="Google Shape;2888;p38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9" name="Google Shape;2889;p38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3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3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38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93" name="Google Shape;2893;p38"/>
          <p:cNvGrpSpPr/>
          <p:nvPr/>
        </p:nvGrpSpPr>
        <p:grpSpPr>
          <a:xfrm rot="5400000">
            <a:off x="1639375" y="1028400"/>
            <a:ext cx="98902" cy="553090"/>
            <a:chOff x="4898850" y="4820550"/>
            <a:chExt cx="98902" cy="553090"/>
          </a:xfrm>
        </p:grpSpPr>
        <p:sp>
          <p:nvSpPr>
            <p:cNvPr id="2894" name="Google Shape;2894;p3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3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3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3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8" name="Google Shape;2898;p3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99" name="Google Shape;2899;p38"/>
          <p:cNvGrpSpPr/>
          <p:nvPr/>
        </p:nvGrpSpPr>
        <p:grpSpPr>
          <a:xfrm>
            <a:off x="1609176" y="4434219"/>
            <a:ext cx="1252897" cy="51000"/>
            <a:chOff x="2915381" y="4104819"/>
            <a:chExt cx="1252897" cy="51000"/>
          </a:xfrm>
        </p:grpSpPr>
        <p:sp>
          <p:nvSpPr>
            <p:cNvPr id="2900" name="Google Shape;2900;p38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38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38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38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38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38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38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7" name="Google Shape;2907;p38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Google Shape;2908;p38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38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38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38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38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38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14" name="Google Shape;2914;p38"/>
          <p:cNvGrpSpPr/>
          <p:nvPr/>
        </p:nvGrpSpPr>
        <p:grpSpPr>
          <a:xfrm>
            <a:off x="5495767" y="691791"/>
            <a:ext cx="1105976" cy="133969"/>
            <a:chOff x="8183182" y="663852"/>
            <a:chExt cx="1475028" cy="178673"/>
          </a:xfrm>
        </p:grpSpPr>
        <p:grpSp>
          <p:nvGrpSpPr>
            <p:cNvPr id="2915" name="Google Shape;2915;p38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916" name="Google Shape;2916;p3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7" name="Google Shape;2917;p3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8" name="Google Shape;2918;p3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9" name="Google Shape;2919;p3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0" name="Google Shape;2920;p3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1" name="Google Shape;2921;p3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2" name="Google Shape;2922;p3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3" name="Google Shape;2923;p3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4" name="Google Shape;2924;p3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5" name="Google Shape;2925;p3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26" name="Google Shape;2926;p38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927" name="Google Shape;2927;p3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8" name="Google Shape;2928;p3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9" name="Google Shape;2929;p3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0" name="Google Shape;2930;p3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1" name="Google Shape;2931;p3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2" name="Google Shape;2932;p3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3" name="Google Shape;2933;p3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4" name="Google Shape;2934;p3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5" name="Google Shape;2935;p3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6" name="Google Shape;2936;p3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937" name="Google Shape;2937;p38"/>
          <p:cNvGrpSpPr/>
          <p:nvPr/>
        </p:nvGrpSpPr>
        <p:grpSpPr>
          <a:xfrm rot="5400000">
            <a:off x="5968600" y="4273462"/>
            <a:ext cx="98902" cy="553090"/>
            <a:chOff x="4898850" y="4820550"/>
            <a:chExt cx="98902" cy="553090"/>
          </a:xfrm>
        </p:grpSpPr>
        <p:sp>
          <p:nvSpPr>
            <p:cNvPr id="2938" name="Google Shape;2938;p3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9" name="Google Shape;2939;p3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0" name="Google Shape;2940;p3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1" name="Google Shape;2941;p3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2" name="Google Shape;2942;p3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6927114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6" name="Google Shape;2726;p34"/>
          <p:cNvGrpSpPr/>
          <p:nvPr/>
        </p:nvGrpSpPr>
        <p:grpSpPr>
          <a:xfrm>
            <a:off x="7691755" y="991054"/>
            <a:ext cx="883262" cy="242091"/>
            <a:chOff x="2300350" y="2601250"/>
            <a:chExt cx="2275275" cy="623625"/>
          </a:xfrm>
        </p:grpSpPr>
        <p:sp>
          <p:nvSpPr>
            <p:cNvPr id="2727" name="Google Shape;2727;p3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3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3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3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3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3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24" name="Google Shape;2724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000" dirty="0"/>
              <a:t>1.4 Sembilan Nilai </a:t>
            </a:r>
            <a:r>
              <a:rPr lang="en-ID" sz="2000" dirty="0" err="1"/>
              <a:t>Penting</a:t>
            </a:r>
            <a:r>
              <a:rPr lang="en-ID" sz="2000" dirty="0"/>
              <a:t> Data Warehouse Pada </a:t>
            </a:r>
            <a:r>
              <a:rPr lang="en-ID" sz="2000" dirty="0" err="1"/>
              <a:t>Organisasi</a:t>
            </a:r>
            <a:endParaRPr lang="en-ID" sz="59500" dirty="0"/>
          </a:p>
        </p:txBody>
      </p:sp>
      <p:sp>
        <p:nvSpPr>
          <p:cNvPr id="2725" name="Google Shape;2725;p3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600" b="1" dirty="0"/>
              <a:t>1 </a:t>
            </a:r>
            <a:r>
              <a:rPr lang="en-ID" sz="1600" b="1" dirty="0" err="1"/>
              <a:t>Mempercepat</a:t>
            </a:r>
            <a:r>
              <a:rPr lang="en-ID" sz="1600" b="1" dirty="0"/>
              <a:t> Proses Integrasi</a:t>
            </a:r>
            <a:endParaRPr lang="en-ID" sz="18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600" b="1" dirty="0"/>
              <a:t>2 </a:t>
            </a:r>
            <a:r>
              <a:rPr lang="en-ID" sz="1600" b="1" dirty="0" err="1"/>
              <a:t>Peningkatan</a:t>
            </a:r>
            <a:r>
              <a:rPr lang="en-ID" sz="1600" b="1" dirty="0"/>
              <a:t> </a:t>
            </a:r>
            <a:r>
              <a:rPr lang="en-ID" sz="1600" b="1" dirty="0" err="1"/>
              <a:t>Kecepatan</a:t>
            </a:r>
            <a:r>
              <a:rPr lang="en-ID" sz="1600" b="1" dirty="0"/>
              <a:t> </a:t>
            </a:r>
            <a:r>
              <a:rPr lang="en-ID" sz="1600" b="1" dirty="0" err="1"/>
              <a:t>Respon</a:t>
            </a:r>
            <a:r>
              <a:rPr lang="en-ID" sz="1600" b="1" dirty="0"/>
              <a:t> System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600" b="1" dirty="0"/>
              <a:t>3 </a:t>
            </a:r>
            <a:r>
              <a:rPr lang="en-ID" sz="1600" b="1" dirty="0" err="1"/>
              <a:t>Penyajian</a:t>
            </a:r>
            <a:r>
              <a:rPr lang="en-ID" sz="1600" b="1" dirty="0"/>
              <a:t> </a:t>
            </a:r>
            <a:r>
              <a:rPr lang="en-ID" sz="1600" b="1" dirty="0" err="1"/>
              <a:t>Laporan</a:t>
            </a:r>
            <a:r>
              <a:rPr lang="en-ID" sz="1600" b="1" dirty="0"/>
              <a:t> </a:t>
            </a:r>
            <a:r>
              <a:rPr lang="en-ID" sz="1600" b="1" dirty="0" err="1"/>
              <a:t>Lebih</a:t>
            </a:r>
            <a:r>
              <a:rPr lang="en-ID" sz="1600" b="1" dirty="0"/>
              <a:t> </a:t>
            </a:r>
            <a:r>
              <a:rPr lang="en-ID" sz="1600" b="1" dirty="0" err="1"/>
              <a:t>Cepaat</a:t>
            </a:r>
            <a:r>
              <a:rPr lang="en-ID" sz="1600" b="1" dirty="0"/>
              <a:t> Dan </a:t>
            </a:r>
            <a:r>
              <a:rPr lang="en-ID" sz="1600" b="1" dirty="0" err="1"/>
              <a:t>Fleksibel</a:t>
            </a:r>
            <a:r>
              <a:rPr lang="en-ID" sz="1600" b="1" dirty="0"/>
              <a:t>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600" b="1" dirty="0"/>
              <a:t>4 </a:t>
            </a:r>
            <a:r>
              <a:rPr lang="en-ID" sz="1600" b="1" dirty="0" err="1"/>
              <a:t>Membantu</a:t>
            </a:r>
            <a:r>
              <a:rPr lang="en-ID" sz="1600" b="1" dirty="0"/>
              <a:t> </a:t>
            </a:r>
            <a:r>
              <a:rPr lang="en-ID" sz="1600" b="1" dirty="0" err="1"/>
              <a:t>Pencatatan</a:t>
            </a:r>
            <a:r>
              <a:rPr lang="en-ID" sz="1600" b="1" dirty="0"/>
              <a:t> Riwayat (History) Data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600" b="1" dirty="0"/>
              <a:t>5 </a:t>
            </a:r>
            <a:r>
              <a:rPr lang="en-ID" sz="1600" b="1" dirty="0" err="1"/>
              <a:t>Peningkatan</a:t>
            </a:r>
            <a:r>
              <a:rPr lang="en-ID" sz="1600" b="1" dirty="0"/>
              <a:t> </a:t>
            </a:r>
            <a:r>
              <a:rPr lang="en-ID" sz="1600" b="1" dirty="0" err="1"/>
              <a:t>Kualitas</a:t>
            </a:r>
            <a:r>
              <a:rPr lang="en-ID" sz="1600" b="1" dirty="0"/>
              <a:t> Data.5 </a:t>
            </a:r>
            <a:r>
              <a:rPr lang="en-ID" sz="1600" b="1" dirty="0" err="1"/>
              <a:t>Peningkatan</a:t>
            </a:r>
            <a:r>
              <a:rPr lang="en-ID" sz="1600" b="1" dirty="0"/>
              <a:t> </a:t>
            </a:r>
            <a:r>
              <a:rPr lang="en-ID" sz="1600" b="1" dirty="0" err="1"/>
              <a:t>Kualitas</a:t>
            </a:r>
            <a:r>
              <a:rPr lang="en-ID" sz="1600" b="1" dirty="0"/>
              <a:t> Data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600" b="1" dirty="0"/>
              <a:t>6 </a:t>
            </a:r>
            <a:r>
              <a:rPr lang="en-ID" sz="1600" b="1" dirty="0" err="1"/>
              <a:t>Membantu</a:t>
            </a:r>
            <a:r>
              <a:rPr lang="en-ID" sz="1600" b="1" dirty="0"/>
              <a:t> </a:t>
            </a:r>
            <a:r>
              <a:rPr lang="en-ID" sz="1600" b="1" dirty="0" err="1"/>
              <a:t>Operasional</a:t>
            </a:r>
            <a:r>
              <a:rPr lang="en-ID" sz="1600" b="1" dirty="0"/>
              <a:t> System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-FI" sz="1600" b="1" dirty="0"/>
              <a:t>7 Membantu Unit IT Pada Organisasi </a:t>
            </a:r>
            <a:endParaRPr lang="en-ID" sz="16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600" b="1" dirty="0"/>
              <a:t>8 </a:t>
            </a:r>
            <a:r>
              <a:rPr lang="en-ID" sz="1600" b="1" dirty="0" err="1"/>
              <a:t>Membantu</a:t>
            </a:r>
            <a:r>
              <a:rPr lang="en-ID" sz="1600" b="1" dirty="0"/>
              <a:t> </a:t>
            </a:r>
            <a:r>
              <a:rPr lang="en-ID" sz="1600" b="1" dirty="0" err="1"/>
              <a:t>Pengenalan</a:t>
            </a:r>
            <a:r>
              <a:rPr lang="en-ID" sz="1600" b="1" dirty="0"/>
              <a:t> </a:t>
            </a:r>
            <a:r>
              <a:rPr lang="en-ID" sz="1600" b="1" dirty="0" err="1"/>
              <a:t>Informasi</a:t>
            </a:r>
            <a:r>
              <a:rPr lang="en-ID" sz="1600" b="1" dirty="0"/>
              <a:t> </a:t>
            </a:r>
            <a:r>
              <a:rPr lang="en-ID" sz="1600" b="1" dirty="0" err="1"/>
              <a:t>Secara</a:t>
            </a:r>
            <a:r>
              <a:rPr lang="en-ID" sz="1600" b="1" dirty="0"/>
              <a:t> </a:t>
            </a:r>
            <a:r>
              <a:rPr lang="en-ID" sz="1600" b="1" dirty="0" err="1"/>
              <a:t>Lebih</a:t>
            </a:r>
            <a:r>
              <a:rPr lang="en-ID" sz="1600" b="1" dirty="0"/>
              <a:t> </a:t>
            </a:r>
            <a:r>
              <a:rPr lang="en-ID" sz="1600" b="1" dirty="0" err="1"/>
              <a:t>Baik</a:t>
            </a:r>
            <a:endParaRPr lang="en-ID" sz="16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1600" b="1" dirty="0"/>
              <a:t>9 Memudahkan di dalam pencarian data</a:t>
            </a:r>
            <a:endParaRPr lang="en-ID" sz="1600" b="1" dirty="0"/>
          </a:p>
        </p:txBody>
      </p:sp>
    </p:spTree>
    <p:extLst>
      <p:ext uri="{BB962C8B-B14F-4D97-AF65-F5344CB8AC3E}">
        <p14:creationId xmlns:p14="http://schemas.microsoft.com/office/powerpoint/2010/main" val="14085151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2" name="Google Shape;2882;p38"/>
          <p:cNvSpPr/>
          <p:nvPr/>
        </p:nvSpPr>
        <p:spPr>
          <a:xfrm>
            <a:off x="1453350" y="2485517"/>
            <a:ext cx="6237300" cy="841738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3" name="Google Shape;2883;p38"/>
          <p:cNvSpPr txBox="1">
            <a:spLocks noGrp="1"/>
          </p:cNvSpPr>
          <p:nvPr>
            <p:ph type="title"/>
          </p:nvPr>
        </p:nvSpPr>
        <p:spPr>
          <a:xfrm>
            <a:off x="666516" y="2475512"/>
            <a:ext cx="7810967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800" dirty="0"/>
              <a:t>10 Trend dan </a:t>
            </a:r>
            <a:r>
              <a:rPr lang="en-ID" sz="2800" dirty="0" err="1"/>
              <a:t>Peluang</a:t>
            </a:r>
            <a:r>
              <a:rPr lang="en-ID" sz="2800" dirty="0"/>
              <a:t> Pada</a:t>
            </a:r>
            <a:br>
              <a:rPr lang="en-ID" sz="2800" dirty="0"/>
            </a:br>
            <a:r>
              <a:rPr lang="en-ID" sz="2800" dirty="0"/>
              <a:t>Data Warehouse </a:t>
            </a:r>
            <a:r>
              <a:rPr lang="en-ID" sz="2800" dirty="0" err="1"/>
              <a:t>Menurut</a:t>
            </a:r>
            <a:r>
              <a:rPr lang="en-ID" sz="2800" dirty="0"/>
              <a:t> Oracle</a:t>
            </a:r>
            <a:endParaRPr lang="en-ID" sz="2800" dirty="0">
              <a:solidFill>
                <a:schemeClr val="accent2"/>
              </a:solidFill>
            </a:endParaRPr>
          </a:p>
        </p:txBody>
      </p:sp>
      <p:sp>
        <p:nvSpPr>
          <p:cNvPr id="2885" name="Google Shape;2885;p38"/>
          <p:cNvSpPr txBox="1">
            <a:spLocks noGrp="1"/>
          </p:cNvSpPr>
          <p:nvPr>
            <p:ph type="title" idx="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05</a:t>
            </a:r>
            <a:endParaRPr dirty="0"/>
          </a:p>
        </p:txBody>
      </p:sp>
      <p:grpSp>
        <p:nvGrpSpPr>
          <p:cNvPr id="2886" name="Google Shape;2886;p38"/>
          <p:cNvGrpSpPr/>
          <p:nvPr/>
        </p:nvGrpSpPr>
        <p:grpSpPr>
          <a:xfrm rot="-5400000">
            <a:off x="2746096" y="55862"/>
            <a:ext cx="1823016" cy="296643"/>
            <a:chOff x="7857346" y="3902355"/>
            <a:chExt cx="1823016" cy="296643"/>
          </a:xfrm>
        </p:grpSpPr>
        <p:sp>
          <p:nvSpPr>
            <p:cNvPr id="2887" name="Google Shape;2887;p3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8" name="Google Shape;2888;p38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9" name="Google Shape;2889;p38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3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3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38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93" name="Google Shape;2893;p38"/>
          <p:cNvGrpSpPr/>
          <p:nvPr/>
        </p:nvGrpSpPr>
        <p:grpSpPr>
          <a:xfrm rot="5400000">
            <a:off x="1639375" y="1028400"/>
            <a:ext cx="98902" cy="553090"/>
            <a:chOff x="4898850" y="4820550"/>
            <a:chExt cx="98902" cy="553090"/>
          </a:xfrm>
        </p:grpSpPr>
        <p:sp>
          <p:nvSpPr>
            <p:cNvPr id="2894" name="Google Shape;2894;p3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3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3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3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8" name="Google Shape;2898;p3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99" name="Google Shape;2899;p38"/>
          <p:cNvGrpSpPr/>
          <p:nvPr/>
        </p:nvGrpSpPr>
        <p:grpSpPr>
          <a:xfrm>
            <a:off x="1609176" y="4434219"/>
            <a:ext cx="1252897" cy="51000"/>
            <a:chOff x="2915381" y="4104819"/>
            <a:chExt cx="1252897" cy="51000"/>
          </a:xfrm>
        </p:grpSpPr>
        <p:sp>
          <p:nvSpPr>
            <p:cNvPr id="2900" name="Google Shape;2900;p38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38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38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38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38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38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38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7" name="Google Shape;2907;p38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Google Shape;2908;p38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38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38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38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38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38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14" name="Google Shape;2914;p38"/>
          <p:cNvGrpSpPr/>
          <p:nvPr/>
        </p:nvGrpSpPr>
        <p:grpSpPr>
          <a:xfrm>
            <a:off x="5495767" y="691791"/>
            <a:ext cx="1105976" cy="133969"/>
            <a:chOff x="8183182" y="663852"/>
            <a:chExt cx="1475028" cy="178673"/>
          </a:xfrm>
        </p:grpSpPr>
        <p:grpSp>
          <p:nvGrpSpPr>
            <p:cNvPr id="2915" name="Google Shape;2915;p38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916" name="Google Shape;2916;p3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7" name="Google Shape;2917;p3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8" name="Google Shape;2918;p3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9" name="Google Shape;2919;p3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0" name="Google Shape;2920;p3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1" name="Google Shape;2921;p3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2" name="Google Shape;2922;p3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3" name="Google Shape;2923;p3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4" name="Google Shape;2924;p3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5" name="Google Shape;2925;p3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26" name="Google Shape;2926;p38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927" name="Google Shape;2927;p3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8" name="Google Shape;2928;p3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9" name="Google Shape;2929;p3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0" name="Google Shape;2930;p3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1" name="Google Shape;2931;p3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2" name="Google Shape;2932;p3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3" name="Google Shape;2933;p3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4" name="Google Shape;2934;p3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5" name="Google Shape;2935;p3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6" name="Google Shape;2936;p3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937" name="Google Shape;2937;p38"/>
          <p:cNvGrpSpPr/>
          <p:nvPr/>
        </p:nvGrpSpPr>
        <p:grpSpPr>
          <a:xfrm rot="5400000">
            <a:off x="5968600" y="4273462"/>
            <a:ext cx="98902" cy="553090"/>
            <a:chOff x="4898850" y="4820550"/>
            <a:chExt cx="98902" cy="553090"/>
          </a:xfrm>
        </p:grpSpPr>
        <p:sp>
          <p:nvSpPr>
            <p:cNvPr id="2938" name="Google Shape;2938;p3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9" name="Google Shape;2939;p3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0" name="Google Shape;2940;p3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1" name="Google Shape;2941;p3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2" name="Google Shape;2942;p3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4146503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6" name="Google Shape;2726;p34"/>
          <p:cNvGrpSpPr/>
          <p:nvPr/>
        </p:nvGrpSpPr>
        <p:grpSpPr>
          <a:xfrm>
            <a:off x="7691755" y="991054"/>
            <a:ext cx="883262" cy="242091"/>
            <a:chOff x="2300350" y="2601250"/>
            <a:chExt cx="2275275" cy="623625"/>
          </a:xfrm>
        </p:grpSpPr>
        <p:sp>
          <p:nvSpPr>
            <p:cNvPr id="2727" name="Google Shape;2727;p3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3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3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3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3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3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24" name="Google Shape;2724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000" dirty="0"/>
              <a:t>1.5 </a:t>
            </a:r>
            <a:r>
              <a:rPr lang="en-ID" sz="2000" dirty="0" err="1"/>
              <a:t>Sepuluh</a:t>
            </a:r>
            <a:r>
              <a:rPr lang="en-ID" sz="2000" dirty="0"/>
              <a:t> </a:t>
            </a:r>
            <a:r>
              <a:rPr lang="en-ID" sz="2000" dirty="0" err="1"/>
              <a:t>Buah</a:t>
            </a:r>
            <a:r>
              <a:rPr lang="en-ID" sz="2000" dirty="0"/>
              <a:t> Trend dan </a:t>
            </a:r>
            <a:r>
              <a:rPr lang="en-ID" sz="2000" dirty="0" err="1"/>
              <a:t>Peluang</a:t>
            </a:r>
            <a:r>
              <a:rPr lang="en-ID" sz="2000" dirty="0"/>
              <a:t> Pada Data Warehouse </a:t>
            </a:r>
            <a:r>
              <a:rPr lang="en-ID" sz="2000" dirty="0" err="1"/>
              <a:t>Menurut</a:t>
            </a:r>
            <a:r>
              <a:rPr lang="en-ID" sz="2000" dirty="0"/>
              <a:t> Oracle</a:t>
            </a:r>
            <a:endParaRPr lang="en-ID" sz="123400" dirty="0"/>
          </a:p>
        </p:txBody>
      </p:sp>
      <p:sp>
        <p:nvSpPr>
          <p:cNvPr id="2725" name="Google Shape;2725;p3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dirty="0"/>
              <a:t>1. </a:t>
            </a:r>
            <a:r>
              <a:rPr lang="en-US" sz="1600" b="1" dirty="0" err="1"/>
              <a:t>Tren</a:t>
            </a:r>
            <a:r>
              <a:rPr lang="en-US" sz="1600" b="1" dirty="0"/>
              <a:t> Datafication dan </a:t>
            </a:r>
            <a:r>
              <a:rPr lang="en-US" sz="1600" b="1" dirty="0" err="1"/>
              <a:t>Peluang</a:t>
            </a:r>
            <a:r>
              <a:rPr lang="en-US" sz="1600" b="1" dirty="0"/>
              <a:t> </a:t>
            </a:r>
            <a:r>
              <a:rPr lang="en-US" sz="1600" b="1" dirty="0" err="1"/>
              <a:t>bagi</a:t>
            </a:r>
            <a:r>
              <a:rPr lang="en-US" sz="1600" b="1" dirty="0"/>
              <a:t> Data Warehouse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600" b="1" dirty="0"/>
              <a:t>2. Big Data dan </a:t>
            </a:r>
            <a:r>
              <a:rPr lang="en-ID" sz="1600" b="1" dirty="0" err="1"/>
              <a:t>Pemanfaatan</a:t>
            </a:r>
            <a:r>
              <a:rPr lang="en-ID" sz="1600" b="1" dirty="0"/>
              <a:t> Apache Hadoop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dirty="0"/>
              <a:t>3. Customer Experience </a:t>
            </a:r>
            <a:r>
              <a:rPr lang="en-US" sz="1600" b="1" dirty="0" err="1"/>
              <a:t>Berbasiskan</a:t>
            </a:r>
            <a:r>
              <a:rPr lang="en-US" sz="1600" b="1" dirty="0"/>
              <a:t> Data Warehouse</a:t>
            </a:r>
            <a:endParaRPr lang="en-ID" sz="16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sz="1600" b="1" dirty="0"/>
              <a:t>4. Peran Data Warehouse Pada Dunia Bisnis</a:t>
            </a:r>
            <a:endParaRPr lang="en-ID" sz="16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dirty="0"/>
              <a:t>5. Data Warehouse dan </a:t>
            </a:r>
            <a:r>
              <a:rPr lang="en-US" sz="1600" b="1" dirty="0" err="1"/>
              <a:t>Kemudahan</a:t>
            </a:r>
            <a:r>
              <a:rPr lang="en-US" sz="1600" b="1" dirty="0"/>
              <a:t> </a:t>
            </a:r>
            <a:r>
              <a:rPr lang="en-US" sz="1600" b="1" dirty="0" err="1"/>
              <a:t>Analisis</a:t>
            </a:r>
            <a:r>
              <a:rPr lang="en-US" sz="1600" b="1" dirty="0"/>
              <a:t> Data</a:t>
            </a:r>
            <a:endParaRPr lang="en-ID" sz="16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b="1" dirty="0"/>
              <a:t>6. Data Warehouse dan In Memory Technologies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-FI" sz="1600" b="1" dirty="0"/>
              <a:t>7. Pemanfaatan Kompresi Data Skala Tinggi Pada Perusahaan</a:t>
            </a:r>
            <a:endParaRPr lang="en-US" sz="16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600" b="1" dirty="0"/>
              <a:t>8. On Demand Analytic dan Information Discovery</a:t>
            </a:r>
            <a:endParaRPr lang="en-US" sz="16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600" b="1" dirty="0"/>
              <a:t>9. </a:t>
            </a:r>
            <a:r>
              <a:rPr lang="en-ID" sz="1600" b="1" dirty="0" err="1"/>
              <a:t>Konsolidasi</a:t>
            </a:r>
            <a:r>
              <a:rPr lang="en-ID" sz="1600" b="1" dirty="0"/>
              <a:t> </a:t>
            </a:r>
            <a:r>
              <a:rPr lang="en-ID" sz="1600" b="1" dirty="0" err="1"/>
              <a:t>Fisik</a:t>
            </a:r>
            <a:r>
              <a:rPr lang="en-ID" sz="1600" b="1" dirty="0"/>
              <a:t> dan </a:t>
            </a:r>
            <a:r>
              <a:rPr lang="en-ID" sz="1600" b="1" dirty="0" err="1"/>
              <a:t>Logik</a:t>
            </a:r>
            <a:r>
              <a:rPr lang="en-ID" sz="1600" b="1" dirty="0"/>
              <a:t> </a:t>
            </a:r>
            <a:r>
              <a:rPr lang="en-ID" sz="1600" b="1" dirty="0" err="1"/>
              <a:t>untuk</a:t>
            </a:r>
            <a:r>
              <a:rPr lang="en-ID" sz="1600" b="1" dirty="0"/>
              <a:t> </a:t>
            </a:r>
            <a:r>
              <a:rPr lang="en-ID" sz="1600" b="1" dirty="0" err="1"/>
              <a:t>Efisiensi</a:t>
            </a:r>
            <a:r>
              <a:rPr lang="en-ID" sz="1600" b="1" dirty="0"/>
              <a:t> </a:t>
            </a:r>
            <a:r>
              <a:rPr lang="en-ID" sz="1600" b="1" dirty="0" err="1"/>
              <a:t>Biaya</a:t>
            </a:r>
            <a:endParaRPr lang="en-ID" sz="16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600" b="1" dirty="0"/>
              <a:t>10. System Engineering dan </a:t>
            </a:r>
            <a:r>
              <a:rPr lang="en-ID" sz="1600" b="1" dirty="0" err="1"/>
              <a:t>Manajemen</a:t>
            </a:r>
            <a:r>
              <a:rPr lang="en-ID" sz="1600" b="1" dirty="0"/>
              <a:t> </a:t>
            </a:r>
            <a:r>
              <a:rPr lang="en-ID" sz="1600" b="1" dirty="0" err="1"/>
              <a:t>Informasi</a:t>
            </a:r>
            <a:r>
              <a:rPr lang="en-ID" sz="1600" b="1" dirty="0"/>
              <a:t> Skala </a:t>
            </a:r>
            <a:r>
              <a:rPr lang="en-ID" sz="1600" b="1" dirty="0" err="1"/>
              <a:t>Besar</a:t>
            </a:r>
            <a:endParaRPr lang="en-ID" sz="1600" b="1" dirty="0"/>
          </a:p>
        </p:txBody>
      </p:sp>
    </p:spTree>
    <p:extLst>
      <p:ext uri="{BB962C8B-B14F-4D97-AF65-F5344CB8AC3E}">
        <p14:creationId xmlns:p14="http://schemas.microsoft.com/office/powerpoint/2010/main" val="38516640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2" name="Google Shape;2882;p38"/>
          <p:cNvSpPr/>
          <p:nvPr/>
        </p:nvSpPr>
        <p:spPr>
          <a:xfrm>
            <a:off x="1453350" y="2485517"/>
            <a:ext cx="6237300" cy="841738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3" name="Google Shape;2883;p38"/>
          <p:cNvSpPr txBox="1">
            <a:spLocks noGrp="1"/>
          </p:cNvSpPr>
          <p:nvPr>
            <p:ph type="title"/>
          </p:nvPr>
        </p:nvSpPr>
        <p:spPr>
          <a:xfrm>
            <a:off x="666516" y="2475512"/>
            <a:ext cx="7810967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400" dirty="0" err="1"/>
              <a:t>Pemanfaatan</a:t>
            </a:r>
            <a:r>
              <a:rPr lang="en-ID" sz="2400" dirty="0"/>
              <a:t> Data Warehouse pada</a:t>
            </a:r>
            <a:br>
              <a:rPr lang="en-ID" sz="2400" dirty="0"/>
            </a:br>
            <a:r>
              <a:rPr lang="en-ID" sz="2400" dirty="0" err="1"/>
              <a:t>Berbagai</a:t>
            </a:r>
            <a:r>
              <a:rPr lang="en-ID" sz="2400" dirty="0"/>
              <a:t> </a:t>
            </a:r>
            <a:r>
              <a:rPr lang="en-ID" sz="2400" dirty="0" err="1"/>
              <a:t>Bidang</a:t>
            </a:r>
            <a:r>
              <a:rPr lang="en-ID" sz="2400" dirty="0"/>
              <a:t> </a:t>
            </a:r>
            <a:r>
              <a:rPr lang="en-ID" sz="2400" dirty="0" err="1"/>
              <a:t>Kehidupan</a:t>
            </a:r>
            <a:r>
              <a:rPr lang="en-ID" sz="2400" dirty="0"/>
              <a:t> </a:t>
            </a:r>
            <a:endParaRPr lang="en-ID" sz="6600" dirty="0">
              <a:solidFill>
                <a:schemeClr val="accent2"/>
              </a:solidFill>
            </a:endParaRPr>
          </a:p>
        </p:txBody>
      </p:sp>
      <p:sp>
        <p:nvSpPr>
          <p:cNvPr id="2885" name="Google Shape;2885;p38"/>
          <p:cNvSpPr txBox="1">
            <a:spLocks noGrp="1"/>
          </p:cNvSpPr>
          <p:nvPr>
            <p:ph type="title" idx="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06</a:t>
            </a:r>
            <a:endParaRPr dirty="0"/>
          </a:p>
        </p:txBody>
      </p:sp>
      <p:grpSp>
        <p:nvGrpSpPr>
          <p:cNvPr id="2886" name="Google Shape;2886;p38"/>
          <p:cNvGrpSpPr/>
          <p:nvPr/>
        </p:nvGrpSpPr>
        <p:grpSpPr>
          <a:xfrm rot="-5400000">
            <a:off x="2746096" y="55862"/>
            <a:ext cx="1823016" cy="296643"/>
            <a:chOff x="7857346" y="3902355"/>
            <a:chExt cx="1823016" cy="296643"/>
          </a:xfrm>
        </p:grpSpPr>
        <p:sp>
          <p:nvSpPr>
            <p:cNvPr id="2887" name="Google Shape;2887;p3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8" name="Google Shape;2888;p38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9" name="Google Shape;2889;p38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3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3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38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93" name="Google Shape;2893;p38"/>
          <p:cNvGrpSpPr/>
          <p:nvPr/>
        </p:nvGrpSpPr>
        <p:grpSpPr>
          <a:xfrm rot="5400000">
            <a:off x="1639375" y="1028400"/>
            <a:ext cx="98902" cy="553090"/>
            <a:chOff x="4898850" y="4820550"/>
            <a:chExt cx="98902" cy="553090"/>
          </a:xfrm>
        </p:grpSpPr>
        <p:sp>
          <p:nvSpPr>
            <p:cNvPr id="2894" name="Google Shape;2894;p3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3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3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3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8" name="Google Shape;2898;p3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99" name="Google Shape;2899;p38"/>
          <p:cNvGrpSpPr/>
          <p:nvPr/>
        </p:nvGrpSpPr>
        <p:grpSpPr>
          <a:xfrm>
            <a:off x="1609176" y="4434219"/>
            <a:ext cx="1252897" cy="51000"/>
            <a:chOff x="2915381" y="4104819"/>
            <a:chExt cx="1252897" cy="51000"/>
          </a:xfrm>
        </p:grpSpPr>
        <p:sp>
          <p:nvSpPr>
            <p:cNvPr id="2900" name="Google Shape;2900;p38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38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38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38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38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38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38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7" name="Google Shape;2907;p38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Google Shape;2908;p38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38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38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38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38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38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14" name="Google Shape;2914;p38"/>
          <p:cNvGrpSpPr/>
          <p:nvPr/>
        </p:nvGrpSpPr>
        <p:grpSpPr>
          <a:xfrm>
            <a:off x="5495767" y="691791"/>
            <a:ext cx="1105976" cy="133969"/>
            <a:chOff x="8183182" y="663852"/>
            <a:chExt cx="1475028" cy="178673"/>
          </a:xfrm>
        </p:grpSpPr>
        <p:grpSp>
          <p:nvGrpSpPr>
            <p:cNvPr id="2915" name="Google Shape;2915;p38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916" name="Google Shape;2916;p3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7" name="Google Shape;2917;p3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8" name="Google Shape;2918;p3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9" name="Google Shape;2919;p3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0" name="Google Shape;2920;p3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1" name="Google Shape;2921;p3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2" name="Google Shape;2922;p3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3" name="Google Shape;2923;p3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4" name="Google Shape;2924;p3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5" name="Google Shape;2925;p3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26" name="Google Shape;2926;p38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927" name="Google Shape;2927;p3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8" name="Google Shape;2928;p3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9" name="Google Shape;2929;p3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0" name="Google Shape;2930;p3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1" name="Google Shape;2931;p3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2" name="Google Shape;2932;p3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3" name="Google Shape;2933;p3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4" name="Google Shape;2934;p3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5" name="Google Shape;2935;p3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6" name="Google Shape;2936;p3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937" name="Google Shape;2937;p38"/>
          <p:cNvGrpSpPr/>
          <p:nvPr/>
        </p:nvGrpSpPr>
        <p:grpSpPr>
          <a:xfrm rot="5400000">
            <a:off x="5968600" y="4273462"/>
            <a:ext cx="98902" cy="553090"/>
            <a:chOff x="4898850" y="4820550"/>
            <a:chExt cx="98902" cy="553090"/>
          </a:xfrm>
        </p:grpSpPr>
        <p:sp>
          <p:nvSpPr>
            <p:cNvPr id="2938" name="Google Shape;2938;p3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9" name="Google Shape;2939;p3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0" name="Google Shape;2940;p3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1" name="Google Shape;2941;p3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2" name="Google Shape;2942;p3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4830051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6" name="Google Shape;2726;p34"/>
          <p:cNvGrpSpPr/>
          <p:nvPr/>
        </p:nvGrpSpPr>
        <p:grpSpPr>
          <a:xfrm>
            <a:off x="7691755" y="991054"/>
            <a:ext cx="883262" cy="242091"/>
            <a:chOff x="2300350" y="2601250"/>
            <a:chExt cx="2275275" cy="623625"/>
          </a:xfrm>
        </p:grpSpPr>
        <p:sp>
          <p:nvSpPr>
            <p:cNvPr id="2727" name="Google Shape;2727;p3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3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3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3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3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3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24" name="Google Shape;2724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000" dirty="0"/>
              <a:t>1.6 </a:t>
            </a:r>
            <a:r>
              <a:rPr lang="en-ID" sz="2000" dirty="0" err="1"/>
              <a:t>Pemanfaatan</a:t>
            </a:r>
            <a:r>
              <a:rPr lang="en-ID" sz="2000" dirty="0"/>
              <a:t> Data Warehouse pada </a:t>
            </a:r>
            <a:r>
              <a:rPr lang="en-ID" sz="2000" dirty="0" err="1"/>
              <a:t>Berbagai</a:t>
            </a:r>
            <a:r>
              <a:rPr lang="en-ID" sz="2000" dirty="0"/>
              <a:t> </a:t>
            </a:r>
            <a:r>
              <a:rPr lang="en-ID" sz="2000" dirty="0" err="1"/>
              <a:t>Bidang</a:t>
            </a:r>
            <a:r>
              <a:rPr lang="en-ID" sz="2000" dirty="0"/>
              <a:t> </a:t>
            </a:r>
            <a:r>
              <a:rPr lang="en-ID" sz="2000" dirty="0" err="1"/>
              <a:t>Kehidupan</a:t>
            </a:r>
            <a:endParaRPr lang="en-ID" sz="13800" dirty="0"/>
          </a:p>
        </p:txBody>
      </p:sp>
      <p:sp>
        <p:nvSpPr>
          <p:cNvPr id="2725" name="Google Shape;2725;p3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b="1" dirty="0"/>
              <a:t>1.6.1 </a:t>
            </a:r>
            <a:r>
              <a:rPr lang="en-ID" b="1" dirty="0" err="1"/>
              <a:t>Perbankan</a:t>
            </a:r>
            <a:endParaRPr lang="en-ID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 err="1"/>
              <a:t>Penerapan</a:t>
            </a:r>
            <a:r>
              <a:rPr lang="en-ID" dirty="0"/>
              <a:t> </a:t>
            </a:r>
            <a:r>
              <a:rPr lang="en-ID" dirty="0" err="1"/>
              <a:t>teknologi</a:t>
            </a:r>
            <a:r>
              <a:rPr lang="en-ID" dirty="0"/>
              <a:t> Data Warehouse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merambah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 </a:t>
            </a:r>
            <a:r>
              <a:rPr lang="en-ID" dirty="0" err="1"/>
              <a:t>kehidupan</a:t>
            </a:r>
            <a:r>
              <a:rPr lang="en-ID" dirty="0"/>
              <a:t> </a:t>
            </a:r>
            <a:r>
              <a:rPr lang="en-ID" dirty="0" err="1"/>
              <a:t>manusia</a:t>
            </a:r>
            <a:r>
              <a:rPr lang="en-ID" dirty="0"/>
              <a:t>.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perbankan</a:t>
            </a:r>
            <a:r>
              <a:rPr lang="en-ID" dirty="0"/>
              <a:t>, Data Warehouse </a:t>
            </a:r>
            <a:r>
              <a:rPr lang="en-ID" dirty="0" err="1"/>
              <a:t>mendukung</a:t>
            </a:r>
            <a:r>
              <a:rPr lang="en-ID" dirty="0"/>
              <a:t>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keuangan</a:t>
            </a:r>
            <a:r>
              <a:rPr lang="en-ID" dirty="0"/>
              <a:t>, </a:t>
            </a:r>
            <a:r>
              <a:rPr lang="en-ID" dirty="0" err="1"/>
              <a:t>manajemen</a:t>
            </a:r>
            <a:r>
              <a:rPr lang="en-ID" dirty="0"/>
              <a:t> </a:t>
            </a:r>
            <a:r>
              <a:rPr lang="en-ID" dirty="0" err="1"/>
              <a:t>kredit</a:t>
            </a:r>
            <a:r>
              <a:rPr lang="en-ID" dirty="0"/>
              <a:t>, dan </a:t>
            </a:r>
            <a:r>
              <a:rPr lang="en-ID" dirty="0" err="1"/>
              <a:t>pelayanan</a:t>
            </a:r>
            <a:r>
              <a:rPr lang="en-ID" dirty="0"/>
              <a:t> </a:t>
            </a:r>
            <a:r>
              <a:rPr lang="en-ID" dirty="0" err="1"/>
              <a:t>nasabah</a:t>
            </a:r>
            <a:r>
              <a:rPr lang="en-ID" dirty="0"/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b="1" dirty="0"/>
              <a:t>1.6.2 </a:t>
            </a:r>
            <a:r>
              <a:rPr lang="en-ID" b="1" dirty="0" err="1"/>
              <a:t>Industri</a:t>
            </a:r>
            <a:endParaRPr lang="en-ID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sektor</a:t>
            </a:r>
            <a:r>
              <a:rPr lang="en-ID" dirty="0"/>
              <a:t> </a:t>
            </a:r>
            <a:r>
              <a:rPr lang="en-ID" dirty="0" err="1"/>
              <a:t>industri</a:t>
            </a:r>
            <a:r>
              <a:rPr lang="en-ID" dirty="0"/>
              <a:t>, Data Warehouse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pengelolaan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pemetaan</a:t>
            </a:r>
            <a:r>
              <a:rPr lang="en-ID" dirty="0"/>
              <a:t> dan </a:t>
            </a:r>
            <a:r>
              <a:rPr lang="en-ID" dirty="0" err="1"/>
              <a:t>alur</a:t>
            </a:r>
            <a:r>
              <a:rPr lang="en-ID" dirty="0"/>
              <a:t> </a:t>
            </a:r>
            <a:r>
              <a:rPr lang="en-ID" dirty="0" err="1"/>
              <a:t>bahan</a:t>
            </a:r>
            <a:r>
              <a:rPr lang="en-ID" dirty="0"/>
              <a:t> </a:t>
            </a:r>
            <a:r>
              <a:rPr lang="en-ID" dirty="0" err="1"/>
              <a:t>mentah</a:t>
            </a:r>
            <a:r>
              <a:rPr lang="en-ID" dirty="0"/>
              <a:t> </a:t>
            </a:r>
            <a:r>
              <a:rPr lang="en-ID" dirty="0" err="1"/>
              <a:t>hingga</a:t>
            </a:r>
            <a:r>
              <a:rPr lang="en-ID" dirty="0"/>
              <a:t> </a:t>
            </a:r>
            <a:r>
              <a:rPr lang="en-ID" dirty="0" err="1"/>
              <a:t>distribusi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. Pada </a:t>
            </a:r>
            <a:r>
              <a:rPr lang="en-ID" dirty="0" err="1"/>
              <a:t>skala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, </a:t>
            </a:r>
            <a:r>
              <a:rPr lang="en-ID" dirty="0" err="1"/>
              <a:t>pemegang</a:t>
            </a:r>
            <a:r>
              <a:rPr lang="en-ID" dirty="0"/>
              <a:t> </a:t>
            </a:r>
            <a:r>
              <a:rPr lang="en-ID" dirty="0" err="1"/>
              <a:t>saham</a:t>
            </a:r>
            <a:r>
              <a:rPr lang="en-ID" dirty="0"/>
              <a:t> dan </a:t>
            </a:r>
            <a:r>
              <a:rPr lang="en-ID" dirty="0" err="1"/>
              <a:t>pengambil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menggunakan</a:t>
            </a:r>
            <a:r>
              <a:rPr lang="en-ID" dirty="0"/>
              <a:t> Business Intelligence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analisa</a:t>
            </a:r>
            <a:r>
              <a:rPr lang="en-ID" dirty="0"/>
              <a:t> data yang </a:t>
            </a:r>
            <a:r>
              <a:rPr lang="en-ID" dirty="0" err="1"/>
              <a:t>terkumpul</a:t>
            </a:r>
            <a:r>
              <a:rPr lang="en-ID" dirty="0"/>
              <a:t> </a:t>
            </a:r>
            <a:r>
              <a:rPr lang="en-ID" dirty="0" err="1"/>
              <a:t>guna</a:t>
            </a:r>
            <a:r>
              <a:rPr lang="en-ID" dirty="0"/>
              <a:t> strategi </a:t>
            </a:r>
            <a:r>
              <a:rPr lang="en-ID" dirty="0" err="1"/>
              <a:t>bisnis</a:t>
            </a:r>
            <a:r>
              <a:rPr lang="en-ID" dirty="0"/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b="1" dirty="0"/>
              <a:t>1.6.3 </a:t>
            </a:r>
            <a:r>
              <a:rPr lang="en-ID" b="1" dirty="0" err="1"/>
              <a:t>Pemerintahan</a:t>
            </a:r>
            <a:endParaRPr lang="en-ID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pemerintahan</a:t>
            </a:r>
            <a:r>
              <a:rPr lang="en-ID" dirty="0"/>
              <a:t>, Data Warehouse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pengadaan</a:t>
            </a:r>
            <a:r>
              <a:rPr lang="en-ID" dirty="0"/>
              <a:t> </a:t>
            </a:r>
            <a:r>
              <a:rPr lang="en-ID" dirty="0" err="1"/>
              <a:t>barang</a:t>
            </a:r>
            <a:r>
              <a:rPr lang="en-ID" dirty="0"/>
              <a:t> dan </a:t>
            </a:r>
            <a:r>
              <a:rPr lang="en-ID" dirty="0" err="1"/>
              <a:t>jasa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elektronik</a:t>
            </a:r>
            <a:r>
              <a:rPr lang="en-ID" dirty="0"/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b="1" dirty="0"/>
              <a:t>1.6.4 </a:t>
            </a:r>
            <a:r>
              <a:rPr lang="en-ID" b="1" dirty="0" err="1"/>
              <a:t>Tranpostasi</a:t>
            </a:r>
            <a:endParaRPr lang="en-ID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/>
              <a:t>Di </a:t>
            </a:r>
            <a:r>
              <a:rPr lang="en-ID" dirty="0" err="1"/>
              <a:t>sektor</a:t>
            </a:r>
            <a:r>
              <a:rPr lang="en-ID" dirty="0"/>
              <a:t> </a:t>
            </a:r>
            <a:r>
              <a:rPr lang="en-ID" dirty="0" err="1"/>
              <a:t>transportasi</a:t>
            </a:r>
            <a:r>
              <a:rPr lang="en-ID" dirty="0"/>
              <a:t>, Data Warehouse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mengelola</a:t>
            </a:r>
            <a:r>
              <a:rPr lang="en-ID" dirty="0"/>
              <a:t> </a:t>
            </a:r>
            <a:r>
              <a:rPr lang="en-ID" dirty="0" err="1"/>
              <a:t>lalu</a:t>
            </a:r>
            <a:r>
              <a:rPr lang="en-ID" dirty="0"/>
              <a:t> </a:t>
            </a:r>
            <a:r>
              <a:rPr lang="en-ID" dirty="0" err="1"/>
              <a:t>lintas</a:t>
            </a:r>
            <a:r>
              <a:rPr lang="en-ID" dirty="0"/>
              <a:t> </a:t>
            </a:r>
            <a:r>
              <a:rPr lang="en-ID" dirty="0" err="1"/>
              <a:t>jalan</a:t>
            </a:r>
            <a:r>
              <a:rPr lang="en-ID" dirty="0"/>
              <a:t> </a:t>
            </a:r>
            <a:r>
              <a:rPr lang="en-ID" dirty="0" err="1"/>
              <a:t>raya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meminimalisir</a:t>
            </a:r>
            <a:r>
              <a:rPr lang="en-ID" dirty="0"/>
              <a:t> </a:t>
            </a:r>
            <a:r>
              <a:rPr lang="en-ID" dirty="0" err="1"/>
              <a:t>kemacetan</a:t>
            </a:r>
            <a:r>
              <a:rPr lang="en-ID" dirty="0"/>
              <a:t> dan </a:t>
            </a:r>
            <a:r>
              <a:rPr lang="en-ID" dirty="0" err="1"/>
              <a:t>kecelakaan</a:t>
            </a:r>
            <a:r>
              <a:rPr lang="en-ID" dirty="0"/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b="1" dirty="0"/>
              <a:t>1.6.5 </a:t>
            </a:r>
            <a:r>
              <a:rPr lang="en-ID" b="1" dirty="0" err="1"/>
              <a:t>Jual</a:t>
            </a:r>
            <a:r>
              <a:rPr lang="en-ID" b="1" dirty="0"/>
              <a:t> </a:t>
            </a:r>
            <a:r>
              <a:rPr lang="en-ID" b="1" dirty="0" err="1"/>
              <a:t>Beli</a:t>
            </a:r>
            <a:r>
              <a:rPr lang="en-ID" b="1" dirty="0"/>
              <a:t> dan </a:t>
            </a:r>
            <a:r>
              <a:rPr lang="en-ID" b="1" dirty="0" err="1"/>
              <a:t>Pemasaran</a:t>
            </a:r>
            <a:r>
              <a:rPr lang="en-ID" b="1" dirty="0"/>
              <a:t> (Marketing)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jual</a:t>
            </a:r>
            <a:r>
              <a:rPr lang="en-ID" dirty="0"/>
              <a:t> </a:t>
            </a:r>
            <a:r>
              <a:rPr lang="en-ID" dirty="0" err="1"/>
              <a:t>beli</a:t>
            </a:r>
            <a:r>
              <a:rPr lang="en-ID" dirty="0"/>
              <a:t> dan </a:t>
            </a:r>
            <a:r>
              <a:rPr lang="en-ID" dirty="0" err="1"/>
              <a:t>pemasaran</a:t>
            </a:r>
            <a:r>
              <a:rPr lang="en-ID" dirty="0"/>
              <a:t>, Data Warehouse </a:t>
            </a:r>
            <a:r>
              <a:rPr lang="en-ID" dirty="0" err="1"/>
              <a:t>memainkan</a:t>
            </a:r>
            <a:r>
              <a:rPr lang="en-ID" dirty="0"/>
              <a:t> </a:t>
            </a:r>
            <a:r>
              <a:rPr lang="en-ID" dirty="0" err="1"/>
              <a:t>peran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dalam</a:t>
            </a:r>
            <a:endParaRPr lang="en-ID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</a:t>
            </a:r>
            <a:r>
              <a:rPr lang="en-ID" dirty="0" err="1"/>
              <a:t>pemasaran</a:t>
            </a:r>
            <a:r>
              <a:rPr lang="en-ID" dirty="0"/>
              <a:t> </a:t>
            </a:r>
            <a:r>
              <a:rPr lang="en-ID" dirty="0" err="1"/>
              <a:t>produk</a:t>
            </a:r>
            <a:r>
              <a:rPr lang="en-ID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56395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00" name="Google Shape;3700;p53"/>
          <p:cNvGrpSpPr/>
          <p:nvPr/>
        </p:nvGrpSpPr>
        <p:grpSpPr>
          <a:xfrm rot="10800000">
            <a:off x="2054539" y="4031203"/>
            <a:ext cx="883262" cy="242091"/>
            <a:chOff x="2300350" y="2601250"/>
            <a:chExt cx="2275275" cy="623625"/>
          </a:xfrm>
        </p:grpSpPr>
        <p:sp>
          <p:nvSpPr>
            <p:cNvPr id="3701" name="Google Shape;3701;p53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2" name="Google Shape;3702;p53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3" name="Google Shape;3703;p53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4" name="Google Shape;3704;p53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5" name="Google Shape;3705;p53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6" name="Google Shape;3706;p53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707" name="Google Shape;3707;p53"/>
          <p:cNvGrpSpPr/>
          <p:nvPr/>
        </p:nvGrpSpPr>
        <p:grpSpPr>
          <a:xfrm>
            <a:off x="6010292" y="904716"/>
            <a:ext cx="1105976" cy="133969"/>
            <a:chOff x="8183182" y="663852"/>
            <a:chExt cx="1475028" cy="178673"/>
          </a:xfrm>
        </p:grpSpPr>
        <p:grpSp>
          <p:nvGrpSpPr>
            <p:cNvPr id="3708" name="Google Shape;3708;p53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3709" name="Google Shape;3709;p5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0" name="Google Shape;3710;p5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1" name="Google Shape;3711;p5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2" name="Google Shape;3712;p5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3" name="Google Shape;3713;p5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4" name="Google Shape;3714;p5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5" name="Google Shape;3715;p5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6" name="Google Shape;3716;p5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7" name="Google Shape;3717;p5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8" name="Google Shape;3718;p5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719" name="Google Shape;3719;p53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3720" name="Google Shape;3720;p53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1" name="Google Shape;3721;p53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2" name="Google Shape;3722;p53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3" name="Google Shape;3723;p53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4" name="Google Shape;3724;p53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5" name="Google Shape;3725;p53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6" name="Google Shape;3726;p53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7" name="Google Shape;3727;p53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8" name="Google Shape;3728;p53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9" name="Google Shape;3729;p53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730" name="Google Shape;3730;p53"/>
          <p:cNvGrpSpPr/>
          <p:nvPr/>
        </p:nvGrpSpPr>
        <p:grpSpPr>
          <a:xfrm>
            <a:off x="5447301" y="4459919"/>
            <a:ext cx="1252897" cy="51000"/>
            <a:chOff x="2915381" y="4104819"/>
            <a:chExt cx="1252897" cy="51000"/>
          </a:xfrm>
        </p:grpSpPr>
        <p:sp>
          <p:nvSpPr>
            <p:cNvPr id="3731" name="Google Shape;3731;p53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2" name="Google Shape;3732;p53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3" name="Google Shape;3733;p53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4" name="Google Shape;3734;p53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5" name="Google Shape;3735;p53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6" name="Google Shape;3736;p53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7" name="Google Shape;3737;p53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8" name="Google Shape;3738;p53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9" name="Google Shape;3739;p53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0" name="Google Shape;3740;p53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1" name="Google Shape;3741;p53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2" name="Google Shape;3742;p53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3" name="Google Shape;3743;p53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4" name="Google Shape;3744;p53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Google Shape;4579;p69">
            <a:extLst>
              <a:ext uri="{FF2B5EF4-FFF2-40B4-BE49-F238E27FC236}">
                <a16:creationId xmlns:a16="http://schemas.microsoft.com/office/drawing/2014/main" id="{068FCB5D-01CB-1E0A-4982-23B737D6CB7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335650" y="2094000"/>
            <a:ext cx="4472700" cy="95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chemeClr val="accent2">
                    <a:lumMod val="75000"/>
                  </a:schemeClr>
                </a:solidFill>
              </a:rPr>
              <a:t>Thanks!</a:t>
            </a:r>
            <a:endParaRPr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2" name="Google Shape;2882;p38"/>
          <p:cNvSpPr/>
          <p:nvPr/>
        </p:nvSpPr>
        <p:spPr>
          <a:xfrm>
            <a:off x="1453350" y="2485517"/>
            <a:ext cx="6237300" cy="579369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3" name="Google Shape;2883;p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PENDAHULUAN</a:t>
            </a:r>
            <a:endParaRPr lang="en-ID" dirty="0">
              <a:solidFill>
                <a:schemeClr val="accent2"/>
              </a:solidFill>
            </a:endParaRPr>
          </a:p>
        </p:txBody>
      </p:sp>
      <p:sp>
        <p:nvSpPr>
          <p:cNvPr id="2885" name="Google Shape;2885;p38"/>
          <p:cNvSpPr txBox="1">
            <a:spLocks noGrp="1"/>
          </p:cNvSpPr>
          <p:nvPr>
            <p:ph type="title" idx="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grpSp>
        <p:nvGrpSpPr>
          <p:cNvPr id="2886" name="Google Shape;2886;p38"/>
          <p:cNvGrpSpPr/>
          <p:nvPr/>
        </p:nvGrpSpPr>
        <p:grpSpPr>
          <a:xfrm rot="-5400000">
            <a:off x="2746096" y="55862"/>
            <a:ext cx="1823016" cy="296643"/>
            <a:chOff x="7857346" y="3902355"/>
            <a:chExt cx="1823016" cy="296643"/>
          </a:xfrm>
        </p:grpSpPr>
        <p:sp>
          <p:nvSpPr>
            <p:cNvPr id="2887" name="Google Shape;2887;p3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8" name="Google Shape;2888;p38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9" name="Google Shape;2889;p38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3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3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38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93" name="Google Shape;2893;p38"/>
          <p:cNvGrpSpPr/>
          <p:nvPr/>
        </p:nvGrpSpPr>
        <p:grpSpPr>
          <a:xfrm rot="5400000">
            <a:off x="1639375" y="1028400"/>
            <a:ext cx="98902" cy="553090"/>
            <a:chOff x="4898850" y="4820550"/>
            <a:chExt cx="98902" cy="553090"/>
          </a:xfrm>
        </p:grpSpPr>
        <p:sp>
          <p:nvSpPr>
            <p:cNvPr id="2894" name="Google Shape;2894;p3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3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3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3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8" name="Google Shape;2898;p3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99" name="Google Shape;2899;p38"/>
          <p:cNvGrpSpPr/>
          <p:nvPr/>
        </p:nvGrpSpPr>
        <p:grpSpPr>
          <a:xfrm>
            <a:off x="1609176" y="4434219"/>
            <a:ext cx="1252897" cy="51000"/>
            <a:chOff x="2915381" y="4104819"/>
            <a:chExt cx="1252897" cy="51000"/>
          </a:xfrm>
        </p:grpSpPr>
        <p:sp>
          <p:nvSpPr>
            <p:cNvPr id="2900" name="Google Shape;2900;p38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38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38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38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38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38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38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7" name="Google Shape;2907;p38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Google Shape;2908;p38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38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38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38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38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38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14" name="Google Shape;2914;p38"/>
          <p:cNvGrpSpPr/>
          <p:nvPr/>
        </p:nvGrpSpPr>
        <p:grpSpPr>
          <a:xfrm>
            <a:off x="5495767" y="691791"/>
            <a:ext cx="1105976" cy="133969"/>
            <a:chOff x="8183182" y="663852"/>
            <a:chExt cx="1475028" cy="178673"/>
          </a:xfrm>
        </p:grpSpPr>
        <p:grpSp>
          <p:nvGrpSpPr>
            <p:cNvPr id="2915" name="Google Shape;2915;p38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916" name="Google Shape;2916;p3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7" name="Google Shape;2917;p3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8" name="Google Shape;2918;p3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9" name="Google Shape;2919;p3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0" name="Google Shape;2920;p3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1" name="Google Shape;2921;p3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2" name="Google Shape;2922;p3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3" name="Google Shape;2923;p3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4" name="Google Shape;2924;p3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5" name="Google Shape;2925;p3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26" name="Google Shape;2926;p38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927" name="Google Shape;2927;p3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8" name="Google Shape;2928;p3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9" name="Google Shape;2929;p3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0" name="Google Shape;2930;p3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1" name="Google Shape;2931;p3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2" name="Google Shape;2932;p3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3" name="Google Shape;2933;p3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4" name="Google Shape;2934;p3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5" name="Google Shape;2935;p3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6" name="Google Shape;2936;p3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937" name="Google Shape;2937;p38"/>
          <p:cNvGrpSpPr/>
          <p:nvPr/>
        </p:nvGrpSpPr>
        <p:grpSpPr>
          <a:xfrm rot="5400000">
            <a:off x="5968600" y="4273462"/>
            <a:ext cx="98902" cy="553090"/>
            <a:chOff x="4898850" y="4820550"/>
            <a:chExt cx="98902" cy="553090"/>
          </a:xfrm>
        </p:grpSpPr>
        <p:sp>
          <p:nvSpPr>
            <p:cNvPr id="2938" name="Google Shape;2938;p3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9" name="Google Shape;2939;p3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0" name="Google Shape;2940;p3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1" name="Google Shape;2941;p3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2" name="Google Shape;2942;p3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6" name="Google Shape;2726;p34"/>
          <p:cNvGrpSpPr/>
          <p:nvPr/>
        </p:nvGrpSpPr>
        <p:grpSpPr>
          <a:xfrm>
            <a:off x="7691755" y="991054"/>
            <a:ext cx="883262" cy="242091"/>
            <a:chOff x="2300350" y="2601250"/>
            <a:chExt cx="2275275" cy="623625"/>
          </a:xfrm>
        </p:grpSpPr>
        <p:sp>
          <p:nvSpPr>
            <p:cNvPr id="2727" name="Google Shape;2727;p3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3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3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3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3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3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24" name="Google Shape;2724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000" dirty="0"/>
              <a:t>1.1 </a:t>
            </a:r>
            <a:r>
              <a:rPr lang="en-ID" sz="2000" dirty="0" err="1"/>
              <a:t>Mengenal</a:t>
            </a:r>
            <a:r>
              <a:rPr lang="en-ID" sz="2000" dirty="0"/>
              <a:t> Data, </a:t>
            </a:r>
            <a:r>
              <a:rPr lang="en-ID" sz="2000" dirty="0" err="1"/>
              <a:t>Informasi</a:t>
            </a:r>
            <a:r>
              <a:rPr lang="en-ID" sz="2000" dirty="0"/>
              <a:t>, dan </a:t>
            </a:r>
            <a:r>
              <a:rPr lang="en-ID" sz="2000" dirty="0" err="1"/>
              <a:t>Pengetahuan</a:t>
            </a:r>
            <a:r>
              <a:rPr lang="en-ID" sz="2000" dirty="0"/>
              <a:t> (Knowledge)</a:t>
            </a:r>
          </a:p>
        </p:txBody>
      </p:sp>
      <p:sp>
        <p:nvSpPr>
          <p:cNvPr id="2725" name="Google Shape;2725;p3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/>
              <a:t>Data dan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aspek</a:t>
            </a:r>
            <a:r>
              <a:rPr lang="en-ID" dirty="0"/>
              <a:t> vital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komputasi</a:t>
            </a:r>
            <a:r>
              <a:rPr lang="en-ID" dirty="0"/>
              <a:t>. Data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mentah</a:t>
            </a:r>
            <a:r>
              <a:rPr lang="en-ID" dirty="0"/>
              <a:t> digital yang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terorganisir</a:t>
            </a:r>
            <a:r>
              <a:rPr lang="en-ID" dirty="0"/>
              <a:t>, </a:t>
            </a:r>
            <a:r>
              <a:rPr lang="en-ID" dirty="0" err="1"/>
              <a:t>sementara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data yang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diolah</a:t>
            </a:r>
            <a:r>
              <a:rPr lang="en-ID" dirty="0"/>
              <a:t> dan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nilai</a:t>
            </a:r>
            <a:r>
              <a:rPr lang="en-ID" dirty="0"/>
              <a:t>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fungsi</a:t>
            </a:r>
            <a:r>
              <a:rPr lang="en-ID" dirty="0"/>
              <a:t>. </a:t>
            </a:r>
            <a:r>
              <a:rPr lang="en-ID" dirty="0" err="1"/>
              <a:t>Misalnya</a:t>
            </a:r>
            <a:r>
              <a:rPr lang="en-ID" dirty="0"/>
              <a:t>, data </a:t>
            </a:r>
            <a:r>
              <a:rPr lang="en-ID" dirty="0" err="1"/>
              <a:t>seperti</a:t>
            </a:r>
            <a:r>
              <a:rPr lang="en-ID" dirty="0"/>
              <a:t> 30 </a:t>
            </a:r>
            <a:r>
              <a:rPr lang="en-ID" dirty="0" err="1"/>
              <a:t>entri</a:t>
            </a:r>
            <a:r>
              <a:rPr lang="en-ID" dirty="0"/>
              <a:t> </a:t>
            </a:r>
            <a:r>
              <a:rPr lang="en-ID" dirty="0" err="1"/>
              <a:t>mahasiswa</a:t>
            </a:r>
            <a:r>
              <a:rPr lang="en-ID" dirty="0"/>
              <a:t> (</a:t>
            </a:r>
            <a:r>
              <a:rPr lang="en-ID" dirty="0" err="1"/>
              <a:t>dengan</a:t>
            </a:r>
            <a:r>
              <a:rPr lang="en-ID" dirty="0"/>
              <a:t> NIM dan IPK)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fakultas</a:t>
            </a:r>
            <a:r>
              <a:rPr lang="en-ID" dirty="0"/>
              <a:t>. Ketika data </a:t>
            </a:r>
            <a:r>
              <a:rPr lang="en-ID" dirty="0" err="1"/>
              <a:t>diatur</a:t>
            </a:r>
            <a:r>
              <a:rPr lang="en-ID" dirty="0"/>
              <a:t>, </a:t>
            </a:r>
            <a:r>
              <a:rPr lang="en-ID" dirty="0" err="1"/>
              <a:t>dielola</a:t>
            </a:r>
            <a:r>
              <a:rPr lang="en-ID" dirty="0"/>
              <a:t>, dan </a:t>
            </a:r>
            <a:r>
              <a:rPr lang="en-ID" dirty="0" err="1"/>
              <a:t>memberikan</a:t>
            </a:r>
            <a:r>
              <a:rPr lang="en-ID" dirty="0"/>
              <a:t> arti (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menemukan</a:t>
            </a:r>
            <a:r>
              <a:rPr lang="en-ID" dirty="0"/>
              <a:t> IPK </a:t>
            </a:r>
            <a:r>
              <a:rPr lang="en-ID" dirty="0" err="1"/>
              <a:t>tertinggi</a:t>
            </a:r>
            <a:r>
              <a:rPr lang="en-ID" dirty="0"/>
              <a:t> </a:t>
            </a:r>
            <a:r>
              <a:rPr lang="en-ID" dirty="0" err="1"/>
              <a:t>berdasarkan</a:t>
            </a:r>
            <a:r>
              <a:rPr lang="en-ID" dirty="0"/>
              <a:t> NIM), </a:t>
            </a:r>
            <a:r>
              <a:rPr lang="en-ID" dirty="0" err="1"/>
              <a:t>inilah</a:t>
            </a:r>
            <a:r>
              <a:rPr lang="en-ID" dirty="0"/>
              <a:t> yang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. Data dan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terkait</a:t>
            </a:r>
            <a:r>
              <a:rPr lang="en-ID" dirty="0"/>
              <a:t> dan </a:t>
            </a:r>
            <a:r>
              <a:rPr lang="en-ID" dirty="0" err="1"/>
              <a:t>menghasilkan</a:t>
            </a:r>
            <a:r>
              <a:rPr lang="en-ID" dirty="0"/>
              <a:t> </a:t>
            </a:r>
            <a:r>
              <a:rPr lang="en-ID" dirty="0" err="1"/>
              <a:t>pengetahuan</a:t>
            </a:r>
            <a:r>
              <a:rPr lang="en-ID" dirty="0"/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/>
          </a:p>
        </p:txBody>
      </p:sp>
      <p:pic>
        <p:nvPicPr>
          <p:cNvPr id="1026" name="Picture 2" descr="DATA, INFORMASI DAN PENGETAHUAN – ILMU PERPUSTAKAAN">
            <a:extLst>
              <a:ext uri="{FF2B5EF4-FFF2-40B4-BE49-F238E27FC236}">
                <a16:creationId xmlns:a16="http://schemas.microsoft.com/office/drawing/2014/main" id="{2F6F5310-6F55-EC66-A384-624BDA77A1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966" y="2031150"/>
            <a:ext cx="2880067" cy="2648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3112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6" name="Google Shape;2726;p34"/>
          <p:cNvGrpSpPr/>
          <p:nvPr/>
        </p:nvGrpSpPr>
        <p:grpSpPr>
          <a:xfrm>
            <a:off x="7691755" y="991054"/>
            <a:ext cx="883262" cy="242091"/>
            <a:chOff x="2300350" y="2601250"/>
            <a:chExt cx="2275275" cy="623625"/>
          </a:xfrm>
        </p:grpSpPr>
        <p:sp>
          <p:nvSpPr>
            <p:cNvPr id="2727" name="Google Shape;2727;p3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3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3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3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3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3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24" name="Google Shape;2724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000" dirty="0"/>
              <a:t>1.2 </a:t>
            </a:r>
            <a:r>
              <a:rPr lang="en-ID" sz="2000" dirty="0" err="1"/>
              <a:t>Perkembangan</a:t>
            </a:r>
            <a:r>
              <a:rPr lang="en-ID" sz="2000" dirty="0"/>
              <a:t> Database </a:t>
            </a:r>
            <a:r>
              <a:rPr lang="en-ID" sz="2000" dirty="0" err="1"/>
              <a:t>dari</a:t>
            </a:r>
            <a:r>
              <a:rPr lang="en-ID" sz="2000" dirty="0"/>
              <a:t> Waktu </a:t>
            </a:r>
            <a:r>
              <a:rPr lang="en-ID" sz="2000" dirty="0" err="1"/>
              <a:t>ke</a:t>
            </a:r>
            <a:r>
              <a:rPr lang="en-ID" sz="2000" dirty="0"/>
              <a:t> Waktu</a:t>
            </a:r>
            <a:endParaRPr lang="en-ID" sz="3600" dirty="0"/>
          </a:p>
        </p:txBody>
      </p:sp>
      <p:sp>
        <p:nvSpPr>
          <p:cNvPr id="2725" name="Google Shape;2725;p34"/>
          <p:cNvSpPr txBox="1">
            <a:spLocks noGrp="1"/>
          </p:cNvSpPr>
          <p:nvPr>
            <p:ph type="body" idx="1"/>
          </p:nvPr>
        </p:nvSpPr>
        <p:spPr>
          <a:xfrm>
            <a:off x="713100" y="1121333"/>
            <a:ext cx="7717800" cy="14889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evolusi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komputer</a:t>
            </a:r>
            <a:r>
              <a:rPr lang="en-ID" dirty="0"/>
              <a:t>, data dan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memerlukan</a:t>
            </a:r>
            <a:r>
              <a:rPr lang="en-ID" dirty="0"/>
              <a:t> media </a:t>
            </a:r>
            <a:r>
              <a:rPr lang="en-ID" dirty="0" err="1"/>
              <a:t>penyimpanan</a:t>
            </a:r>
            <a:r>
              <a:rPr lang="en-ID" dirty="0"/>
              <a:t> yang </a:t>
            </a:r>
            <a:r>
              <a:rPr lang="en-ID" dirty="0" err="1"/>
              <a:t>terstruktur</a:t>
            </a:r>
            <a:r>
              <a:rPr lang="en-ID" dirty="0"/>
              <a:t>. Database, </a:t>
            </a:r>
            <a:r>
              <a:rPr lang="en-ID" dirty="0" err="1"/>
              <a:t>atau</a:t>
            </a:r>
            <a:r>
              <a:rPr lang="en-ID" dirty="0"/>
              <a:t> basis data, </a:t>
            </a:r>
            <a:r>
              <a:rPr lang="en-ID" dirty="0" err="1"/>
              <a:t>berperan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penyimpanan</a:t>
            </a:r>
            <a:r>
              <a:rPr lang="en-ID" dirty="0"/>
              <a:t> </a:t>
            </a:r>
            <a:r>
              <a:rPr lang="en-ID" dirty="0" err="1"/>
              <a:t>terstruktur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data dan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digital. </a:t>
            </a:r>
            <a:r>
              <a:rPr lang="en-ID" dirty="0" err="1"/>
              <a:t>Manajemen</a:t>
            </a:r>
            <a:r>
              <a:rPr lang="en-ID" dirty="0"/>
              <a:t> database </a:t>
            </a:r>
            <a:r>
              <a:rPr lang="en-ID" dirty="0" err="1"/>
              <a:t>dilakukan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Database Management System (DBMS), </a:t>
            </a:r>
            <a:r>
              <a:rPr lang="en-ID" dirty="0" err="1"/>
              <a:t>sistem</a:t>
            </a:r>
            <a:r>
              <a:rPr lang="en-ID" dirty="0"/>
              <a:t> software </a:t>
            </a:r>
            <a:r>
              <a:rPr lang="en-ID" dirty="0" err="1"/>
              <a:t>maupun</a:t>
            </a:r>
            <a:r>
              <a:rPr lang="en-ID" dirty="0"/>
              <a:t> hardware yang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menciptakan</a:t>
            </a:r>
            <a:r>
              <a:rPr lang="en-ID" dirty="0"/>
              <a:t>, </a:t>
            </a:r>
            <a:r>
              <a:rPr lang="en-ID" dirty="0" err="1"/>
              <a:t>mengelola</a:t>
            </a:r>
            <a:r>
              <a:rPr lang="en-ID" dirty="0"/>
              <a:t>, dan </a:t>
            </a:r>
            <a:r>
              <a:rPr lang="en-ID" dirty="0" err="1"/>
              <a:t>memelihara</a:t>
            </a:r>
            <a:r>
              <a:rPr lang="en-ID" dirty="0"/>
              <a:t> database. </a:t>
            </a:r>
            <a:r>
              <a:rPr lang="en-ID" dirty="0" err="1"/>
              <a:t>Perkembangan</a:t>
            </a:r>
            <a:r>
              <a:rPr lang="en-ID" dirty="0"/>
              <a:t> database </a:t>
            </a:r>
            <a:r>
              <a:rPr lang="en-ID" dirty="0" err="1"/>
              <a:t>dimulai</a:t>
            </a:r>
            <a:r>
              <a:rPr lang="en-ID" dirty="0"/>
              <a:t> </a:t>
            </a:r>
            <a:r>
              <a:rPr lang="en-ID" dirty="0" err="1"/>
              <a:t>sejak</a:t>
            </a:r>
            <a:r>
              <a:rPr lang="en-ID" dirty="0"/>
              <a:t> </a:t>
            </a:r>
            <a:r>
              <a:rPr lang="en-ID" dirty="0" err="1"/>
              <a:t>diperkenalkannya</a:t>
            </a:r>
            <a:r>
              <a:rPr lang="en-ID" dirty="0"/>
              <a:t> </a:t>
            </a:r>
            <a:r>
              <a:rPr lang="en-ID" dirty="0" err="1"/>
              <a:t>komputer</a:t>
            </a:r>
            <a:r>
              <a:rPr lang="en-ID" dirty="0"/>
              <a:t> pada </a:t>
            </a:r>
            <a:r>
              <a:rPr lang="en-ID" dirty="0" err="1"/>
              <a:t>tahun</a:t>
            </a:r>
            <a:r>
              <a:rPr lang="en-ID" dirty="0"/>
              <a:t> 1960. IMS (Information Management System), database </a:t>
            </a:r>
            <a:r>
              <a:rPr lang="en-ID" dirty="0" err="1"/>
              <a:t>terstruktur</a:t>
            </a:r>
            <a:r>
              <a:rPr lang="en-ID" dirty="0"/>
              <a:t> yang </a:t>
            </a:r>
            <a:r>
              <a:rPr lang="en-ID" dirty="0" err="1"/>
              <a:t>mengelola</a:t>
            </a:r>
            <a:r>
              <a:rPr lang="en-ID" dirty="0"/>
              <a:t> </a:t>
            </a:r>
            <a:r>
              <a:rPr lang="en-ID" dirty="0" err="1"/>
              <a:t>pemrosesan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, </a:t>
            </a:r>
            <a:r>
              <a:rPr lang="en-ID" dirty="0" err="1"/>
              <a:t>dikembangkan</a:t>
            </a:r>
            <a:r>
              <a:rPr lang="en-ID" dirty="0"/>
              <a:t> oleh IBM. IMS </a:t>
            </a:r>
            <a:r>
              <a:rPr lang="en-ID" dirty="0" err="1"/>
              <a:t>berkembang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DBMS dan </a:t>
            </a:r>
            <a:r>
              <a:rPr lang="en-ID" dirty="0" err="1"/>
              <a:t>jaringan</a:t>
            </a:r>
            <a:r>
              <a:rPr lang="en-ID" dirty="0"/>
              <a:t> </a:t>
            </a:r>
            <a:r>
              <a:rPr lang="en-ID" dirty="0" err="1"/>
              <a:t>komputer</a:t>
            </a:r>
            <a:r>
              <a:rPr lang="en-ID" dirty="0"/>
              <a:t> pada </a:t>
            </a:r>
            <a:r>
              <a:rPr lang="en-ID" dirty="0" err="1"/>
              <a:t>periode</a:t>
            </a:r>
            <a:r>
              <a:rPr lang="en-ID" dirty="0"/>
              <a:t> 1960 </a:t>
            </a:r>
            <a:r>
              <a:rPr lang="en-ID" dirty="0" err="1"/>
              <a:t>hingga</a:t>
            </a:r>
            <a:r>
              <a:rPr lang="en-ID" dirty="0"/>
              <a:t> 1970.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, </a:t>
            </a:r>
            <a:r>
              <a:rPr lang="en-ID" dirty="0" err="1"/>
              <a:t>belum</a:t>
            </a:r>
            <a:r>
              <a:rPr lang="en-ID" dirty="0"/>
              <a:t> </a:t>
            </a:r>
            <a:r>
              <a:rPr lang="en-ID" dirty="0" err="1"/>
              <a:t>dikenal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database </a:t>
            </a:r>
            <a:r>
              <a:rPr lang="en-ID" dirty="0" err="1"/>
              <a:t>relasional</a:t>
            </a:r>
            <a:r>
              <a:rPr lang="en-ID" dirty="0"/>
              <a:t> dan DBMS </a:t>
            </a:r>
            <a:r>
              <a:rPr lang="en-ID" dirty="0" err="1"/>
              <a:t>relasional</a:t>
            </a:r>
            <a:r>
              <a:rPr lang="en-ID" dirty="0"/>
              <a:t>.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600" dirty="0"/>
          </a:p>
        </p:txBody>
      </p:sp>
      <p:sp>
        <p:nvSpPr>
          <p:cNvPr id="2" name="Google Shape;2724;p34">
            <a:extLst>
              <a:ext uri="{FF2B5EF4-FFF2-40B4-BE49-F238E27FC236}">
                <a16:creationId xmlns:a16="http://schemas.microsoft.com/office/drawing/2014/main" id="{123FC32F-10FA-BDFC-2BA8-6570FDC8AEF4}"/>
              </a:ext>
            </a:extLst>
          </p:cNvPr>
          <p:cNvSpPr txBox="1">
            <a:spLocks/>
          </p:cNvSpPr>
          <p:nvPr/>
        </p:nvSpPr>
        <p:spPr>
          <a:xfrm>
            <a:off x="713100" y="2676699"/>
            <a:ext cx="7717800" cy="572700"/>
          </a:xfrm>
          <a:prstGeom prst="rect">
            <a:avLst/>
          </a:prstGeom>
          <a:noFill/>
          <a:ln>
            <a:noFill/>
          </a:ln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1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Exo"/>
              <a:buNone/>
              <a:defRPr sz="3200" b="0" i="0" u="none" strike="noStrike" cap="none">
                <a:solidFill>
                  <a:schemeClr val="lt1"/>
                </a:solidFill>
                <a:latin typeface="Exo"/>
                <a:ea typeface="Exo"/>
                <a:cs typeface="Exo"/>
                <a:sym typeface="Exo"/>
              </a:defRPr>
            </a:lvl9pPr>
          </a:lstStyle>
          <a:p>
            <a:pPr algn="ctr"/>
            <a:r>
              <a:rPr lang="it-IT" sz="2000" dirty="0"/>
              <a:t>1.3 Pemrosesan pada File (File Processing)</a:t>
            </a:r>
            <a:endParaRPr lang="en-ID" sz="5400" dirty="0"/>
          </a:p>
        </p:txBody>
      </p:sp>
      <p:sp>
        <p:nvSpPr>
          <p:cNvPr id="3" name="Google Shape;2725;p34">
            <a:extLst>
              <a:ext uri="{FF2B5EF4-FFF2-40B4-BE49-F238E27FC236}">
                <a16:creationId xmlns:a16="http://schemas.microsoft.com/office/drawing/2014/main" id="{55CDFED2-60E2-46EC-FBE0-1E61437680FC}"/>
              </a:ext>
            </a:extLst>
          </p:cNvPr>
          <p:cNvSpPr txBox="1">
            <a:spLocks/>
          </p:cNvSpPr>
          <p:nvPr/>
        </p:nvSpPr>
        <p:spPr>
          <a:xfrm>
            <a:off x="713100" y="3113556"/>
            <a:ext cx="7717800" cy="13392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PT Sans"/>
              <a:buAutoNum type="arabicPeriod"/>
              <a:defRPr sz="12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1pPr>
            <a:lvl2pPr marL="914400" marR="0" lvl="1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2pPr>
            <a:lvl3pPr marL="1371600" marR="0" lvl="2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3pPr>
            <a:lvl4pPr marL="1828800" marR="0" lvl="3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4pPr>
            <a:lvl5pPr marL="2286000" marR="0" lvl="4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5pPr>
            <a:lvl6pPr marL="2743200" marR="0" lvl="5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6pPr>
            <a:lvl7pPr marL="3200400" marR="0" lvl="6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7pPr>
            <a:lvl8pPr marL="3657600" marR="0" lvl="7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8pPr>
            <a:lvl9pPr marL="4114800" marR="0" lvl="8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400" b="0" i="0" u="none" strike="noStrike" cap="none">
                <a:solidFill>
                  <a:schemeClr val="lt1"/>
                </a:solidFill>
                <a:latin typeface="PT Sans"/>
                <a:ea typeface="PT Sans"/>
                <a:cs typeface="PT Sans"/>
                <a:sym typeface="PT Sans"/>
              </a:defRPr>
            </a:lvl9pPr>
          </a:lstStyle>
          <a:p>
            <a:pPr marL="0" indent="0" algn="just"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 err="1"/>
              <a:t>Pemrosesan</a:t>
            </a:r>
            <a:r>
              <a:rPr lang="en-ID" dirty="0"/>
              <a:t> file </a:t>
            </a:r>
            <a:r>
              <a:rPr lang="en-ID" dirty="0" err="1"/>
              <a:t>adalah</a:t>
            </a:r>
            <a:r>
              <a:rPr lang="en-ID" dirty="0"/>
              <a:t> proses </a:t>
            </a:r>
            <a:r>
              <a:rPr lang="en-ID" dirty="0" err="1"/>
              <a:t>pembuatan</a:t>
            </a:r>
            <a:r>
              <a:rPr lang="en-ID" dirty="0"/>
              <a:t>, </a:t>
            </a:r>
            <a:r>
              <a:rPr lang="en-ID" dirty="0" err="1"/>
              <a:t>penyimpanan</a:t>
            </a:r>
            <a:r>
              <a:rPr lang="en-ID" dirty="0"/>
              <a:t>, dan </a:t>
            </a:r>
            <a:r>
              <a:rPr lang="en-ID" dirty="0" err="1"/>
              <a:t>pengambilan</a:t>
            </a:r>
            <a:r>
              <a:rPr lang="en-ID" dirty="0"/>
              <a:t> file </a:t>
            </a:r>
            <a:r>
              <a:rPr lang="en-ID" dirty="0" err="1"/>
              <a:t>dari</a:t>
            </a:r>
            <a:r>
              <a:rPr lang="en-ID" dirty="0"/>
              <a:t> media </a:t>
            </a:r>
            <a:r>
              <a:rPr lang="en-ID" dirty="0" err="1"/>
              <a:t>penyimpanan</a:t>
            </a:r>
            <a:r>
              <a:rPr lang="en-ID" dirty="0"/>
              <a:t>. Hal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kolaborasi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perangkat</a:t>
            </a:r>
            <a:r>
              <a:rPr lang="en-ID" dirty="0"/>
              <a:t> </a:t>
            </a:r>
            <a:r>
              <a:rPr lang="en-ID" dirty="0" err="1"/>
              <a:t>lunak</a:t>
            </a:r>
            <a:r>
              <a:rPr lang="en-ID" dirty="0"/>
              <a:t> dan data. </a:t>
            </a:r>
            <a:r>
              <a:rPr lang="en-ID" dirty="0" err="1"/>
              <a:t>Contohnya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penyimpanan</a:t>
            </a:r>
            <a:r>
              <a:rPr lang="en-ID" dirty="0"/>
              <a:t> file audio, </a:t>
            </a:r>
            <a:r>
              <a:rPr lang="en-ID" dirty="0" err="1"/>
              <a:t>menjalankan</a:t>
            </a:r>
            <a:r>
              <a:rPr lang="en-ID" dirty="0"/>
              <a:t> </a:t>
            </a:r>
            <a:r>
              <a:rPr lang="en-ID" dirty="0" err="1"/>
              <a:t>dokumen</a:t>
            </a:r>
            <a:r>
              <a:rPr lang="en-ID" dirty="0"/>
              <a:t> PDF,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menyalin</a:t>
            </a:r>
            <a:r>
              <a:rPr lang="en-ID" dirty="0"/>
              <a:t> file </a:t>
            </a:r>
            <a:r>
              <a:rPr lang="en-ID" dirty="0" err="1"/>
              <a:t>gambar</a:t>
            </a:r>
            <a:r>
              <a:rPr lang="en-ID" dirty="0"/>
              <a:t>. Proses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dilakukan</a:t>
            </a:r>
            <a:r>
              <a:rPr lang="en-ID" dirty="0"/>
              <a:t> oleh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aplikasi</a:t>
            </a:r>
            <a:r>
              <a:rPr lang="en-ID" dirty="0"/>
              <a:t> </a:t>
            </a:r>
            <a:r>
              <a:rPr lang="en-ID" dirty="0" err="1"/>
              <a:t>terhadap</a:t>
            </a:r>
            <a:r>
              <a:rPr lang="en-ID" dirty="0"/>
              <a:t> </a:t>
            </a:r>
            <a:r>
              <a:rPr lang="en-ID" dirty="0" err="1"/>
              <a:t>satu</a:t>
            </a:r>
            <a:r>
              <a:rPr lang="en-ID" dirty="0"/>
              <a:t> file,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aplikasi</a:t>
            </a:r>
            <a:r>
              <a:rPr lang="en-ID" dirty="0"/>
              <a:t> pada </a:t>
            </a:r>
            <a:r>
              <a:rPr lang="en-ID" dirty="0" err="1"/>
              <a:t>beberapa</a:t>
            </a:r>
            <a:r>
              <a:rPr lang="en-ID" dirty="0"/>
              <a:t> file dan data. </a:t>
            </a:r>
            <a:r>
              <a:rPr lang="en-ID" dirty="0" err="1"/>
              <a:t>Meskipun</a:t>
            </a:r>
            <a:r>
              <a:rPr lang="en-ID" dirty="0"/>
              <a:t>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kemudahan</a:t>
            </a:r>
            <a:r>
              <a:rPr lang="en-ID" dirty="0"/>
              <a:t>, </a:t>
            </a:r>
            <a:r>
              <a:rPr lang="en-ID" dirty="0" err="1"/>
              <a:t>pemrosesan</a:t>
            </a:r>
            <a:r>
              <a:rPr lang="en-ID" dirty="0"/>
              <a:t> file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kekurangan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ketergantungan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software dan data, </a:t>
            </a:r>
            <a:r>
              <a:rPr lang="en-ID" dirty="0" err="1"/>
              <a:t>kurangnya</a:t>
            </a:r>
            <a:r>
              <a:rPr lang="en-ID" dirty="0"/>
              <a:t> </a:t>
            </a:r>
            <a:r>
              <a:rPr lang="en-ID" dirty="0" err="1"/>
              <a:t>keamanan</a:t>
            </a:r>
            <a:r>
              <a:rPr lang="en-ID" dirty="0"/>
              <a:t>, </a:t>
            </a:r>
            <a:r>
              <a:rPr lang="en-ID" dirty="0" err="1"/>
              <a:t>kurangnya</a:t>
            </a:r>
            <a:r>
              <a:rPr lang="en-ID" dirty="0"/>
              <a:t> </a:t>
            </a:r>
            <a:r>
              <a:rPr lang="en-ID" dirty="0" err="1"/>
              <a:t>fleksibilitas</a:t>
            </a:r>
            <a:r>
              <a:rPr lang="en-ID" dirty="0"/>
              <a:t>, </a:t>
            </a:r>
            <a:r>
              <a:rPr lang="en-ID" dirty="0" err="1"/>
              <a:t>serta</a:t>
            </a:r>
            <a:r>
              <a:rPr lang="en-ID" dirty="0"/>
              <a:t> </a:t>
            </a:r>
            <a:r>
              <a:rPr lang="en-ID" dirty="0" err="1"/>
              <a:t>kendala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berbagi</a:t>
            </a:r>
            <a:r>
              <a:rPr lang="en-ID" dirty="0"/>
              <a:t> dan </a:t>
            </a:r>
            <a:r>
              <a:rPr lang="en-ID" dirty="0" err="1"/>
              <a:t>menggunakan</a:t>
            </a:r>
            <a:r>
              <a:rPr lang="en-ID" dirty="0"/>
              <a:t> data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bersama-sama</a:t>
            </a:r>
            <a:r>
              <a:rPr lang="en-ID" dirty="0"/>
              <a:t>.</a:t>
            </a:r>
            <a:endParaRPr lang="en-ID" sz="1600" dirty="0"/>
          </a:p>
        </p:txBody>
      </p:sp>
    </p:spTree>
    <p:extLst>
      <p:ext uri="{BB962C8B-B14F-4D97-AF65-F5344CB8AC3E}">
        <p14:creationId xmlns:p14="http://schemas.microsoft.com/office/powerpoint/2010/main" val="47869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6" name="Google Shape;2726;p34"/>
          <p:cNvGrpSpPr/>
          <p:nvPr/>
        </p:nvGrpSpPr>
        <p:grpSpPr>
          <a:xfrm>
            <a:off x="7691755" y="991054"/>
            <a:ext cx="883262" cy="242091"/>
            <a:chOff x="2300350" y="2601250"/>
            <a:chExt cx="2275275" cy="623625"/>
          </a:xfrm>
        </p:grpSpPr>
        <p:sp>
          <p:nvSpPr>
            <p:cNvPr id="2727" name="Google Shape;2727;p3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3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3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3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3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3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24" name="Google Shape;2724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dirty="0"/>
              <a:t>1.4 Pemrosesan pada Database (Database Processing)</a:t>
            </a:r>
            <a:endParaRPr lang="en-ID" sz="3600" dirty="0"/>
          </a:p>
        </p:txBody>
      </p:sp>
      <p:sp>
        <p:nvSpPr>
          <p:cNvPr id="2725" name="Google Shape;2725;p3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600" dirty="0"/>
              <a:t>Database Processing </a:t>
            </a:r>
            <a:r>
              <a:rPr lang="en-ID" sz="1600" dirty="0" err="1"/>
              <a:t>adalah</a:t>
            </a:r>
            <a:r>
              <a:rPr lang="en-ID" sz="1600" dirty="0"/>
              <a:t> proses yang </a:t>
            </a:r>
            <a:r>
              <a:rPr lang="en-ID" sz="1600" dirty="0" err="1"/>
              <a:t>memanfaatkan</a:t>
            </a:r>
            <a:r>
              <a:rPr lang="en-ID" sz="1600" dirty="0"/>
              <a:t> database, </a:t>
            </a:r>
            <a:r>
              <a:rPr lang="en-ID" sz="1600" dirty="0" err="1"/>
              <a:t>memberikan</a:t>
            </a:r>
            <a:r>
              <a:rPr lang="en-ID" sz="1600" dirty="0"/>
              <a:t> </a:t>
            </a:r>
            <a:r>
              <a:rPr lang="en-ID" sz="1600" dirty="0" err="1"/>
              <a:t>beberapa</a:t>
            </a:r>
            <a:r>
              <a:rPr lang="en-ID" sz="1600" dirty="0"/>
              <a:t> </a:t>
            </a:r>
            <a:r>
              <a:rPr lang="en-ID" sz="1600" dirty="0" err="1"/>
              <a:t>keuntungan</a:t>
            </a:r>
            <a:r>
              <a:rPr lang="en-ID" sz="1600" dirty="0"/>
              <a:t> </a:t>
            </a:r>
            <a:r>
              <a:rPr lang="en-ID" sz="1600" dirty="0" err="1"/>
              <a:t>dibandingkan</a:t>
            </a:r>
            <a:r>
              <a:rPr lang="en-ID" sz="1600" dirty="0"/>
              <a:t> File Processing, </a:t>
            </a:r>
            <a:r>
              <a:rPr lang="en-ID" sz="1600" dirty="0" err="1"/>
              <a:t>antara</a:t>
            </a:r>
            <a:r>
              <a:rPr lang="en-ID" sz="1600" dirty="0"/>
              <a:t> lain: 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ID" sz="2000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800" b="1" dirty="0"/>
              <a:t>1. </a:t>
            </a:r>
            <a:r>
              <a:rPr lang="en-ID" sz="1800" b="1" dirty="0" err="1"/>
              <a:t>Peningkatan</a:t>
            </a:r>
            <a:r>
              <a:rPr lang="en-ID" sz="1800" b="1" dirty="0"/>
              <a:t> </a:t>
            </a:r>
            <a:r>
              <a:rPr lang="en-ID" sz="1800" b="1" dirty="0" err="1"/>
              <a:t>Keamanan</a:t>
            </a:r>
            <a:r>
              <a:rPr lang="en-ID" sz="1800" b="1" dirty="0"/>
              <a:t> Data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ID" sz="18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800" b="1" dirty="0"/>
              <a:t>2. </a:t>
            </a:r>
            <a:r>
              <a:rPr lang="en-ID" sz="1800" b="1" dirty="0" err="1"/>
              <a:t>Mengurangi</a:t>
            </a:r>
            <a:r>
              <a:rPr lang="en-ID" sz="1800" b="1" dirty="0"/>
              <a:t> Data Redundancy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ID" sz="18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800" b="1" dirty="0"/>
              <a:t>3. </a:t>
            </a:r>
            <a:r>
              <a:rPr lang="en-ID" sz="1800" b="1" dirty="0" err="1"/>
              <a:t>Akses</a:t>
            </a:r>
            <a:r>
              <a:rPr lang="en-ID" sz="1800" b="1" dirty="0"/>
              <a:t> </a:t>
            </a:r>
            <a:r>
              <a:rPr lang="en-ID" sz="1800" b="1" dirty="0" err="1"/>
              <a:t>Cepat</a:t>
            </a:r>
            <a:r>
              <a:rPr lang="en-ID" sz="1800" b="1" dirty="0"/>
              <a:t> </a:t>
            </a:r>
            <a:r>
              <a:rPr lang="en-ID" sz="1800" b="1" dirty="0" err="1"/>
              <a:t>ke</a:t>
            </a:r>
            <a:r>
              <a:rPr lang="en-ID" sz="1800" b="1" dirty="0"/>
              <a:t> Data dan </a:t>
            </a:r>
            <a:r>
              <a:rPr lang="en-ID" sz="1800" b="1" dirty="0" err="1"/>
              <a:t>Informasi</a:t>
            </a:r>
            <a:endParaRPr lang="en-ID" sz="18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ID" sz="18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800" b="1" dirty="0"/>
              <a:t>4. Integrasi Data yang </a:t>
            </a:r>
            <a:r>
              <a:rPr lang="en-ID" sz="1800" b="1" dirty="0" err="1"/>
              <a:t>Mudah</a:t>
            </a:r>
            <a:endParaRPr lang="en-ID" sz="18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ID" sz="1800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sz="1800" b="1" dirty="0"/>
              <a:t>5. </a:t>
            </a:r>
            <a:r>
              <a:rPr lang="en-ID" sz="1800" b="1" dirty="0" err="1"/>
              <a:t>Penyimpanan</a:t>
            </a:r>
            <a:r>
              <a:rPr lang="en-ID" sz="1800" b="1" dirty="0"/>
              <a:t> Data </a:t>
            </a:r>
            <a:r>
              <a:rPr lang="en-ID" sz="1800" b="1" dirty="0" err="1"/>
              <a:t>Terpisah</a:t>
            </a:r>
            <a:endParaRPr lang="en-ID" sz="1800" b="1" dirty="0"/>
          </a:p>
        </p:txBody>
      </p:sp>
    </p:spTree>
    <p:extLst>
      <p:ext uri="{BB962C8B-B14F-4D97-AF65-F5344CB8AC3E}">
        <p14:creationId xmlns:p14="http://schemas.microsoft.com/office/powerpoint/2010/main" val="42194726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2" name="Google Shape;2882;p38"/>
          <p:cNvSpPr/>
          <p:nvPr/>
        </p:nvSpPr>
        <p:spPr>
          <a:xfrm>
            <a:off x="1453350" y="2485517"/>
            <a:ext cx="6237300" cy="579369"/>
          </a:xfrm>
          <a:prstGeom prst="roundRect">
            <a:avLst>
              <a:gd name="adj" fmla="val 50000"/>
            </a:avLst>
          </a:prstGeom>
          <a:gradFill>
            <a:gsLst>
              <a:gs pos="0">
                <a:schemeClr val="lt2"/>
              </a:gs>
              <a:gs pos="100000">
                <a:schemeClr val="accent2"/>
              </a:gs>
            </a:gsLst>
            <a:lin ang="2700006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3" name="Google Shape;2883;p3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dirty="0"/>
              <a:t>Data Warehouse</a:t>
            </a:r>
            <a:endParaRPr lang="en-ID" dirty="0">
              <a:solidFill>
                <a:schemeClr val="accent2"/>
              </a:solidFill>
            </a:endParaRPr>
          </a:p>
        </p:txBody>
      </p:sp>
      <p:sp>
        <p:nvSpPr>
          <p:cNvPr id="2885" name="Google Shape;2885;p38"/>
          <p:cNvSpPr txBox="1">
            <a:spLocks noGrp="1"/>
          </p:cNvSpPr>
          <p:nvPr>
            <p:ph type="title" idx="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grpSp>
        <p:nvGrpSpPr>
          <p:cNvPr id="2886" name="Google Shape;2886;p38"/>
          <p:cNvGrpSpPr/>
          <p:nvPr/>
        </p:nvGrpSpPr>
        <p:grpSpPr>
          <a:xfrm rot="-5400000">
            <a:off x="2746096" y="55862"/>
            <a:ext cx="1823016" cy="296643"/>
            <a:chOff x="7857346" y="3902355"/>
            <a:chExt cx="1823016" cy="296643"/>
          </a:xfrm>
        </p:grpSpPr>
        <p:sp>
          <p:nvSpPr>
            <p:cNvPr id="2887" name="Google Shape;2887;p38"/>
            <p:cNvSpPr/>
            <p:nvPr/>
          </p:nvSpPr>
          <p:spPr>
            <a:xfrm>
              <a:off x="7956216" y="4048371"/>
              <a:ext cx="1724145" cy="150627"/>
            </a:xfrm>
            <a:custGeom>
              <a:avLst/>
              <a:gdLst/>
              <a:ahLst/>
              <a:cxnLst/>
              <a:rect l="l" t="t" r="r" b="b"/>
              <a:pathLst>
                <a:path w="55332" h="4834" fill="none" extrusionOk="0">
                  <a:moveTo>
                    <a:pt x="55331" y="4834"/>
                  </a:moveTo>
                  <a:lnTo>
                    <a:pt x="28930" y="4834"/>
                  </a:lnTo>
                  <a:lnTo>
                    <a:pt x="27294" y="3198"/>
                  </a:lnTo>
                  <a:lnTo>
                    <a:pt x="24072" y="0"/>
                  </a:lnTo>
                  <a:lnTo>
                    <a:pt x="1" y="0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8" name="Google Shape;2888;p38"/>
            <p:cNvSpPr/>
            <p:nvPr/>
          </p:nvSpPr>
          <p:spPr>
            <a:xfrm>
              <a:off x="8453686" y="390235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0" y="1488"/>
                  </a:moveTo>
                  <a:cubicBezTo>
                    <a:pt x="0" y="670"/>
                    <a:pt x="670" y="1"/>
                    <a:pt x="1488" y="1"/>
                  </a:cubicBezTo>
                  <a:cubicBezTo>
                    <a:pt x="2306" y="1"/>
                    <a:pt x="2950" y="670"/>
                    <a:pt x="2950" y="1488"/>
                  </a:cubicBezTo>
                  <a:cubicBezTo>
                    <a:pt x="2950" y="2281"/>
                    <a:pt x="2306" y="2951"/>
                    <a:pt x="1488" y="2951"/>
                  </a:cubicBezTo>
                  <a:cubicBezTo>
                    <a:pt x="670" y="2951"/>
                    <a:pt x="0" y="2281"/>
                    <a:pt x="0" y="1488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9" name="Google Shape;2889;p38"/>
            <p:cNvSpPr/>
            <p:nvPr/>
          </p:nvSpPr>
          <p:spPr>
            <a:xfrm>
              <a:off x="8478396" y="3927096"/>
              <a:ext cx="43281" cy="42502"/>
            </a:xfrm>
            <a:custGeom>
              <a:avLst/>
              <a:gdLst/>
              <a:ahLst/>
              <a:cxnLst/>
              <a:rect l="l" t="t" r="r" b="b"/>
              <a:pathLst>
                <a:path w="1389" h="1364" extrusionOk="0">
                  <a:moveTo>
                    <a:pt x="695" y="0"/>
                  </a:moveTo>
                  <a:cubicBezTo>
                    <a:pt x="298" y="0"/>
                    <a:pt x="1" y="298"/>
                    <a:pt x="1" y="694"/>
                  </a:cubicBezTo>
                  <a:cubicBezTo>
                    <a:pt x="1" y="1066"/>
                    <a:pt x="298" y="1363"/>
                    <a:pt x="695" y="1363"/>
                  </a:cubicBezTo>
                  <a:cubicBezTo>
                    <a:pt x="1067" y="1363"/>
                    <a:pt x="1389" y="1066"/>
                    <a:pt x="1389" y="694"/>
                  </a:cubicBezTo>
                  <a:cubicBezTo>
                    <a:pt x="1389" y="298"/>
                    <a:pt x="1067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0" name="Google Shape;2890;p38"/>
            <p:cNvSpPr/>
            <p:nvPr/>
          </p:nvSpPr>
          <p:spPr>
            <a:xfrm>
              <a:off x="7857346" y="4002005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" y="1463"/>
                  </a:moveTo>
                  <a:cubicBezTo>
                    <a:pt x="1" y="670"/>
                    <a:pt x="670" y="1"/>
                    <a:pt x="1488" y="1"/>
                  </a:cubicBezTo>
                  <a:cubicBezTo>
                    <a:pt x="2306" y="1"/>
                    <a:pt x="2951" y="670"/>
                    <a:pt x="2951" y="1463"/>
                  </a:cubicBezTo>
                  <a:cubicBezTo>
                    <a:pt x="2951" y="2281"/>
                    <a:pt x="2306" y="2951"/>
                    <a:pt x="1488" y="2951"/>
                  </a:cubicBezTo>
                  <a:cubicBezTo>
                    <a:pt x="670" y="2951"/>
                    <a:pt x="1" y="2281"/>
                    <a:pt x="1" y="1463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1" name="Google Shape;2891;p38"/>
            <p:cNvSpPr/>
            <p:nvPr/>
          </p:nvSpPr>
          <p:spPr>
            <a:xfrm>
              <a:off x="7882087" y="4026715"/>
              <a:ext cx="43281" cy="42533"/>
            </a:xfrm>
            <a:custGeom>
              <a:avLst/>
              <a:gdLst/>
              <a:ahLst/>
              <a:cxnLst/>
              <a:rect l="l" t="t" r="r" b="b"/>
              <a:pathLst>
                <a:path w="1389" h="1365" extrusionOk="0">
                  <a:moveTo>
                    <a:pt x="694" y="1"/>
                  </a:moveTo>
                  <a:cubicBezTo>
                    <a:pt x="298" y="1"/>
                    <a:pt x="0" y="298"/>
                    <a:pt x="0" y="670"/>
                  </a:cubicBezTo>
                  <a:cubicBezTo>
                    <a:pt x="0" y="1067"/>
                    <a:pt x="298" y="1364"/>
                    <a:pt x="694" y="1364"/>
                  </a:cubicBezTo>
                  <a:cubicBezTo>
                    <a:pt x="1066" y="1364"/>
                    <a:pt x="1388" y="1067"/>
                    <a:pt x="1388" y="670"/>
                  </a:cubicBezTo>
                  <a:cubicBezTo>
                    <a:pt x="1388" y="298"/>
                    <a:pt x="1066" y="1"/>
                    <a:pt x="69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2" name="Google Shape;2892;p38"/>
            <p:cNvSpPr/>
            <p:nvPr/>
          </p:nvSpPr>
          <p:spPr>
            <a:xfrm>
              <a:off x="8545608" y="3948721"/>
              <a:ext cx="1134754" cy="175368"/>
            </a:xfrm>
            <a:custGeom>
              <a:avLst/>
              <a:gdLst/>
              <a:ahLst/>
              <a:cxnLst/>
              <a:rect l="l" t="t" r="r" b="b"/>
              <a:pathLst>
                <a:path w="36417" h="5628" fill="none" extrusionOk="0">
                  <a:moveTo>
                    <a:pt x="0" y="0"/>
                  </a:moveTo>
                  <a:lnTo>
                    <a:pt x="6049" y="0"/>
                  </a:lnTo>
                  <a:lnTo>
                    <a:pt x="8379" y="2330"/>
                  </a:lnTo>
                  <a:lnTo>
                    <a:pt x="11676" y="5627"/>
                  </a:lnTo>
                  <a:lnTo>
                    <a:pt x="36416" y="5627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93" name="Google Shape;2893;p38"/>
          <p:cNvGrpSpPr/>
          <p:nvPr/>
        </p:nvGrpSpPr>
        <p:grpSpPr>
          <a:xfrm rot="5400000">
            <a:off x="1639375" y="1028400"/>
            <a:ext cx="98902" cy="553090"/>
            <a:chOff x="4898850" y="4820550"/>
            <a:chExt cx="98902" cy="553090"/>
          </a:xfrm>
        </p:grpSpPr>
        <p:sp>
          <p:nvSpPr>
            <p:cNvPr id="2894" name="Google Shape;2894;p3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5" name="Google Shape;2895;p3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6" name="Google Shape;2896;p3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7" name="Google Shape;2897;p3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8" name="Google Shape;2898;p3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99" name="Google Shape;2899;p38"/>
          <p:cNvGrpSpPr/>
          <p:nvPr/>
        </p:nvGrpSpPr>
        <p:grpSpPr>
          <a:xfrm>
            <a:off x="1609176" y="4434219"/>
            <a:ext cx="1252897" cy="51000"/>
            <a:chOff x="2915381" y="4104819"/>
            <a:chExt cx="1252897" cy="51000"/>
          </a:xfrm>
        </p:grpSpPr>
        <p:sp>
          <p:nvSpPr>
            <p:cNvPr id="2900" name="Google Shape;2900;p38"/>
            <p:cNvSpPr/>
            <p:nvPr/>
          </p:nvSpPr>
          <p:spPr>
            <a:xfrm>
              <a:off x="2915381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1" name="Google Shape;2901;p38"/>
            <p:cNvSpPr/>
            <p:nvPr/>
          </p:nvSpPr>
          <p:spPr>
            <a:xfrm>
              <a:off x="3007850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2" name="Google Shape;2902;p38"/>
            <p:cNvSpPr/>
            <p:nvPr/>
          </p:nvSpPr>
          <p:spPr>
            <a:xfrm>
              <a:off x="3100319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3" name="Google Shape;2903;p38"/>
            <p:cNvSpPr/>
            <p:nvPr/>
          </p:nvSpPr>
          <p:spPr>
            <a:xfrm>
              <a:off x="3192788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4" name="Google Shape;2904;p38"/>
            <p:cNvSpPr/>
            <p:nvPr/>
          </p:nvSpPr>
          <p:spPr>
            <a:xfrm>
              <a:off x="328525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5" name="Google Shape;2905;p38"/>
            <p:cNvSpPr/>
            <p:nvPr/>
          </p:nvSpPr>
          <p:spPr>
            <a:xfrm>
              <a:off x="3377726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6" name="Google Shape;2906;p38"/>
            <p:cNvSpPr/>
            <p:nvPr/>
          </p:nvSpPr>
          <p:spPr>
            <a:xfrm>
              <a:off x="3470195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7" name="Google Shape;2907;p38"/>
            <p:cNvSpPr/>
            <p:nvPr/>
          </p:nvSpPr>
          <p:spPr>
            <a:xfrm>
              <a:off x="3562664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8" name="Google Shape;2908;p38"/>
            <p:cNvSpPr/>
            <p:nvPr/>
          </p:nvSpPr>
          <p:spPr>
            <a:xfrm>
              <a:off x="3655133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9" name="Google Shape;2909;p38"/>
            <p:cNvSpPr/>
            <p:nvPr/>
          </p:nvSpPr>
          <p:spPr>
            <a:xfrm>
              <a:off x="3747602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38"/>
            <p:cNvSpPr/>
            <p:nvPr/>
          </p:nvSpPr>
          <p:spPr>
            <a:xfrm>
              <a:off x="38400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38"/>
            <p:cNvSpPr/>
            <p:nvPr/>
          </p:nvSpPr>
          <p:spPr>
            <a:xfrm>
              <a:off x="39324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38"/>
            <p:cNvSpPr/>
            <p:nvPr/>
          </p:nvSpPr>
          <p:spPr>
            <a:xfrm>
              <a:off x="40248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38"/>
            <p:cNvSpPr/>
            <p:nvPr/>
          </p:nvSpPr>
          <p:spPr>
            <a:xfrm>
              <a:off x="4117277" y="4104819"/>
              <a:ext cx="51000" cy="5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14" name="Google Shape;2914;p38"/>
          <p:cNvGrpSpPr/>
          <p:nvPr/>
        </p:nvGrpSpPr>
        <p:grpSpPr>
          <a:xfrm>
            <a:off x="5495767" y="691791"/>
            <a:ext cx="1105976" cy="133969"/>
            <a:chOff x="8183182" y="663852"/>
            <a:chExt cx="1475028" cy="178673"/>
          </a:xfrm>
        </p:grpSpPr>
        <p:grpSp>
          <p:nvGrpSpPr>
            <p:cNvPr id="2915" name="Google Shape;2915;p38"/>
            <p:cNvGrpSpPr/>
            <p:nvPr/>
          </p:nvGrpSpPr>
          <p:grpSpPr>
            <a:xfrm>
              <a:off x="8183182" y="774425"/>
              <a:ext cx="1178025" cy="68100"/>
              <a:chOff x="2024450" y="204150"/>
              <a:chExt cx="1178025" cy="68100"/>
            </a:xfrm>
          </p:grpSpPr>
          <p:sp>
            <p:nvSpPr>
              <p:cNvPr id="2916" name="Google Shape;2916;p3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7" name="Google Shape;2917;p3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8" name="Google Shape;2918;p3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9" name="Google Shape;2919;p3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0" name="Google Shape;2920;p3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1" name="Google Shape;2921;p3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2" name="Google Shape;2922;p3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3" name="Google Shape;2923;p3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4" name="Google Shape;2924;p3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5" name="Google Shape;2925;p3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926" name="Google Shape;2926;p38"/>
            <p:cNvGrpSpPr/>
            <p:nvPr/>
          </p:nvGrpSpPr>
          <p:grpSpPr>
            <a:xfrm>
              <a:off x="8480185" y="663852"/>
              <a:ext cx="1178025" cy="68100"/>
              <a:chOff x="2024450" y="204150"/>
              <a:chExt cx="1178025" cy="68100"/>
            </a:xfrm>
          </p:grpSpPr>
          <p:sp>
            <p:nvSpPr>
              <p:cNvPr id="2927" name="Google Shape;2927;p38"/>
              <p:cNvSpPr/>
              <p:nvPr/>
            </p:nvSpPr>
            <p:spPr>
              <a:xfrm>
                <a:off x="20244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8" name="Google Shape;2928;p38"/>
              <p:cNvSpPr/>
              <p:nvPr/>
            </p:nvSpPr>
            <p:spPr>
              <a:xfrm>
                <a:off x="21477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9" name="Google Shape;2929;p38"/>
              <p:cNvSpPr/>
              <p:nvPr/>
            </p:nvSpPr>
            <p:spPr>
              <a:xfrm>
                <a:off x="22711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0" name="Google Shape;2930;p38"/>
              <p:cNvSpPr/>
              <p:nvPr/>
            </p:nvSpPr>
            <p:spPr>
              <a:xfrm>
                <a:off x="23944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1" name="Google Shape;2931;p38"/>
              <p:cNvSpPr/>
              <p:nvPr/>
            </p:nvSpPr>
            <p:spPr>
              <a:xfrm>
                <a:off x="25177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2" name="Google Shape;2932;p38"/>
              <p:cNvSpPr/>
              <p:nvPr/>
            </p:nvSpPr>
            <p:spPr>
              <a:xfrm>
                <a:off x="26410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3" name="Google Shape;2933;p38"/>
              <p:cNvSpPr/>
              <p:nvPr/>
            </p:nvSpPr>
            <p:spPr>
              <a:xfrm>
                <a:off x="276440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4" name="Google Shape;2934;p38"/>
              <p:cNvSpPr/>
              <p:nvPr/>
            </p:nvSpPr>
            <p:spPr>
              <a:xfrm>
                <a:off x="288772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5" name="Google Shape;2935;p38"/>
              <p:cNvSpPr/>
              <p:nvPr/>
            </p:nvSpPr>
            <p:spPr>
              <a:xfrm>
                <a:off x="3011050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6" name="Google Shape;2936;p38"/>
              <p:cNvSpPr/>
              <p:nvPr/>
            </p:nvSpPr>
            <p:spPr>
              <a:xfrm>
                <a:off x="3134375" y="204150"/>
                <a:ext cx="68100" cy="681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937" name="Google Shape;2937;p38"/>
          <p:cNvGrpSpPr/>
          <p:nvPr/>
        </p:nvGrpSpPr>
        <p:grpSpPr>
          <a:xfrm rot="5400000">
            <a:off x="5968600" y="4273462"/>
            <a:ext cx="98902" cy="553090"/>
            <a:chOff x="4898850" y="4820550"/>
            <a:chExt cx="98902" cy="553090"/>
          </a:xfrm>
        </p:grpSpPr>
        <p:sp>
          <p:nvSpPr>
            <p:cNvPr id="2938" name="Google Shape;2938;p38"/>
            <p:cNvSpPr/>
            <p:nvPr/>
          </p:nvSpPr>
          <p:spPr>
            <a:xfrm>
              <a:off x="4898850" y="4820550"/>
              <a:ext cx="98902" cy="98902"/>
            </a:xfrm>
            <a:custGeom>
              <a:avLst/>
              <a:gdLst/>
              <a:ahLst/>
              <a:cxnLst/>
              <a:rect l="l" t="t" r="r" b="b"/>
              <a:pathLst>
                <a:path w="3174" h="3174" fill="none" extrusionOk="0">
                  <a:moveTo>
                    <a:pt x="1810" y="124"/>
                  </a:moveTo>
                  <a:cubicBezTo>
                    <a:pt x="2603" y="248"/>
                    <a:pt x="3173" y="1017"/>
                    <a:pt x="3024" y="1810"/>
                  </a:cubicBezTo>
                  <a:cubicBezTo>
                    <a:pt x="2900" y="2603"/>
                    <a:pt x="2157" y="3173"/>
                    <a:pt x="1339" y="3025"/>
                  </a:cubicBezTo>
                  <a:cubicBezTo>
                    <a:pt x="545" y="2901"/>
                    <a:pt x="0" y="2157"/>
                    <a:pt x="124" y="1339"/>
                  </a:cubicBezTo>
                  <a:cubicBezTo>
                    <a:pt x="248" y="546"/>
                    <a:pt x="992" y="0"/>
                    <a:pt x="1810" y="124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9" name="Google Shape;2939;p38"/>
            <p:cNvSpPr/>
            <p:nvPr/>
          </p:nvSpPr>
          <p:spPr>
            <a:xfrm>
              <a:off x="4924339" y="4847971"/>
              <a:ext cx="46366" cy="43094"/>
            </a:xfrm>
            <a:custGeom>
              <a:avLst/>
              <a:gdLst/>
              <a:ahLst/>
              <a:cxnLst/>
              <a:rect l="l" t="t" r="r" b="b"/>
              <a:pathLst>
                <a:path w="1488" h="1383" extrusionOk="0">
                  <a:moveTo>
                    <a:pt x="744" y="1"/>
                  </a:moveTo>
                  <a:cubicBezTo>
                    <a:pt x="417" y="1"/>
                    <a:pt x="119" y="253"/>
                    <a:pt x="74" y="583"/>
                  </a:cubicBezTo>
                  <a:cubicBezTo>
                    <a:pt x="0" y="955"/>
                    <a:pt x="273" y="1327"/>
                    <a:pt x="645" y="1376"/>
                  </a:cubicBezTo>
                  <a:cubicBezTo>
                    <a:pt x="676" y="1380"/>
                    <a:pt x="708" y="1383"/>
                    <a:pt x="739" y="1383"/>
                  </a:cubicBezTo>
                  <a:cubicBezTo>
                    <a:pt x="1074" y="1383"/>
                    <a:pt x="1370" y="1146"/>
                    <a:pt x="1438" y="806"/>
                  </a:cubicBezTo>
                  <a:cubicBezTo>
                    <a:pt x="1487" y="434"/>
                    <a:pt x="1240" y="62"/>
                    <a:pt x="868" y="13"/>
                  </a:cubicBezTo>
                  <a:cubicBezTo>
                    <a:pt x="826" y="4"/>
                    <a:pt x="785" y="1"/>
                    <a:pt x="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0" name="Google Shape;2940;p38"/>
            <p:cNvSpPr/>
            <p:nvPr/>
          </p:nvSpPr>
          <p:spPr>
            <a:xfrm>
              <a:off x="4901935" y="5281687"/>
              <a:ext cx="91953" cy="91953"/>
            </a:xfrm>
            <a:custGeom>
              <a:avLst/>
              <a:gdLst/>
              <a:ahLst/>
              <a:cxnLst/>
              <a:rect l="l" t="t" r="r" b="b"/>
              <a:pathLst>
                <a:path w="2951" h="2951" fill="none" extrusionOk="0">
                  <a:moveTo>
                    <a:pt x="1463" y="2951"/>
                  </a:moveTo>
                  <a:cubicBezTo>
                    <a:pt x="645" y="2951"/>
                    <a:pt x="0" y="2306"/>
                    <a:pt x="0" y="1488"/>
                  </a:cubicBezTo>
                  <a:cubicBezTo>
                    <a:pt x="0" y="670"/>
                    <a:pt x="645" y="1"/>
                    <a:pt x="1463" y="1"/>
                  </a:cubicBezTo>
                  <a:cubicBezTo>
                    <a:pt x="2281" y="1"/>
                    <a:pt x="2950" y="670"/>
                    <a:pt x="2950" y="1488"/>
                  </a:cubicBezTo>
                  <a:cubicBezTo>
                    <a:pt x="2950" y="2306"/>
                    <a:pt x="2281" y="2951"/>
                    <a:pt x="1463" y="2951"/>
                  </a:cubicBezTo>
                  <a:close/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1" name="Google Shape;2941;p38"/>
            <p:cNvSpPr/>
            <p:nvPr/>
          </p:nvSpPr>
          <p:spPr>
            <a:xfrm>
              <a:off x="4925866" y="5306428"/>
              <a:ext cx="43281" cy="43281"/>
            </a:xfrm>
            <a:custGeom>
              <a:avLst/>
              <a:gdLst/>
              <a:ahLst/>
              <a:cxnLst/>
              <a:rect l="l" t="t" r="r" b="b"/>
              <a:pathLst>
                <a:path w="1389" h="1389" extrusionOk="0">
                  <a:moveTo>
                    <a:pt x="695" y="0"/>
                  </a:moveTo>
                  <a:cubicBezTo>
                    <a:pt x="323" y="0"/>
                    <a:pt x="1" y="297"/>
                    <a:pt x="1" y="694"/>
                  </a:cubicBezTo>
                  <a:cubicBezTo>
                    <a:pt x="1" y="1066"/>
                    <a:pt x="323" y="1388"/>
                    <a:pt x="695" y="1388"/>
                  </a:cubicBezTo>
                  <a:cubicBezTo>
                    <a:pt x="1091" y="1388"/>
                    <a:pt x="1389" y="1066"/>
                    <a:pt x="1389" y="694"/>
                  </a:cubicBezTo>
                  <a:cubicBezTo>
                    <a:pt x="1389" y="297"/>
                    <a:pt x="1091" y="0"/>
                    <a:pt x="69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2" name="Google Shape;2942;p38"/>
            <p:cNvSpPr/>
            <p:nvPr/>
          </p:nvSpPr>
          <p:spPr>
            <a:xfrm>
              <a:off x="4942100" y="4917862"/>
              <a:ext cx="31" cy="358465"/>
            </a:xfrm>
            <a:custGeom>
              <a:avLst/>
              <a:gdLst/>
              <a:ahLst/>
              <a:cxnLst/>
              <a:rect l="l" t="t" r="r" b="b"/>
              <a:pathLst>
                <a:path w="1" h="11504" fill="none" extrusionOk="0">
                  <a:moveTo>
                    <a:pt x="0" y="11503"/>
                  </a:moveTo>
                  <a:lnTo>
                    <a:pt x="0" y="1"/>
                  </a:lnTo>
                </a:path>
              </a:pathLst>
            </a:custGeom>
            <a:noFill/>
            <a:ln w="190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538457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6" name="Google Shape;2726;p34"/>
          <p:cNvGrpSpPr/>
          <p:nvPr/>
        </p:nvGrpSpPr>
        <p:grpSpPr>
          <a:xfrm>
            <a:off x="7691755" y="991054"/>
            <a:ext cx="883262" cy="242091"/>
            <a:chOff x="2300350" y="2601250"/>
            <a:chExt cx="2275275" cy="623625"/>
          </a:xfrm>
        </p:grpSpPr>
        <p:sp>
          <p:nvSpPr>
            <p:cNvPr id="2727" name="Google Shape;2727;p3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3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3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3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3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3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24" name="Google Shape;2724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000" dirty="0"/>
              <a:t>2.1 </a:t>
            </a:r>
            <a:r>
              <a:rPr lang="en-ID" sz="2000" dirty="0" err="1"/>
              <a:t>Definisi</a:t>
            </a:r>
            <a:r>
              <a:rPr lang="en-ID" sz="2000" dirty="0"/>
              <a:t> Data Warehouse</a:t>
            </a:r>
            <a:endParaRPr lang="en-ID" sz="3600" dirty="0"/>
          </a:p>
        </p:txBody>
      </p:sp>
      <p:sp>
        <p:nvSpPr>
          <p:cNvPr id="2725" name="Google Shape;2725;p3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 err="1"/>
              <a:t>Menurut</a:t>
            </a:r>
            <a:r>
              <a:rPr lang="en-ID" dirty="0"/>
              <a:t> </a:t>
            </a:r>
            <a:r>
              <a:rPr lang="en-ID" dirty="0" err="1"/>
              <a:t>Witant</a:t>
            </a:r>
            <a:r>
              <a:rPr lang="en-ID" dirty="0"/>
              <a:t> </a:t>
            </a:r>
            <a:r>
              <a:rPr lang="en-ID" dirty="0" err="1"/>
              <a:t>Mrarvey</a:t>
            </a:r>
            <a:r>
              <a:rPr lang="en-ID" dirty="0"/>
              <a:t> </a:t>
            </a:r>
            <a:r>
              <a:rPr lang="en-ID" dirty="0" err="1"/>
              <a:t>Inmon</a:t>
            </a:r>
            <a:r>
              <a:rPr lang="en-ID" dirty="0"/>
              <a:t> (W.H. </a:t>
            </a:r>
            <a:r>
              <a:rPr lang="en-ID" dirty="0" err="1"/>
              <a:t>Inmon</a:t>
            </a:r>
            <a:r>
              <a:rPr lang="en-ID" dirty="0"/>
              <a:t>),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dikenal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sebutan</a:t>
            </a:r>
            <a:r>
              <a:rPr lang="en-ID" dirty="0"/>
              <a:t> bill </a:t>
            </a:r>
            <a:r>
              <a:rPr lang="en-ID" dirty="0" err="1"/>
              <a:t>Immon</a:t>
            </a:r>
            <a:r>
              <a:rPr lang="en-ID" dirty="0"/>
              <a:t>, </a:t>
            </a:r>
            <a:r>
              <a:rPr lang="en-ID" dirty="0" err="1"/>
              <a:t>merupakan</a:t>
            </a:r>
            <a:r>
              <a:rPr lang="en-ID" dirty="0"/>
              <a:t> salah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tokoh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perkembangan</a:t>
            </a:r>
            <a:r>
              <a:rPr lang="en-ID" dirty="0"/>
              <a:t> dunia </a:t>
            </a:r>
            <a:r>
              <a:rPr lang="en-ID" dirty="0" err="1"/>
              <a:t>teknologi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, </a:t>
            </a:r>
            <a:r>
              <a:rPr lang="en-ID" dirty="0" err="1"/>
              <a:t>khususnya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database Data Warehouse. Bill </a:t>
            </a:r>
            <a:r>
              <a:rPr lang="en-ID" dirty="0" err="1"/>
              <a:t>Inmon</a:t>
            </a:r>
            <a:r>
              <a:rPr lang="en-ID" dirty="0"/>
              <a:t> </a:t>
            </a:r>
            <a:r>
              <a:rPr lang="en-ID" dirty="0" err="1"/>
              <a:t>menyatakan</a:t>
            </a:r>
            <a:r>
              <a:rPr lang="en-ID" dirty="0"/>
              <a:t> </a:t>
            </a:r>
            <a:r>
              <a:rPr lang="en-ID" dirty="0" err="1"/>
              <a:t>pendapatnya</a:t>
            </a:r>
            <a:r>
              <a:rPr lang="en-ID" dirty="0"/>
              <a:t> di </a:t>
            </a:r>
            <a:r>
              <a:rPr lang="en-ID" dirty="0" err="1"/>
              <a:t>tahun</a:t>
            </a:r>
            <a:r>
              <a:rPr lang="en-ID" dirty="0"/>
              <a:t> 1970, </a:t>
            </a:r>
            <a:r>
              <a:rPr lang="en-ID" dirty="0" err="1"/>
              <a:t>bahwa</a:t>
            </a:r>
            <a:r>
              <a:rPr lang="en-ID" dirty="0"/>
              <a:t> Data Warehouse </a:t>
            </a:r>
            <a:r>
              <a:rPr lang="en-ID" dirty="0" err="1"/>
              <a:t>didefinisikan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sekumpulan</a:t>
            </a:r>
            <a:r>
              <a:rPr lang="en-ID" dirty="0"/>
              <a:t> data yang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enam</a:t>
            </a:r>
            <a:r>
              <a:rPr lang="en-ID" dirty="0"/>
              <a:t> </a:t>
            </a:r>
            <a:r>
              <a:rPr lang="en-ID" dirty="0" err="1"/>
              <a:t>buah</a:t>
            </a:r>
            <a:r>
              <a:rPr lang="en-ID" dirty="0"/>
              <a:t> </a:t>
            </a:r>
            <a:r>
              <a:rPr lang="en-ID" dirty="0" err="1"/>
              <a:t>sifat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karakteristik</a:t>
            </a:r>
            <a:r>
              <a:rPr lang="en-ID" dirty="0"/>
              <a:t> </a:t>
            </a:r>
            <a:r>
              <a:rPr lang="en-ID" dirty="0" err="1"/>
              <a:t>berupa</a:t>
            </a:r>
            <a:r>
              <a:rPr lang="en-ID" dirty="0"/>
              <a:t> </a:t>
            </a:r>
            <a:r>
              <a:rPr lang="en-ID" dirty="0" err="1"/>
              <a:t>berorientasi</a:t>
            </a:r>
            <a:r>
              <a:rPr lang="en-ID" dirty="0"/>
              <a:t> </a:t>
            </a:r>
            <a:r>
              <a:rPr lang="en-ID" dirty="0" err="1"/>
              <a:t>subjek</a:t>
            </a:r>
            <a:r>
              <a:rPr lang="en-ID" dirty="0"/>
              <a:t> (Subject Oriented), </a:t>
            </a:r>
            <a:r>
              <a:rPr lang="en-ID" dirty="0" err="1"/>
              <a:t>terintegrasi</a:t>
            </a:r>
            <a:r>
              <a:rPr lang="en-ID" dirty="0"/>
              <a:t> (Integrated), </a:t>
            </a:r>
            <a:r>
              <a:rPr lang="en-ID" dirty="0" err="1"/>
              <a:t>berorientasi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proses (Process Oriented), Time Variant,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diakses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mudah</a:t>
            </a:r>
            <a:r>
              <a:rPr lang="en-ID" dirty="0"/>
              <a:t> (</a:t>
            </a:r>
            <a:r>
              <a:rPr lang="en-ID" dirty="0" err="1"/>
              <a:t>Accesible</a:t>
            </a:r>
            <a:r>
              <a:rPr lang="en-ID" dirty="0"/>
              <a:t>), dan </a:t>
            </a:r>
            <a:r>
              <a:rPr lang="en-ID" dirty="0" err="1"/>
              <a:t>bersifat</a:t>
            </a:r>
            <a:r>
              <a:rPr lang="en-ID" dirty="0"/>
              <a:t> Non Volatile. </a:t>
            </a:r>
            <a:r>
              <a:rPr lang="en-ID" dirty="0" err="1"/>
              <a:t>Keenam</a:t>
            </a:r>
            <a:r>
              <a:rPr lang="en-ID" dirty="0"/>
              <a:t> </a:t>
            </a:r>
            <a:r>
              <a:rPr lang="en-ID" dirty="0" err="1"/>
              <a:t>buah</a:t>
            </a:r>
            <a:r>
              <a:rPr lang="en-ID" dirty="0"/>
              <a:t> </a:t>
            </a:r>
            <a:r>
              <a:rPr lang="en-ID" dirty="0" err="1"/>
              <a:t>karakteristik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, </a:t>
            </a:r>
            <a:r>
              <a:rPr lang="en-ID" dirty="0" err="1"/>
              <a:t>berguna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mendukung</a:t>
            </a:r>
            <a:r>
              <a:rPr lang="en-ID" dirty="0"/>
              <a:t> dan </a:t>
            </a:r>
            <a:r>
              <a:rPr lang="en-ID" dirty="0" err="1"/>
              <a:t>membantu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proses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pada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,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memanfaatkan</a:t>
            </a:r>
            <a:r>
              <a:rPr lang="en-ID" dirty="0"/>
              <a:t> data, database, dan Data Warehouse.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ID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 err="1"/>
              <a:t>Menurut</a:t>
            </a:r>
            <a:r>
              <a:rPr lang="en-ID" dirty="0"/>
              <a:t> Ralph Kimball, </a:t>
            </a:r>
            <a:r>
              <a:rPr lang="en-ID" dirty="0" err="1"/>
              <a:t>tokoh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 di dunia </a:t>
            </a:r>
            <a:r>
              <a:rPr lang="en-ID" dirty="0" err="1"/>
              <a:t>tenologi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, juga </a:t>
            </a:r>
            <a:r>
              <a:rPr lang="en-ID" dirty="0" err="1"/>
              <a:t>turut</a:t>
            </a:r>
            <a:r>
              <a:rPr lang="en-ID" dirty="0"/>
              <a:t> </a:t>
            </a:r>
            <a:r>
              <a:rPr lang="en-ID" dirty="0" err="1"/>
              <a:t>berperan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lahir</a:t>
            </a:r>
            <a:r>
              <a:rPr lang="en-ID" dirty="0"/>
              <a:t> dan </a:t>
            </a:r>
            <a:r>
              <a:rPr lang="en-ID" dirty="0" err="1"/>
              <a:t>berkembangnya</a:t>
            </a:r>
            <a:r>
              <a:rPr lang="en-ID" dirty="0"/>
              <a:t> </a:t>
            </a:r>
            <a:r>
              <a:rPr lang="en-ID" dirty="0" err="1"/>
              <a:t>bidang</a:t>
            </a:r>
            <a:r>
              <a:rPr lang="en-ID" dirty="0"/>
              <a:t> </a:t>
            </a:r>
            <a:r>
              <a:rPr lang="en-ID" dirty="0" err="1"/>
              <a:t>dacabase</a:t>
            </a:r>
            <a:r>
              <a:rPr lang="en-ID" dirty="0"/>
              <a:t> dan Data Warehouse. Ralph Kimball </a:t>
            </a:r>
            <a:r>
              <a:rPr lang="en-ID" dirty="0" err="1"/>
              <a:t>menyatakan</a:t>
            </a:r>
            <a:r>
              <a:rPr lang="en-ID" dirty="0"/>
              <a:t> </a:t>
            </a:r>
            <a:r>
              <a:rPr lang="en-ID" dirty="0" err="1"/>
              <a:t>sedikit</a:t>
            </a:r>
            <a:r>
              <a:rPr lang="en-ID" dirty="0"/>
              <a:t>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sudut</a:t>
            </a:r>
            <a:r>
              <a:rPr lang="en-ID" dirty="0"/>
              <a:t> </a:t>
            </a:r>
            <a:r>
              <a:rPr lang="en-ID" dirty="0" err="1"/>
              <a:t>pandang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definisi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Data Warehouse. </a:t>
            </a:r>
            <a:r>
              <a:rPr lang="en-ID" dirty="0" err="1"/>
              <a:t>Disebutkan</a:t>
            </a:r>
            <a:r>
              <a:rPr lang="en-ID" dirty="0"/>
              <a:t> oleh Ralph Kimball </a:t>
            </a:r>
            <a:r>
              <a:rPr lang="en-ID" dirty="0" err="1"/>
              <a:t>bahwa</a:t>
            </a:r>
            <a:r>
              <a:rPr lang="en-ID" dirty="0"/>
              <a:t> Data Warehouse </a:t>
            </a:r>
            <a:r>
              <a:rPr lang="en-ID" dirty="0" err="1"/>
              <a:t>merupakan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pengumpulan</a:t>
            </a:r>
            <a:r>
              <a:rPr lang="en-ID" dirty="0"/>
              <a:t> data </a:t>
            </a:r>
            <a:r>
              <a:rPr lang="en-ID" dirty="0" err="1"/>
              <a:t>transaksional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berbagai</a:t>
            </a:r>
            <a:r>
              <a:rPr lang="en-ID" dirty="0"/>
              <a:t> </a:t>
            </a:r>
            <a:r>
              <a:rPr lang="en-ID" dirty="0" err="1"/>
              <a:t>sumber</a:t>
            </a:r>
            <a:r>
              <a:rPr lang="en-ID" dirty="0"/>
              <a:t> data, yang </a:t>
            </a:r>
            <a:r>
              <a:rPr lang="en-ID" dirty="0" err="1"/>
              <a:t>mengutamakan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2 </a:t>
            </a:r>
            <a:r>
              <a:rPr lang="en-ID" dirty="0" err="1"/>
              <a:t>hal</a:t>
            </a:r>
            <a:r>
              <a:rPr lang="en-ID" dirty="0"/>
              <a:t>: Query dan </a:t>
            </a:r>
            <a:r>
              <a:rPr lang="en-ID" dirty="0" err="1"/>
              <a:t>analisa</a:t>
            </a:r>
            <a:r>
              <a:rPr lang="en-ID" dirty="0"/>
              <a:t> data. </a:t>
            </a:r>
            <a:r>
              <a:rPr lang="en-ID" dirty="0" err="1"/>
              <a:t>Definisi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Ralp</a:t>
            </a:r>
            <a:r>
              <a:rPr lang="en-ID" dirty="0"/>
              <a:t> Kimball </a:t>
            </a:r>
            <a:r>
              <a:rPr lang="en-ID" dirty="0" err="1"/>
              <a:t>ini</a:t>
            </a:r>
            <a:r>
              <a:rPr lang="en-ID" dirty="0"/>
              <a:t>, </a:t>
            </a:r>
            <a:r>
              <a:rPr lang="en-ID" dirty="0" err="1"/>
              <a:t>kelak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menjadikan</a:t>
            </a:r>
            <a:r>
              <a:rPr lang="en-ID" dirty="0"/>
              <a:t> dunia database </a:t>
            </a:r>
            <a:r>
              <a:rPr lang="en-ID" dirty="0" err="1"/>
              <a:t>mengenal</a:t>
            </a:r>
            <a:r>
              <a:rPr lang="en-ID" dirty="0"/>
              <a:t> </a:t>
            </a:r>
            <a:r>
              <a:rPr lang="en-ID" dirty="0" err="1"/>
              <a:t>adanya</a:t>
            </a:r>
            <a:r>
              <a:rPr lang="en-ID" dirty="0"/>
              <a:t> dua </a:t>
            </a:r>
            <a:r>
              <a:rPr lang="en-ID" dirty="0" err="1"/>
              <a:t>buah</a:t>
            </a:r>
            <a:r>
              <a:rPr lang="en-ID" dirty="0"/>
              <a:t> </a:t>
            </a:r>
            <a:r>
              <a:rPr lang="en-ID" dirty="0" err="1"/>
              <a:t>istilah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teknologi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data dan </a:t>
            </a:r>
            <a:r>
              <a:rPr lang="en-ID" dirty="0" err="1"/>
              <a:t>analisa</a:t>
            </a:r>
            <a:r>
              <a:rPr lang="en-ID" dirty="0"/>
              <a:t> data, </a:t>
            </a:r>
            <a:r>
              <a:rPr lang="en-ID" dirty="0" err="1"/>
              <a:t>yaitu</a:t>
            </a:r>
            <a:r>
              <a:rPr lang="en-ID" dirty="0"/>
              <a:t> OLTP (On Line Transactional Processing) dan OLAP (On Line Analytical Processing). OLTP dan OLAP </a:t>
            </a:r>
            <a:r>
              <a:rPr lang="en-ID" dirty="0" err="1"/>
              <a:t>memegang</a:t>
            </a:r>
            <a:r>
              <a:rPr lang="en-ID" dirty="0"/>
              <a:t> </a:t>
            </a:r>
            <a:r>
              <a:rPr lang="en-ID" dirty="0" err="1"/>
              <a:t>peranan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proses </a:t>
            </a:r>
            <a:r>
              <a:rPr lang="en-ID" dirty="0" err="1"/>
              <a:t>transaksi</a:t>
            </a:r>
            <a:r>
              <a:rPr lang="en-ID" dirty="0"/>
              <a:t> dan proses </a:t>
            </a:r>
            <a:r>
              <a:rPr lang="en-ID" dirty="0" err="1"/>
              <a:t>analisa</a:t>
            </a:r>
            <a:r>
              <a:rPr lang="en-ID" dirty="0"/>
              <a:t> data.</a:t>
            </a:r>
          </a:p>
        </p:txBody>
      </p:sp>
    </p:spTree>
    <p:extLst>
      <p:ext uri="{BB962C8B-B14F-4D97-AF65-F5344CB8AC3E}">
        <p14:creationId xmlns:p14="http://schemas.microsoft.com/office/powerpoint/2010/main" val="2167634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6" name="Google Shape;2726;p34"/>
          <p:cNvGrpSpPr/>
          <p:nvPr/>
        </p:nvGrpSpPr>
        <p:grpSpPr>
          <a:xfrm>
            <a:off x="7691755" y="991054"/>
            <a:ext cx="883262" cy="242091"/>
            <a:chOff x="2300350" y="2601250"/>
            <a:chExt cx="2275275" cy="623625"/>
          </a:xfrm>
        </p:grpSpPr>
        <p:sp>
          <p:nvSpPr>
            <p:cNvPr id="2727" name="Google Shape;2727;p3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3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3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3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3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3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24" name="Google Shape;2724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D" sz="2000" dirty="0"/>
              <a:t>2.2 </a:t>
            </a:r>
            <a:r>
              <a:rPr lang="en-ID" sz="2000" dirty="0" err="1"/>
              <a:t>Perkembangan</a:t>
            </a:r>
            <a:r>
              <a:rPr lang="en-ID" sz="2000" dirty="0"/>
              <a:t> Data Warehouse </a:t>
            </a:r>
            <a:r>
              <a:rPr lang="en-ID" sz="2000" dirty="0" err="1"/>
              <a:t>dari</a:t>
            </a:r>
            <a:r>
              <a:rPr lang="en-ID" sz="2000" dirty="0"/>
              <a:t> Waktu </a:t>
            </a:r>
            <a:r>
              <a:rPr lang="en-ID" sz="2000" dirty="0" err="1"/>
              <a:t>ke</a:t>
            </a:r>
            <a:r>
              <a:rPr lang="en-ID" sz="2000" dirty="0"/>
              <a:t> Waktu</a:t>
            </a:r>
            <a:endParaRPr lang="en-ID" sz="5400" dirty="0"/>
          </a:p>
        </p:txBody>
      </p:sp>
      <p:sp>
        <p:nvSpPr>
          <p:cNvPr id="2725" name="Google Shape;2725;p3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b="1" dirty="0"/>
              <a:t>2.2.1 Masa Awal </a:t>
            </a:r>
            <a:r>
              <a:rPr lang="en-ID" b="1" dirty="0" err="1"/>
              <a:t>Komputer</a:t>
            </a:r>
            <a:r>
              <a:rPr lang="en-ID" b="1" dirty="0"/>
              <a:t> </a:t>
            </a:r>
            <a:r>
              <a:rPr lang="en-ID" b="1" dirty="0" err="1"/>
              <a:t>Pribadi</a:t>
            </a:r>
            <a:r>
              <a:rPr lang="en-ID" b="1" dirty="0"/>
              <a:t> dan Data-Data Digital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/>
              <a:t>Di masa </a:t>
            </a:r>
            <a:r>
              <a:rPr lang="en-ID" dirty="0" err="1"/>
              <a:t>awal</a:t>
            </a:r>
            <a:r>
              <a:rPr lang="en-ID" dirty="0"/>
              <a:t> </a:t>
            </a:r>
            <a:r>
              <a:rPr lang="en-ID" dirty="0" err="1"/>
              <a:t>komputer</a:t>
            </a:r>
            <a:r>
              <a:rPr lang="en-ID" dirty="0"/>
              <a:t>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merambah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kalangan</a:t>
            </a:r>
            <a:r>
              <a:rPr lang="en-ID" dirty="0"/>
              <a:t> </a:t>
            </a:r>
            <a:r>
              <a:rPr lang="en-ID" dirty="0" err="1"/>
              <a:t>pengguna</a:t>
            </a:r>
            <a:r>
              <a:rPr lang="en-ID" dirty="0"/>
              <a:t> </a:t>
            </a:r>
            <a:r>
              <a:rPr lang="en-ID" dirty="0" err="1"/>
              <a:t>pribadi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rumahan</a:t>
            </a:r>
            <a:r>
              <a:rPr lang="en-ID" dirty="0"/>
              <a:t>, </a:t>
            </a:r>
            <a:r>
              <a:rPr lang="en-ID" dirty="0" err="1"/>
              <a:t>bentuk</a:t>
            </a:r>
            <a:r>
              <a:rPr lang="en-ID" dirty="0"/>
              <a:t> </a:t>
            </a:r>
            <a:r>
              <a:rPr lang="en-ID" dirty="0" err="1"/>
              <a:t>pemanfaatan</a:t>
            </a:r>
            <a:r>
              <a:rPr lang="en-ID" dirty="0"/>
              <a:t> </a:t>
            </a:r>
            <a:r>
              <a:rPr lang="en-ID" dirty="0" err="1"/>
              <a:t>komputer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penyimpanan</a:t>
            </a:r>
            <a:r>
              <a:rPr lang="en-ID" dirty="0"/>
              <a:t> data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berupa</a:t>
            </a:r>
            <a:r>
              <a:rPr lang="en-ID" dirty="0"/>
              <a:t> Punch Card.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ID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b="1" dirty="0"/>
              <a:t>2.2.2 </a:t>
            </a:r>
            <a:r>
              <a:rPr lang="en-ID" b="1" dirty="0" err="1"/>
              <a:t>Pengenalan</a:t>
            </a:r>
            <a:r>
              <a:rPr lang="en-ID" b="1" dirty="0"/>
              <a:t> Database </a:t>
            </a:r>
            <a:r>
              <a:rPr lang="en-ID" b="1" dirty="0" err="1"/>
              <a:t>Sebagai</a:t>
            </a:r>
            <a:r>
              <a:rPr lang="en-ID" b="1" dirty="0"/>
              <a:t> Media </a:t>
            </a:r>
            <a:r>
              <a:rPr lang="en-ID" b="1" dirty="0" err="1"/>
              <a:t>Penyimpanan</a:t>
            </a:r>
            <a:r>
              <a:rPr lang="en-ID" b="1" dirty="0"/>
              <a:t> Data Digital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/>
              <a:t>Ketika </a:t>
            </a:r>
            <a:r>
              <a:rPr lang="en-ID" dirty="0" err="1"/>
              <a:t>memasuki</a:t>
            </a:r>
            <a:r>
              <a:rPr lang="en-ID" dirty="0"/>
              <a:t> </a:t>
            </a:r>
            <a:r>
              <a:rPr lang="en-ID" dirty="0" err="1"/>
              <a:t>tahun</a:t>
            </a:r>
            <a:r>
              <a:rPr lang="en-ID" dirty="0"/>
              <a:t> 1980-an, database </a:t>
            </a:r>
            <a:r>
              <a:rPr lang="en-ID" dirty="0" err="1"/>
              <a:t>mulai</a:t>
            </a:r>
            <a:r>
              <a:rPr lang="en-ID" dirty="0"/>
              <a:t> </a:t>
            </a:r>
            <a:r>
              <a:rPr lang="en-ID" dirty="0" err="1"/>
              <a:t>diperkenalkan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sistem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penyimpanan</a:t>
            </a:r>
            <a:r>
              <a:rPr lang="en-ID" dirty="0"/>
              <a:t> data- data digital.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ID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b="1" dirty="0"/>
              <a:t>2.2.3 </a:t>
            </a:r>
            <a:r>
              <a:rPr lang="en-ID" b="1" dirty="0" err="1"/>
              <a:t>Pengenalan</a:t>
            </a:r>
            <a:r>
              <a:rPr lang="en-ID" b="1" dirty="0"/>
              <a:t> Data Warehouse dan Masa Awal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 err="1"/>
              <a:t>Perkembangan</a:t>
            </a:r>
            <a:r>
              <a:rPr lang="en-ID" dirty="0"/>
              <a:t> </a:t>
            </a:r>
            <a:r>
              <a:rPr lang="en-ID" dirty="0" err="1"/>
              <a:t>selanjutnya</a:t>
            </a:r>
            <a:r>
              <a:rPr lang="en-ID" dirty="0"/>
              <a:t>, </a:t>
            </a:r>
            <a:r>
              <a:rPr lang="en-ID" dirty="0" err="1"/>
              <a:t>melahirkan</a:t>
            </a:r>
            <a:r>
              <a:rPr lang="en-ID" dirty="0"/>
              <a:t> dua </a:t>
            </a:r>
            <a:r>
              <a:rPr lang="en-ID" dirty="0" err="1"/>
              <a:t>buah</a:t>
            </a:r>
            <a:r>
              <a:rPr lang="en-ID" dirty="0"/>
              <a:t> </a:t>
            </a:r>
            <a:r>
              <a:rPr lang="en-ID" dirty="0" err="1"/>
              <a:t>aliran</a:t>
            </a:r>
            <a:r>
              <a:rPr lang="en-ID" dirty="0"/>
              <a:t> </a:t>
            </a:r>
            <a:r>
              <a:rPr lang="en-ID" dirty="0" err="1"/>
              <a:t>sudut</a:t>
            </a:r>
            <a:r>
              <a:rPr lang="en-ID" dirty="0"/>
              <a:t> </a:t>
            </a:r>
            <a:r>
              <a:rPr lang="en-ID" dirty="0" err="1"/>
              <a:t>pandang</a:t>
            </a:r>
            <a:r>
              <a:rPr lang="en-ID" dirty="0"/>
              <a:t> </a:t>
            </a:r>
            <a:r>
              <a:rPr lang="en-ID" dirty="0" err="1"/>
              <a:t>mengenai</a:t>
            </a:r>
            <a:r>
              <a:rPr lang="en-ID" dirty="0"/>
              <a:t> </a:t>
            </a:r>
            <a:r>
              <a:rPr lang="en-ID" dirty="0" err="1"/>
              <a:t>implementasi</a:t>
            </a:r>
            <a:r>
              <a:rPr lang="en-ID" dirty="0"/>
              <a:t> Data Warehouse, yang </a:t>
            </a:r>
            <a:r>
              <a:rPr lang="en-ID" dirty="0" err="1"/>
              <a:t>dikenal</a:t>
            </a:r>
            <a:r>
              <a:rPr lang="en-ID" dirty="0"/>
              <a:t> </a:t>
            </a:r>
            <a:r>
              <a:rPr lang="en-ID" dirty="0" err="1"/>
              <a:t>sebagai</a:t>
            </a:r>
            <a:r>
              <a:rPr lang="en-ID" dirty="0"/>
              <a:t> </a:t>
            </a:r>
            <a:r>
              <a:rPr lang="en-ID" dirty="0" err="1"/>
              <a:t>Inmon</a:t>
            </a:r>
            <a:r>
              <a:rPr lang="en-ID" dirty="0"/>
              <a:t> VS Kimball.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n-ID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b="1" dirty="0"/>
              <a:t>2.2.4 Data Warehouse di Masa Kini Serta </a:t>
            </a:r>
            <a:r>
              <a:rPr lang="en-ID" b="1" dirty="0" err="1"/>
              <a:t>Kolaborasi</a:t>
            </a:r>
            <a:r>
              <a:rPr lang="en-ID" b="1" dirty="0"/>
              <a:t> </a:t>
            </a:r>
            <a:r>
              <a:rPr lang="en-ID" b="1" dirty="0" err="1"/>
              <a:t>Teknologi</a:t>
            </a:r>
            <a:r>
              <a:rPr lang="en-ID" b="1" dirty="0"/>
              <a:t> </a:t>
            </a:r>
            <a:r>
              <a:rPr lang="en-ID" b="1" dirty="0" err="1"/>
              <a:t>Lainnya</a:t>
            </a:r>
            <a:endParaRPr lang="en-ID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/>
              <a:t>Data Warehouse pada masa </a:t>
            </a:r>
            <a:r>
              <a:rPr lang="en-ID" dirty="0" err="1"/>
              <a:t>kini</a:t>
            </a:r>
            <a:r>
              <a:rPr lang="en-ID" dirty="0"/>
              <a:t> </a:t>
            </a:r>
            <a:r>
              <a:rPr lang="en-ID" dirty="0" err="1"/>
              <a:t>celah</a:t>
            </a:r>
            <a:r>
              <a:rPr lang="en-ID" dirty="0"/>
              <a:t> </a:t>
            </a:r>
            <a:r>
              <a:rPr lang="en-ID" dirty="0" err="1"/>
              <a:t>dikolaborasikan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sejumlah</a:t>
            </a:r>
            <a:r>
              <a:rPr lang="en-ID" dirty="0"/>
              <a:t> </a:t>
            </a:r>
            <a:r>
              <a:rPr lang="en-ID" dirty="0" err="1"/>
              <a:t>teknologi</a:t>
            </a:r>
            <a:r>
              <a:rPr lang="en-ID" dirty="0"/>
              <a:t> sera Daca Warehouse </a:t>
            </a:r>
            <a:r>
              <a:rPr lang="en-ID" dirty="0" err="1"/>
              <a:t>telah</a:t>
            </a:r>
            <a:r>
              <a:rPr lang="en-ID" dirty="0"/>
              <a:t> </a:t>
            </a:r>
            <a:r>
              <a:rPr lang="en-ID" dirty="0" err="1"/>
              <a:t>berperan</a:t>
            </a:r>
            <a:r>
              <a:rPr lang="en-ID" dirty="0"/>
              <a:t> </a:t>
            </a:r>
            <a:r>
              <a:rPr lang="en-ID" dirty="0" err="1"/>
              <a:t>melahirkan</a:t>
            </a:r>
            <a:r>
              <a:rPr lang="en-ID" dirty="0"/>
              <a:t> </a:t>
            </a:r>
            <a:r>
              <a:rPr lang="en-ID" dirty="0" err="1"/>
              <a:t>konsep</a:t>
            </a:r>
            <a:r>
              <a:rPr lang="en-ID" dirty="0"/>
              <a:t> </a:t>
            </a:r>
            <a:r>
              <a:rPr lang="en-ID" dirty="0" err="1"/>
              <a:t>teknologi</a:t>
            </a:r>
            <a:r>
              <a:rPr lang="en-ID" dirty="0"/>
              <a:t> </a:t>
            </a:r>
            <a:r>
              <a:rPr lang="en-ID" dirty="0" err="1"/>
              <a:t>lainnya</a:t>
            </a:r>
            <a:r>
              <a:rPr lang="en-ID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383361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26" name="Google Shape;2726;p34"/>
          <p:cNvGrpSpPr/>
          <p:nvPr/>
        </p:nvGrpSpPr>
        <p:grpSpPr>
          <a:xfrm>
            <a:off x="7691755" y="991054"/>
            <a:ext cx="883262" cy="242091"/>
            <a:chOff x="2300350" y="2601250"/>
            <a:chExt cx="2275275" cy="623625"/>
          </a:xfrm>
        </p:grpSpPr>
        <p:sp>
          <p:nvSpPr>
            <p:cNvPr id="2727" name="Google Shape;2727;p34"/>
            <p:cNvSpPr/>
            <p:nvPr/>
          </p:nvSpPr>
          <p:spPr>
            <a:xfrm>
              <a:off x="2300350" y="2601250"/>
              <a:ext cx="392100" cy="623625"/>
            </a:xfrm>
            <a:custGeom>
              <a:avLst/>
              <a:gdLst/>
              <a:ahLst/>
              <a:cxnLst/>
              <a:rect l="l" t="t" r="r" b="b"/>
              <a:pathLst>
                <a:path w="15684" h="24945" extrusionOk="0">
                  <a:moveTo>
                    <a:pt x="12720" y="0"/>
                  </a:moveTo>
                  <a:cubicBezTo>
                    <a:pt x="13337" y="0"/>
                    <a:pt x="14078" y="247"/>
                    <a:pt x="14572" y="741"/>
                  </a:cubicBezTo>
                  <a:cubicBezTo>
                    <a:pt x="15684" y="1852"/>
                    <a:pt x="15684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684" y="21240"/>
                    <a:pt x="15684" y="22845"/>
                    <a:pt x="14572" y="23957"/>
                  </a:cubicBezTo>
                  <a:cubicBezTo>
                    <a:pt x="13584" y="24944"/>
                    <a:pt x="11855" y="24944"/>
                    <a:pt x="10744" y="23957"/>
                  </a:cubicBezTo>
                  <a:lnTo>
                    <a:pt x="1112" y="14325"/>
                  </a:lnTo>
                  <a:cubicBezTo>
                    <a:pt x="1" y="13213"/>
                    <a:pt x="1" y="11484"/>
                    <a:pt x="1112" y="10496"/>
                  </a:cubicBezTo>
                  <a:lnTo>
                    <a:pt x="10744" y="741"/>
                  </a:lnTo>
                  <a:cubicBezTo>
                    <a:pt x="11361" y="247"/>
                    <a:pt x="11979" y="0"/>
                    <a:pt x="127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34"/>
            <p:cNvSpPr/>
            <p:nvPr/>
          </p:nvSpPr>
          <p:spPr>
            <a:xfrm>
              <a:off x="2680075" y="2601250"/>
              <a:ext cx="389025" cy="623625"/>
            </a:xfrm>
            <a:custGeom>
              <a:avLst/>
              <a:gdLst/>
              <a:ahLst/>
              <a:cxnLst/>
              <a:rect l="l" t="t" r="r" b="b"/>
              <a:pathLst>
                <a:path w="15561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449" y="741"/>
                  </a:cubicBezTo>
                  <a:cubicBezTo>
                    <a:pt x="15560" y="1852"/>
                    <a:pt x="15560" y="3581"/>
                    <a:pt x="14449" y="4569"/>
                  </a:cubicBezTo>
                  <a:lnTo>
                    <a:pt x="6669" y="12349"/>
                  </a:lnTo>
                  <a:lnTo>
                    <a:pt x="14449" y="20128"/>
                  </a:lnTo>
                  <a:cubicBezTo>
                    <a:pt x="15560" y="21240"/>
                    <a:pt x="15560" y="22845"/>
                    <a:pt x="14449" y="23957"/>
                  </a:cubicBezTo>
                  <a:cubicBezTo>
                    <a:pt x="13461" y="24944"/>
                    <a:pt x="11732" y="24944"/>
                    <a:pt x="10621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621" y="741"/>
                  </a:lnTo>
                  <a:cubicBezTo>
                    <a:pt x="11238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34"/>
            <p:cNvSpPr/>
            <p:nvPr/>
          </p:nvSpPr>
          <p:spPr>
            <a:xfrm>
              <a:off x="30567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448" y="741"/>
                  </a:cubicBezTo>
                  <a:cubicBezTo>
                    <a:pt x="15559" y="1852"/>
                    <a:pt x="15559" y="3581"/>
                    <a:pt x="14448" y="4569"/>
                  </a:cubicBezTo>
                  <a:lnTo>
                    <a:pt x="6792" y="12349"/>
                  </a:lnTo>
                  <a:lnTo>
                    <a:pt x="14448" y="20128"/>
                  </a:lnTo>
                  <a:cubicBezTo>
                    <a:pt x="15559" y="21240"/>
                    <a:pt x="15559" y="22845"/>
                    <a:pt x="14448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855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34"/>
            <p:cNvSpPr/>
            <p:nvPr/>
          </p:nvSpPr>
          <p:spPr>
            <a:xfrm>
              <a:off x="343335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1" y="13213"/>
                    <a:pt x="1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34"/>
            <p:cNvSpPr/>
            <p:nvPr/>
          </p:nvSpPr>
          <p:spPr>
            <a:xfrm>
              <a:off x="3810000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4" y="247"/>
                    <a:pt x="14572" y="741"/>
                  </a:cubicBezTo>
                  <a:cubicBezTo>
                    <a:pt x="15559" y="1852"/>
                    <a:pt x="15559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59" y="21240"/>
                    <a:pt x="15559" y="22845"/>
                    <a:pt x="14572" y="23957"/>
                  </a:cubicBezTo>
                  <a:cubicBezTo>
                    <a:pt x="13460" y="24944"/>
                    <a:pt x="11731" y="24944"/>
                    <a:pt x="10743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3" y="741"/>
                  </a:lnTo>
                  <a:cubicBezTo>
                    <a:pt x="11237" y="247"/>
                    <a:pt x="11978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34"/>
            <p:cNvSpPr/>
            <p:nvPr/>
          </p:nvSpPr>
          <p:spPr>
            <a:xfrm>
              <a:off x="4186625" y="2601250"/>
              <a:ext cx="389000" cy="623625"/>
            </a:xfrm>
            <a:custGeom>
              <a:avLst/>
              <a:gdLst/>
              <a:ahLst/>
              <a:cxnLst/>
              <a:rect l="l" t="t" r="r" b="b"/>
              <a:pathLst>
                <a:path w="15560" h="24945" extrusionOk="0">
                  <a:moveTo>
                    <a:pt x="12596" y="0"/>
                  </a:moveTo>
                  <a:cubicBezTo>
                    <a:pt x="13337" y="0"/>
                    <a:pt x="13955" y="247"/>
                    <a:pt x="14572" y="741"/>
                  </a:cubicBezTo>
                  <a:cubicBezTo>
                    <a:pt x="15560" y="1852"/>
                    <a:pt x="15560" y="3581"/>
                    <a:pt x="14572" y="4569"/>
                  </a:cubicBezTo>
                  <a:lnTo>
                    <a:pt x="6792" y="12349"/>
                  </a:lnTo>
                  <a:lnTo>
                    <a:pt x="14572" y="20128"/>
                  </a:lnTo>
                  <a:cubicBezTo>
                    <a:pt x="15560" y="21240"/>
                    <a:pt x="15560" y="22845"/>
                    <a:pt x="14572" y="23957"/>
                  </a:cubicBezTo>
                  <a:cubicBezTo>
                    <a:pt x="13461" y="24944"/>
                    <a:pt x="11732" y="24944"/>
                    <a:pt x="10744" y="23957"/>
                  </a:cubicBezTo>
                  <a:lnTo>
                    <a:pt x="988" y="14325"/>
                  </a:lnTo>
                  <a:cubicBezTo>
                    <a:pt x="0" y="13213"/>
                    <a:pt x="0" y="11484"/>
                    <a:pt x="988" y="10496"/>
                  </a:cubicBezTo>
                  <a:lnTo>
                    <a:pt x="10744" y="741"/>
                  </a:lnTo>
                  <a:cubicBezTo>
                    <a:pt x="11238" y="247"/>
                    <a:pt x="11979" y="0"/>
                    <a:pt x="1259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724" name="Google Shape;2724;p3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effectLst>
            <a:outerShdw blurRad="142875" algn="bl" rotWithShape="0">
              <a:schemeClr val="accent2">
                <a:alpha val="40000"/>
              </a:schemeClr>
            </a:outerShdw>
          </a:effectLst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000" dirty="0"/>
              <a:t>2.3 Tujuan Implementasi Data Warehouse Pada Organisasi</a:t>
            </a:r>
            <a:endParaRPr lang="en-ID" sz="5400" dirty="0"/>
          </a:p>
        </p:txBody>
      </p:sp>
      <p:sp>
        <p:nvSpPr>
          <p:cNvPr id="2725" name="Google Shape;2725;p3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/>
              <a:t>Mukesh Kumar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tulisannya</a:t>
            </a:r>
            <a:r>
              <a:rPr lang="en-ID" dirty="0"/>
              <a:t> </a:t>
            </a:r>
            <a:r>
              <a:rPr lang="en-ID" dirty="0" err="1"/>
              <a:t>berjudul</a:t>
            </a:r>
            <a:r>
              <a:rPr lang="en-ID" dirty="0"/>
              <a:t> Goal Of A Data Warehouse, </a:t>
            </a:r>
            <a:r>
              <a:rPr lang="en-ID" dirty="0" err="1"/>
              <a:t>menyatakan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terdapat</a:t>
            </a:r>
            <a:r>
              <a:rPr lang="en-ID" dirty="0"/>
              <a:t> lima </a:t>
            </a:r>
            <a:r>
              <a:rPr lang="en-ID" dirty="0" err="1"/>
              <a:t>buah</a:t>
            </a:r>
            <a:r>
              <a:rPr lang="en-ID" dirty="0"/>
              <a:t> </a:t>
            </a:r>
            <a:r>
              <a:rPr lang="en-ID" dirty="0" err="1"/>
              <a:t>tujuan</a:t>
            </a:r>
            <a:r>
              <a:rPr lang="en-ID" dirty="0"/>
              <a:t> (Goal) yang </a:t>
            </a:r>
            <a:r>
              <a:rPr lang="en-ID" dirty="0" err="1"/>
              <a:t>ingin</a:t>
            </a:r>
            <a:r>
              <a:rPr lang="en-ID" dirty="0"/>
              <a:t> </a:t>
            </a:r>
            <a:r>
              <a:rPr lang="en-ID" dirty="0" err="1"/>
              <a:t>dicapai</a:t>
            </a:r>
            <a:r>
              <a:rPr lang="en-ID" dirty="0"/>
              <a:t> oleh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mengimplementasikan</a:t>
            </a:r>
            <a:r>
              <a:rPr lang="en-ID" dirty="0"/>
              <a:t> Data Warehouse.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b="1" dirty="0"/>
              <a:t>2.3.1 </a:t>
            </a:r>
            <a:r>
              <a:rPr lang="en-ID" b="1" dirty="0" err="1"/>
              <a:t>Memudahkan</a:t>
            </a:r>
            <a:r>
              <a:rPr lang="en-ID" b="1" dirty="0"/>
              <a:t> di </a:t>
            </a:r>
            <a:r>
              <a:rPr lang="en-ID" b="1" dirty="0" err="1"/>
              <a:t>dalam</a:t>
            </a:r>
            <a:r>
              <a:rPr lang="en-ID" b="1" dirty="0"/>
              <a:t> </a:t>
            </a:r>
            <a:r>
              <a:rPr lang="en-ID" b="1" dirty="0" err="1"/>
              <a:t>Pengaksesan</a:t>
            </a:r>
            <a:r>
              <a:rPr lang="en-ID" b="1" dirty="0"/>
              <a:t> </a:t>
            </a:r>
            <a:r>
              <a:rPr lang="en-ID" b="1" dirty="0" err="1"/>
              <a:t>Informasi</a:t>
            </a:r>
            <a:r>
              <a:rPr lang="en-ID" b="1" dirty="0"/>
              <a:t> Milik </a:t>
            </a:r>
            <a:r>
              <a:rPr lang="en-ID" b="1" dirty="0" err="1"/>
              <a:t>Organisasi</a:t>
            </a:r>
            <a:endParaRPr lang="en-ID" b="1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aset</a:t>
            </a:r>
            <a:r>
              <a:rPr lang="en-ID" dirty="0"/>
              <a:t> </a:t>
            </a:r>
            <a:r>
              <a:rPr lang="en-ID" dirty="0" err="1"/>
              <a:t>berharga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, yang </a:t>
            </a:r>
            <a:r>
              <a:rPr lang="en-ID" dirty="0" err="1"/>
              <a:t>mempengaruhi</a:t>
            </a:r>
            <a:r>
              <a:rPr lang="en-ID" dirty="0"/>
              <a:t> </a:t>
            </a:r>
            <a:r>
              <a:rPr lang="en-ID" dirty="0" err="1"/>
              <a:t>kelangsungan</a:t>
            </a:r>
            <a:r>
              <a:rPr lang="en-ID" dirty="0"/>
              <a:t> </a:t>
            </a:r>
            <a:r>
              <a:rPr lang="en-ID" dirty="0" err="1"/>
              <a:t>bisnis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bersangkutan</a:t>
            </a:r>
            <a:r>
              <a:rPr lang="en-ID" dirty="0"/>
              <a:t>.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n-NO" b="1" dirty="0"/>
              <a:t>2.3.2 Menjaga Informasi dan Keamanan Informasi Milik Organisasi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kedua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implementasi</a:t>
            </a:r>
            <a:r>
              <a:rPr lang="en-ID" dirty="0"/>
              <a:t> Data Warehouse pada </a:t>
            </a:r>
            <a:r>
              <a:rPr lang="en-ID" dirty="0" err="1"/>
              <a:t>suatu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melindungi</a:t>
            </a:r>
            <a:r>
              <a:rPr lang="en-ID" dirty="0"/>
              <a:t> dan </a:t>
            </a:r>
            <a:r>
              <a:rPr lang="en-ID" dirty="0" err="1"/>
              <a:t>menjaga</a:t>
            </a:r>
            <a:r>
              <a:rPr lang="en-ID" dirty="0"/>
              <a:t> </a:t>
            </a:r>
            <a:r>
              <a:rPr lang="en-ID" dirty="0" err="1"/>
              <a:t>privasi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milik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(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in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bersifat</a:t>
            </a:r>
            <a:r>
              <a:rPr lang="en-ID" dirty="0"/>
              <a:t> </a:t>
            </a:r>
            <a:r>
              <a:rPr lang="en-ID" dirty="0" err="1"/>
              <a:t>rahasia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privat</a:t>
            </a:r>
            <a:r>
              <a:rPr lang="en-ID" dirty="0"/>
              <a:t>).</a:t>
            </a:r>
            <a:endParaRPr lang="nn-NO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-FI" b="1" dirty="0"/>
              <a:t>2.3.3 Membantu Proses Pengambilan Keputusan Pada Organisasi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ketiga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Implementasi</a:t>
            </a:r>
            <a:r>
              <a:rPr lang="en-ID" dirty="0"/>
              <a:t> Data Warehouse pada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perannya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proses </a:t>
            </a:r>
            <a:r>
              <a:rPr lang="en-ID" dirty="0" err="1"/>
              <a:t>pengambilan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 (Decision Making) yang </a:t>
            </a:r>
            <a:r>
              <a:rPr lang="en-ID" dirty="0" err="1"/>
              <a:t>dilakukan</a:t>
            </a:r>
            <a:r>
              <a:rPr lang="en-ID" dirty="0"/>
              <a:t> oleh para </a:t>
            </a:r>
            <a:r>
              <a:rPr lang="en-ID" dirty="0" err="1"/>
              <a:t>pemegang</a:t>
            </a:r>
            <a:r>
              <a:rPr lang="en-ID" dirty="0"/>
              <a:t> </a:t>
            </a:r>
            <a:r>
              <a:rPr lang="en-ID" dirty="0" err="1"/>
              <a:t>keputusan</a:t>
            </a:r>
            <a:r>
              <a:rPr lang="en-ID" dirty="0"/>
              <a:t>.</a:t>
            </a:r>
            <a:endParaRPr lang="nn-NO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-FI" b="1" dirty="0"/>
              <a:t>2.3.4 Mendukung Perubahan-Perubahan Pada Organisasi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 err="1"/>
              <a:t>Tujuan</a:t>
            </a:r>
            <a:r>
              <a:rPr lang="en-ID" dirty="0"/>
              <a:t> </a:t>
            </a:r>
            <a:r>
              <a:rPr lang="en-ID" dirty="0" err="1"/>
              <a:t>keempat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implementasi</a:t>
            </a:r>
            <a:r>
              <a:rPr lang="en-ID" dirty="0"/>
              <a:t> Data Warehouse pada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mendukung</a:t>
            </a:r>
            <a:r>
              <a:rPr lang="en-ID" dirty="0"/>
              <a:t> </a:t>
            </a:r>
            <a:r>
              <a:rPr lang="en-ID" dirty="0" err="1"/>
              <a:t>perubahan-perubahan</a:t>
            </a:r>
            <a:r>
              <a:rPr lang="en-ID" dirty="0"/>
              <a:t> yang </a:t>
            </a:r>
            <a:r>
              <a:rPr lang="en-ID" dirty="0" err="1"/>
              <a:t>ada</a:t>
            </a:r>
            <a:r>
              <a:rPr lang="en-ID" dirty="0"/>
              <a:t> di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bersangkutan</a:t>
            </a:r>
            <a:r>
              <a:rPr lang="en-ID" dirty="0"/>
              <a:t>.</a:t>
            </a:r>
            <a:endParaRPr lang="nn-NO" dirty="0"/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i-FI" b="1" dirty="0"/>
              <a:t>2.3.5 Meningkatkan Kualitas dan Konsistensi Informasi Pada Organisasi</a:t>
            </a: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ID" dirty="0"/>
              <a:t>Data Warehouse pada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kualitas</a:t>
            </a:r>
            <a:r>
              <a:rPr lang="en-ID" dirty="0"/>
              <a:t> dan </a:t>
            </a:r>
            <a:r>
              <a:rPr lang="en-ID" dirty="0" err="1"/>
              <a:t>konsistensi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pada </a:t>
            </a:r>
            <a:r>
              <a:rPr lang="en-ID" dirty="0" err="1"/>
              <a:t>organisasi</a:t>
            </a:r>
            <a:r>
              <a:rPr lang="en-ID" dirty="0"/>
              <a:t> </a:t>
            </a:r>
            <a:r>
              <a:rPr lang="en-ID" dirty="0" err="1"/>
              <a:t>bersangkutan</a:t>
            </a:r>
            <a:r>
              <a:rPr lang="en-ID" dirty="0"/>
              <a:t>. </a:t>
            </a:r>
            <a:r>
              <a:rPr lang="en-ID" dirty="0" err="1"/>
              <a:t>Kualitas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dan </a:t>
            </a:r>
            <a:r>
              <a:rPr lang="en-ID" dirty="0" err="1"/>
              <a:t>konsistensi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, </a:t>
            </a:r>
            <a:r>
              <a:rPr lang="en-ID" dirty="0" err="1"/>
              <a:t>berhubungan</a:t>
            </a:r>
            <a:r>
              <a:rPr lang="en-ID" dirty="0"/>
              <a:t> era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kualitas</a:t>
            </a:r>
            <a:r>
              <a:rPr lang="en-ID" dirty="0"/>
              <a:t> data (Data Quality).</a:t>
            </a:r>
          </a:p>
        </p:txBody>
      </p:sp>
    </p:spTree>
    <p:extLst>
      <p:ext uri="{BB962C8B-B14F-4D97-AF65-F5344CB8AC3E}">
        <p14:creationId xmlns:p14="http://schemas.microsoft.com/office/powerpoint/2010/main" val="30847517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1617</Words>
  <Application>Microsoft Office PowerPoint</Application>
  <PresentationFormat>On-screen Show (16:9)</PresentationFormat>
  <Paragraphs>114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Roboto Condensed Light</vt:lpstr>
      <vt:lpstr>Arial</vt:lpstr>
      <vt:lpstr>Calibri Light</vt:lpstr>
      <vt:lpstr>Calibri</vt:lpstr>
      <vt:lpstr>Office Theme</vt:lpstr>
      <vt:lpstr>MENGENAL DATA WAREHOUSE</vt:lpstr>
      <vt:lpstr>PENDAHULUAN</vt:lpstr>
      <vt:lpstr>1.1 Mengenal Data, Informasi, dan Pengetahuan (Knowledge)</vt:lpstr>
      <vt:lpstr>1.2 Perkembangan Database dari Waktu ke Waktu</vt:lpstr>
      <vt:lpstr>1.4 Pemrosesan pada Database (Database Processing)</vt:lpstr>
      <vt:lpstr>Data Warehouse</vt:lpstr>
      <vt:lpstr>2.1 Definisi Data Warehouse</vt:lpstr>
      <vt:lpstr>2.2 Perkembangan Data Warehouse dari Waktu ke Waktu</vt:lpstr>
      <vt:lpstr>2.3 Tujuan Implementasi Data Warehouse Pada Organisasi</vt:lpstr>
      <vt:lpstr>2.4 Lima Perbedaan Mendasar Data Warehouse Dengan Database</vt:lpstr>
      <vt:lpstr>6 Karakteristik Data Warehouse</vt:lpstr>
      <vt:lpstr>1.3 Enam Buah Karakteristik Pada Data Warehouse</vt:lpstr>
      <vt:lpstr>9 Nilai Penting Data Warehouse Pada Organisasi</vt:lpstr>
      <vt:lpstr>1.4 Sembilan Nilai Penting Data Warehouse Pada Organisasi</vt:lpstr>
      <vt:lpstr>10 Trend dan Peluang Pada Data Warehouse Menurut Oracle</vt:lpstr>
      <vt:lpstr>1.5 Sepuluh Buah Trend dan Peluang Pada Data Warehouse Menurut Oracle</vt:lpstr>
      <vt:lpstr>Pemanfaatan Data Warehouse pada Berbagai Bidang Kehidupan </vt:lpstr>
      <vt:lpstr>1.6 Pemanfaatan Data Warehouse pada Berbagai Bidang Kehidupan</vt:lpstr>
      <vt:lpstr>Thanks!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MENGENAL DATA WAREHOUSE</dc:title>
  <dc:creator>lenovo</dc:creator>
  <cp:lastModifiedBy>Afdal Alfatih</cp:lastModifiedBy>
  <cp:revision>4</cp:revision>
  <dcterms:modified xsi:type="dcterms:W3CDTF">2024-01-30T15:41:40Z</dcterms:modified>
</cp:coreProperties>
</file>