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gJPbZLVCMoUq1w19qnNmzqVxwZ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9" name="Google Shape;14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50" name="Google Shape;150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8" name="Google Shape;18;p1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5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4" name="Google Shape;24;p1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30" name="Google Shape;30;p1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6" name="Google Shape;36;p1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7" name="Google Shape;37;p1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3" name="Google Shape;43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4" name="Google Shape;44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5" name="Google Shape;45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6" name="Google Shape;46;p2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61" name="Google Shape;61;p2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2" name="Google Shape;62;p2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9" name="Google Shape;69;p2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zoho.com/mail/login.html" TargetMode="External"/><Relationship Id="rId4" Type="http://schemas.openxmlformats.org/officeDocument/2006/relationships/hyperlink" Target="https://www.zoho.com/id/sites/" TargetMode="External"/><Relationship Id="rId5" Type="http://schemas.openxmlformats.org/officeDocument/2006/relationships/hyperlink" Target="https://crmplus.zoho.com/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ctrTitle"/>
          </p:nvPr>
        </p:nvSpPr>
        <p:spPr>
          <a:xfrm>
            <a:off x="250825" y="5084763"/>
            <a:ext cx="7489825" cy="64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500">
                <a:solidFill>
                  <a:schemeClr val="lt1"/>
                </a:solidFill>
              </a:rPr>
              <a:t>Siti Monalisa, ST, M.Kom</a:t>
            </a:r>
            <a:endParaRPr b="1" sz="4500"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250825" y="5876925"/>
            <a:ext cx="6842125" cy="503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-US" sz="2800"/>
              <a:t>CUSTOMER ACQUISITION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Sumberdaya prospek B2C</a:t>
            </a:r>
            <a:endParaRPr/>
          </a:p>
        </p:txBody>
      </p:sp>
      <p:sp>
        <p:nvSpPr>
          <p:cNvPr id="153" name="Google Shape;153;p10"/>
          <p:cNvSpPr txBox="1"/>
          <p:nvPr>
            <p:ph idx="1" type="body"/>
          </p:nvPr>
        </p:nvSpPr>
        <p:spPr>
          <a:xfrm>
            <a:off x="735583" y="1340768"/>
            <a:ext cx="779685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/>
              <a:t>Periklanan</a:t>
            </a:r>
            <a:endParaRPr sz="2800"/>
          </a:p>
          <a:p>
            <a:pPr indent="-404813" lvl="1" marL="9144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FF0000"/>
                </a:solidFill>
              </a:rPr>
              <a:t>Pesan</a:t>
            </a:r>
            <a:endParaRPr sz="2000">
              <a:solidFill>
                <a:srgbClr val="FF0000"/>
              </a:solidFill>
            </a:endParaRPr>
          </a:p>
          <a:p>
            <a:pPr indent="-404813" lvl="1" marL="9144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FF0000"/>
                </a:solidFill>
              </a:rPr>
              <a:t>media</a:t>
            </a:r>
            <a:endParaRPr/>
          </a:p>
          <a:p>
            <a:pPr indent="-514350" lvl="0" marL="5143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/>
              <a:t>Sales Promotions</a:t>
            </a:r>
            <a:endParaRPr/>
          </a:p>
          <a:p>
            <a:pPr indent="-404813" lvl="0" marL="9144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FF0000"/>
                </a:solidFill>
              </a:rPr>
              <a:t>Sampling </a:t>
            </a:r>
            <a:endParaRPr/>
          </a:p>
          <a:p>
            <a:pPr indent="-404813" lvl="0" marL="9144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FF0000"/>
                </a:solidFill>
              </a:rPr>
              <a:t>Free trial</a:t>
            </a:r>
            <a:endParaRPr/>
          </a:p>
          <a:p>
            <a:pPr indent="-404813" lvl="0" marL="9144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FF0000"/>
                </a:solidFill>
              </a:rPr>
              <a:t>Discount</a:t>
            </a:r>
            <a:endParaRPr/>
          </a:p>
          <a:p>
            <a:pPr indent="-404813" lvl="0" marL="9144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FF0000"/>
                </a:solidFill>
              </a:rPr>
              <a:t>Kupon</a:t>
            </a:r>
            <a:endParaRPr sz="2000">
              <a:solidFill>
                <a:srgbClr val="FF0000"/>
              </a:solidFill>
            </a:endParaRPr>
          </a:p>
          <a:p>
            <a:pPr indent="-404813" lvl="0" marL="9144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FF0000"/>
                </a:solidFill>
              </a:rPr>
              <a:t>Undian</a:t>
            </a:r>
            <a:endParaRPr sz="2000">
              <a:solidFill>
                <a:srgbClr val="FF0000"/>
              </a:solidFill>
            </a:endParaRPr>
          </a:p>
          <a:p>
            <a:pPr indent="-404813" lvl="0" marL="9144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FF0000"/>
                </a:solidFill>
              </a:rPr>
              <a:t>Bonus Pack</a:t>
            </a:r>
            <a:endParaRPr/>
          </a:p>
          <a:p>
            <a:pPr indent="-404813" lvl="0" marL="9144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FF0000"/>
                </a:solidFill>
              </a:rPr>
              <a:t>Free premium</a:t>
            </a:r>
            <a:endParaRPr/>
          </a:p>
          <a:p>
            <a:pPr indent="-404813" lvl="0" marL="9144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FF0000"/>
                </a:solidFill>
              </a:rPr>
              <a:t>Kompetisi</a:t>
            </a:r>
            <a:endParaRPr sz="2000">
              <a:solidFill>
                <a:srgbClr val="FF0000"/>
              </a:solidFill>
            </a:endParaRPr>
          </a:p>
          <a:p>
            <a:pPr indent="-508000" lvl="0" marL="5080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/>
              <a:t>3. Social media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sz="2600">
              <a:solidFill>
                <a:srgbClr val="FF0000"/>
              </a:solidFill>
            </a:endParaRPr>
          </a:p>
          <a:p>
            <a:pPr indent="-349250" lvl="0" marL="51435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sz="26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type="title"/>
          </p:nvPr>
        </p:nvSpPr>
        <p:spPr>
          <a:xfrm>
            <a:off x="457200" y="4857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lt1"/>
                </a:solidFill>
              </a:rPr>
              <a:t>Tools operasional CRM – Akuisisi pelanggan</a:t>
            </a:r>
            <a:endParaRPr/>
          </a:p>
        </p:txBody>
      </p:sp>
      <p:sp>
        <p:nvSpPr>
          <p:cNvPr id="160" name="Google Shape;160;p11"/>
          <p:cNvSpPr txBox="1"/>
          <p:nvPr>
            <p:ph idx="1" type="body"/>
          </p:nvPr>
        </p:nvSpPr>
        <p:spPr>
          <a:xfrm>
            <a:off x="457200" y="1927225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Lead management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/>
              <a:t>Lead qualification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Campaign management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Event based marketing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/>
          <p:nvPr>
            <p:ph type="title"/>
          </p:nvPr>
        </p:nvSpPr>
        <p:spPr>
          <a:xfrm>
            <a:off x="457200" y="-9939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Tugas Kelompok ke 1</a:t>
            </a:r>
            <a:endParaRPr/>
          </a:p>
        </p:txBody>
      </p:sp>
      <p:sp>
        <p:nvSpPr>
          <p:cNvPr id="166" name="Google Shape;166;p12"/>
          <p:cNvSpPr txBox="1"/>
          <p:nvPr>
            <p:ph idx="1" type="body"/>
          </p:nvPr>
        </p:nvSpPr>
        <p:spPr>
          <a:xfrm>
            <a:off x="251520" y="980728"/>
            <a:ext cx="8136904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/>
              <a:t>Selanjutnya buatlah email zoho (</a:t>
            </a:r>
            <a:r>
              <a:rPr lang="en-US" sz="2800" u="sng">
                <a:solidFill>
                  <a:schemeClr val="hlink"/>
                </a:solidFill>
                <a:hlinkClick r:id="rId3"/>
              </a:rPr>
              <a:t>https://www.zoho.com/mail/login.html</a:t>
            </a:r>
            <a:r>
              <a:rPr lang="en-US" sz="2800"/>
              <a:t>) </a:t>
            </a:r>
            <a:endParaRPr/>
          </a:p>
          <a:p>
            <a:pPr indent="-514350" lvl="0" marL="5143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/>
              <a:t>Buatlah website dengan menggunakan tools zoho (</a:t>
            </a:r>
            <a:r>
              <a:rPr lang="en-US" sz="2800" u="sng">
                <a:solidFill>
                  <a:schemeClr val="hlink"/>
                </a:solidFill>
                <a:hlinkClick r:id="rId4"/>
              </a:rPr>
              <a:t>https://www.zoho.com/id/sites/</a:t>
            </a:r>
            <a:r>
              <a:rPr lang="en-US" sz="2800"/>
              <a:t>) </a:t>
            </a:r>
            <a:endParaRPr/>
          </a:p>
          <a:p>
            <a:pPr indent="-514350" lvl="0" marL="5143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/>
              <a:t>Buatlah akun zoho crm (</a:t>
            </a:r>
            <a:r>
              <a:rPr lang="en-US" sz="2800" u="sng">
                <a:solidFill>
                  <a:schemeClr val="hlink"/>
                </a:solidFill>
                <a:hlinkClick r:id="rId5"/>
              </a:rPr>
              <a:t>https://crmplus.zoho.com/</a:t>
            </a:r>
            <a:r>
              <a:rPr lang="en-US" sz="2800"/>
              <a:t>)</a:t>
            </a:r>
            <a:endParaRPr/>
          </a:p>
          <a:p>
            <a:pPr indent="-514350" lvl="0" marL="5143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/>
              <a:t>Gunakan chanel berikut ini untuk mendapatkan lead (email, web, twitter, facebook, whatsapp)</a:t>
            </a:r>
            <a:endParaRPr/>
          </a:p>
          <a:p>
            <a:pPr indent="-514350" lvl="0" marL="5143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/>
              <a:t>Minimal lead yang diperoleh 20 lead</a:t>
            </a:r>
            <a:endParaRPr/>
          </a:p>
          <a:p>
            <a:pPr indent="0" lvl="0" marL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3"/>
          <p:cNvSpPr txBox="1"/>
          <p:nvPr>
            <p:ph idx="1" type="body"/>
          </p:nvPr>
        </p:nvSpPr>
        <p:spPr>
          <a:xfrm>
            <a:off x="457200" y="2060848"/>
            <a:ext cx="8229600" cy="4065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/>
              <a:t>TERIMAKASIH </a:t>
            </a:r>
            <a:endParaRPr/>
          </a:p>
          <a:p>
            <a:pPr indent="0" lvl="0" marL="0" rtl="0" algn="ctr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/>
              <a:t>WASSALAM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"/>
          <p:cNvSpPr txBox="1"/>
          <p:nvPr>
            <p:ph type="title"/>
          </p:nvPr>
        </p:nvSpPr>
        <p:spPr>
          <a:xfrm>
            <a:off x="457200" y="-9939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Tugas Kelompok ke 2</a:t>
            </a:r>
            <a:endParaRPr/>
          </a:p>
        </p:txBody>
      </p:sp>
      <p:sp>
        <p:nvSpPr>
          <p:cNvPr id="178" name="Google Shape;178;p14"/>
          <p:cNvSpPr txBox="1"/>
          <p:nvPr>
            <p:ph idx="1" type="body"/>
          </p:nvPr>
        </p:nvSpPr>
        <p:spPr>
          <a:xfrm>
            <a:off x="251520" y="980728"/>
            <a:ext cx="8136904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/>
              <a:t>Berdasarkan Tugas Kelompok 1 yaitu setelah mendapatkan lead, langkah selanjutnya pada tahap akuisisi adalah melakukan campaign management :</a:t>
            </a:r>
            <a:endParaRPr/>
          </a:p>
          <a:p>
            <a:pPr indent="-514350" lvl="0" marL="51435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/>
              <a:t>Install zoho campaign-email marketing di ios/playstore anda</a:t>
            </a:r>
            <a:endParaRPr/>
          </a:p>
          <a:p>
            <a:pPr indent="-514350" lvl="0" marL="51435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/>
              <a:t>Gunakan akun yang sama dengan akun zoho web</a:t>
            </a:r>
            <a:endParaRPr/>
          </a:p>
          <a:p>
            <a:pPr indent="-514350" lvl="0" marL="51435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/>
              <a:t>Buatlah 3 pelaku disana yaitu pemilik, design, marketer</a:t>
            </a:r>
            <a:endParaRPr/>
          </a:p>
          <a:p>
            <a:pPr indent="-514350" lvl="0" marL="51435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/>
              <a:t>Buatlah campaign, misal untuk hari besar dsb</a:t>
            </a:r>
            <a:endParaRPr/>
          </a:p>
          <a:p>
            <a:pPr indent="-346075" lvl="1" marL="914400" rtl="0" algn="just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</a:pPr>
            <a:r>
              <a:rPr lang="en-US" sz="1600"/>
              <a:t>Design grafis bertugas sebagai pembuat tema sesuai dengan nama campaign</a:t>
            </a:r>
            <a:endParaRPr/>
          </a:p>
          <a:p>
            <a:pPr indent="-346075" lvl="1" marL="914400" rtl="0" algn="just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</a:pPr>
            <a:r>
              <a:rPr lang="en-US" sz="1600"/>
              <a:t>Marketer bertugas menambah konten atractive ke dalam kampanye tersebut, mengimport kontak dari file dan membuat milis</a:t>
            </a:r>
            <a:endParaRPr/>
          </a:p>
          <a:p>
            <a:pPr indent="-346075" lvl="1" marL="914400" rtl="0" algn="just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</a:pPr>
            <a:r>
              <a:rPr lang="en-US" sz="1600"/>
              <a:t>Pemilik bertugas melakukan campaign</a:t>
            </a:r>
            <a:endParaRPr/>
          </a:p>
          <a:p>
            <a:pPr indent="-514350" lvl="0" marL="51435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/>
              <a:t>Lihat campaign report, campaign reach dan realtime </a:t>
            </a:r>
            <a:endParaRPr sz="2000"/>
          </a:p>
          <a:p>
            <a:pPr indent="0" lvl="0" marL="342900" rtl="0" algn="just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/>
              <a:t>  campaign (delivered, opened, clicked, unopened, </a:t>
            </a:r>
            <a:endParaRPr sz="2000"/>
          </a:p>
          <a:p>
            <a:pPr indent="0" lvl="0" marL="342900" rtl="0" algn="just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/>
              <a:t>  </a:t>
            </a:r>
            <a:r>
              <a:rPr lang="en-US" sz="2000"/>
              <a:t>unsubscribes, complaints)</a:t>
            </a:r>
            <a:r>
              <a:rPr lang="en-US" sz="2000"/>
              <a:t> data nya dengan cara melakukan </a:t>
            </a:r>
            <a:endParaRPr sz="2000"/>
          </a:p>
          <a:p>
            <a:pPr indent="0" lvl="0" marL="342900" rtl="0" algn="just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/>
              <a:t>  implementasi campaign (ilustrasi)</a:t>
            </a:r>
            <a:endParaRPr sz="2000"/>
          </a:p>
          <a:p>
            <a:pPr indent="0" lvl="0" marL="342900" rtl="0" algn="just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87350" lvl="0" marL="51435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/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</a:rPr>
              <a:t>INTRODUCTION</a:t>
            </a:r>
            <a:endParaRPr/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457200" y="1600200"/>
            <a:ext cx="7210425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lang="en-US">
                <a:solidFill>
                  <a:srgbClr val="FF0000"/>
                </a:solidFill>
              </a:rPr>
              <a:t>Siklus hidup pelanggan</a:t>
            </a:r>
            <a:r>
              <a:rPr lang="en-US"/>
              <a:t> terdiri dari 3 kegiatan manajemen utama :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AutoNum type="arabicPeriod"/>
            </a:pPr>
            <a:r>
              <a:rPr lang="en-US" sz="2800">
                <a:solidFill>
                  <a:srgbClr val="FF0000"/>
                </a:solidFill>
              </a:rPr>
              <a:t>Mendapatkan pelanggan baru </a:t>
            </a:r>
            <a:r>
              <a:rPr lang="en-US" sz="2800"/>
              <a:t>(acquiring new customers) 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AutoNum type="arabicPeriod"/>
            </a:pPr>
            <a:r>
              <a:rPr lang="en-US" sz="2800">
                <a:solidFill>
                  <a:srgbClr val="FF0000"/>
                </a:solidFill>
              </a:rPr>
              <a:t>Mempertahankan pelanggan lama </a:t>
            </a:r>
            <a:r>
              <a:rPr lang="en-US" sz="2800"/>
              <a:t>(retaining existing customers)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AutoNum type="arabicPeriod"/>
            </a:pPr>
            <a:r>
              <a:rPr lang="en-US" sz="2800">
                <a:solidFill>
                  <a:srgbClr val="FF0000"/>
                </a:solidFill>
              </a:rPr>
              <a:t>Mengembangkan nilai pelanggan </a:t>
            </a:r>
            <a:r>
              <a:rPr lang="en-US" sz="2800"/>
              <a:t>(developing customer value)</a:t>
            </a:r>
            <a:endParaRPr/>
          </a:p>
        </p:txBody>
      </p:sp>
      <p:sp>
        <p:nvSpPr>
          <p:cNvPr id="98" name="Google Shape;98;p2"/>
          <p:cNvSpPr/>
          <p:nvPr/>
        </p:nvSpPr>
        <p:spPr>
          <a:xfrm>
            <a:off x="448749" y="5662394"/>
            <a:ext cx="4572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Francis Buttle, 2015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Customer Relationship Mnagement Concepts and Technologies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107950" y="490538"/>
            <a:ext cx="2025650" cy="5818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(Ngai, 2009)</a:t>
            </a:r>
            <a:br>
              <a:rPr lang="en-US" sz="2000"/>
            </a:br>
            <a:r>
              <a:rPr lang="en-US" sz="2000"/>
              <a:t>Classification framework for data mining techniques in CRM.</a:t>
            </a:r>
            <a:br>
              <a:rPr lang="en-US" sz="2000"/>
            </a:br>
            <a:endParaRPr sz="2000"/>
          </a:p>
        </p:txBody>
      </p:sp>
      <p:pic>
        <p:nvPicPr>
          <p:cNvPr id="104" name="Google Shape;104;p3"/>
          <p:cNvPicPr preferRelativeResize="0"/>
          <p:nvPr/>
        </p:nvPicPr>
        <p:blipFill rotWithShape="1">
          <a:blip r:embed="rId3">
            <a:alphaModFix/>
          </a:blip>
          <a:srcRect b="10445" l="29918" r="33109" t="24113"/>
          <a:stretch/>
        </p:blipFill>
        <p:spPr>
          <a:xfrm>
            <a:off x="2149475" y="0"/>
            <a:ext cx="6994525" cy="65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Akuisisi pelanggan</a:t>
            </a:r>
            <a:endParaRPr/>
          </a:p>
        </p:txBody>
      </p:sp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457200" y="1600200"/>
            <a:ext cx="685165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>
                <a:solidFill>
                  <a:srgbClr val="FF0000"/>
                </a:solidFill>
              </a:rPr>
              <a:t>Akuisisi pelanggan </a:t>
            </a:r>
            <a:r>
              <a:rPr lang="en-US"/>
              <a:t>selalu merupakan tujuan yang paling penting selama </a:t>
            </a:r>
            <a:r>
              <a:rPr lang="en-US">
                <a:solidFill>
                  <a:srgbClr val="FF0000"/>
                </a:solidFill>
              </a:rPr>
              <a:t>peluncuran produk baru</a:t>
            </a:r>
            <a:r>
              <a:rPr lang="en-US"/>
              <a:t> dan memulai bisnis baru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Bagi </a:t>
            </a:r>
            <a:r>
              <a:rPr lang="en-US">
                <a:solidFill>
                  <a:srgbClr val="FF0000"/>
                </a:solidFill>
              </a:rPr>
              <a:t>usaha kecil </a:t>
            </a:r>
            <a:r>
              <a:rPr lang="en-US"/>
              <a:t>dengan ambisi tumbuh, </a:t>
            </a:r>
            <a:r>
              <a:rPr lang="en-US">
                <a:solidFill>
                  <a:srgbClr val="FF0000"/>
                </a:solidFill>
              </a:rPr>
              <a:t>akuisisi pelanggan</a:t>
            </a:r>
            <a:r>
              <a:rPr lang="en-US"/>
              <a:t> seringkali sama pentingnya dengan </a:t>
            </a:r>
            <a:r>
              <a:rPr lang="en-US">
                <a:solidFill>
                  <a:srgbClr val="FF0000"/>
                </a:solidFill>
              </a:rPr>
              <a:t>retensi pelanggan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title"/>
          </p:nvPr>
        </p:nvSpPr>
        <p:spPr>
          <a:xfrm>
            <a:off x="457200" y="444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</a:rPr>
              <a:t>Prospecting </a:t>
            </a:r>
            <a:endParaRPr/>
          </a:p>
        </p:txBody>
      </p:sp>
      <p:sp>
        <p:nvSpPr>
          <p:cNvPr id="118" name="Google Shape;118;p5"/>
          <p:cNvSpPr txBox="1"/>
          <p:nvPr>
            <p:ph idx="1" type="body"/>
          </p:nvPr>
        </p:nvSpPr>
        <p:spPr>
          <a:xfrm>
            <a:off x="457200" y="1350963"/>
            <a:ext cx="6994525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600"/>
              <a:t>Dalam CRM, prospek </a:t>
            </a:r>
            <a:r>
              <a:rPr lang="en-US" sz="2600">
                <a:solidFill>
                  <a:srgbClr val="FF0000"/>
                </a:solidFill>
              </a:rPr>
              <a:t>adalah mencari peluang yang bisa menghasilkan nilai tambah bagi perusahaan.</a:t>
            </a:r>
            <a:endParaRPr/>
          </a:p>
          <a:p>
            <a:pPr indent="-342900" lvl="0" marL="3429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600"/>
              <a:t>Keputusan utama yg dilakukan untuk mendapatkan pelanggan adalah mengidentifikasi “</a:t>
            </a:r>
            <a:r>
              <a:rPr lang="en-US" sz="2600">
                <a:solidFill>
                  <a:srgbClr val="FF0000"/>
                </a:solidFill>
              </a:rPr>
              <a:t>prospek</a:t>
            </a:r>
            <a:r>
              <a:rPr lang="en-US" sz="2600"/>
              <a:t>”.</a:t>
            </a:r>
            <a:endParaRPr/>
          </a:p>
          <a:p>
            <a:pPr indent="-342900" lvl="0" marL="3429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600"/>
              <a:t>Prospeksi </a:t>
            </a:r>
            <a:r>
              <a:rPr lang="en-US" sz="2600">
                <a:solidFill>
                  <a:srgbClr val="FF0000"/>
                </a:solidFill>
              </a:rPr>
              <a:t>adalah hasil dari proses segmentasi dan penargetan.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Dalam pemasaran, prospek adalah seseorang yang mungkin diharapkan bisa menjadi pelanggan jika mendekati dengan cara yang benar</a:t>
            </a:r>
            <a:endParaRPr sz="26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</a:rPr>
              <a:t>B2B Prospecting</a:t>
            </a:r>
            <a:endParaRPr/>
          </a:p>
        </p:txBody>
      </p:sp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Di lingkungan B2B, sangat sering tugas Marketer menghasilkan lead bagi </a:t>
            </a:r>
            <a:r>
              <a:rPr lang="en-US">
                <a:solidFill>
                  <a:srgbClr val="FF0000"/>
                </a:solidFill>
              </a:rPr>
              <a:t>salesperson</a:t>
            </a:r>
            <a:r>
              <a:rPr lang="en-US"/>
              <a:t>/tenaga penjual untuk menindaklanjuti/</a:t>
            </a:r>
            <a:r>
              <a:rPr lang="en-US">
                <a:solidFill>
                  <a:srgbClr val="FF0000"/>
                </a:solidFill>
              </a:rPr>
              <a:t>follow-up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>
                <a:solidFill>
                  <a:srgbClr val="FF0000"/>
                </a:solidFill>
              </a:rPr>
              <a:t>Lead </a:t>
            </a:r>
            <a:r>
              <a:rPr lang="en-US"/>
              <a:t>adalah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/>
              <a:t>individu atau perusahaan yang mungkin layak didekati.</a:t>
            </a:r>
            <a:endParaRPr>
              <a:solidFill>
                <a:srgbClr val="FF0000"/>
              </a:solidFill>
            </a:endParaRPr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6" name="Google Shape;126;p6"/>
          <p:cNvSpPr txBox="1"/>
          <p:nvPr/>
        </p:nvSpPr>
        <p:spPr>
          <a:xfrm>
            <a:off x="468313" y="4776788"/>
            <a:ext cx="6696075" cy="16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Tugas salesperson adalah </a:t>
            </a:r>
            <a:r>
              <a:rPr lang="en-US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melakukan prospecting</a:t>
            </a:r>
            <a:endParaRPr sz="3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7"/>
          <p:cNvSpPr txBox="1"/>
          <p:nvPr>
            <p:ph idx="1" type="body"/>
          </p:nvPr>
        </p:nvSpPr>
        <p:spPr>
          <a:xfrm>
            <a:off x="250825" y="1916113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Proses kualifikasi diajukan untuk semua leads dalam serangkaian pertanyaan :</a:t>
            </a:r>
            <a:endParaRPr/>
          </a:p>
          <a:p>
            <a:pPr indent="-285750" lvl="1" marL="742950" rtl="0" algn="l">
              <a:spcBef>
                <a:spcPts val="520"/>
              </a:spcBef>
              <a:spcAft>
                <a:spcPts val="0"/>
              </a:spcAft>
              <a:buClr>
                <a:srgbClr val="FF0000"/>
              </a:buClr>
              <a:buSzPts val="2600"/>
              <a:buFont typeface="Arial"/>
              <a:buChar char="–"/>
            </a:pPr>
            <a:r>
              <a:rPr lang="en-US" sz="2600">
                <a:solidFill>
                  <a:srgbClr val="FF0000"/>
                </a:solidFill>
              </a:rPr>
              <a:t>Apakah lead memiliki kebutuhan akan produk perusahaan saya? </a:t>
            </a:r>
            <a:endParaRPr/>
          </a:p>
          <a:p>
            <a:pPr indent="-285750" lvl="1" marL="742950" rtl="0" algn="l">
              <a:spcBef>
                <a:spcPts val="520"/>
              </a:spcBef>
              <a:spcAft>
                <a:spcPts val="0"/>
              </a:spcAft>
              <a:buClr>
                <a:srgbClr val="FF0000"/>
              </a:buClr>
              <a:buSzPts val="2600"/>
              <a:buFont typeface="Arial"/>
              <a:buChar char="–"/>
            </a:pPr>
            <a:r>
              <a:rPr lang="en-US" sz="2600">
                <a:solidFill>
                  <a:srgbClr val="FF0000"/>
                </a:solidFill>
              </a:rPr>
              <a:t>Apakah lead memiliki kemampuan untuk membayar? </a:t>
            </a:r>
            <a:endParaRPr/>
          </a:p>
          <a:p>
            <a:pPr indent="-285750" lvl="1" marL="742950" rtl="0" algn="l">
              <a:spcBef>
                <a:spcPts val="520"/>
              </a:spcBef>
              <a:spcAft>
                <a:spcPts val="0"/>
              </a:spcAft>
              <a:buClr>
                <a:srgbClr val="FF0000"/>
              </a:buClr>
              <a:buSzPts val="2600"/>
              <a:buFont typeface="Arial"/>
              <a:buChar char="–"/>
            </a:pPr>
            <a:r>
              <a:rPr lang="en-US" sz="2600">
                <a:solidFill>
                  <a:srgbClr val="FF0000"/>
                </a:solidFill>
              </a:rPr>
              <a:t>Apakah lead berwenang untuk membeli?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Jika ya, ya dan ya maka lead menjadi prospek yang sejati.</a:t>
            </a:r>
            <a:endParaRPr sz="26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Sumberdaya prospek B2B</a:t>
            </a:r>
            <a:endParaRPr/>
          </a:p>
        </p:txBody>
      </p:sp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683567" y="1916113"/>
            <a:ext cx="779685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AutoNum type="arabicPeriod"/>
            </a:pPr>
            <a:r>
              <a:rPr lang="en-US" sz="2600"/>
              <a:t>Sumberdaya Online </a:t>
            </a:r>
            <a:endParaRPr/>
          </a:p>
          <a:p>
            <a:pPr indent="-409575" lvl="1" marL="91440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▪"/>
            </a:pPr>
            <a:r>
              <a:rPr lang="en-US" sz="2200"/>
              <a:t>Search Engine, </a:t>
            </a:r>
            <a:endParaRPr/>
          </a:p>
          <a:p>
            <a:pPr indent="-409575" lvl="1" marL="91440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▪"/>
            </a:pPr>
            <a:r>
              <a:rPr lang="en-US" sz="2200"/>
              <a:t>Portal , </a:t>
            </a:r>
            <a:endParaRPr/>
          </a:p>
          <a:p>
            <a:pPr indent="-409575" lvl="1" marL="91440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▪"/>
            </a:pPr>
            <a:r>
              <a:rPr lang="en-US" sz="2200"/>
              <a:t>Media social</a:t>
            </a:r>
            <a:endParaRPr/>
          </a:p>
          <a:p>
            <a:pPr indent="-514350" lvl="0" marL="51435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AutoNum type="arabicPeriod"/>
            </a:pPr>
            <a:r>
              <a:rPr lang="en-US" sz="2600"/>
              <a:t>Networking</a:t>
            </a:r>
            <a:endParaRPr/>
          </a:p>
          <a:p>
            <a:pPr indent="-514350" lvl="0" marL="51435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AutoNum type="arabicPeriod"/>
            </a:pPr>
            <a:r>
              <a:rPr lang="en-US" sz="2600"/>
              <a:t>Promotional activities</a:t>
            </a:r>
            <a:endParaRPr/>
          </a:p>
          <a:p>
            <a:pPr indent="-514350" lvl="0" marL="51435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AutoNum type="arabicPeriod"/>
            </a:pPr>
            <a:r>
              <a:rPr lang="en-US" sz="2600"/>
              <a:t>Lists</a:t>
            </a:r>
            <a:endParaRPr/>
          </a:p>
          <a:p>
            <a:pPr indent="-514350" lvl="0" marL="51435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AutoNum type="arabicPeriod"/>
            </a:pPr>
            <a:r>
              <a:rPr lang="en-US" sz="2600"/>
              <a:t>Canvassing</a:t>
            </a:r>
            <a:endParaRPr/>
          </a:p>
          <a:p>
            <a:pPr indent="-514350" lvl="0" marL="51435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AutoNum type="arabicPeriod"/>
            </a:pPr>
            <a:r>
              <a:rPr lang="en-US" sz="2600"/>
              <a:t>telemarketing</a:t>
            </a:r>
            <a:endParaRPr sz="2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</a:rPr>
              <a:t>B2C Prospecting</a:t>
            </a:r>
            <a:endParaRPr/>
          </a:p>
        </p:txBody>
      </p:sp>
      <p:sp>
        <p:nvSpPr>
          <p:cNvPr id="146" name="Google Shape;146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Dalam konteks B2C, distribusi usaha akuisisi pelanggan berbeda.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Lebih banyak penekanan diberikan pada </a:t>
            </a:r>
            <a:r>
              <a:rPr lang="en-US">
                <a:solidFill>
                  <a:srgbClr val="FF0000"/>
                </a:solidFill>
              </a:rPr>
              <a:t>iklan, promosi penjualan, buzz atau word-of-mouth dan merchandising</a:t>
            </a:r>
            <a:r>
              <a:rPr lang="en-US"/>
              <a:t>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2010-05-23T14:28:12Z</dcterms:created>
  <dc:creator>Mariajose</dc:creator>
</cp:coreProperties>
</file>