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26"/>
  </p:notesMasterIdLst>
  <p:handoutMasterIdLst>
    <p:handoutMasterId r:id="rId27"/>
  </p:handoutMasterIdLst>
  <p:sldIdLst>
    <p:sldId id="25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16" r:id="rId2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08/03/2022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460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08/03/2022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59483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7706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1DE421-1F8D-FE46-937E-0CFEDE99228A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64A07C-EB61-954F-8FF2-C12F83C32F6F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388F1-3CA0-174D-BF4E-5D21EED29FE0}" type="datetime1">
              <a:rPr lang="en-US" smtClean="0"/>
              <a:t>3/8/2022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C371-D6E3-9C41-B682-36BAB11AF7CF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7840-BACB-F846-868D-93CBA8617896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B129-C034-FC46-A64B-4C42A7F6DB54}" type="datetime1">
              <a:rPr lang="en-US" smtClean="0"/>
              <a:t>3/8/2022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6E80-3F96-AB41-8103-911C88EF542E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B921-9CD7-EF42-A3B2-CD4BA7B5B799}" type="datetime1">
              <a:rPr lang="en-US" smtClean="0"/>
              <a:t>3/8/2022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FAC5D-E980-A34E-BAA7-03853DEB0D5C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5402-1605-8848-981D-59081F8BE0F7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A01D-327C-244D-8C96-3745DB87F5C6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AA592D-B0E0-FC44-80C9-5658911D4CF2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575A-1B4C-9A40-8DA0-6D4BA6E96E0C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FDD3DA-2277-2C41-8203-874DC0866E3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1F938B-8D10-C64A-BD9B-67B2443961B7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45C4A9-F23D-A049-8D21-3785BAFC1706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C51639-93BB-744F-AAAD-D039F6708483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44F907-A3E6-8142-958B-1E8FE28F495D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392C5C-C4BB-634A-AC78-BB6B570EB42D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C4B15-C391-AC43-B93D-91D74C70FC8C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2E509D-4550-E347-AB61-4DE5B041A99D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88C98-ACE6-2E4E-A331-1D8CD7E537EF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C425E3-020E-6E44-8087-82EE792DFDFC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C3AD10-2D90-3C4B-B5CF-CB6D26CA567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F3F487-9CD9-CB4D-979F-884C9352D6C5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B636BE-B48B-DA43-B17C-D223B1C6D058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C1EA29-FEF9-7143-AC9A-8A3C7FC868BE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40FBF2-3660-0E49-BED8-B73A9170792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522FDF-A974-E04B-ACA1-9CBCBA47698F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78C921-2C49-E243-990B-73FF784F7DE2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694BE5-9F92-154D-BF34-CF88CD3ED91A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583DD1-4DB1-E045-BFB7-90F47E1C6DE8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B50029-5BEC-7B44-B57B-142F48BC36E0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1D1F3C-6FDF-324A-9F10-6E5A3CAF72A3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B79FA-FBA6-FC4A-9C69-EC120FE98C63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9B95BD-A4C5-E14A-96A5-45A35BA3918E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40D6CC-BA8F-E04D-890F-74DE808FA806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598473-9312-3646-894B-E3FAFE7284E0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3C3142-F90B-8D49-B327-673B69E737E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2574A0-4647-F74E-9911-C46B956CCE3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88F7D8-DA6C-3141-B6D7-C90DB70B0144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7AB1CA-630B-044D-9374-A4B6AD7E7647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721CAD-CEB0-8F44-BF8D-928482D7653D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49D7D6-73A4-F547-8697-65AEDD1D21C9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F33C58-9C56-EF4E-8C8F-2F341F0CF6AE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B14288-4592-4F49-9402-490FF370A03C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CDDA5F-E3A1-924E-8EB7-34F091F2C501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87AA5D-C5D6-7F4F-8C32-5B1465CDADBC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7DCCDA-4C14-804F-ADD4-AEDC2F88D4DD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8FA705-D439-D142-9EB1-A862C3631C26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04E6FA-1873-4E43-9644-4162D6FC87A0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2F5281-8274-7D4D-B9FC-BA1A2CB3129C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01C48D-1FF1-AE4E-8C37-FDD36815C947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3FC769-4F52-874D-986F-3DBB13673173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37E2BA-92FA-1E4F-AF9B-4448434040A5}" type="datetime1">
              <a:rPr lang="en-US" smtClean="0"/>
              <a:t>3/8/2022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33B0E5-FA98-404A-B6AE-D1E8E6A5C5AC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38EE33-B398-2B45-B17C-D9931B4434F9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72385C-0850-FE46-93E7-C6B32FFCEA93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65349C-A432-2245-AC05-26B84F16DD51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4E12FF-5972-B646-BF5D-AEE438EB04C3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055EB4-964C-AD48-B11F-A6896938B739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4EDCB6-CC2B-3747-A5BD-A760E4758934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2CD97A-4C68-1448-803C-7125EA270670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C1F438-131C-DC44-99FB-BCE28F5C0ABE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9ADB8-79E7-3A4D-8853-8CE64C40DF64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1BCDE-F797-464F-BFF9-E67097718504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78B036-54F4-8644-90C1-C4BFBA16ECA8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1BA2CF-4F1A-D649-A5CC-4AA59566C49F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FCEC80-21B0-D142-AC8A-F90942A39702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891814-8E72-B543-A152-CAC0AEB1DBD5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B1847C-F22B-6242-9CE6-38F74394E270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08D7AD-60C6-054B-8549-3C5AA64E1CE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DCFD4C-D0C5-8946-A761-45159D39E81C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30C2D8-0697-1E4C-A394-5367A5A2422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A2A95D-8616-8145-9854-80B181C250ED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B9D02E-89DE-A047-AD2B-CF294D85C79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A8715-94D4-F742-844D-634EE96866B2}" type="datetime1">
              <a:rPr lang="en-US" smtClean="0"/>
              <a:t>3/8/2022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F42A6A-5E28-7E49-9C67-E5393538911E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E39F9D-0441-144A-BB41-B41EE1833855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80432C-D368-6C4E-95E6-95F14F52C6F6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B556C4-4CA9-1140-8DE1-4056B709DACC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6C891D-0295-724C-843E-9EF8419DFC05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B953E8-45FF-9346-9CB4-D49F60967787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4C033C-0CB9-2644-9E77-4BE018113679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8F6D0F-D772-F748-B1C8-679541916BED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1A573-338A-8740-A124-1D329DB7EDF4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4E30CF-37A7-B646-ABD5-07C6E47EE55A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4842BA-DACB-7544-AB28-7E8ABB5FE685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B4A30F-E74A-394D-9BFA-58190DA45188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1DCFE8-9E44-5A4B-A141-823028C90669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A63EB2-9769-CB44-9E55-24A09487F6E1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ECBBB5-1E1C-C940-ABDC-E0D3F80B6645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F29B5-6AF5-B94E-912A-12C439D950B3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A49232-9C88-8641-B5F5-C228F43419F0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43D49D-2961-DC49-8AF7-AACF6B6064FA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B4FBA-B0EE-9840-974F-FAD028DA9F1D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38AC4F-9D05-1F46-8015-4619807117AE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FCDFD0-47B4-D744-9778-250CFB29E00B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D9E024-A306-2C4D-98B5-F510EB5BEB5F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2510-BF8D-7D46-BC5A-E9D0EC57EF2B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FF6A0-4EA5-8D43-86F5-7AB44086AD3C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E66297-D5C4-4743-9D06-F300C0473C2F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5854B0-F762-7844-8862-A94B1707AF07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5E860E-D340-C44C-95F7-A882FB1FB4B3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ED808-6C4A-224D-9340-3588C6DA644C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B93B54-640A-074E-95C6-490076A8C75D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68CA71-7909-D44E-A41B-9213582E32F0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6B7B5E-2257-3B4D-B147-BF9D253D9182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01A0C1-2093-5D4E-95B6-7A3461552F9A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BDBD882-66B1-D74E-BE11-ECBB85D38A48}" type="datetime1">
              <a:rPr lang="en-US" smtClean="0"/>
              <a:t>3/8/2022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6AC9C0-90D8-3249-8ACC-42992D77D044}" type="datetime1">
              <a:rPr lang="en-US" smtClean="0"/>
              <a:t>3/8/2022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36F63C7-56BA-5242-ADCC-00DA40EDDCB5}" type="datetime1">
              <a:rPr lang="en-US" smtClean="0"/>
              <a:t>3/8/2022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1ACA3DD-F415-8B45-8B57-DA69F6126A81}" type="datetime1">
              <a:rPr lang="en-US" smtClean="0"/>
              <a:t>3/8/2022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D2199EF-10B7-AE4D-B1C6-51697C49DEF9}" type="datetime1">
              <a:rPr lang="en-US" smtClean="0"/>
              <a:t>3/8/2022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CE038EA-84B0-1346-84BA-B71DEF8AF335}" type="datetime1">
              <a:rPr lang="en-US" smtClean="0"/>
              <a:t>3/8/2022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744E914-3987-CA4D-833E-6F6EC0405F1A}" type="datetime1">
              <a:rPr lang="en-US" smtClean="0"/>
              <a:t>3/8/2022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A21077C-0FEE-0B4B-B971-BF8F77727577}" type="datetime1">
              <a:rPr lang="en-US" smtClean="0"/>
              <a:t>3/8/2022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0CE4912-DF92-454D-9085-76ECFA97B794}" type="datetime1">
              <a:rPr lang="en-US" smtClean="0"/>
              <a:t>3/8/2022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107F3BD-D30B-2341-B3ED-52287D590717}" type="datetime1">
              <a:rPr lang="en-US" smtClean="0"/>
              <a:t>3/8/2022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Aktivitas Proses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Process Activities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Aktivitas Proses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10</a:t>
            </a:fld>
            <a:endParaRPr lang="id-ID"/>
          </a:p>
        </p:txBody>
      </p:sp>
      <p:sp>
        <p:nvSpPr>
          <p:cNvPr id="7" name="Rounded Rectangle 6"/>
          <p:cNvSpPr/>
          <p:nvPr/>
        </p:nvSpPr>
        <p:spPr>
          <a:xfrm>
            <a:off x="1371600" y="3048000"/>
            <a:ext cx="18288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Component testing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0" y="3048000"/>
            <a:ext cx="18288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testing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0" y="3048000"/>
            <a:ext cx="18288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Acceptance Testing</a:t>
            </a:r>
          </a:p>
        </p:txBody>
      </p:sp>
      <p:cxnSp>
        <p:nvCxnSpPr>
          <p:cNvPr id="10" name="Straight Arrow Connector 9"/>
          <p:cNvCxnSpPr>
            <a:stCxn id="7" idx="3"/>
            <a:endCxn id="8" idx="1"/>
          </p:cNvCxnSpPr>
          <p:nvPr/>
        </p:nvCxnSpPr>
        <p:spPr>
          <a:xfrm>
            <a:off x="3200400" y="34290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8" idx="3"/>
            <a:endCxn id="9" idx="1"/>
          </p:cNvCxnSpPr>
          <p:nvPr/>
        </p:nvCxnSpPr>
        <p:spPr>
          <a:xfrm>
            <a:off x="5486400" y="34290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0"/>
            <a:endCxn id="9" idx="0"/>
          </p:cNvCxnSpPr>
          <p:nvPr/>
        </p:nvCxnSpPr>
        <p:spPr>
          <a:xfrm rot="5400000" flipH="1" flipV="1">
            <a:off x="4572000" y="762000"/>
            <a:ext cx="12700" cy="4572000"/>
          </a:xfrm>
          <a:prstGeom prst="bentConnector3">
            <a:avLst>
              <a:gd name="adj1" fmla="val 3978315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1"/>
          <p:cNvCxnSpPr>
            <a:stCxn id="9" idx="2"/>
            <a:endCxn id="7" idx="2"/>
          </p:cNvCxnSpPr>
          <p:nvPr/>
        </p:nvCxnSpPr>
        <p:spPr>
          <a:xfrm rot="5400000">
            <a:off x="4572000" y="1524000"/>
            <a:ext cx="12700" cy="4572000"/>
          </a:xfrm>
          <a:prstGeom prst="bentConnector3">
            <a:avLst>
              <a:gd name="adj1" fmla="val 5166488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833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11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(</a:t>
            </a:r>
            <a:r>
              <a:rPr lang="en-US" i="1" dirty="0" smtClean="0"/>
              <a:t>component testing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diuji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 (</a:t>
            </a:r>
            <a:r>
              <a:rPr lang="en-US" dirty="0" err="1" smtClean="0"/>
              <a:t>terisolasi</a:t>
            </a:r>
            <a:r>
              <a:rPr lang="en-US" dirty="0" smtClean="0"/>
              <a:t>).</a:t>
            </a:r>
          </a:p>
          <a:p>
            <a:pPr lvl="1"/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, </a:t>
            </a:r>
            <a:r>
              <a:rPr lang="en-US" dirty="0" err="1" smtClean="0"/>
              <a:t>obyek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(</a:t>
            </a:r>
            <a:r>
              <a:rPr lang="en-US" i="1" dirty="0" smtClean="0"/>
              <a:t>system testing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(</a:t>
            </a:r>
            <a:r>
              <a:rPr lang="en-US" i="1" dirty="0" smtClean="0"/>
              <a:t>acceptance testing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data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PL.</a:t>
            </a:r>
          </a:p>
        </p:txBody>
      </p:sp>
    </p:spTree>
    <p:extLst>
      <p:ext uri="{BB962C8B-B14F-4D97-AF65-F5344CB8AC3E}">
        <p14:creationId xmlns:p14="http://schemas.microsoft.com/office/powerpoint/2010/main" val="1409352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Plan-driven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12</a:t>
            </a:fld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1447800" y="31242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Acceptance test plan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3200400" y="31242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System integration test plan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5029200" y="31242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Sub-system integration test plan</a:t>
            </a:r>
            <a:endParaRPr lang="en-US" sz="1600" dirty="0"/>
          </a:p>
        </p:txBody>
      </p:sp>
      <p:sp>
        <p:nvSpPr>
          <p:cNvPr id="12" name="Rounded Rectangle 11"/>
          <p:cNvSpPr/>
          <p:nvPr/>
        </p:nvSpPr>
        <p:spPr>
          <a:xfrm>
            <a:off x="228600" y="1752600"/>
            <a:ext cx="16002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Requirement specification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286000" y="1752600"/>
            <a:ext cx="15240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System specification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67200" y="1752600"/>
            <a:ext cx="12954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System design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543800" y="2971800"/>
            <a:ext cx="14478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Module and unit code and test</a:t>
            </a:r>
          </a:p>
        </p:txBody>
      </p:sp>
      <p:cxnSp>
        <p:nvCxnSpPr>
          <p:cNvPr id="17" name="Straight Arrow Connector 16"/>
          <p:cNvCxnSpPr>
            <a:stCxn id="12" idx="3"/>
            <a:endCxn id="13" idx="1"/>
          </p:cNvCxnSpPr>
          <p:nvPr/>
        </p:nvCxnSpPr>
        <p:spPr>
          <a:xfrm>
            <a:off x="1828800" y="2133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3"/>
            <a:endCxn id="14" idx="1"/>
          </p:cNvCxnSpPr>
          <p:nvPr/>
        </p:nvCxnSpPr>
        <p:spPr>
          <a:xfrm>
            <a:off x="3810000" y="2133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4" idx="3"/>
            <a:endCxn id="22" idx="1"/>
          </p:cNvCxnSpPr>
          <p:nvPr/>
        </p:nvCxnSpPr>
        <p:spPr>
          <a:xfrm>
            <a:off x="5562600" y="21336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22" idx="2"/>
            <a:endCxn id="15" idx="1"/>
          </p:cNvCxnSpPr>
          <p:nvPr/>
        </p:nvCxnSpPr>
        <p:spPr>
          <a:xfrm>
            <a:off x="6705600" y="2514600"/>
            <a:ext cx="8382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6096000" y="1752600"/>
            <a:ext cx="12192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Detailed design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304800" y="4800600"/>
            <a:ext cx="1295400" cy="609600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Service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2209800" y="4724400"/>
            <a:ext cx="16002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Acceptance test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4191000" y="4724400"/>
            <a:ext cx="16002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System integration test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6172200" y="4724400"/>
            <a:ext cx="16002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Sub-system integration test</a:t>
            </a:r>
          </a:p>
        </p:txBody>
      </p:sp>
      <p:cxnSp>
        <p:nvCxnSpPr>
          <p:cNvPr id="52" name="Straight Arrow Connector 51"/>
          <p:cNvCxnSpPr>
            <a:stCxn id="15" idx="1"/>
            <a:endCxn id="51" idx="0"/>
          </p:cNvCxnSpPr>
          <p:nvPr/>
        </p:nvCxnSpPr>
        <p:spPr>
          <a:xfrm flipH="1">
            <a:off x="6972300" y="3352800"/>
            <a:ext cx="571500" cy="1371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400800" y="25146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5257800" y="25146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4572000" y="25146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3429000" y="25146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743200" y="25146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1600200" y="25146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2743200" y="38862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49" idx="1"/>
            <a:endCxn id="48" idx="3"/>
          </p:cNvCxnSpPr>
          <p:nvPr/>
        </p:nvCxnSpPr>
        <p:spPr>
          <a:xfrm flipH="1">
            <a:off x="1600200" y="51054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50" idx="1"/>
            <a:endCxn id="49" idx="3"/>
          </p:cNvCxnSpPr>
          <p:nvPr/>
        </p:nvCxnSpPr>
        <p:spPr>
          <a:xfrm flipH="1">
            <a:off x="3810000" y="51054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51" idx="1"/>
            <a:endCxn id="50" idx="3"/>
          </p:cNvCxnSpPr>
          <p:nvPr/>
        </p:nvCxnSpPr>
        <p:spPr>
          <a:xfrm flipH="1">
            <a:off x="5791200" y="51054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4572000" y="38862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6400800" y="38862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687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Evolusi</a:t>
            </a:r>
            <a:r>
              <a:rPr lang="en-US" smtClean="0"/>
              <a:t> PL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/>
              <a:t>l</a:t>
            </a:r>
            <a:r>
              <a:rPr lang="en-US" dirty="0" err="1" smtClean="0"/>
              <a:t>unak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530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Evolusi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14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2133600" y="41148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Existing systems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6553200" y="41148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New system</a:t>
            </a:r>
            <a:endParaRPr lang="en-US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838200" y="2743200"/>
            <a:ext cx="16002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Define system requirements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95600" y="2743200"/>
            <a:ext cx="15240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Assess existing systems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876800" y="2743200"/>
            <a:ext cx="12954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Propose system changes</a:t>
            </a:r>
          </a:p>
        </p:txBody>
      </p:sp>
      <p:cxnSp>
        <p:nvCxnSpPr>
          <p:cNvPr id="14" name="Straight Arrow Connector 13"/>
          <p:cNvCxnSpPr>
            <a:stCxn id="10" idx="3"/>
            <a:endCxn id="11" idx="1"/>
          </p:cNvCxnSpPr>
          <p:nvPr/>
        </p:nvCxnSpPr>
        <p:spPr>
          <a:xfrm>
            <a:off x="2438400" y="31242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3"/>
            <a:endCxn id="12" idx="1"/>
          </p:cNvCxnSpPr>
          <p:nvPr/>
        </p:nvCxnSpPr>
        <p:spPr>
          <a:xfrm>
            <a:off x="4419600" y="31242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3"/>
            <a:endCxn id="18" idx="1"/>
          </p:cNvCxnSpPr>
          <p:nvPr/>
        </p:nvCxnSpPr>
        <p:spPr>
          <a:xfrm>
            <a:off x="6172200" y="3124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6705600" y="2743200"/>
            <a:ext cx="12192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Modify systems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7391400" y="35052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276600" y="35052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8" idx="1"/>
          </p:cNvCxnSpPr>
          <p:nvPr/>
        </p:nvCxnSpPr>
        <p:spPr>
          <a:xfrm rot="10800000">
            <a:off x="3962400" y="3505200"/>
            <a:ext cx="2590800" cy="990600"/>
          </a:xfrm>
          <a:prstGeom prst="bentConnector3">
            <a:avLst>
              <a:gd name="adj1" fmla="val 100957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8" idx="0"/>
            <a:endCxn id="10" idx="0"/>
          </p:cNvCxnSpPr>
          <p:nvPr/>
        </p:nvCxnSpPr>
        <p:spPr>
          <a:xfrm rot="16200000" flipV="1">
            <a:off x="4476750" y="-95250"/>
            <a:ext cx="12700" cy="5676900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325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15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 8th edition</a:t>
            </a:r>
            <a:r>
              <a:rPr lang="en-US" dirty="0" smtClean="0"/>
              <a:t>, </a:t>
            </a:r>
            <a:r>
              <a:rPr lang="en-US" dirty="0" smtClean="0"/>
              <a:t>Addison-Wesley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5D5E-4A4F-7849-9138-B8BFA2E4E240}" type="datetime1">
              <a:rPr lang="en-US" smtClean="0"/>
              <a:t>3/8/2022</a:t>
            </a:fld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Topik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Aktivitas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Proses PL</a:t>
            </a:r>
          </a:p>
          <a:p>
            <a:pPr lvl="1"/>
            <a:r>
              <a:rPr lang="en-US" dirty="0" err="1" smtClean="0"/>
              <a:t>Spesifikasi</a:t>
            </a:r>
            <a:endParaRPr lang="en-US" dirty="0" smtClean="0"/>
          </a:p>
          <a:p>
            <a:pPr lvl="1"/>
            <a:r>
              <a:rPr lang="en-US" dirty="0" err="1" smtClean="0"/>
              <a:t>Pengembangan</a:t>
            </a:r>
            <a:endParaRPr lang="en-US" dirty="0" smtClean="0"/>
          </a:p>
          <a:p>
            <a:pPr lvl="1"/>
            <a:r>
              <a:rPr lang="en-US" dirty="0" err="1" smtClean="0"/>
              <a:t>Validasi</a:t>
            </a:r>
            <a:endParaRPr lang="en-US" dirty="0" smtClean="0"/>
          </a:p>
          <a:p>
            <a:pPr lvl="1"/>
            <a:r>
              <a:rPr lang="en-US" dirty="0" err="1" smtClean="0"/>
              <a:t>Evolusi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Aktivitas Proses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D651-4503-2642-BF31-5372D9C7DCC5}" type="datetime1">
              <a:rPr lang="en-US" smtClean="0"/>
              <a:t>3/8/2022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Aktivitas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Proses PL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/>
              <a:t> </a:t>
            </a:r>
            <a:r>
              <a:rPr lang="en-US" dirty="0" smtClean="0"/>
              <a:t>fundamental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/>
              <a:t>proses </a:t>
            </a:r>
            <a:r>
              <a:rPr lang="en-US" dirty="0" smtClean="0"/>
              <a:t>PL,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Spesifikasi</a:t>
            </a:r>
            <a:r>
              <a:rPr lang="en-US" dirty="0" smtClean="0"/>
              <a:t> (</a:t>
            </a:r>
            <a:r>
              <a:rPr lang="en-US" i="1" dirty="0" smtClean="0"/>
              <a:t>specification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err="1" smtClean="0"/>
              <a:t>Pengembangan</a:t>
            </a:r>
            <a:r>
              <a:rPr lang="en-US" dirty="0" smtClean="0"/>
              <a:t> (</a:t>
            </a:r>
            <a:r>
              <a:rPr lang="en-US" i="1" dirty="0" smtClean="0"/>
              <a:t>development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Validasi</a:t>
            </a:r>
            <a:r>
              <a:rPr lang="en-US" dirty="0" smtClean="0"/>
              <a:t> (</a:t>
            </a:r>
            <a:r>
              <a:rPr lang="en-US" i="1" dirty="0" smtClean="0"/>
              <a:t>validation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Evolusi</a:t>
            </a:r>
            <a:r>
              <a:rPr lang="en-US" dirty="0" smtClean="0"/>
              <a:t> (</a:t>
            </a:r>
            <a:r>
              <a:rPr lang="en-US" i="1" dirty="0" smtClean="0"/>
              <a:t>evolution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Aktivitas-aktivitas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model proses yang </a:t>
            </a:r>
            <a:r>
              <a:rPr lang="en-US" dirty="0" err="1" smtClean="0"/>
              <a:t>diadaptasi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Pada</a:t>
            </a:r>
            <a:r>
              <a:rPr lang="en-US" dirty="0" smtClean="0"/>
              <a:t> model waterfall, </a:t>
            </a:r>
            <a:r>
              <a:rPr lang="en-US" dirty="0" err="1" smtClean="0"/>
              <a:t>aktivitas-aktivitas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Pada</a:t>
            </a:r>
            <a:r>
              <a:rPr lang="en-US" dirty="0"/>
              <a:t> </a:t>
            </a:r>
            <a:r>
              <a:rPr lang="en-US" dirty="0" smtClean="0"/>
              <a:t>model incremental, </a:t>
            </a:r>
            <a:r>
              <a:rPr lang="en-US" dirty="0" err="1" smtClean="0"/>
              <a:t>aktivitas-aktivitas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berselang-seling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5339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Spesifikasi</a:t>
            </a:r>
            <a:r>
              <a:rPr lang="en-US" dirty="0" smtClean="0"/>
              <a:t> PL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Spesifikasi</a:t>
            </a:r>
            <a:r>
              <a:rPr lang="en-US" dirty="0" smtClean="0"/>
              <a:t> PL </a:t>
            </a:r>
            <a:r>
              <a:rPr lang="en-US" dirty="0" err="1" smtClean="0"/>
              <a:t>adalah</a:t>
            </a:r>
            <a:r>
              <a:rPr lang="en-US" dirty="0" smtClean="0"/>
              <a:t> proses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Proses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ekayasa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/>
          </a:p>
          <a:p>
            <a:pPr lvl="1"/>
            <a:r>
              <a:rPr lang="en-US" dirty="0" smtClean="0"/>
              <a:t>Feasibility study</a:t>
            </a:r>
          </a:p>
          <a:p>
            <a:pPr lvl="2"/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Requirements elicitation and analysis</a:t>
            </a:r>
          </a:p>
          <a:p>
            <a:pPr lvl="2"/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Requirements specification</a:t>
            </a:r>
          </a:p>
          <a:p>
            <a:pPr lvl="2"/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detil</a:t>
            </a:r>
            <a:endParaRPr lang="en-US" dirty="0" smtClean="0"/>
          </a:p>
          <a:p>
            <a:pPr lvl="1"/>
            <a:r>
              <a:rPr lang="en-US" dirty="0" smtClean="0"/>
              <a:t>Requirements validation</a:t>
            </a:r>
          </a:p>
          <a:p>
            <a:pPr lvl="2"/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keabsahan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80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7" name="Rounded Rectangle 6"/>
          <p:cNvSpPr/>
          <p:nvPr/>
        </p:nvSpPr>
        <p:spPr>
          <a:xfrm>
            <a:off x="533400" y="1905000"/>
            <a:ext cx="1447800" cy="6858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Feasibility study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590800" y="1828800"/>
            <a:ext cx="1828800" cy="8382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Requirement elicitation and analysis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953000" y="2438400"/>
            <a:ext cx="18288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Requirement specification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62800" y="3352800"/>
            <a:ext cx="18288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Requirement validation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9600" y="3200400"/>
            <a:ext cx="12954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Feasibility report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743200" y="33528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models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029200" y="4038600"/>
            <a:ext cx="16764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and system requirements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239000" y="5105400"/>
            <a:ext cx="16764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Requirements document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7" idx="2"/>
            <a:endCxn id="11" idx="0"/>
          </p:cNvCxnSpPr>
          <p:nvPr/>
        </p:nvCxnSpPr>
        <p:spPr>
          <a:xfrm>
            <a:off x="1257300" y="25908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3"/>
            <a:endCxn id="8" idx="1"/>
          </p:cNvCxnSpPr>
          <p:nvPr/>
        </p:nvCxnSpPr>
        <p:spPr>
          <a:xfrm>
            <a:off x="1981200" y="22479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2"/>
            <a:endCxn id="12" idx="0"/>
          </p:cNvCxnSpPr>
          <p:nvPr/>
        </p:nvCxnSpPr>
        <p:spPr>
          <a:xfrm>
            <a:off x="3505200" y="26670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9" idx="2"/>
            <a:endCxn id="13" idx="0"/>
          </p:cNvCxnSpPr>
          <p:nvPr/>
        </p:nvCxnSpPr>
        <p:spPr>
          <a:xfrm>
            <a:off x="5867400" y="32004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2"/>
            <a:endCxn id="14" idx="0"/>
          </p:cNvCxnSpPr>
          <p:nvPr/>
        </p:nvCxnSpPr>
        <p:spPr>
          <a:xfrm>
            <a:off x="8077200" y="41148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8" idx="2"/>
            <a:endCxn id="9" idx="1"/>
          </p:cNvCxnSpPr>
          <p:nvPr/>
        </p:nvCxnSpPr>
        <p:spPr>
          <a:xfrm rot="16200000" flipH="1">
            <a:off x="4152900" y="2019300"/>
            <a:ext cx="152400" cy="14478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9" idx="0"/>
            <a:endCxn id="8" idx="3"/>
          </p:cNvCxnSpPr>
          <p:nvPr/>
        </p:nvCxnSpPr>
        <p:spPr>
          <a:xfrm rot="16200000" flipV="1">
            <a:off x="5048250" y="1619250"/>
            <a:ext cx="190500" cy="14478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1"/>
          <p:cNvCxnSpPr>
            <a:stCxn id="10" idx="0"/>
            <a:endCxn id="9" idx="3"/>
          </p:cNvCxnSpPr>
          <p:nvPr/>
        </p:nvCxnSpPr>
        <p:spPr>
          <a:xfrm rot="16200000" flipV="1">
            <a:off x="7162800" y="2438400"/>
            <a:ext cx="533400" cy="12954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37"/>
          <p:cNvCxnSpPr>
            <a:stCxn id="9" idx="2"/>
            <a:endCxn id="10" idx="1"/>
          </p:cNvCxnSpPr>
          <p:nvPr/>
        </p:nvCxnSpPr>
        <p:spPr>
          <a:xfrm rot="16200000" flipH="1">
            <a:off x="6248400" y="2819400"/>
            <a:ext cx="533400" cy="12954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37"/>
          <p:cNvCxnSpPr>
            <a:stCxn id="12" idx="2"/>
          </p:cNvCxnSpPr>
          <p:nvPr/>
        </p:nvCxnSpPr>
        <p:spPr>
          <a:xfrm rot="16200000" flipH="1">
            <a:off x="4572000" y="3048000"/>
            <a:ext cx="1600200" cy="37338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37"/>
          <p:cNvCxnSpPr>
            <a:stCxn id="13" idx="2"/>
          </p:cNvCxnSpPr>
          <p:nvPr/>
        </p:nvCxnSpPr>
        <p:spPr>
          <a:xfrm rot="16200000" flipH="1">
            <a:off x="6362700" y="4457700"/>
            <a:ext cx="381000" cy="13716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90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PL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Sebuah</a:t>
            </a:r>
            <a:r>
              <a:rPr lang="en-US" dirty="0" smtClean="0"/>
              <a:t> proses yang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PL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berjalan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Perancangan</a:t>
            </a:r>
            <a:r>
              <a:rPr lang="en-US" dirty="0" smtClean="0"/>
              <a:t> PL</a:t>
            </a:r>
          </a:p>
          <a:p>
            <a:pPr lvl="1"/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PL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realisasi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PL.</a:t>
            </a:r>
          </a:p>
          <a:p>
            <a:r>
              <a:rPr lang="en-US" dirty="0" err="1" smtClean="0"/>
              <a:t>Implementasi</a:t>
            </a:r>
            <a:r>
              <a:rPr lang="en-US" dirty="0" smtClean="0"/>
              <a:t> PL</a:t>
            </a:r>
          </a:p>
          <a:p>
            <a:pPr lvl="1"/>
            <a:r>
              <a:rPr lang="en-US" dirty="0" err="1" smtClean="0"/>
              <a:t>Menerjemahkan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PL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berjalan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269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838200" y="5105400"/>
            <a:ext cx="7391400" cy="10668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66800" y="2971800"/>
            <a:ext cx="6934200" cy="16764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676400" y="1524000"/>
            <a:ext cx="5715000" cy="11430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Perancangan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7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1981200" y="16764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Platform information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33800" y="16764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Requirement specification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562600" y="16764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description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19200" y="52578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architecture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971800" y="52578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 specification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648200" y="52578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Interface specification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00800" y="5257800"/>
            <a:ext cx="1524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Component specification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371600" y="3048000"/>
            <a:ext cx="18288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Architectural design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57600" y="3048000"/>
            <a:ext cx="18288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Interface design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943600" y="3048000"/>
            <a:ext cx="1828800" cy="7620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Component design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819400" y="4038600"/>
            <a:ext cx="3581400" cy="457200"/>
          </a:xfrm>
          <a:prstGeom prst="roundRect">
            <a:avLst>
              <a:gd name="adj" fmla="val 354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 design</a:t>
            </a:r>
          </a:p>
        </p:txBody>
      </p:sp>
      <p:cxnSp>
        <p:nvCxnSpPr>
          <p:cNvPr id="22" name="Straight Arrow Connector 21"/>
          <p:cNvCxnSpPr>
            <a:stCxn id="18" idx="2"/>
            <a:endCxn id="19" idx="0"/>
          </p:cNvCxnSpPr>
          <p:nvPr/>
        </p:nvCxnSpPr>
        <p:spPr>
          <a:xfrm>
            <a:off x="4533900" y="2667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9" idx="2"/>
            <a:endCxn id="20" idx="0"/>
          </p:cNvCxnSpPr>
          <p:nvPr/>
        </p:nvCxnSpPr>
        <p:spPr>
          <a:xfrm>
            <a:off x="4533900" y="46482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4" idx="3"/>
            <a:endCxn id="15" idx="1"/>
          </p:cNvCxnSpPr>
          <p:nvPr/>
        </p:nvCxnSpPr>
        <p:spPr>
          <a:xfrm>
            <a:off x="3200400" y="34290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5" idx="3"/>
            <a:endCxn id="16" idx="1"/>
          </p:cNvCxnSpPr>
          <p:nvPr/>
        </p:nvCxnSpPr>
        <p:spPr>
          <a:xfrm>
            <a:off x="5486400" y="34290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6" idx="2"/>
            <a:endCxn id="17" idx="3"/>
          </p:cNvCxnSpPr>
          <p:nvPr/>
        </p:nvCxnSpPr>
        <p:spPr>
          <a:xfrm flipH="1">
            <a:off x="6400800" y="3810000"/>
            <a:ext cx="457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4" idx="2"/>
            <a:endCxn id="17" idx="1"/>
          </p:cNvCxnSpPr>
          <p:nvPr/>
        </p:nvCxnSpPr>
        <p:spPr>
          <a:xfrm>
            <a:off x="2286000" y="3810000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172200" y="1219200"/>
            <a:ext cx="1233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Design inputs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6553200" y="2667000"/>
            <a:ext cx="14396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Design activities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6858000" y="4800600"/>
            <a:ext cx="13385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Design outputs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25056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8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(</a:t>
            </a:r>
            <a:r>
              <a:rPr lang="en-US" i="1" dirty="0" smtClean="0"/>
              <a:t>architectural design</a:t>
            </a:r>
            <a:r>
              <a:rPr lang="en-US" dirty="0" smtClean="0"/>
              <a:t>),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,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r>
              <a:rPr lang="en-US" dirty="0" smtClean="0"/>
              <a:t> (</a:t>
            </a:r>
            <a:r>
              <a:rPr lang="en-US" i="1" dirty="0" smtClean="0"/>
              <a:t>interface design</a:t>
            </a:r>
            <a:r>
              <a:rPr lang="en-US" dirty="0" smtClean="0"/>
              <a:t>),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(</a:t>
            </a:r>
            <a:r>
              <a:rPr lang="en-US" i="1" dirty="0" smtClean="0"/>
              <a:t>component design</a:t>
            </a:r>
            <a:r>
              <a:rPr lang="en-US" dirty="0" smtClean="0"/>
              <a:t>),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basisdata</a:t>
            </a:r>
            <a:r>
              <a:rPr lang="en-US" dirty="0" smtClean="0"/>
              <a:t> (</a:t>
            </a:r>
            <a:r>
              <a:rPr lang="en-US" i="1" dirty="0" smtClean="0"/>
              <a:t>database design</a:t>
            </a:r>
            <a:r>
              <a:rPr lang="en-US" dirty="0" smtClean="0"/>
              <a:t>),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basisdata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0378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Validasi</a:t>
            </a:r>
            <a:r>
              <a:rPr lang="en-US" dirty="0" smtClean="0"/>
              <a:t> PL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62A2-A399-BF4E-BB8E-805AAD7CE8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Aktivitas Proses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9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Verifikasi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validasi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PL.</a:t>
            </a:r>
          </a:p>
          <a:p>
            <a:endParaRPr lang="en-US" dirty="0"/>
          </a:p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verifikasi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validasi</a:t>
            </a:r>
            <a:r>
              <a:rPr lang="en-US" dirty="0" smtClean="0"/>
              <a:t> PL.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3134317"/>
      </p:ext>
    </p:extLst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1. Rekayasa Kebutuhan P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1. Rekayasa Kebutuhan PL.potx</Template>
  <TotalTime>4428</TotalTime>
  <Words>564</Words>
  <Application>Microsoft Office PowerPoint</Application>
  <PresentationFormat>On-screen Show (4:3)</PresentationFormat>
  <Paragraphs>148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15</vt:i4>
      </vt:variant>
    </vt:vector>
  </HeadingPairs>
  <TitlesOfParts>
    <vt:vector size="29" baseType="lpstr">
      <vt:lpstr>Arial</vt:lpstr>
      <vt:lpstr>Calibri</vt:lpstr>
      <vt:lpstr>Cambria</vt:lpstr>
      <vt:lpstr>Wingdings 2</vt:lpstr>
      <vt:lpstr>1. Rekayasa Kebutuhan PL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Aktivitas Proses</vt:lpstr>
      <vt:lpstr>Topik</vt:lpstr>
      <vt:lpstr>Aktivitas di dalam Proses PL</vt:lpstr>
      <vt:lpstr>Spesifikasi PL</vt:lpstr>
      <vt:lpstr>Proses dalam Rekayasa Kebutuhan</vt:lpstr>
      <vt:lpstr>Perancangan dan Implementasi PL</vt:lpstr>
      <vt:lpstr>Proses Perancangan</vt:lpstr>
      <vt:lpstr>Aktivitas Perancangan</vt:lpstr>
      <vt:lpstr>Validasi PL</vt:lpstr>
      <vt:lpstr>Tahapan Uji Coba (2)</vt:lpstr>
      <vt:lpstr>Tahapan Uji Coba (2)</vt:lpstr>
      <vt:lpstr>Tahapan Uji Coba dalam proses Plan-driven</vt:lpstr>
      <vt:lpstr>Evolusi PL</vt:lpstr>
      <vt:lpstr>Evolusi Sistem</vt:lpstr>
      <vt:lpstr>Referensi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ASUS</cp:lastModifiedBy>
  <cp:revision>284</cp:revision>
  <dcterms:created xsi:type="dcterms:W3CDTF">2012-09-02T13:27:45Z</dcterms:created>
  <dcterms:modified xsi:type="dcterms:W3CDTF">2022-03-08T12:56:33Z</dcterms:modified>
</cp:coreProperties>
</file>