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30"/>
  </p:notesMasterIdLst>
  <p:handoutMasterIdLst>
    <p:handoutMasterId r:id="rId31"/>
  </p:handout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6" r:id="rId20"/>
    <p:sldId id="265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08/03/2022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510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472885-1AF6-7843-A2EA-2AEEC54F221C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A6AC7E-FDF8-5146-BCBF-F8FEB0B95454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69E9-1E7D-8848-888D-1D3B02073305}" type="datetime1">
              <a:rPr lang="en-US" smtClean="0"/>
              <a:t>3/8/2022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ADE8-40D2-BD48-A540-A7CB159061A6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D06D8-17C7-2F4B-A0DB-25A3AF97A155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315EB-DAFB-D648-B497-100006048FE3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B5A2-439D-C646-9183-8F30C9720904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7605D-9EF7-3C44-8C05-7A85964C0043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4812-219F-1C43-B763-213B09415176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BA50-78CF-1143-BBBF-85367D6A01E6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196B6-C0F1-254F-8A81-D6CCC024327C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0D4FB7-63E5-5841-B386-D947CC0B1624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3D2B7-76F6-5F4C-90AD-E31FA6476E2F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D94D58-35E4-E141-AB26-E05075C1279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D99183-1ED6-1840-BB94-9A64B764006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000D91-423A-2C48-9C2B-4BE178AC446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192EB6-147D-5641-BF48-DE02DD9F947A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7DC1FE-7F74-7E45-908A-4FEB71B45784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1B5C59-8486-044E-AEDB-D85BE2261723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1B1EEF-4EF7-2146-AD79-BAEC65D88694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4EA36-7BF2-EB42-9498-1426E0CA4968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56B1E8-2FE0-0242-8782-8FBC7E9B4F68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5C76D3-FA21-5948-AEA2-E4C8785AB9E0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E577CD-03EC-FA4A-BECA-63C6A1D2A65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0A3525-5B6B-9541-AD6F-A5B339759C0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834179-174D-1541-A1B3-7C669F300D0D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31314C-EBAE-214C-8427-07A5F50EB95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96CED2-472F-2E4C-868A-AA9C1112259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B5CB52-C220-8847-B41B-0C889123B2B2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3D5B0F-4683-0944-8CA2-36DC872409FC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B1243D-B314-5F4F-9B21-9AEA2E72B97B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CC648B-0FA9-C544-88B4-0102AC6E7E9F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B6ABA6-9AA1-E140-88ED-19E2556FF015}" type="datetime1">
              <a:rPr lang="en-US" smtClean="0"/>
              <a:t>3/8/2022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808B75-0932-CC43-ABB8-2C3033A6DA8D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C093AF-C17C-0F4B-A6E7-A9E6F555CB2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0F36B9-D1D0-F64F-8A78-C6DDC8D3337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FA3FF5-37ED-2948-9B46-8F5036B3298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915A48-05CE-854D-9AF7-EE19F51E2AA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57E7B6-8F4C-614D-83B6-2A93724D91A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006A6-3232-DB45-BFEA-36D66BC44A58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C2BB0F-45EF-FC4A-883A-ECF1BB60752D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17123A-FB1B-DB47-8BC5-6701B619A2A8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F07F5E-35C5-CA4E-8FC3-6378A01AB7CA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04D793-5AFF-6743-A56A-E3F8EDC97154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4C83A5-D256-CC4D-935D-EB4AF507818C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5FE02A-0FB5-634E-894B-2EFF25E72E2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DC5769-63E9-1743-859D-A2AF03C29A70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5EB17A-D855-014F-9DB1-E2716603DC1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DA1733-7A66-1241-B613-47CEB159FE74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027DA0-B952-6542-A5E4-132D9D50CB5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48816A-5F3D-CC41-B4FD-893CDD41B3A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A34786-C125-844A-A0EA-F9E701093FB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E8129-8397-7743-B6F5-921E193F75E3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8328F4-D5FA-BC4E-8C01-EC9BF415E086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B5C558-8A88-F940-B3F5-346C15094673}" type="datetime1">
              <a:rPr lang="en-US" smtClean="0"/>
              <a:t>3/8/2022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6B8EE-5351-674E-A930-D1B5CCD1F6CD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713509-BC00-724E-845A-2E7B6870026F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2548A9-B7BC-E744-9787-A7A29BB3B74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8096EA-948B-1B43-8DAC-292FBA4CAFC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C6AFD-471A-C544-827B-8BF16863A71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44A4D6-1110-3449-AF4B-A774DCE378C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22F3A2-6871-FD40-AC19-035F328A093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7ED10A-77F4-5749-B9EC-7CA289C16C3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77ADE1-6FEE-7949-84D1-0174C157FD7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86737A-040C-A54B-B194-4C16718B74F5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F3A676-989F-7140-9442-C3EF7B56B081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95C77D-3B52-154F-B732-C3322B2B9B4E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5BFE66-54F0-C34A-A8A2-5A51A8F0C273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0A6999-90A7-6F4F-ACDD-727306DD86B8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CE450B-2EE1-AE47-B1CD-3990F41F8F8B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1A4B59-056B-D443-8581-00D75087EF0A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1E1BC6-5901-714E-B998-E7CAFC15E91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76D927-E66B-7745-A717-B29BBC13B33C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5F10F3-85EF-024B-9F9E-29FA6016A0B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7F4A27-5987-E64E-BF7F-DD7921AF0D8A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4FC4F9-9DF8-5F4C-A017-652B49F9B44E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B93255-1ADA-E645-B2CD-73E45E912DE7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0C5AB5-D73F-8248-BDDB-1FF9C506C00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FAA91F-6C6B-8649-8CBD-EFA771BE47D1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687FA7-B23E-0940-9AA4-4CB55A07087D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EBE781-31E0-734C-BEE6-FC58BD19ACCA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A0CC48-5223-0141-9CAC-C724C2819F1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9B340E-26BD-3D45-9914-7E3F2C91B175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BF4BA1-ADF2-4741-9B69-17AA4509B69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ADF485-67EF-D847-9A21-42E92F45127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C5028-4878-B849-AA44-F1F49301C4F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E6D00-0181-6C4A-B1A4-9C08D2BBA50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2BDE52-CF6B-3F4E-92A7-137B22691C82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05ADF5-A788-1D42-8D93-0B1DCB5C0C79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BCF3FD-4C1D-0847-9D6C-2897581963B9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3AB913-F933-BD49-A48C-1E8F06A4CEDA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267143-D0ED-C246-B470-23A4308462AA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2ED36D-EB67-1445-A403-1B2283A19F3A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94549E-F7A9-054C-91C2-2C9C693000A9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D625C-4919-6443-B878-5A8B183441D2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313282-1235-3348-983E-A3A96633657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433164-0B79-534D-8486-0DA2ECDE2250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48BEB-3CF3-9146-9A21-9A8B5390EBF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34725E-8939-B241-9183-F67B680278AC}" type="datetime1">
              <a:rPr lang="en-US" smtClean="0"/>
              <a:t>3/8/2022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E5BD81-C0D2-1547-9086-1BE4D7FE4DE5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EFA17B-88D3-DA4A-8415-A52A5F8A9A5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79FD49-BD3E-754C-8C2B-6EFF0D874AC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E2C38A-0C32-044D-9DE9-2A2300CB342B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21F577-BEC4-A149-A03C-147167EFE54B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30B8F8-E02B-5E42-98D7-9929E9A408AB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40304B-35A8-AA45-BDEE-0FBFDC65C5BC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379069-7C14-8C4A-BB38-098B091EE219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F0AF99-F5B7-AB48-8795-C9C1594711AB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3D7C3-F4DD-C844-91BD-AAD27ADF23F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A52DB0-DBE3-2F4B-93F4-550B0F8C55A2}" type="datetime1">
              <a:rPr lang="en-US" smtClean="0"/>
              <a:t>3/8/2022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EF8C14-1BE7-3D4B-AC3C-4E3584B02273}" type="datetime1">
              <a:rPr lang="en-US" smtClean="0"/>
              <a:t>3/8/2022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3D054E1-A731-4941-8270-E4C24E9B9B6D}" type="datetime1">
              <a:rPr lang="en-US" smtClean="0"/>
              <a:t>3/8/2022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00860CC-9D19-1E44-9F23-19B19FD432CB}" type="datetime1">
              <a:rPr lang="en-US" smtClean="0"/>
              <a:t>3/8/2022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ABFB68B-FAD0-CF4E-8D86-FE10FF834A14}" type="datetime1">
              <a:rPr lang="en-US" smtClean="0"/>
              <a:t>3/8/2022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1708364-9A3B-5944-958B-59587273E46E}" type="datetime1">
              <a:rPr lang="en-US" smtClean="0"/>
              <a:t>3/8/2022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2125814-5EB8-3D47-8055-E05A644C0F0B}" type="datetime1">
              <a:rPr lang="en-US" smtClean="0"/>
              <a:t>3/8/2022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D782C4F-DF5C-0846-AA73-7A97D85427E4}" type="datetime1">
              <a:rPr lang="en-US" smtClean="0"/>
              <a:t>3/8/2022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16CE25A-353F-454F-8BB4-25D70E896C30}" type="datetime1">
              <a:rPr lang="en-US" smtClean="0"/>
              <a:t>3/8/2022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7149D4F-E249-1E4A-A34E-8A0319FB9654}" type="datetime1">
              <a:rPr lang="en-US" smtClean="0"/>
              <a:t>3/8/2022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Model-model Proses Perangkat Lunak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Software Process Models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Model-model Proses PL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Development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/>
              <a:t> </a:t>
            </a:r>
            <a:r>
              <a:rPr lang="en-US" dirty="0" smtClean="0"/>
              <a:t>PL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versi-versi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,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diawali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minimum.</a:t>
            </a:r>
          </a:p>
          <a:p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final.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6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590800" y="1981200"/>
            <a:ext cx="2895600" cy="396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Incremental Development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8" name="Rounded Rectangle 7"/>
          <p:cNvSpPr/>
          <p:nvPr/>
        </p:nvSpPr>
        <p:spPr>
          <a:xfrm>
            <a:off x="3118427" y="2286000"/>
            <a:ext cx="1834573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118427" y="3505200"/>
            <a:ext cx="1834573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118427" y="4876800"/>
            <a:ext cx="1834573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" y="35052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Outline Description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72200" y="22860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 Version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72200" y="35052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 Version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96000" y="34290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Intermediate Versions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172200" y="4876800"/>
            <a:ext cx="16764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Final Version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590800" y="1600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Concurrent Activities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1" idx="3"/>
            <a:endCxn id="9" idx="1"/>
          </p:cNvCxnSpPr>
          <p:nvPr/>
        </p:nvCxnSpPr>
        <p:spPr>
          <a:xfrm flipV="1">
            <a:off x="2133600" y="3883617"/>
            <a:ext cx="984827" cy="25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191000" y="3048000"/>
            <a:ext cx="1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191000" y="4267200"/>
            <a:ext cx="2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9" idx="0"/>
            <a:endCxn id="8" idx="2"/>
          </p:cNvCxnSpPr>
          <p:nvPr/>
        </p:nvCxnSpPr>
        <p:spPr>
          <a:xfrm flipV="1">
            <a:off x="4035714" y="3042833"/>
            <a:ext cx="0" cy="4623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0"/>
            <a:endCxn id="9" idx="2"/>
          </p:cNvCxnSpPr>
          <p:nvPr/>
        </p:nvCxnSpPr>
        <p:spPr>
          <a:xfrm flipV="1">
            <a:off x="4035714" y="4262033"/>
            <a:ext cx="0" cy="6147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3"/>
            <a:endCxn id="12" idx="1"/>
          </p:cNvCxnSpPr>
          <p:nvPr/>
        </p:nvCxnSpPr>
        <p:spPr>
          <a:xfrm>
            <a:off x="4953000" y="2664417"/>
            <a:ext cx="1219200" cy="25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4953000" y="2819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5" idx="1"/>
          </p:cNvCxnSpPr>
          <p:nvPr/>
        </p:nvCxnSpPr>
        <p:spPr>
          <a:xfrm>
            <a:off x="4953000" y="38100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4953000" y="39624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0" idx="3"/>
            <a:endCxn id="16" idx="1"/>
          </p:cNvCxnSpPr>
          <p:nvPr/>
        </p:nvCxnSpPr>
        <p:spPr>
          <a:xfrm>
            <a:off x="4953000" y="5255217"/>
            <a:ext cx="1219200" cy="25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5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Incremental Dev.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12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ditekan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Pengguna</a:t>
            </a:r>
            <a:r>
              <a:rPr lang="en-US" dirty="0" smtClean="0"/>
              <a:t> PL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.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PL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Incremental Dev.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proses.</a:t>
            </a:r>
          </a:p>
          <a:p>
            <a:pPr lvl="1"/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yang </a:t>
            </a:r>
            <a:r>
              <a:rPr lang="en-US" dirty="0" err="1" smtClean="0"/>
              <a:t>merepresentasikan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truktur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proses </a:t>
            </a:r>
            <a:r>
              <a:rPr lang="en-US" i="1" dirty="0" smtClean="0"/>
              <a:t>refactoring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3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Reuse-oriented Software Engineering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(COTS: Commercial-off-the shelf systems).</a:t>
            </a:r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(Component analysis)</a:t>
            </a:r>
          </a:p>
          <a:p>
            <a:pPr lvl="1"/>
            <a:r>
              <a:rPr lang="en-US" dirty="0" err="1" smtClean="0"/>
              <a:t>Modifikasi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(Requirement modification)</a:t>
            </a:r>
          </a:p>
          <a:p>
            <a:pPr lvl="1"/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(System design with reuse)</a:t>
            </a:r>
          </a:p>
          <a:p>
            <a:pPr lvl="1"/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(Development and integration)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22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Reuse-oriented 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15</a:t>
            </a:fld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228600" y="2367367"/>
            <a:ext cx="1834573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Requirements specification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90800" y="2367367"/>
            <a:ext cx="15240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Analysis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724400" y="2367367"/>
            <a:ext cx="16002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 modification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010400" y="2367367"/>
            <a:ext cx="18288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design with reuse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733800" y="4196167"/>
            <a:ext cx="18288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Development and integration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400800" y="4196167"/>
            <a:ext cx="18288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validation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2063173" y="2745784"/>
            <a:ext cx="52762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  <a:endCxn id="9" idx="1"/>
          </p:cNvCxnSpPr>
          <p:nvPr/>
        </p:nvCxnSpPr>
        <p:spPr>
          <a:xfrm>
            <a:off x="4114800" y="2745784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3"/>
            <a:endCxn id="10" idx="1"/>
          </p:cNvCxnSpPr>
          <p:nvPr/>
        </p:nvCxnSpPr>
        <p:spPr>
          <a:xfrm>
            <a:off x="6324600" y="2745784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2"/>
            <a:endCxn id="11" idx="0"/>
          </p:cNvCxnSpPr>
          <p:nvPr/>
        </p:nvCxnSpPr>
        <p:spPr>
          <a:xfrm rot="5400000">
            <a:off x="5750517" y="2021883"/>
            <a:ext cx="1071967" cy="3276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3"/>
            <a:endCxn id="12" idx="1"/>
          </p:cNvCxnSpPr>
          <p:nvPr/>
        </p:nvCxnSpPr>
        <p:spPr>
          <a:xfrm>
            <a:off x="5562600" y="4574584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71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Web services.</a:t>
            </a:r>
          </a:p>
          <a:p>
            <a:pPr lvl="1"/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obyek-obyek</a:t>
            </a:r>
            <a:r>
              <a:rPr lang="en-US" dirty="0" smtClean="0"/>
              <a:t> (Collections of objects) yang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component framework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: .NET </a:t>
            </a:r>
            <a:r>
              <a:rPr lang="en-US" dirty="0" err="1" smtClean="0"/>
              <a:t>atau</a:t>
            </a:r>
            <a:r>
              <a:rPr lang="en-US" dirty="0" smtClean="0"/>
              <a:t> J2EE. </a:t>
            </a:r>
          </a:p>
          <a:p>
            <a:pPr lvl="1"/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didesain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(stand-alone software systems).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612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Reuse-oriented 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17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PL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Meminimalisir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i="1" dirty="0" smtClean="0"/>
              <a:t>delivery</a:t>
            </a:r>
            <a:r>
              <a:rPr lang="en-US" dirty="0" smtClean="0"/>
              <a:t> PL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30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Reuse-oriented 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dikorbankan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PL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Akibatnya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07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Sommerville</a:t>
            </a:r>
            <a:r>
              <a:rPr lang="en-US" dirty="0"/>
              <a:t>, I., </a:t>
            </a:r>
            <a:r>
              <a:rPr lang="en-US" i="1" dirty="0"/>
              <a:t>Software Engineering 8th edition</a:t>
            </a:r>
            <a:r>
              <a:rPr lang="en-US" dirty="0"/>
              <a:t>, </a:t>
            </a:r>
            <a:r>
              <a:rPr lang="en-US" dirty="0" smtClean="0"/>
              <a:t>Addison-Wesley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2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Topik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09246-2BCD-6E48-B007-DB604B2E00E9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Model-model 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r>
              <a:rPr lang="en-US" dirty="0" smtClean="0"/>
              <a:t>Model Waterfall</a:t>
            </a:r>
          </a:p>
          <a:p>
            <a:r>
              <a:rPr lang="en-US" dirty="0" smtClean="0"/>
              <a:t>Incremental development</a:t>
            </a:r>
          </a:p>
          <a:p>
            <a:r>
              <a:rPr lang="en-US" dirty="0" smtClean="0"/>
              <a:t>Reuse-oriented software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88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proses PL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model proses </a:t>
            </a:r>
            <a:r>
              <a:rPr lang="en-US" dirty="0" err="1" smtClean="0"/>
              <a:t>merepresentasikan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PL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Setiap</a:t>
            </a:r>
            <a:r>
              <a:rPr lang="en-US" dirty="0" smtClean="0"/>
              <a:t> model proses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merepresentasikan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(</a:t>
            </a:r>
            <a:r>
              <a:rPr lang="en-US" dirty="0" err="1" smtClean="0"/>
              <a:t>parsial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6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Model-model Proses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Waterfall</a:t>
            </a:r>
          </a:p>
          <a:p>
            <a:pPr lvl="1"/>
            <a:r>
              <a:rPr lang="en-US" dirty="0" err="1" smtClean="0"/>
              <a:t>Termasuk</a:t>
            </a:r>
            <a:r>
              <a:rPr lang="en-US" dirty="0" smtClean="0"/>
              <a:t> proses plan-driven.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Incremental development</a:t>
            </a:r>
          </a:p>
          <a:p>
            <a:pPr lvl="1"/>
            <a:r>
              <a:rPr lang="en-US" dirty="0" err="1" smtClean="0"/>
              <a:t>Spesifikasi</a:t>
            </a:r>
            <a:r>
              <a:rPr lang="en-US" dirty="0" smtClean="0"/>
              <a:t>,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berselang-seling</a:t>
            </a:r>
            <a:r>
              <a:rPr lang="en-US" dirty="0" smtClean="0"/>
              <a:t>. Proses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plan-driven </a:t>
            </a:r>
            <a:r>
              <a:rPr lang="en-US" dirty="0" err="1" smtClean="0"/>
              <a:t>atau</a:t>
            </a:r>
            <a:r>
              <a:rPr lang="en-US" dirty="0" smtClean="0"/>
              <a:t> agile.</a:t>
            </a:r>
          </a:p>
          <a:p>
            <a:r>
              <a:rPr lang="en-US" dirty="0" smtClean="0"/>
              <a:t>Reuse-oriented software engineering</a:t>
            </a:r>
          </a:p>
          <a:p>
            <a:pPr lvl="1"/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reusable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00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Proses PL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Model-model proses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Model-model proses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dikombinasikan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PL.</a:t>
            </a:r>
          </a:p>
          <a:p>
            <a:endParaRPr lang="en-US" dirty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, </a:t>
            </a:r>
            <a:r>
              <a:rPr lang="en-US" dirty="0" err="1" smtClean="0"/>
              <a:t>berbagai</a:t>
            </a:r>
            <a:r>
              <a:rPr lang="en-US" dirty="0" smtClean="0"/>
              <a:t> model proses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dikombinasikan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6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Waterfall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Waterfall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/>
              <a:t> </a:t>
            </a:r>
            <a:r>
              <a:rPr lang="en-US" dirty="0" smtClean="0"/>
              <a:t>(Requirement analysis and definition)</a:t>
            </a:r>
          </a:p>
          <a:p>
            <a:pPr lvl="1"/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(System and software design)</a:t>
            </a:r>
          </a:p>
          <a:p>
            <a:pPr lvl="1"/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unit testing (Implementation and unit testing)</a:t>
            </a:r>
          </a:p>
          <a:p>
            <a:pPr lvl="1"/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(Integration and system testing)</a:t>
            </a:r>
          </a:p>
          <a:p>
            <a:pPr lvl="1"/>
            <a:r>
              <a:rPr lang="en-US" dirty="0" err="1" smtClean="0"/>
              <a:t>Pengoperasian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 (Operation and maintenance)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2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Ilustrasi</a:t>
            </a:r>
            <a:r>
              <a:rPr lang="en-US" dirty="0" smtClean="0"/>
              <a:t> Model Waterfall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7" name="Rounded Rectangle 6"/>
          <p:cNvSpPr/>
          <p:nvPr/>
        </p:nvSpPr>
        <p:spPr>
          <a:xfrm>
            <a:off x="256581" y="1615931"/>
            <a:ext cx="1834573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Requirements Definition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502563" y="2563648"/>
            <a:ext cx="22210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 and Software Design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152874" y="3482644"/>
            <a:ext cx="22210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Implementation and Unit Testing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912024" y="4451417"/>
            <a:ext cx="22210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Integration and System Testing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618200" y="5339167"/>
            <a:ext cx="2221000" cy="7568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Operation and Maintenance</a:t>
            </a:r>
            <a:endParaRPr lang="en-US" dirty="0"/>
          </a:p>
        </p:txBody>
      </p:sp>
      <p:cxnSp>
        <p:nvCxnSpPr>
          <p:cNvPr id="12" name="Straight Arrow Connector 9"/>
          <p:cNvCxnSpPr>
            <a:stCxn id="7" idx="3"/>
            <a:endCxn id="8" idx="0"/>
          </p:cNvCxnSpPr>
          <p:nvPr/>
        </p:nvCxnSpPr>
        <p:spPr>
          <a:xfrm>
            <a:off x="2091154" y="1994348"/>
            <a:ext cx="521909" cy="5693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5"/>
          <p:cNvCxnSpPr>
            <a:stCxn id="8" idx="3"/>
            <a:endCxn id="9" idx="0"/>
          </p:cNvCxnSpPr>
          <p:nvPr/>
        </p:nvCxnSpPr>
        <p:spPr>
          <a:xfrm>
            <a:off x="3723563" y="2942065"/>
            <a:ext cx="539811" cy="540579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7"/>
          <p:cNvCxnSpPr>
            <a:stCxn id="9" idx="3"/>
            <a:endCxn id="10" idx="0"/>
          </p:cNvCxnSpPr>
          <p:nvPr/>
        </p:nvCxnSpPr>
        <p:spPr>
          <a:xfrm>
            <a:off x="5373874" y="3861061"/>
            <a:ext cx="648650" cy="590356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9"/>
          <p:cNvCxnSpPr>
            <a:stCxn id="10" idx="3"/>
            <a:endCxn id="11" idx="0"/>
          </p:cNvCxnSpPr>
          <p:nvPr/>
        </p:nvCxnSpPr>
        <p:spPr>
          <a:xfrm>
            <a:off x="7133024" y="4829834"/>
            <a:ext cx="595676" cy="509333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22"/>
          <p:cNvCxnSpPr>
            <a:stCxn id="11" idx="1"/>
            <a:endCxn id="10" idx="2"/>
          </p:cNvCxnSpPr>
          <p:nvPr/>
        </p:nvCxnSpPr>
        <p:spPr>
          <a:xfrm rot="10800000">
            <a:off x="6022524" y="5208250"/>
            <a:ext cx="595676" cy="50933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30"/>
          <p:cNvCxnSpPr>
            <a:stCxn id="11" idx="1"/>
            <a:endCxn id="9" idx="2"/>
          </p:cNvCxnSpPr>
          <p:nvPr/>
        </p:nvCxnSpPr>
        <p:spPr>
          <a:xfrm rot="10800000">
            <a:off x="4263374" y="4239478"/>
            <a:ext cx="2354826" cy="14781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32"/>
          <p:cNvCxnSpPr>
            <a:stCxn id="11" idx="1"/>
            <a:endCxn id="8" idx="2"/>
          </p:cNvCxnSpPr>
          <p:nvPr/>
        </p:nvCxnSpPr>
        <p:spPr>
          <a:xfrm rot="10800000">
            <a:off x="2613064" y="3320482"/>
            <a:ext cx="4005137" cy="239710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35"/>
          <p:cNvCxnSpPr>
            <a:stCxn id="11" idx="1"/>
            <a:endCxn id="7" idx="2"/>
          </p:cNvCxnSpPr>
          <p:nvPr/>
        </p:nvCxnSpPr>
        <p:spPr>
          <a:xfrm rot="10800000">
            <a:off x="1173868" y="2372764"/>
            <a:ext cx="5444332" cy="33448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Model Waterfall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Sehingga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</a:p>
          <a:p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PL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terdefinisi</a:t>
            </a:r>
            <a:r>
              <a:rPr lang="en-US" dirty="0" smtClean="0"/>
              <a:t> di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sistem-sistem</a:t>
            </a:r>
            <a:r>
              <a:rPr lang="en-US" dirty="0" smtClean="0"/>
              <a:t> yang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di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Terkadang</a:t>
            </a:r>
            <a:r>
              <a:rPr lang="en-US" dirty="0" smtClean="0"/>
              <a:t> di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, programmer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.</a:t>
            </a:r>
          </a:p>
          <a:p>
            <a:pPr marL="32004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98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r>
              <a:rPr lang="en-US" dirty="0" smtClean="0"/>
              <a:t>  Model Waterfall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FC75-A8EE-2A43-A256-61DE706A4A45}" type="datetime1">
              <a:rPr lang="en-US" smtClean="0"/>
              <a:t>3/8/2022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Model-model 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sistem-sistem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terpisah</a:t>
            </a:r>
            <a:r>
              <a:rPr lang="en-US" dirty="0" smtClean="0"/>
              <a:t> di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26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4234</TotalTime>
  <Words>811</Words>
  <Application>Microsoft Office PowerPoint</Application>
  <PresentationFormat>On-screen Show (4:3)</PresentationFormat>
  <Paragraphs>165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19</vt:i4>
      </vt:variant>
    </vt:vector>
  </HeadingPairs>
  <TitlesOfParts>
    <vt:vector size="33" baseType="lpstr">
      <vt:lpstr>Arial</vt:lpstr>
      <vt:lpstr>Calibri</vt:lpstr>
      <vt:lpstr>Cambria</vt:lpstr>
      <vt:lpstr>Wingdings 2</vt:lpstr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Model-model Proses PL</vt:lpstr>
      <vt:lpstr>Topik</vt:lpstr>
      <vt:lpstr>Model Proses Perangkat Lunak</vt:lpstr>
      <vt:lpstr>Model-model Proses PL</vt:lpstr>
      <vt:lpstr>Model Proses PL dalam Dunia Nyata</vt:lpstr>
      <vt:lpstr>Model Waterfall</vt:lpstr>
      <vt:lpstr>Ilustrasi Model Waterfall</vt:lpstr>
      <vt:lpstr>Kelemahan Model Waterfall</vt:lpstr>
      <vt:lpstr>Penggunaan  Model Waterfall</vt:lpstr>
      <vt:lpstr>Incremental Development</vt:lpstr>
      <vt:lpstr>Ilustrasi Incremental Development</vt:lpstr>
      <vt:lpstr>Keuntungan dari Incremental Dev.</vt:lpstr>
      <vt:lpstr>Kelemahan Incremental Dev.</vt:lpstr>
      <vt:lpstr>Reuse-oriented Software Engineering</vt:lpstr>
      <vt:lpstr>Ilustrasi Reuse-oriented SE</vt:lpstr>
      <vt:lpstr>Tipe Komponen Perangkat Lunak</vt:lpstr>
      <vt:lpstr>Keuntungan Reuse-oriented SE</vt:lpstr>
      <vt:lpstr>Kelemahan Reuse-oriented SE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298</cp:revision>
  <dcterms:created xsi:type="dcterms:W3CDTF">2012-09-02T13:27:45Z</dcterms:created>
  <dcterms:modified xsi:type="dcterms:W3CDTF">2022-03-08T12:54:57Z</dcterms:modified>
</cp:coreProperties>
</file>