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8"/>
  </p:notesMasterIdLst>
  <p:sldIdLst>
    <p:sldId id="256" r:id="rId2"/>
    <p:sldId id="294" r:id="rId3"/>
    <p:sldId id="292" r:id="rId4"/>
    <p:sldId id="293" r:id="rId5"/>
    <p:sldId id="257" r:id="rId6"/>
    <p:sldId id="273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6" r:id="rId18"/>
    <p:sldId id="288" r:id="rId19"/>
    <p:sldId id="289" r:id="rId20"/>
    <p:sldId id="290" r:id="rId21"/>
    <p:sldId id="291" r:id="rId22"/>
    <p:sldId id="258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AC9BE-2FD0-4869-8437-788D077EB5F3}" type="datetimeFigureOut">
              <a:rPr lang="en-ID" smtClean="0"/>
              <a:t>18/09/2023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04814-5149-4A99-B9E7-3D60CD7B53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836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739DCE9-0486-4F62-BF38-A759BB7D49E6}" type="datetime1">
              <a:rPr lang="en-ID" smtClean="0"/>
              <a:t>18/09/2023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74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296A-1FB7-4160-A612-33AA8F250429}" type="datetime1">
              <a:rPr lang="en-ID" smtClean="0"/>
              <a:t>18/09/2023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354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9731-B7E5-4A21-A613-F7EB86BED834}" type="datetime1">
              <a:rPr lang="en-ID" smtClean="0"/>
              <a:t>18/09/2023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02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1D33-A0B2-42CF-AD7C-16BB7E83C324}" type="datetime1">
              <a:rPr lang="en-ID" smtClean="0"/>
              <a:t>18/09/2023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10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D165-52EA-487C-812D-66AA84D4976A}" type="datetime1">
              <a:rPr lang="en-ID" smtClean="0"/>
              <a:t>18/09/2023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70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7B58-9AB4-4BBB-B74E-3BE091B9A4D9}" type="datetime1">
              <a:rPr lang="en-ID" smtClean="0"/>
              <a:t>18/09/2023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613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45F3-99AC-4091-B0BF-7E4026F69C67}" type="datetime1">
              <a:rPr lang="en-ID" smtClean="0"/>
              <a:t>18/09/2023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035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668D-553B-4F0C-B9F6-573303467BDA}" type="datetime1">
              <a:rPr lang="en-ID" smtClean="0"/>
              <a:t>18/09/2023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563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75A4-8DD6-4AD4-82A9-419FBF28D022}" type="datetime1">
              <a:rPr lang="en-ID" smtClean="0"/>
              <a:t>18/09/2023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727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C6D8-6B2F-4A47-929B-90735DD1532A}" type="datetime1">
              <a:rPr lang="en-ID" smtClean="0"/>
              <a:t>18/09/2023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852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194A-82E3-4F4F-BEFE-EDA20847DCD2}" type="datetime1">
              <a:rPr lang="en-ID" smtClean="0"/>
              <a:t>18/09/2023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5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AA6189-98C1-4B95-B22F-ED7C338D7227}" type="datetime1">
              <a:rPr lang="en-ID" smtClean="0"/>
              <a:t>18/09/2023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EE6CCAD-D333-4E65-ADAA-A3C4B374C639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9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518B-CAC6-BC37-3C36-EBCE494B3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4000" dirty="0"/>
              <a:t>Pengantar </a:t>
            </a:r>
            <a:r>
              <a:rPr lang="id-ID" sz="4000" dirty="0">
                <a:solidFill>
                  <a:srgbClr val="C00000"/>
                </a:solidFill>
              </a:rPr>
              <a:t>Teknolog</a:t>
            </a:r>
            <a:r>
              <a:rPr lang="en-US" sz="4000" dirty="0">
                <a:solidFill>
                  <a:srgbClr val="C00000"/>
                </a:solidFill>
              </a:rPr>
              <a:t>I INFORMASI</a:t>
            </a:r>
            <a:endParaRPr lang="en-ID" sz="40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61262-A787-B035-1B43-9B232E974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M. AFDAL, ST., M.KOM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1D913-0FEC-D433-7168-712E7BA1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98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8023-5641-3F50-93B1-67FA76DB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994392" cy="1499616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Bodoni MT" panose="02070603080606020203" pitchFamily="18" charset="0"/>
              </a:rPr>
              <a:t>Teknologi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informasi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memungkinkan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manusia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untuk</a:t>
            </a:r>
            <a:r>
              <a:rPr lang="en-US" sz="3600" dirty="0">
                <a:latin typeface="Bodoni MT" panose="02070603080606020203" pitchFamily="18" charset="0"/>
              </a:rPr>
              <a:t> :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0A716-55BA-7763-7853-636C8171F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Menangkap</a:t>
            </a:r>
            <a:r>
              <a:rPr lang="en-US" sz="2800" dirty="0">
                <a:latin typeface="Bahnschrift Light Condensed" panose="020B0502040204020203" pitchFamily="34" charset="0"/>
              </a:rPr>
              <a:t> data </a:t>
            </a:r>
            <a:r>
              <a:rPr lang="en-US" sz="2800" dirty="0" err="1">
                <a:latin typeface="Bahnschrift Light Condensed" panose="020B0502040204020203" pitchFamily="34" charset="0"/>
              </a:rPr>
              <a:t>masukan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Pengolah</a:t>
            </a:r>
            <a:r>
              <a:rPr lang="en-US" sz="2800" dirty="0">
                <a:latin typeface="Bahnschrift Light Condensed" panose="020B0502040204020203" pitchFamily="34" charset="0"/>
              </a:rPr>
              <a:t>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Penghasil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Informasi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Penyimpan</a:t>
            </a:r>
            <a:r>
              <a:rPr lang="en-US" sz="2800" dirty="0">
                <a:latin typeface="Bahnschrift Light Condensed" panose="020B0502040204020203" pitchFamily="34" charset="0"/>
              </a:rPr>
              <a:t> data </a:t>
            </a:r>
            <a:r>
              <a:rPr lang="en-US" sz="2800" dirty="0" err="1">
                <a:latin typeface="Bahnschrift Light Condensed" panose="020B0502040204020203" pitchFamily="34" charset="0"/>
              </a:rPr>
              <a:t>atau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informasi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Penelusur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Transmisi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endParaRPr lang="en-ID" sz="2400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7BD33-D90A-6B43-645C-BB44478D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78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42B7-4A99-10A0-E21D-413DBC7F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odoni MT" panose="02070603080606020203" pitchFamily="18" charset="0"/>
              </a:rPr>
              <a:t>Tujuan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Teknologi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Informasi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FD8D6-CB2B-CE53-8914-282851B54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Bahnschrift Light Condensed" panose="020B0502040204020203" pitchFamily="34" charset="0"/>
              </a:rPr>
              <a:t>Tujuan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dari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adanya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Teknologi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Informasi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adalah</a:t>
            </a:r>
            <a:r>
              <a:rPr lang="en-US" sz="2400" dirty="0">
                <a:latin typeface="Bahnschrift Light Condensed" panose="020B0502040204020203" pitchFamily="34" charset="0"/>
              </a:rPr>
              <a:t> 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Memberikan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solusi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dari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suatu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masalah</a:t>
            </a:r>
            <a:r>
              <a:rPr lang="id-ID" sz="2400" dirty="0">
                <a:latin typeface="Bahnschrift Light Condensed" panose="020B0502040204020203" pitchFamily="34" charset="0"/>
              </a:rPr>
              <a:t>.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Menumbuhkan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kreativitas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manusia</a:t>
            </a:r>
            <a:r>
              <a:rPr lang="id-ID" sz="2400" dirty="0">
                <a:latin typeface="Bahnschrift Light Condensed" panose="020B0502040204020203" pitchFamily="34" charset="0"/>
              </a:rPr>
              <a:t>.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Meningkatkan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efektivitas</a:t>
            </a:r>
            <a:r>
              <a:rPr lang="en-US" sz="2400" dirty="0">
                <a:latin typeface="Bahnschrift Light Condensed" panose="020B0502040204020203" pitchFamily="34" charset="0"/>
              </a:rPr>
              <a:t> dan </a:t>
            </a:r>
            <a:r>
              <a:rPr lang="en-US" sz="2400" dirty="0" err="1">
                <a:latin typeface="Bahnschrift Light Condensed" panose="020B0502040204020203" pitchFamily="34" charset="0"/>
              </a:rPr>
              <a:t>efisiensi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kerja</a:t>
            </a:r>
            <a:r>
              <a:rPr lang="en-US" sz="2400" dirty="0">
                <a:latin typeface="Bahnschrift Light Condensed" panose="020B0502040204020203" pitchFamily="34" charset="0"/>
              </a:rPr>
              <a:t>. </a:t>
            </a:r>
            <a:endParaRPr lang="en-ID" sz="2400" dirty="0">
              <a:latin typeface="Bahnschrift Light Condensed" panose="020B0502040204020203" pitchFamily="34" charset="0"/>
            </a:endParaRPr>
          </a:p>
          <a:p>
            <a:endParaRPr lang="en-ID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82DEE-4C53-BE8A-36BD-71785550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477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C27D-310E-768F-DED7-2CAB9B92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60152" cy="1499616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Bodoni MT" panose="02070603080606020203" pitchFamily="18" charset="0"/>
              </a:rPr>
              <a:t>Komponen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teknologi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informasi</a:t>
            </a:r>
            <a:r>
              <a:rPr lang="en-US" sz="3600" dirty="0">
                <a:latin typeface="Bodoni MT" panose="02070603080606020203" pitchFamily="18" charset="0"/>
              </a:rPr>
              <a:t> (TI)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DF10F-B326-0755-73F8-8A12ABBB7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800" dirty="0" err="1">
                <a:latin typeface="Bahnschrift Light Condensed" panose="020B0502040204020203" pitchFamily="34" charset="0"/>
              </a:rPr>
              <a:t>Perangkat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keras</a:t>
            </a:r>
            <a:r>
              <a:rPr lang="en-US" sz="2800" dirty="0">
                <a:latin typeface="Bahnschrift Light Condensed" panose="020B0502040204020203" pitchFamily="34" charset="0"/>
              </a:rPr>
              <a:t> (</a:t>
            </a:r>
            <a:r>
              <a:rPr lang="en-US" sz="2800" dirty="0" err="1">
                <a:latin typeface="Bahnschrift Light Condensed" panose="020B0502040204020203" pitchFamily="34" charset="0"/>
              </a:rPr>
              <a:t>biasa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disebut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dengan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i="1" dirty="0">
                <a:latin typeface="Bahnschrift Light Condensed" panose="020B0502040204020203" pitchFamily="34" charset="0"/>
              </a:rPr>
              <a:t>Hardware</a:t>
            </a:r>
            <a:r>
              <a:rPr lang="en-US" sz="2800" dirty="0">
                <a:latin typeface="Bahnschrift Light Condensed" panose="020B0502040204020203" pitchFamily="34" charset="0"/>
              </a:rPr>
              <a:t>)</a:t>
            </a:r>
            <a:r>
              <a:rPr lang="id-ID" sz="2800" dirty="0">
                <a:latin typeface="Bahnschrift Light Condensed" panose="020B0502040204020203" pitchFamily="34" charset="0"/>
              </a:rPr>
              <a:t>.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err="1">
                <a:latin typeface="Bahnschrift Light Condensed" panose="020B0502040204020203" pitchFamily="34" charset="0"/>
              </a:rPr>
              <a:t>Perangkat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lunak</a:t>
            </a:r>
            <a:r>
              <a:rPr lang="en-US" sz="2800" dirty="0">
                <a:latin typeface="Bahnschrift Light Condensed" panose="020B0502040204020203" pitchFamily="34" charset="0"/>
              </a:rPr>
              <a:t> (</a:t>
            </a:r>
            <a:r>
              <a:rPr lang="en-US" sz="2800" dirty="0" err="1">
                <a:latin typeface="Bahnschrift Light Condensed" panose="020B0502040204020203" pitchFamily="34" charset="0"/>
              </a:rPr>
              <a:t>sering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disebut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dengan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i="1" dirty="0">
                <a:latin typeface="Bahnschrift Light Condensed" panose="020B0502040204020203" pitchFamily="34" charset="0"/>
              </a:rPr>
              <a:t>software</a:t>
            </a:r>
            <a:r>
              <a:rPr lang="en-US" sz="2800" dirty="0">
                <a:latin typeface="Bahnschrift Light Condensed" panose="020B0502040204020203" pitchFamily="34" charset="0"/>
              </a:rPr>
              <a:t>)</a:t>
            </a:r>
            <a:r>
              <a:rPr lang="id-ID" sz="2800" dirty="0">
                <a:latin typeface="Bahnschrift Light Condensed" panose="020B0502040204020203" pitchFamily="34" charset="0"/>
              </a:rPr>
              <a:t>.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800" i="1" dirty="0" err="1">
                <a:latin typeface="Bahnschrift Light Condensed" panose="020B0502040204020203" pitchFamily="34" charset="0"/>
              </a:rPr>
              <a:t>Brainware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yaitu</a:t>
            </a:r>
            <a:r>
              <a:rPr lang="en-US" sz="2800" dirty="0">
                <a:latin typeface="Bahnschrift Light Condensed" panose="020B0502040204020203" pitchFamily="34" charset="0"/>
              </a:rPr>
              <a:t> orang yang </a:t>
            </a:r>
            <a:r>
              <a:rPr lang="en-US" sz="2800" dirty="0" err="1">
                <a:latin typeface="Bahnschrift Light Condensed" panose="020B0502040204020203" pitchFamily="34" charset="0"/>
              </a:rPr>
              <a:t>menjalankan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komputer</a:t>
            </a:r>
            <a:r>
              <a:rPr lang="id-ID" sz="2800" dirty="0">
                <a:latin typeface="Bahnschrift Light Condensed" panose="020B0502040204020203" pitchFamily="34" charset="0"/>
              </a:rPr>
              <a:t>.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>
                <a:latin typeface="Bahnschrift Light Condensed" panose="020B0502040204020203" pitchFamily="34" charset="0"/>
              </a:rPr>
              <a:t>Data, </a:t>
            </a:r>
            <a:r>
              <a:rPr lang="en-US" sz="2800" dirty="0" err="1">
                <a:latin typeface="Bahnschrift Light Condensed" panose="020B0502040204020203" pitchFamily="34" charset="0"/>
              </a:rPr>
              <a:t>informasi</a:t>
            </a:r>
            <a:r>
              <a:rPr lang="en-US" sz="2800" dirty="0">
                <a:latin typeface="Bahnschrift Light Condensed" panose="020B0502040204020203" pitchFamily="34" charset="0"/>
              </a:rPr>
              <a:t> dan </a:t>
            </a:r>
            <a:r>
              <a:rPr lang="en-US" sz="2800" dirty="0" err="1">
                <a:latin typeface="Bahnschrift Light Condensed" panose="020B0502040204020203" pitchFamily="34" charset="0"/>
              </a:rPr>
              <a:t>pengetahuan</a:t>
            </a:r>
            <a:r>
              <a:rPr lang="id-ID" sz="2800" dirty="0">
                <a:latin typeface="Bahnschrift Light Condensed" panose="020B0502040204020203" pitchFamily="34" charset="0"/>
              </a:rPr>
              <a:t>.</a:t>
            </a:r>
            <a:endParaRPr lang="en-ID" sz="2800" dirty="0">
              <a:latin typeface="Bahnschrift Light Condensed" panose="020B0502040204020203" pitchFamily="34" charset="0"/>
            </a:endParaRPr>
          </a:p>
          <a:p>
            <a:endParaRPr lang="en-ID" sz="2400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43BF7-2EB2-F8B9-9334-B940B53F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712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85FD-82E5-2A99-CB3D-A82273BB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odoni MT" panose="02070603080606020203" pitchFamily="18" charset="0"/>
              </a:rPr>
              <a:t>Keuntungan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Mengggunakan</a:t>
            </a:r>
            <a:r>
              <a:rPr lang="en-US" sz="3600" dirty="0">
                <a:latin typeface="Bodoni MT" panose="02070603080606020203" pitchFamily="18" charset="0"/>
              </a:rPr>
              <a:t> TEKNOLOGI INFORMASI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700F9-0369-B4EA-88A4-581974B93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Speed (</a:t>
            </a:r>
            <a:r>
              <a:rPr lang="en-US" sz="24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Kecepatan</a:t>
            </a:r>
            <a:r>
              <a:rPr lang="en-US" sz="24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) </a:t>
            </a:r>
            <a:r>
              <a:rPr lang="en-US" sz="2400" dirty="0">
                <a:latin typeface="Bahnschrift Light Condensed" panose="020B0502040204020203" pitchFamily="34" charset="0"/>
              </a:rPr>
              <a:t>: TI </a:t>
            </a:r>
            <a:r>
              <a:rPr lang="en-US" sz="2400" dirty="0" err="1">
                <a:latin typeface="Bahnschrift Light Condensed" panose="020B0502040204020203" pitchFamily="34" charset="0"/>
              </a:rPr>
              <a:t>dapat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mengerjakan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pekerjaan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kompleks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dalam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waktu</a:t>
            </a:r>
            <a:r>
              <a:rPr lang="en-US" sz="2400" dirty="0">
                <a:latin typeface="Bahnschrift Light Condensed" panose="020B0502040204020203" pitchFamily="34" charset="0"/>
              </a:rPr>
              <a:t> yang sangat </a:t>
            </a:r>
            <a:r>
              <a:rPr lang="en-US" sz="2400" dirty="0" err="1">
                <a:latin typeface="Bahnschrift Light Condensed" panose="020B0502040204020203" pitchFamily="34" charset="0"/>
              </a:rPr>
              <a:t>cepat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dibandingkan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dengan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manusia</a:t>
            </a:r>
            <a:r>
              <a:rPr lang="en-US" sz="2400" dirty="0">
                <a:latin typeface="Bahnschrift Light Condensed" panose="020B0502040204020203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Konsistensi</a:t>
            </a:r>
            <a:r>
              <a:rPr lang="en-ID" sz="2400" dirty="0">
                <a:latin typeface="Bahnschrift Light Condensed" panose="020B0502040204020203" pitchFamily="34" charset="0"/>
              </a:rPr>
              <a:t> : Hasil </a:t>
            </a:r>
            <a:r>
              <a:rPr lang="en-ID" sz="2400" dirty="0" err="1">
                <a:latin typeface="Bahnschrift Light Condensed" panose="020B0502040204020203" pitchFamily="34" charset="0"/>
              </a:rPr>
              <a:t>pekerjaan</a:t>
            </a:r>
            <a:r>
              <a:rPr lang="en-ID" sz="2400" dirty="0">
                <a:latin typeface="Bahnschrift Light Condensed" panose="020B0502040204020203" pitchFamily="34" charset="0"/>
              </a:rPr>
              <a:t> yang </a:t>
            </a:r>
            <a:r>
              <a:rPr lang="en-ID" sz="2400" dirty="0" err="1">
                <a:latin typeface="Bahnschrift Light Condensed" panose="020B0502040204020203" pitchFamily="34" charset="0"/>
              </a:rPr>
              <a:t>diperoleh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dari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pengolahan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teknologi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informasi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lebih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konsisten</a:t>
            </a:r>
            <a:r>
              <a:rPr lang="en-ID" sz="2400" dirty="0">
                <a:latin typeface="Bahnschrift Light Condensed" panose="020B0502040204020203" pitchFamily="34" charset="0"/>
              </a:rPr>
              <a:t>, </a:t>
            </a:r>
            <a:r>
              <a:rPr lang="en-ID" sz="2400" dirty="0" err="1">
                <a:latin typeface="Bahnschrift Light Condensed" panose="020B0502040204020203" pitchFamily="34" charset="0"/>
              </a:rPr>
              <a:t>tidak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berubah-ubah</a:t>
            </a:r>
            <a:r>
              <a:rPr lang="en-ID" sz="2400" dirty="0">
                <a:latin typeface="Bahnschrift Light Condensed" panose="020B0502040204020203" pitchFamily="34" charset="0"/>
              </a:rPr>
              <a:t>, </a:t>
            </a:r>
            <a:r>
              <a:rPr lang="en-ID" sz="2400" dirty="0" err="1">
                <a:latin typeface="Bahnschrift Light Condensed" panose="020B0502040204020203" pitchFamily="34" charset="0"/>
              </a:rPr>
              <a:t>sesuai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dengan</a:t>
            </a:r>
            <a:r>
              <a:rPr lang="en-ID" sz="2400" dirty="0">
                <a:latin typeface="Bahnschrift Light Condensed" panose="020B0502040204020203" pitchFamily="34" charset="0"/>
              </a:rPr>
              <a:t> format </a:t>
            </a:r>
            <a:r>
              <a:rPr lang="en-ID" sz="2400" dirty="0" err="1">
                <a:latin typeface="Bahnschrift Light Condensed" panose="020B0502040204020203" pitchFamily="34" charset="0"/>
              </a:rPr>
              <a:t>standar</a:t>
            </a:r>
            <a:r>
              <a:rPr lang="en-ID" sz="2400" dirty="0">
                <a:latin typeface="Bahnschrift Light Condensed" panose="020B0502040204020203" pitchFamily="34" charset="0"/>
              </a:rPr>
              <a:t> yang </a:t>
            </a:r>
            <a:r>
              <a:rPr lang="en-ID" sz="2400" dirty="0" err="1">
                <a:latin typeface="Bahnschrift Light Condensed" panose="020B0502040204020203" pitchFamily="34" charset="0"/>
              </a:rPr>
              <a:t>dibutuhkan</a:t>
            </a:r>
            <a:r>
              <a:rPr lang="en-ID" sz="2400" dirty="0">
                <a:latin typeface="Bahnschrift Light Condensed" panose="020B0502040204020203" pitchFamily="34" charset="0"/>
              </a:rPr>
              <a:t>, </a:t>
            </a:r>
            <a:r>
              <a:rPr lang="en-ID" sz="2400" dirty="0" err="1">
                <a:latin typeface="Bahnschrift Light Condensed" panose="020B0502040204020203" pitchFamily="34" charset="0"/>
              </a:rPr>
              <a:t>hal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ini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berbeda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dengan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manusia</a:t>
            </a:r>
            <a:r>
              <a:rPr lang="en-ID" sz="2400" dirty="0">
                <a:latin typeface="Bahnschrift Light Condensed" panose="020B0502040204020203" pitchFamily="34" charset="0"/>
              </a:rPr>
              <a:t> yang </a:t>
            </a:r>
            <a:r>
              <a:rPr lang="en-ID" sz="2400" dirty="0" err="1">
                <a:latin typeface="Bahnschrift Light Condensed" panose="020B0502040204020203" pitchFamily="34" charset="0"/>
              </a:rPr>
              <a:t>bersifat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hampir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tidak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pernah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konsisten</a:t>
            </a:r>
            <a:r>
              <a:rPr lang="en-ID" sz="2400" dirty="0">
                <a:latin typeface="Bahnschrift Light Condensed" panose="020B0502040204020203" pitchFamily="34" charset="0"/>
              </a:rPr>
              <a:t>. </a:t>
            </a:r>
            <a:r>
              <a:rPr lang="en-ID" sz="2400" dirty="0" err="1">
                <a:latin typeface="Bahnschrift Light Condensed" panose="020B0502040204020203" pitchFamily="34" charset="0"/>
              </a:rPr>
              <a:t>Sesuai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dengan</a:t>
            </a:r>
            <a:r>
              <a:rPr lang="en-ID" sz="2400" dirty="0">
                <a:latin typeface="Bahnschrift Light Condensed" panose="020B0502040204020203" pitchFamily="34" charset="0"/>
              </a:rPr>
              <a:t> </a:t>
            </a:r>
            <a:r>
              <a:rPr lang="en-ID" sz="2400" dirty="0" err="1">
                <a:latin typeface="Bahnschrift Light Condensed" panose="020B0502040204020203" pitchFamily="34" charset="0"/>
              </a:rPr>
              <a:t>kebutuhan</a:t>
            </a:r>
            <a:r>
              <a:rPr lang="en-ID" sz="2400" dirty="0">
                <a:latin typeface="Bahnschrift Light Condensed" panose="020B0502040204020203" pitchFamily="34" charset="0"/>
              </a:rPr>
              <a:t> yang </a:t>
            </a:r>
            <a:r>
              <a:rPr lang="en-ID" sz="2400" dirty="0" err="1">
                <a:latin typeface="Bahnschrift Light Condensed" panose="020B0502040204020203" pitchFamily="34" charset="0"/>
              </a:rPr>
              <a:t>ditentukan</a:t>
            </a:r>
            <a:r>
              <a:rPr lang="en-ID" sz="2400" dirty="0">
                <a:latin typeface="Bahnschrift Light Condensed" panose="020B0502040204020203" pitchFamily="34" charset="0"/>
              </a:rPr>
              <a:t> oleh </a:t>
            </a:r>
            <a:r>
              <a:rPr lang="en-ID" sz="2400" dirty="0" err="1">
                <a:latin typeface="Bahnschrift Light Condensed" panose="020B0502040204020203" pitchFamily="34" charset="0"/>
              </a:rPr>
              <a:t>penggunanya</a:t>
            </a:r>
            <a:r>
              <a:rPr lang="en-ID" sz="2400" dirty="0">
                <a:latin typeface="Bahnschrift Light Condensed" panose="020B0502040204020203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ID" sz="2400" dirty="0">
              <a:latin typeface="Bodoni MT" panose="02070603080606020203" pitchFamily="18" charset="0"/>
            </a:endParaRPr>
          </a:p>
          <a:p>
            <a:pPr>
              <a:lnSpc>
                <a:spcPct val="150000"/>
              </a:lnSpc>
            </a:pPr>
            <a:endParaRPr lang="en-ID" sz="2400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1BEAD-19A3-8825-5774-66EDCEE0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943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4199-0E74-CF83-83E1-34BE892A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odoni MT" panose="02070603080606020203" pitchFamily="18" charset="0"/>
              </a:rPr>
              <a:t>Keuntungan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Mengggunakan</a:t>
            </a:r>
            <a:r>
              <a:rPr lang="en-US" sz="3600" dirty="0">
                <a:latin typeface="Bodoni MT" panose="02070603080606020203" pitchFamily="18" charset="0"/>
              </a:rPr>
              <a:t> TEKNOLOGI INFORMASI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179C7-C766-8E98-591B-B8CFB0DF0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D" sz="2800" dirty="0">
                <a:latin typeface="Bahnschrift Light Condensed" panose="020B0502040204020203" pitchFamily="34" charset="0"/>
              </a:rPr>
              <a:t>3. </a:t>
            </a:r>
            <a:r>
              <a:rPr lang="en-ID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Ketepatan</a:t>
            </a:r>
            <a:r>
              <a:rPr lang="en-ID" sz="2800" dirty="0">
                <a:latin typeface="Bahnschrift Light Condensed" panose="020B0502040204020203" pitchFamily="34" charset="0"/>
              </a:rPr>
              <a:t> : Tingkat </a:t>
            </a:r>
            <a:r>
              <a:rPr lang="en-ID" sz="2800" dirty="0" err="1">
                <a:latin typeface="Bahnschrift Light Condensed" panose="020B0502040204020203" pitchFamily="34" charset="0"/>
              </a:rPr>
              <a:t>ketepatan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dari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tugas</a:t>
            </a:r>
            <a:r>
              <a:rPr lang="en-ID" sz="2800" dirty="0">
                <a:latin typeface="Bahnschrift Light Condensed" panose="020B0502040204020203" pitchFamily="34" charset="0"/>
              </a:rPr>
              <a:t> yang </a:t>
            </a:r>
            <a:r>
              <a:rPr lang="en-ID" sz="2800" dirty="0" err="1">
                <a:latin typeface="Bahnschrift Light Condensed" panose="020B0502040204020203" pitchFamily="34" charset="0"/>
              </a:rPr>
              <a:t>dikerjakan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menggunakan</a:t>
            </a:r>
            <a:r>
              <a:rPr lang="en-ID" sz="2800" dirty="0">
                <a:latin typeface="Bahnschrift Light Condensed" panose="020B0502040204020203" pitchFamily="34" charset="0"/>
              </a:rPr>
              <a:t> TI sangat </a:t>
            </a:r>
            <a:r>
              <a:rPr lang="en-ID" sz="2800" dirty="0" err="1">
                <a:latin typeface="Bahnschrift Light Condensed" panose="020B0502040204020203" pitchFamily="34" charset="0"/>
              </a:rPr>
              <a:t>tinggi</a:t>
            </a:r>
            <a:r>
              <a:rPr lang="en-ID" sz="2800" dirty="0">
                <a:latin typeface="Bahnschrift Light Condensed" panose="020B0502040204020203" pitchFamily="34" charset="0"/>
              </a:rPr>
              <a:t>, </a:t>
            </a:r>
            <a:r>
              <a:rPr lang="en-ID" sz="2800" dirty="0" err="1">
                <a:latin typeface="Bahnschrift Light Condensed" panose="020B0502040204020203" pitchFamily="34" charset="0"/>
              </a:rPr>
              <a:t>karena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ia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dapat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melihat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kesalahan</a:t>
            </a:r>
            <a:r>
              <a:rPr lang="en-ID" sz="2800" dirty="0">
                <a:latin typeface="Bahnschrift Light Condensed" panose="020B0502040204020203" pitchFamily="34" charset="0"/>
              </a:rPr>
              <a:t> yang </a:t>
            </a:r>
            <a:r>
              <a:rPr lang="en-ID" sz="2800" dirty="0" err="1">
                <a:latin typeface="Bahnschrift Light Condensed" panose="020B0502040204020203" pitchFamily="34" charset="0"/>
              </a:rPr>
              <a:t>samar-samar</a:t>
            </a:r>
            <a:r>
              <a:rPr lang="en-ID" sz="2800" dirty="0">
                <a:latin typeface="Bahnschrift Light Condensed" panose="020B0502040204020203" pitchFamily="34" charset="0"/>
              </a:rPr>
              <a:t> yang </a:t>
            </a:r>
            <a:r>
              <a:rPr lang="en-ID" sz="2800" dirty="0" err="1">
                <a:latin typeface="Bahnschrift Light Condensed" panose="020B0502040204020203" pitchFamily="34" charset="0"/>
              </a:rPr>
              <a:t>tidak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dilihat</a:t>
            </a:r>
            <a:r>
              <a:rPr lang="en-ID" sz="2800" dirty="0">
                <a:latin typeface="Bahnschrift Light Condensed" panose="020B0502040204020203" pitchFamily="34" charset="0"/>
              </a:rPr>
              <a:t> oleh </a:t>
            </a:r>
            <a:r>
              <a:rPr lang="en-ID" sz="2800" dirty="0" err="1">
                <a:latin typeface="Bahnschrift Light Condensed" panose="020B0502040204020203" pitchFamily="34" charset="0"/>
              </a:rPr>
              <a:t>manusia</a:t>
            </a:r>
            <a:r>
              <a:rPr lang="en-ID" sz="2800" dirty="0">
                <a:latin typeface="Bahnschrift Light Condensed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800" dirty="0">
                <a:latin typeface="Bahnschrift Light Condensed" panose="020B0502040204020203" pitchFamily="34" charset="0"/>
              </a:rPr>
              <a:t>4. </a:t>
            </a:r>
            <a:r>
              <a:rPr lang="en-ID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Reliability (</a:t>
            </a:r>
            <a:r>
              <a:rPr lang="en-ID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Keandalan</a:t>
            </a:r>
            <a:r>
              <a:rPr lang="en-ID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) </a:t>
            </a:r>
            <a:r>
              <a:rPr lang="en-US" sz="2800" dirty="0">
                <a:latin typeface="Bahnschrift Light Condensed" panose="020B0502040204020203" pitchFamily="34" charset="0"/>
              </a:rPr>
              <a:t>: TI </a:t>
            </a:r>
            <a:r>
              <a:rPr lang="en-US" sz="2800" dirty="0" err="1">
                <a:latin typeface="Bahnschrift Light Condensed" panose="020B0502040204020203" pitchFamily="34" charset="0"/>
              </a:rPr>
              <a:t>dapat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menyelesaikan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pekerjaan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berulang-ulang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dalam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waktu</a:t>
            </a:r>
            <a:r>
              <a:rPr lang="en-US" sz="2800" dirty="0">
                <a:latin typeface="Bahnschrift Light Condensed" panose="020B0502040204020203" pitchFamily="34" charset="0"/>
              </a:rPr>
              <a:t> yang relative lama</a:t>
            </a:r>
            <a:endParaRPr lang="en-ID" sz="2800" dirty="0">
              <a:latin typeface="Bahnschrift Ligh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ID" sz="2400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B0B84-62C6-5A82-390C-B972AEAE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199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1C7B-C404-2C99-2231-F86C415A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odoni MT" panose="02070603080606020203" pitchFamily="18" charset="0"/>
              </a:rPr>
              <a:t>Peluang</a:t>
            </a:r>
            <a:r>
              <a:rPr lang="en-US" sz="3600" dirty="0">
                <a:latin typeface="Bodoni MT" panose="02070603080606020203" pitchFamily="18" charset="0"/>
              </a:rPr>
              <a:t> BISNIS DI BIDANG TEKNOLOGI INFORMASI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15EF-C248-5FA5-2693-3DA3E7BFC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Bodoni MT" panose="02070603080606020203" pitchFamily="18" charset="0"/>
              </a:rPr>
              <a:t>Peluang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bisnis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dibidang</a:t>
            </a:r>
            <a:r>
              <a:rPr lang="en-US" sz="2400" dirty="0">
                <a:latin typeface="Bodoni MT" panose="02070603080606020203" pitchFamily="18" charset="0"/>
              </a:rPr>
              <a:t> TI sangat </a:t>
            </a:r>
            <a:r>
              <a:rPr lang="en-US" sz="2400" dirty="0" err="1">
                <a:latin typeface="Bodoni MT" panose="02070603080606020203" pitchFamily="18" charset="0"/>
              </a:rPr>
              <a:t>lebar</a:t>
            </a:r>
            <a:r>
              <a:rPr lang="en-US" sz="2400" dirty="0">
                <a:latin typeface="Bodoni MT" panose="02070603080606020203" pitchFamily="18" charset="0"/>
              </a:rPr>
              <a:t> dan </a:t>
            </a:r>
            <a:r>
              <a:rPr lang="en-US" sz="2400" dirty="0" err="1">
                <a:latin typeface="Bodoni MT" panose="02070603080606020203" pitchFamily="18" charset="0"/>
              </a:rPr>
              <a:t>ketat</a:t>
            </a:r>
            <a:r>
              <a:rPr lang="en-US" sz="2400" dirty="0">
                <a:latin typeface="Bodoni MT" panose="02070603080606020203" pitchFamily="18" charset="0"/>
              </a:rPr>
              <a:t>. </a:t>
            </a:r>
            <a:r>
              <a:rPr lang="en-US" sz="2400" dirty="0" err="1">
                <a:latin typeface="Bodoni MT" panose="02070603080606020203" pitchFamily="18" charset="0"/>
              </a:rPr>
              <a:t>Dibutuhkan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kreativitas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untuk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mewujudkannya</a:t>
            </a:r>
            <a:r>
              <a:rPr lang="en-US" sz="2400" dirty="0">
                <a:latin typeface="Bodoni MT" panose="02070603080606020203" pitchFamily="18" charset="0"/>
              </a:rPr>
              <a:t>. </a:t>
            </a:r>
            <a:r>
              <a:rPr lang="en-US" sz="2400" dirty="0" err="1">
                <a:latin typeface="Bodoni MT" panose="02070603080606020203" pitchFamily="18" charset="0"/>
              </a:rPr>
              <a:t>Dalam</a:t>
            </a:r>
            <a:r>
              <a:rPr lang="en-US" sz="2400" dirty="0">
                <a:latin typeface="Bodoni MT" panose="02070603080606020203" pitchFamily="18" charset="0"/>
              </a:rPr>
              <a:t> TI, para </a:t>
            </a:r>
            <a:r>
              <a:rPr lang="en-US" sz="2400" dirty="0" err="1">
                <a:latin typeface="Bodoni MT" panose="02070603080606020203" pitchFamily="18" charset="0"/>
              </a:rPr>
              <a:t>pebisnis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biasanya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berusaha</a:t>
            </a:r>
            <a:r>
              <a:rPr lang="en-US" sz="2400" dirty="0">
                <a:latin typeface="Bodoni MT" panose="02070603080606020203" pitchFamily="18" charset="0"/>
              </a:rPr>
              <a:t> meng</a:t>
            </a:r>
            <a:r>
              <a:rPr lang="id-ID" sz="2400" dirty="0">
                <a:latin typeface="Bodoni MT" panose="02070603080606020203" pitchFamily="18" charset="0"/>
              </a:rPr>
              <a:t>e</a:t>
            </a:r>
            <a:r>
              <a:rPr lang="en-US" sz="2400" dirty="0" err="1">
                <a:latin typeface="Bodoni MT" panose="02070603080606020203" pitchFamily="18" charset="0"/>
              </a:rPr>
              <a:t>mbangkan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bisnisnya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untuk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bidang-bidang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tertentu</a:t>
            </a:r>
            <a:r>
              <a:rPr lang="en-US" sz="2400" dirty="0">
                <a:latin typeface="Bodoni MT" panose="02070603080606020203" pitchFamily="18" charset="0"/>
              </a:rPr>
              <a:t>.</a:t>
            </a:r>
            <a:endParaRPr lang="en-ID" sz="2400" dirty="0">
              <a:latin typeface="Bodoni MT" panose="02070603080606020203" pitchFamily="18" charset="0"/>
            </a:endParaRPr>
          </a:p>
          <a:p>
            <a:pPr>
              <a:lnSpc>
                <a:spcPct val="150000"/>
              </a:lnSpc>
            </a:pPr>
            <a:endParaRPr lang="en-ID" sz="2400" dirty="0">
              <a:latin typeface="Bodoni MT" panose="02070603080606020203" pitchFamily="18" charset="0"/>
            </a:endParaRPr>
          </a:p>
          <a:p>
            <a:pPr>
              <a:lnSpc>
                <a:spcPct val="150000"/>
              </a:lnSpc>
            </a:pPr>
            <a:endParaRPr lang="en-ID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CDC33-6B48-8715-859C-41C6EC09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7038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DDF9-DCC2-5045-8B3E-C8DA1F3E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doni MT" panose="02070603080606020203" pitchFamily="18" charset="0"/>
              </a:rPr>
              <a:t>PERSIAPAN MENANGKAP PELUANG BISNIS DI TI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55F5-29DD-D542-9161-BE071CFF4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0" lvl="1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dirty="0" err="1">
                <a:latin typeface="Bahnschrift Light Condensed" panose="020B0502040204020203" pitchFamily="34" charset="0"/>
              </a:rPr>
              <a:t>Bekali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diri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dengan</a:t>
            </a:r>
            <a:r>
              <a:rPr lang="en-US" sz="2000" dirty="0">
                <a:latin typeface="Bahnschrift Light Condensed" panose="020B0502040204020203" pitchFamily="34" charset="0"/>
              </a:rPr>
              <a:t> TI (</a:t>
            </a:r>
            <a:r>
              <a:rPr lang="en-US" sz="2000" dirty="0" err="1">
                <a:latin typeface="Bahnschrift Light Condensed" panose="020B0502040204020203" pitchFamily="34" charset="0"/>
              </a:rPr>
              <a:t>Menguasai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Teknologi</a:t>
            </a:r>
            <a:r>
              <a:rPr lang="en-US" sz="2000" dirty="0">
                <a:latin typeface="Bahnschrift Light Condensed" panose="020B0502040204020203" pitchFamily="34" charset="0"/>
              </a:rPr>
              <a:t>) </a:t>
            </a:r>
          </a:p>
          <a:p>
            <a:pPr marL="1143000" lvl="1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latin typeface="Bahnschrift Light Condensed" panose="020B0502040204020203" pitchFamily="34" charset="0"/>
              </a:rPr>
              <a:t>Kita </a:t>
            </a:r>
            <a:r>
              <a:rPr lang="en-US" sz="2000" dirty="0" err="1">
                <a:latin typeface="Bahnschrift Light Condensed" panose="020B0502040204020203" pitchFamily="34" charset="0"/>
              </a:rPr>
              <a:t>harus</a:t>
            </a:r>
            <a:r>
              <a:rPr lang="en-US" sz="2000" dirty="0">
                <a:latin typeface="Bahnschrift Light Condensed" panose="020B0502040204020203" pitchFamily="34" charset="0"/>
              </a:rPr>
              <a:t> survive </a:t>
            </a:r>
            <a:r>
              <a:rPr lang="en-US" sz="2000" dirty="0" err="1">
                <a:latin typeface="Bahnschrift Light Condensed" panose="020B0502040204020203" pitchFamily="34" charset="0"/>
              </a:rPr>
              <a:t>dalam</a:t>
            </a:r>
            <a:r>
              <a:rPr lang="en-US" sz="2000" dirty="0">
                <a:latin typeface="Bahnschrift Light Condensed" panose="020B0502040204020203" pitchFamily="34" charset="0"/>
              </a:rPr>
              <a:t> dunia TI </a:t>
            </a:r>
            <a:r>
              <a:rPr lang="en-US" sz="2000" dirty="0" err="1">
                <a:latin typeface="Bahnschrift Light Condensed" panose="020B0502040204020203" pitchFamily="34" charset="0"/>
              </a:rPr>
              <a:t>dengan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cara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menguasai</a:t>
            </a:r>
            <a:r>
              <a:rPr lang="en-US" sz="2000" dirty="0">
                <a:latin typeface="Bahnschrift Light Condensed" panose="020B0502040204020203" pitchFamily="34" charset="0"/>
              </a:rPr>
              <a:t> :</a:t>
            </a:r>
          </a:p>
          <a:p>
            <a:pPr marL="1600200" lvl="2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latin typeface="Bahnschrift Light Condensed" panose="020B0502040204020203" pitchFamily="34" charset="0"/>
              </a:rPr>
              <a:t>Bahasa </a:t>
            </a:r>
            <a:r>
              <a:rPr lang="id-ID" sz="2000" dirty="0">
                <a:latin typeface="Bahnschrift Light Condensed" panose="020B0502040204020203" pitchFamily="34" charset="0"/>
              </a:rPr>
              <a:t>p</a:t>
            </a:r>
            <a:r>
              <a:rPr lang="en-US" sz="2000" dirty="0" err="1">
                <a:latin typeface="Bahnschrift Light Condensed" panose="020B0502040204020203" pitchFamily="34" charset="0"/>
              </a:rPr>
              <a:t>emrograman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terkini</a:t>
            </a:r>
            <a:r>
              <a:rPr lang="en-US" sz="2000" dirty="0">
                <a:latin typeface="Bahnschrift Light Condensed" panose="020B0502040204020203" pitchFamily="34" charset="0"/>
              </a:rPr>
              <a:t> yang </a:t>
            </a:r>
            <a:r>
              <a:rPr lang="en-US" sz="2000" dirty="0" err="1">
                <a:latin typeface="Bahnschrift Light Condensed" panose="020B0502040204020203" pitchFamily="34" charset="0"/>
              </a:rPr>
              <a:t>dibutuhkan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banyak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masyarakat</a:t>
            </a:r>
            <a:endParaRPr lang="en-US" sz="2000" dirty="0">
              <a:latin typeface="Bahnschrift Light Condensed" panose="020B0502040204020203" pitchFamily="34" charset="0"/>
            </a:endParaRPr>
          </a:p>
          <a:p>
            <a:pPr marL="1600200" lvl="2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dirty="0" err="1">
                <a:latin typeface="Bahnschrift Light Condensed" panose="020B0502040204020203" pitchFamily="34" charset="0"/>
              </a:rPr>
              <a:t>Sistem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id-ID" sz="2000" dirty="0">
                <a:latin typeface="Bahnschrift Light Condensed" panose="020B0502040204020203" pitchFamily="34" charset="0"/>
              </a:rPr>
              <a:t>o</a:t>
            </a:r>
            <a:r>
              <a:rPr lang="en-US" sz="2000" dirty="0" err="1">
                <a:latin typeface="Bahnschrift Light Condensed" panose="020B0502040204020203" pitchFamily="34" charset="0"/>
              </a:rPr>
              <a:t>perasi</a:t>
            </a:r>
            <a:r>
              <a:rPr lang="en-US" sz="2000" dirty="0">
                <a:latin typeface="Bahnschrift Light Condensed" panose="020B0502040204020203" pitchFamily="34" charset="0"/>
              </a:rPr>
              <a:t>  yang </a:t>
            </a:r>
            <a:r>
              <a:rPr lang="en-US" sz="2000" dirty="0" err="1">
                <a:latin typeface="Bahnschrift Light Condensed" panose="020B0502040204020203" pitchFamily="34" charset="0"/>
              </a:rPr>
              <a:t>menjadi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dasar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pengoprasian</a:t>
            </a:r>
            <a:r>
              <a:rPr lang="en-US" sz="2000" dirty="0">
                <a:latin typeface="Bahnschrift Light Condensed" panose="020B0502040204020203" pitchFamily="34" charset="0"/>
              </a:rPr>
              <a:t> hardware dan software</a:t>
            </a:r>
          </a:p>
          <a:p>
            <a:pPr marL="1600200" lvl="2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latin typeface="Bahnschrift Light Condensed" panose="020B0502040204020203" pitchFamily="34" charset="0"/>
              </a:rPr>
              <a:t>Program </a:t>
            </a:r>
            <a:r>
              <a:rPr lang="en-US" sz="2000" dirty="0" err="1">
                <a:latin typeface="Bahnschrift Light Condensed" panose="020B0502040204020203" pitchFamily="34" charset="0"/>
              </a:rPr>
              <a:t>aplikasi</a:t>
            </a:r>
            <a:r>
              <a:rPr lang="en-US" sz="2000" dirty="0">
                <a:latin typeface="Bahnschrift Light Condensed" panose="020B0502040204020203" pitchFamily="34" charset="0"/>
              </a:rPr>
              <a:t> yang </a:t>
            </a:r>
            <a:r>
              <a:rPr lang="en-US" sz="2000" dirty="0" err="1">
                <a:latin typeface="Bahnschrift Light Condensed" panose="020B0502040204020203" pitchFamily="34" charset="0"/>
              </a:rPr>
              <a:t>digunakan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untuk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memecahkan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suatu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masalah</a:t>
            </a:r>
            <a:endParaRPr lang="en-US" sz="2000" dirty="0">
              <a:latin typeface="Bahnschrift Light Condensed" panose="020B0502040204020203" pitchFamily="34" charset="0"/>
            </a:endParaRPr>
          </a:p>
          <a:p>
            <a:pPr marL="1600200" lvl="2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dirty="0" err="1">
                <a:latin typeface="Bahnschrift Light Condensed" panose="020B0502040204020203" pitchFamily="34" charset="0"/>
              </a:rPr>
              <a:t>Melatih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jiwa</a:t>
            </a:r>
            <a:r>
              <a:rPr lang="en-US" sz="2000" dirty="0">
                <a:latin typeface="Bahnschrift Light Condensed" panose="020B0502040204020203" pitchFamily="34" charset="0"/>
              </a:rPr>
              <a:t> entrepreneurship </a:t>
            </a:r>
            <a:r>
              <a:rPr lang="en-US" sz="2000" dirty="0" err="1">
                <a:latin typeface="Bahnschrift Light Condensed" panose="020B0502040204020203" pitchFamily="34" charset="0"/>
              </a:rPr>
              <a:t>kita</a:t>
            </a:r>
            <a:endParaRPr lang="en-US" sz="2000" dirty="0">
              <a:latin typeface="Bahnschrift Light Condensed" panose="020B0502040204020203" pitchFamily="34" charset="0"/>
            </a:endParaRPr>
          </a:p>
          <a:p>
            <a:pPr marL="1600200" lvl="2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dirty="0" err="1">
                <a:latin typeface="Bahnschrift Light Condensed" panose="020B0502040204020203" pitchFamily="34" charset="0"/>
              </a:rPr>
              <a:t>Investasi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id-ID" sz="2000" dirty="0">
                <a:latin typeface="Bahnschrift Light Condensed" panose="020B0502040204020203" pitchFamily="34" charset="0"/>
              </a:rPr>
              <a:t>s</a:t>
            </a:r>
            <a:r>
              <a:rPr lang="en-US" sz="2000" dirty="0" err="1">
                <a:latin typeface="Bahnschrift Light Condensed" panose="020B0502040204020203" pitchFamily="34" charset="0"/>
              </a:rPr>
              <a:t>ebagian</a:t>
            </a:r>
            <a:r>
              <a:rPr lang="en-US" sz="2000" dirty="0">
                <a:latin typeface="Bahnschrift Light Condensed" panose="020B0502040204020203" pitchFamily="34" charset="0"/>
              </a:rPr>
              <a:t> uang </a:t>
            </a:r>
            <a:r>
              <a:rPr lang="en-US" sz="2000" dirty="0" err="1">
                <a:latin typeface="Bahnschrift Light Condensed" panose="020B0502040204020203" pitchFamily="34" charset="0"/>
              </a:rPr>
              <a:t>untuk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membeli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buku</a:t>
            </a:r>
            <a:r>
              <a:rPr lang="en-US" sz="2000" dirty="0">
                <a:latin typeface="Bahnschrift Light Condensed" panose="020B0502040204020203" pitchFamily="34" charset="0"/>
              </a:rPr>
              <a:t> dan </a:t>
            </a:r>
            <a:r>
              <a:rPr lang="en-US" sz="2000" dirty="0" err="1">
                <a:latin typeface="Bahnschrift Light Condensed" panose="020B0502040204020203" pitchFamily="34" charset="0"/>
              </a:rPr>
              <a:t>komputer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sebagai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ilmu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pengetahuan</a:t>
            </a:r>
            <a:r>
              <a:rPr lang="en-US" sz="2000" dirty="0">
                <a:latin typeface="Bahnschrift Light Condensed" panose="020B0502040204020203" pitchFamily="34" charset="0"/>
              </a:rPr>
              <a:t> dan </a:t>
            </a:r>
            <a:r>
              <a:rPr lang="en-US" sz="2000" dirty="0" err="1">
                <a:latin typeface="Bahnschrift Light Condensed" panose="020B0502040204020203" pitchFamily="34" charset="0"/>
              </a:rPr>
              <a:t>pengalaman</a:t>
            </a:r>
            <a:r>
              <a:rPr lang="en-US" sz="2000" dirty="0">
                <a:latin typeface="Bahnschrift Light Condensed" panose="020B0502040204020203" pitchFamily="34" charset="0"/>
              </a:rPr>
              <a:t> yang </a:t>
            </a:r>
            <a:r>
              <a:rPr lang="en-US" sz="2000" dirty="0" err="1">
                <a:latin typeface="Bahnschrift Light Condensed" panose="020B0502040204020203" pitchFamily="34" charset="0"/>
              </a:rPr>
              <a:t>harus</a:t>
            </a:r>
            <a:r>
              <a:rPr lang="en-US" sz="2000" dirty="0">
                <a:latin typeface="Bahnschrift Light Condensed" panose="020B0502040204020203" pitchFamily="34" charset="0"/>
              </a:rPr>
              <a:t> </a:t>
            </a:r>
            <a:r>
              <a:rPr lang="en-US" sz="2000" dirty="0" err="1">
                <a:latin typeface="Bahnschrift Light Condensed" panose="020B0502040204020203" pitchFamily="34" charset="0"/>
              </a:rPr>
              <a:t>dibaca</a:t>
            </a:r>
            <a:r>
              <a:rPr lang="en-US" sz="2000" dirty="0">
                <a:latin typeface="Bahnschrift Light Condensed" panose="020B0502040204020203" pitchFamily="34" charset="0"/>
              </a:rPr>
              <a:t> dan di</a:t>
            </a:r>
            <a:r>
              <a:rPr lang="id-ID" sz="2000" dirty="0">
                <a:latin typeface="Bahnschrift Light Condensed" panose="020B0502040204020203" pitchFamily="34" charset="0"/>
              </a:rPr>
              <a:t>praktikkan</a:t>
            </a:r>
            <a:r>
              <a:rPr lang="en-US" sz="2000" dirty="0">
                <a:latin typeface="Bahnschrift Light Condensed" panose="020B0502040204020203" pitchFamily="34" charset="0"/>
              </a:rPr>
              <a:t>.</a:t>
            </a:r>
          </a:p>
          <a:p>
            <a:endParaRPr lang="en-ID" sz="2000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CDCAF-5062-2161-47B1-E57DF7E4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4673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042DF-A97D-8342-0AD0-B77526D1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odoni MT" panose="02070603080606020203" pitchFamily="18" charset="0"/>
              </a:rPr>
              <a:t>Inspirasi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dari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tokoh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sukses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53EDD-288C-CADC-6FAD-1C112D293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840" y="2286000"/>
            <a:ext cx="6690361" cy="4023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hnschrift Light Condensed" panose="020B0502040204020203" pitchFamily="34" charset="0"/>
              </a:rPr>
              <a:t>William Henry “Bill” Gates </a:t>
            </a:r>
            <a:r>
              <a:rPr lang="en-US" sz="2400" dirty="0">
                <a:latin typeface="Bahnschrift Light Condensed" panose="020B0502040204020203" pitchFamily="34" charset="0"/>
              </a:rPr>
              <a:t>: </a:t>
            </a:r>
            <a:r>
              <a:rPr lang="en-US" sz="2400" dirty="0" err="1">
                <a:latin typeface="Bahnschrift Light Condensed" panose="020B0502040204020203" pitchFamily="34" charset="0"/>
              </a:rPr>
              <a:t>adalah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pendiri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perusahaan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perangkat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lunak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Microsoft</a:t>
            </a:r>
            <a:r>
              <a:rPr lang="en-US" sz="2400" dirty="0">
                <a:latin typeface="Bahnschrift Light Condensed" panose="020B0502040204020203" pitchFamily="34" charset="0"/>
              </a:rPr>
              <a:t>. </a:t>
            </a:r>
            <a:r>
              <a:rPr lang="en-US" sz="2400" dirty="0" err="1">
                <a:latin typeface="Bahnschrift Light Condensed" panose="020B0502040204020203" pitchFamily="34" charset="0"/>
              </a:rPr>
              <a:t>Ia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menduduki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peringkat</a:t>
            </a:r>
            <a:r>
              <a:rPr lang="en-US" sz="2400" dirty="0">
                <a:latin typeface="Bahnschrift Light Condensed" panose="020B0502040204020203" pitchFamily="34" charset="0"/>
              </a:rPr>
              <a:t> orang </a:t>
            </a:r>
            <a:r>
              <a:rPr lang="en-US" sz="2400" dirty="0" err="1">
                <a:latin typeface="Bahnschrift Light Condensed" panose="020B0502040204020203" pitchFamily="34" charset="0"/>
              </a:rPr>
              <a:t>terkaya</a:t>
            </a:r>
            <a:r>
              <a:rPr lang="en-US" sz="2400" dirty="0">
                <a:latin typeface="Bahnschrift Light Condensed" panose="020B0502040204020203" pitchFamily="34" charset="0"/>
              </a:rPr>
              <a:t> di dunia dan </a:t>
            </a:r>
            <a:r>
              <a:rPr lang="en-US" sz="2400" dirty="0" err="1">
                <a:latin typeface="Bahnschrift Light Condensed" panose="020B0502040204020203" pitchFamily="34" charset="0"/>
              </a:rPr>
              <a:t>menempati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peringkat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pertama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sejak</a:t>
            </a:r>
            <a:r>
              <a:rPr lang="en-US" sz="2400" dirty="0">
                <a:latin typeface="Bahnschrift Light Condensed" panose="020B0502040204020203" pitchFamily="34" charset="0"/>
              </a:rPr>
              <a:t> 1995 </a:t>
            </a:r>
            <a:r>
              <a:rPr lang="en-US" sz="2400" dirty="0" err="1">
                <a:latin typeface="Bahnschrift Light Condensed" panose="020B0502040204020203" pitchFamily="34" charset="0"/>
              </a:rPr>
              <a:t>hingga</a:t>
            </a:r>
            <a:r>
              <a:rPr lang="en-US" sz="2400" dirty="0">
                <a:latin typeface="Bahnschrift Light Condensed" panose="020B0502040204020203" pitchFamily="34" charset="0"/>
              </a:rPr>
              <a:t> 2009.</a:t>
            </a:r>
            <a:endParaRPr lang="en-ID" sz="2400" dirty="0">
              <a:latin typeface="Bahnschrift Light Condensed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en-ID" sz="2400" dirty="0">
              <a:latin typeface="Bodoni MT" panose="020706030806060202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71111-EC89-20A3-65C6-B5EAEA950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16" y="2286000"/>
            <a:ext cx="2794000" cy="381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974EA-4AFE-D3AF-3F68-FE659F43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37911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789C-07C6-20D5-F6A3-CD8BCC8D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odoni MT" panose="02070603080606020203" pitchFamily="18" charset="0"/>
              </a:rPr>
              <a:t>Inspirasi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dari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tokoh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sukses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8AB6A-311E-8426-D333-D6B2ACCEE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720" y="2286000"/>
            <a:ext cx="6507481" cy="4023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hnschrift Light Condensed" panose="020B0502040204020203" pitchFamily="34" charset="0"/>
              </a:rPr>
              <a:t>Mark Eliot Zuckerberg : </a:t>
            </a:r>
            <a:r>
              <a:rPr lang="en-US" sz="2400" dirty="0">
                <a:latin typeface="Bahnschrift Light Condensed" panose="020B0502040204020203" pitchFamily="34" charset="0"/>
              </a:rPr>
              <a:t>Ketika </a:t>
            </a:r>
            <a:r>
              <a:rPr lang="en-US" sz="2400" dirty="0" err="1">
                <a:latin typeface="Bahnschrift Light Condensed" panose="020B0502040204020203" pitchFamily="34" charset="0"/>
              </a:rPr>
              <a:t>masih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kuliah</a:t>
            </a:r>
            <a:r>
              <a:rPr lang="en-US" sz="2400" dirty="0">
                <a:latin typeface="Bahnschrift Light Condensed" panose="020B0502040204020203" pitchFamily="34" charset="0"/>
              </a:rPr>
              <a:t> di Universitas Harvard Mark Eliot Zuckerberg </a:t>
            </a:r>
            <a:r>
              <a:rPr lang="en-US" sz="2400" dirty="0" err="1">
                <a:latin typeface="Bahnschrift Light Condensed" panose="020B0502040204020203" pitchFamily="34" charset="0"/>
              </a:rPr>
              <a:t>bersama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temannya</a:t>
            </a:r>
            <a:r>
              <a:rPr lang="en-US" sz="2400" dirty="0">
                <a:latin typeface="Bahnschrift Light Condensed" panose="020B0502040204020203" pitchFamily="34" charset="0"/>
              </a:rPr>
              <a:t> Chris Hughes, Dustin dan Eduardo Saverin </a:t>
            </a:r>
            <a:r>
              <a:rPr lang="en-US" sz="2400" dirty="0" err="1">
                <a:latin typeface="Bahnschrift Light Condensed" panose="020B0502040204020203" pitchFamily="34" charset="0"/>
              </a:rPr>
              <a:t>menciptakan</a:t>
            </a:r>
            <a:r>
              <a:rPr lang="en-US" sz="2400" dirty="0">
                <a:latin typeface="Bahnschrift Light Condensed" panose="020B0502040204020203" pitchFamily="34" charset="0"/>
              </a:rPr>
              <a:t> situs </a:t>
            </a:r>
            <a:r>
              <a:rPr lang="en-US" sz="2400" dirty="0" err="1">
                <a:latin typeface="Bahnschrift Light Condensed" panose="020B0502040204020203" pitchFamily="34" charset="0"/>
              </a:rPr>
              <a:t>jejaring</a:t>
            </a:r>
            <a:r>
              <a:rPr lang="en-US" sz="2400" dirty="0">
                <a:latin typeface="Bahnschrift Light Condensed" panose="020B0502040204020203" pitchFamily="34" charset="0"/>
              </a:rPr>
              <a:t> social </a:t>
            </a:r>
            <a:r>
              <a:rPr lang="en-US" sz="24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Facebook</a:t>
            </a:r>
            <a:r>
              <a:rPr lang="en-US" sz="2400" dirty="0">
                <a:latin typeface="Bahnschrift Light Condensed" panose="020B0502040204020203" pitchFamily="34" charset="0"/>
              </a:rPr>
              <a:t> pada </a:t>
            </a:r>
            <a:r>
              <a:rPr lang="en-US" sz="2400" dirty="0" err="1">
                <a:latin typeface="Bahnschrift Light Condensed" panose="020B0502040204020203" pitchFamily="34" charset="0"/>
              </a:rPr>
              <a:t>tahun</a:t>
            </a:r>
            <a:r>
              <a:rPr lang="en-US" sz="2400" dirty="0">
                <a:latin typeface="Bahnschrift Light Condensed" panose="020B0502040204020203" pitchFamily="34" charset="0"/>
              </a:rPr>
              <a:t> 2004</a:t>
            </a:r>
            <a:r>
              <a:rPr lang="id-ID" sz="2400" dirty="0">
                <a:latin typeface="Bahnschrift Light Condensed" panose="020B0502040204020203" pitchFamily="34" charset="0"/>
              </a:rPr>
              <a:t>.</a:t>
            </a:r>
            <a:endParaRPr lang="en-ID" sz="2400" dirty="0">
              <a:latin typeface="Bahnschrift Light Condensed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en-ID" sz="2400" dirty="0">
              <a:latin typeface="Bodoni MT" panose="020706030806060202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A519D-489D-689C-9676-04A694E3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2286000"/>
            <a:ext cx="3159463" cy="39256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B589E-EF8C-AA97-9FA5-E8C25806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299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6DF5-5501-85EB-0319-91E69A69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odoni MT" panose="02070603080606020203" pitchFamily="18" charset="0"/>
              </a:rPr>
              <a:t>Inspirasi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dari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tokoh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sukses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F46A6-F6F0-FC32-BD59-73C7566C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280" y="2084832"/>
            <a:ext cx="6217921" cy="42245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hnschrift Light Condensed" panose="020B0502040204020203" pitchFamily="34" charset="0"/>
              </a:rPr>
              <a:t>Chad Hurley, Steve Chen dan Jawed Karim </a:t>
            </a:r>
            <a:r>
              <a:rPr lang="en-US" sz="2400" dirty="0" err="1">
                <a:latin typeface="Bahnschrift Light Condensed" panose="020B0502040204020203" pitchFamily="34" charset="0"/>
              </a:rPr>
              <a:t>secara</a:t>
            </a:r>
            <a:r>
              <a:rPr lang="en-US" sz="2400" dirty="0">
                <a:latin typeface="Bahnschrift Light Condensed" panose="020B0502040204020203" pitchFamily="34" charset="0"/>
              </a:rPr>
              <a:t> Bersama-</a:t>
            </a:r>
            <a:r>
              <a:rPr lang="en-US" sz="2400" dirty="0" err="1">
                <a:latin typeface="Bahnschrift Light Condensed" panose="020B0502040204020203" pitchFamily="34" charset="0"/>
              </a:rPr>
              <a:t>sama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membuat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Youtube</a:t>
            </a:r>
            <a:r>
              <a:rPr lang="en-US" sz="2400" dirty="0">
                <a:latin typeface="Bahnschrift Light Condensed" panose="020B0502040204020203" pitchFamily="34" charset="0"/>
              </a:rPr>
              <a:t>. </a:t>
            </a:r>
            <a:r>
              <a:rPr lang="en-US" sz="2400" dirty="0" err="1">
                <a:latin typeface="Bahnschrift Light Condensed" panose="020B0502040204020203" pitchFamily="34" charset="0"/>
              </a:rPr>
              <a:t>Hadirnya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Youtube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memberikan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peluang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baru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bagi</a:t>
            </a:r>
            <a:r>
              <a:rPr lang="en-US" sz="2400" dirty="0">
                <a:latin typeface="Bahnschrift Light Condensed" panose="020B0502040204020203" pitchFamily="34" charset="0"/>
              </a:rPr>
              <a:t> Youtuber-youtuber </a:t>
            </a:r>
            <a:r>
              <a:rPr lang="en-US" sz="2400" dirty="0" err="1">
                <a:latin typeface="Bahnschrift Light Condensed" panose="020B0502040204020203" pitchFamily="34" charset="0"/>
              </a:rPr>
              <a:t>muda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untuk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membuat</a:t>
            </a:r>
            <a:r>
              <a:rPr lang="en-US" sz="2400" dirty="0">
                <a:latin typeface="Bahnschrift Light Condensed" panose="020B0502040204020203" pitchFamily="34" charset="0"/>
              </a:rPr>
              <a:t> situs yang </a:t>
            </a:r>
            <a:r>
              <a:rPr lang="en-US" sz="2400" dirty="0" err="1">
                <a:latin typeface="Bahnschrift Light Condensed" panose="020B0502040204020203" pitchFamily="34" charset="0"/>
              </a:rPr>
              <a:t>memuat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berbagai</a:t>
            </a:r>
            <a:r>
              <a:rPr lang="en-US" sz="2400" dirty="0">
                <a:latin typeface="Bahnschrift Light Condensed" panose="020B0502040204020203" pitchFamily="34" charset="0"/>
              </a:rPr>
              <a:t> video </a:t>
            </a:r>
            <a:r>
              <a:rPr lang="en-US" sz="2400" dirty="0" err="1">
                <a:latin typeface="Bahnschrift Light Condensed" panose="020B0502040204020203" pitchFamily="34" charset="0"/>
              </a:rPr>
              <a:t>hasil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kreativitas</a:t>
            </a:r>
            <a:r>
              <a:rPr lang="en-US" sz="2400" dirty="0">
                <a:latin typeface="Bahnschrift Light Condensed" panose="020B0502040204020203" pitchFamily="34" charset="0"/>
              </a:rPr>
              <a:t> dan </a:t>
            </a:r>
            <a:r>
              <a:rPr lang="en-US" sz="2400" dirty="0" err="1">
                <a:latin typeface="Bahnschrift Light Condensed" panose="020B0502040204020203" pitchFamily="34" charset="0"/>
              </a:rPr>
              <a:t>inovasi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mereka</a:t>
            </a:r>
            <a:r>
              <a:rPr lang="en-US" sz="2400" dirty="0">
                <a:latin typeface="Bahnschrift Light Condensed" panose="020B0502040204020203" pitchFamily="34" charset="0"/>
              </a:rPr>
              <a:t>.</a:t>
            </a:r>
            <a:endParaRPr lang="en-ID" sz="2400" dirty="0">
              <a:latin typeface="Bahnschrift Light Condensed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en-ID" sz="2400" dirty="0">
              <a:latin typeface="Bodoni MT" panose="020706030806060202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AEBC4-F368-DFD6-5360-B80F06D8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2557463"/>
            <a:ext cx="3975280" cy="26431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6A761-0C18-8D64-4E6A-A44E5CB9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680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4ED8-6C3A-EFB8-C8DF-39570239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>
                <a:latin typeface="Bodoni MT" panose="02070603080606020203" pitchFamily="18" charset="0"/>
              </a:rPr>
              <a:t>Overview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FA48-3150-09AE-1C05-EA655BB75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>
                <a:latin typeface="Bahnschrift Light Condensed" panose="020B0502040204020203" pitchFamily="34" charset="0"/>
              </a:rPr>
              <a:t>1. Konsep Komputer.</a:t>
            </a:r>
          </a:p>
          <a:p>
            <a:pPr lvl="1"/>
            <a:r>
              <a:rPr lang="id-ID" sz="3600" dirty="0">
                <a:latin typeface="Bahnschrift Light Condensed" panose="020B0502040204020203" pitchFamily="34" charset="0"/>
              </a:rPr>
              <a:t>Pengertian Komputer</a:t>
            </a:r>
          </a:p>
          <a:p>
            <a:pPr lvl="1"/>
            <a:r>
              <a:rPr lang="id-ID" sz="3600" dirty="0">
                <a:latin typeface="Bahnschrift Light Condensed" panose="020B0502040204020203" pitchFamily="34" charset="0"/>
              </a:rPr>
              <a:t>Pengertian Sistem Informasi</a:t>
            </a:r>
          </a:p>
          <a:p>
            <a:pPr lvl="1"/>
            <a:r>
              <a:rPr lang="id-ID" sz="3600" dirty="0">
                <a:latin typeface="Bahnschrift Light Condensed" panose="020B0502040204020203" pitchFamily="34" charset="0"/>
              </a:rPr>
              <a:t>Pengertian Teknologi Informasi</a:t>
            </a:r>
          </a:p>
          <a:p>
            <a:r>
              <a:rPr lang="id-ID" sz="3600" dirty="0">
                <a:latin typeface="Bahnschrift Light Condensed" panose="020B0502040204020203" pitchFamily="34" charset="0"/>
              </a:rPr>
              <a:t>2. Bisnis dibidang IT</a:t>
            </a:r>
          </a:p>
          <a:p>
            <a:r>
              <a:rPr lang="id-ID" sz="3600" dirty="0">
                <a:latin typeface="Bahnschrift Light Condensed" panose="020B0502040204020203" pitchFamily="34" charset="0"/>
              </a:rPr>
              <a:t>3. Sejarah Komputer</a:t>
            </a:r>
            <a:endParaRPr lang="en-ID" sz="3600" dirty="0">
              <a:latin typeface="Bahnschrift Light Condensed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AFC14-EE46-A3F9-6A0B-A0573877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>
                <a:latin typeface="Bodoni MT" panose="02070603080606020203" pitchFamily="18" charset="0"/>
              </a:rPr>
              <a:t>2</a:t>
            </a:fld>
            <a:endParaRPr lang="en-ID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77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3682-71E1-422A-8C98-4AD15D6C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odoni MT" panose="02070603080606020203" pitchFamily="18" charset="0"/>
              </a:rPr>
              <a:t>Inspirasi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dari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tokoh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sukses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DC3C2-E8FF-CF00-364E-D4E8D5FA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2182940"/>
            <a:ext cx="6553201" cy="41264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hnschrift Light Condensed" panose="020B0502040204020203" pitchFamily="34" charset="0"/>
              </a:rPr>
              <a:t>Jack Dorsey </a:t>
            </a:r>
            <a:r>
              <a:rPr lang="en-US" sz="2400" dirty="0">
                <a:latin typeface="Bahnschrift Light Condensed" panose="020B0502040204020203" pitchFamily="34" charset="0"/>
              </a:rPr>
              <a:t>: </a:t>
            </a:r>
            <a:r>
              <a:rPr lang="en-US" sz="2400" dirty="0" err="1">
                <a:latin typeface="Bahnschrift Light Condensed" panose="020B0502040204020203" pitchFamily="34" charset="0"/>
              </a:rPr>
              <a:t>pendiri</a:t>
            </a:r>
            <a:r>
              <a:rPr lang="en-US" sz="2400" dirty="0">
                <a:latin typeface="Bahnschrift Light Condensed" panose="020B0502040204020203" pitchFamily="34" charset="0"/>
              </a:rPr>
              <a:t> Twitter pada </a:t>
            </a:r>
            <a:r>
              <a:rPr lang="en-US" sz="2400" dirty="0" err="1">
                <a:latin typeface="Bahnschrift Light Condensed" panose="020B0502040204020203" pitchFamily="34" charset="0"/>
              </a:rPr>
              <a:t>tahun</a:t>
            </a:r>
            <a:r>
              <a:rPr lang="en-US" sz="2400" dirty="0">
                <a:latin typeface="Bahnschrift Light Condensed" panose="020B0502040204020203" pitchFamily="34" charset="0"/>
              </a:rPr>
              <a:t> 2009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hnschrift Light Condensed" panose="020B0502040204020203" pitchFamily="34" charset="0"/>
              </a:rPr>
              <a:t>Larry dan Bird </a:t>
            </a:r>
            <a:r>
              <a:rPr lang="en-US" sz="2400" dirty="0" err="1">
                <a:latin typeface="Bahnschrift Light Condensed" panose="020B0502040204020203" pitchFamily="34" charset="0"/>
              </a:rPr>
              <a:t>adalah</a:t>
            </a:r>
            <a:r>
              <a:rPr lang="en-US" sz="2400" dirty="0">
                <a:latin typeface="Bahnschrift Light Condensed" panose="020B0502040204020203" pitchFamily="34" charset="0"/>
              </a:rPr>
              <a:t> logo yang </a:t>
            </a:r>
            <a:r>
              <a:rPr lang="en-US" sz="2400" dirty="0" err="1">
                <a:latin typeface="Bahnschrift Light Condensed" panose="020B0502040204020203" pitchFamily="34" charset="0"/>
              </a:rPr>
              <a:t>digunakan</a:t>
            </a:r>
            <a:r>
              <a:rPr lang="en-US" sz="2400" dirty="0">
                <a:latin typeface="Bahnschrift Light Condensed" panose="020B0502040204020203" pitchFamily="34" charset="0"/>
              </a:rPr>
              <a:t> oleh </a:t>
            </a:r>
            <a:r>
              <a:rPr lang="en-US" sz="24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Twitter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yaitu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merupakan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burung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biru</a:t>
            </a:r>
            <a:r>
              <a:rPr lang="en-US" sz="2400" dirty="0">
                <a:latin typeface="Bahnschrift Light Condensed" panose="020B0502040204020203" pitchFamily="34" charset="0"/>
              </a:rPr>
              <a:t>. </a:t>
            </a:r>
            <a:r>
              <a:rPr lang="en-US" sz="2400" dirty="0" err="1">
                <a:latin typeface="Bahnschrift Light Condensed" panose="020B0502040204020203" pitchFamily="34" charset="0"/>
              </a:rPr>
              <a:t>Lewat</a:t>
            </a:r>
            <a:r>
              <a:rPr lang="en-US" sz="2400" dirty="0">
                <a:latin typeface="Bahnschrift Light Condensed" panose="020B0502040204020203" pitchFamily="34" charset="0"/>
              </a:rPr>
              <a:t> twitter </a:t>
            </a:r>
            <a:r>
              <a:rPr lang="en-US" sz="2400" dirty="0" err="1">
                <a:latin typeface="Bahnschrift Light Condensed" panose="020B0502040204020203" pitchFamily="34" charset="0"/>
              </a:rPr>
              <a:t>pengguna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dapat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melakukan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kicauan</a:t>
            </a:r>
            <a:r>
              <a:rPr lang="en-US" sz="2400" dirty="0">
                <a:latin typeface="Bahnschrift Light Condensed" panose="020B0502040204020203" pitchFamily="34" charset="0"/>
              </a:rPr>
              <a:t> dan </a:t>
            </a:r>
            <a:r>
              <a:rPr lang="en-US" sz="2400" dirty="0" err="1">
                <a:latin typeface="Bahnschrift Light Condensed" panose="020B0502040204020203" pitchFamily="34" charset="0"/>
              </a:rPr>
              <a:t>membatasi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pengiriman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hanya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lewat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pengikutnya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saja</a:t>
            </a:r>
            <a:r>
              <a:rPr lang="en-US" sz="2400" dirty="0">
                <a:latin typeface="Bahnschrift Light Condensed" panose="020B0502040204020203" pitchFamily="34" charset="0"/>
              </a:rPr>
              <a:t>.</a:t>
            </a:r>
            <a:endParaRPr lang="en-ID" sz="2400" dirty="0">
              <a:latin typeface="Bahnschrift Ligh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ID" sz="2400" dirty="0">
              <a:latin typeface="Bodoni MT" panose="020706030806060202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9C667-CDEA-AFE8-9281-A2DF959CF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2182940"/>
            <a:ext cx="3028950" cy="37861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DB1C6-34DE-B6C0-7F12-82CC8195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847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373DA-E180-9FF6-DC7E-4491ED91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odoni MT" panose="02070603080606020203" pitchFamily="18" charset="0"/>
              </a:rPr>
              <a:t>Inspirasi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dari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tokoh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sukses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4361-9846-4A65-564D-487E1AB9A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160" y="2682240"/>
            <a:ext cx="6416041" cy="3627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Bahnschrift Light Condensed" panose="020B0502040204020203" pitchFamily="34" charset="0"/>
              </a:rPr>
              <a:t>Jan </a:t>
            </a:r>
            <a:r>
              <a:rPr lang="en-US" sz="2400" dirty="0" err="1">
                <a:latin typeface="Bahnschrift Light Condensed" panose="020B0502040204020203" pitchFamily="34" charset="0"/>
              </a:rPr>
              <a:t>Koun</a:t>
            </a:r>
            <a:r>
              <a:rPr lang="en-US" sz="2400" dirty="0">
                <a:latin typeface="Bahnschrift Light Condensed" panose="020B0502040204020203" pitchFamily="34" charset="0"/>
              </a:rPr>
              <a:t> (Lahir 24 </a:t>
            </a:r>
            <a:r>
              <a:rPr lang="en-US" sz="2400" dirty="0" err="1">
                <a:latin typeface="Bahnschrift Light Condensed" panose="020B0502040204020203" pitchFamily="34" charset="0"/>
              </a:rPr>
              <a:t>Februari</a:t>
            </a:r>
            <a:r>
              <a:rPr lang="en-US" sz="2400" dirty="0">
                <a:latin typeface="Bahnschrift Light Condensed" panose="020B0502040204020203" pitchFamily="34" charset="0"/>
              </a:rPr>
              <a:t> 1976) </a:t>
            </a:r>
            <a:r>
              <a:rPr lang="en-US" sz="2400" dirty="0" err="1">
                <a:latin typeface="Bahnschrift Light Condensed" panose="020B0502040204020203" pitchFamily="34" charset="0"/>
              </a:rPr>
              <a:t>adalah</a:t>
            </a:r>
            <a:r>
              <a:rPr lang="en-US" sz="2400" dirty="0">
                <a:latin typeface="Bahnschrift Light Condensed" panose="020B0502040204020203" pitchFamily="34" charset="0"/>
              </a:rPr>
              <a:t> CEO dan </a:t>
            </a:r>
            <a:r>
              <a:rPr lang="en-US" sz="2400" dirty="0" err="1">
                <a:latin typeface="Bahnschrift Light Condensed" panose="020B0502040204020203" pitchFamily="34" charset="0"/>
              </a:rPr>
              <a:t>pendiri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WhatsApp</a:t>
            </a:r>
            <a:r>
              <a:rPr lang="en-US" sz="2400" dirty="0">
                <a:latin typeface="Bahnschrift Light Condensed" panose="020B0502040204020203" pitchFamily="34" charset="0"/>
              </a:rPr>
              <a:t> Bersama Brian Acton. WhatsApp </a:t>
            </a:r>
            <a:r>
              <a:rPr lang="en-US" sz="2400" dirty="0" err="1">
                <a:latin typeface="Bahnschrift Light Condensed" panose="020B0502040204020203" pitchFamily="34" charset="0"/>
              </a:rPr>
              <a:t>merupakan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aplikasi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pesan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bergerak</a:t>
            </a:r>
            <a:r>
              <a:rPr lang="en-US" sz="2400" dirty="0">
                <a:latin typeface="Bahnschrift Light Condensed" panose="020B0502040204020203" pitchFamily="34" charset="0"/>
              </a:rPr>
              <a:t> yang </a:t>
            </a:r>
            <a:r>
              <a:rPr lang="en-US" sz="2400" dirty="0" err="1">
                <a:latin typeface="Bahnschrift Light Condensed" panose="020B0502040204020203" pitchFamily="34" charset="0"/>
              </a:rPr>
              <a:t>diakuisisi</a:t>
            </a:r>
            <a:r>
              <a:rPr lang="en-US" sz="2400" dirty="0">
                <a:latin typeface="Bahnschrift Light Condensed" panose="020B0502040204020203" pitchFamily="34" charset="0"/>
              </a:rPr>
              <a:t> oleh Facebook.</a:t>
            </a:r>
            <a:endParaRPr lang="en-ID" sz="2400" dirty="0">
              <a:latin typeface="Bahnschrift Ligh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ID" sz="2400" dirty="0">
              <a:latin typeface="Bodoni MT" panose="020706030806060202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90673-CCA7-1205-5D58-61A0E96B3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62" y="2682240"/>
            <a:ext cx="4067298" cy="27413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F0277-0F2E-D1DD-82CA-8E32F923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1437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DFEC-A8BA-D11E-371A-C9A5B497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doni MT" panose="02070603080606020203" pitchFamily="18" charset="0"/>
              </a:rPr>
              <a:t>Sejarah Komputer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73D93-537F-8E3B-D4EC-ABB760AC0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83952" cy="4023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Bahnschrift Light Condensed" panose="020B0502040204020203" pitchFamily="34" charset="0"/>
              </a:rPr>
              <a:t>Asal</a:t>
            </a:r>
            <a:r>
              <a:rPr lang="en-US" sz="2800" dirty="0">
                <a:latin typeface="Bahnschrift Light Condensed" panose="020B0502040204020203" pitchFamily="34" charset="0"/>
              </a:rPr>
              <a:t> kata </a:t>
            </a:r>
            <a:r>
              <a:rPr lang="en-US" sz="2800" dirty="0" err="1">
                <a:latin typeface="Bahnschrift Light Condensed" panose="020B0502040204020203" pitchFamily="34" charset="0"/>
              </a:rPr>
              <a:t>komputer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adalah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i="1" dirty="0">
                <a:latin typeface="Bahnschrift Light Condensed" panose="020B0502040204020203" pitchFamily="34" charset="0"/>
              </a:rPr>
              <a:t> compute (bah</a:t>
            </a:r>
            <a:r>
              <a:rPr lang="id-ID" sz="2800" i="1" dirty="0">
                <a:latin typeface="Bahnschrift Light Condensed" panose="020B0502040204020203" pitchFamily="34" charset="0"/>
              </a:rPr>
              <a:t>a</a:t>
            </a:r>
            <a:r>
              <a:rPr lang="en-US" sz="2800" i="1" dirty="0" err="1">
                <a:latin typeface="Bahnschrift Light Condensed" panose="020B0502040204020203" pitchFamily="34" charset="0"/>
              </a:rPr>
              <a:t>sa</a:t>
            </a:r>
            <a:r>
              <a:rPr lang="en-US" sz="2800" i="1" dirty="0">
                <a:latin typeface="Bahnschrift Light Condensed" panose="020B0502040204020203" pitchFamily="34" charset="0"/>
              </a:rPr>
              <a:t> </a:t>
            </a:r>
            <a:r>
              <a:rPr lang="en-US" sz="2800" i="1" dirty="0" err="1">
                <a:latin typeface="Bahnschrift Light Condensed" panose="020B0502040204020203" pitchFamily="34" charset="0"/>
              </a:rPr>
              <a:t>Inggris</a:t>
            </a:r>
            <a:r>
              <a:rPr lang="en-US" sz="2800" i="1" dirty="0">
                <a:latin typeface="Bahnschrift Light Condensed" panose="020B0502040204020203" pitchFamily="34" charset="0"/>
              </a:rPr>
              <a:t>) </a:t>
            </a:r>
            <a:r>
              <a:rPr lang="en-US" sz="2800" dirty="0">
                <a:latin typeface="Bahnschrift Light Condensed" panose="020B0502040204020203" pitchFamily="34" charset="0"/>
              </a:rPr>
              <a:t>: </a:t>
            </a:r>
            <a:r>
              <a:rPr lang="en-US" sz="2800" dirty="0" err="1">
                <a:latin typeface="Bahnschrift Light Condensed" panose="020B0502040204020203" pitchFamily="34" charset="0"/>
              </a:rPr>
              <a:t>artinya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adalah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menghitung</a:t>
            </a:r>
            <a:r>
              <a:rPr lang="en-US" sz="2800" dirty="0">
                <a:latin typeface="Bahnschrift Light Condensed" panose="020B0502040204020203" pitchFamily="34" charset="0"/>
              </a:rPr>
              <a:t>, </a:t>
            </a:r>
            <a:r>
              <a:rPr lang="en-US" sz="2800" dirty="0" err="1">
                <a:latin typeface="Bahnschrift Light Condensed" panose="020B0502040204020203" pitchFamily="34" charset="0"/>
              </a:rPr>
              <a:t>sedangkan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i="1" dirty="0">
                <a:latin typeface="Bahnschrift Light Condensed" panose="020B0502040204020203" pitchFamily="34" charset="0"/>
              </a:rPr>
              <a:t>computer 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berarti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alat</a:t>
            </a:r>
            <a:r>
              <a:rPr lang="en-US" sz="2800" b="1" i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hitung</a:t>
            </a:r>
            <a:r>
              <a:rPr lang="en-US" sz="2800" dirty="0">
                <a:latin typeface="Bahnschrift Light Condensed" panose="020B0502040204020203" pitchFamily="34" charset="0"/>
              </a:rPr>
              <a:t>. </a:t>
            </a:r>
            <a:endParaRPr lang="en-ID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D3729-9A9E-720B-B749-F7A76ED1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018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71BD-6B95-E1A3-1B87-E3801697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doni MT" panose="02070603080606020203" pitchFamily="18" charset="0"/>
              </a:rPr>
              <a:t>Alat </a:t>
            </a:r>
            <a:r>
              <a:rPr lang="en-US" sz="3600" dirty="0" err="1">
                <a:latin typeface="Bodoni MT" panose="02070603080606020203" pitchFamily="18" charset="0"/>
              </a:rPr>
              <a:t>Hitung</a:t>
            </a:r>
            <a:r>
              <a:rPr lang="en-US" sz="3600" dirty="0">
                <a:latin typeface="Bodoni MT" panose="02070603080606020203" pitchFamily="18" charset="0"/>
              </a:rPr>
              <a:t> Pada Zaman Modern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585CC-2715-1859-9C36-B1B14688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97016"/>
            <a:ext cx="10554574" cy="7652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sz="2400" dirty="0" err="1">
                <a:latin typeface="Bodoni MT" panose="02070603080606020203" pitchFamily="18" charset="0"/>
              </a:rPr>
              <a:t>Sejak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mengenal</a:t>
            </a:r>
            <a:r>
              <a:rPr lang="en-US" sz="2400" dirty="0">
                <a:latin typeface="Bodoni MT" panose="02070603080606020203" pitchFamily="18" charset="0"/>
              </a:rPr>
              <a:t> tulisan dan </a:t>
            </a:r>
            <a:r>
              <a:rPr lang="en-US" sz="2400" dirty="0" err="1">
                <a:latin typeface="Bodoni MT" panose="02070603080606020203" pitchFamily="18" charset="0"/>
              </a:rPr>
              <a:t>ditemukan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lambang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bilangan</a:t>
            </a:r>
            <a:r>
              <a:rPr lang="en-US" sz="2400" dirty="0">
                <a:latin typeface="Bodoni MT" panose="02070603080606020203" pitchFamily="18" charset="0"/>
              </a:rPr>
              <a:t>, Teknik </a:t>
            </a:r>
            <a:r>
              <a:rPr lang="en-US" sz="2400" dirty="0" err="1">
                <a:latin typeface="Bodoni MT" panose="02070603080606020203" pitchFamily="18" charset="0"/>
              </a:rPr>
              <a:t>berhitung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menjadi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maju</a:t>
            </a:r>
            <a:r>
              <a:rPr lang="en-US" sz="2400" dirty="0">
                <a:latin typeface="Bodoni MT" panose="02070603080606020203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6F8CC-5ABC-AA7E-7F94-12DBFC01B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3" y="3789390"/>
            <a:ext cx="4619414" cy="30686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04EAEB-BFE4-18EE-7189-683A6E597E2F}"/>
              </a:ext>
            </a:extLst>
          </p:cNvPr>
          <p:cNvSpPr txBox="1"/>
          <p:nvPr/>
        </p:nvSpPr>
        <p:spPr>
          <a:xfrm>
            <a:off x="5063225" y="5654026"/>
            <a:ext cx="7065076" cy="97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Bodoni MT" panose="02070603080606020203" pitchFamily="18" charset="0"/>
              </a:rPr>
              <a:t>Cara </a:t>
            </a:r>
            <a:r>
              <a:rPr lang="en-US" sz="2000" dirty="0" err="1">
                <a:latin typeface="Bodoni MT" panose="02070603080606020203" pitchFamily="18" charset="0"/>
              </a:rPr>
              <a:t>menggunakan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alat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ini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adalah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dengan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menaikkan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atau</a:t>
            </a:r>
            <a:endParaRPr lang="id-ID" sz="2000" dirty="0">
              <a:latin typeface="Bodoni MT" panose="02070603080606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Bodoni MT" panose="02070603080606020203" pitchFamily="18" charset="0"/>
              </a:rPr>
              <a:t>menurunkan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biji-biji</a:t>
            </a:r>
            <a:r>
              <a:rPr lang="en-US" sz="2000" dirty="0">
                <a:latin typeface="Bodoni MT" panose="02070603080606020203" pitchFamily="18" charset="0"/>
              </a:rPr>
              <a:t> yang </a:t>
            </a:r>
            <a:r>
              <a:rPr lang="en-US" sz="2000" dirty="0" err="1">
                <a:latin typeface="Bodoni MT" panose="02070603080606020203" pitchFamily="18" charset="0"/>
              </a:rPr>
              <a:t>terletak</a:t>
            </a:r>
            <a:r>
              <a:rPr lang="en-US" sz="2000" dirty="0">
                <a:latin typeface="Bodoni MT" panose="02070603080606020203" pitchFamily="18" charset="0"/>
              </a:rPr>
              <a:t> pada </a:t>
            </a:r>
            <a:r>
              <a:rPr lang="en-US" sz="2000" dirty="0" err="1">
                <a:latin typeface="Bodoni MT" panose="02070603080606020203" pitchFamily="18" charset="0"/>
              </a:rPr>
              <a:t>sebuah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rak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dengan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jari</a:t>
            </a:r>
            <a:r>
              <a:rPr lang="en-US" sz="2000" dirty="0">
                <a:latin typeface="Bodoni MT" panose="02070603080606020203" pitchFamily="18" charset="0"/>
              </a:rPr>
              <a:t>.</a:t>
            </a:r>
            <a:endParaRPr lang="en-ID" sz="2000" dirty="0">
              <a:latin typeface="Bodoni MT" panose="02070603080606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40F56-B68A-1CB3-15DF-06C0EE703CF2}"/>
              </a:ext>
            </a:extLst>
          </p:cNvPr>
          <p:cNvSpPr txBox="1"/>
          <p:nvPr/>
        </p:nvSpPr>
        <p:spPr>
          <a:xfrm>
            <a:off x="5063225" y="3290705"/>
            <a:ext cx="6930654" cy="24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Bodoni MT" panose="02070603080606020203" pitchFamily="18" charset="0"/>
              </a:rPr>
              <a:t>Ditemukan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beberapa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alat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hitung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sederhana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berupa</a:t>
            </a:r>
            <a:r>
              <a:rPr lang="en-US" sz="2400" dirty="0">
                <a:latin typeface="Bodoni MT" panose="02070603080606020203" pitchFamily="18" charset="0"/>
              </a:rPr>
              <a:t> :</a:t>
            </a:r>
            <a:endParaRPr lang="id-ID" sz="2400" dirty="0">
              <a:latin typeface="Bodoni MT" panose="020706030806060202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Bodoni MT" panose="02070603080606020203" pitchFamily="18" charset="0"/>
              </a:rPr>
              <a:t>Abacus/</a:t>
            </a:r>
            <a:r>
              <a:rPr lang="en-US" sz="2000" dirty="0" err="1">
                <a:latin typeface="Bodoni MT" panose="02070603080606020203" pitchFamily="18" charset="0"/>
              </a:rPr>
              <a:t>Sempoa</a:t>
            </a:r>
            <a:r>
              <a:rPr lang="en-US" sz="2000" dirty="0">
                <a:latin typeface="Bodoni MT" panose="02070603080606020203" pitchFamily="18" charset="0"/>
              </a:rPr>
              <a:t>/</a:t>
            </a:r>
            <a:r>
              <a:rPr lang="en-US" sz="2000" dirty="0" err="1">
                <a:latin typeface="Bodoni MT" panose="02070603080606020203" pitchFamily="18" charset="0"/>
              </a:rPr>
              <a:t>Swipoa</a:t>
            </a:r>
            <a:r>
              <a:rPr lang="en-US" sz="2000" dirty="0">
                <a:latin typeface="Bodoni MT" panose="02070603080606020203" pitchFamily="18" charset="0"/>
              </a:rPr>
              <a:t> : </a:t>
            </a:r>
            <a:r>
              <a:rPr lang="en-US" sz="2000" dirty="0" err="1">
                <a:latin typeface="Bodoni MT" panose="02070603080606020203" pitchFamily="18" charset="0"/>
              </a:rPr>
              <a:t>sering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digunakan</a:t>
            </a:r>
            <a:r>
              <a:rPr lang="en-US" sz="2000" dirty="0">
                <a:latin typeface="Bodoni MT" panose="02070603080606020203" pitchFamily="18" charset="0"/>
              </a:rPr>
              <a:t> oleh </a:t>
            </a:r>
            <a:r>
              <a:rPr lang="en-US" sz="2000" dirty="0" err="1">
                <a:latin typeface="Bodoni MT" panose="02070603080606020203" pitchFamily="18" charset="0"/>
              </a:rPr>
              <a:t>bangsa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endParaRPr lang="id-ID" sz="2000" dirty="0">
              <a:latin typeface="Bodoni MT" panose="020706030806060202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Bodoni MT" panose="02070603080606020203" pitchFamily="18" charset="0"/>
              </a:rPr>
              <a:t>Cina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untuk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melakukan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transaksi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perdagangan</a:t>
            </a:r>
            <a:r>
              <a:rPr lang="en-US" sz="2000" dirty="0">
                <a:latin typeface="Bodoni MT" panose="02070603080606020203" pitchFamily="18" charset="0"/>
              </a:rPr>
              <a:t>, </a:t>
            </a:r>
            <a:r>
              <a:rPr lang="id-ID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ditemukan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endParaRPr lang="id-ID" sz="2000" dirty="0">
              <a:latin typeface="Bodoni MT" panose="020706030806060202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Bodoni MT" panose="02070603080606020203" pitchFamily="18" charset="0"/>
              </a:rPr>
              <a:t>di Babylonia (</a:t>
            </a:r>
            <a:r>
              <a:rPr lang="en-US" sz="2000" dirty="0" err="1">
                <a:latin typeface="Bodoni MT" panose="02070603080606020203" pitchFamily="18" charset="0"/>
              </a:rPr>
              <a:t>Irak</a:t>
            </a:r>
            <a:r>
              <a:rPr lang="en-US" sz="2000" dirty="0">
                <a:latin typeface="Bodoni MT" panose="02070603080606020203" pitchFamily="18" charset="0"/>
              </a:rPr>
              <a:t>) pada </a:t>
            </a:r>
            <a:r>
              <a:rPr lang="en-US" sz="2000" dirty="0" err="1">
                <a:latin typeface="Bodoni MT" panose="02070603080606020203" pitchFamily="18" charset="0"/>
              </a:rPr>
              <a:t>tahun</a:t>
            </a:r>
            <a:r>
              <a:rPr lang="en-US" sz="2000" dirty="0">
                <a:latin typeface="Bodoni MT" panose="02070603080606020203" pitchFamily="18" charset="0"/>
              </a:rPr>
              <a:t> 2500 SM. </a:t>
            </a:r>
          </a:p>
          <a:p>
            <a:pPr algn="just">
              <a:lnSpc>
                <a:spcPct val="150000"/>
              </a:lnSpc>
            </a:pPr>
            <a:endParaRPr lang="en-ID" dirty="0">
              <a:latin typeface="Bodoni MT" panose="020706030806060202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7C26D-69B4-99B9-D82F-45BD7D4E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4113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ADDC-8C42-50A8-9D50-00065280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Pa</a:t>
            </a:r>
            <a:r>
              <a:rPr lang="id-ID" dirty="0">
                <a:latin typeface="Bodoni MT" panose="02070603080606020203" pitchFamily="18" charset="0"/>
              </a:rPr>
              <a:t>S</a:t>
            </a:r>
            <a:r>
              <a:rPr lang="en-US" dirty="0">
                <a:latin typeface="Bodoni MT" panose="02070603080606020203" pitchFamily="18" charset="0"/>
              </a:rPr>
              <a:t>caline</a:t>
            </a:r>
            <a:endParaRPr lang="en-ID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154D8-6297-7CD8-A2A8-618542415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77" y="2125972"/>
            <a:ext cx="10554574" cy="12067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Bodoni MT" panose="02070603080606020203" pitchFamily="18" charset="0"/>
              </a:rPr>
              <a:t>Pascaline </a:t>
            </a:r>
            <a:r>
              <a:rPr lang="en-US" dirty="0" err="1">
                <a:latin typeface="Bodoni MT" panose="02070603080606020203" pitchFamily="18" charset="0"/>
              </a:rPr>
              <a:t>adalah</a:t>
            </a:r>
            <a:r>
              <a:rPr lang="en-US" dirty="0">
                <a:latin typeface="Bodoni MT" panose="02070603080606020203" pitchFamily="18" charset="0"/>
              </a:rPr>
              <a:t> </a:t>
            </a:r>
            <a:r>
              <a:rPr lang="en-US" dirty="0" err="1">
                <a:latin typeface="Bodoni MT" panose="02070603080606020203" pitchFamily="18" charset="0"/>
              </a:rPr>
              <a:t>kalkulator</a:t>
            </a:r>
            <a:r>
              <a:rPr lang="en-US" dirty="0">
                <a:latin typeface="Bodoni MT" panose="02070603080606020203" pitchFamily="18" charset="0"/>
              </a:rPr>
              <a:t> yang </a:t>
            </a:r>
            <a:r>
              <a:rPr lang="en-US" dirty="0" err="1">
                <a:latin typeface="Bodoni MT" panose="02070603080606020203" pitchFamily="18" charset="0"/>
              </a:rPr>
              <a:t>ditemukan</a:t>
            </a:r>
            <a:r>
              <a:rPr lang="en-US" dirty="0">
                <a:latin typeface="Bodoni MT" panose="02070603080606020203" pitchFamily="18" charset="0"/>
              </a:rPr>
              <a:t> oleh </a:t>
            </a:r>
            <a:r>
              <a:rPr lang="en-US" dirty="0" err="1">
                <a:latin typeface="Bodoni MT" panose="02070603080606020203" pitchFamily="18" charset="0"/>
              </a:rPr>
              <a:t>Baise</a:t>
            </a:r>
            <a:r>
              <a:rPr lang="en-US" dirty="0">
                <a:latin typeface="Bodoni MT" panose="02070603080606020203" pitchFamily="18" charset="0"/>
              </a:rPr>
              <a:t> Pascal pada </a:t>
            </a:r>
            <a:r>
              <a:rPr lang="en-US" dirty="0" err="1">
                <a:latin typeface="Bodoni MT" panose="02070603080606020203" pitchFamily="18" charset="0"/>
              </a:rPr>
              <a:t>tahun</a:t>
            </a:r>
            <a:r>
              <a:rPr lang="en-US" dirty="0">
                <a:latin typeface="Bodoni MT" panose="02070603080606020203" pitchFamily="18" charset="0"/>
              </a:rPr>
              <a:t> 1642, </a:t>
            </a:r>
            <a:r>
              <a:rPr lang="en-US" dirty="0" err="1">
                <a:latin typeface="Bodoni MT" panose="02070603080606020203" pitchFamily="18" charset="0"/>
              </a:rPr>
              <a:t>berfungsi</a:t>
            </a:r>
            <a:r>
              <a:rPr lang="en-US" dirty="0">
                <a:latin typeface="Bodoni MT" panose="02070603080606020203" pitchFamily="18" charset="0"/>
              </a:rPr>
              <a:t> </a:t>
            </a:r>
            <a:r>
              <a:rPr lang="en-US" dirty="0" err="1">
                <a:latin typeface="Bodoni MT" panose="02070603080606020203" pitchFamily="18" charset="0"/>
              </a:rPr>
              <a:t>untuk</a:t>
            </a:r>
            <a:r>
              <a:rPr lang="en-US" dirty="0">
                <a:latin typeface="Bodoni MT" panose="02070603080606020203" pitchFamily="18" charset="0"/>
              </a:rPr>
              <a:t> </a:t>
            </a:r>
            <a:r>
              <a:rPr lang="en-US" dirty="0" err="1">
                <a:latin typeface="Bodoni MT" panose="02070603080606020203" pitchFamily="18" charset="0"/>
              </a:rPr>
              <a:t>penjumlahan</a:t>
            </a:r>
            <a:r>
              <a:rPr lang="en-US" dirty="0">
                <a:latin typeface="Bodoni MT" panose="02070603080606020203" pitchFamily="18" charset="0"/>
              </a:rPr>
              <a:t> dan </a:t>
            </a:r>
            <a:r>
              <a:rPr lang="en-US" dirty="0" err="1">
                <a:latin typeface="Bodoni MT" panose="02070603080606020203" pitchFamily="18" charset="0"/>
              </a:rPr>
              <a:t>pengurangan</a:t>
            </a:r>
            <a:r>
              <a:rPr lang="en-US" dirty="0">
                <a:latin typeface="Bodoni MT" panose="02070603080606020203" pitchFamily="18" charset="0"/>
              </a:rPr>
              <a:t> </a:t>
            </a:r>
            <a:r>
              <a:rPr lang="en-US" dirty="0" err="1">
                <a:latin typeface="Bodoni MT" panose="02070603080606020203" pitchFamily="18" charset="0"/>
              </a:rPr>
              <a:t>saja</a:t>
            </a:r>
            <a:r>
              <a:rPr lang="en-US" dirty="0">
                <a:latin typeface="Bodoni MT" panose="02070603080606020203" pitchFamily="18" charset="0"/>
              </a:rPr>
              <a:t>.</a:t>
            </a:r>
            <a:endParaRPr lang="en-ID" dirty="0">
              <a:latin typeface="Bodoni MT" panose="020706030806060202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89A45-4E1F-B669-8820-3C1A87B8D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9" y="3897965"/>
            <a:ext cx="3890011" cy="26122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5F158-ED4C-AA1E-8A9D-FAB539E4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3962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B21A-EE37-ABEA-2A13-0957968D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odoni MT" panose="02070603080606020203" pitchFamily="18" charset="0"/>
              </a:rPr>
              <a:t>Kalkulator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65E21-1C90-8C05-6794-10FBDFDB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189278"/>
            <a:ext cx="10554574" cy="14638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Bodoni MT" panose="02070603080606020203" pitchFamily="18" charset="0"/>
              </a:rPr>
              <a:t>Kalkulator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merupakan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komputer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elektrik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pertama</a:t>
            </a:r>
            <a:r>
              <a:rPr lang="en-US" sz="2400" dirty="0">
                <a:latin typeface="Bodoni MT" panose="02070603080606020203" pitchFamily="18" charset="0"/>
              </a:rPr>
              <a:t> yang </a:t>
            </a:r>
            <a:r>
              <a:rPr lang="en-US" sz="2400" dirty="0" err="1">
                <a:latin typeface="Bodoni MT" panose="02070603080606020203" pitchFamily="18" charset="0"/>
              </a:rPr>
              <a:t>dibuat</a:t>
            </a:r>
            <a:r>
              <a:rPr lang="en-US" sz="2400" dirty="0">
                <a:latin typeface="Bodoni MT" panose="02070603080606020203" pitchFamily="18" charset="0"/>
              </a:rPr>
              <a:t> oleh John V Atanasoff dan </a:t>
            </a:r>
            <a:r>
              <a:rPr lang="en-US" sz="2400" dirty="0" err="1">
                <a:latin typeface="Bodoni MT" panose="02070603080606020203" pitchFamily="18" charset="0"/>
              </a:rPr>
              <a:t>Chlifford</a:t>
            </a:r>
            <a:r>
              <a:rPr lang="en-US" sz="2400" dirty="0">
                <a:latin typeface="Bodoni MT" panose="02070603080606020203" pitchFamily="18" charset="0"/>
              </a:rPr>
              <a:t> Berry pada </a:t>
            </a:r>
            <a:r>
              <a:rPr lang="en-US" sz="2400" dirty="0" err="1">
                <a:latin typeface="Bodoni MT" panose="02070603080606020203" pitchFamily="18" charset="0"/>
              </a:rPr>
              <a:t>tahun</a:t>
            </a:r>
            <a:r>
              <a:rPr lang="en-US" sz="2400" dirty="0">
                <a:latin typeface="Bodoni MT" panose="02070603080606020203" pitchFamily="18" charset="0"/>
              </a:rPr>
              <a:t> 1093</a:t>
            </a:r>
            <a:r>
              <a:rPr lang="id-ID" sz="2400" dirty="0">
                <a:latin typeface="Bodoni MT" panose="02070603080606020203" pitchFamily="18" charset="0"/>
              </a:rPr>
              <a:t>.</a:t>
            </a:r>
            <a:endParaRPr lang="en-US" sz="2400" dirty="0">
              <a:latin typeface="Bodoni MT" panose="020706030806060202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15A32-149B-5C3E-DA1B-10BC21CC5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6" y="3429000"/>
            <a:ext cx="3024188" cy="3024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2485EC-FD8E-5992-6C80-5698CF7D84B9}"/>
              </a:ext>
            </a:extLst>
          </p:cNvPr>
          <p:cNvSpPr txBox="1"/>
          <p:nvPr/>
        </p:nvSpPr>
        <p:spPr>
          <a:xfrm>
            <a:off x="3274794" y="3661739"/>
            <a:ext cx="8098493" cy="170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Bodoni MT" panose="02070603080606020203" pitchFamily="18" charset="0"/>
              </a:rPr>
              <a:t>Kalkulator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bekerja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menggunakan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pendekatan</a:t>
            </a:r>
            <a:r>
              <a:rPr lang="en-US" sz="2400" dirty="0">
                <a:latin typeface="Bodoni MT" panose="02070603080606020203" pitchFamily="18" charset="0"/>
              </a:rPr>
              <a:t> system biner yang </a:t>
            </a:r>
            <a:r>
              <a:rPr lang="en-US" sz="2400" dirty="0" err="1">
                <a:latin typeface="Bodoni MT" panose="02070603080606020203" pitchFamily="18" charset="0"/>
              </a:rPr>
              <a:t>ditemukan</a:t>
            </a:r>
            <a:r>
              <a:rPr lang="en-US" sz="2400" dirty="0">
                <a:latin typeface="Bodoni MT" panose="02070603080606020203" pitchFamily="18" charset="0"/>
              </a:rPr>
              <a:t> oleh George Boole (1815-1864)</a:t>
            </a:r>
            <a:r>
              <a:rPr lang="id-ID" sz="2400" dirty="0">
                <a:latin typeface="Bodoni MT" panose="02070603080606020203" pitchFamily="18" charset="0"/>
              </a:rPr>
              <a:t>.s</a:t>
            </a:r>
            <a:endParaRPr lang="en-ID" sz="2400" dirty="0">
              <a:latin typeface="Bodoni MT" panose="02070603080606020203" pitchFamily="18" charset="0"/>
            </a:endParaRPr>
          </a:p>
          <a:p>
            <a:pPr algn="just">
              <a:lnSpc>
                <a:spcPct val="150000"/>
              </a:lnSpc>
            </a:pPr>
            <a:endParaRPr lang="en-ID" sz="2400" dirty="0">
              <a:latin typeface="Bodoni MT" panose="020706030806060202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BC026-BD50-85A2-6E1E-19E9D776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6065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D5F1-539F-A978-B84D-B1EC1B31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62" y="3028871"/>
            <a:ext cx="9720072" cy="1499616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Bodoni MT" panose="02070603080606020203" pitchFamily="18" charset="0"/>
              </a:rPr>
              <a:t>Sejarah </a:t>
            </a:r>
            <a:r>
              <a:rPr lang="en-US" sz="5400" dirty="0" err="1">
                <a:latin typeface="Bodoni MT" panose="02070603080606020203" pitchFamily="18" charset="0"/>
              </a:rPr>
              <a:t>Perkembangan</a:t>
            </a:r>
            <a:r>
              <a:rPr lang="en-US" sz="5400" dirty="0">
                <a:latin typeface="Bodoni MT" panose="02070603080606020203" pitchFamily="18" charset="0"/>
              </a:rPr>
              <a:t> Komputer</a:t>
            </a:r>
            <a:endParaRPr lang="en-ID" sz="5400" dirty="0">
              <a:latin typeface="Bodoni MT" panose="020706030806060202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1A0E0-E624-7997-3B02-473A495E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4037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6D7A-D722-AFEF-8A93-D2339933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doni MT" panose="02070603080606020203" pitchFamily="18" charset="0"/>
              </a:rPr>
              <a:t>Komputer </a:t>
            </a:r>
            <a:r>
              <a:rPr lang="en-US" sz="3600" dirty="0" err="1">
                <a:latin typeface="Bodoni MT" panose="02070603080606020203" pitchFamily="18" charset="0"/>
              </a:rPr>
              <a:t>Generasi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Pertama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br>
              <a:rPr lang="id-ID" sz="3600" dirty="0">
                <a:latin typeface="Bodoni MT" panose="02070603080606020203" pitchFamily="18" charset="0"/>
              </a:rPr>
            </a:br>
            <a:r>
              <a:rPr lang="en-US" sz="3600" dirty="0">
                <a:latin typeface="Bodoni MT" panose="02070603080606020203" pitchFamily="18" charset="0"/>
              </a:rPr>
              <a:t>(1946 -1959</a:t>
            </a:r>
            <a:r>
              <a:rPr lang="id-ID" sz="3600" dirty="0">
                <a:latin typeface="Bodoni MT" panose="02070603080606020203" pitchFamily="18" charset="0"/>
              </a:rPr>
              <a:t>)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BE63E-FB31-C7E9-ED76-BE3B783AD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244" y="1785368"/>
            <a:ext cx="10554574" cy="1928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Bahnschrift Light SemiCondensed" panose="020B0502040204020203" pitchFamily="34" charset="0"/>
              </a:rPr>
              <a:t>Dimulai</a:t>
            </a:r>
            <a:r>
              <a:rPr lang="en-US" sz="2000" dirty="0">
                <a:latin typeface="Bahnschrift Light SemiCondensed" panose="020B0502040204020203" pitchFamily="34" charset="0"/>
              </a:rPr>
              <a:t> </a:t>
            </a:r>
            <a:r>
              <a:rPr lang="id-ID" sz="2000" dirty="0">
                <a:latin typeface="Bahnschrift Light SemiCondensed" panose="020B0502040204020203" pitchFamily="34" charset="0"/>
              </a:rPr>
              <a:t>c</a:t>
            </a:r>
            <a:r>
              <a:rPr lang="en-US" sz="2000" dirty="0" err="1">
                <a:latin typeface="Bahnschrift Light SemiCondensed" panose="020B0502040204020203" pitchFamily="34" charset="0"/>
              </a:rPr>
              <a:t>iri-ciri</a:t>
            </a:r>
            <a:r>
              <a:rPr lang="en-US" sz="2000" dirty="0">
                <a:latin typeface="Bahnschrift Light SemiCondensed" panose="020B0502040204020203" pitchFamily="34" charset="0"/>
              </a:rPr>
              <a:t> :</a:t>
            </a:r>
          </a:p>
          <a:p>
            <a:pPr lvl="1">
              <a:lnSpc>
                <a:spcPct val="150000"/>
              </a:lnSpc>
            </a:pPr>
            <a:r>
              <a:rPr lang="en-US" sz="2000" dirty="0" err="1">
                <a:latin typeface="Bahnschrift Light SemiCondensed" panose="020B0502040204020203" pitchFamily="34" charset="0"/>
              </a:rPr>
              <a:t>Menggunakan</a:t>
            </a:r>
            <a:r>
              <a:rPr lang="en-US" sz="2000" dirty="0">
                <a:latin typeface="Bahnschrift Light SemiCondensed" panose="020B0502040204020203" pitchFamily="34" charset="0"/>
              </a:rPr>
              <a:t> </a:t>
            </a:r>
            <a:r>
              <a:rPr lang="en-US" sz="2000" dirty="0" err="1">
                <a:latin typeface="Bahnschrift Light SemiCondensed" panose="020B0502040204020203" pitchFamily="34" charset="0"/>
              </a:rPr>
              <a:t>tabung</a:t>
            </a:r>
            <a:r>
              <a:rPr lang="en-US" sz="2000" dirty="0">
                <a:latin typeface="Bahnschrift Light SemiCondensed" panose="020B0502040204020203" pitchFamily="34" charset="0"/>
              </a:rPr>
              <a:t> </a:t>
            </a:r>
            <a:r>
              <a:rPr lang="en-US" sz="2000" dirty="0" err="1">
                <a:latin typeface="Bahnschrift Light SemiCondensed" panose="020B0502040204020203" pitchFamily="34" charset="0"/>
              </a:rPr>
              <a:t>hampa</a:t>
            </a:r>
            <a:r>
              <a:rPr lang="en-US" sz="2000" dirty="0">
                <a:latin typeface="Bahnschrift Light SemiCondensed" panose="020B0502040204020203" pitchFamily="34" charset="0"/>
              </a:rPr>
              <a:t>, </a:t>
            </a:r>
            <a:r>
              <a:rPr lang="en-US" sz="2000" dirty="0" err="1">
                <a:latin typeface="Bahnschrift Light SemiCondensed" panose="020B0502040204020203" pitchFamily="34" charset="0"/>
              </a:rPr>
              <a:t>untuk</a:t>
            </a:r>
            <a:r>
              <a:rPr lang="en-US" sz="2000" dirty="0">
                <a:latin typeface="Bahnschrift Light SemiCondensed" panose="020B0502040204020203" pitchFamily="34" charset="0"/>
              </a:rPr>
              <a:t> </a:t>
            </a:r>
            <a:r>
              <a:rPr lang="en-US" sz="2000" dirty="0" err="1">
                <a:latin typeface="Bahnschrift Light SemiCondensed" panose="020B0502040204020203" pitchFamily="34" charset="0"/>
              </a:rPr>
              <a:t>komponen</a:t>
            </a:r>
            <a:r>
              <a:rPr lang="en-US" sz="2000" dirty="0">
                <a:latin typeface="Bahnschrift Light SemiCondensed" panose="020B0502040204020203" pitchFamily="34" charset="0"/>
              </a:rPr>
              <a:t> </a:t>
            </a:r>
            <a:r>
              <a:rPr lang="en-US" sz="2000" dirty="0" err="1">
                <a:latin typeface="Bahnschrift Light SemiCondensed" panose="020B0502040204020203" pitchFamily="34" charset="0"/>
              </a:rPr>
              <a:t>dasar</a:t>
            </a:r>
            <a:r>
              <a:rPr lang="en-US" sz="2000" dirty="0">
                <a:latin typeface="Bahnschrift Light SemiCondensed" panose="020B0502040204020203" pitchFamily="34" charset="0"/>
              </a:rPr>
              <a:t> </a:t>
            </a:r>
            <a:r>
              <a:rPr lang="en-US" sz="2000" dirty="0" err="1">
                <a:latin typeface="Bahnschrift Light SemiCondensed" panose="020B0502040204020203" pitchFamily="34" charset="0"/>
              </a:rPr>
              <a:t>pembuatan</a:t>
            </a:r>
            <a:r>
              <a:rPr lang="en-US" sz="2000" dirty="0">
                <a:latin typeface="Bahnschrift Light SemiCondensed" panose="020B0502040204020203" pitchFamily="34" charset="0"/>
              </a:rPr>
              <a:t> </a:t>
            </a:r>
            <a:r>
              <a:rPr lang="en-US" sz="2000" dirty="0" err="1">
                <a:latin typeface="Bahnschrift Light SemiCondensed" panose="020B0502040204020203" pitchFamily="34" charset="0"/>
              </a:rPr>
              <a:t>memori</a:t>
            </a:r>
            <a:r>
              <a:rPr lang="en-US" sz="2000" dirty="0">
                <a:latin typeface="Bahnschrift Light SemiCondensed" panose="020B0502040204020203" pitchFamily="34" charset="0"/>
              </a:rPr>
              <a:t> dan </a:t>
            </a:r>
            <a:r>
              <a:rPr lang="en-US" sz="2000" dirty="0" err="1">
                <a:latin typeface="Bahnschrift Light SemiCondensed" panose="020B0502040204020203" pitchFamily="34" charset="0"/>
              </a:rPr>
              <a:t>rangkaian</a:t>
            </a:r>
            <a:r>
              <a:rPr lang="en-US" sz="2000" dirty="0">
                <a:latin typeface="Bahnschrift Light SemiCondensed" panose="020B0502040204020203" pitchFamily="34" charset="0"/>
              </a:rPr>
              <a:t> pada CPU (Central Processing Unit).</a:t>
            </a:r>
            <a:endParaRPr lang="id-ID" sz="2000" dirty="0">
              <a:latin typeface="Bahnschrift Light SemiCondensed" panose="020B0502040204020203" pitchFamily="34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latin typeface="Bodoni MT" panose="02070603080606020203" pitchFamily="18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latin typeface="Bodoni MT" panose="02070603080606020203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ID" sz="2000" dirty="0">
              <a:latin typeface="Bodoni MT" panose="020706030806060202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87B5A-0D35-EFB3-89F7-36E4F6979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714180"/>
            <a:ext cx="2030557" cy="2871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F994FA-C757-8720-6F33-7C31CE780191}"/>
              </a:ext>
            </a:extLst>
          </p:cNvPr>
          <p:cNvSpPr txBox="1"/>
          <p:nvPr/>
        </p:nvSpPr>
        <p:spPr>
          <a:xfrm>
            <a:off x="3582618" y="3629774"/>
            <a:ext cx="7814138" cy="2956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150000"/>
              </a:lnSpc>
              <a:buFont typeface="Wingdings 2" charset="2"/>
              <a:buNone/>
            </a:pPr>
            <a:r>
              <a:rPr lang="en-US" dirty="0">
                <a:latin typeface="Bahnschrift Light SemiCondensed" panose="020B0502040204020203" pitchFamily="34" charset="0"/>
              </a:rPr>
              <a:t>Fitur-</a:t>
            </a:r>
            <a:r>
              <a:rPr lang="en-US" dirty="0" err="1">
                <a:latin typeface="Bahnschrift Light SemiCondensed" panose="020B0502040204020203" pitchFamily="34" charset="0"/>
              </a:rPr>
              <a:t>fitur</a:t>
            </a:r>
            <a:r>
              <a:rPr lang="en-US" dirty="0">
                <a:latin typeface="Bahnschrift Light SemiCondensed" panose="020B0502040204020203" pitchFamily="34" charset="0"/>
              </a:rPr>
              <a:t> 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Bahnschrift Light SemiCondensed" panose="020B0502040204020203" pitchFamily="34" charset="0"/>
              </a:rPr>
              <a:t>Menggunakan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tabung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hampa</a:t>
            </a:r>
            <a:endParaRPr lang="en-US" dirty="0">
              <a:latin typeface="Bahnschrift Light Semi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Bahnschrift Light SemiCondensed" panose="020B0502040204020203" pitchFamily="34" charset="0"/>
              </a:rPr>
              <a:t>Hanya </a:t>
            </a:r>
            <a:r>
              <a:rPr lang="en-US" dirty="0" err="1">
                <a:latin typeface="Bahnschrift Light SemiCondensed" panose="020B0502040204020203" pitchFamily="34" charset="0"/>
              </a:rPr>
              <a:t>mendukung</a:t>
            </a:r>
            <a:r>
              <a:rPr lang="en-US" dirty="0">
                <a:latin typeface="Bahnschrift Light SemiCondensed" panose="020B0502040204020203" pitchFamily="34" charset="0"/>
              </a:rPr>
              <a:t> Bahasa </a:t>
            </a:r>
            <a:r>
              <a:rPr lang="en-US" dirty="0" err="1">
                <a:latin typeface="Bahnschrift Light SemiCondensed" panose="020B0502040204020203" pitchFamily="34" charset="0"/>
              </a:rPr>
              <a:t>mesin</a:t>
            </a:r>
            <a:endParaRPr lang="en-US" dirty="0">
              <a:latin typeface="Bahnschrift Light Semi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Bahnschrift Light SemiCondensed" panose="020B0502040204020203" pitchFamily="34" charset="0"/>
              </a:rPr>
              <a:t>Panas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tinggi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sehingga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butuh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banyak</a:t>
            </a:r>
            <a:r>
              <a:rPr lang="en-US" dirty="0">
                <a:latin typeface="Bahnschrift Light SemiCondensed" panose="020B0502040204020203" pitchFamily="34" charset="0"/>
              </a:rPr>
              <a:t> AC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Bahnschrift Light SemiCondensed" panose="020B0502040204020203" pitchFamily="34" charset="0"/>
              </a:rPr>
              <a:t>Perangkat</a:t>
            </a:r>
            <a:r>
              <a:rPr lang="en-US" dirty="0">
                <a:latin typeface="Bahnschrift Light SemiCondensed" panose="020B0502040204020203" pitchFamily="34" charset="0"/>
              </a:rPr>
              <a:t> input dan output </a:t>
            </a:r>
            <a:r>
              <a:rPr lang="en-US" dirty="0" err="1">
                <a:latin typeface="Bahnschrift Light SemiCondensed" panose="020B0502040204020203" pitchFamily="34" charset="0"/>
              </a:rPr>
              <a:t>lambat</a:t>
            </a:r>
            <a:endParaRPr lang="en-US" dirty="0">
              <a:latin typeface="Bahnschrift Light Semi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Bahnschrift Light SemiCondensed" panose="020B0502040204020203" pitchFamily="34" charset="0"/>
              </a:rPr>
              <a:t>Tidak</a:t>
            </a:r>
            <a:r>
              <a:rPr lang="en-US" dirty="0">
                <a:latin typeface="Bahnschrift Light SemiCondensed" panose="020B0502040204020203" pitchFamily="34" charset="0"/>
              </a:rPr>
              <a:t> portable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Bahnschrift Light SemiCondensed" panose="020B0502040204020203" pitchFamily="34" charset="0"/>
              </a:rPr>
              <a:t>Mengkonsumsi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banyak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tenaga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listrik</a:t>
            </a:r>
            <a:endParaRPr lang="en-ID" dirty="0">
              <a:latin typeface="Bahnschrift Light SemiCondensed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893F2-0A6C-2B8F-59F9-88A3C937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3447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E93E-B8E9-C6DE-5253-21FBB5CB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doni MT" panose="02070603080606020203" pitchFamily="18" charset="0"/>
              </a:rPr>
              <a:t>Komputer </a:t>
            </a:r>
            <a:r>
              <a:rPr lang="en-US" sz="3600" dirty="0" err="1">
                <a:latin typeface="Bodoni MT" panose="02070603080606020203" pitchFamily="18" charset="0"/>
              </a:rPr>
              <a:t>Generasi</a:t>
            </a:r>
            <a:r>
              <a:rPr lang="en-US" sz="3600" dirty="0">
                <a:latin typeface="Bodoni MT" panose="02070603080606020203" pitchFamily="18" charset="0"/>
              </a:rPr>
              <a:t>  </a:t>
            </a:r>
            <a:r>
              <a:rPr lang="en-US" sz="3600" dirty="0" err="1">
                <a:latin typeface="Bodoni MT" panose="02070603080606020203" pitchFamily="18" charset="0"/>
              </a:rPr>
              <a:t>Kedua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br>
              <a:rPr lang="id-ID" sz="3600" dirty="0">
                <a:latin typeface="Bodoni MT" panose="02070603080606020203" pitchFamily="18" charset="0"/>
              </a:rPr>
            </a:br>
            <a:r>
              <a:rPr lang="en-US" sz="3600" dirty="0">
                <a:latin typeface="Bodoni MT" panose="02070603080606020203" pitchFamily="18" charset="0"/>
              </a:rPr>
              <a:t>(</a:t>
            </a:r>
            <a:r>
              <a:rPr lang="id-ID" sz="3600" dirty="0">
                <a:latin typeface="Bodoni MT" panose="02070603080606020203" pitchFamily="18" charset="0"/>
              </a:rPr>
              <a:t>1</a:t>
            </a:r>
            <a:r>
              <a:rPr lang="en-US" sz="3600" dirty="0">
                <a:latin typeface="Bodoni MT" panose="02070603080606020203" pitchFamily="18" charset="0"/>
              </a:rPr>
              <a:t>959-1965)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0D331-5139-54AC-49EB-044A6820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63" y="5279812"/>
            <a:ext cx="10554574" cy="15781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Bahnschrift Light SemiCondensed" panose="020B0502040204020203" pitchFamily="34" charset="0"/>
              </a:rPr>
              <a:t>Periode</a:t>
            </a:r>
            <a:r>
              <a:rPr lang="en-US" sz="2400" dirty="0">
                <a:latin typeface="Bahnschrift Light SemiCondensed" panose="020B0502040204020203" pitchFamily="34" charset="0"/>
              </a:rPr>
              <a:t> 1</a:t>
            </a:r>
            <a:r>
              <a:rPr lang="id-ID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Menggunakan</a:t>
            </a:r>
            <a:r>
              <a:rPr lang="en-US" sz="2400" dirty="0">
                <a:latin typeface="Bahnschrift Light SemiCondensed" panose="020B0502040204020203" pitchFamily="34" charset="0"/>
              </a:rPr>
              <a:t> transistor </a:t>
            </a:r>
            <a:r>
              <a:rPr lang="en-US" sz="2400" dirty="0" err="1">
                <a:latin typeface="Bahnschrift Light SemiCondensed" panose="020B0502040204020203" pitchFamily="34" charset="0"/>
              </a:rPr>
              <a:t>sebagai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pengganti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tabung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hampa</a:t>
            </a:r>
            <a:endParaRPr lang="en-US" sz="2400" dirty="0">
              <a:latin typeface="Bahnschrift Light Semi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Bahnschrift Light SemiCondensed" panose="020B0502040204020203" pitchFamily="34" charset="0"/>
              </a:rPr>
              <a:t>Sudah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menggunakan</a:t>
            </a:r>
            <a:r>
              <a:rPr lang="en-US" sz="2400" dirty="0">
                <a:latin typeface="Bahnschrift Light SemiCondensed" panose="020B0502040204020203" pitchFamily="34" charset="0"/>
              </a:rPr>
              <a:t> Bahasa </a:t>
            </a:r>
            <a:r>
              <a:rPr lang="en-US" sz="2400" dirty="0" err="1">
                <a:latin typeface="Bahnschrift Light SemiCondensed" panose="020B0502040204020203" pitchFamily="34" charset="0"/>
              </a:rPr>
              <a:t>pemrograman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tingg</a:t>
            </a:r>
            <a:r>
              <a:rPr lang="id-ID" sz="2400" dirty="0">
                <a:latin typeface="Bahnschrift Light SemiCondensed" panose="020B0502040204020203" pitchFamily="34" charset="0"/>
              </a:rPr>
              <a:t>kat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tinggi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yakni</a:t>
            </a:r>
            <a:r>
              <a:rPr lang="en-US" sz="2400" dirty="0">
                <a:latin typeface="Bahnschrift Light SemiCondensed" panose="020B0502040204020203" pitchFamily="34" charset="0"/>
              </a:rPr>
              <a:t> COBOL dan FORTRAN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Bodoni MT" panose="02070603080606020203" pitchFamily="18" charset="0"/>
            </a:endParaRPr>
          </a:p>
          <a:p>
            <a:pPr>
              <a:lnSpc>
                <a:spcPct val="150000"/>
              </a:lnSpc>
            </a:pPr>
            <a:endParaRPr lang="en-ID" sz="2400" dirty="0">
              <a:latin typeface="Bodoni MT" panose="020706030806060202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E10FA-78F6-5CAE-C96A-E6493B7D4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1" y="2112051"/>
            <a:ext cx="5300662" cy="27282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4331D-E366-3B10-80E8-60696AA2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5669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17C9-74C2-08B5-1256-C3DC82DF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doni MT" panose="02070603080606020203" pitchFamily="18" charset="0"/>
              </a:rPr>
              <a:t>Komputer </a:t>
            </a:r>
            <a:r>
              <a:rPr lang="en-US" sz="3600" dirty="0" err="1">
                <a:latin typeface="Bodoni MT" panose="02070603080606020203" pitchFamily="18" charset="0"/>
              </a:rPr>
              <a:t>Generasi</a:t>
            </a:r>
            <a:r>
              <a:rPr lang="en-US" sz="3600" dirty="0">
                <a:latin typeface="Bodoni MT" panose="02070603080606020203" pitchFamily="18" charset="0"/>
              </a:rPr>
              <a:t>  </a:t>
            </a:r>
            <a:r>
              <a:rPr lang="en-US" sz="3600" dirty="0" err="1">
                <a:latin typeface="Bodoni MT" panose="02070603080606020203" pitchFamily="18" charset="0"/>
              </a:rPr>
              <a:t>Kedua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13E6D-57F2-E49B-DE8D-7757035F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Bahnschrift Light Condensed" panose="020B0502040204020203" pitchFamily="34" charset="0"/>
              </a:rPr>
              <a:t>Fitur </a:t>
            </a:r>
            <a:r>
              <a:rPr lang="en-US" sz="2400" dirty="0" err="1">
                <a:latin typeface="Bahnschrift Light Condensed" panose="020B0502040204020203" pitchFamily="34" charset="0"/>
              </a:rPr>
              <a:t>komputer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generasi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kedua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Teknologi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menggunakan</a:t>
            </a:r>
            <a:r>
              <a:rPr lang="en-US" sz="2400" dirty="0">
                <a:latin typeface="Bahnschrift Light Condensed" panose="020B0502040204020203" pitchFamily="34" charset="0"/>
              </a:rPr>
              <a:t> transistor, </a:t>
            </a:r>
            <a:r>
              <a:rPr lang="en-US" sz="2400" dirty="0" err="1">
                <a:latin typeface="Bahnschrift Light Condensed" panose="020B0502040204020203" pitchFamily="34" charset="0"/>
              </a:rPr>
              <a:t>ukuran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lebih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kecil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Panas</a:t>
            </a:r>
            <a:r>
              <a:rPr lang="en-US" sz="2400" dirty="0">
                <a:latin typeface="Bahnschrift Light Condensed" panose="020B0502040204020203" pitchFamily="34" charset="0"/>
              </a:rPr>
              <a:t> yang </a:t>
            </a:r>
            <a:r>
              <a:rPr lang="en-US" sz="2400" dirty="0" err="1">
                <a:latin typeface="Bahnschrift Light Condensed" panose="020B0502040204020203" pitchFamily="34" charset="0"/>
              </a:rPr>
              <a:t>lebih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sedikit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Ukuran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lebih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kompak</a:t>
            </a:r>
            <a:r>
              <a:rPr lang="en-US" sz="2400" dirty="0">
                <a:latin typeface="Bahnschrift Light Condensed" panose="020B0502040204020203" pitchFamily="34" charset="0"/>
              </a:rPr>
              <a:t>, </a:t>
            </a:r>
            <a:r>
              <a:rPr lang="en-US" sz="2400" dirty="0" err="1">
                <a:latin typeface="Bahnschrift Light Condensed" panose="020B0502040204020203" pitchFamily="34" charset="0"/>
              </a:rPr>
              <a:t>lebih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cepat</a:t>
            </a:r>
            <a:r>
              <a:rPr lang="en-US" sz="2400" dirty="0">
                <a:latin typeface="Bahnschrift Light Condensed" panose="020B0502040204020203" pitchFamily="34" charset="0"/>
              </a:rPr>
              <a:t> dan </a:t>
            </a:r>
            <a:r>
              <a:rPr lang="en-US" sz="2400" dirty="0" err="1">
                <a:latin typeface="Bahnschrift Light Condensed" panose="020B0502040204020203" pitchFamily="34" charset="0"/>
              </a:rPr>
              <a:t>lebih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andal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ahnschrift Light Condensed" panose="020B0502040204020203" pitchFamily="34" charset="0"/>
              </a:rPr>
              <a:t>Harga </a:t>
            </a:r>
            <a:r>
              <a:rPr lang="en-US" sz="2400" dirty="0" err="1">
                <a:latin typeface="Bahnschrift Light Condensed" panose="020B0502040204020203" pitchFamily="34" charset="0"/>
              </a:rPr>
              <a:t>lebih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murah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Menggunakan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bahasa</a:t>
            </a:r>
            <a:r>
              <a:rPr lang="en-US" sz="2400" dirty="0">
                <a:latin typeface="Bahnschrift Light Condensed" panose="020B0502040204020203" pitchFamily="34" charset="0"/>
              </a:rPr>
              <a:t> Assembly dan Bahasa </a:t>
            </a:r>
            <a:r>
              <a:rPr lang="en-US" sz="2400" dirty="0" err="1">
                <a:latin typeface="Bahnschrift Light Condensed" panose="020B0502040204020203" pitchFamily="34" charset="0"/>
              </a:rPr>
              <a:t>pemrograman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tingkat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tinggi</a:t>
            </a:r>
            <a:endParaRPr lang="en-ID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9E5D8-9277-9482-737C-3A164696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127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FA3A-2A57-F478-42C1-306BFD90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>
                <a:latin typeface="Bodoni MT" panose="02070603080606020203" pitchFamily="18" charset="0"/>
              </a:rPr>
              <a:t>PENGERTIAN KOMPUTER MENURUT PARA AHLI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1338-99FD-B894-D89F-255F8F138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d-ID" b="1" dirty="0">
                <a:latin typeface="Bahnschrift Light" panose="020B0502040204020203" pitchFamily="34" charset="0"/>
              </a:rPr>
              <a:t>Blissmer: </a:t>
            </a:r>
            <a:r>
              <a:rPr lang="en-ID" dirty="0" err="1">
                <a:latin typeface="Bahnschrift Light" panose="020B0502040204020203" pitchFamily="34" charset="0"/>
              </a:rPr>
              <a:t>Berpendapat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bahwa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b="1" dirty="0">
                <a:latin typeface="Bahnschrift Light" panose="020B0502040204020203" pitchFamily="34" charset="0"/>
              </a:rPr>
              <a:t>Komputer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adalah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suatu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alat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elektronik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yg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mampu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melakukan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beberapa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tugas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diantaranya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menerima</a:t>
            </a:r>
            <a:r>
              <a:rPr lang="en-ID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input</a:t>
            </a:r>
            <a:r>
              <a:rPr lang="en-ID" dirty="0">
                <a:latin typeface="Bahnschrift Light" panose="020B0502040204020203" pitchFamily="34" charset="0"/>
              </a:rPr>
              <a:t>, </a:t>
            </a:r>
            <a:r>
              <a:rPr lang="en-ID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memproses</a:t>
            </a:r>
            <a:r>
              <a:rPr lang="en-ID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input </a:t>
            </a:r>
            <a:r>
              <a:rPr lang="en-ID" dirty="0" err="1">
                <a:latin typeface="Bahnschrift Light" panose="020B0502040204020203" pitchFamily="34" charset="0"/>
              </a:rPr>
              <a:t>tadi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sesuai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dengan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programnya</a:t>
            </a:r>
            <a:r>
              <a:rPr lang="en-ID" dirty="0">
                <a:latin typeface="Bahnschrift Light" panose="020B0502040204020203" pitchFamily="34" charset="0"/>
              </a:rPr>
              <a:t>, </a:t>
            </a:r>
            <a:r>
              <a:rPr lang="en-ID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menyimpan</a:t>
            </a:r>
            <a:r>
              <a:rPr lang="en-ID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perintah</a:t>
            </a:r>
            <a:r>
              <a:rPr lang="id-ID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-perintah</a:t>
            </a:r>
            <a:r>
              <a:rPr lang="en-ID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ID" dirty="0">
                <a:latin typeface="Bahnschrift Light" panose="020B0502040204020203" pitchFamily="34" charset="0"/>
              </a:rPr>
              <a:t>dan </a:t>
            </a:r>
            <a:r>
              <a:rPr lang="en-ID" dirty="0" err="1">
                <a:latin typeface="Bahnschrift Light" panose="020B0502040204020203" pitchFamily="34" charset="0"/>
              </a:rPr>
              <a:t>hasil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pengolahan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serta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menyediakan</a:t>
            </a:r>
            <a:r>
              <a:rPr lang="en-ID" dirty="0">
                <a:latin typeface="Bahnschrift Light" panose="020B0502040204020203" pitchFamily="34" charset="0"/>
              </a:rPr>
              <a:t> output </a:t>
            </a:r>
            <a:r>
              <a:rPr lang="en-ID" dirty="0" err="1">
                <a:latin typeface="Bahnschrift Light" panose="020B0502040204020203" pitchFamily="34" charset="0"/>
              </a:rPr>
              <a:t>dalam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bentuk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informasi</a:t>
            </a:r>
            <a:r>
              <a:rPr lang="en-ID" dirty="0">
                <a:latin typeface="Bahnschrift Light" panose="020B0502040204020203" pitchFamily="34" charset="0"/>
              </a:rPr>
              <a:t>.</a:t>
            </a:r>
            <a:endParaRPr lang="id-ID" dirty="0">
              <a:latin typeface="Bahnschrift Light" panose="020B0502040204020203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d-ID" sz="2400" b="1" dirty="0">
                <a:latin typeface="Bahnschrift Light" panose="020B0502040204020203" pitchFamily="34" charset="0"/>
              </a:rPr>
              <a:t>Hamacher</a:t>
            </a:r>
            <a:r>
              <a:rPr lang="id-ID" b="1" dirty="0">
                <a:latin typeface="Bahnschrift Light" panose="020B0502040204020203" pitchFamily="34" charset="0"/>
              </a:rPr>
              <a:t>: </a:t>
            </a:r>
            <a:r>
              <a:rPr lang="en-ID" b="1" dirty="0">
                <a:latin typeface="Bahnschrift Light" panose="020B0502040204020203" pitchFamily="34" charset="0"/>
              </a:rPr>
              <a:t>Komputer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adalah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mesin</a:t>
            </a:r>
            <a:r>
              <a:rPr lang="en-ID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penghitung</a:t>
            </a:r>
            <a:r>
              <a:rPr lang="en-ID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elektronik</a:t>
            </a:r>
            <a:r>
              <a:rPr lang="en-ID" dirty="0">
                <a:latin typeface="Bahnschrift Light" panose="020B0502040204020203" pitchFamily="34" charset="0"/>
              </a:rPr>
              <a:t> yang </a:t>
            </a:r>
            <a:r>
              <a:rPr lang="en-ID" dirty="0" err="1">
                <a:latin typeface="Bahnschrift Light" panose="020B0502040204020203" pitchFamily="34" charset="0"/>
              </a:rPr>
              <a:t>cepat</a:t>
            </a:r>
            <a:r>
              <a:rPr lang="en-ID" dirty="0">
                <a:latin typeface="Bahnschrift Light" panose="020B0502040204020203" pitchFamily="34" charset="0"/>
              </a:rPr>
              <a:t> dan </a:t>
            </a:r>
            <a:r>
              <a:rPr lang="en-ID" dirty="0" err="1">
                <a:latin typeface="Bahnschrift Light" panose="020B0502040204020203" pitchFamily="34" charset="0"/>
              </a:rPr>
              <a:t>dapat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menerima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informasi</a:t>
            </a:r>
            <a:r>
              <a:rPr lang="en-ID" dirty="0">
                <a:latin typeface="Bahnschrift Light" panose="020B0502040204020203" pitchFamily="34" charset="0"/>
              </a:rPr>
              <a:t> digital, </a:t>
            </a:r>
            <a:r>
              <a:rPr lang="en-ID" dirty="0" err="1">
                <a:latin typeface="Bahnschrift Light" panose="020B0502040204020203" pitchFamily="34" charset="0"/>
              </a:rPr>
              <a:t>kemudian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memprosesnya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sesuai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dengan</a:t>
            </a:r>
            <a:r>
              <a:rPr lang="en-ID" dirty="0">
                <a:latin typeface="Bahnschrift Light" panose="020B0502040204020203" pitchFamily="34" charset="0"/>
              </a:rPr>
              <a:t> program </a:t>
            </a:r>
            <a:r>
              <a:rPr lang="en-ID" dirty="0" err="1">
                <a:latin typeface="Bahnschrift Light" panose="020B0502040204020203" pitchFamily="34" charset="0"/>
              </a:rPr>
              <a:t>yg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tersimpan</a:t>
            </a:r>
            <a:r>
              <a:rPr lang="en-ID" dirty="0">
                <a:latin typeface="Bahnschrift Light" panose="020B0502040204020203" pitchFamily="34" charset="0"/>
              </a:rPr>
              <a:t> di </a:t>
            </a:r>
            <a:r>
              <a:rPr lang="en-ID" dirty="0" err="1">
                <a:latin typeface="Bahnschrift Light" panose="020B0502040204020203" pitchFamily="34" charset="0"/>
              </a:rPr>
              <a:t>memorinya</a:t>
            </a:r>
            <a:r>
              <a:rPr lang="en-ID" dirty="0">
                <a:latin typeface="Bahnschrift Light" panose="020B0502040204020203" pitchFamily="34" charset="0"/>
              </a:rPr>
              <a:t>, dan </a:t>
            </a:r>
            <a:r>
              <a:rPr lang="en-ID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menghasilkan</a:t>
            </a:r>
            <a:r>
              <a:rPr lang="en-ID" dirty="0">
                <a:latin typeface="Bahnschrift Light" panose="020B0502040204020203" pitchFamily="34" charset="0"/>
              </a:rPr>
              <a:t> Output </a:t>
            </a:r>
            <a:r>
              <a:rPr lang="en-ID" dirty="0" err="1">
                <a:latin typeface="Bahnschrift Light" panose="020B0502040204020203" pitchFamily="34" charset="0"/>
              </a:rPr>
              <a:t>berupa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informasi</a:t>
            </a:r>
            <a:r>
              <a:rPr lang="en-ID" dirty="0">
                <a:latin typeface="Bahnschrift Light" panose="020B0502040204020203" pitchFamily="34" charset="0"/>
              </a:rPr>
              <a:t>. </a:t>
            </a:r>
            <a:endParaRPr lang="id-ID" dirty="0">
              <a:latin typeface="Bahnschrift Light" panose="020B0502040204020203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id-ID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FBC86-4032-3DE1-D555-BB9BC69E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0459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3618-5094-2E39-5A83-14E3896A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Komputer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(1965 – 1971)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1D420-3E9A-C0E6-6B65-2ACDEE99C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360" y="3429000"/>
            <a:ext cx="6008806" cy="29288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Bahnschrift Light Condensed" panose="020B0502040204020203" pitchFamily="34" charset="0"/>
              </a:rPr>
              <a:t>Berbasis</a:t>
            </a:r>
            <a:r>
              <a:rPr lang="en-US" sz="2400" dirty="0">
                <a:latin typeface="Bahnschrift Light Condensed" panose="020B0502040204020203" pitchFamily="34" charset="0"/>
              </a:rPr>
              <a:t> Integrated Circuit </a:t>
            </a:r>
            <a:r>
              <a:rPr lang="en-US" sz="2400" dirty="0" err="1">
                <a:latin typeface="Bahnschrift Light Condensed" panose="020B0502040204020203" pitchFamily="34" charset="0"/>
              </a:rPr>
              <a:t>ata</a:t>
            </a:r>
            <a:r>
              <a:rPr lang="id-ID" sz="2400" dirty="0">
                <a:latin typeface="Bahnschrift Light Condensed" panose="020B0502040204020203" pitchFamily="34" charset="0"/>
              </a:rPr>
              <a:t>u</a:t>
            </a:r>
            <a:r>
              <a:rPr lang="en-US" sz="2400" dirty="0">
                <a:latin typeface="Bahnschrift Light Condensed" panose="020B0502040204020203" pitchFamily="34" charset="0"/>
              </a:rPr>
              <a:t> IC – Chip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Bahnschrift Light Condensed" panose="020B0502040204020203" pitchFamily="34" charset="0"/>
              </a:rPr>
              <a:t>Menggunakan</a:t>
            </a:r>
            <a:r>
              <a:rPr lang="en-US" sz="2400" dirty="0">
                <a:latin typeface="Bahnschrift Light Condensed" panose="020B0502040204020203" pitchFamily="34" charset="0"/>
              </a:rPr>
              <a:t> Bahasa </a:t>
            </a:r>
            <a:r>
              <a:rPr lang="en-US" sz="2400" dirty="0" err="1">
                <a:latin typeface="Bahnschrift Light Condensed" panose="020B0502040204020203" pitchFamily="34" charset="0"/>
              </a:rPr>
              <a:t>pemrograman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seperti</a:t>
            </a:r>
            <a:r>
              <a:rPr lang="en-US" sz="2400" dirty="0">
                <a:latin typeface="Bahnschrift Light Condensed" panose="020B0502040204020203" pitchFamily="34" charset="0"/>
              </a:rPr>
              <a:t> PASCAL, PL/1. FORTRAN-II TO IV, BASIC, COBOL, ALGOL-68</a:t>
            </a:r>
            <a:endParaRPr lang="en-ID" sz="24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68862-538D-8D4D-723A-DB85ED194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12" y="2651761"/>
            <a:ext cx="4578358" cy="32391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B25BD-E207-2068-A7F2-B57C08F1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30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3757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57A9-EDF7-F3AE-B8E2-C629460D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doni MT" panose="02070603080606020203" pitchFamily="18" charset="0"/>
              </a:rPr>
              <a:t>Komputer </a:t>
            </a:r>
            <a:r>
              <a:rPr lang="en-US" sz="3600" dirty="0" err="1">
                <a:latin typeface="Bodoni MT" panose="02070603080606020203" pitchFamily="18" charset="0"/>
              </a:rPr>
              <a:t>Generasi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Ketiga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br>
              <a:rPr lang="id-ID" sz="3600" dirty="0">
                <a:latin typeface="Bodoni MT" panose="02070603080606020203" pitchFamily="18" charset="0"/>
              </a:rPr>
            </a:br>
            <a:r>
              <a:rPr lang="en-US" sz="3600" dirty="0">
                <a:latin typeface="Bodoni MT" panose="02070603080606020203" pitchFamily="18" charset="0"/>
              </a:rPr>
              <a:t>(1965 – 1971)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8BAD1-3313-D19D-598F-91D74A036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Bahnschrift Light Condensed" panose="020B0502040204020203" pitchFamily="34" charset="0"/>
              </a:rPr>
              <a:t>Fitur Komputer </a:t>
            </a:r>
            <a:r>
              <a:rPr lang="en-US" sz="2400" dirty="0" err="1">
                <a:latin typeface="Bahnschrift Light Condensed" panose="020B0502040204020203" pitchFamily="34" charset="0"/>
              </a:rPr>
              <a:t>Generasi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Ketiga</a:t>
            </a:r>
            <a:r>
              <a:rPr lang="en-US" sz="2400" dirty="0">
                <a:latin typeface="Bahnschrift Light Condensed" panose="020B0502040204020203" pitchFamily="34" charset="0"/>
              </a:rPr>
              <a:t> 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Menggunakan</a:t>
            </a:r>
            <a:r>
              <a:rPr lang="en-US" sz="2400" dirty="0">
                <a:latin typeface="Bahnschrift Light Condensed" panose="020B0502040204020203" pitchFamily="34" charset="0"/>
              </a:rPr>
              <a:t> Integrated Circuit (IC), </a:t>
            </a:r>
            <a:r>
              <a:rPr lang="en-US" sz="2400" dirty="0" err="1">
                <a:latin typeface="Bahnschrift Light Condensed" panose="020B0502040204020203" pitchFamily="34" charset="0"/>
              </a:rPr>
              <a:t>ukuran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lebih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kecil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Perawatan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murah</a:t>
            </a:r>
            <a:r>
              <a:rPr lang="en-US" sz="2400" dirty="0">
                <a:latin typeface="Bahnschrift Light Condensed" panose="020B0502040204020203" pitchFamily="34" charset="0"/>
              </a:rPr>
              <a:t>, </a:t>
            </a:r>
            <a:r>
              <a:rPr lang="en-US" sz="2400" dirty="0" err="1">
                <a:latin typeface="Bahnschrift Light Condensed" panose="020B0502040204020203" pitchFamily="34" charset="0"/>
              </a:rPr>
              <a:t>harganya</a:t>
            </a:r>
            <a:r>
              <a:rPr lang="en-US" sz="2400" dirty="0">
                <a:latin typeface="Bahnschrift Light Condensed" panose="020B0502040204020203" pitchFamily="34" charset="0"/>
              </a:rPr>
              <a:t> mahal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Panas</a:t>
            </a:r>
            <a:r>
              <a:rPr lang="en-US" sz="2400" dirty="0">
                <a:latin typeface="Bahnschrift Light Condensed" panose="020B0502040204020203" pitchFamily="34" charset="0"/>
              </a:rPr>
              <a:t> yang </a:t>
            </a:r>
            <a:r>
              <a:rPr lang="en-US" sz="2400" dirty="0" err="1">
                <a:latin typeface="Bahnschrift Light Condensed" panose="020B0502040204020203" pitchFamily="34" charset="0"/>
              </a:rPr>
              <a:t>dihasilkan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sedikit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Hemat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listrik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Menggunakan</a:t>
            </a:r>
            <a:r>
              <a:rPr lang="en-US" sz="2400" dirty="0">
                <a:latin typeface="Bahnschrift Light Condensed" panose="020B0502040204020203" pitchFamily="34" charset="0"/>
              </a:rPr>
              <a:t> Bahasa </a:t>
            </a:r>
            <a:r>
              <a:rPr lang="en-US" sz="2400" dirty="0" err="1">
                <a:latin typeface="Bahnschrift Light Condensed" panose="020B0502040204020203" pitchFamily="34" charset="0"/>
              </a:rPr>
              <a:t>pemrograman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tingkat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tinggi</a:t>
            </a:r>
            <a:endParaRPr lang="en-ID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5865D-FF33-EA9F-5523-86C9CEAE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31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2381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5A4B-6BA9-8207-C30F-93A1C83F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doni MT" panose="02070603080606020203" pitchFamily="18" charset="0"/>
              </a:rPr>
              <a:t>Komputer </a:t>
            </a:r>
            <a:r>
              <a:rPr lang="en-US" sz="3600" dirty="0" err="1">
                <a:latin typeface="Bodoni MT" panose="02070603080606020203" pitchFamily="18" charset="0"/>
              </a:rPr>
              <a:t>Generasi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Keempat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br>
              <a:rPr lang="id-ID" sz="3600" dirty="0">
                <a:latin typeface="Bodoni MT" panose="02070603080606020203" pitchFamily="18" charset="0"/>
              </a:rPr>
            </a:br>
            <a:r>
              <a:rPr lang="en-US" sz="3600" dirty="0">
                <a:latin typeface="Bodoni MT" panose="02070603080606020203" pitchFamily="18" charset="0"/>
              </a:rPr>
              <a:t>(1971-1980)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7667-42B5-1B24-7383-F70117B92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98" y="2319253"/>
            <a:ext cx="10554574" cy="3636511"/>
          </a:xfrm>
        </p:spPr>
        <p:txBody>
          <a:bodyPr/>
          <a:lstStyle/>
          <a:p>
            <a:r>
              <a:rPr lang="en-US" dirty="0" err="1">
                <a:latin typeface="Bahnschrift Light Condensed" panose="020B0502040204020203" pitchFamily="34" charset="0"/>
              </a:rPr>
              <a:t>Ditandai</a:t>
            </a:r>
            <a:r>
              <a:rPr lang="en-US" dirty="0">
                <a:latin typeface="Bahnschrift Light Condensed" panose="020B0502040204020203" pitchFamily="34" charset="0"/>
              </a:rPr>
              <a:t> </a:t>
            </a:r>
            <a:r>
              <a:rPr lang="en-US" dirty="0" err="1">
                <a:latin typeface="Bahnschrift Light Condensed" panose="020B0502040204020203" pitchFamily="34" charset="0"/>
              </a:rPr>
              <a:t>dengan</a:t>
            </a:r>
            <a:r>
              <a:rPr lang="en-US" dirty="0">
                <a:latin typeface="Bahnschrift Light Condensed" panose="020B0502040204020203" pitchFamily="34" charset="0"/>
              </a:rPr>
              <a:t> </a:t>
            </a:r>
            <a:r>
              <a:rPr lang="en-US" dirty="0" err="1">
                <a:latin typeface="Bahnschrift Light Condensed" panose="020B0502040204020203" pitchFamily="34" charset="0"/>
              </a:rPr>
              <a:t>penggunaan</a:t>
            </a:r>
            <a:r>
              <a:rPr lang="en-US" dirty="0">
                <a:latin typeface="Bahnschrift Light Condensed" panose="020B0502040204020203" pitchFamily="34" charset="0"/>
              </a:rPr>
              <a:t> microprocessor</a:t>
            </a:r>
          </a:p>
          <a:p>
            <a:r>
              <a:rPr lang="en-US" dirty="0" err="1">
                <a:latin typeface="Bahnschrift Light Condensed" panose="020B0502040204020203" pitchFamily="34" charset="0"/>
              </a:rPr>
              <a:t>Sudah</a:t>
            </a:r>
            <a:r>
              <a:rPr lang="en-US" dirty="0">
                <a:latin typeface="Bahnschrift Light Condensed" panose="020B0502040204020203" pitchFamily="34" charset="0"/>
              </a:rPr>
              <a:t> </a:t>
            </a:r>
            <a:r>
              <a:rPr lang="en-US" dirty="0" err="1">
                <a:latin typeface="Bahnschrift Light Condensed" panose="020B0502040204020203" pitchFamily="34" charset="0"/>
              </a:rPr>
              <a:t>menggunakan</a:t>
            </a:r>
            <a:r>
              <a:rPr lang="en-US" dirty="0">
                <a:latin typeface="Bahnschrift Light Condensed" panose="020B0502040204020203" pitchFamily="34" charset="0"/>
              </a:rPr>
              <a:t> Bahasa </a:t>
            </a:r>
            <a:r>
              <a:rPr lang="en-US" dirty="0" err="1">
                <a:latin typeface="Bahnschrift Light Condensed" panose="020B0502040204020203" pitchFamily="34" charset="0"/>
              </a:rPr>
              <a:t>pemrograman</a:t>
            </a:r>
            <a:r>
              <a:rPr lang="en-US" dirty="0">
                <a:latin typeface="Bahnschrift Light Condensed" panose="020B0502040204020203" pitchFamily="34" charset="0"/>
              </a:rPr>
              <a:t> </a:t>
            </a:r>
            <a:r>
              <a:rPr lang="en-US" dirty="0" err="1">
                <a:latin typeface="Bahnschrift Light Condensed" panose="020B0502040204020203" pitchFamily="34" charset="0"/>
              </a:rPr>
              <a:t>tingkat</a:t>
            </a:r>
            <a:r>
              <a:rPr lang="en-US" dirty="0">
                <a:latin typeface="Bahnschrift Light Condensed" panose="020B0502040204020203" pitchFamily="34" charset="0"/>
              </a:rPr>
              <a:t> </a:t>
            </a:r>
            <a:r>
              <a:rPr lang="en-US" dirty="0" err="1">
                <a:latin typeface="Bahnschrift Light Condensed" panose="020B0502040204020203" pitchFamily="34" charset="0"/>
              </a:rPr>
              <a:t>tinggi</a:t>
            </a:r>
            <a:r>
              <a:rPr lang="en-US" dirty="0">
                <a:latin typeface="Bahnschrift Light Condensed" panose="020B0502040204020203" pitchFamily="34" charset="0"/>
              </a:rPr>
              <a:t> </a:t>
            </a:r>
            <a:r>
              <a:rPr lang="en-US" dirty="0" err="1">
                <a:latin typeface="Bahnschrift Light Condensed" panose="020B0502040204020203" pitchFamily="34" charset="0"/>
              </a:rPr>
              <a:t>seperti</a:t>
            </a:r>
            <a:r>
              <a:rPr lang="en-US" dirty="0">
                <a:latin typeface="Bahnschrift Light Condensed" panose="020B0502040204020203" pitchFamily="34" charset="0"/>
              </a:rPr>
              <a:t> C, C++, PASCAL, DBASE </a:t>
            </a:r>
            <a:r>
              <a:rPr lang="en-US" dirty="0" err="1">
                <a:latin typeface="Bahnschrift Light Condensed" panose="020B0502040204020203" pitchFamily="34" charset="0"/>
              </a:rPr>
              <a:t>dll</a:t>
            </a:r>
            <a:r>
              <a:rPr lang="en-US" dirty="0">
                <a:latin typeface="Bahnschrift Light Condensed" panose="020B0502040204020203" pitchFamily="34" charset="0"/>
              </a:rPr>
              <a:t>.</a:t>
            </a:r>
            <a:endParaRPr lang="en-ID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593F2-ADE9-9035-6A17-FC4BA9811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7" y="3469898"/>
            <a:ext cx="6023293" cy="33881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8163-6534-0304-97EE-6996BA6E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32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8801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F13B-6F03-6B91-9EFD-3AEC485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doni MT" panose="02070603080606020203" pitchFamily="18" charset="0"/>
              </a:rPr>
              <a:t>Komputer </a:t>
            </a:r>
            <a:r>
              <a:rPr lang="en-US" sz="3600" dirty="0" err="1">
                <a:latin typeface="Bodoni MT" panose="02070603080606020203" pitchFamily="18" charset="0"/>
              </a:rPr>
              <a:t>Generasi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Keempat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br>
              <a:rPr lang="id-ID" sz="3600" dirty="0">
                <a:latin typeface="Bodoni MT" panose="02070603080606020203" pitchFamily="18" charset="0"/>
              </a:rPr>
            </a:br>
            <a:r>
              <a:rPr lang="en-US" sz="3600" dirty="0">
                <a:latin typeface="Bodoni MT" panose="02070603080606020203" pitchFamily="18" charset="0"/>
              </a:rPr>
              <a:t>(1971-1980)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B168-815D-ADEF-7C65-D9FFC3D38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Bahnschrift Light Condensed" panose="020B0502040204020203" pitchFamily="34" charset="0"/>
              </a:rPr>
              <a:t>Fitur </a:t>
            </a:r>
            <a:r>
              <a:rPr lang="en-US" sz="2800" dirty="0" err="1">
                <a:latin typeface="Bahnschrift Light Condensed" panose="020B0502040204020203" pitchFamily="34" charset="0"/>
              </a:rPr>
              <a:t>komputer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generasi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ke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empat</a:t>
            </a:r>
            <a:r>
              <a:rPr lang="en-US" sz="2800" dirty="0">
                <a:latin typeface="Bahnschrift Light Condensed" panose="020B0502040204020203" pitchFamily="34" charset="0"/>
              </a:rPr>
              <a:t> 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Digunakan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teknologi</a:t>
            </a:r>
            <a:r>
              <a:rPr lang="en-US" sz="2400" dirty="0">
                <a:latin typeface="Bahnschrift Light Condensed" panose="020B0502040204020203" pitchFamily="34" charset="0"/>
              </a:rPr>
              <a:t> VLSI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Ukurannya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kecil</a:t>
            </a:r>
            <a:r>
              <a:rPr lang="en-US" sz="2400" dirty="0">
                <a:latin typeface="Bahnschrift Light Condensed" panose="020B0502040204020203" pitchFamily="34" charset="0"/>
              </a:rPr>
              <a:t> dan </a:t>
            </a:r>
            <a:r>
              <a:rPr lang="en-US" sz="2400" dirty="0" err="1">
                <a:latin typeface="Bahnschrift Light Condensed" panose="020B0502040204020203" pitchFamily="34" charset="0"/>
              </a:rPr>
              <a:t>harganya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terjangkau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ahnschrift Light Condensed" panose="020B0502040204020203" pitchFamily="34" charset="0"/>
              </a:rPr>
              <a:t>Portable dan b</a:t>
            </a:r>
            <a:r>
              <a:rPr lang="id-ID" sz="2400" dirty="0">
                <a:latin typeface="Bahnschrift Light Condensed" panose="020B0502040204020203" pitchFamily="34" charset="0"/>
              </a:rPr>
              <a:t>is</a:t>
            </a:r>
            <a:r>
              <a:rPr lang="en-US" sz="2400" dirty="0">
                <a:latin typeface="Bahnschrift Light Condensed" panose="020B0502040204020203" pitchFamily="34" charset="0"/>
              </a:rPr>
              <a:t>a </a:t>
            </a:r>
            <a:r>
              <a:rPr lang="en-US" sz="2400" dirty="0" err="1">
                <a:latin typeface="Bahnschrift Light Condensed" panose="020B0502040204020203" pitchFamily="34" charset="0"/>
              </a:rPr>
              <a:t>diandalkan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Perkembangan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hebat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dibidang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jaringan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Mulai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memperkenalkan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konsep</a:t>
            </a:r>
            <a:r>
              <a:rPr lang="en-US" sz="2400" dirty="0">
                <a:latin typeface="Bahnschrift Light Condensed" panose="020B0502040204020203" pitchFamily="34" charset="0"/>
              </a:rPr>
              <a:t> internet</a:t>
            </a:r>
          </a:p>
          <a:p>
            <a:pPr>
              <a:lnSpc>
                <a:spcPct val="150000"/>
              </a:lnSpc>
            </a:pPr>
            <a:endParaRPr lang="en-ID" sz="2800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93FBC-02FD-CFE4-BE90-A116478B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33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7435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7A0A-DA2D-E05D-091B-AF6045DB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doni MT" panose="02070603080606020203" pitchFamily="18" charset="0"/>
              </a:rPr>
              <a:t>Komputer </a:t>
            </a:r>
            <a:r>
              <a:rPr lang="en-US" sz="3600" dirty="0" err="1">
                <a:latin typeface="Bodoni MT" panose="02070603080606020203" pitchFamily="18" charset="0"/>
              </a:rPr>
              <a:t>Generasi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Kelima</a:t>
            </a:r>
            <a:r>
              <a:rPr lang="en-US" sz="3600" dirty="0">
                <a:latin typeface="Bodoni MT" panose="02070603080606020203" pitchFamily="18" charset="0"/>
              </a:rPr>
              <a:t> (1980-Sekarang)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47A61-3604-511E-AB9D-50D71D1E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88" y="2222287"/>
            <a:ext cx="10444598" cy="1506751"/>
          </a:xfrm>
        </p:spPr>
        <p:txBody>
          <a:bodyPr/>
          <a:lstStyle/>
          <a:p>
            <a:r>
              <a:rPr lang="en-US" dirty="0" err="1">
                <a:latin typeface="Bahnschrift Light Condensed" panose="020B0502040204020203" pitchFamily="34" charset="0"/>
              </a:rPr>
              <a:t>Teknologi</a:t>
            </a:r>
            <a:r>
              <a:rPr lang="en-US" dirty="0">
                <a:latin typeface="Bahnschrift Light Condensed" panose="020B0502040204020203" pitchFamily="34" charset="0"/>
              </a:rPr>
              <a:t> yang </a:t>
            </a:r>
            <a:r>
              <a:rPr lang="en-US" dirty="0" err="1">
                <a:latin typeface="Bahnschrift Light Condensed" panose="020B0502040204020203" pitchFamily="34" charset="0"/>
              </a:rPr>
              <a:t>digunakan</a:t>
            </a:r>
            <a:r>
              <a:rPr lang="en-US" dirty="0">
                <a:latin typeface="Bahnschrift Light Condensed" panose="020B0502040204020203" pitchFamily="34" charset="0"/>
              </a:rPr>
              <a:t> “Ultra Large Scale Integration(ULSI). 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Software </a:t>
            </a:r>
            <a:r>
              <a:rPr lang="en-US" dirty="0" err="1">
                <a:latin typeface="Bahnschrift Light Condensed" panose="020B0502040204020203" pitchFamily="34" charset="0"/>
              </a:rPr>
              <a:t>pemrosesan</a:t>
            </a:r>
            <a:r>
              <a:rPr lang="en-US" dirty="0">
                <a:latin typeface="Bahnschrift Light Condensed" panose="020B0502040204020203" pitchFamily="34" charset="0"/>
              </a:rPr>
              <a:t> parallel dan software </a:t>
            </a:r>
            <a:r>
              <a:rPr lang="en-US" dirty="0" err="1">
                <a:latin typeface="Bahnschrift Light Condensed" panose="020B0502040204020203" pitchFamily="34" charset="0"/>
              </a:rPr>
              <a:t>kecerdasan</a:t>
            </a:r>
            <a:r>
              <a:rPr lang="en-US" dirty="0">
                <a:latin typeface="Bahnschrift Light Condensed" panose="020B0502040204020203" pitchFamily="34" charset="0"/>
              </a:rPr>
              <a:t> </a:t>
            </a:r>
            <a:r>
              <a:rPr lang="en-US" dirty="0" err="1">
                <a:latin typeface="Bahnschrift Light Condensed" panose="020B0502040204020203" pitchFamily="34" charset="0"/>
              </a:rPr>
              <a:t>buatan</a:t>
            </a:r>
            <a:endParaRPr lang="en-US" dirty="0">
              <a:latin typeface="Bahnschrift Light Condensed" panose="020B0502040204020203" pitchFamily="34" charset="0"/>
            </a:endParaRPr>
          </a:p>
          <a:p>
            <a:r>
              <a:rPr lang="en-US" dirty="0">
                <a:latin typeface="Bahnschrift Light Condensed" panose="020B0502040204020203" pitchFamily="34" charset="0"/>
              </a:rPr>
              <a:t>Bahasa </a:t>
            </a:r>
            <a:r>
              <a:rPr lang="en-US" dirty="0" err="1">
                <a:latin typeface="Bahnschrift Light Condensed" panose="020B0502040204020203" pitchFamily="34" charset="0"/>
              </a:rPr>
              <a:t>pemrograman</a:t>
            </a:r>
            <a:r>
              <a:rPr lang="en-US" dirty="0">
                <a:latin typeface="Bahnschrift Light Condensed" panose="020B0502040204020203" pitchFamily="34" charset="0"/>
              </a:rPr>
              <a:t> </a:t>
            </a:r>
            <a:r>
              <a:rPr lang="en-US" dirty="0" err="1">
                <a:latin typeface="Bahnschrift Light Condensed" panose="020B0502040204020203" pitchFamily="34" charset="0"/>
              </a:rPr>
              <a:t>sudah</a:t>
            </a:r>
            <a:r>
              <a:rPr lang="en-US" dirty="0">
                <a:latin typeface="Bahnschrift Light Condensed" panose="020B0502040204020203" pitchFamily="34" charset="0"/>
              </a:rPr>
              <a:t> </a:t>
            </a:r>
            <a:r>
              <a:rPr lang="en-US" dirty="0" err="1">
                <a:latin typeface="Bahnschrift Light Condensed" panose="020B0502040204020203" pitchFamily="34" charset="0"/>
              </a:rPr>
              <a:t>tingkat</a:t>
            </a:r>
            <a:r>
              <a:rPr lang="en-US" dirty="0">
                <a:latin typeface="Bahnschrift Light Condensed" panose="020B0502040204020203" pitchFamily="34" charset="0"/>
              </a:rPr>
              <a:t> </a:t>
            </a:r>
            <a:r>
              <a:rPr lang="en-US" dirty="0" err="1">
                <a:latin typeface="Bahnschrift Light Condensed" panose="020B0502040204020203" pitchFamily="34" charset="0"/>
              </a:rPr>
              <a:t>tinggi</a:t>
            </a:r>
            <a:r>
              <a:rPr lang="en-US" dirty="0">
                <a:latin typeface="Bahnschrift Light Condensed" panose="020B0502040204020203" pitchFamily="34" charset="0"/>
              </a:rPr>
              <a:t> </a:t>
            </a:r>
            <a:r>
              <a:rPr lang="en-US" dirty="0" err="1">
                <a:latin typeface="Bahnschrift Light Condensed" panose="020B0502040204020203" pitchFamily="34" charset="0"/>
              </a:rPr>
              <a:t>seperti</a:t>
            </a:r>
            <a:r>
              <a:rPr lang="en-US" dirty="0">
                <a:latin typeface="Bahnschrift Light Condensed" panose="020B0502040204020203" pitchFamily="34" charset="0"/>
              </a:rPr>
              <a:t> C, C++, Java, </a:t>
            </a:r>
            <a:r>
              <a:rPr lang="en-US" dirty="0" err="1">
                <a:latin typeface="Bahnschrift Light Condensed" panose="020B0502040204020203" pitchFamily="34" charset="0"/>
              </a:rPr>
              <a:t>dll</a:t>
            </a:r>
            <a:r>
              <a:rPr lang="en-US" dirty="0">
                <a:latin typeface="Bahnschrift Light Condensed" panose="020B0502040204020203" pitchFamily="34" charset="0"/>
              </a:rPr>
              <a:t>.</a:t>
            </a:r>
            <a:endParaRPr lang="en-ID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FB1EA-0C36-4264-70D4-9909584FF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855166"/>
            <a:ext cx="4070985" cy="27139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E56A9-41F1-ABFA-1571-57960DDE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34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2408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E011-F2C1-6CDE-A357-F0349CA2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doni MT" panose="02070603080606020203" pitchFamily="18" charset="0"/>
              </a:rPr>
              <a:t>Komputer </a:t>
            </a:r>
            <a:r>
              <a:rPr lang="en-US" sz="3600" dirty="0" err="1">
                <a:latin typeface="Bodoni MT" panose="02070603080606020203" pitchFamily="18" charset="0"/>
              </a:rPr>
              <a:t>Generasi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Kelima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br>
              <a:rPr lang="id-ID" sz="3600" dirty="0">
                <a:latin typeface="Bodoni MT" panose="02070603080606020203" pitchFamily="18" charset="0"/>
              </a:rPr>
            </a:br>
            <a:r>
              <a:rPr lang="en-US" sz="3600" dirty="0">
                <a:latin typeface="Bodoni MT" panose="02070603080606020203" pitchFamily="18" charset="0"/>
              </a:rPr>
              <a:t>(1980-Sekarang)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CC077-9206-1E11-02BD-4922BB5FA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Bahnschrift Light Condensed" panose="020B0502040204020203" pitchFamily="34" charset="0"/>
              </a:rPr>
              <a:t>Fitur Komputer </a:t>
            </a:r>
            <a:r>
              <a:rPr lang="en-US" sz="2400" dirty="0" err="1">
                <a:latin typeface="Bahnschrift Light Condensed" panose="020B0502040204020203" pitchFamily="34" charset="0"/>
              </a:rPr>
              <a:t>generasi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kelima</a:t>
            </a:r>
            <a:r>
              <a:rPr lang="en-US" sz="2400" dirty="0">
                <a:latin typeface="Bahnschrift Light Condensed" panose="020B0502040204020203" pitchFamily="34" charset="0"/>
              </a:rPr>
              <a:t> 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Menggunakan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teknologi</a:t>
            </a:r>
            <a:r>
              <a:rPr lang="en-US" sz="2400" dirty="0">
                <a:latin typeface="Bahnschrift Light Condensed" panose="020B0502040204020203" pitchFamily="34" charset="0"/>
              </a:rPr>
              <a:t> ULSI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ahnschrift Light Condensed" panose="020B0502040204020203" pitchFamily="34" charset="0"/>
              </a:rPr>
              <a:t>Me</a:t>
            </a:r>
            <a:r>
              <a:rPr lang="id-ID" sz="2400" dirty="0">
                <a:latin typeface="Bahnschrift Light Condensed" panose="020B0502040204020203" pitchFamily="34" charset="0"/>
              </a:rPr>
              <a:t>mu</a:t>
            </a:r>
            <a:r>
              <a:rPr lang="en-US" sz="2400" dirty="0" err="1">
                <a:latin typeface="Bahnschrift Light Condensed" panose="020B0502040204020203" pitchFamily="34" charset="0"/>
              </a:rPr>
              <a:t>lai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mengembangkan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kecerdasan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buatan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Melakukan</a:t>
            </a:r>
            <a:r>
              <a:rPr lang="en-US" sz="2400" dirty="0">
                <a:latin typeface="Bahnschrift Light Condensed" panose="020B0502040204020203" pitchFamily="34" charset="0"/>
              </a:rPr>
              <a:t> proses Bahasa </a:t>
            </a:r>
            <a:r>
              <a:rPr lang="en-US" sz="2400" dirty="0" err="1">
                <a:latin typeface="Bahnschrift Light Condensed" panose="020B0502040204020203" pitchFamily="34" charset="0"/>
              </a:rPr>
              <a:t>alami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Kecanggihan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teknologi</a:t>
            </a:r>
            <a:r>
              <a:rPr lang="en-US" sz="2400" dirty="0">
                <a:latin typeface="Bahnschrift Light Condensed" panose="020B0502040204020203" pitchFamily="34" charset="0"/>
              </a:rPr>
              <a:t> super </a:t>
            </a:r>
            <a:r>
              <a:rPr lang="en-US" sz="2400" dirty="0" err="1">
                <a:latin typeface="Bahnschrift Light Condensed" panose="020B0502040204020203" pitchFamily="34" charset="0"/>
              </a:rPr>
              <a:t>konduktor</a:t>
            </a:r>
            <a:endParaRPr lang="en-US" sz="2400" dirty="0">
              <a:latin typeface="Bahnschrift Light Condensed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Bahnschrift Light Condensed" panose="020B0502040204020203" pitchFamily="34" charset="0"/>
              </a:rPr>
              <a:t>Antarmuka</a:t>
            </a:r>
            <a:r>
              <a:rPr lang="en-US" sz="2400" dirty="0">
                <a:latin typeface="Bahnschrift Light Condensed" panose="020B0502040204020203" pitchFamily="34" charset="0"/>
              </a:rPr>
              <a:t> program </a:t>
            </a:r>
            <a:r>
              <a:rPr lang="en-US" sz="2400" dirty="0" err="1">
                <a:latin typeface="Bahnschrift Light Condensed" panose="020B0502040204020203" pitchFamily="34" charset="0"/>
              </a:rPr>
              <a:t>aplikasi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lebih</a:t>
            </a:r>
            <a:r>
              <a:rPr lang="en-US" sz="2400" dirty="0">
                <a:latin typeface="Bahnschrift Light Condensed" panose="020B0502040204020203" pitchFamily="34" charset="0"/>
              </a:rPr>
              <a:t> user friendly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ahnschrift Light Condensed" panose="020B0502040204020203" pitchFamily="34" charset="0"/>
              </a:rPr>
              <a:t>Banyak </a:t>
            </a:r>
            <a:r>
              <a:rPr lang="en-US" sz="2400" dirty="0" err="1">
                <a:latin typeface="Bahnschrift Light Condensed" panose="020B0502040204020203" pitchFamily="34" charset="0"/>
              </a:rPr>
              <a:t>komputer</a:t>
            </a:r>
            <a:r>
              <a:rPr lang="en-US" sz="2400" dirty="0">
                <a:latin typeface="Bahnschrift Light Condensed" panose="020B0502040204020203" pitchFamily="34" charset="0"/>
              </a:rPr>
              <a:t> yang </a:t>
            </a:r>
            <a:r>
              <a:rPr lang="en-US" sz="2400" dirty="0" err="1">
                <a:latin typeface="Bahnschrift Light Condensed" panose="020B0502040204020203" pitchFamily="34" charset="0"/>
              </a:rPr>
              <a:t>ri</a:t>
            </a:r>
            <a:r>
              <a:rPr lang="id-ID" sz="2400" dirty="0">
                <a:latin typeface="Bahnschrift Light Condensed" panose="020B0502040204020203" pitchFamily="34" charset="0"/>
              </a:rPr>
              <a:t>n</a:t>
            </a:r>
            <a:r>
              <a:rPr lang="en-US" sz="2400" dirty="0" err="1">
                <a:latin typeface="Bahnschrift Light Condensed" panose="020B0502040204020203" pitchFamily="34" charset="0"/>
              </a:rPr>
              <a:t>gkas</a:t>
            </a:r>
            <a:r>
              <a:rPr lang="en-US" sz="2400" dirty="0">
                <a:latin typeface="Bahnschrift Light Condensed" panose="020B0502040204020203" pitchFamily="34" charset="0"/>
              </a:rPr>
              <a:t>, </a:t>
            </a:r>
            <a:r>
              <a:rPr lang="en-US" sz="2400" dirty="0" err="1">
                <a:latin typeface="Bahnschrift Light Condensed" panose="020B0502040204020203" pitchFamily="34" charset="0"/>
              </a:rPr>
              <a:t>kuat</a:t>
            </a:r>
            <a:r>
              <a:rPr lang="en-US" sz="2400" dirty="0">
                <a:latin typeface="Bahnschrift Light Condensed" panose="020B0502040204020203" pitchFamily="34" charset="0"/>
              </a:rPr>
              <a:t> dan </a:t>
            </a:r>
            <a:r>
              <a:rPr lang="en-US" sz="2400" dirty="0" err="1">
                <a:latin typeface="Bahnschrift Light Condensed" panose="020B0502040204020203" pitchFamily="34" charset="0"/>
              </a:rPr>
              <a:t>murah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 err="1">
                <a:latin typeface="Bahnschrift Light Condensed" panose="020B0502040204020203" pitchFamily="34" charset="0"/>
              </a:rPr>
              <a:t>harganya</a:t>
            </a:r>
            <a:r>
              <a:rPr lang="en-US" sz="2400" dirty="0">
                <a:latin typeface="Bahnschrift Light Condensed" panose="020B0502040204020203" pitchFamily="34" charset="0"/>
              </a:rPr>
              <a:t>.</a:t>
            </a:r>
            <a:endParaRPr lang="en-ID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E0F4D-8D75-1671-3E62-FD23A2FD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35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1541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2439-6720-DE48-ABED-70D355B3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Daftar PUSTAKA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1BA8A-4AF7-8925-A6DB-39935F290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Noersasongko E., Pulung N. A., T. Sutojo., M.Kom. (2019). Pengantar Teknologi Informasi</a:t>
            </a:r>
          </a:p>
          <a:p>
            <a:r>
              <a:rPr lang="en-ID" dirty="0"/>
              <a:t>https://www.telkomsel.com/jelajah/jelajah-lifestyle/6-manfaat-komputer-di-berbagai-bidang-dalam-kehidupan-sehari-hari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E8B54-86BF-45C4-C640-6172E1DC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36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82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C976-3F1D-F8D4-B3BA-68A77864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>
                <a:latin typeface="Bodoni MT" panose="02070603080606020203" pitchFamily="18" charset="0"/>
              </a:rPr>
              <a:t>PENGERTIAN KOMPUTER MENURUT PARA AHLI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E4E7A-37F3-F5CB-E23F-120E6DB0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id-ID" b="1" dirty="0">
                <a:latin typeface="Bahnschrift Light" panose="020B0502040204020203" pitchFamily="34" charset="0"/>
              </a:rPr>
              <a:t>Fuori </a:t>
            </a:r>
            <a:r>
              <a:rPr lang="id-ID" dirty="0">
                <a:latin typeface="Bahnschrift Light" panose="020B0502040204020203" pitchFamily="34" charset="0"/>
              </a:rPr>
              <a:t>: </a:t>
            </a:r>
            <a:r>
              <a:rPr lang="en-ID" b="1" dirty="0">
                <a:latin typeface="Bahnschrift Light" panose="020B0502040204020203" pitchFamily="34" charset="0"/>
              </a:rPr>
              <a:t>Komputer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adalah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suatu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pemrosesan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melakukan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perhitungan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besar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secara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cepat</a:t>
            </a:r>
            <a:r>
              <a:rPr lang="en-ID" dirty="0">
                <a:latin typeface="Bahnschrift Light" panose="020B0502040204020203" pitchFamily="34" charset="0"/>
              </a:rPr>
              <a:t>, </a:t>
            </a:r>
            <a:r>
              <a:rPr lang="en-ID" dirty="0" err="1">
                <a:latin typeface="Bahnschrift Light" panose="020B0502040204020203" pitchFamily="34" charset="0"/>
              </a:rPr>
              <a:t>termasuk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perhitungan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aritmatik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logika</a:t>
            </a:r>
            <a:r>
              <a:rPr lang="en-ID" dirty="0">
                <a:latin typeface="Bahnschrift Light" panose="020B0502040204020203" pitchFamily="34" charset="0"/>
              </a:rPr>
              <a:t>, </a:t>
            </a:r>
            <a:r>
              <a:rPr lang="en-ID" dirty="0" err="1">
                <a:latin typeface="Bahnschrift Light" panose="020B0502040204020203" pitchFamily="34" charset="0"/>
              </a:rPr>
              <a:t>tanpa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campur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tangan</a:t>
            </a:r>
            <a:r>
              <a:rPr lang="en-ID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manusia</a:t>
            </a:r>
            <a:r>
              <a:rPr lang="en-ID" dirty="0">
                <a:latin typeface="Bahnschrift Light" panose="020B0502040204020203" pitchFamily="34" charset="0"/>
              </a:rPr>
              <a:t>. </a:t>
            </a:r>
            <a:endParaRPr lang="id-ID" dirty="0">
              <a:latin typeface="Bahnschrift Light" panose="020B0502040204020203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id-ID" b="1" dirty="0">
                <a:latin typeface="Bahnschrift Light" panose="020B0502040204020203" pitchFamily="34" charset="0"/>
              </a:rPr>
              <a:t>Gordon B. Davis </a:t>
            </a:r>
            <a:r>
              <a:rPr lang="id-ID" dirty="0">
                <a:latin typeface="Bahnschrift Light" panose="020B0502040204020203" pitchFamily="34" charset="0"/>
              </a:rPr>
              <a:t>: </a:t>
            </a:r>
            <a:r>
              <a:rPr lang="en-ID" dirty="0" err="1">
                <a:latin typeface="Bahnschrift Light" panose="020B0502040204020203" pitchFamily="34" charset="0"/>
              </a:rPr>
              <a:t>Dalam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buku</a:t>
            </a:r>
            <a:r>
              <a:rPr lang="en-ID" dirty="0">
                <a:latin typeface="Bahnschrift Light" panose="020B0502040204020203" pitchFamily="34" charset="0"/>
              </a:rPr>
              <a:t> Introduction to The Computer, </a:t>
            </a:r>
            <a:r>
              <a:rPr lang="en-ID" b="1" dirty="0">
                <a:latin typeface="Bahnschrift Light" panose="020B0502040204020203" pitchFamily="34" charset="0"/>
              </a:rPr>
              <a:t>Komputer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adalah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tipe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khusus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alat</a:t>
            </a:r>
            <a:r>
              <a:rPr lang="en-ID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penghitung</a:t>
            </a:r>
            <a:r>
              <a:rPr lang="en-ID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yg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mempunyai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sifat</a:t>
            </a:r>
            <a:r>
              <a:rPr lang="en-ID" dirty="0">
                <a:latin typeface="Bahnschrift Light" panose="020B0502040204020203" pitchFamily="34" charset="0"/>
              </a:rPr>
              <a:t> </a:t>
            </a:r>
            <a:r>
              <a:rPr lang="en-ID" dirty="0" err="1">
                <a:latin typeface="Bahnschrift Light" panose="020B0502040204020203" pitchFamily="34" charset="0"/>
              </a:rPr>
              <a:t>tertentu</a:t>
            </a:r>
            <a:r>
              <a:rPr lang="en-ID" dirty="0">
                <a:latin typeface="Bahnschrift Light" panose="020B0502040204020203" pitchFamily="34" charset="0"/>
              </a:rPr>
              <a:t> yang </a:t>
            </a:r>
            <a:r>
              <a:rPr lang="en-ID" dirty="0" err="1">
                <a:latin typeface="Bahnschrift Light" panose="020B0502040204020203" pitchFamily="34" charset="0"/>
              </a:rPr>
              <a:t>pasti</a:t>
            </a:r>
            <a:r>
              <a:rPr lang="en-ID" dirty="0">
                <a:latin typeface="Bahnschrift Light" panose="020B0502040204020203" pitchFamily="34" charset="0"/>
              </a:rPr>
              <a:t>.</a:t>
            </a:r>
            <a:endParaRPr lang="id-ID" dirty="0">
              <a:latin typeface="Bahnschrift Ligh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en-ID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BE6F2-6CAE-351E-E91D-356CACC4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002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5D61-7967-E95B-8DEF-BD7B758A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>
                <a:latin typeface="Bodoni MT" panose="02070603080606020203" pitchFamily="18" charset="0"/>
              </a:rPr>
              <a:t>Pengertian Komputer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0B8AF-4E3A-79D8-E903-8F43F7BEA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Bodoni MT" panose="02070603080606020203" pitchFamily="18" charset="0"/>
              </a:rPr>
              <a:t>Komputer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latin typeface="Bodoni MT" panose="02070603080606020203" pitchFamily="18" charset="0"/>
              </a:rPr>
              <a:t>adalah</a:t>
            </a:r>
            <a:r>
              <a:rPr lang="en-US" sz="2400" dirty="0">
                <a:latin typeface="Bodoni MT" panose="02070603080606020203" pitchFamily="18" charset="0"/>
              </a:rPr>
              <a:t> : </a:t>
            </a:r>
            <a:endParaRPr lang="id-ID" sz="2400" dirty="0">
              <a:latin typeface="Bodoni MT" panose="020706030806060202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d-ID" sz="2400" i="1" dirty="0">
                <a:latin typeface="Bodoni MT" panose="02070603080606020203" pitchFamily="18" charset="0"/>
              </a:rPr>
              <a:t>K</a:t>
            </a:r>
            <a:r>
              <a:rPr lang="en-US" sz="2400" i="1" dirty="0" err="1">
                <a:latin typeface="Bodoni MT" panose="02070603080606020203" pitchFamily="18" charset="0"/>
              </a:rPr>
              <a:t>omponen</a:t>
            </a:r>
            <a:r>
              <a:rPr lang="en-US" sz="2400" i="1" dirty="0">
                <a:latin typeface="Bodoni MT" panose="02070603080606020203" pitchFamily="18" charset="0"/>
              </a:rPr>
              <a:t> </a:t>
            </a:r>
            <a:r>
              <a:rPr lang="en-US" sz="2400" i="1" dirty="0" err="1">
                <a:latin typeface="Bodoni MT" panose="02070603080606020203" pitchFamily="18" charset="0"/>
              </a:rPr>
              <a:t>elektronik</a:t>
            </a:r>
            <a:r>
              <a:rPr lang="en-US" sz="2400" i="1" dirty="0">
                <a:latin typeface="Bodoni MT" panose="02070603080606020203" pitchFamily="18" charset="0"/>
              </a:rPr>
              <a:t> yang </a:t>
            </a:r>
            <a:r>
              <a:rPr lang="en-US" sz="2400" i="1" dirty="0" err="1">
                <a:latin typeface="Bodoni MT" panose="02070603080606020203" pitchFamily="18" charset="0"/>
              </a:rPr>
              <a:t>memiliki</a:t>
            </a:r>
            <a:r>
              <a:rPr lang="en-US" sz="2400" i="1" dirty="0">
                <a:latin typeface="Bodoni MT" panose="02070603080606020203" pitchFamily="18" charset="0"/>
              </a:rPr>
              <a:t> </a:t>
            </a:r>
            <a:r>
              <a:rPr lang="en-US" sz="2400" i="1" dirty="0" err="1">
                <a:latin typeface="Bodoni MT" panose="02070603080606020203" pitchFamily="18" charset="0"/>
              </a:rPr>
              <a:t>kemampuan</a:t>
            </a:r>
            <a:r>
              <a:rPr lang="en-US" sz="2400" i="1" dirty="0">
                <a:latin typeface="Bodoni MT" panose="02070603080606020203" pitchFamily="18" charset="0"/>
              </a:rPr>
              <a:t> </a:t>
            </a:r>
            <a:r>
              <a:rPr lang="en-US" sz="2400" i="1" dirty="0" err="1">
                <a:latin typeface="Bodoni MT" panose="02070603080606020203" pitchFamily="18" charset="0"/>
              </a:rPr>
              <a:t>untuk</a:t>
            </a:r>
            <a:r>
              <a:rPr lang="en-US" sz="2400" i="1" dirty="0">
                <a:latin typeface="Bodoni MT" panose="02070603080606020203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Bodoni MT" panose="02070603080606020203" pitchFamily="18" charset="0"/>
              </a:rPr>
              <a:t>mengolah</a:t>
            </a:r>
            <a:r>
              <a:rPr lang="en-US" sz="2400" b="1" i="1" dirty="0">
                <a:solidFill>
                  <a:srgbClr val="FF0000"/>
                </a:solidFill>
                <a:latin typeface="Bodoni MT" panose="02070603080606020203" pitchFamily="18" charset="0"/>
              </a:rPr>
              <a:t> data </a:t>
            </a:r>
            <a:r>
              <a:rPr lang="en-US" sz="2400" i="1" dirty="0" err="1">
                <a:latin typeface="Bodoni MT" panose="02070603080606020203" pitchFamily="18" charset="0"/>
              </a:rPr>
              <a:t>secara</a:t>
            </a:r>
            <a:r>
              <a:rPr lang="en-US" sz="2400" i="1" dirty="0">
                <a:latin typeface="Bodoni MT" panose="02070603080606020203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Bodoni MT" panose="02070603080606020203" pitchFamily="18" charset="0"/>
              </a:rPr>
              <a:t>otomatis</a:t>
            </a:r>
            <a:r>
              <a:rPr lang="en-US" sz="2400" i="1" dirty="0">
                <a:latin typeface="Bodoni MT" panose="02070603080606020203" pitchFamily="18" charset="0"/>
              </a:rPr>
              <a:t> </a:t>
            </a:r>
            <a:r>
              <a:rPr lang="en-US" sz="2400" i="1" dirty="0" err="1">
                <a:latin typeface="Bodoni MT" panose="02070603080606020203" pitchFamily="18" charset="0"/>
              </a:rPr>
              <a:t>berdasarkan</a:t>
            </a:r>
            <a:r>
              <a:rPr lang="en-US" sz="2400" i="1" dirty="0">
                <a:latin typeface="Bodoni MT" panose="02070603080606020203" pitchFamily="18" charset="0"/>
              </a:rPr>
              <a:t> program-program yang </a:t>
            </a:r>
            <a:r>
              <a:rPr lang="en-US" sz="2400" i="1" dirty="0" err="1">
                <a:latin typeface="Bodoni MT" panose="02070603080606020203" pitchFamily="18" charset="0"/>
              </a:rPr>
              <a:t>diberikan</a:t>
            </a:r>
            <a:r>
              <a:rPr lang="en-US" sz="2400" i="1" dirty="0">
                <a:latin typeface="Bodoni MT" panose="02070603080606020203" pitchFamily="18" charset="0"/>
              </a:rPr>
              <a:t> </a:t>
            </a:r>
            <a:r>
              <a:rPr lang="en-US" sz="2400" i="1" dirty="0" err="1">
                <a:latin typeface="Bodoni MT" panose="02070603080606020203" pitchFamily="18" charset="0"/>
              </a:rPr>
              <a:t>kepadanya</a:t>
            </a:r>
            <a:r>
              <a:rPr lang="en-US" sz="2400" i="1" dirty="0">
                <a:latin typeface="Bodoni MT" panose="02070603080606020203" pitchFamily="18" charset="0"/>
              </a:rPr>
              <a:t> </a:t>
            </a:r>
            <a:r>
              <a:rPr lang="en-US" sz="2400" i="1" dirty="0" err="1">
                <a:latin typeface="Bodoni MT" panose="02070603080606020203" pitchFamily="18" charset="0"/>
              </a:rPr>
              <a:t>sehingga</a:t>
            </a:r>
            <a:r>
              <a:rPr lang="en-US" sz="2400" i="1" dirty="0">
                <a:latin typeface="Bodoni MT" panose="02070603080606020203" pitchFamily="18" charset="0"/>
              </a:rPr>
              <a:t> </a:t>
            </a:r>
            <a:r>
              <a:rPr lang="en-US" sz="2400" i="1" dirty="0" err="1">
                <a:latin typeface="Bodoni MT" panose="02070603080606020203" pitchFamily="18" charset="0"/>
              </a:rPr>
              <a:t>menjadi</a:t>
            </a:r>
            <a:r>
              <a:rPr lang="en-US" sz="2400" i="1" dirty="0">
                <a:latin typeface="Bodoni MT" panose="02070603080606020203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Bodoni MT" panose="02070603080606020203" pitchFamily="18" charset="0"/>
              </a:rPr>
              <a:t>informasi</a:t>
            </a:r>
            <a:r>
              <a:rPr lang="en-US" sz="2400" i="1" dirty="0">
                <a:latin typeface="Bodoni MT" panose="02070603080606020203" pitchFamily="18" charset="0"/>
              </a:rPr>
              <a:t> yang </a:t>
            </a:r>
            <a:r>
              <a:rPr lang="en-US" sz="2400" b="1" i="1" dirty="0" err="1">
                <a:solidFill>
                  <a:srgbClr val="FF0000"/>
                </a:solidFill>
                <a:latin typeface="Bodoni MT" panose="02070603080606020203" pitchFamily="18" charset="0"/>
              </a:rPr>
              <a:t>bermanfaat</a:t>
            </a:r>
            <a:r>
              <a:rPr lang="en-US" sz="2400" i="1" dirty="0">
                <a:latin typeface="Bodoni MT" panose="02070603080606020203" pitchFamily="18" charset="0"/>
              </a:rPr>
              <a:t> </a:t>
            </a:r>
            <a:r>
              <a:rPr lang="en-US" sz="2400" i="1" dirty="0" err="1">
                <a:latin typeface="Bodoni MT" panose="02070603080606020203" pitchFamily="18" charset="0"/>
              </a:rPr>
              <a:t>bagi</a:t>
            </a:r>
            <a:r>
              <a:rPr lang="en-US" sz="2400" i="1" dirty="0">
                <a:latin typeface="Bodoni MT" panose="02070603080606020203" pitchFamily="18" charset="0"/>
              </a:rPr>
              <a:t> </a:t>
            </a:r>
            <a:r>
              <a:rPr lang="en-US" sz="2400" i="1" dirty="0" err="1">
                <a:latin typeface="Bodoni MT" panose="02070603080606020203" pitchFamily="18" charset="0"/>
              </a:rPr>
              <a:t>penggunanya</a:t>
            </a:r>
            <a:r>
              <a:rPr lang="en-US" sz="2400" i="1" dirty="0">
                <a:latin typeface="Bodoni MT" panose="02070603080606020203" pitchFamily="18" charset="0"/>
              </a:rPr>
              <a:t>.</a:t>
            </a:r>
            <a:endParaRPr lang="en-ID" sz="2400" i="1" dirty="0">
              <a:latin typeface="Bodoni MT" panose="02070603080606020203" pitchFamily="18" charset="0"/>
            </a:endParaRPr>
          </a:p>
          <a:p>
            <a:pPr algn="just">
              <a:lnSpc>
                <a:spcPct val="150000"/>
              </a:lnSpc>
            </a:pPr>
            <a:endParaRPr lang="en-ID" sz="2400" dirty="0">
              <a:latin typeface="Bodoni MT" panose="02070603080606020203" pitchFamily="18" charset="0"/>
            </a:endParaRPr>
          </a:p>
          <a:p>
            <a:endParaRPr lang="en-ID" sz="2400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9D1D7-F848-6B3C-66C4-6D342624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190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3127-8D58-7FB9-49BC-8953613A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>
                <a:latin typeface="Bodoni MT" panose="02070603080606020203" pitchFamily="18" charset="0"/>
              </a:rPr>
              <a:t>MANFAAT KOMPUTER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0044-9889-9828-5C19-C15D4E7D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sz="2400" dirty="0">
                <a:latin typeface="Bahnschrift Light Condensed" panose="020B0502040204020203" pitchFamily="34" charset="0"/>
              </a:rPr>
              <a:t>Memudahkan komunikasi : Meeting (</a:t>
            </a:r>
            <a:r>
              <a:rPr lang="id-ID" sz="2400" i="1" dirty="0">
                <a:latin typeface="Bahnschrift Light Condensed" panose="020B0502040204020203" pitchFamily="34" charset="0"/>
              </a:rPr>
              <a:t>Zoom, Google, dll.</a:t>
            </a:r>
            <a:r>
              <a:rPr lang="id-ID" sz="2400" dirty="0">
                <a:latin typeface="Bahnschrift Light Condensed" panose="020B0502040204020203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>
                <a:latin typeface="Bahnschrift Light Condensed" panose="020B0502040204020203" pitchFamily="34" charset="0"/>
              </a:rPr>
              <a:t>Menunjang pekerjaan dan bisnis : Proses pencatatan keuangan, bejualan secara online menggunakan marketplace.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>
                <a:latin typeface="Bahnschrift Light Condensed" panose="020B0502040204020203" pitchFamily="34" charset="0"/>
              </a:rPr>
              <a:t>Memudahkan proses belajar : Mencari tugas bagi siswa dan bagi guru menjadi media ajar.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>
                <a:latin typeface="Bahnschrift Light Condensed" panose="020B0502040204020203" pitchFamily="34" charset="0"/>
              </a:rPr>
              <a:t>Menjadi alat pengontrol : CCTV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>
                <a:latin typeface="Bahnschrift Light Condensed" panose="020B0502040204020203" pitchFamily="34" charset="0"/>
              </a:rPr>
              <a:t>Menyimpan data digital : Hardisk</a:t>
            </a:r>
          </a:p>
          <a:p>
            <a:pPr marL="0" indent="0">
              <a:buNone/>
            </a:pPr>
            <a:endParaRPr lang="en-ID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D0358-5D0C-CC66-D727-304BC664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334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B310-D017-1BE6-DDE2-B5027046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>
                <a:latin typeface="Bodoni MT" panose="02070603080606020203" pitchFamily="18" charset="0"/>
              </a:rPr>
              <a:t>Pengertian TEKNOLOGI INFORMASI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A2F4C-3D55-FDD9-4E5F-7DA3BAFA5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Bahnschrift Light SemiCondensed" panose="020B0502040204020203" pitchFamily="34" charset="0"/>
              </a:rPr>
              <a:t>Teknologi</a:t>
            </a:r>
            <a:r>
              <a:rPr lang="en-US" sz="2400" b="1" dirty="0">
                <a:latin typeface="Bahnschrift Light SemiCondensed" panose="020B0502040204020203" pitchFamily="34" charset="0"/>
              </a:rPr>
              <a:t> : </a:t>
            </a:r>
            <a:r>
              <a:rPr lang="en-US" sz="2400" dirty="0" err="1">
                <a:latin typeface="Bahnschrift Light SemiCondensed" panose="020B0502040204020203" pitchFamily="34" charset="0"/>
              </a:rPr>
              <a:t>adalah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ahnschrift Light SemiCondensed" panose="020B0502040204020203" pitchFamily="34" charset="0"/>
              </a:rPr>
              <a:t>pengembangan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dari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berbagai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macam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barang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dengan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cara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memanfaatkan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ilmu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pengetahuan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untuk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membantu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ahnschrift Light SemiCondensed" panose="020B0502040204020203" pitchFamily="34" charset="0"/>
              </a:rPr>
              <a:t>menyelesaikan</a:t>
            </a:r>
            <a:r>
              <a:rPr lang="en-US" sz="2400" b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ahnschrift Light SemiCondensed" panose="020B0502040204020203" pitchFamily="34" charset="0"/>
              </a:rPr>
              <a:t>masalah</a:t>
            </a:r>
            <a:r>
              <a:rPr lang="en-US" sz="2400" b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manusia</a:t>
            </a:r>
            <a:r>
              <a:rPr lang="en-US" sz="2400" dirty="0">
                <a:latin typeface="Bahnschrift Light SemiCondensed" panose="020B0502040204020203" pitchFamily="34" charset="0"/>
              </a:rPr>
              <a:t>, agar </a:t>
            </a:r>
            <a:r>
              <a:rPr lang="en-US" sz="2400" dirty="0" err="1">
                <a:latin typeface="Bahnschrift Light SemiCondensed" panose="020B0502040204020203" pitchFamily="34" charset="0"/>
              </a:rPr>
              <a:t>kelangsungan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hidupnya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menjadi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nyaman</a:t>
            </a:r>
            <a:r>
              <a:rPr lang="en-US" sz="2400" dirty="0">
                <a:latin typeface="Bahnschrift Light SemiCondensed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Bahnschrift Light SemiCondensed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Bahnschrift Light SemiCondensed" panose="020B0502040204020203" pitchFamily="34" charset="0"/>
              </a:rPr>
              <a:t>Informasi</a:t>
            </a:r>
            <a:r>
              <a:rPr lang="en-US" sz="2400" b="1" dirty="0">
                <a:latin typeface="Bahnschrift Light SemiCondensed" panose="020B0502040204020203" pitchFamily="34" charset="0"/>
              </a:rPr>
              <a:t> : </a:t>
            </a:r>
            <a:r>
              <a:rPr lang="en-US" sz="2400" dirty="0" err="1">
                <a:latin typeface="Bahnschrift Light SemiCondensed" panose="020B0502040204020203" pitchFamily="34" charset="0"/>
              </a:rPr>
              <a:t>adalah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hasil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ahnschrift Light SemiCondensed" panose="020B0502040204020203" pitchFamily="34" charset="0"/>
              </a:rPr>
              <a:t>penglolahan</a:t>
            </a:r>
            <a:r>
              <a:rPr lang="en-US" sz="2400" b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 data </a:t>
            </a:r>
            <a:r>
              <a:rPr lang="en-US" sz="2400" dirty="0">
                <a:latin typeface="Bahnschrift Light SemiCondensed" panose="020B0502040204020203" pitchFamily="34" charset="0"/>
              </a:rPr>
              <a:t>yang </a:t>
            </a:r>
            <a:r>
              <a:rPr lang="en-US" sz="2400" dirty="0" err="1">
                <a:latin typeface="Bahnschrift Light SemiCondensed" panose="020B0502040204020203" pitchFamily="34" charset="0"/>
              </a:rPr>
              <a:t>mempunyai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ahnschrift Light SemiCondensed" panose="020B0502040204020203" pitchFamily="34" charset="0"/>
              </a:rPr>
              <a:t>nilai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tambah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latin typeface="Bahnschrift Light SemiCondensed" panose="020B0502040204020203" pitchFamily="34" charset="0"/>
              </a:rPr>
              <a:t>bagi</a:t>
            </a:r>
            <a:r>
              <a:rPr lang="en-US" sz="2400" dirty="0">
                <a:latin typeface="Bahnschrift Light SemiCondensed" panose="020B0502040204020203" pitchFamily="34" charset="0"/>
              </a:rPr>
              <a:t> yang </a:t>
            </a:r>
            <a:r>
              <a:rPr lang="en-US" sz="2400" dirty="0" err="1">
                <a:latin typeface="Bahnschrift Light SemiCondensed" panose="020B0502040204020203" pitchFamily="34" charset="0"/>
              </a:rPr>
              <a:t>menerimanya</a:t>
            </a:r>
            <a:r>
              <a:rPr lang="en-US" sz="2400" dirty="0">
                <a:latin typeface="Bahnschrift Light SemiCondensed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D" sz="2400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7F47B-5A5C-8B0C-7E24-FC178F84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314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B05D-7F25-72F7-FF38-E0FE619E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odoni MT" panose="02070603080606020203" pitchFamily="18" charset="0"/>
              </a:rPr>
              <a:t>Pengertian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Teknologi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Informasi</a:t>
            </a:r>
            <a:r>
              <a:rPr lang="en-US" sz="3600" dirty="0">
                <a:latin typeface="Bodoni MT" panose="02070603080606020203" pitchFamily="18" charset="0"/>
              </a:rPr>
              <a:t> </a:t>
            </a:r>
            <a:r>
              <a:rPr lang="en-US" sz="3600" dirty="0" err="1">
                <a:latin typeface="Bodoni MT" panose="02070603080606020203" pitchFamily="18" charset="0"/>
              </a:rPr>
              <a:t>Menurut</a:t>
            </a:r>
            <a:r>
              <a:rPr lang="en-US" sz="3600" dirty="0">
                <a:latin typeface="Bodoni MT" panose="02070603080606020203" pitchFamily="18" charset="0"/>
              </a:rPr>
              <a:t> Para Ahli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48FF9-212B-5765-AEE7-36D7FB289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en-US" sz="2800" dirty="0">
                <a:latin typeface="Bahnschrift Light Condensed" panose="020B0502040204020203" pitchFamily="34" charset="0"/>
              </a:rPr>
              <a:t>TI </a:t>
            </a:r>
            <a:r>
              <a:rPr lang="en-US" sz="2800" dirty="0" err="1">
                <a:latin typeface="Bahnschrift Light Condensed" panose="020B0502040204020203" pitchFamily="34" charset="0"/>
              </a:rPr>
              <a:t>adalah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perangkat</a:t>
            </a:r>
            <a:r>
              <a:rPr lang="en-US" sz="2800" dirty="0">
                <a:latin typeface="Bahnschrift Light Condensed" panose="020B0502040204020203" pitchFamily="34" charset="0"/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membantu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manusia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dalam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melaksanakan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tugas-tugas</a:t>
            </a:r>
            <a:r>
              <a:rPr lang="en-US" sz="2800" dirty="0">
                <a:latin typeface="Bahnschrift Light Condensed" panose="020B0502040204020203" pitchFamily="34" charset="0"/>
              </a:rPr>
              <a:t> yang </a:t>
            </a:r>
            <a:r>
              <a:rPr lang="en-US" sz="2800" dirty="0" err="1">
                <a:latin typeface="Bahnschrift Light Condensed" panose="020B0502040204020203" pitchFamily="34" charset="0"/>
              </a:rPr>
              <a:t>berhubungan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dengan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pengelolaan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informasi</a:t>
            </a:r>
            <a:r>
              <a:rPr lang="en-US" sz="2800" dirty="0">
                <a:latin typeface="Bahnschrift Light Condensed" panose="020B0502040204020203" pitchFamily="34" charset="0"/>
              </a:rPr>
              <a:t> (</a:t>
            </a:r>
            <a:r>
              <a:rPr lang="en-US" sz="2800" i="1" dirty="0">
                <a:latin typeface="Bahnschrift Light Condensed" panose="020B0502040204020203" pitchFamily="34" charset="0"/>
              </a:rPr>
              <a:t>Haag &amp; Keen, 1996).</a:t>
            </a:r>
            <a:endParaRPr lang="en-ID" sz="2800" i="1" dirty="0">
              <a:latin typeface="Bahnschrift Light Condensed" panose="020B0502040204020203" pitchFamily="34" charset="0"/>
            </a:endParaRPr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en-ID" sz="2800" dirty="0">
                <a:latin typeface="Bahnschrift Light Condensed" panose="020B0502040204020203" pitchFamily="34" charset="0"/>
              </a:rPr>
              <a:t>TI </a:t>
            </a:r>
            <a:r>
              <a:rPr lang="en-ID" sz="2800" dirty="0" err="1">
                <a:latin typeface="Bahnschrift Light Condensed" panose="020B0502040204020203" pitchFamily="34" charset="0"/>
              </a:rPr>
              <a:t>merupakan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teknologi</a:t>
            </a:r>
            <a:r>
              <a:rPr lang="en-ID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komputer</a:t>
            </a:r>
            <a:r>
              <a:rPr lang="en-ID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ID" sz="2800" dirty="0">
                <a:latin typeface="Bahnschrift Light Condensed" panose="020B0502040204020203" pitchFamily="34" charset="0"/>
              </a:rPr>
              <a:t>(software dan hardware) </a:t>
            </a:r>
            <a:r>
              <a:rPr lang="en-ID" sz="2800" dirty="0" err="1">
                <a:latin typeface="Bahnschrift Light Condensed" panose="020B0502040204020203" pitchFamily="34" charset="0"/>
              </a:rPr>
              <a:t>untuk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mengolah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atau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menyimpan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informasi</a:t>
            </a:r>
            <a:r>
              <a:rPr lang="en-ID" sz="2800" dirty="0">
                <a:latin typeface="Bahnschrift Light Condensed" panose="020B0502040204020203" pitchFamily="34" charset="0"/>
              </a:rPr>
              <a:t>, </a:t>
            </a:r>
            <a:r>
              <a:rPr lang="en-ID" sz="2800" dirty="0" err="1">
                <a:latin typeface="Bahnschrift Light Condensed" panose="020B0502040204020203" pitchFamily="34" charset="0"/>
              </a:rPr>
              <a:t>ditambah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teknologi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komunikasi</a:t>
            </a:r>
            <a:r>
              <a:rPr lang="en-ID" sz="2800" dirty="0">
                <a:latin typeface="Bahnschrift Light Condensed" panose="020B0502040204020203" pitchFamily="34" charset="0"/>
              </a:rPr>
              <a:t> yang </a:t>
            </a:r>
            <a:r>
              <a:rPr lang="en-ID" sz="2800" dirty="0" err="1">
                <a:latin typeface="Bahnschrift Light Condensed" panose="020B0502040204020203" pitchFamily="34" charset="0"/>
              </a:rPr>
              <a:t>digunakan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untuk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mengirimkan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informasi</a:t>
            </a:r>
            <a:r>
              <a:rPr lang="en-ID" sz="2800" dirty="0">
                <a:latin typeface="Bahnschrift Light Condensed" panose="020B0502040204020203" pitchFamily="34" charset="0"/>
              </a:rPr>
              <a:t> yang </a:t>
            </a:r>
            <a:r>
              <a:rPr lang="en-ID" sz="2800" dirty="0" err="1">
                <a:latin typeface="Bahnschrift Light Condensed" panose="020B0502040204020203" pitchFamily="34" charset="0"/>
              </a:rPr>
              <a:t>telah</a:t>
            </a:r>
            <a:r>
              <a:rPr lang="en-ID" sz="2800" dirty="0">
                <a:latin typeface="Bahnschrift Light Condensed" panose="020B0502040204020203" pitchFamily="34" charset="0"/>
              </a:rPr>
              <a:t> </a:t>
            </a:r>
            <a:r>
              <a:rPr lang="en-ID" sz="2800" dirty="0" err="1">
                <a:latin typeface="Bahnschrift Light Condensed" panose="020B0502040204020203" pitchFamily="34" charset="0"/>
              </a:rPr>
              <a:t>diolah</a:t>
            </a:r>
            <a:r>
              <a:rPr lang="en-ID" sz="2800" dirty="0">
                <a:latin typeface="Bahnschrift Light Condensed" panose="020B0502040204020203" pitchFamily="34" charset="0"/>
              </a:rPr>
              <a:t> (</a:t>
            </a:r>
            <a:r>
              <a:rPr lang="en-ID" sz="2800" i="1" dirty="0">
                <a:latin typeface="Bahnschrift Light Condensed" panose="020B0502040204020203" pitchFamily="34" charset="0"/>
              </a:rPr>
              <a:t>Martin, 1999).</a:t>
            </a:r>
            <a:endParaRPr lang="en-US" sz="2800" i="1" dirty="0">
              <a:latin typeface="Bahnschrift Light Condensed" panose="020B0502040204020203" pitchFamily="34" charset="0"/>
            </a:endParaRPr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en-US" sz="2800" dirty="0">
                <a:latin typeface="Bahnschrift Light Condensed" panose="020B0502040204020203" pitchFamily="34" charset="0"/>
              </a:rPr>
              <a:t>TI </a:t>
            </a:r>
            <a:r>
              <a:rPr lang="en-US" sz="2800" dirty="0" err="1">
                <a:latin typeface="Bahnschrift Light Condensed" panose="020B0502040204020203" pitchFamily="34" charset="0"/>
              </a:rPr>
              <a:t>adalah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gabungan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antara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teknologi</a:t>
            </a:r>
            <a:r>
              <a:rPr lang="en-US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komputasi</a:t>
            </a:r>
            <a:r>
              <a:rPr lang="en-US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dengan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teknologi</a:t>
            </a:r>
            <a:r>
              <a:rPr lang="en-US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komunikasi</a:t>
            </a:r>
            <a:r>
              <a:rPr lang="en-US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2800" dirty="0">
                <a:latin typeface="Bahnschrift Light Condensed" panose="020B0502040204020203" pitchFamily="34" charset="0"/>
              </a:rPr>
              <a:t>yang </a:t>
            </a:r>
            <a:r>
              <a:rPr lang="en-US" sz="2800" dirty="0" err="1">
                <a:latin typeface="Bahnschrift Light Condensed" panose="020B0502040204020203" pitchFamily="34" charset="0"/>
              </a:rPr>
              <a:t>membawa</a:t>
            </a:r>
            <a:r>
              <a:rPr lang="en-US" sz="2800" dirty="0">
                <a:latin typeface="Bahnschrift Light Condensed" panose="020B0502040204020203" pitchFamily="34" charset="0"/>
              </a:rPr>
              <a:t> data </a:t>
            </a:r>
            <a:r>
              <a:rPr lang="en-US" sz="2800" dirty="0" err="1">
                <a:latin typeface="Bahnschrift Light Condensed" panose="020B0502040204020203" pitchFamily="34" charset="0"/>
              </a:rPr>
              <a:t>teks</a:t>
            </a:r>
            <a:r>
              <a:rPr lang="en-US" sz="2800" dirty="0">
                <a:latin typeface="Bahnschrift Light Condensed" panose="020B0502040204020203" pitchFamily="34" charset="0"/>
              </a:rPr>
              <a:t>, </a:t>
            </a:r>
            <a:r>
              <a:rPr lang="en-US" sz="2800" dirty="0" err="1">
                <a:latin typeface="Bahnschrift Light Condensed" panose="020B0502040204020203" pitchFamily="34" charset="0"/>
              </a:rPr>
              <a:t>suara</a:t>
            </a:r>
            <a:r>
              <a:rPr lang="en-US" sz="2800" dirty="0">
                <a:latin typeface="Bahnschrift Light Condensed" panose="020B0502040204020203" pitchFamily="34" charset="0"/>
              </a:rPr>
              <a:t> dan video (</a:t>
            </a:r>
            <a:r>
              <a:rPr lang="en-US" sz="2800" i="1" dirty="0">
                <a:latin typeface="Bahnschrift Light Condensed" panose="020B0502040204020203" pitchFamily="34" charset="0"/>
              </a:rPr>
              <a:t>William &amp; Sawyer, 2003).</a:t>
            </a:r>
            <a:endParaRPr lang="en-ID" sz="2800" dirty="0">
              <a:latin typeface="Bahnschrift Light Condensed" panose="020B0502040204020203" pitchFamily="34" charset="0"/>
            </a:endParaRPr>
          </a:p>
          <a:p>
            <a:pPr algn="just">
              <a:lnSpc>
                <a:spcPct val="100000"/>
              </a:lnSpc>
            </a:pPr>
            <a:endParaRPr lang="en-ID" sz="2400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5CC62-F74A-2DE6-8449-AC2DC10E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433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8073-C5C1-C143-8302-922492E5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sz="3600" dirty="0">
                <a:latin typeface="Bodoni MT" panose="02070603080606020203" pitchFamily="18" charset="0"/>
              </a:rPr>
              <a:t>Teknologi Informasi</a:t>
            </a:r>
            <a:endParaRPr lang="en-ID" sz="36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B41D2-7C76-F7E9-F7CF-ECE76D211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143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ID" sz="4000" b="0" i="0" dirty="0">
                <a:effectLst/>
                <a:latin typeface="Bahnschrift Light Condensed" panose="020B0502040204020203" pitchFamily="34" charset="0"/>
              </a:rPr>
              <a:t>TI </a:t>
            </a:r>
            <a:r>
              <a:rPr lang="en-ID" sz="4000" b="0" i="0" dirty="0" err="1">
                <a:effectLst/>
                <a:latin typeface="Bahnschrift Light Condensed" panose="020B0502040204020203" pitchFamily="34" charset="0"/>
              </a:rPr>
              <a:t>menyatukan</a:t>
            </a:r>
            <a:r>
              <a:rPr lang="en-ID" sz="4000" b="0" i="0" dirty="0">
                <a:effectLst/>
                <a:latin typeface="Bahnschrift Light Condensed" panose="020B0502040204020203" pitchFamily="34" charset="0"/>
              </a:rPr>
              <a:t> </a:t>
            </a:r>
            <a:r>
              <a:rPr lang="en-ID" sz="4000" b="1" i="0" dirty="0" err="1">
                <a:solidFill>
                  <a:srgbClr val="FF0000"/>
                </a:solidFill>
                <a:effectLst/>
                <a:latin typeface="Bahnschrift Light Condensed" panose="020B0502040204020203" pitchFamily="34" charset="0"/>
              </a:rPr>
              <a:t>komputasi</a:t>
            </a:r>
            <a:r>
              <a:rPr lang="en-ID" sz="4000" b="0" i="0" dirty="0">
                <a:effectLst/>
                <a:latin typeface="Bahnschrift Light Condensed" panose="020B0502040204020203" pitchFamily="34" charset="0"/>
              </a:rPr>
              <a:t> dan </a:t>
            </a:r>
            <a:r>
              <a:rPr lang="en-ID" sz="4000" b="1" i="0" dirty="0" err="1">
                <a:solidFill>
                  <a:srgbClr val="FF0000"/>
                </a:solidFill>
                <a:effectLst/>
                <a:latin typeface="Bahnschrift Light Condensed" panose="020B0502040204020203" pitchFamily="34" charset="0"/>
              </a:rPr>
              <a:t>komunikasi</a:t>
            </a:r>
            <a:r>
              <a:rPr lang="en-ID" sz="4000" dirty="0">
                <a:latin typeface="Bahnschrift Light Condensed" panose="020B0502040204020203" pitchFamily="34" charset="0"/>
              </a:rPr>
              <a:t> </a:t>
            </a:r>
            <a:r>
              <a:rPr lang="en-ID" sz="4000" b="0" i="0" dirty="0" err="1">
                <a:effectLst/>
                <a:latin typeface="Bahnschrift Light Condensed" panose="020B0502040204020203" pitchFamily="34" charset="0"/>
              </a:rPr>
              <a:t>berkecepatan</a:t>
            </a:r>
            <a:r>
              <a:rPr lang="en-ID" sz="4000" b="0" i="0" dirty="0">
                <a:effectLst/>
                <a:latin typeface="Bahnschrift Light Condensed" panose="020B0502040204020203" pitchFamily="34" charset="0"/>
              </a:rPr>
              <a:t> </a:t>
            </a:r>
            <a:r>
              <a:rPr lang="en-ID" sz="4000" b="0" i="0" dirty="0" err="1">
                <a:effectLst/>
                <a:latin typeface="Bahnschrift Light Condensed" panose="020B0502040204020203" pitchFamily="34" charset="0"/>
              </a:rPr>
              <a:t>tinggi</a:t>
            </a:r>
            <a:r>
              <a:rPr lang="en-ID" sz="4000" b="0" i="0" dirty="0">
                <a:effectLst/>
                <a:latin typeface="Bahnschrift Light Condensed" panose="020B0502040204020203" pitchFamily="34" charset="0"/>
              </a:rPr>
              <a:t> </a:t>
            </a:r>
            <a:r>
              <a:rPr lang="en-ID" sz="4000" b="0" i="0" dirty="0" err="1">
                <a:effectLst/>
                <a:latin typeface="Bahnschrift Light Condensed" panose="020B0502040204020203" pitchFamily="34" charset="0"/>
              </a:rPr>
              <a:t>untuk</a:t>
            </a:r>
            <a:r>
              <a:rPr lang="en-ID" sz="4000" b="0" i="0" dirty="0">
                <a:effectLst/>
                <a:latin typeface="Bahnschrift Light Condensed" panose="020B0502040204020203" pitchFamily="34" charset="0"/>
              </a:rPr>
              <a:t> data, </a:t>
            </a:r>
            <a:r>
              <a:rPr lang="en-ID" sz="4000" b="0" i="0" dirty="0" err="1">
                <a:effectLst/>
                <a:latin typeface="Bahnschrift Light Condensed" panose="020B0502040204020203" pitchFamily="34" charset="0"/>
              </a:rPr>
              <a:t>suara</a:t>
            </a:r>
            <a:r>
              <a:rPr lang="en-ID" sz="4000" b="0" i="0" dirty="0">
                <a:effectLst/>
                <a:latin typeface="Bahnschrift Light Condensed" panose="020B0502040204020203" pitchFamily="34" charset="0"/>
              </a:rPr>
              <a:t>, dan video.</a:t>
            </a:r>
            <a:endParaRPr lang="en-ID" sz="4000" dirty="0">
              <a:latin typeface="Bahnschrift Light Condensed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ID" sz="2800" dirty="0">
              <a:latin typeface="Bodoni MT" panose="02070603080606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3E329-C8AF-FDF3-1A09-C647E224F738}"/>
              </a:ext>
            </a:extLst>
          </p:cNvPr>
          <p:cNvSpPr txBox="1"/>
          <p:nvPr/>
        </p:nvSpPr>
        <p:spPr>
          <a:xfrm>
            <a:off x="1175004" y="3994849"/>
            <a:ext cx="9841992" cy="170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b="0" i="0" dirty="0" err="1">
                <a:solidFill>
                  <a:srgbClr val="FF0000"/>
                </a:solidFill>
                <a:effectLst/>
                <a:latin typeface="Bahnschrift Light Condensed" panose="020B0502040204020203" pitchFamily="34" charset="0"/>
              </a:rPr>
              <a:t>Contoh</a:t>
            </a:r>
            <a:r>
              <a:rPr lang="en-ID" sz="2400" b="0" i="0" dirty="0">
                <a:solidFill>
                  <a:srgbClr val="FF0000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en-ID" sz="2400" b="0" i="0" dirty="0" err="1">
                <a:solidFill>
                  <a:srgbClr val="FF0000"/>
                </a:solidFill>
                <a:effectLst/>
                <a:latin typeface="Bahnschrift Light Condensed" panose="020B0502040204020203" pitchFamily="34" charset="0"/>
              </a:rPr>
              <a:t>dari</a:t>
            </a:r>
            <a:r>
              <a:rPr lang="en-ID" sz="2400" b="0" i="0" dirty="0">
                <a:solidFill>
                  <a:srgbClr val="FF0000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en-ID" sz="2400" b="0" i="0" dirty="0" err="1">
                <a:solidFill>
                  <a:srgbClr val="FF0000"/>
                </a:solidFill>
                <a:effectLst/>
                <a:latin typeface="Bahnschrift Light Condensed" panose="020B0502040204020203" pitchFamily="34" charset="0"/>
              </a:rPr>
              <a:t>Teknologi</a:t>
            </a:r>
            <a:r>
              <a:rPr lang="en-ID" sz="2400" b="0" i="0" dirty="0">
                <a:solidFill>
                  <a:srgbClr val="FF0000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en-ID" sz="2400" b="0" i="0" dirty="0" err="1">
                <a:solidFill>
                  <a:srgbClr val="FF0000"/>
                </a:solidFill>
                <a:effectLst/>
                <a:latin typeface="Bahnschrift Light Condensed" panose="020B0502040204020203" pitchFamily="34" charset="0"/>
              </a:rPr>
              <a:t>Informasi</a:t>
            </a:r>
            <a:r>
              <a:rPr lang="en-ID" sz="2400" b="0" i="0" dirty="0">
                <a:solidFill>
                  <a:srgbClr val="FF0000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en-ID" sz="24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: </a:t>
            </a:r>
            <a:br>
              <a:rPr lang="en-ID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ID" sz="2400" b="0" i="0" dirty="0" err="1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komputer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pribadi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,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telepon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, TV,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peralatan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rumah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tangga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elektronik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, dan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peranti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genggam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 modern (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misalnya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ponsel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Bahnschrift Light Condensed" panose="020B0502040204020203" pitchFamily="34" charset="0"/>
              </a:rPr>
              <a:t>).</a:t>
            </a:r>
            <a:endParaRPr lang="en-ID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76EE3-E214-5AE8-31B2-47FE45C2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CCAD-D333-4E65-ADAA-A3C4B374C639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7435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582</TotalTime>
  <Words>1466</Words>
  <Application>Microsoft Office PowerPoint</Application>
  <PresentationFormat>Widescreen</PresentationFormat>
  <Paragraphs>187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Bahnschrift Light</vt:lpstr>
      <vt:lpstr>Bahnschrift Light Condensed</vt:lpstr>
      <vt:lpstr>Bahnschrift Light SemiCondensed</vt:lpstr>
      <vt:lpstr>Bodoni MT</vt:lpstr>
      <vt:lpstr>Calibri</vt:lpstr>
      <vt:lpstr>Tw Cen MT</vt:lpstr>
      <vt:lpstr>Tw Cen MT Condensed</vt:lpstr>
      <vt:lpstr>Wingdings 2</vt:lpstr>
      <vt:lpstr>Wingdings 3</vt:lpstr>
      <vt:lpstr>Integral</vt:lpstr>
      <vt:lpstr>Pengantar TeknologI INFORMASI</vt:lpstr>
      <vt:lpstr>Overview</vt:lpstr>
      <vt:lpstr>PENGERTIAN KOMPUTER MENURUT PARA AHLI</vt:lpstr>
      <vt:lpstr>PENGERTIAN KOMPUTER MENURUT PARA AHLI</vt:lpstr>
      <vt:lpstr>Pengertian Komputer</vt:lpstr>
      <vt:lpstr>MANFAAT KOMPUTER</vt:lpstr>
      <vt:lpstr>Pengertian TEKNOLOGI INFORMASI</vt:lpstr>
      <vt:lpstr>Pengertian Teknologi Informasi Menurut Para Ahli</vt:lpstr>
      <vt:lpstr>Teknologi Informasi</vt:lpstr>
      <vt:lpstr>Teknologi informasi memungkinkan manusia untuk :</vt:lpstr>
      <vt:lpstr>Tujuan Teknologi Informasi</vt:lpstr>
      <vt:lpstr>Komponen teknologi informasi (TI)</vt:lpstr>
      <vt:lpstr>Keuntungan Mengggunakan TEKNOLOGI INFORMASI</vt:lpstr>
      <vt:lpstr>Keuntungan Mengggunakan TEKNOLOGI INFORMASI</vt:lpstr>
      <vt:lpstr>Peluang BISNIS DI BIDANG TEKNOLOGI INFORMASI</vt:lpstr>
      <vt:lpstr>PERSIAPAN MENANGKAP PELUANG BISNIS DI TI</vt:lpstr>
      <vt:lpstr>Inspirasi dari tokoh sukses</vt:lpstr>
      <vt:lpstr>Inspirasi dari tokoh sukses</vt:lpstr>
      <vt:lpstr>Inspirasi dari tokoh sukses</vt:lpstr>
      <vt:lpstr>Inspirasi dari tokoh sukses</vt:lpstr>
      <vt:lpstr>Inspirasi dari tokoh sukses</vt:lpstr>
      <vt:lpstr>Sejarah Komputer</vt:lpstr>
      <vt:lpstr>Alat Hitung Pada Zaman Modern</vt:lpstr>
      <vt:lpstr>PaScaline</vt:lpstr>
      <vt:lpstr>Kalkulator</vt:lpstr>
      <vt:lpstr>Sejarah Perkembangan Komputer</vt:lpstr>
      <vt:lpstr>Komputer Generasi Pertama  (1946 -1959)</vt:lpstr>
      <vt:lpstr>Komputer Generasi  Kedua  (1959-1965)</vt:lpstr>
      <vt:lpstr>Komputer Generasi  Kedua</vt:lpstr>
      <vt:lpstr>Komputer Generasi Ketiga (1965 – 1971)</vt:lpstr>
      <vt:lpstr>Komputer Generasi Ketiga  (1965 – 1971)</vt:lpstr>
      <vt:lpstr>Komputer Generasi Keempat  (1971-1980)</vt:lpstr>
      <vt:lpstr>Komputer Generasi Keempat  (1971-1980)</vt:lpstr>
      <vt:lpstr>Komputer Generasi Kelima (1980-Sekarang)</vt:lpstr>
      <vt:lpstr>Komputer Generasi Kelima  (1980-Sekarang)</vt:lpstr>
      <vt:lpstr>Daftar PUSTAKA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Teknologi Sistem Informasi</dc:title>
  <dc:creator>Ainatul Radhiah</dc:creator>
  <cp:lastModifiedBy>Afdal Alfatih</cp:lastModifiedBy>
  <cp:revision>23</cp:revision>
  <dcterms:created xsi:type="dcterms:W3CDTF">2023-09-10T01:12:05Z</dcterms:created>
  <dcterms:modified xsi:type="dcterms:W3CDTF">2023-09-17T22:57:09Z</dcterms:modified>
</cp:coreProperties>
</file>