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Lst>
  <p:sldSz cx="10083800" cy="7562850"/>
  <p:notesSz cx="10083800" cy="7562850"/>
  <p:defaultTextStyle>
    <a:defPPr>
      <a:defRPr lang="en-US"/>
    </a:defPPr>
    <a:lvl1pPr marL="0" algn="l" defTabSz="914335" rtl="0" eaLnBrk="1" latinLnBrk="0" hangingPunct="1">
      <a:defRPr sz="1800" kern="1200">
        <a:solidFill>
          <a:schemeClr val="tx1"/>
        </a:solidFill>
        <a:latin typeface="+mn-lt"/>
        <a:ea typeface="+mn-ea"/>
        <a:cs typeface="+mn-cs"/>
      </a:defRPr>
    </a:lvl1pPr>
    <a:lvl2pPr marL="457167" algn="l" defTabSz="914335" rtl="0" eaLnBrk="1" latinLnBrk="0" hangingPunct="1">
      <a:defRPr sz="1800" kern="1200">
        <a:solidFill>
          <a:schemeClr val="tx1"/>
        </a:solidFill>
        <a:latin typeface="+mn-lt"/>
        <a:ea typeface="+mn-ea"/>
        <a:cs typeface="+mn-cs"/>
      </a:defRPr>
    </a:lvl2pPr>
    <a:lvl3pPr marL="914335" algn="l" defTabSz="914335" rtl="0" eaLnBrk="1" latinLnBrk="0" hangingPunct="1">
      <a:defRPr sz="1800" kern="1200">
        <a:solidFill>
          <a:schemeClr val="tx1"/>
        </a:solidFill>
        <a:latin typeface="+mn-lt"/>
        <a:ea typeface="+mn-ea"/>
        <a:cs typeface="+mn-cs"/>
      </a:defRPr>
    </a:lvl3pPr>
    <a:lvl4pPr marL="1371502" algn="l" defTabSz="914335" rtl="0" eaLnBrk="1" latinLnBrk="0" hangingPunct="1">
      <a:defRPr sz="1800" kern="1200">
        <a:solidFill>
          <a:schemeClr val="tx1"/>
        </a:solidFill>
        <a:latin typeface="+mn-lt"/>
        <a:ea typeface="+mn-ea"/>
        <a:cs typeface="+mn-cs"/>
      </a:defRPr>
    </a:lvl4pPr>
    <a:lvl5pPr marL="1828669" algn="l" defTabSz="914335" rtl="0" eaLnBrk="1" latinLnBrk="0" hangingPunct="1">
      <a:defRPr sz="1800" kern="1200">
        <a:solidFill>
          <a:schemeClr val="tx1"/>
        </a:solidFill>
        <a:latin typeface="+mn-lt"/>
        <a:ea typeface="+mn-ea"/>
        <a:cs typeface="+mn-cs"/>
      </a:defRPr>
    </a:lvl5pPr>
    <a:lvl6pPr marL="2285836" algn="l" defTabSz="914335" rtl="0" eaLnBrk="1" latinLnBrk="0" hangingPunct="1">
      <a:defRPr sz="1800" kern="1200">
        <a:solidFill>
          <a:schemeClr val="tx1"/>
        </a:solidFill>
        <a:latin typeface="+mn-lt"/>
        <a:ea typeface="+mn-ea"/>
        <a:cs typeface="+mn-cs"/>
      </a:defRPr>
    </a:lvl6pPr>
    <a:lvl7pPr marL="2743004" algn="l" defTabSz="914335" rtl="0" eaLnBrk="1" latinLnBrk="0" hangingPunct="1">
      <a:defRPr sz="1800" kern="1200">
        <a:solidFill>
          <a:schemeClr val="tx1"/>
        </a:solidFill>
        <a:latin typeface="+mn-lt"/>
        <a:ea typeface="+mn-ea"/>
        <a:cs typeface="+mn-cs"/>
      </a:defRPr>
    </a:lvl7pPr>
    <a:lvl8pPr marL="3200171" algn="l" defTabSz="914335" rtl="0" eaLnBrk="1" latinLnBrk="0" hangingPunct="1">
      <a:defRPr sz="1800" kern="1200">
        <a:solidFill>
          <a:schemeClr val="tx1"/>
        </a:solidFill>
        <a:latin typeface="+mn-lt"/>
        <a:ea typeface="+mn-ea"/>
        <a:cs typeface="+mn-cs"/>
      </a:defRPr>
    </a:lvl8pPr>
    <a:lvl9pPr marL="3657338" algn="l" defTabSz="914335"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5" d="100"/>
          <a:sy n="65" d="100"/>
        </p:scale>
        <p:origin x="-1260" y="17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6285" y="2100792"/>
            <a:ext cx="8319135" cy="2860578"/>
          </a:xfrm>
        </p:spPr>
        <p:txBody>
          <a:bodyPr anchor="b"/>
          <a:lstStyle>
            <a:lvl1pPr>
              <a:defRPr sz="73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56285" y="5041900"/>
            <a:ext cx="7125885" cy="1176443"/>
          </a:xfrm>
        </p:spPr>
        <p:txBody>
          <a:bodyPr anchor="t">
            <a:normAutofit/>
          </a:bodyPr>
          <a:lstStyle>
            <a:lvl1pPr marL="0" indent="0" algn="l">
              <a:buNone/>
              <a:defRPr sz="2200">
                <a:solidFill>
                  <a:schemeClr val="tx1">
                    <a:tint val="75000"/>
                  </a:schemeClr>
                </a:solidFill>
              </a:defRPr>
            </a:lvl1pPr>
            <a:lvl2pPr marL="504154" indent="0" algn="ctr">
              <a:buNone/>
              <a:defRPr>
                <a:solidFill>
                  <a:schemeClr val="tx1">
                    <a:tint val="75000"/>
                  </a:schemeClr>
                </a:solidFill>
              </a:defRPr>
            </a:lvl2pPr>
            <a:lvl3pPr marL="1008309" indent="0" algn="ctr">
              <a:buNone/>
              <a:defRPr>
                <a:solidFill>
                  <a:schemeClr val="tx1">
                    <a:tint val="75000"/>
                  </a:schemeClr>
                </a:solidFill>
              </a:defRPr>
            </a:lvl3pPr>
            <a:lvl4pPr marL="1512463" indent="0" algn="ctr">
              <a:buNone/>
              <a:defRPr>
                <a:solidFill>
                  <a:schemeClr val="tx1">
                    <a:tint val="75000"/>
                  </a:schemeClr>
                </a:solidFill>
              </a:defRPr>
            </a:lvl4pPr>
            <a:lvl5pPr marL="2016618" indent="0" algn="ctr">
              <a:buNone/>
              <a:defRPr>
                <a:solidFill>
                  <a:schemeClr val="tx1">
                    <a:tint val="75000"/>
                  </a:schemeClr>
                </a:solidFill>
              </a:defRPr>
            </a:lvl5pPr>
            <a:lvl6pPr marL="2520772" indent="0" algn="ctr">
              <a:buNone/>
              <a:defRPr>
                <a:solidFill>
                  <a:schemeClr val="tx1">
                    <a:tint val="75000"/>
                  </a:schemeClr>
                </a:solidFill>
              </a:defRPr>
            </a:lvl6pPr>
            <a:lvl7pPr marL="3024927" indent="0" algn="ctr">
              <a:buNone/>
              <a:defRPr>
                <a:solidFill>
                  <a:schemeClr val="tx1">
                    <a:tint val="75000"/>
                  </a:schemeClr>
                </a:solidFill>
              </a:defRPr>
            </a:lvl7pPr>
            <a:lvl8pPr marL="3529081" indent="0" algn="ctr">
              <a:buNone/>
              <a:defRPr>
                <a:solidFill>
                  <a:schemeClr val="tx1">
                    <a:tint val="75000"/>
                  </a:schemeClr>
                </a:solidFill>
              </a:defRPr>
            </a:lvl8pPr>
            <a:lvl9pPr marL="4033236"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755" y="302865"/>
            <a:ext cx="1932728" cy="6452932"/>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04190" y="302865"/>
            <a:ext cx="6638502" cy="645293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551" y="6050280"/>
            <a:ext cx="8446933" cy="1288486"/>
          </a:xfrm>
        </p:spPr>
        <p:txBody>
          <a:bodyPr anchor="t"/>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96551" y="4248852"/>
            <a:ext cx="6766299" cy="1801429"/>
          </a:xfrm>
        </p:spPr>
        <p:txBody>
          <a:bodyPr anchor="b"/>
          <a:lstStyle>
            <a:lvl1pPr marL="0" indent="0">
              <a:buNone/>
              <a:defRPr sz="2200">
                <a:solidFill>
                  <a:schemeClr val="tx1">
                    <a:tint val="75000"/>
                  </a:schemeClr>
                </a:solidFill>
              </a:defRPr>
            </a:lvl1pPr>
            <a:lvl2pPr marL="504154" indent="0">
              <a:buNone/>
              <a:defRPr sz="2000">
                <a:solidFill>
                  <a:schemeClr val="tx1">
                    <a:tint val="75000"/>
                  </a:schemeClr>
                </a:solidFill>
              </a:defRPr>
            </a:lvl2pPr>
            <a:lvl3pPr marL="1008309" indent="0">
              <a:buNone/>
              <a:defRPr sz="1800">
                <a:solidFill>
                  <a:schemeClr val="tx1">
                    <a:tint val="75000"/>
                  </a:schemeClr>
                </a:solidFill>
              </a:defRPr>
            </a:lvl3pPr>
            <a:lvl4pPr marL="1512463" indent="0">
              <a:buNone/>
              <a:defRPr sz="1500">
                <a:solidFill>
                  <a:schemeClr val="tx1">
                    <a:tint val="75000"/>
                  </a:schemeClr>
                </a:solidFill>
              </a:defRPr>
            </a:lvl4pPr>
            <a:lvl5pPr marL="2016618" indent="0">
              <a:buNone/>
              <a:defRPr sz="1500">
                <a:solidFill>
                  <a:schemeClr val="tx1">
                    <a:tint val="75000"/>
                  </a:schemeClr>
                </a:solidFill>
              </a:defRPr>
            </a:lvl5pPr>
            <a:lvl6pPr marL="2520772" indent="0">
              <a:buNone/>
              <a:defRPr sz="1500">
                <a:solidFill>
                  <a:schemeClr val="tx1">
                    <a:tint val="75000"/>
                  </a:schemeClr>
                </a:solidFill>
              </a:defRPr>
            </a:lvl6pPr>
            <a:lvl7pPr marL="3024927" indent="0">
              <a:buNone/>
              <a:defRPr sz="1500">
                <a:solidFill>
                  <a:schemeClr val="tx1">
                    <a:tint val="75000"/>
                  </a:schemeClr>
                </a:solidFill>
              </a:defRPr>
            </a:lvl7pPr>
            <a:lvl8pPr marL="3529081" indent="0">
              <a:buNone/>
              <a:defRPr sz="1500">
                <a:solidFill>
                  <a:schemeClr val="tx1">
                    <a:tint val="75000"/>
                  </a:schemeClr>
                </a:solidFill>
              </a:defRPr>
            </a:lvl8pPr>
            <a:lvl9pPr marL="4033236"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190" y="1694078"/>
            <a:ext cx="4033520" cy="5062068"/>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73837" y="1694078"/>
            <a:ext cx="4033520" cy="5062068"/>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190" y="1692889"/>
            <a:ext cx="4033520" cy="705515"/>
          </a:xfrm>
        </p:spPr>
        <p:txBody>
          <a:bodyPr anchor="b">
            <a:noAutofit/>
          </a:bodyPr>
          <a:lstStyle>
            <a:lvl1pPr marL="0" indent="0" algn="ctr">
              <a:buNone/>
              <a:defRPr sz="2200" b="1">
                <a:solidFill>
                  <a:schemeClr val="tx2"/>
                </a:solidFill>
              </a:defRPr>
            </a:lvl1pPr>
            <a:lvl2pPr marL="504154" indent="0">
              <a:buNone/>
              <a:defRPr sz="2200" b="1"/>
            </a:lvl2pPr>
            <a:lvl3pPr marL="1008309" indent="0">
              <a:buNone/>
              <a:defRPr sz="2000" b="1"/>
            </a:lvl3pPr>
            <a:lvl4pPr marL="1512463" indent="0">
              <a:buNone/>
              <a:defRPr sz="1800" b="1"/>
            </a:lvl4pPr>
            <a:lvl5pPr marL="2016618" indent="0">
              <a:buNone/>
              <a:defRPr sz="1800" b="1"/>
            </a:lvl5pPr>
            <a:lvl6pPr marL="2520772" indent="0">
              <a:buNone/>
              <a:defRPr sz="1800" b="1"/>
            </a:lvl6pPr>
            <a:lvl7pPr marL="3024927" indent="0">
              <a:buNone/>
              <a:defRPr sz="1800" b="1"/>
            </a:lvl7pPr>
            <a:lvl8pPr marL="3529081" indent="0">
              <a:buNone/>
              <a:defRPr sz="1800" b="1"/>
            </a:lvl8pPr>
            <a:lvl9pPr marL="4033236"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4190" y="2398404"/>
            <a:ext cx="4033520" cy="4357393"/>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73837" y="1692889"/>
            <a:ext cx="4033520" cy="705515"/>
          </a:xfrm>
        </p:spPr>
        <p:txBody>
          <a:bodyPr anchor="b">
            <a:noAutofit/>
          </a:bodyPr>
          <a:lstStyle>
            <a:lvl1pPr marL="0" indent="0" algn="ctr">
              <a:buNone/>
              <a:defRPr sz="2200" b="1">
                <a:solidFill>
                  <a:schemeClr val="tx2"/>
                </a:solidFill>
              </a:defRPr>
            </a:lvl1pPr>
            <a:lvl2pPr marL="504154" indent="0">
              <a:buNone/>
              <a:defRPr sz="2200" b="1"/>
            </a:lvl2pPr>
            <a:lvl3pPr marL="1008309" indent="0">
              <a:buNone/>
              <a:defRPr sz="2000" b="1"/>
            </a:lvl3pPr>
            <a:lvl4pPr marL="1512463" indent="0">
              <a:buNone/>
              <a:defRPr sz="1800" b="1"/>
            </a:lvl4pPr>
            <a:lvl5pPr marL="2016618" indent="0">
              <a:buNone/>
              <a:defRPr sz="1800" b="1"/>
            </a:lvl5pPr>
            <a:lvl6pPr marL="2520772" indent="0">
              <a:buNone/>
              <a:defRPr sz="1800" b="1"/>
            </a:lvl6pPr>
            <a:lvl7pPr marL="3024927" indent="0">
              <a:buNone/>
              <a:defRPr sz="1800" b="1"/>
            </a:lvl7pPr>
            <a:lvl8pPr marL="3529081" indent="0">
              <a:buNone/>
              <a:defRPr sz="1800" b="1"/>
            </a:lvl8pPr>
            <a:lvl9pPr marL="4033236"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4873837" y="2398404"/>
            <a:ext cx="4033520" cy="4357393"/>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t>12/14/2022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t>12/14/2022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12/14/2022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6128" y="6060364"/>
            <a:ext cx="8571230" cy="655447"/>
          </a:xfrm>
        </p:spPr>
        <p:txBody>
          <a:bodyPr anchor="b"/>
          <a:lstStyle>
            <a:lvl1pPr algn="ctr">
              <a:defRPr sz="24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36126" y="6722534"/>
            <a:ext cx="8571231" cy="672253"/>
          </a:xfrm>
        </p:spPr>
        <p:txBody>
          <a:bodyPr>
            <a:normAutofit/>
          </a:bodyPr>
          <a:lstStyle>
            <a:lvl1pPr marL="0" indent="0" algn="ctr">
              <a:buNone/>
              <a:defRPr sz="1800"/>
            </a:lvl1pPr>
            <a:lvl2pPr marL="504154" indent="0">
              <a:buNone/>
              <a:defRPr sz="1300"/>
            </a:lvl2pPr>
            <a:lvl3pPr marL="1008309" indent="0">
              <a:buNone/>
              <a:defRPr sz="1100"/>
            </a:lvl3pPr>
            <a:lvl4pPr marL="1512463" indent="0">
              <a:buNone/>
              <a:defRPr sz="1000"/>
            </a:lvl4pPr>
            <a:lvl5pPr marL="2016618" indent="0">
              <a:buNone/>
              <a:defRPr sz="1000"/>
            </a:lvl5pPr>
            <a:lvl6pPr marL="2520772" indent="0">
              <a:buNone/>
              <a:defRPr sz="1000"/>
            </a:lvl6pPr>
            <a:lvl7pPr marL="3024927" indent="0">
              <a:buNone/>
              <a:defRPr sz="1000"/>
            </a:lvl7pPr>
            <a:lvl8pPr marL="3529081" indent="0">
              <a:buNone/>
              <a:defRPr sz="1000"/>
            </a:lvl8pPr>
            <a:lvl9pPr marL="4033236"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
        <p:nvSpPr>
          <p:cNvPr id="9" name="Content Placeholder 8"/>
          <p:cNvSpPr>
            <a:spLocks noGrp="1"/>
          </p:cNvSpPr>
          <p:nvPr>
            <p:ph sz="quarter" idx="13"/>
          </p:nvPr>
        </p:nvSpPr>
        <p:spPr>
          <a:xfrm>
            <a:off x="336127" y="420158"/>
            <a:ext cx="8571230" cy="545085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2765" y="6060071"/>
            <a:ext cx="8571230" cy="655740"/>
          </a:xfrm>
        </p:spPr>
        <p:txBody>
          <a:bodyPr anchor="b"/>
          <a:lstStyle>
            <a:lvl1pPr algn="ctr">
              <a:defRPr sz="24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9327515" cy="6050280"/>
          </a:xfrm>
        </p:spPr>
        <p:txBody>
          <a:bodyPr/>
          <a:lstStyle>
            <a:lvl1pPr marL="0" indent="0">
              <a:buNone/>
              <a:defRPr sz="3500"/>
            </a:lvl1pPr>
            <a:lvl2pPr marL="504154" indent="0">
              <a:buNone/>
              <a:defRPr sz="3100"/>
            </a:lvl2pPr>
            <a:lvl3pPr marL="1008309" indent="0">
              <a:buNone/>
              <a:defRPr sz="2600"/>
            </a:lvl3pPr>
            <a:lvl4pPr marL="1512463" indent="0">
              <a:buNone/>
              <a:defRPr sz="2200"/>
            </a:lvl4pPr>
            <a:lvl5pPr marL="2016618" indent="0">
              <a:buNone/>
              <a:defRPr sz="2200"/>
            </a:lvl5pPr>
            <a:lvl6pPr marL="2520772" indent="0">
              <a:buNone/>
              <a:defRPr sz="2200"/>
            </a:lvl6pPr>
            <a:lvl7pPr marL="3024927" indent="0">
              <a:buNone/>
              <a:defRPr sz="2200"/>
            </a:lvl7pPr>
            <a:lvl8pPr marL="3529081" indent="0">
              <a:buNone/>
              <a:defRPr sz="2200"/>
            </a:lvl8pPr>
            <a:lvl9pPr marL="4033236" indent="0">
              <a:buNone/>
              <a:defRPr sz="2200"/>
            </a:lvl9pPr>
          </a:lstStyle>
          <a:p>
            <a:r>
              <a:rPr lang="en-US" smtClean="0"/>
              <a:t>Click icon to add picture</a:t>
            </a:r>
            <a:endParaRPr lang="en-US" dirty="0"/>
          </a:p>
        </p:txBody>
      </p:sp>
      <p:sp>
        <p:nvSpPr>
          <p:cNvPr id="4" name="Text Placeholder 3"/>
          <p:cNvSpPr>
            <a:spLocks noGrp="1"/>
          </p:cNvSpPr>
          <p:nvPr>
            <p:ph type="body" sz="half" idx="2"/>
          </p:nvPr>
        </p:nvSpPr>
        <p:spPr>
          <a:xfrm>
            <a:off x="332765" y="6722533"/>
            <a:ext cx="8571230" cy="675615"/>
          </a:xfrm>
        </p:spPr>
        <p:txBody>
          <a:bodyPr>
            <a:normAutofit/>
          </a:bodyPr>
          <a:lstStyle>
            <a:lvl1pPr marL="0" indent="0" algn="ctr">
              <a:buNone/>
              <a:defRPr sz="1800"/>
            </a:lvl1pPr>
            <a:lvl2pPr marL="504154" indent="0">
              <a:buNone/>
              <a:defRPr sz="1300"/>
            </a:lvl2pPr>
            <a:lvl3pPr marL="1008309" indent="0">
              <a:buNone/>
              <a:defRPr sz="1100"/>
            </a:lvl3pPr>
            <a:lvl4pPr marL="1512463" indent="0">
              <a:buNone/>
              <a:defRPr sz="1000"/>
            </a:lvl4pPr>
            <a:lvl5pPr marL="2016618" indent="0">
              <a:buNone/>
              <a:defRPr sz="1000"/>
            </a:lvl5pPr>
            <a:lvl6pPr marL="2520772" indent="0">
              <a:buNone/>
              <a:defRPr sz="1000"/>
            </a:lvl6pPr>
            <a:lvl7pPr marL="3024927" indent="0">
              <a:buNone/>
              <a:defRPr sz="1000"/>
            </a:lvl7pPr>
            <a:lvl8pPr marL="3529081" indent="0">
              <a:buNone/>
              <a:defRPr sz="1000"/>
            </a:lvl8pPr>
            <a:lvl9pPr marL="4033236" indent="0">
              <a:buNone/>
              <a:defRPr sz="10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t>12/14/2022</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4190" y="302865"/>
            <a:ext cx="8403167" cy="1260475"/>
          </a:xfrm>
          <a:prstGeom prst="rect">
            <a:avLst/>
          </a:prstGeom>
        </p:spPr>
        <p:txBody>
          <a:bodyPr vert="horz" lIns="100831" tIns="50415" rIns="100831" bIns="50415"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504190" y="1764665"/>
            <a:ext cx="8403167" cy="5293995"/>
          </a:xfrm>
          <a:prstGeom prst="rect">
            <a:avLst/>
          </a:prstGeom>
        </p:spPr>
        <p:txBody>
          <a:bodyPr vert="horz" lIns="100831" tIns="50415" rIns="100831" bIns="50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9327515" y="0"/>
            <a:ext cx="756285" cy="75628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0831" tIns="50415" rIns="100831" bIns="50415" rtlCol="0" anchor="ctr"/>
          <a:lstStyle/>
          <a:p>
            <a:pPr algn="ctr"/>
            <a:endParaRPr lang="en-US"/>
          </a:p>
        </p:txBody>
      </p:sp>
      <p:sp>
        <p:nvSpPr>
          <p:cNvPr id="8" name="Rectangle 7"/>
          <p:cNvSpPr/>
          <p:nvPr/>
        </p:nvSpPr>
        <p:spPr>
          <a:xfrm>
            <a:off x="9327515" y="6050280"/>
            <a:ext cx="756285" cy="7562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0831" tIns="50415" rIns="100831" bIns="50415" rtlCol="0" anchor="ctr"/>
          <a:lstStyle/>
          <a:p>
            <a:pPr algn="ctr"/>
            <a:endParaRPr lang="en-US"/>
          </a:p>
        </p:txBody>
      </p:sp>
      <p:sp>
        <p:nvSpPr>
          <p:cNvPr id="6" name="Slide Number Placeholder 5"/>
          <p:cNvSpPr>
            <a:spLocks noGrp="1"/>
          </p:cNvSpPr>
          <p:nvPr>
            <p:ph type="sldNum" sz="quarter" idx="4"/>
          </p:nvPr>
        </p:nvSpPr>
        <p:spPr>
          <a:xfrm>
            <a:off x="9408666" y="6229547"/>
            <a:ext cx="605028" cy="436965"/>
          </a:xfrm>
          <a:prstGeom prst="bracketPair">
            <a:avLst>
              <a:gd name="adj" fmla="val 17949"/>
            </a:avLst>
          </a:prstGeom>
          <a:ln w="19050">
            <a:solidFill>
              <a:srgbClr val="FFFFFF"/>
            </a:solidFill>
          </a:ln>
        </p:spPr>
        <p:txBody>
          <a:bodyPr vert="horz" lIns="0" tIns="0" rIns="0" bIns="0" rtlCol="0" anchor="ctr"/>
          <a:lstStyle>
            <a:lvl1pPr algn="ctr">
              <a:defRPr sz="2000">
                <a:solidFill>
                  <a:srgbClr val="FFFFFF"/>
                </a:solidFill>
              </a:defRPr>
            </a:lvl1pPr>
          </a:lstStyle>
          <a:p>
            <a:fld id="{B6F15528-21DE-4FAA-801E-634DDDAF4B2B}" type="slidenum">
              <a:rPr lang="en-US" smtClean="0"/>
              <a:t>‹#›</a:t>
            </a:fld>
            <a:endParaRPr lang="en-US"/>
          </a:p>
        </p:txBody>
      </p:sp>
      <p:sp>
        <p:nvSpPr>
          <p:cNvPr id="5" name="Footer Placeholder 4"/>
          <p:cNvSpPr>
            <a:spLocks noGrp="1"/>
          </p:cNvSpPr>
          <p:nvPr>
            <p:ph type="ftr" sz="quarter" idx="3"/>
          </p:nvPr>
        </p:nvSpPr>
        <p:spPr>
          <a:xfrm rot="16200000">
            <a:off x="8366676" y="4464883"/>
            <a:ext cx="2610585" cy="403352"/>
          </a:xfrm>
          <a:prstGeom prst="rect">
            <a:avLst/>
          </a:prstGeom>
        </p:spPr>
        <p:txBody>
          <a:bodyPr vert="horz" lIns="100831" tIns="50415" rIns="100831" bIns="50415" rtlCol="0" anchor="ctr"/>
          <a:lstStyle>
            <a:lvl1pPr algn="r">
              <a:defRPr sz="1300">
                <a:solidFill>
                  <a:schemeClr val="bg2"/>
                </a:solidFill>
              </a:defRPr>
            </a:lvl1pPr>
          </a:lstStyle>
          <a:p>
            <a:endParaRPr lang="en-US"/>
          </a:p>
        </p:txBody>
      </p:sp>
      <p:sp>
        <p:nvSpPr>
          <p:cNvPr id="4" name="Date Placeholder 3"/>
          <p:cNvSpPr>
            <a:spLocks noGrp="1"/>
          </p:cNvSpPr>
          <p:nvPr>
            <p:ph type="dt" sz="half" idx="2"/>
          </p:nvPr>
        </p:nvSpPr>
        <p:spPr>
          <a:xfrm rot="16200000">
            <a:off x="8327463" y="1815084"/>
            <a:ext cx="2689012" cy="403352"/>
          </a:xfrm>
          <a:prstGeom prst="rect">
            <a:avLst/>
          </a:prstGeom>
        </p:spPr>
        <p:txBody>
          <a:bodyPr vert="horz" lIns="100831" tIns="50415" rIns="100831" bIns="50415" rtlCol="0" anchor="ctr"/>
          <a:lstStyle>
            <a:lvl1pPr algn="l">
              <a:defRPr sz="1300">
                <a:solidFill>
                  <a:schemeClr val="bg2"/>
                </a:solidFill>
              </a:defRPr>
            </a:lvl1pPr>
          </a:lstStyle>
          <a:p>
            <a:fld id="{1D8BD707-D9CF-40AE-B4C6-C98DA3205C09}" type="datetimeFigureOut">
              <a:rPr lang="en-US" smtClean="0"/>
              <a:t>12/14/2022</a:t>
            </a:fld>
            <a:endParaRPr lang="en-US"/>
          </a:p>
        </p:txBody>
      </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1008309" rtl="0" eaLnBrk="1" latinLnBrk="0" hangingPunct="1">
        <a:spcBef>
          <a:spcPct val="0"/>
        </a:spcBef>
        <a:buNone/>
        <a:defRPr sz="5100" kern="1200" cap="none" spc="-110" baseline="0">
          <a:ln>
            <a:noFill/>
          </a:ln>
          <a:solidFill>
            <a:schemeClr val="tx2"/>
          </a:solidFill>
          <a:effectLst/>
          <a:latin typeface="+mj-lt"/>
          <a:ea typeface="+mj-ea"/>
          <a:cs typeface="+mj-cs"/>
        </a:defRPr>
      </a:lvl1pPr>
    </p:titleStyle>
    <p:bodyStyle>
      <a:lvl1pPr marL="378116" indent="-252077" algn="l" defTabSz="1008309" rtl="0" eaLnBrk="1" latinLnBrk="0" hangingPunct="1">
        <a:spcBef>
          <a:spcPct val="20000"/>
        </a:spcBef>
        <a:buClr>
          <a:schemeClr val="accent1"/>
        </a:buClr>
        <a:buFont typeface="Arial" pitchFamily="34" charset="0"/>
        <a:buChar char="•"/>
        <a:defRPr sz="2400" kern="1200">
          <a:solidFill>
            <a:schemeClr val="tx1"/>
          </a:solidFill>
          <a:latin typeface="+mn-lt"/>
          <a:ea typeface="+mn-ea"/>
          <a:cs typeface="+mn-cs"/>
        </a:defRPr>
      </a:lvl1pPr>
      <a:lvl2pPr marL="705816" indent="-252077" algn="l" defTabSz="1008309" rtl="0" eaLnBrk="1" latinLnBrk="0" hangingPunct="1">
        <a:spcBef>
          <a:spcPct val="20000"/>
        </a:spcBef>
        <a:buClr>
          <a:schemeClr val="accent2"/>
        </a:buClr>
        <a:buFont typeface="Arial" pitchFamily="34" charset="0"/>
        <a:buChar char="•"/>
        <a:defRPr sz="2200" kern="1200">
          <a:solidFill>
            <a:schemeClr val="tx1"/>
          </a:solidFill>
          <a:latin typeface="+mn-lt"/>
          <a:ea typeface="+mn-ea"/>
          <a:cs typeface="+mn-cs"/>
        </a:defRPr>
      </a:lvl2pPr>
      <a:lvl3pPr marL="1109140" indent="-252077" algn="l" defTabSz="1008309" rtl="0" eaLnBrk="1" latinLnBrk="0" hangingPunct="1">
        <a:spcBef>
          <a:spcPct val="20000"/>
        </a:spcBef>
        <a:buClr>
          <a:schemeClr val="accent3"/>
        </a:buClr>
        <a:buFont typeface="Arial" pitchFamily="34" charset="0"/>
        <a:buChar char="•"/>
        <a:defRPr sz="2000" kern="1200">
          <a:solidFill>
            <a:schemeClr val="tx1"/>
          </a:solidFill>
          <a:latin typeface="+mn-lt"/>
          <a:ea typeface="+mn-ea"/>
          <a:cs typeface="+mn-cs"/>
        </a:defRPr>
      </a:lvl3pPr>
      <a:lvl4pPr marL="1411632" indent="-252077" algn="l" defTabSz="1008309" rtl="0" eaLnBrk="1" latinLnBrk="0" hangingPunct="1">
        <a:spcBef>
          <a:spcPct val="20000"/>
        </a:spcBef>
        <a:buClr>
          <a:schemeClr val="accent4"/>
        </a:buClr>
        <a:buFont typeface="Arial" pitchFamily="34" charset="0"/>
        <a:buChar char="•"/>
        <a:defRPr sz="1800" kern="1200">
          <a:solidFill>
            <a:schemeClr val="tx1"/>
          </a:solidFill>
          <a:latin typeface="+mn-lt"/>
          <a:ea typeface="+mn-ea"/>
          <a:cs typeface="+mn-cs"/>
        </a:defRPr>
      </a:lvl4pPr>
      <a:lvl5pPr marL="1714125" indent="-252077" algn="l" defTabSz="1008309" rtl="0" eaLnBrk="1" latinLnBrk="0" hangingPunct="1">
        <a:spcBef>
          <a:spcPct val="20000"/>
        </a:spcBef>
        <a:buClr>
          <a:schemeClr val="accent5"/>
        </a:buClr>
        <a:buFont typeface="Arial" pitchFamily="34" charset="0"/>
        <a:buChar char="•"/>
        <a:defRPr sz="1500" kern="1200" baseline="0">
          <a:solidFill>
            <a:schemeClr val="tx1"/>
          </a:solidFill>
          <a:latin typeface="+mn-lt"/>
          <a:ea typeface="+mn-ea"/>
          <a:cs typeface="+mn-cs"/>
        </a:defRPr>
      </a:lvl5pPr>
      <a:lvl6pPr marL="1915787" indent="-201662" algn="l" defTabSz="1008309" rtl="0" eaLnBrk="1" latinLnBrk="0" hangingPunct="1">
        <a:spcBef>
          <a:spcPct val="20000"/>
        </a:spcBef>
        <a:buClr>
          <a:schemeClr val="accent1"/>
        </a:buClr>
        <a:buFont typeface="Arial" pitchFamily="34" charset="0"/>
        <a:buChar char="•"/>
        <a:defRPr sz="1500" kern="1200" baseline="0">
          <a:solidFill>
            <a:schemeClr val="tx1"/>
          </a:solidFill>
          <a:latin typeface="+mn-lt"/>
          <a:ea typeface="+mn-ea"/>
          <a:cs typeface="+mn-cs"/>
        </a:defRPr>
      </a:lvl6pPr>
      <a:lvl7pPr marL="2117449" indent="-201662" algn="l" defTabSz="1008309" rtl="0" eaLnBrk="1" latinLnBrk="0" hangingPunct="1">
        <a:spcBef>
          <a:spcPct val="20000"/>
        </a:spcBef>
        <a:buClr>
          <a:schemeClr val="accent2"/>
        </a:buClr>
        <a:buFont typeface="Arial" pitchFamily="34" charset="0"/>
        <a:buChar char="•"/>
        <a:defRPr sz="1500" kern="1200">
          <a:solidFill>
            <a:schemeClr val="tx1"/>
          </a:solidFill>
          <a:latin typeface="+mn-lt"/>
          <a:ea typeface="+mn-ea"/>
          <a:cs typeface="+mn-cs"/>
        </a:defRPr>
      </a:lvl7pPr>
      <a:lvl8pPr marL="2319110" indent="-201662" algn="l" defTabSz="1008309" rtl="0" eaLnBrk="1" latinLnBrk="0" hangingPunct="1">
        <a:spcBef>
          <a:spcPct val="20000"/>
        </a:spcBef>
        <a:buClr>
          <a:schemeClr val="accent3"/>
        </a:buClr>
        <a:buFont typeface="Arial" pitchFamily="34" charset="0"/>
        <a:buChar char="•"/>
        <a:defRPr sz="1500" kern="1200">
          <a:solidFill>
            <a:schemeClr val="tx1"/>
          </a:solidFill>
          <a:latin typeface="+mn-lt"/>
          <a:ea typeface="+mn-ea"/>
          <a:cs typeface="+mn-cs"/>
        </a:defRPr>
      </a:lvl8pPr>
      <a:lvl9pPr marL="2520772" indent="-201662" algn="l" defTabSz="1008309" rtl="0" eaLnBrk="1" latinLnBrk="0" hangingPunct="1">
        <a:spcBef>
          <a:spcPct val="20000"/>
        </a:spcBef>
        <a:buClr>
          <a:schemeClr val="accent4"/>
        </a:buClr>
        <a:buFont typeface="Arial" pitchFamily="34" charset="0"/>
        <a:buChar char="•"/>
        <a:defRPr sz="1500" kern="1200">
          <a:solidFill>
            <a:schemeClr val="tx1"/>
          </a:solidFill>
          <a:latin typeface="+mn-lt"/>
          <a:ea typeface="+mn-ea"/>
          <a:cs typeface="+mn-cs"/>
        </a:defRPr>
      </a:lvl9pPr>
    </p:bodyStyle>
    <p:otherStyle>
      <a:defPPr>
        <a:defRPr lang="en-US"/>
      </a:defPPr>
      <a:lvl1pPr marL="0" algn="l" defTabSz="1008309" rtl="0" eaLnBrk="1" latinLnBrk="0" hangingPunct="1">
        <a:defRPr sz="2000" kern="1200">
          <a:solidFill>
            <a:schemeClr val="tx1"/>
          </a:solidFill>
          <a:latin typeface="+mn-lt"/>
          <a:ea typeface="+mn-ea"/>
          <a:cs typeface="+mn-cs"/>
        </a:defRPr>
      </a:lvl1pPr>
      <a:lvl2pPr marL="504154" algn="l" defTabSz="1008309" rtl="0" eaLnBrk="1" latinLnBrk="0" hangingPunct="1">
        <a:defRPr sz="2000" kern="1200">
          <a:solidFill>
            <a:schemeClr val="tx1"/>
          </a:solidFill>
          <a:latin typeface="+mn-lt"/>
          <a:ea typeface="+mn-ea"/>
          <a:cs typeface="+mn-cs"/>
        </a:defRPr>
      </a:lvl2pPr>
      <a:lvl3pPr marL="1008309" algn="l" defTabSz="1008309" rtl="0" eaLnBrk="1" latinLnBrk="0" hangingPunct="1">
        <a:defRPr sz="2000" kern="1200">
          <a:solidFill>
            <a:schemeClr val="tx1"/>
          </a:solidFill>
          <a:latin typeface="+mn-lt"/>
          <a:ea typeface="+mn-ea"/>
          <a:cs typeface="+mn-cs"/>
        </a:defRPr>
      </a:lvl3pPr>
      <a:lvl4pPr marL="1512463" algn="l" defTabSz="1008309" rtl="0" eaLnBrk="1" latinLnBrk="0" hangingPunct="1">
        <a:defRPr sz="2000" kern="1200">
          <a:solidFill>
            <a:schemeClr val="tx1"/>
          </a:solidFill>
          <a:latin typeface="+mn-lt"/>
          <a:ea typeface="+mn-ea"/>
          <a:cs typeface="+mn-cs"/>
        </a:defRPr>
      </a:lvl4pPr>
      <a:lvl5pPr marL="2016618" algn="l" defTabSz="1008309" rtl="0" eaLnBrk="1" latinLnBrk="0" hangingPunct="1">
        <a:defRPr sz="2000" kern="1200">
          <a:solidFill>
            <a:schemeClr val="tx1"/>
          </a:solidFill>
          <a:latin typeface="+mn-lt"/>
          <a:ea typeface="+mn-ea"/>
          <a:cs typeface="+mn-cs"/>
        </a:defRPr>
      </a:lvl5pPr>
      <a:lvl6pPr marL="2520772" algn="l" defTabSz="1008309" rtl="0" eaLnBrk="1" latinLnBrk="0" hangingPunct="1">
        <a:defRPr sz="2000" kern="1200">
          <a:solidFill>
            <a:schemeClr val="tx1"/>
          </a:solidFill>
          <a:latin typeface="+mn-lt"/>
          <a:ea typeface="+mn-ea"/>
          <a:cs typeface="+mn-cs"/>
        </a:defRPr>
      </a:lvl6pPr>
      <a:lvl7pPr marL="3024927" algn="l" defTabSz="1008309" rtl="0" eaLnBrk="1" latinLnBrk="0" hangingPunct="1">
        <a:defRPr sz="2000" kern="1200">
          <a:solidFill>
            <a:schemeClr val="tx1"/>
          </a:solidFill>
          <a:latin typeface="+mn-lt"/>
          <a:ea typeface="+mn-ea"/>
          <a:cs typeface="+mn-cs"/>
        </a:defRPr>
      </a:lvl7pPr>
      <a:lvl8pPr marL="3529081" algn="l" defTabSz="1008309" rtl="0" eaLnBrk="1" latinLnBrk="0" hangingPunct="1">
        <a:defRPr sz="2000" kern="1200">
          <a:solidFill>
            <a:schemeClr val="tx1"/>
          </a:solidFill>
          <a:latin typeface="+mn-lt"/>
          <a:ea typeface="+mn-ea"/>
          <a:cs typeface="+mn-cs"/>
        </a:defRPr>
      </a:lvl8pPr>
      <a:lvl9pPr marL="4033236" algn="l" defTabSz="1008309"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wiryana.pandu.org/SRIG-PS"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527493" y="1578190"/>
            <a:ext cx="7064375" cy="1958865"/>
          </a:xfrm>
          <a:prstGeom prst="rect">
            <a:avLst/>
          </a:prstGeom>
        </p:spPr>
        <p:txBody>
          <a:bodyPr vert="horz" wrap="square" lIns="0" tIns="73020" rIns="0" bIns="0" rtlCol="0">
            <a:spAutoFit/>
          </a:bodyPr>
          <a:lstStyle/>
          <a:p>
            <a:pPr marL="679401" marR="5080" indent="-667337">
              <a:lnSpc>
                <a:spcPts val="4909"/>
              </a:lnSpc>
              <a:spcBef>
                <a:spcPts val="575"/>
              </a:spcBef>
            </a:pPr>
            <a:r>
              <a:rPr lang="en-US" sz="4400" spc="-6" dirty="0" smtClean="0"/>
              <a:t>MODEL</a:t>
            </a:r>
            <a:r>
              <a:rPr lang="en-US" sz="4400" spc="-130" dirty="0" smtClean="0"/>
              <a:t> </a:t>
            </a:r>
            <a:r>
              <a:rPr lang="en-US" sz="4400" spc="-6" dirty="0" smtClean="0"/>
              <a:t>PENGEMBANGAN </a:t>
            </a:r>
            <a:r>
              <a:rPr lang="en-US" sz="4400" spc="-1205" dirty="0" smtClean="0"/>
              <a:t> </a:t>
            </a:r>
            <a:r>
              <a:rPr lang="en-US" sz="4400" spc="-45" dirty="0" smtClean="0"/>
              <a:t>STANDARD</a:t>
            </a:r>
            <a:r>
              <a:rPr lang="en-US" sz="4400" spc="-20" dirty="0" smtClean="0"/>
              <a:t> </a:t>
            </a:r>
            <a:r>
              <a:rPr lang="en-US" sz="4400" spc="-6" dirty="0" smtClean="0"/>
              <a:t>PROFESI </a:t>
            </a:r>
            <a:r>
              <a:rPr sz="4400" spc="-6" dirty="0" smtClean="0">
                <a:solidFill>
                  <a:srgbClr val="FFFFFF"/>
                </a:solidFill>
              </a:rPr>
              <a:t>ANGAN </a:t>
            </a:r>
            <a:r>
              <a:rPr sz="4400" spc="-1205" dirty="0" smtClean="0">
                <a:solidFill>
                  <a:srgbClr val="FFFFFF"/>
                </a:solidFill>
              </a:rPr>
              <a:t> </a:t>
            </a:r>
            <a:r>
              <a:rPr sz="4400" spc="-45" dirty="0">
                <a:solidFill>
                  <a:srgbClr val="FFFFFF"/>
                </a:solidFill>
              </a:rPr>
              <a:t>STANDARD</a:t>
            </a:r>
            <a:r>
              <a:rPr sz="4400" spc="-20" dirty="0">
                <a:solidFill>
                  <a:srgbClr val="FFFFFF"/>
                </a:solidFill>
              </a:rPr>
              <a:t> </a:t>
            </a:r>
            <a:r>
              <a:rPr sz="4400" spc="-6" dirty="0">
                <a:solidFill>
                  <a:srgbClr val="FFFFFF"/>
                </a:solidFill>
              </a:rPr>
              <a:t>PROFESI</a:t>
            </a:r>
            <a:endParaRPr sz="4400" dirty="0"/>
          </a:p>
        </p:txBody>
      </p:sp>
      <p:sp>
        <p:nvSpPr>
          <p:cNvPr id="4" name="object 4"/>
          <p:cNvSpPr txBox="1"/>
          <p:nvPr/>
        </p:nvSpPr>
        <p:spPr>
          <a:xfrm>
            <a:off x="9487535" y="6595110"/>
            <a:ext cx="125095" cy="228908"/>
          </a:xfrm>
          <a:prstGeom prst="rect">
            <a:avLst/>
          </a:prstGeom>
        </p:spPr>
        <p:txBody>
          <a:bodyPr vert="horz" wrap="square" lIns="0" tIns="13334" rIns="0" bIns="0" rtlCol="0">
            <a:spAutoFit/>
          </a:bodyPr>
          <a:lstStyle/>
          <a:p>
            <a:pPr marL="12699">
              <a:spcBef>
                <a:spcPts val="105"/>
              </a:spcBef>
            </a:pPr>
            <a:r>
              <a:rPr sz="1400" dirty="0">
                <a:latin typeface="Arial MT"/>
                <a:cs typeface="Arial MT"/>
              </a:rPr>
              <a:t>1</a:t>
            </a:r>
            <a:endParaRPr sz="1400">
              <a:latin typeface="Arial MT"/>
              <a:cs typeface="Arial MT"/>
            </a:endParaRPr>
          </a:p>
        </p:txBody>
      </p:sp>
      <p:sp>
        <p:nvSpPr>
          <p:cNvPr id="5" name="object 5"/>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5100" y="1239020"/>
            <a:ext cx="9093835" cy="4589780"/>
          </a:xfrm>
          <a:prstGeom prst="rect">
            <a:avLst/>
          </a:prstGeom>
        </p:spPr>
        <p:txBody>
          <a:bodyPr vert="horz" wrap="square" lIns="0" tIns="193661" rIns="0" bIns="0" rtlCol="0">
            <a:spAutoFit/>
          </a:bodyPr>
          <a:lstStyle/>
          <a:p>
            <a:pPr marL="12699">
              <a:spcBef>
                <a:spcPts val="1525"/>
              </a:spcBef>
            </a:pPr>
            <a:r>
              <a:rPr sz="2800" b="1" spc="-6" dirty="0">
                <a:latin typeface="Arial"/>
                <a:cs typeface="Arial"/>
              </a:rPr>
              <a:t>Kompetensi</a:t>
            </a:r>
            <a:endParaRPr sz="2800" dirty="0">
              <a:latin typeface="Arial"/>
              <a:cs typeface="Arial"/>
            </a:endParaRPr>
          </a:p>
          <a:p>
            <a:pPr marL="12699" marR="5080" algn="just">
              <a:spcBef>
                <a:spcPts val="1425"/>
              </a:spcBef>
            </a:pPr>
            <a:r>
              <a:rPr sz="2800" spc="69" dirty="0">
                <a:latin typeface="Arial MT"/>
                <a:cs typeface="Arial MT"/>
              </a:rPr>
              <a:t>suatu sifat </a:t>
            </a:r>
            <a:r>
              <a:rPr sz="2800" spc="65" dirty="0">
                <a:latin typeface="Arial MT"/>
                <a:cs typeface="Arial MT"/>
              </a:rPr>
              <a:t>yang </a:t>
            </a:r>
            <a:r>
              <a:rPr sz="2800" spc="75" dirty="0">
                <a:latin typeface="Arial MT"/>
                <a:cs typeface="Arial MT"/>
              </a:rPr>
              <a:t>selalu </a:t>
            </a:r>
            <a:r>
              <a:rPr sz="2800" spc="80" dirty="0">
                <a:latin typeface="Arial MT"/>
                <a:cs typeface="Arial MT"/>
              </a:rPr>
              <a:t>menuntut profesional </a:t>
            </a:r>
            <a:r>
              <a:rPr sz="2800" spc="85" dirty="0">
                <a:latin typeface="Arial MT"/>
                <a:cs typeface="Arial MT"/>
              </a:rPr>
              <a:t>Software </a:t>
            </a:r>
            <a:r>
              <a:rPr sz="2800" spc="-765" dirty="0">
                <a:latin typeface="Arial MT"/>
                <a:cs typeface="Arial MT"/>
              </a:rPr>
              <a:t> </a:t>
            </a:r>
            <a:r>
              <a:rPr sz="2800" spc="155" dirty="0">
                <a:latin typeface="Arial MT"/>
                <a:cs typeface="Arial MT"/>
              </a:rPr>
              <a:t>Engineer </a:t>
            </a:r>
            <a:r>
              <a:rPr sz="2800" spc="144" dirty="0">
                <a:latin typeface="Arial MT"/>
                <a:cs typeface="Arial MT"/>
              </a:rPr>
              <a:t>untuk </a:t>
            </a:r>
            <a:r>
              <a:rPr sz="2800" spc="165" dirty="0">
                <a:latin typeface="Arial MT"/>
                <a:cs typeface="Arial MT"/>
              </a:rPr>
              <a:t>memperdalam </a:t>
            </a:r>
            <a:r>
              <a:rPr sz="2800" spc="120" dirty="0">
                <a:latin typeface="Arial MT"/>
                <a:cs typeface="Arial MT"/>
              </a:rPr>
              <a:t>dan </a:t>
            </a:r>
            <a:r>
              <a:rPr sz="2800" spc="170" dirty="0">
                <a:latin typeface="Arial MT"/>
                <a:cs typeface="Arial MT"/>
              </a:rPr>
              <a:t>memperbaharui </a:t>
            </a:r>
            <a:r>
              <a:rPr sz="2800" spc="175" dirty="0">
                <a:latin typeface="Arial MT"/>
                <a:cs typeface="Arial MT"/>
              </a:rPr>
              <a:t> </a:t>
            </a:r>
            <a:r>
              <a:rPr sz="2800" spc="-6" dirty="0">
                <a:latin typeface="Arial MT"/>
                <a:cs typeface="Arial MT"/>
              </a:rPr>
              <a:t>pengetahuan dan ketrampilannya sesuai dengan tuntutan </a:t>
            </a:r>
            <a:r>
              <a:rPr sz="2800" spc="-765" dirty="0">
                <a:latin typeface="Arial MT"/>
                <a:cs typeface="Arial MT"/>
              </a:rPr>
              <a:t> </a:t>
            </a:r>
            <a:r>
              <a:rPr sz="2800" spc="-6" dirty="0">
                <a:latin typeface="Arial MT"/>
                <a:cs typeface="Arial MT"/>
              </a:rPr>
              <a:t>profesinya.</a:t>
            </a:r>
            <a:endParaRPr sz="2800" dirty="0">
              <a:latin typeface="Arial MT"/>
              <a:cs typeface="Arial MT"/>
            </a:endParaRPr>
          </a:p>
          <a:p>
            <a:pPr>
              <a:lnSpc>
                <a:spcPct val="100000"/>
              </a:lnSpc>
            </a:pPr>
            <a:endParaRPr sz="3100" dirty="0">
              <a:latin typeface="Arial MT"/>
              <a:cs typeface="Arial MT"/>
            </a:endParaRPr>
          </a:p>
          <a:p>
            <a:pPr marL="12699" marR="5080" algn="just">
              <a:spcBef>
                <a:spcPts val="2644"/>
              </a:spcBef>
            </a:pPr>
            <a:r>
              <a:rPr sz="2800" spc="35" dirty="0">
                <a:latin typeface="Arial MT"/>
                <a:cs typeface="Arial MT"/>
              </a:rPr>
              <a:t>Sesuai dengan etika </a:t>
            </a:r>
            <a:r>
              <a:rPr sz="2800" spc="40" dirty="0">
                <a:latin typeface="Arial MT"/>
                <a:cs typeface="Arial MT"/>
              </a:rPr>
              <a:t>profesi </a:t>
            </a:r>
            <a:r>
              <a:rPr sz="2800" spc="30" dirty="0">
                <a:latin typeface="Arial MT"/>
                <a:cs typeface="Arial MT"/>
              </a:rPr>
              <a:t>yang </a:t>
            </a:r>
            <a:r>
              <a:rPr sz="2800" spc="35" dirty="0">
                <a:latin typeface="Arial MT"/>
                <a:cs typeface="Arial MT"/>
              </a:rPr>
              <a:t>berlaku </a:t>
            </a:r>
            <a:r>
              <a:rPr sz="2800" spc="30" dirty="0">
                <a:latin typeface="Arial MT"/>
                <a:cs typeface="Arial MT"/>
              </a:rPr>
              <a:t>umum </a:t>
            </a:r>
            <a:r>
              <a:rPr sz="2800" spc="35" dirty="0">
                <a:latin typeface="Arial MT"/>
                <a:cs typeface="Arial MT"/>
              </a:rPr>
              <a:t>bahwa </a:t>
            </a:r>
            <a:r>
              <a:rPr sz="2800" spc="-765" dirty="0">
                <a:latin typeface="Arial MT"/>
                <a:cs typeface="Arial MT"/>
              </a:rPr>
              <a:t> </a:t>
            </a:r>
            <a:r>
              <a:rPr sz="2800" spc="155" dirty="0">
                <a:latin typeface="Arial MT"/>
                <a:cs typeface="Arial MT"/>
              </a:rPr>
              <a:t>hanya </a:t>
            </a:r>
            <a:r>
              <a:rPr sz="2800" spc="180" dirty="0">
                <a:latin typeface="Arial MT"/>
                <a:cs typeface="Arial MT"/>
              </a:rPr>
              <a:t>profesional </a:t>
            </a:r>
            <a:r>
              <a:rPr sz="2800" spc="150" dirty="0">
                <a:latin typeface="Arial MT"/>
                <a:cs typeface="Arial MT"/>
              </a:rPr>
              <a:t>yang </a:t>
            </a:r>
            <a:r>
              <a:rPr sz="2800" spc="180" dirty="0">
                <a:latin typeface="Arial MT"/>
                <a:cs typeface="Arial MT"/>
              </a:rPr>
              <a:t>berkompeten </a:t>
            </a:r>
            <a:r>
              <a:rPr sz="2800" spc="150" dirty="0">
                <a:latin typeface="Arial MT"/>
                <a:cs typeface="Arial MT"/>
              </a:rPr>
              <a:t>yang </a:t>
            </a:r>
            <a:r>
              <a:rPr sz="2800" spc="165" dirty="0">
                <a:latin typeface="Arial MT"/>
                <a:cs typeface="Arial MT"/>
              </a:rPr>
              <a:t>berhak </a:t>
            </a:r>
            <a:r>
              <a:rPr sz="2800" spc="170" dirty="0">
                <a:latin typeface="Arial MT"/>
                <a:cs typeface="Arial MT"/>
              </a:rPr>
              <a:t> </a:t>
            </a:r>
            <a:r>
              <a:rPr sz="2800" spc="-6" dirty="0">
                <a:latin typeface="Arial MT"/>
                <a:cs typeface="Arial MT"/>
              </a:rPr>
              <a:t>melakukan pekerjaan</a:t>
            </a:r>
            <a:r>
              <a:rPr sz="2800" dirty="0">
                <a:latin typeface="Arial MT"/>
                <a:cs typeface="Arial MT"/>
              </a:rPr>
              <a:t> </a:t>
            </a:r>
            <a:r>
              <a:rPr sz="2800" spc="-6" dirty="0">
                <a:latin typeface="Arial MT"/>
                <a:cs typeface="Arial MT"/>
              </a:rPr>
              <a:t>di</a:t>
            </a:r>
            <a:r>
              <a:rPr sz="2800" dirty="0">
                <a:latin typeface="Arial MT"/>
                <a:cs typeface="Arial MT"/>
              </a:rPr>
              <a:t> </a:t>
            </a:r>
            <a:r>
              <a:rPr sz="2800" spc="-6" dirty="0">
                <a:latin typeface="Arial MT"/>
                <a:cs typeface="Arial MT"/>
              </a:rPr>
              <a:t>bidangnya.</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17500" y="1187323"/>
            <a:ext cx="9093200" cy="5016500"/>
          </a:xfrm>
          <a:prstGeom prst="rect">
            <a:avLst/>
          </a:prstGeom>
        </p:spPr>
        <p:txBody>
          <a:bodyPr vert="horz" wrap="square" lIns="0" tIns="193661" rIns="0" bIns="0" rtlCol="0">
            <a:spAutoFit/>
          </a:bodyPr>
          <a:lstStyle/>
          <a:p>
            <a:pPr marL="12699" algn="just">
              <a:spcBef>
                <a:spcPts val="1525"/>
              </a:spcBef>
            </a:pPr>
            <a:r>
              <a:rPr sz="2800" b="1" spc="-6" dirty="0">
                <a:latin typeface="Arial"/>
                <a:cs typeface="Arial"/>
              </a:rPr>
              <a:t>Tanggung</a:t>
            </a:r>
            <a:r>
              <a:rPr sz="2800" b="1" spc="-20" dirty="0">
                <a:latin typeface="Arial"/>
                <a:cs typeface="Arial"/>
              </a:rPr>
              <a:t> </a:t>
            </a:r>
            <a:r>
              <a:rPr sz="2800" b="1" spc="-6" dirty="0">
                <a:latin typeface="Arial"/>
                <a:cs typeface="Arial"/>
              </a:rPr>
              <a:t>jawab</a:t>
            </a:r>
            <a:r>
              <a:rPr sz="2800" b="1" spc="-15" dirty="0">
                <a:latin typeface="Arial"/>
                <a:cs typeface="Arial"/>
              </a:rPr>
              <a:t> </a:t>
            </a:r>
            <a:r>
              <a:rPr sz="2800" b="1" spc="-6" dirty="0">
                <a:latin typeface="Arial"/>
                <a:cs typeface="Arial"/>
              </a:rPr>
              <a:t>pribadi</a:t>
            </a:r>
            <a:endParaRPr sz="2800" dirty="0">
              <a:latin typeface="Arial"/>
              <a:cs typeface="Arial"/>
            </a:endParaRPr>
          </a:p>
          <a:p>
            <a:pPr marL="12699" marR="5080" algn="just">
              <a:spcBef>
                <a:spcPts val="1425"/>
              </a:spcBef>
            </a:pPr>
            <a:r>
              <a:rPr sz="2800" spc="135" dirty="0">
                <a:latin typeface="Arial MT"/>
                <a:cs typeface="Arial MT"/>
              </a:rPr>
              <a:t>kesadaran </a:t>
            </a:r>
            <a:r>
              <a:rPr sz="2800" spc="125" dirty="0">
                <a:latin typeface="Arial MT"/>
                <a:cs typeface="Arial MT"/>
              </a:rPr>
              <a:t>untuk </a:t>
            </a:r>
            <a:r>
              <a:rPr sz="2800" spc="144" dirty="0">
                <a:latin typeface="Arial MT"/>
                <a:cs typeface="Arial MT"/>
              </a:rPr>
              <a:t>membebankan </a:t>
            </a:r>
            <a:r>
              <a:rPr sz="2800" spc="125" dirty="0">
                <a:latin typeface="Arial MT"/>
                <a:cs typeface="Arial MT"/>
              </a:rPr>
              <a:t>hasil </a:t>
            </a:r>
            <a:r>
              <a:rPr sz="2800" spc="144" dirty="0">
                <a:latin typeface="Arial MT"/>
                <a:cs typeface="Arial MT"/>
              </a:rPr>
              <a:t>pekerjaannya </a:t>
            </a:r>
            <a:r>
              <a:rPr sz="2800" spc="-765" dirty="0">
                <a:latin typeface="Arial MT"/>
                <a:cs typeface="Arial MT"/>
              </a:rPr>
              <a:t> </a:t>
            </a:r>
            <a:r>
              <a:rPr sz="2800" spc="-6" dirty="0">
                <a:latin typeface="Arial MT"/>
                <a:cs typeface="Arial MT"/>
              </a:rPr>
              <a:t>sebagai tanggung</a:t>
            </a:r>
            <a:r>
              <a:rPr sz="2800" dirty="0">
                <a:latin typeface="Arial MT"/>
                <a:cs typeface="Arial MT"/>
              </a:rPr>
              <a:t> </a:t>
            </a:r>
            <a:r>
              <a:rPr sz="2800" spc="-6" dirty="0">
                <a:latin typeface="Arial MT"/>
                <a:cs typeface="Arial MT"/>
              </a:rPr>
              <a:t>jawab</a:t>
            </a:r>
            <a:r>
              <a:rPr sz="2800" dirty="0">
                <a:latin typeface="Arial MT"/>
                <a:cs typeface="Arial MT"/>
              </a:rPr>
              <a:t> </a:t>
            </a:r>
            <a:r>
              <a:rPr sz="2800" spc="-6" dirty="0">
                <a:latin typeface="Arial MT"/>
                <a:cs typeface="Arial MT"/>
              </a:rPr>
              <a:t>pribadi</a:t>
            </a:r>
            <a:r>
              <a:rPr sz="2800" spc="-6" dirty="0">
                <a:latin typeface="Arial MT"/>
                <a:cs typeface="Arial MT"/>
              </a:rPr>
              <a:t>.</a:t>
            </a:r>
            <a:endParaRPr sz="2800" dirty="0">
              <a:latin typeface="Arial MT"/>
              <a:cs typeface="Arial MT"/>
            </a:endParaRPr>
          </a:p>
          <a:p>
            <a:pPr>
              <a:lnSpc>
                <a:spcPct val="100000"/>
              </a:lnSpc>
            </a:pPr>
            <a:endParaRPr sz="3100" dirty="0">
              <a:latin typeface="Arial MT"/>
              <a:cs typeface="Arial MT"/>
            </a:endParaRPr>
          </a:p>
          <a:p>
            <a:pPr marL="12699" marR="5080" algn="just">
              <a:spcBef>
                <a:spcPts val="2644"/>
              </a:spcBef>
            </a:pPr>
            <a:r>
              <a:rPr sz="2800" spc="-6" dirty="0">
                <a:latin typeface="Arial MT"/>
                <a:cs typeface="Arial MT"/>
              </a:rPr>
              <a:t>Seorang Software Engineer harus mengenal kemampuan </a:t>
            </a:r>
            <a:r>
              <a:rPr sz="2800" spc="-765" dirty="0">
                <a:latin typeface="Arial MT"/>
                <a:cs typeface="Arial MT"/>
              </a:rPr>
              <a:t> </a:t>
            </a:r>
            <a:r>
              <a:rPr sz="2800" spc="144" dirty="0">
                <a:latin typeface="Arial MT"/>
                <a:cs typeface="Arial MT"/>
              </a:rPr>
              <a:t>dirinya, </a:t>
            </a:r>
            <a:r>
              <a:rPr sz="2800" spc="150" dirty="0">
                <a:latin typeface="Arial MT"/>
                <a:cs typeface="Arial MT"/>
              </a:rPr>
              <a:t>sehingga </a:t>
            </a:r>
            <a:r>
              <a:rPr sz="2800" spc="125" dirty="0">
                <a:latin typeface="Arial MT"/>
                <a:cs typeface="Arial MT"/>
              </a:rPr>
              <a:t>bisa </a:t>
            </a:r>
            <a:r>
              <a:rPr sz="2800" spc="160" dirty="0">
                <a:latin typeface="Arial MT"/>
                <a:cs typeface="Arial MT"/>
              </a:rPr>
              <a:t>mempertanggung- </a:t>
            </a:r>
            <a:r>
              <a:rPr sz="2800" spc="150" dirty="0">
                <a:latin typeface="Arial MT"/>
                <a:cs typeface="Arial MT"/>
              </a:rPr>
              <a:t>jawabkan </a:t>
            </a:r>
            <a:r>
              <a:rPr sz="2800" spc="-765" dirty="0">
                <a:latin typeface="Arial MT"/>
                <a:cs typeface="Arial MT"/>
              </a:rPr>
              <a:t> </a:t>
            </a:r>
            <a:r>
              <a:rPr sz="2800" spc="120" dirty="0">
                <a:latin typeface="Arial MT"/>
                <a:cs typeface="Arial MT"/>
              </a:rPr>
              <a:t>semua </a:t>
            </a:r>
            <a:r>
              <a:rPr sz="2800" spc="135" dirty="0">
                <a:latin typeface="Arial MT"/>
                <a:cs typeface="Arial MT"/>
              </a:rPr>
              <a:t>pekerjaan </a:t>
            </a:r>
            <a:r>
              <a:rPr sz="2800" spc="114" dirty="0">
                <a:latin typeface="Arial MT"/>
                <a:cs typeface="Arial MT"/>
              </a:rPr>
              <a:t>yang </a:t>
            </a:r>
            <a:r>
              <a:rPr sz="2800" spc="140" dirty="0">
                <a:latin typeface="Arial MT"/>
                <a:cs typeface="Arial MT"/>
              </a:rPr>
              <a:t>dilakukannya </a:t>
            </a:r>
            <a:r>
              <a:rPr sz="2800" spc="130" dirty="0">
                <a:latin typeface="Arial MT"/>
                <a:cs typeface="Arial MT"/>
              </a:rPr>
              <a:t>secara </a:t>
            </a:r>
            <a:r>
              <a:rPr sz="2800" spc="120" dirty="0">
                <a:latin typeface="Arial MT"/>
                <a:cs typeface="Arial MT"/>
              </a:rPr>
              <a:t>moral </a:t>
            </a:r>
            <a:r>
              <a:rPr sz="2800" spc="-6" dirty="0">
                <a:latin typeface="Arial MT"/>
                <a:cs typeface="Arial MT"/>
              </a:rPr>
              <a:t>: </a:t>
            </a:r>
            <a:r>
              <a:rPr sz="2800" dirty="0">
                <a:latin typeface="Arial MT"/>
                <a:cs typeface="Arial MT"/>
              </a:rPr>
              <a:t> </a:t>
            </a:r>
            <a:r>
              <a:rPr sz="2800" spc="150" dirty="0">
                <a:latin typeface="Arial MT"/>
                <a:cs typeface="Arial MT"/>
              </a:rPr>
              <a:t>selalu </a:t>
            </a:r>
            <a:r>
              <a:rPr sz="2800" spc="170" dirty="0">
                <a:latin typeface="Arial MT"/>
                <a:cs typeface="Arial MT"/>
              </a:rPr>
              <a:t>merekomendasikan </a:t>
            </a:r>
            <a:r>
              <a:rPr sz="2800" spc="120" dirty="0">
                <a:latin typeface="Arial MT"/>
                <a:cs typeface="Arial MT"/>
              </a:rPr>
              <a:t>apa </a:t>
            </a:r>
            <a:r>
              <a:rPr sz="2800" spc="160" dirty="0">
                <a:latin typeface="Arial MT"/>
                <a:cs typeface="Arial MT"/>
              </a:rPr>
              <a:t>adanya, </a:t>
            </a:r>
            <a:r>
              <a:rPr sz="2800" spc="170" dirty="0">
                <a:latin typeface="Arial MT"/>
                <a:cs typeface="Arial MT"/>
              </a:rPr>
              <a:t>melakukan </a:t>
            </a:r>
            <a:r>
              <a:rPr sz="2800" spc="175" dirty="0">
                <a:latin typeface="Arial MT"/>
                <a:cs typeface="Arial MT"/>
              </a:rPr>
              <a:t> </a:t>
            </a:r>
            <a:r>
              <a:rPr sz="2800" spc="120" dirty="0">
                <a:latin typeface="Arial MT"/>
                <a:cs typeface="Arial MT"/>
              </a:rPr>
              <a:t>pekerjaan </a:t>
            </a:r>
            <a:r>
              <a:rPr sz="2800" spc="100" dirty="0">
                <a:latin typeface="Arial MT"/>
                <a:cs typeface="Arial MT"/>
              </a:rPr>
              <a:t>yang </a:t>
            </a:r>
            <a:r>
              <a:rPr sz="2800" spc="114" dirty="0">
                <a:latin typeface="Arial MT"/>
                <a:cs typeface="Arial MT"/>
              </a:rPr>
              <a:t>menjadi bidang </a:t>
            </a:r>
            <a:r>
              <a:rPr sz="2800" spc="130" dirty="0">
                <a:latin typeface="Arial MT"/>
                <a:cs typeface="Arial MT"/>
              </a:rPr>
              <a:t>kompetensinya, </a:t>
            </a:r>
            <a:r>
              <a:rPr sz="2800" spc="90" dirty="0">
                <a:latin typeface="Arial MT"/>
                <a:cs typeface="Arial MT"/>
              </a:rPr>
              <a:t>dan </a:t>
            </a:r>
            <a:r>
              <a:rPr sz="2800" spc="95" dirty="0">
                <a:latin typeface="Arial MT"/>
                <a:cs typeface="Arial MT"/>
              </a:rPr>
              <a:t> </a:t>
            </a:r>
            <a:r>
              <a:rPr sz="2800" spc="-6" dirty="0">
                <a:latin typeface="Arial MT"/>
                <a:cs typeface="Arial MT"/>
              </a:rPr>
              <a:t>m</a:t>
            </a:r>
            <a:r>
              <a:rPr sz="2800" spc="105" dirty="0">
                <a:latin typeface="Arial MT"/>
                <a:cs typeface="Arial MT"/>
              </a:rPr>
              <a:t> </a:t>
            </a:r>
            <a:r>
              <a:rPr sz="2800" spc="-6" dirty="0">
                <a:latin typeface="Arial MT"/>
                <a:cs typeface="Arial MT"/>
              </a:rPr>
              <a:t>e</a:t>
            </a:r>
            <a:r>
              <a:rPr sz="2800" spc="110" dirty="0">
                <a:latin typeface="Arial MT"/>
                <a:cs typeface="Arial MT"/>
              </a:rPr>
              <a:t> </a:t>
            </a:r>
            <a:r>
              <a:rPr sz="2800" spc="-6" dirty="0">
                <a:latin typeface="Arial MT"/>
                <a:cs typeface="Arial MT"/>
              </a:rPr>
              <a:t>n</a:t>
            </a:r>
            <a:r>
              <a:rPr sz="2800" spc="110" dirty="0">
                <a:latin typeface="Arial MT"/>
                <a:cs typeface="Arial MT"/>
              </a:rPr>
              <a:t> </a:t>
            </a:r>
            <a:r>
              <a:rPr sz="2800" spc="-6" dirty="0">
                <a:latin typeface="Arial MT"/>
                <a:cs typeface="Arial MT"/>
              </a:rPr>
              <a:t>d</a:t>
            </a:r>
            <a:r>
              <a:rPr sz="2800" spc="110" dirty="0">
                <a:latin typeface="Arial MT"/>
                <a:cs typeface="Arial MT"/>
              </a:rPr>
              <a:t> </a:t>
            </a:r>
            <a:r>
              <a:rPr sz="2800" spc="-6" dirty="0">
                <a:latin typeface="Arial MT"/>
                <a:cs typeface="Arial MT"/>
              </a:rPr>
              <a:t>a</a:t>
            </a:r>
            <a:r>
              <a:rPr sz="2800" spc="105" dirty="0">
                <a:latin typeface="Arial MT"/>
                <a:cs typeface="Arial MT"/>
              </a:rPr>
              <a:t> </a:t>
            </a:r>
            <a:r>
              <a:rPr sz="2800" spc="-6" dirty="0">
                <a:latin typeface="Arial MT"/>
                <a:cs typeface="Arial MT"/>
              </a:rPr>
              <a:t>h</a:t>
            </a:r>
            <a:r>
              <a:rPr sz="2800" spc="110" dirty="0">
                <a:latin typeface="Arial MT"/>
                <a:cs typeface="Arial MT"/>
              </a:rPr>
              <a:t> </a:t>
            </a:r>
            <a:r>
              <a:rPr sz="2800" spc="-6" dirty="0">
                <a:latin typeface="Arial MT"/>
                <a:cs typeface="Arial MT"/>
              </a:rPr>
              <a:t>u</a:t>
            </a:r>
            <a:r>
              <a:rPr sz="2800" spc="110" dirty="0">
                <a:latin typeface="Arial MT"/>
                <a:cs typeface="Arial MT"/>
              </a:rPr>
              <a:t> </a:t>
            </a:r>
            <a:r>
              <a:rPr sz="2800" spc="-6" dirty="0">
                <a:latin typeface="Arial MT"/>
                <a:cs typeface="Arial MT"/>
              </a:rPr>
              <a:t>l</a:t>
            </a:r>
            <a:r>
              <a:rPr sz="2800" spc="110" dirty="0">
                <a:latin typeface="Arial MT"/>
                <a:cs typeface="Arial MT"/>
              </a:rPr>
              <a:t> </a:t>
            </a:r>
            <a:r>
              <a:rPr sz="2800" spc="-6" dirty="0">
                <a:latin typeface="Arial MT"/>
                <a:cs typeface="Arial MT"/>
              </a:rPr>
              <a:t>u</a:t>
            </a:r>
            <a:r>
              <a:rPr sz="2800" spc="114" dirty="0">
                <a:latin typeface="Arial MT"/>
                <a:cs typeface="Arial MT"/>
              </a:rPr>
              <a:t> </a:t>
            </a:r>
            <a:r>
              <a:rPr sz="2800" spc="-6" dirty="0">
                <a:latin typeface="Arial MT"/>
                <a:cs typeface="Arial MT"/>
              </a:rPr>
              <a:t>k</a:t>
            </a:r>
            <a:r>
              <a:rPr sz="2800" spc="110" dirty="0">
                <a:latin typeface="Arial MT"/>
                <a:cs typeface="Arial MT"/>
              </a:rPr>
              <a:t> </a:t>
            </a:r>
            <a:r>
              <a:rPr sz="2800" spc="-6" dirty="0">
                <a:latin typeface="Arial MT"/>
                <a:cs typeface="Arial MT"/>
              </a:rPr>
              <a:t>a</a:t>
            </a:r>
            <a:r>
              <a:rPr sz="2800" spc="114" dirty="0">
                <a:latin typeface="Arial MT"/>
                <a:cs typeface="Arial MT"/>
              </a:rPr>
              <a:t> </a:t>
            </a:r>
            <a:r>
              <a:rPr sz="2800" spc="-6" dirty="0">
                <a:latin typeface="Arial MT"/>
                <a:cs typeface="Arial MT"/>
              </a:rPr>
              <a:t>n</a:t>
            </a:r>
            <a:r>
              <a:rPr sz="2800" spc="245" dirty="0">
                <a:latin typeface="Arial MT"/>
                <a:cs typeface="Arial MT"/>
              </a:rPr>
              <a:t> </a:t>
            </a:r>
            <a:r>
              <a:rPr sz="2800" spc="-6" dirty="0">
                <a:latin typeface="Arial MT"/>
                <a:cs typeface="Arial MT"/>
              </a:rPr>
              <a:t>k</a:t>
            </a:r>
            <a:r>
              <a:rPr sz="2800" spc="114" dirty="0">
                <a:latin typeface="Arial MT"/>
                <a:cs typeface="Arial MT"/>
              </a:rPr>
              <a:t> </a:t>
            </a:r>
            <a:r>
              <a:rPr sz="2800" spc="-6" dirty="0">
                <a:latin typeface="Arial MT"/>
                <a:cs typeface="Arial MT"/>
              </a:rPr>
              <a:t>e</a:t>
            </a:r>
            <a:r>
              <a:rPr sz="2800" spc="114" dirty="0">
                <a:latin typeface="Arial MT"/>
                <a:cs typeface="Arial MT"/>
              </a:rPr>
              <a:t> </a:t>
            </a:r>
            <a:r>
              <a:rPr sz="2800" spc="-6" dirty="0">
                <a:latin typeface="Arial MT"/>
                <a:cs typeface="Arial MT"/>
              </a:rPr>
              <a:t>p</a:t>
            </a:r>
            <a:r>
              <a:rPr sz="2800" spc="110" dirty="0">
                <a:latin typeface="Arial MT"/>
                <a:cs typeface="Arial MT"/>
              </a:rPr>
              <a:t> </a:t>
            </a:r>
            <a:r>
              <a:rPr sz="2800" spc="-6" dirty="0">
                <a:latin typeface="Arial MT"/>
                <a:cs typeface="Arial MT"/>
              </a:rPr>
              <a:t>e</a:t>
            </a:r>
            <a:r>
              <a:rPr sz="2800" spc="114" dirty="0">
                <a:latin typeface="Arial MT"/>
                <a:cs typeface="Arial MT"/>
              </a:rPr>
              <a:t> </a:t>
            </a:r>
            <a:r>
              <a:rPr sz="2800" spc="-6" dirty="0">
                <a:latin typeface="Arial MT"/>
                <a:cs typeface="Arial MT"/>
              </a:rPr>
              <a:t>n</a:t>
            </a:r>
            <a:r>
              <a:rPr sz="2800" spc="114" dirty="0">
                <a:latin typeface="Arial MT"/>
                <a:cs typeface="Arial MT"/>
              </a:rPr>
              <a:t> </a:t>
            </a:r>
            <a:r>
              <a:rPr sz="2800" spc="-6" dirty="0">
                <a:latin typeface="Arial MT"/>
                <a:cs typeface="Arial MT"/>
              </a:rPr>
              <a:t>t</a:t>
            </a:r>
            <a:r>
              <a:rPr sz="2800" spc="120" dirty="0">
                <a:latin typeface="Arial MT"/>
                <a:cs typeface="Arial MT"/>
              </a:rPr>
              <a:t> </a:t>
            </a:r>
            <a:r>
              <a:rPr sz="2800" spc="-6" dirty="0">
                <a:latin typeface="Arial MT"/>
                <a:cs typeface="Arial MT"/>
              </a:rPr>
              <a:t>i</a:t>
            </a:r>
            <a:r>
              <a:rPr sz="2800" spc="114" dirty="0">
                <a:latin typeface="Arial MT"/>
                <a:cs typeface="Arial MT"/>
              </a:rPr>
              <a:t> </a:t>
            </a:r>
            <a:r>
              <a:rPr sz="2800" spc="-6" dirty="0">
                <a:latin typeface="Arial MT"/>
                <a:cs typeface="Arial MT"/>
              </a:rPr>
              <a:t>n</a:t>
            </a:r>
            <a:r>
              <a:rPr sz="2800" spc="110" dirty="0">
                <a:latin typeface="Arial MT"/>
                <a:cs typeface="Arial MT"/>
              </a:rPr>
              <a:t> </a:t>
            </a:r>
            <a:r>
              <a:rPr sz="2800" spc="-6" dirty="0">
                <a:latin typeface="Arial MT"/>
                <a:cs typeface="Arial MT"/>
              </a:rPr>
              <a:t>g</a:t>
            </a:r>
            <a:r>
              <a:rPr sz="2800" spc="114" dirty="0">
                <a:latin typeface="Arial MT"/>
                <a:cs typeface="Arial MT"/>
              </a:rPr>
              <a:t> </a:t>
            </a:r>
            <a:r>
              <a:rPr sz="2800" spc="-6" dirty="0">
                <a:latin typeface="Arial MT"/>
                <a:cs typeface="Arial MT"/>
              </a:rPr>
              <a:t>a</a:t>
            </a:r>
            <a:r>
              <a:rPr sz="2800" spc="114" dirty="0">
                <a:latin typeface="Arial MT"/>
                <a:cs typeface="Arial MT"/>
              </a:rPr>
              <a:t> </a:t>
            </a:r>
            <a:r>
              <a:rPr sz="2800" spc="-6" dirty="0">
                <a:latin typeface="Arial MT"/>
                <a:cs typeface="Arial MT"/>
              </a:rPr>
              <a:t>n</a:t>
            </a:r>
            <a:r>
              <a:rPr sz="2800" spc="245" dirty="0">
                <a:latin typeface="Arial MT"/>
                <a:cs typeface="Arial MT"/>
              </a:rPr>
              <a:t> </a:t>
            </a:r>
            <a:r>
              <a:rPr sz="2800" spc="-6" dirty="0">
                <a:latin typeface="Arial MT"/>
                <a:cs typeface="Arial MT"/>
              </a:rPr>
              <a:t>u</a:t>
            </a:r>
            <a:r>
              <a:rPr sz="2800" spc="114" dirty="0">
                <a:latin typeface="Arial MT"/>
                <a:cs typeface="Arial MT"/>
              </a:rPr>
              <a:t> </a:t>
            </a:r>
            <a:r>
              <a:rPr sz="2800" spc="-6" dirty="0">
                <a:latin typeface="Arial MT"/>
                <a:cs typeface="Arial MT"/>
              </a:rPr>
              <a:t>m</a:t>
            </a:r>
            <a:r>
              <a:rPr sz="2800" spc="114" dirty="0">
                <a:latin typeface="Arial MT"/>
                <a:cs typeface="Arial MT"/>
              </a:rPr>
              <a:t> </a:t>
            </a:r>
            <a:r>
              <a:rPr sz="2800" spc="-6" dirty="0">
                <a:latin typeface="Arial MT"/>
                <a:cs typeface="Arial MT"/>
              </a:rPr>
              <a:t>u</a:t>
            </a:r>
            <a:r>
              <a:rPr sz="2800" spc="110" dirty="0">
                <a:latin typeface="Arial MT"/>
                <a:cs typeface="Arial MT"/>
              </a:rPr>
              <a:t> </a:t>
            </a:r>
            <a:r>
              <a:rPr sz="2800" spc="-6" dirty="0">
                <a:latin typeface="Arial MT"/>
                <a:cs typeface="Arial MT"/>
              </a:rPr>
              <a:t>m</a:t>
            </a:r>
            <a:r>
              <a:rPr sz="2800" spc="114" dirty="0">
                <a:latin typeface="Arial MT"/>
                <a:cs typeface="Arial MT"/>
              </a:rPr>
              <a:t> </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0" y="1425514"/>
            <a:ext cx="9093835" cy="3192780"/>
          </a:xfrm>
          <a:prstGeom prst="rect">
            <a:avLst/>
          </a:prstGeom>
        </p:spPr>
        <p:txBody>
          <a:bodyPr vert="horz" wrap="square" lIns="0" tIns="12065" rIns="0" bIns="0" rtlCol="0">
            <a:spAutoFit/>
          </a:bodyPr>
          <a:lstStyle/>
          <a:p>
            <a:pPr marL="478121" marR="5080" indent="-465422" algn="just">
              <a:spcBef>
                <a:spcPts val="95"/>
              </a:spcBef>
              <a:buFont typeface="Arial MT"/>
              <a:buChar char="•"/>
              <a:tabLst>
                <a:tab pos="478121" algn="l"/>
              </a:tabLst>
            </a:pPr>
            <a:r>
              <a:rPr sz="2800" i="1" spc="110" dirty="0">
                <a:latin typeface="Arial"/>
                <a:cs typeface="Arial"/>
              </a:rPr>
              <a:t>Software </a:t>
            </a:r>
            <a:r>
              <a:rPr sz="2800" i="1" spc="105" dirty="0">
                <a:latin typeface="Arial"/>
                <a:cs typeface="Arial"/>
              </a:rPr>
              <a:t>Enginer </a:t>
            </a:r>
            <a:r>
              <a:rPr sz="2800" spc="105" dirty="0">
                <a:latin typeface="Arial MT"/>
                <a:cs typeface="Arial MT"/>
              </a:rPr>
              <a:t>masuk </a:t>
            </a:r>
            <a:r>
              <a:rPr sz="2800" spc="114" dirty="0">
                <a:latin typeface="Arial MT"/>
                <a:cs typeface="Arial MT"/>
              </a:rPr>
              <a:t>kategori </a:t>
            </a:r>
            <a:r>
              <a:rPr sz="2800" spc="110" dirty="0">
                <a:latin typeface="Arial MT"/>
                <a:cs typeface="Arial MT"/>
              </a:rPr>
              <a:t>sebagai </a:t>
            </a:r>
            <a:r>
              <a:rPr sz="2800" spc="105" dirty="0">
                <a:latin typeface="Arial MT"/>
                <a:cs typeface="Arial MT"/>
              </a:rPr>
              <a:t>sebuah </a:t>
            </a:r>
            <a:r>
              <a:rPr sz="2800" spc="-765" dirty="0">
                <a:latin typeface="Arial MT"/>
                <a:cs typeface="Arial MT"/>
              </a:rPr>
              <a:t> </a:t>
            </a:r>
            <a:r>
              <a:rPr sz="2800" spc="45" dirty="0">
                <a:latin typeface="Arial MT"/>
                <a:cs typeface="Arial MT"/>
              </a:rPr>
              <a:t>profesi, meskipun </a:t>
            </a:r>
            <a:r>
              <a:rPr sz="2800" spc="40" dirty="0">
                <a:latin typeface="Arial MT"/>
                <a:cs typeface="Arial MT"/>
              </a:rPr>
              <a:t>belum </a:t>
            </a:r>
            <a:r>
              <a:rPr sz="2800" spc="45" dirty="0">
                <a:latin typeface="Arial MT"/>
                <a:cs typeface="Arial MT"/>
              </a:rPr>
              <a:t>secara </a:t>
            </a:r>
            <a:r>
              <a:rPr sz="2800" spc="40" dirty="0">
                <a:latin typeface="Arial MT"/>
                <a:cs typeface="Arial MT"/>
              </a:rPr>
              <a:t>resmi </a:t>
            </a:r>
            <a:r>
              <a:rPr sz="2800" spc="50" dirty="0">
                <a:latin typeface="Arial MT"/>
                <a:cs typeface="Arial MT"/>
              </a:rPr>
              <a:t>mendapatkan </a:t>
            </a:r>
            <a:r>
              <a:rPr sz="2800" spc="-765" dirty="0">
                <a:latin typeface="Arial MT"/>
                <a:cs typeface="Arial MT"/>
              </a:rPr>
              <a:t> </a:t>
            </a:r>
            <a:r>
              <a:rPr sz="2800" spc="65" dirty="0">
                <a:latin typeface="Arial MT"/>
                <a:cs typeface="Arial MT"/>
              </a:rPr>
              <a:t>pengakuan </a:t>
            </a:r>
            <a:r>
              <a:rPr sz="2800" spc="55" dirty="0">
                <a:latin typeface="Arial MT"/>
                <a:cs typeface="Arial MT"/>
              </a:rPr>
              <a:t>atau </a:t>
            </a:r>
            <a:r>
              <a:rPr sz="2800" spc="65" dirty="0">
                <a:latin typeface="Arial MT"/>
                <a:cs typeface="Arial MT"/>
              </a:rPr>
              <a:t>“akreditasi” </a:t>
            </a:r>
            <a:r>
              <a:rPr sz="2800" spc="55" dirty="0">
                <a:latin typeface="Arial MT"/>
                <a:cs typeface="Arial MT"/>
              </a:rPr>
              <a:t>oleh </a:t>
            </a:r>
            <a:r>
              <a:rPr sz="2800" spc="75" dirty="0">
                <a:latin typeface="Arial MT"/>
                <a:cs typeface="Arial MT"/>
              </a:rPr>
              <a:t>lembaga-lembaga </a:t>
            </a:r>
            <a:r>
              <a:rPr sz="2800" spc="-765" dirty="0">
                <a:latin typeface="Arial MT"/>
                <a:cs typeface="Arial MT"/>
              </a:rPr>
              <a:t> </a:t>
            </a:r>
            <a:r>
              <a:rPr sz="2800" spc="-6" dirty="0">
                <a:latin typeface="Arial MT"/>
                <a:cs typeface="Arial MT"/>
              </a:rPr>
              <a:t>yang terkait</a:t>
            </a:r>
            <a:r>
              <a:rPr sz="2800" spc="-6" dirty="0">
                <a:latin typeface="Arial MT"/>
                <a:cs typeface="Arial MT"/>
              </a:rPr>
              <a:t>.</a:t>
            </a:r>
            <a:endParaRPr sz="2800" dirty="0">
              <a:latin typeface="Arial MT"/>
              <a:cs typeface="Arial MT"/>
            </a:endParaRPr>
          </a:p>
          <a:p>
            <a:pPr marL="478121" marR="5080" indent="-465422" algn="just">
              <a:spcBef>
                <a:spcPts val="1425"/>
              </a:spcBef>
              <a:buChar char="•"/>
              <a:tabLst>
                <a:tab pos="478121" algn="l"/>
              </a:tabLst>
            </a:pPr>
            <a:r>
              <a:rPr sz="2800" spc="185" dirty="0">
                <a:latin typeface="Arial MT"/>
                <a:cs typeface="Arial MT"/>
              </a:rPr>
              <a:t>Kelemahan pekerjaan tersebut sebagai </a:t>
            </a:r>
            <a:r>
              <a:rPr sz="2800" spc="180" dirty="0">
                <a:latin typeface="Arial MT"/>
                <a:cs typeface="Arial MT"/>
              </a:rPr>
              <a:t>sebuah </a:t>
            </a:r>
            <a:r>
              <a:rPr sz="2800" spc="185" dirty="0">
                <a:latin typeface="Arial MT"/>
                <a:cs typeface="Arial MT"/>
              </a:rPr>
              <a:t> </a:t>
            </a:r>
            <a:r>
              <a:rPr sz="2800" spc="10" dirty="0">
                <a:latin typeface="Arial MT"/>
                <a:cs typeface="Arial MT"/>
              </a:rPr>
              <a:t>profesi </a:t>
            </a:r>
            <a:r>
              <a:rPr sz="2800" spc="-6" dirty="0">
                <a:latin typeface="Arial MT"/>
                <a:cs typeface="Arial MT"/>
              </a:rPr>
              <a:t>: </a:t>
            </a:r>
            <a:r>
              <a:rPr sz="2800" spc="15" dirty="0">
                <a:latin typeface="Arial MT"/>
                <a:cs typeface="Arial MT"/>
              </a:rPr>
              <a:t>Software Engineer belum memiliki organisasi </a:t>
            </a:r>
            <a:r>
              <a:rPr sz="2800" spc="-765" dirty="0">
                <a:latin typeface="Arial MT"/>
                <a:cs typeface="Arial MT"/>
              </a:rPr>
              <a:t> </a:t>
            </a:r>
            <a:r>
              <a:rPr sz="2800" spc="-6" dirty="0">
                <a:latin typeface="Arial MT"/>
                <a:cs typeface="Arial MT"/>
              </a:rPr>
              <a:t>profesi</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462" y="1187322"/>
            <a:ext cx="9093835" cy="3374390"/>
          </a:xfrm>
          <a:prstGeom prst="rect">
            <a:avLst/>
          </a:prstGeom>
        </p:spPr>
        <p:txBody>
          <a:bodyPr vert="horz" wrap="square" lIns="0" tIns="193661" rIns="0" bIns="0" rtlCol="0">
            <a:spAutoFit/>
          </a:bodyPr>
          <a:lstStyle/>
          <a:p>
            <a:pPr marL="478121" indent="-465422">
              <a:spcBef>
                <a:spcPts val="1525"/>
              </a:spcBef>
              <a:buChar char="•"/>
              <a:tabLst>
                <a:tab pos="477486" algn="l"/>
                <a:tab pos="478121" algn="l"/>
              </a:tabLst>
            </a:pPr>
            <a:r>
              <a:rPr sz="2800" spc="-6" dirty="0">
                <a:latin typeface="Arial MT"/>
                <a:cs typeface="Arial MT"/>
              </a:rPr>
              <a:t>Organisasi</a:t>
            </a:r>
            <a:r>
              <a:rPr sz="2800" spc="-15" dirty="0">
                <a:latin typeface="Arial MT"/>
                <a:cs typeface="Arial MT"/>
              </a:rPr>
              <a:t> </a:t>
            </a:r>
            <a:r>
              <a:rPr sz="2800" spc="-6" dirty="0">
                <a:latin typeface="Arial MT"/>
                <a:cs typeface="Arial MT"/>
              </a:rPr>
              <a:t>profesi</a:t>
            </a:r>
            <a:r>
              <a:rPr sz="2800" spc="-10" dirty="0">
                <a:latin typeface="Arial MT"/>
                <a:cs typeface="Arial MT"/>
              </a:rPr>
              <a:t> </a:t>
            </a:r>
            <a:r>
              <a:rPr sz="2800" spc="-6" dirty="0">
                <a:latin typeface="Arial MT"/>
                <a:cs typeface="Arial MT"/>
              </a:rPr>
              <a:t>diperlukan</a:t>
            </a:r>
            <a:r>
              <a:rPr sz="2800" spc="-10" dirty="0">
                <a:latin typeface="Arial MT"/>
                <a:cs typeface="Arial MT"/>
              </a:rPr>
              <a:t> </a:t>
            </a:r>
            <a:r>
              <a:rPr sz="2800" spc="-6" dirty="0">
                <a:latin typeface="Arial MT"/>
                <a:cs typeface="Arial MT"/>
              </a:rPr>
              <a:t>:</a:t>
            </a:r>
            <a:endParaRPr sz="2800" dirty="0">
              <a:latin typeface="Arial MT"/>
              <a:cs typeface="Arial MT"/>
            </a:endParaRPr>
          </a:p>
          <a:p>
            <a:pPr marL="478121" marR="5080">
              <a:spcBef>
                <a:spcPts val="1425"/>
              </a:spcBef>
              <a:tabLst>
                <a:tab pos="4628183" algn="l"/>
                <a:tab pos="7355313" algn="l"/>
                <a:tab pos="8149641" algn="l"/>
              </a:tabLst>
            </a:pPr>
            <a:r>
              <a:rPr sz="2800" spc="100" dirty="0">
                <a:latin typeface="Arial MT"/>
                <a:cs typeface="Arial MT"/>
              </a:rPr>
              <a:t>tidak</a:t>
            </a:r>
            <a:r>
              <a:rPr sz="2800" spc="245" dirty="0">
                <a:latin typeface="Arial MT"/>
                <a:cs typeface="Arial MT"/>
              </a:rPr>
              <a:t> </a:t>
            </a:r>
            <a:r>
              <a:rPr sz="2800" spc="114" dirty="0">
                <a:latin typeface="Arial MT"/>
                <a:cs typeface="Arial MT"/>
              </a:rPr>
              <a:t>dimaksudkan</a:t>
            </a:r>
            <a:r>
              <a:rPr sz="2800" spc="250" dirty="0">
                <a:latin typeface="Arial MT"/>
                <a:cs typeface="Arial MT"/>
              </a:rPr>
              <a:t> </a:t>
            </a:r>
            <a:r>
              <a:rPr sz="2800" spc="105" dirty="0">
                <a:latin typeface="Arial MT"/>
                <a:cs typeface="Arial MT"/>
              </a:rPr>
              <a:t>untuk</a:t>
            </a:r>
            <a:r>
              <a:rPr sz="2800" spc="254" dirty="0">
                <a:latin typeface="Arial MT"/>
                <a:cs typeface="Arial MT"/>
              </a:rPr>
              <a:t> </a:t>
            </a:r>
            <a:r>
              <a:rPr sz="2800" spc="114" dirty="0">
                <a:latin typeface="Arial MT"/>
                <a:cs typeface="Arial MT"/>
              </a:rPr>
              <a:t>menyeleksi</a:t>
            </a:r>
            <a:r>
              <a:rPr sz="2800" spc="260" dirty="0">
                <a:latin typeface="Arial MT"/>
                <a:cs typeface="Arial MT"/>
              </a:rPr>
              <a:t> </a:t>
            </a:r>
            <a:r>
              <a:rPr sz="2800" spc="120" dirty="0">
                <a:latin typeface="Arial MT"/>
                <a:cs typeface="Arial MT"/>
              </a:rPr>
              <a:t>keanggotaa, </a:t>
            </a:r>
            <a:r>
              <a:rPr sz="2800" spc="-765" dirty="0">
                <a:latin typeface="Arial MT"/>
                <a:cs typeface="Arial MT"/>
              </a:rPr>
              <a:t> </a:t>
            </a:r>
            <a:r>
              <a:rPr sz="2800" spc="135" dirty="0">
                <a:latin typeface="Arial MT"/>
                <a:cs typeface="Arial MT"/>
              </a:rPr>
              <a:t>yan</a:t>
            </a:r>
            <a:r>
              <a:rPr sz="2800" spc="-6" dirty="0">
                <a:latin typeface="Arial MT"/>
                <a:cs typeface="Arial MT"/>
              </a:rPr>
              <a:t>g</a:t>
            </a:r>
            <a:r>
              <a:rPr sz="2800" spc="280" dirty="0">
                <a:latin typeface="Arial MT"/>
                <a:cs typeface="Arial MT"/>
              </a:rPr>
              <a:t> </a:t>
            </a:r>
            <a:r>
              <a:rPr sz="2800" spc="135" dirty="0">
                <a:latin typeface="Arial MT"/>
                <a:cs typeface="Arial MT"/>
              </a:rPr>
              <a:t>pe</a:t>
            </a:r>
            <a:r>
              <a:rPr sz="2800" spc="140" dirty="0">
                <a:latin typeface="Arial MT"/>
                <a:cs typeface="Arial MT"/>
              </a:rPr>
              <a:t>nt</a:t>
            </a:r>
            <a:r>
              <a:rPr sz="2800" spc="135" dirty="0">
                <a:latin typeface="Arial MT"/>
                <a:cs typeface="Arial MT"/>
              </a:rPr>
              <a:t>i</a:t>
            </a:r>
            <a:r>
              <a:rPr sz="2800" spc="140" dirty="0">
                <a:latin typeface="Arial MT"/>
                <a:cs typeface="Arial MT"/>
              </a:rPr>
              <a:t>n</a:t>
            </a:r>
            <a:r>
              <a:rPr sz="2800" spc="-6" dirty="0">
                <a:latin typeface="Arial MT"/>
                <a:cs typeface="Arial MT"/>
              </a:rPr>
              <a:t>g</a:t>
            </a:r>
            <a:r>
              <a:rPr sz="2800" spc="290" dirty="0">
                <a:latin typeface="Arial MT"/>
                <a:cs typeface="Arial MT"/>
              </a:rPr>
              <a:t> </a:t>
            </a:r>
            <a:r>
              <a:rPr sz="2800" spc="140" dirty="0">
                <a:latin typeface="Arial MT"/>
                <a:cs typeface="Arial MT"/>
              </a:rPr>
              <a:t>ada</a:t>
            </a:r>
            <a:r>
              <a:rPr sz="2800" spc="135" dirty="0">
                <a:latin typeface="Arial MT"/>
                <a:cs typeface="Arial MT"/>
              </a:rPr>
              <a:t>l</a:t>
            </a:r>
            <a:r>
              <a:rPr sz="2800" spc="140" dirty="0">
                <a:latin typeface="Arial MT"/>
                <a:cs typeface="Arial MT"/>
              </a:rPr>
              <a:t>a</a:t>
            </a:r>
            <a:r>
              <a:rPr sz="2800" spc="-6" dirty="0">
                <a:latin typeface="Arial MT"/>
                <a:cs typeface="Arial MT"/>
              </a:rPr>
              <a:t>h</a:t>
            </a:r>
            <a:r>
              <a:rPr sz="2800" spc="290" dirty="0">
                <a:latin typeface="Arial MT"/>
                <a:cs typeface="Arial MT"/>
              </a:rPr>
              <a:t> </a:t>
            </a:r>
            <a:r>
              <a:rPr sz="2800" spc="140" dirty="0">
                <a:latin typeface="Arial MT"/>
                <a:cs typeface="Arial MT"/>
              </a:rPr>
              <a:t>b</a:t>
            </a:r>
            <a:r>
              <a:rPr sz="2800" spc="135" dirty="0">
                <a:latin typeface="Arial MT"/>
                <a:cs typeface="Arial MT"/>
              </a:rPr>
              <a:t>i</a:t>
            </a:r>
            <a:r>
              <a:rPr sz="2800" spc="140" dirty="0">
                <a:latin typeface="Arial MT"/>
                <a:cs typeface="Arial MT"/>
              </a:rPr>
              <a:t>s</a:t>
            </a:r>
            <a:r>
              <a:rPr sz="2800" spc="-6" dirty="0">
                <a:latin typeface="Arial MT"/>
                <a:cs typeface="Arial MT"/>
              </a:rPr>
              <a:t>a</a:t>
            </a:r>
            <a:r>
              <a:rPr sz="2800" spc="290" dirty="0">
                <a:latin typeface="Arial MT"/>
                <a:cs typeface="Arial MT"/>
              </a:rPr>
              <a:t> </a:t>
            </a:r>
            <a:r>
              <a:rPr sz="2800" spc="140" dirty="0">
                <a:latin typeface="Arial MT"/>
                <a:cs typeface="Arial MT"/>
              </a:rPr>
              <a:t>membe</a:t>
            </a:r>
            <a:r>
              <a:rPr sz="2800" spc="135" dirty="0">
                <a:latin typeface="Arial MT"/>
                <a:cs typeface="Arial MT"/>
              </a:rPr>
              <a:t>ri</a:t>
            </a:r>
            <a:r>
              <a:rPr sz="2800" spc="140" dirty="0">
                <a:latin typeface="Arial MT"/>
                <a:cs typeface="Arial MT"/>
              </a:rPr>
              <a:t>ka</a:t>
            </a:r>
            <a:r>
              <a:rPr sz="2800" spc="-6" dirty="0">
                <a:latin typeface="Arial MT"/>
                <a:cs typeface="Arial MT"/>
              </a:rPr>
              <a:t>n</a:t>
            </a:r>
            <a:r>
              <a:rPr sz="2800" dirty="0">
                <a:latin typeface="Arial MT"/>
                <a:cs typeface="Arial MT"/>
              </a:rPr>
              <a:t>	</a:t>
            </a:r>
            <a:r>
              <a:rPr sz="2800" spc="140" dirty="0">
                <a:latin typeface="Arial MT"/>
                <a:cs typeface="Arial MT"/>
              </a:rPr>
              <a:t>kua</a:t>
            </a:r>
            <a:r>
              <a:rPr sz="2800" spc="135" dirty="0">
                <a:latin typeface="Arial MT"/>
                <a:cs typeface="Arial MT"/>
              </a:rPr>
              <a:t>li</a:t>
            </a:r>
            <a:r>
              <a:rPr sz="2800" spc="140" dirty="0">
                <a:latin typeface="Arial MT"/>
                <a:cs typeface="Arial MT"/>
              </a:rPr>
              <a:t>f</a:t>
            </a:r>
            <a:r>
              <a:rPr sz="2800" spc="135" dirty="0">
                <a:latin typeface="Arial MT"/>
                <a:cs typeface="Arial MT"/>
              </a:rPr>
              <a:t>i</a:t>
            </a:r>
            <a:r>
              <a:rPr sz="2800" spc="140" dirty="0">
                <a:latin typeface="Arial MT"/>
                <a:cs typeface="Arial MT"/>
              </a:rPr>
              <a:t>kas</a:t>
            </a:r>
            <a:r>
              <a:rPr sz="2800" spc="-6" dirty="0">
                <a:latin typeface="Arial MT"/>
                <a:cs typeface="Arial MT"/>
              </a:rPr>
              <a:t>i  yang jelas</a:t>
            </a:r>
            <a:r>
              <a:rPr sz="2800" dirty="0">
                <a:latin typeface="Arial MT"/>
                <a:cs typeface="Arial MT"/>
              </a:rPr>
              <a:t> </a:t>
            </a:r>
            <a:r>
              <a:rPr sz="2800" spc="-6" dirty="0">
                <a:latin typeface="Arial MT"/>
                <a:cs typeface="Arial MT"/>
              </a:rPr>
              <a:t>tentang</a:t>
            </a:r>
            <a:r>
              <a:rPr sz="2800" dirty="0">
                <a:latin typeface="Arial MT"/>
                <a:cs typeface="Arial MT"/>
              </a:rPr>
              <a:t> </a:t>
            </a:r>
            <a:r>
              <a:rPr sz="2800" spc="-6" dirty="0">
                <a:latin typeface="Arial MT"/>
                <a:cs typeface="Arial MT"/>
              </a:rPr>
              <a:t>apa</a:t>
            </a:r>
            <a:r>
              <a:rPr sz="2800" dirty="0">
                <a:latin typeface="Arial MT"/>
                <a:cs typeface="Arial MT"/>
              </a:rPr>
              <a:t> </a:t>
            </a:r>
            <a:r>
              <a:rPr sz="2800" i="1" spc="-6" dirty="0">
                <a:latin typeface="Arial"/>
                <a:cs typeface="Arial"/>
              </a:rPr>
              <a:t>Software</a:t>
            </a:r>
            <a:r>
              <a:rPr sz="2800" i="1" dirty="0">
                <a:latin typeface="Arial"/>
                <a:cs typeface="Arial"/>
              </a:rPr>
              <a:t> </a:t>
            </a:r>
            <a:r>
              <a:rPr sz="2800" i="1" spc="-6" dirty="0">
                <a:latin typeface="Arial"/>
                <a:cs typeface="Arial"/>
              </a:rPr>
              <a:t>Engineering </a:t>
            </a:r>
            <a:r>
              <a:rPr sz="2800" spc="-6" dirty="0">
                <a:latin typeface="Arial MT"/>
                <a:cs typeface="Arial MT"/>
              </a:rPr>
              <a:t>itu,</a:t>
            </a:r>
            <a:r>
              <a:rPr sz="2800" spc="6" dirty="0">
                <a:latin typeface="Arial MT"/>
                <a:cs typeface="Arial MT"/>
              </a:rPr>
              <a:t> </a:t>
            </a:r>
            <a:r>
              <a:rPr sz="2800" spc="-6" dirty="0">
                <a:latin typeface="Arial MT"/>
                <a:cs typeface="Arial MT"/>
              </a:rPr>
              <a:t>siapa </a:t>
            </a:r>
            <a:r>
              <a:rPr sz="2800" spc="-760" dirty="0">
                <a:latin typeface="Arial MT"/>
                <a:cs typeface="Arial MT"/>
              </a:rPr>
              <a:t> </a:t>
            </a:r>
            <a:r>
              <a:rPr sz="2800" i="1" spc="35" dirty="0">
                <a:latin typeface="Arial"/>
                <a:cs typeface="Arial"/>
              </a:rPr>
              <a:t>Software</a:t>
            </a:r>
            <a:r>
              <a:rPr sz="2800" i="1" spc="85" dirty="0">
                <a:latin typeface="Arial"/>
                <a:cs typeface="Arial"/>
              </a:rPr>
              <a:t> </a:t>
            </a:r>
            <a:r>
              <a:rPr sz="2800" i="1" spc="35" dirty="0">
                <a:latin typeface="Arial"/>
                <a:cs typeface="Arial"/>
              </a:rPr>
              <a:t>Engineer</a:t>
            </a:r>
            <a:r>
              <a:rPr sz="2800" i="1" spc="85" dirty="0">
                <a:latin typeface="Arial"/>
                <a:cs typeface="Arial"/>
              </a:rPr>
              <a:t> </a:t>
            </a:r>
            <a:r>
              <a:rPr sz="2800" spc="30" dirty="0">
                <a:latin typeface="Arial MT"/>
                <a:cs typeface="Arial MT"/>
              </a:rPr>
              <a:t>itu</a:t>
            </a:r>
            <a:r>
              <a:rPr sz="2800" i="1" spc="30" dirty="0">
                <a:latin typeface="Arial"/>
                <a:cs typeface="Arial"/>
              </a:rPr>
              <a:t>,</a:t>
            </a:r>
            <a:r>
              <a:rPr sz="2800" i="1" spc="95" dirty="0">
                <a:latin typeface="Arial"/>
                <a:cs typeface="Arial"/>
              </a:rPr>
              <a:t> </a:t>
            </a:r>
            <a:r>
              <a:rPr sz="2800" spc="25" dirty="0">
                <a:latin typeface="Arial MT"/>
                <a:cs typeface="Arial MT"/>
              </a:rPr>
              <a:t>dan</a:t>
            </a:r>
            <a:r>
              <a:rPr sz="2800" spc="85" dirty="0">
                <a:latin typeface="Arial MT"/>
                <a:cs typeface="Arial MT"/>
              </a:rPr>
              <a:t> </a:t>
            </a:r>
            <a:r>
              <a:rPr sz="2800" spc="35" dirty="0">
                <a:latin typeface="Arial MT"/>
                <a:cs typeface="Arial MT"/>
              </a:rPr>
              <a:t>membantu</a:t>
            </a:r>
            <a:r>
              <a:rPr sz="2800" spc="95" dirty="0">
                <a:latin typeface="Arial MT"/>
                <a:cs typeface="Arial MT"/>
              </a:rPr>
              <a:t> </a:t>
            </a:r>
            <a:r>
              <a:rPr sz="2800" spc="40" dirty="0">
                <a:latin typeface="Arial MT"/>
                <a:cs typeface="Arial MT"/>
              </a:rPr>
              <a:t>anggota</a:t>
            </a:r>
            <a:r>
              <a:rPr sz="2800" spc="100" dirty="0">
                <a:latin typeface="Arial MT"/>
                <a:cs typeface="Arial MT"/>
              </a:rPr>
              <a:t> </a:t>
            </a:r>
            <a:r>
              <a:rPr sz="2800" spc="35" dirty="0">
                <a:latin typeface="Arial MT"/>
                <a:cs typeface="Arial MT"/>
              </a:rPr>
              <a:t>untuk </a:t>
            </a:r>
            <a:r>
              <a:rPr sz="2800" spc="-765" dirty="0">
                <a:latin typeface="Arial MT"/>
                <a:cs typeface="Arial MT"/>
              </a:rPr>
              <a:t> </a:t>
            </a:r>
            <a:r>
              <a:rPr sz="2800" spc="-6" dirty="0">
                <a:latin typeface="Arial MT"/>
                <a:cs typeface="Arial MT"/>
              </a:rPr>
              <a:t>m</a:t>
            </a:r>
            <a:r>
              <a:rPr sz="2800" spc="100" dirty="0">
                <a:latin typeface="Arial MT"/>
                <a:cs typeface="Arial MT"/>
              </a:rPr>
              <a:t> </a:t>
            </a:r>
            <a:r>
              <a:rPr sz="2800" spc="-6" dirty="0">
                <a:latin typeface="Arial MT"/>
                <a:cs typeface="Arial MT"/>
              </a:rPr>
              <a:t>e</a:t>
            </a:r>
            <a:r>
              <a:rPr sz="2800" spc="100" dirty="0">
                <a:latin typeface="Arial MT"/>
                <a:cs typeface="Arial MT"/>
              </a:rPr>
              <a:t> </a:t>
            </a:r>
            <a:r>
              <a:rPr sz="2800" spc="-6" dirty="0">
                <a:latin typeface="Arial MT"/>
                <a:cs typeface="Arial MT"/>
              </a:rPr>
              <a:t>m</a:t>
            </a:r>
            <a:r>
              <a:rPr sz="2800" spc="105" dirty="0">
                <a:latin typeface="Arial MT"/>
                <a:cs typeface="Arial MT"/>
              </a:rPr>
              <a:t> </a:t>
            </a:r>
            <a:r>
              <a:rPr sz="2800" spc="-6" dirty="0">
                <a:latin typeface="Arial MT"/>
                <a:cs typeface="Arial MT"/>
              </a:rPr>
              <a:t>p</a:t>
            </a:r>
            <a:r>
              <a:rPr sz="2800" spc="100" dirty="0">
                <a:latin typeface="Arial MT"/>
                <a:cs typeface="Arial MT"/>
              </a:rPr>
              <a:t> </a:t>
            </a:r>
            <a:r>
              <a:rPr sz="2800" spc="-6" dirty="0">
                <a:latin typeface="Arial MT"/>
                <a:cs typeface="Arial MT"/>
              </a:rPr>
              <a:t>e</a:t>
            </a:r>
            <a:r>
              <a:rPr sz="2800" spc="105" dirty="0">
                <a:latin typeface="Arial MT"/>
                <a:cs typeface="Arial MT"/>
              </a:rPr>
              <a:t> </a:t>
            </a:r>
            <a:r>
              <a:rPr sz="2800" spc="-6" dirty="0">
                <a:latin typeface="Arial MT"/>
                <a:cs typeface="Arial MT"/>
              </a:rPr>
              <a:t>r</a:t>
            </a:r>
            <a:r>
              <a:rPr sz="2800" spc="100" dirty="0">
                <a:latin typeface="Arial MT"/>
                <a:cs typeface="Arial MT"/>
              </a:rPr>
              <a:t> </a:t>
            </a:r>
            <a:r>
              <a:rPr sz="2800" spc="-6" dirty="0">
                <a:latin typeface="Arial MT"/>
                <a:cs typeface="Arial MT"/>
              </a:rPr>
              <a:t>b</a:t>
            </a:r>
            <a:r>
              <a:rPr sz="2800" spc="105" dirty="0">
                <a:latin typeface="Arial MT"/>
                <a:cs typeface="Arial MT"/>
              </a:rPr>
              <a:t> </a:t>
            </a:r>
            <a:r>
              <a:rPr sz="2800" spc="-6" dirty="0">
                <a:latin typeface="Arial MT"/>
                <a:cs typeface="Arial MT"/>
              </a:rPr>
              <a:t>a</a:t>
            </a:r>
            <a:r>
              <a:rPr sz="2800" spc="100" dirty="0">
                <a:latin typeface="Arial MT"/>
                <a:cs typeface="Arial MT"/>
              </a:rPr>
              <a:t> </a:t>
            </a:r>
            <a:r>
              <a:rPr sz="2800" spc="-6" dirty="0">
                <a:latin typeface="Arial MT"/>
                <a:cs typeface="Arial MT"/>
              </a:rPr>
              <a:t>h</a:t>
            </a:r>
            <a:r>
              <a:rPr sz="2800" spc="100" dirty="0">
                <a:latin typeface="Arial MT"/>
                <a:cs typeface="Arial MT"/>
              </a:rPr>
              <a:t> </a:t>
            </a:r>
            <a:r>
              <a:rPr sz="2800" spc="-6" dirty="0">
                <a:latin typeface="Arial MT"/>
                <a:cs typeface="Arial MT"/>
              </a:rPr>
              <a:t>a</a:t>
            </a:r>
            <a:r>
              <a:rPr sz="2800" spc="105" dirty="0">
                <a:latin typeface="Arial MT"/>
                <a:cs typeface="Arial MT"/>
              </a:rPr>
              <a:t> </a:t>
            </a:r>
            <a:r>
              <a:rPr sz="2800" spc="-6" dirty="0">
                <a:latin typeface="Arial MT"/>
                <a:cs typeface="Arial MT"/>
              </a:rPr>
              <a:t>r</a:t>
            </a:r>
            <a:r>
              <a:rPr sz="2800" spc="100" dirty="0">
                <a:latin typeface="Arial MT"/>
                <a:cs typeface="Arial MT"/>
              </a:rPr>
              <a:t> </a:t>
            </a:r>
            <a:r>
              <a:rPr sz="2800" spc="-6" dirty="0">
                <a:latin typeface="Arial MT"/>
                <a:cs typeface="Arial MT"/>
              </a:rPr>
              <a:t>u</a:t>
            </a:r>
            <a:r>
              <a:rPr sz="2800" spc="105" dirty="0">
                <a:latin typeface="Arial MT"/>
                <a:cs typeface="Arial MT"/>
              </a:rPr>
              <a:t> </a:t>
            </a:r>
            <a:r>
              <a:rPr sz="2800" spc="-6" dirty="0">
                <a:latin typeface="Arial MT"/>
                <a:cs typeface="Arial MT"/>
              </a:rPr>
              <a:t>i	p</a:t>
            </a:r>
            <a:r>
              <a:rPr sz="2800" spc="105" dirty="0">
                <a:latin typeface="Arial MT"/>
                <a:cs typeface="Arial MT"/>
              </a:rPr>
              <a:t> </a:t>
            </a:r>
            <a:r>
              <a:rPr sz="2800" spc="-6" dirty="0">
                <a:latin typeface="Arial MT"/>
                <a:cs typeface="Arial MT"/>
              </a:rPr>
              <a:t>e</a:t>
            </a:r>
            <a:r>
              <a:rPr sz="2800" spc="110" dirty="0">
                <a:latin typeface="Arial MT"/>
                <a:cs typeface="Arial MT"/>
              </a:rPr>
              <a:t> </a:t>
            </a:r>
            <a:r>
              <a:rPr sz="2800" spc="-6" dirty="0">
                <a:latin typeface="Arial MT"/>
                <a:cs typeface="Arial MT"/>
              </a:rPr>
              <a:t>n</a:t>
            </a:r>
            <a:r>
              <a:rPr sz="2800" spc="105" dirty="0">
                <a:latin typeface="Arial MT"/>
                <a:cs typeface="Arial MT"/>
              </a:rPr>
              <a:t> </a:t>
            </a:r>
            <a:r>
              <a:rPr sz="2800" spc="-6" dirty="0">
                <a:latin typeface="Arial MT"/>
                <a:cs typeface="Arial MT"/>
              </a:rPr>
              <a:t>g</a:t>
            </a:r>
            <a:r>
              <a:rPr sz="2800" spc="110" dirty="0">
                <a:latin typeface="Arial MT"/>
                <a:cs typeface="Arial MT"/>
              </a:rPr>
              <a:t> </a:t>
            </a:r>
            <a:r>
              <a:rPr sz="2800" spc="-6" dirty="0">
                <a:latin typeface="Arial MT"/>
                <a:cs typeface="Arial MT"/>
              </a:rPr>
              <a:t>e</a:t>
            </a:r>
            <a:r>
              <a:rPr sz="2800" spc="105" dirty="0">
                <a:latin typeface="Arial MT"/>
                <a:cs typeface="Arial MT"/>
              </a:rPr>
              <a:t> </a:t>
            </a:r>
            <a:r>
              <a:rPr sz="2800" spc="-6" dirty="0">
                <a:latin typeface="Arial MT"/>
                <a:cs typeface="Arial MT"/>
              </a:rPr>
              <a:t>t</a:t>
            </a:r>
            <a:r>
              <a:rPr sz="2800" spc="114" dirty="0">
                <a:latin typeface="Arial MT"/>
                <a:cs typeface="Arial MT"/>
              </a:rPr>
              <a:t> </a:t>
            </a:r>
            <a:r>
              <a:rPr sz="2800" spc="-6" dirty="0">
                <a:latin typeface="Arial MT"/>
                <a:cs typeface="Arial MT"/>
              </a:rPr>
              <a:t>a</a:t>
            </a:r>
            <a:r>
              <a:rPr sz="2800" spc="105" dirty="0">
                <a:latin typeface="Arial MT"/>
                <a:cs typeface="Arial MT"/>
              </a:rPr>
              <a:t> </a:t>
            </a:r>
            <a:r>
              <a:rPr sz="2800" spc="-6" dirty="0">
                <a:latin typeface="Arial MT"/>
                <a:cs typeface="Arial MT"/>
              </a:rPr>
              <a:t>h</a:t>
            </a:r>
            <a:r>
              <a:rPr sz="2800" spc="110" dirty="0">
                <a:latin typeface="Arial MT"/>
                <a:cs typeface="Arial MT"/>
              </a:rPr>
              <a:t> </a:t>
            </a:r>
            <a:r>
              <a:rPr sz="2800" spc="-6" dirty="0">
                <a:latin typeface="Arial MT"/>
                <a:cs typeface="Arial MT"/>
              </a:rPr>
              <a:t>u</a:t>
            </a:r>
            <a:r>
              <a:rPr sz="2800" spc="105" dirty="0">
                <a:latin typeface="Arial MT"/>
                <a:cs typeface="Arial MT"/>
              </a:rPr>
              <a:t> </a:t>
            </a:r>
            <a:r>
              <a:rPr sz="2800" spc="-6" dirty="0">
                <a:latin typeface="Arial MT"/>
                <a:cs typeface="Arial MT"/>
              </a:rPr>
              <a:t>a</a:t>
            </a:r>
            <a:r>
              <a:rPr sz="2800" spc="110" dirty="0">
                <a:latin typeface="Arial MT"/>
                <a:cs typeface="Arial MT"/>
              </a:rPr>
              <a:t> </a:t>
            </a:r>
            <a:r>
              <a:rPr sz="2800" spc="-6" dirty="0">
                <a:latin typeface="Arial MT"/>
                <a:cs typeface="Arial MT"/>
              </a:rPr>
              <a:t>n	d</a:t>
            </a:r>
            <a:r>
              <a:rPr sz="2800" spc="75" dirty="0">
                <a:latin typeface="Arial MT"/>
                <a:cs typeface="Arial MT"/>
              </a:rPr>
              <a:t> </a:t>
            </a:r>
            <a:r>
              <a:rPr sz="2800" spc="-6" dirty="0">
                <a:latin typeface="Arial MT"/>
                <a:cs typeface="Arial MT"/>
              </a:rPr>
              <a:t>a</a:t>
            </a:r>
            <a:r>
              <a:rPr sz="2800" spc="69" dirty="0">
                <a:latin typeface="Arial MT"/>
                <a:cs typeface="Arial MT"/>
              </a:rPr>
              <a:t> </a:t>
            </a:r>
            <a:r>
              <a:rPr sz="2800" spc="-6" dirty="0">
                <a:latin typeface="Arial MT"/>
                <a:cs typeface="Arial MT"/>
              </a:rPr>
              <a:t>n </a:t>
            </a:r>
            <a:r>
              <a:rPr sz="2800" dirty="0">
                <a:latin typeface="Arial MT"/>
                <a:cs typeface="Arial MT"/>
              </a:rPr>
              <a:t> </a:t>
            </a:r>
            <a:r>
              <a:rPr sz="2800" spc="-6" dirty="0">
                <a:latin typeface="Arial MT"/>
                <a:cs typeface="Arial MT"/>
              </a:rPr>
              <a:t>ketrampilannya</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68300" y="657225"/>
            <a:ext cx="8915400" cy="993922"/>
          </a:xfrm>
          <a:prstGeom prst="rect">
            <a:avLst/>
          </a:prstGeom>
        </p:spPr>
        <p:txBody>
          <a:bodyPr vert="horz" wrap="square" lIns="0" tIns="57146" rIns="0" bIns="0" rtlCol="0">
            <a:spAutoFit/>
          </a:bodyPr>
          <a:lstStyle/>
          <a:p>
            <a:pPr marL="1447061" marR="5080" indent="-1434362" algn="ctr">
              <a:lnSpc>
                <a:spcPts val="3569"/>
              </a:lnSpc>
              <a:spcBef>
                <a:spcPts val="450"/>
              </a:spcBef>
            </a:pPr>
            <a:r>
              <a:rPr sz="4400" spc="-6" dirty="0" smtClean="0"/>
              <a:t>	</a:t>
            </a:r>
            <a:r>
              <a:rPr sz="4400" spc="-6" dirty="0" err="1" smtClean="0"/>
              <a:t>Standardisasi</a:t>
            </a:r>
            <a:r>
              <a:rPr sz="4400" spc="-6" dirty="0" smtClean="0"/>
              <a:t> </a:t>
            </a:r>
            <a:r>
              <a:rPr sz="4400" spc="-6" dirty="0"/>
              <a:t>Profesi</a:t>
            </a:r>
            <a:r>
              <a:rPr sz="4400" dirty="0"/>
              <a:t> </a:t>
            </a:r>
            <a:r>
              <a:rPr sz="4400" spc="-6" dirty="0"/>
              <a:t>TI </a:t>
            </a:r>
            <a:r>
              <a:rPr sz="4400" spc="-6" dirty="0" smtClean="0"/>
              <a:t/>
            </a:r>
            <a:br>
              <a:rPr sz="4400" spc="-6" dirty="0" smtClean="0"/>
            </a:br>
            <a:r>
              <a:rPr sz="4400" spc="-6" dirty="0" err="1" smtClean="0"/>
              <a:t>menurut</a:t>
            </a:r>
            <a:r>
              <a:rPr sz="4400" spc="-6" dirty="0" smtClean="0"/>
              <a:t> </a:t>
            </a:r>
            <a:r>
              <a:rPr sz="4400" spc="-869" dirty="0" smtClean="0"/>
              <a:t> </a:t>
            </a:r>
            <a:r>
              <a:rPr sz="4400" spc="-6" dirty="0"/>
              <a:t>SRIG-PS</a:t>
            </a:r>
            <a:r>
              <a:rPr sz="4400" spc="-10" dirty="0"/>
              <a:t> </a:t>
            </a:r>
            <a:r>
              <a:rPr sz="4400" spc="-6" dirty="0"/>
              <a:t>SEARCC</a:t>
            </a:r>
          </a:p>
        </p:txBody>
      </p:sp>
      <p:sp>
        <p:nvSpPr>
          <p:cNvPr id="3" name="object 3"/>
          <p:cNvSpPr txBox="1"/>
          <p:nvPr/>
        </p:nvSpPr>
        <p:spPr>
          <a:xfrm>
            <a:off x="-2048" y="2638425"/>
            <a:ext cx="9093835" cy="3407984"/>
          </a:xfrm>
          <a:prstGeom prst="rect">
            <a:avLst/>
          </a:prstGeom>
        </p:spPr>
        <p:txBody>
          <a:bodyPr vert="horz" wrap="square" lIns="0" tIns="12065" rIns="0" bIns="0" rtlCol="0">
            <a:spAutoFit/>
          </a:bodyPr>
          <a:lstStyle/>
          <a:p>
            <a:pPr marL="12699" marR="5080" algn="just">
              <a:spcBef>
                <a:spcPts val="95"/>
              </a:spcBef>
            </a:pPr>
            <a:r>
              <a:rPr sz="2800" b="1" spc="265" dirty="0">
                <a:latin typeface="Arial"/>
                <a:cs typeface="Arial"/>
              </a:rPr>
              <a:t>SEARCC </a:t>
            </a:r>
            <a:r>
              <a:rPr sz="2800" spc="-6" dirty="0">
                <a:latin typeface="Arial MT"/>
                <a:cs typeface="Arial MT"/>
              </a:rPr>
              <a:t>( </a:t>
            </a:r>
            <a:r>
              <a:rPr sz="2800" i="1" spc="254" dirty="0">
                <a:latin typeface="Arial"/>
                <a:cs typeface="Arial"/>
              </a:rPr>
              <a:t>South </a:t>
            </a:r>
            <a:r>
              <a:rPr sz="2800" i="1" spc="240" dirty="0">
                <a:latin typeface="Arial"/>
                <a:cs typeface="Arial"/>
              </a:rPr>
              <a:t>East Asia </a:t>
            </a:r>
            <a:r>
              <a:rPr sz="2800" i="1" spc="280" dirty="0">
                <a:latin typeface="Arial"/>
                <a:cs typeface="Arial"/>
              </a:rPr>
              <a:t>Regional </a:t>
            </a:r>
            <a:r>
              <a:rPr sz="2800" i="1" spc="284" dirty="0">
                <a:latin typeface="Arial"/>
                <a:cs typeface="Arial"/>
              </a:rPr>
              <a:t>Computer </a:t>
            </a:r>
            <a:r>
              <a:rPr sz="2800" i="1" spc="290" dirty="0">
                <a:latin typeface="Arial"/>
                <a:cs typeface="Arial"/>
              </a:rPr>
              <a:t> </a:t>
            </a:r>
            <a:r>
              <a:rPr sz="2800" i="1" spc="25" dirty="0">
                <a:latin typeface="Arial"/>
                <a:cs typeface="Arial"/>
              </a:rPr>
              <a:t>Confideration</a:t>
            </a:r>
            <a:r>
              <a:rPr sz="2800" spc="25" dirty="0">
                <a:latin typeface="Arial MT"/>
                <a:cs typeface="Arial MT"/>
              </a:rPr>
              <a:t>) </a:t>
            </a:r>
            <a:r>
              <a:rPr sz="2800" spc="-6" dirty="0">
                <a:latin typeface="Arial MT"/>
                <a:cs typeface="Arial MT"/>
              </a:rPr>
              <a:t>: </a:t>
            </a:r>
            <a:r>
              <a:rPr sz="2800" spc="25" dirty="0">
                <a:latin typeface="Arial MT"/>
                <a:cs typeface="Arial MT"/>
              </a:rPr>
              <a:t>suatu forum/badan </a:t>
            </a:r>
            <a:r>
              <a:rPr sz="2800" spc="20" dirty="0">
                <a:latin typeface="Arial MT"/>
                <a:cs typeface="Arial MT"/>
              </a:rPr>
              <a:t>yang </a:t>
            </a:r>
            <a:r>
              <a:rPr sz="2800" spc="30" dirty="0">
                <a:latin typeface="Arial MT"/>
                <a:cs typeface="Arial MT"/>
              </a:rPr>
              <a:t>beranggotakan </a:t>
            </a:r>
            <a:r>
              <a:rPr sz="2800" spc="-765" dirty="0">
                <a:latin typeface="Arial MT"/>
                <a:cs typeface="Arial MT"/>
              </a:rPr>
              <a:t> </a:t>
            </a:r>
            <a:r>
              <a:rPr sz="2800" spc="-6" dirty="0">
                <a:latin typeface="Arial MT"/>
                <a:cs typeface="Arial MT"/>
              </a:rPr>
              <a:t>himpunan profesional</a:t>
            </a:r>
            <a:r>
              <a:rPr sz="2800" dirty="0">
                <a:latin typeface="Arial MT"/>
                <a:cs typeface="Arial MT"/>
              </a:rPr>
              <a:t> </a:t>
            </a:r>
            <a:r>
              <a:rPr sz="2800" spc="-6" dirty="0">
                <a:latin typeface="Arial MT"/>
                <a:cs typeface="Arial MT"/>
              </a:rPr>
              <a:t>IT</a:t>
            </a:r>
            <a:r>
              <a:rPr sz="2800" dirty="0">
                <a:latin typeface="Arial MT"/>
                <a:cs typeface="Arial MT"/>
              </a:rPr>
              <a:t> </a:t>
            </a:r>
            <a:r>
              <a:rPr sz="2800" spc="-6" dirty="0">
                <a:latin typeface="Arial MT"/>
                <a:cs typeface="Arial MT"/>
              </a:rPr>
              <a:t>yang</a:t>
            </a:r>
            <a:r>
              <a:rPr sz="2800" dirty="0">
                <a:latin typeface="Arial MT"/>
                <a:cs typeface="Arial MT"/>
              </a:rPr>
              <a:t> </a:t>
            </a:r>
            <a:r>
              <a:rPr sz="2800" spc="-6" dirty="0">
                <a:latin typeface="Arial MT"/>
                <a:cs typeface="Arial MT"/>
              </a:rPr>
              <a:t>terdiri dari</a:t>
            </a:r>
            <a:r>
              <a:rPr sz="2800" dirty="0">
                <a:latin typeface="Arial MT"/>
                <a:cs typeface="Arial MT"/>
              </a:rPr>
              <a:t> </a:t>
            </a:r>
            <a:r>
              <a:rPr sz="2800" spc="-6" dirty="0">
                <a:latin typeface="Arial MT"/>
                <a:cs typeface="Arial MT"/>
              </a:rPr>
              <a:t>13</a:t>
            </a:r>
            <a:r>
              <a:rPr sz="2800" dirty="0">
                <a:latin typeface="Arial MT"/>
                <a:cs typeface="Arial MT"/>
              </a:rPr>
              <a:t> </a:t>
            </a:r>
            <a:r>
              <a:rPr sz="2800" spc="-6" dirty="0">
                <a:latin typeface="Arial MT"/>
                <a:cs typeface="Arial MT"/>
              </a:rPr>
              <a:t>negara</a:t>
            </a:r>
            <a:r>
              <a:rPr sz="2800" spc="-6" dirty="0">
                <a:latin typeface="Arial MT"/>
                <a:cs typeface="Arial MT"/>
              </a:rPr>
              <a:t>.</a:t>
            </a:r>
            <a:endParaRPr sz="2800" dirty="0">
              <a:latin typeface="Arial MT"/>
              <a:cs typeface="Arial MT"/>
            </a:endParaRPr>
          </a:p>
          <a:p>
            <a:pPr>
              <a:lnSpc>
                <a:spcPct val="100000"/>
              </a:lnSpc>
            </a:pPr>
            <a:endParaRPr sz="3100" dirty="0">
              <a:latin typeface="Arial MT"/>
              <a:cs typeface="Arial MT"/>
            </a:endParaRPr>
          </a:p>
          <a:p>
            <a:pPr marL="12699" marR="5080" algn="just">
              <a:spcBef>
                <a:spcPts val="2644"/>
              </a:spcBef>
            </a:pPr>
            <a:r>
              <a:rPr sz="2800" spc="100" dirty="0">
                <a:latin typeface="Arial MT"/>
                <a:cs typeface="Arial MT"/>
              </a:rPr>
              <a:t>SEARCC </a:t>
            </a:r>
            <a:r>
              <a:rPr sz="2800" spc="105" dirty="0">
                <a:latin typeface="Arial MT"/>
                <a:cs typeface="Arial MT"/>
              </a:rPr>
              <a:t>dibentuk </a:t>
            </a:r>
            <a:r>
              <a:rPr sz="2800" spc="90" dirty="0">
                <a:latin typeface="Arial MT"/>
                <a:cs typeface="Arial MT"/>
              </a:rPr>
              <a:t>pada </a:t>
            </a:r>
            <a:r>
              <a:rPr sz="2800" spc="105" dirty="0">
                <a:latin typeface="Arial MT"/>
                <a:cs typeface="Arial MT"/>
              </a:rPr>
              <a:t>Februari </a:t>
            </a:r>
            <a:r>
              <a:rPr sz="2800" spc="95" dirty="0">
                <a:latin typeface="Arial MT"/>
                <a:cs typeface="Arial MT"/>
              </a:rPr>
              <a:t>1978, </a:t>
            </a:r>
            <a:r>
              <a:rPr sz="2800" spc="60" dirty="0">
                <a:latin typeface="Arial MT"/>
                <a:cs typeface="Arial MT"/>
              </a:rPr>
              <a:t>di </a:t>
            </a:r>
            <a:r>
              <a:rPr sz="2800" spc="110" dirty="0">
                <a:latin typeface="Arial MT"/>
                <a:cs typeface="Arial MT"/>
              </a:rPr>
              <a:t>Singapore </a:t>
            </a:r>
            <a:r>
              <a:rPr sz="2800" spc="114" dirty="0">
                <a:latin typeface="Arial MT"/>
                <a:cs typeface="Arial MT"/>
              </a:rPr>
              <a:t> </a:t>
            </a:r>
            <a:r>
              <a:rPr sz="2800" spc="200" dirty="0">
                <a:latin typeface="Arial MT"/>
                <a:cs typeface="Arial MT"/>
              </a:rPr>
              <a:t>oleh </a:t>
            </a:r>
            <a:r>
              <a:rPr sz="2800" spc="-6" dirty="0">
                <a:latin typeface="Arial MT"/>
                <a:cs typeface="Arial MT"/>
              </a:rPr>
              <a:t>6 </a:t>
            </a:r>
            <a:r>
              <a:rPr sz="2800" spc="225" dirty="0">
                <a:latin typeface="Arial MT"/>
                <a:cs typeface="Arial MT"/>
              </a:rPr>
              <a:t>ikatan </a:t>
            </a:r>
            <a:r>
              <a:rPr sz="2800" spc="235" dirty="0">
                <a:latin typeface="Arial MT"/>
                <a:cs typeface="Arial MT"/>
              </a:rPr>
              <a:t>komputer </a:t>
            </a:r>
            <a:r>
              <a:rPr sz="2800" spc="200" dirty="0">
                <a:latin typeface="Arial MT"/>
                <a:cs typeface="Arial MT"/>
              </a:rPr>
              <a:t>dari </a:t>
            </a:r>
            <a:r>
              <a:rPr sz="2800" spc="225" dirty="0">
                <a:latin typeface="Arial MT"/>
                <a:cs typeface="Arial MT"/>
              </a:rPr>
              <a:t>Negara </a:t>
            </a:r>
            <a:r>
              <a:rPr sz="2800" spc="204" dirty="0">
                <a:latin typeface="Arial MT"/>
                <a:cs typeface="Arial MT"/>
              </a:rPr>
              <a:t>Hong </a:t>
            </a:r>
            <a:r>
              <a:rPr sz="2800" spc="219" dirty="0">
                <a:latin typeface="Arial MT"/>
                <a:cs typeface="Arial MT"/>
              </a:rPr>
              <a:t>Kong, </a:t>
            </a:r>
            <a:r>
              <a:rPr sz="2800" spc="225" dirty="0">
                <a:latin typeface="Arial MT"/>
                <a:cs typeface="Arial MT"/>
              </a:rPr>
              <a:t> </a:t>
            </a:r>
            <a:r>
              <a:rPr sz="2800" spc="-6" dirty="0">
                <a:latin typeface="Arial MT"/>
                <a:cs typeface="Arial MT"/>
              </a:rPr>
              <a:t>Indonesia,</a:t>
            </a:r>
            <a:r>
              <a:rPr sz="2800" dirty="0">
                <a:latin typeface="Arial MT"/>
                <a:cs typeface="Arial MT"/>
              </a:rPr>
              <a:t> </a:t>
            </a:r>
            <a:r>
              <a:rPr sz="2800" spc="-6" dirty="0">
                <a:latin typeface="Arial MT"/>
                <a:cs typeface="Arial MT"/>
              </a:rPr>
              <a:t>Malaysia,</a:t>
            </a:r>
            <a:r>
              <a:rPr sz="2800" spc="6" dirty="0">
                <a:latin typeface="Arial MT"/>
                <a:cs typeface="Arial MT"/>
              </a:rPr>
              <a:t> </a:t>
            </a:r>
            <a:r>
              <a:rPr sz="2800" spc="-6" dirty="0">
                <a:latin typeface="Arial MT"/>
                <a:cs typeface="Arial MT"/>
              </a:rPr>
              <a:t>Philipine,</a:t>
            </a:r>
            <a:r>
              <a:rPr sz="2800" spc="6" dirty="0">
                <a:latin typeface="Arial MT"/>
                <a:cs typeface="Arial MT"/>
              </a:rPr>
              <a:t> </a:t>
            </a:r>
            <a:r>
              <a:rPr sz="2800" spc="-6" dirty="0">
                <a:latin typeface="Arial MT"/>
                <a:cs typeface="Arial MT"/>
              </a:rPr>
              <a:t>Singapore dan</a:t>
            </a:r>
            <a:r>
              <a:rPr sz="2800" dirty="0">
                <a:latin typeface="Arial MT"/>
                <a:cs typeface="Arial MT"/>
              </a:rPr>
              <a:t> </a:t>
            </a:r>
            <a:r>
              <a:rPr sz="2800" spc="-6" dirty="0">
                <a:latin typeface="Arial MT"/>
                <a:cs typeface="Arial MT"/>
              </a:rPr>
              <a:t>Thailand.</a:t>
            </a:r>
            <a:endParaRPr sz="2800" dirty="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5100" y="1369060"/>
            <a:ext cx="9093835" cy="3192780"/>
          </a:xfrm>
          <a:prstGeom prst="rect">
            <a:avLst/>
          </a:prstGeom>
        </p:spPr>
        <p:txBody>
          <a:bodyPr vert="horz" wrap="square" lIns="0" tIns="12065" rIns="0" bIns="0" rtlCol="0">
            <a:spAutoFit/>
          </a:bodyPr>
          <a:lstStyle/>
          <a:p>
            <a:pPr marL="12699" marR="5080" algn="just">
              <a:spcBef>
                <a:spcPts val="95"/>
              </a:spcBef>
            </a:pPr>
            <a:r>
              <a:rPr sz="2800" spc="20" dirty="0">
                <a:latin typeface="Arial MT"/>
                <a:cs typeface="Arial MT"/>
              </a:rPr>
              <a:t>Indonesia sebagai anggota </a:t>
            </a:r>
            <a:r>
              <a:rPr sz="2800" spc="25" dirty="0">
                <a:latin typeface="Arial MT"/>
                <a:cs typeface="Arial MT"/>
              </a:rPr>
              <a:t>SEARCC tersebut </a:t>
            </a:r>
            <a:r>
              <a:rPr sz="2800" spc="20" dirty="0">
                <a:latin typeface="Arial MT"/>
                <a:cs typeface="Arial MT"/>
              </a:rPr>
              <a:t>telah </a:t>
            </a:r>
            <a:r>
              <a:rPr sz="2800" spc="25" dirty="0">
                <a:latin typeface="Arial MT"/>
                <a:cs typeface="Arial MT"/>
              </a:rPr>
              <a:t>aktif </a:t>
            </a:r>
            <a:r>
              <a:rPr sz="2800" spc="-765" dirty="0">
                <a:latin typeface="Arial MT"/>
                <a:cs typeface="Arial MT"/>
              </a:rPr>
              <a:t> </a:t>
            </a:r>
            <a:r>
              <a:rPr sz="2800" spc="45" dirty="0">
                <a:latin typeface="Arial MT"/>
                <a:cs typeface="Arial MT"/>
              </a:rPr>
              <a:t>turut serta dalam </a:t>
            </a:r>
            <a:r>
              <a:rPr sz="2800" spc="50" dirty="0">
                <a:latin typeface="Arial MT"/>
                <a:cs typeface="Arial MT"/>
              </a:rPr>
              <a:t>berbagai kegiatan </a:t>
            </a:r>
            <a:r>
              <a:rPr sz="2800" spc="45" dirty="0">
                <a:latin typeface="Arial MT"/>
                <a:cs typeface="Arial MT"/>
              </a:rPr>
              <a:t>yang </a:t>
            </a:r>
            <a:r>
              <a:rPr sz="2800" spc="60" dirty="0">
                <a:latin typeface="Arial MT"/>
                <a:cs typeface="Arial MT"/>
              </a:rPr>
              <a:t>dilaksanakan </a:t>
            </a:r>
            <a:r>
              <a:rPr sz="2800" spc="-765" dirty="0">
                <a:latin typeface="Arial MT"/>
                <a:cs typeface="Arial MT"/>
              </a:rPr>
              <a:t> </a:t>
            </a:r>
            <a:r>
              <a:rPr sz="2800" spc="-6" dirty="0">
                <a:latin typeface="Arial MT"/>
                <a:cs typeface="Arial MT"/>
              </a:rPr>
              <a:t>oleh</a:t>
            </a:r>
            <a:r>
              <a:rPr sz="2800" spc="-6" dirty="0">
                <a:latin typeface="Arial MT"/>
                <a:cs typeface="Arial MT"/>
              </a:rPr>
              <a:t> SEARCC</a:t>
            </a:r>
            <a:r>
              <a:rPr sz="2800" dirty="0">
                <a:latin typeface="Arial MT"/>
                <a:cs typeface="Arial MT"/>
              </a:rPr>
              <a:t> </a:t>
            </a:r>
            <a:r>
              <a:rPr sz="2800" spc="-6" dirty="0">
                <a:latin typeface="Arial MT"/>
                <a:cs typeface="Arial MT"/>
              </a:rPr>
              <a:t>.</a:t>
            </a:r>
            <a:endParaRPr sz="2800" dirty="0">
              <a:latin typeface="Arial MT"/>
              <a:cs typeface="Arial MT"/>
            </a:endParaRPr>
          </a:p>
          <a:p>
            <a:pPr marL="12699" marR="5080" algn="just">
              <a:spcBef>
                <a:spcPts val="1425"/>
              </a:spcBef>
            </a:pPr>
            <a:r>
              <a:rPr sz="2800" spc="165" dirty="0">
                <a:latin typeface="Arial MT"/>
                <a:cs typeface="Arial MT"/>
              </a:rPr>
              <a:t>Salah </a:t>
            </a:r>
            <a:r>
              <a:rPr sz="2800" spc="175" dirty="0">
                <a:latin typeface="Arial MT"/>
                <a:cs typeface="Arial MT"/>
              </a:rPr>
              <a:t>satunya </a:t>
            </a:r>
            <a:r>
              <a:rPr sz="2800" spc="170" dirty="0">
                <a:latin typeface="Arial MT"/>
                <a:cs typeface="Arial MT"/>
              </a:rPr>
              <a:t>adalah </a:t>
            </a:r>
            <a:r>
              <a:rPr sz="2800" b="1" spc="175" dirty="0">
                <a:latin typeface="Arial"/>
                <a:cs typeface="Arial"/>
              </a:rPr>
              <a:t>SRIG-PS </a:t>
            </a:r>
            <a:r>
              <a:rPr sz="2800" spc="180" dirty="0">
                <a:latin typeface="Arial MT"/>
                <a:cs typeface="Arial MT"/>
              </a:rPr>
              <a:t>(</a:t>
            </a:r>
            <a:r>
              <a:rPr sz="2800" i="1" spc="180" dirty="0">
                <a:latin typeface="Arial"/>
                <a:cs typeface="Arial"/>
              </a:rPr>
              <a:t>Special </a:t>
            </a:r>
            <a:r>
              <a:rPr sz="2800" i="1" spc="185" dirty="0">
                <a:latin typeface="Arial"/>
                <a:cs typeface="Arial"/>
              </a:rPr>
              <a:t>Regional </a:t>
            </a:r>
            <a:r>
              <a:rPr sz="2800" i="1" spc="190" dirty="0">
                <a:latin typeface="Arial"/>
                <a:cs typeface="Arial"/>
              </a:rPr>
              <a:t> </a:t>
            </a:r>
            <a:r>
              <a:rPr sz="2800" i="1" spc="95" dirty="0">
                <a:latin typeface="Arial"/>
                <a:cs typeface="Arial"/>
              </a:rPr>
              <a:t>Interest </a:t>
            </a:r>
            <a:r>
              <a:rPr sz="2800" i="1" spc="90" dirty="0">
                <a:latin typeface="Arial"/>
                <a:cs typeface="Arial"/>
              </a:rPr>
              <a:t>Group </a:t>
            </a:r>
            <a:r>
              <a:rPr sz="2800" i="1" spc="55" dirty="0">
                <a:latin typeface="Arial"/>
                <a:cs typeface="Arial"/>
              </a:rPr>
              <a:t>on </a:t>
            </a:r>
            <a:r>
              <a:rPr sz="2800" i="1" spc="105" dirty="0">
                <a:latin typeface="Arial"/>
                <a:cs typeface="Arial"/>
              </a:rPr>
              <a:t>Profesional Standardisation</a:t>
            </a:r>
            <a:r>
              <a:rPr sz="2800" spc="105" dirty="0">
                <a:latin typeface="Arial MT"/>
                <a:cs typeface="Arial MT"/>
              </a:rPr>
              <a:t>), </a:t>
            </a:r>
            <a:r>
              <a:rPr sz="2800" spc="85" dirty="0">
                <a:latin typeface="Arial MT"/>
                <a:cs typeface="Arial MT"/>
              </a:rPr>
              <a:t>yang </a:t>
            </a:r>
            <a:r>
              <a:rPr sz="2800" spc="90" dirty="0">
                <a:latin typeface="Arial MT"/>
                <a:cs typeface="Arial MT"/>
              </a:rPr>
              <a:t> </a:t>
            </a:r>
            <a:r>
              <a:rPr sz="2800" spc="100" dirty="0">
                <a:latin typeface="Arial MT"/>
                <a:cs typeface="Arial MT"/>
              </a:rPr>
              <a:t>merumuskan </a:t>
            </a:r>
            <a:r>
              <a:rPr sz="2800" spc="110" dirty="0">
                <a:latin typeface="Arial MT"/>
                <a:cs typeface="Arial MT"/>
              </a:rPr>
              <a:t>standardisasi </a:t>
            </a:r>
            <a:r>
              <a:rPr sz="2800" spc="105" dirty="0">
                <a:latin typeface="Arial MT"/>
                <a:cs typeface="Arial MT"/>
              </a:rPr>
              <a:t>pekerjaan </a:t>
            </a:r>
            <a:r>
              <a:rPr sz="2800" spc="60" dirty="0">
                <a:latin typeface="Arial MT"/>
                <a:cs typeface="Arial MT"/>
              </a:rPr>
              <a:t>di </a:t>
            </a:r>
            <a:r>
              <a:rPr sz="2800" spc="95" dirty="0">
                <a:latin typeface="Arial MT"/>
                <a:cs typeface="Arial MT"/>
              </a:rPr>
              <a:t>dalam dunia </a:t>
            </a:r>
            <a:r>
              <a:rPr sz="2800" spc="100" dirty="0">
                <a:latin typeface="Arial MT"/>
                <a:cs typeface="Arial MT"/>
              </a:rPr>
              <a:t> </a:t>
            </a:r>
            <a:r>
              <a:rPr sz="2800" spc="-6" dirty="0">
                <a:latin typeface="Arial MT"/>
                <a:cs typeface="Arial MT"/>
              </a:rPr>
              <a:t>Teknologi Informasi</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900" y="1343025"/>
            <a:ext cx="9093200" cy="2158365"/>
          </a:xfrm>
          <a:prstGeom prst="rect">
            <a:avLst/>
          </a:prstGeom>
        </p:spPr>
        <p:txBody>
          <a:bodyPr vert="horz" wrap="square" lIns="0" tIns="12065" rIns="0" bIns="0" rtlCol="0">
            <a:spAutoFit/>
          </a:bodyPr>
          <a:lstStyle/>
          <a:p>
            <a:pPr marL="12699" marR="5080" algn="just">
              <a:spcBef>
                <a:spcPts val="95"/>
              </a:spcBef>
            </a:pPr>
            <a:r>
              <a:rPr sz="2800" b="0" spc="80" dirty="0">
                <a:latin typeface="Arial MT"/>
                <a:cs typeface="Arial MT"/>
              </a:rPr>
              <a:t>SRIG-PS SEARCC </a:t>
            </a:r>
            <a:r>
              <a:rPr sz="2800" b="0" spc="90" dirty="0">
                <a:latin typeface="Arial MT"/>
                <a:cs typeface="Arial MT"/>
              </a:rPr>
              <a:t>merumuskan klasikasi </a:t>
            </a:r>
            <a:r>
              <a:rPr sz="2800" b="0" spc="65" dirty="0">
                <a:latin typeface="Arial MT"/>
                <a:cs typeface="Arial MT"/>
              </a:rPr>
              <a:t>Job </a:t>
            </a:r>
            <a:r>
              <a:rPr sz="2800" b="0" spc="80" dirty="0">
                <a:latin typeface="Arial MT"/>
                <a:cs typeface="Arial MT"/>
              </a:rPr>
              <a:t>secara </a:t>
            </a:r>
            <a:r>
              <a:rPr sz="2800" b="0" spc="-765" dirty="0">
                <a:latin typeface="Arial MT"/>
                <a:cs typeface="Arial MT"/>
              </a:rPr>
              <a:t> </a:t>
            </a:r>
            <a:r>
              <a:rPr sz="2800" b="0" spc="95" dirty="0">
                <a:latin typeface="Arial MT"/>
                <a:cs typeface="Arial MT"/>
              </a:rPr>
              <a:t>regional </a:t>
            </a:r>
            <a:r>
              <a:rPr sz="2800" b="0" spc="80" dirty="0">
                <a:latin typeface="Arial MT"/>
                <a:cs typeface="Arial MT"/>
              </a:rPr>
              <a:t>yang </a:t>
            </a:r>
            <a:r>
              <a:rPr sz="2800" b="0" spc="95" dirty="0">
                <a:latin typeface="Arial MT"/>
                <a:cs typeface="Arial MT"/>
              </a:rPr>
              <a:t>merupakan </a:t>
            </a:r>
            <a:r>
              <a:rPr sz="2800" b="0" spc="85" dirty="0">
                <a:latin typeface="Arial MT"/>
                <a:cs typeface="Arial MT"/>
              </a:rPr>
              <a:t>suatu </a:t>
            </a:r>
            <a:r>
              <a:rPr sz="2800" b="0" spc="100" dirty="0">
                <a:latin typeface="Arial MT"/>
                <a:cs typeface="Arial MT"/>
              </a:rPr>
              <a:t>pendekatan kualitatif </a:t>
            </a:r>
            <a:r>
              <a:rPr sz="2800" b="0" spc="-765" dirty="0">
                <a:latin typeface="Arial MT"/>
                <a:cs typeface="Arial MT"/>
              </a:rPr>
              <a:t> </a:t>
            </a:r>
            <a:r>
              <a:rPr sz="2800" b="0" spc="260" dirty="0">
                <a:latin typeface="Arial MT"/>
                <a:cs typeface="Arial MT"/>
              </a:rPr>
              <a:t>untuk </a:t>
            </a:r>
            <a:r>
              <a:rPr sz="2800" b="0" spc="296" dirty="0">
                <a:latin typeface="Arial MT"/>
                <a:cs typeface="Arial MT"/>
              </a:rPr>
              <a:t>menjabarkan </a:t>
            </a:r>
            <a:r>
              <a:rPr sz="2800" b="0" spc="284" dirty="0">
                <a:latin typeface="Arial MT"/>
                <a:cs typeface="Arial MT"/>
              </a:rPr>
              <a:t>keahlian </a:t>
            </a:r>
            <a:r>
              <a:rPr sz="2800" b="0" spc="215" dirty="0">
                <a:latin typeface="Arial MT"/>
                <a:cs typeface="Arial MT"/>
              </a:rPr>
              <a:t>dan </a:t>
            </a:r>
            <a:r>
              <a:rPr sz="2800" b="0" spc="296" dirty="0">
                <a:latin typeface="Arial MT"/>
                <a:cs typeface="Arial MT"/>
              </a:rPr>
              <a:t>pengetahuan </a:t>
            </a:r>
            <a:r>
              <a:rPr sz="2800" b="0" spc="300" dirty="0">
                <a:latin typeface="Arial MT"/>
                <a:cs typeface="Arial MT"/>
              </a:rPr>
              <a:t> </a:t>
            </a:r>
            <a:r>
              <a:rPr sz="2800" b="0" spc="50" dirty="0">
                <a:latin typeface="Arial MT"/>
                <a:cs typeface="Arial MT"/>
              </a:rPr>
              <a:t>yang </a:t>
            </a:r>
            <a:r>
              <a:rPr sz="2800" b="0" spc="60" dirty="0">
                <a:latin typeface="Arial MT"/>
                <a:cs typeface="Arial MT"/>
              </a:rPr>
              <a:t>dibutuhkan </a:t>
            </a:r>
            <a:r>
              <a:rPr sz="2800" b="0" spc="55" dirty="0">
                <a:latin typeface="Arial MT"/>
                <a:cs typeface="Arial MT"/>
              </a:rPr>
              <a:t>untuk </a:t>
            </a:r>
            <a:r>
              <a:rPr sz="2800" b="0" spc="65" dirty="0">
                <a:latin typeface="Arial MT"/>
                <a:cs typeface="Arial MT"/>
              </a:rPr>
              <a:t>melaksanakan </a:t>
            </a:r>
            <a:r>
              <a:rPr sz="2800" b="0" spc="60" dirty="0">
                <a:latin typeface="Arial MT"/>
                <a:cs typeface="Arial MT"/>
              </a:rPr>
              <a:t>suatu </a:t>
            </a:r>
            <a:r>
              <a:rPr sz="2800" b="0" spc="65" dirty="0">
                <a:latin typeface="Arial MT"/>
                <a:cs typeface="Arial MT"/>
              </a:rPr>
              <a:t>pekerjaan </a:t>
            </a:r>
            <a:r>
              <a:rPr sz="2800" b="0" spc="-765" dirty="0">
                <a:latin typeface="Arial MT"/>
                <a:cs typeface="Arial MT"/>
              </a:rPr>
              <a:t> </a:t>
            </a:r>
            <a:r>
              <a:rPr sz="2800" b="0" spc="-6" dirty="0">
                <a:latin typeface="Arial MT"/>
                <a:cs typeface="Arial MT"/>
              </a:rPr>
              <a:t>tertentu pada</a:t>
            </a:r>
            <a:r>
              <a:rPr sz="2800" b="0" dirty="0">
                <a:latin typeface="Arial MT"/>
                <a:cs typeface="Arial MT"/>
              </a:rPr>
              <a:t> </a:t>
            </a:r>
            <a:r>
              <a:rPr sz="2800" b="0" spc="-6" dirty="0">
                <a:latin typeface="Arial MT"/>
                <a:cs typeface="Arial MT"/>
              </a:rPr>
              <a:t>tingkat</a:t>
            </a:r>
            <a:r>
              <a:rPr sz="2800" b="0" spc="6" dirty="0">
                <a:latin typeface="Arial MT"/>
                <a:cs typeface="Arial MT"/>
              </a:rPr>
              <a:t> </a:t>
            </a:r>
            <a:r>
              <a:rPr sz="2800" b="0" spc="-6" dirty="0">
                <a:latin typeface="Arial MT"/>
                <a:cs typeface="Arial MT"/>
              </a:rPr>
              <a:t>tertentu</a:t>
            </a:r>
            <a:r>
              <a:rPr sz="2800" b="0" spc="-6" dirty="0">
                <a:latin typeface="Arial MT"/>
                <a:cs typeface="Arial MT"/>
              </a:rPr>
              <a:t>.</a:t>
            </a:r>
            <a:endParaRPr sz="2800" dirty="0">
              <a:latin typeface="Arial MT"/>
              <a:cs typeface="Arial MT"/>
            </a:endParaRPr>
          </a:p>
        </p:txBody>
      </p:sp>
      <p:sp>
        <p:nvSpPr>
          <p:cNvPr id="3" name="object 3"/>
          <p:cNvSpPr txBox="1"/>
          <p:nvPr/>
        </p:nvSpPr>
        <p:spPr>
          <a:xfrm>
            <a:off x="241300" y="4291330"/>
            <a:ext cx="9093200" cy="878205"/>
          </a:xfrm>
          <a:prstGeom prst="rect">
            <a:avLst/>
          </a:prstGeom>
        </p:spPr>
        <p:txBody>
          <a:bodyPr vert="horz" wrap="square" lIns="0" tIns="12065" rIns="0" bIns="0" rtlCol="0">
            <a:spAutoFit/>
          </a:bodyPr>
          <a:lstStyle/>
          <a:p>
            <a:pPr marL="12699" marR="5080">
              <a:spcBef>
                <a:spcPts val="95"/>
              </a:spcBef>
              <a:tabLst>
                <a:tab pos="1118789" algn="l"/>
                <a:tab pos="3061750" algn="l"/>
                <a:tab pos="4784383" algn="l"/>
                <a:tab pos="5618078" algn="l"/>
                <a:tab pos="7967409" algn="l"/>
              </a:tabLst>
            </a:pPr>
            <a:r>
              <a:rPr sz="2800" spc="280" dirty="0">
                <a:latin typeface="Arial MT"/>
                <a:cs typeface="Arial MT"/>
              </a:rPr>
              <a:t>P</a:t>
            </a:r>
            <a:r>
              <a:rPr sz="2800" spc="275" dirty="0">
                <a:latin typeface="Arial MT"/>
                <a:cs typeface="Arial MT"/>
              </a:rPr>
              <a:t>ad</a:t>
            </a:r>
            <a:r>
              <a:rPr sz="2800" spc="-6" dirty="0">
                <a:latin typeface="Arial MT"/>
                <a:cs typeface="Arial MT"/>
              </a:rPr>
              <a:t>a</a:t>
            </a:r>
            <a:r>
              <a:rPr sz="2800" dirty="0">
                <a:latin typeface="Arial MT"/>
                <a:cs typeface="Arial MT"/>
              </a:rPr>
              <a:t>	</a:t>
            </a:r>
            <a:r>
              <a:rPr sz="2800" spc="275" dirty="0">
                <a:latin typeface="Arial MT"/>
                <a:cs typeface="Arial MT"/>
              </a:rPr>
              <a:t>umumny</a:t>
            </a:r>
            <a:r>
              <a:rPr sz="2800" spc="-6" dirty="0">
                <a:latin typeface="Arial MT"/>
                <a:cs typeface="Arial MT"/>
              </a:rPr>
              <a:t>a</a:t>
            </a:r>
            <a:r>
              <a:rPr sz="2800" dirty="0">
                <a:latin typeface="Arial MT"/>
                <a:cs typeface="Arial MT"/>
              </a:rPr>
              <a:t>	</a:t>
            </a:r>
            <a:r>
              <a:rPr sz="2800" spc="275" dirty="0">
                <a:latin typeface="Arial MT"/>
                <a:cs typeface="Arial MT"/>
              </a:rPr>
              <a:t>te</a:t>
            </a:r>
            <a:r>
              <a:rPr sz="2800" spc="270" dirty="0">
                <a:latin typeface="Arial MT"/>
                <a:cs typeface="Arial MT"/>
              </a:rPr>
              <a:t>r</a:t>
            </a:r>
            <a:r>
              <a:rPr sz="2800" spc="275" dirty="0">
                <a:latin typeface="Arial MT"/>
                <a:cs typeface="Arial MT"/>
              </a:rPr>
              <a:t>dapa</a:t>
            </a:r>
            <a:r>
              <a:rPr sz="2800" spc="-6" dirty="0">
                <a:latin typeface="Arial MT"/>
                <a:cs typeface="Arial MT"/>
              </a:rPr>
              <a:t>t</a:t>
            </a:r>
            <a:r>
              <a:rPr sz="2800" dirty="0">
                <a:latin typeface="Arial MT"/>
                <a:cs typeface="Arial MT"/>
              </a:rPr>
              <a:t>	</a:t>
            </a:r>
            <a:r>
              <a:rPr sz="2800" spc="275" dirty="0">
                <a:latin typeface="Arial MT"/>
                <a:cs typeface="Arial MT"/>
              </a:rPr>
              <a:t>du</a:t>
            </a:r>
            <a:r>
              <a:rPr sz="2800" spc="-6" dirty="0">
                <a:latin typeface="Arial MT"/>
                <a:cs typeface="Arial MT"/>
              </a:rPr>
              <a:t>a</a:t>
            </a:r>
            <a:r>
              <a:rPr sz="2800" dirty="0">
                <a:latin typeface="Arial MT"/>
                <a:cs typeface="Arial MT"/>
              </a:rPr>
              <a:t>	</a:t>
            </a:r>
            <a:r>
              <a:rPr sz="2800" spc="275" dirty="0">
                <a:latin typeface="Arial MT"/>
                <a:cs typeface="Arial MT"/>
              </a:rPr>
              <a:t>pendeka</a:t>
            </a:r>
            <a:r>
              <a:rPr sz="2800" spc="280" dirty="0">
                <a:latin typeface="Arial MT"/>
                <a:cs typeface="Arial MT"/>
              </a:rPr>
              <a:t>ta</a:t>
            </a:r>
            <a:r>
              <a:rPr sz="2800" spc="-6" dirty="0">
                <a:latin typeface="Arial MT"/>
                <a:cs typeface="Arial MT"/>
              </a:rPr>
              <a:t>n</a:t>
            </a:r>
            <a:r>
              <a:rPr sz="2800" dirty="0">
                <a:latin typeface="Arial MT"/>
                <a:cs typeface="Arial MT"/>
              </a:rPr>
              <a:t>	</a:t>
            </a:r>
            <a:r>
              <a:rPr sz="2800" spc="280" dirty="0">
                <a:latin typeface="Arial MT"/>
                <a:cs typeface="Arial MT"/>
              </a:rPr>
              <a:t>da</a:t>
            </a:r>
            <a:r>
              <a:rPr sz="2800" spc="275" dirty="0">
                <a:latin typeface="Arial MT"/>
                <a:cs typeface="Arial MT"/>
              </a:rPr>
              <a:t>l</a:t>
            </a:r>
            <a:r>
              <a:rPr sz="2800" spc="280" dirty="0">
                <a:latin typeface="Arial MT"/>
                <a:cs typeface="Arial MT"/>
              </a:rPr>
              <a:t>a</a:t>
            </a:r>
            <a:r>
              <a:rPr sz="2800" spc="-6" dirty="0">
                <a:latin typeface="Arial MT"/>
                <a:cs typeface="Arial MT"/>
              </a:rPr>
              <a:t>m  melakukan klasifikasi</a:t>
            </a:r>
            <a:r>
              <a:rPr sz="2800" dirty="0">
                <a:latin typeface="Arial MT"/>
                <a:cs typeface="Arial MT"/>
              </a:rPr>
              <a:t> </a:t>
            </a:r>
            <a:r>
              <a:rPr sz="2800" spc="-6" dirty="0">
                <a:latin typeface="Arial MT"/>
                <a:cs typeface="Arial MT"/>
              </a:rPr>
              <a:t>pekerjaan</a:t>
            </a:r>
            <a:r>
              <a:rPr sz="2800" dirty="0">
                <a:latin typeface="Arial MT"/>
                <a:cs typeface="Arial MT"/>
              </a:rPr>
              <a:t> </a:t>
            </a:r>
            <a:r>
              <a:rPr sz="2800" spc="-6" dirty="0">
                <a:latin typeface="Arial MT"/>
                <a:cs typeface="Arial MT"/>
              </a:rPr>
              <a:t>:</a:t>
            </a:r>
            <a:endParaRPr sz="2800" dirty="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8900" y="1194775"/>
            <a:ext cx="9093835" cy="4163060"/>
          </a:xfrm>
          <a:prstGeom prst="rect">
            <a:avLst/>
          </a:prstGeom>
        </p:spPr>
        <p:txBody>
          <a:bodyPr vert="horz" wrap="square" lIns="0" tIns="193661" rIns="0" bIns="0" rtlCol="0">
            <a:spAutoFit/>
          </a:bodyPr>
          <a:lstStyle/>
          <a:p>
            <a:pPr marL="478121" indent="-465422" algn="just">
              <a:spcBef>
                <a:spcPts val="1525"/>
              </a:spcBef>
              <a:buChar char="•"/>
              <a:tabLst>
                <a:tab pos="478121" algn="l"/>
              </a:tabLst>
            </a:pPr>
            <a:r>
              <a:rPr sz="2800" spc="-6" dirty="0">
                <a:latin typeface="Arial MT"/>
                <a:cs typeface="Arial MT"/>
              </a:rPr>
              <a:t>Model yang berbasiskan industri atau bisnis</a:t>
            </a:r>
            <a:r>
              <a:rPr sz="2800" spc="-6" dirty="0">
                <a:latin typeface="Arial MT"/>
                <a:cs typeface="Arial MT"/>
              </a:rPr>
              <a:t>.</a:t>
            </a:r>
            <a:endParaRPr sz="2800" dirty="0">
              <a:latin typeface="Arial MT"/>
              <a:cs typeface="Arial MT"/>
            </a:endParaRPr>
          </a:p>
          <a:p>
            <a:pPr marL="478121" marR="5080" algn="just">
              <a:spcBef>
                <a:spcPts val="1425"/>
              </a:spcBef>
            </a:pPr>
            <a:r>
              <a:rPr sz="2800" spc="296" dirty="0">
                <a:latin typeface="Arial MT"/>
                <a:cs typeface="Arial MT"/>
              </a:rPr>
              <a:t>Pembagian</a:t>
            </a:r>
            <a:r>
              <a:rPr sz="2800" spc="680" dirty="0">
                <a:latin typeface="Arial MT"/>
                <a:cs typeface="Arial MT"/>
              </a:rPr>
              <a:t> </a:t>
            </a:r>
            <a:r>
              <a:rPr sz="2800" spc="296" dirty="0">
                <a:latin typeface="Arial MT"/>
                <a:cs typeface="Arial MT"/>
              </a:rPr>
              <a:t>pekerjaan</a:t>
            </a:r>
            <a:r>
              <a:rPr sz="2800" spc="685" dirty="0">
                <a:latin typeface="Arial MT"/>
                <a:cs typeface="Arial MT"/>
              </a:rPr>
              <a:t> </a:t>
            </a:r>
            <a:r>
              <a:rPr sz="2800" spc="-6" dirty="0">
                <a:latin typeface="Arial MT"/>
                <a:cs typeface="Arial MT"/>
              </a:rPr>
              <a:t>d</a:t>
            </a:r>
            <a:r>
              <a:rPr sz="2800" spc="-440" dirty="0">
                <a:latin typeface="Arial MT"/>
                <a:cs typeface="Arial MT"/>
              </a:rPr>
              <a:t> </a:t>
            </a:r>
            <a:r>
              <a:rPr sz="2800" spc="-6" dirty="0">
                <a:latin typeface="Arial MT"/>
                <a:cs typeface="Arial MT"/>
              </a:rPr>
              <a:t>i</a:t>
            </a:r>
            <a:r>
              <a:rPr sz="2800" spc="-440" dirty="0">
                <a:latin typeface="Arial MT"/>
                <a:cs typeface="Arial MT"/>
              </a:rPr>
              <a:t> </a:t>
            </a:r>
            <a:r>
              <a:rPr sz="2800" spc="-6" dirty="0">
                <a:latin typeface="Arial MT"/>
                <a:cs typeface="Arial MT"/>
              </a:rPr>
              <a:t>i</a:t>
            </a:r>
            <a:r>
              <a:rPr sz="2800" spc="-434" dirty="0">
                <a:latin typeface="Arial MT"/>
                <a:cs typeface="Arial MT"/>
              </a:rPr>
              <a:t> </a:t>
            </a:r>
            <a:r>
              <a:rPr sz="2800" spc="310" dirty="0">
                <a:latin typeface="Arial MT"/>
                <a:cs typeface="Arial MT"/>
              </a:rPr>
              <a:t>dentifikasikan</a:t>
            </a:r>
            <a:r>
              <a:rPr sz="2800" spc="680" dirty="0">
                <a:latin typeface="Arial MT"/>
                <a:cs typeface="Arial MT"/>
              </a:rPr>
              <a:t> </a:t>
            </a:r>
            <a:r>
              <a:rPr sz="2800" spc="-6" dirty="0">
                <a:latin typeface="Arial MT"/>
                <a:cs typeface="Arial MT"/>
              </a:rPr>
              <a:t>o</a:t>
            </a:r>
            <a:r>
              <a:rPr sz="2800" spc="-434" dirty="0">
                <a:latin typeface="Arial MT"/>
                <a:cs typeface="Arial MT"/>
              </a:rPr>
              <a:t> </a:t>
            </a:r>
            <a:r>
              <a:rPr sz="2800" spc="-6" dirty="0">
                <a:latin typeface="Arial MT"/>
                <a:cs typeface="Arial MT"/>
              </a:rPr>
              <a:t>l</a:t>
            </a:r>
            <a:r>
              <a:rPr sz="2800" spc="-440" dirty="0">
                <a:latin typeface="Arial MT"/>
                <a:cs typeface="Arial MT"/>
              </a:rPr>
              <a:t> </a:t>
            </a:r>
            <a:r>
              <a:rPr sz="2800" spc="165" dirty="0">
                <a:latin typeface="Arial MT"/>
                <a:cs typeface="Arial MT"/>
              </a:rPr>
              <a:t>eh </a:t>
            </a:r>
            <a:r>
              <a:rPr sz="2800" spc="-765" dirty="0">
                <a:latin typeface="Arial MT"/>
                <a:cs typeface="Arial MT"/>
              </a:rPr>
              <a:t> </a:t>
            </a:r>
            <a:r>
              <a:rPr sz="2800" spc="90" dirty="0">
                <a:latin typeface="Arial MT"/>
                <a:cs typeface="Arial MT"/>
              </a:rPr>
              <a:t>pengelompokan </a:t>
            </a:r>
            <a:r>
              <a:rPr sz="2800" spc="75" dirty="0">
                <a:latin typeface="Arial MT"/>
                <a:cs typeface="Arial MT"/>
              </a:rPr>
              <a:t>kerja </a:t>
            </a:r>
            <a:r>
              <a:rPr sz="2800" spc="50" dirty="0">
                <a:latin typeface="Arial MT"/>
                <a:cs typeface="Arial MT"/>
              </a:rPr>
              <a:t>di </a:t>
            </a:r>
            <a:r>
              <a:rPr sz="2800" spc="85" dirty="0">
                <a:latin typeface="Arial MT"/>
                <a:cs typeface="Arial MT"/>
              </a:rPr>
              <a:t>berbagai sektor </a:t>
            </a:r>
            <a:r>
              <a:rPr sz="2800" spc="50" dirty="0">
                <a:latin typeface="Arial MT"/>
                <a:cs typeface="Arial MT"/>
              </a:rPr>
              <a:t>di </a:t>
            </a:r>
            <a:r>
              <a:rPr sz="2800" spc="90" dirty="0">
                <a:latin typeface="Arial MT"/>
                <a:cs typeface="Arial MT"/>
              </a:rPr>
              <a:t>industri </a:t>
            </a:r>
            <a:r>
              <a:rPr sz="2800" spc="95" dirty="0">
                <a:latin typeface="Arial MT"/>
                <a:cs typeface="Arial MT"/>
              </a:rPr>
              <a:t> </a:t>
            </a:r>
            <a:r>
              <a:rPr sz="2800" spc="-6" dirty="0">
                <a:latin typeface="Arial MT"/>
                <a:cs typeface="Arial MT"/>
              </a:rPr>
              <a:t>Teknologi Informasi</a:t>
            </a:r>
            <a:r>
              <a:rPr sz="2800" spc="-6" dirty="0">
                <a:latin typeface="Arial MT"/>
                <a:cs typeface="Arial MT"/>
              </a:rPr>
              <a:t>.</a:t>
            </a:r>
            <a:endParaRPr sz="2800" dirty="0">
              <a:latin typeface="Arial MT"/>
              <a:cs typeface="Arial MT"/>
            </a:endParaRPr>
          </a:p>
          <a:p>
            <a:pPr marL="478121" marR="5080" indent="-465422" algn="just">
              <a:spcBef>
                <a:spcPts val="1425"/>
              </a:spcBef>
              <a:buFont typeface="Times New Roman"/>
              <a:buChar char="•"/>
              <a:tabLst>
                <a:tab pos="478121" algn="l"/>
              </a:tabLst>
            </a:pPr>
            <a:r>
              <a:rPr sz="2800" spc="180" dirty="0">
                <a:latin typeface="Arial MT"/>
                <a:cs typeface="Arial MT"/>
              </a:rPr>
              <a:t>Model </a:t>
            </a:r>
            <a:r>
              <a:rPr sz="2800" spc="165" dirty="0">
                <a:latin typeface="Arial MT"/>
                <a:cs typeface="Arial MT"/>
              </a:rPr>
              <a:t>yang </a:t>
            </a:r>
            <a:r>
              <a:rPr sz="2800" spc="204" dirty="0">
                <a:latin typeface="Arial MT"/>
                <a:cs typeface="Arial MT"/>
              </a:rPr>
              <a:t>berbasiskan </a:t>
            </a:r>
            <a:r>
              <a:rPr sz="2800" spc="185" dirty="0">
                <a:latin typeface="Arial MT"/>
                <a:cs typeface="Arial MT"/>
              </a:rPr>
              <a:t>siklus </a:t>
            </a:r>
            <a:r>
              <a:rPr sz="2800" spc="204" dirty="0">
                <a:latin typeface="Arial MT"/>
                <a:cs typeface="Arial MT"/>
              </a:rPr>
              <a:t>pengembangan </a:t>
            </a:r>
            <a:r>
              <a:rPr sz="2800" spc="210" dirty="0">
                <a:latin typeface="Arial MT"/>
                <a:cs typeface="Arial MT"/>
              </a:rPr>
              <a:t> </a:t>
            </a:r>
            <a:r>
              <a:rPr sz="2800" spc="-6" dirty="0">
                <a:latin typeface="Arial MT"/>
                <a:cs typeface="Arial MT"/>
              </a:rPr>
              <a:t>sistem</a:t>
            </a:r>
            <a:r>
              <a:rPr sz="2800" spc="-6" dirty="0">
                <a:latin typeface="Arial MT"/>
                <a:cs typeface="Arial MT"/>
              </a:rPr>
              <a:t>.</a:t>
            </a:r>
            <a:endParaRPr sz="2800" dirty="0">
              <a:latin typeface="Arial MT"/>
              <a:cs typeface="Arial MT"/>
            </a:endParaRPr>
          </a:p>
          <a:p>
            <a:pPr marL="478121" marR="5080" algn="just">
              <a:spcBef>
                <a:spcPts val="1425"/>
              </a:spcBef>
            </a:pPr>
            <a:r>
              <a:rPr sz="2800" spc="50" dirty="0">
                <a:latin typeface="Arial MT"/>
                <a:cs typeface="Arial MT"/>
              </a:rPr>
              <a:t>Pengelompokkan </a:t>
            </a:r>
            <a:r>
              <a:rPr sz="2800" spc="45" dirty="0">
                <a:latin typeface="Arial MT"/>
                <a:cs typeface="Arial MT"/>
              </a:rPr>
              <a:t>dilakukan </a:t>
            </a:r>
            <a:r>
              <a:rPr sz="2800" spc="50" dirty="0">
                <a:latin typeface="Arial MT"/>
                <a:cs typeface="Arial MT"/>
              </a:rPr>
              <a:t>berdasarkan </a:t>
            </a:r>
            <a:r>
              <a:rPr sz="2800" spc="45" dirty="0">
                <a:latin typeface="Arial MT"/>
                <a:cs typeface="Arial MT"/>
              </a:rPr>
              <a:t>tugas </a:t>
            </a:r>
            <a:r>
              <a:rPr sz="2800" spc="40" dirty="0">
                <a:latin typeface="Arial MT"/>
                <a:cs typeface="Arial MT"/>
              </a:rPr>
              <a:t>yang </a:t>
            </a:r>
            <a:r>
              <a:rPr sz="2800" spc="-765" dirty="0">
                <a:latin typeface="Arial MT"/>
                <a:cs typeface="Arial MT"/>
              </a:rPr>
              <a:t> </a:t>
            </a:r>
            <a:r>
              <a:rPr sz="2800" spc="-6" dirty="0">
                <a:latin typeface="Arial MT"/>
                <a:cs typeface="Arial MT"/>
              </a:rPr>
              <a:t>dilakukan pada</a:t>
            </a:r>
            <a:r>
              <a:rPr sz="2800" dirty="0">
                <a:latin typeface="Arial MT"/>
                <a:cs typeface="Arial MT"/>
              </a:rPr>
              <a:t> </a:t>
            </a:r>
            <a:r>
              <a:rPr sz="2800" spc="-6" dirty="0">
                <a:latin typeface="Arial MT"/>
                <a:cs typeface="Arial MT"/>
              </a:rPr>
              <a:t>saat</a:t>
            </a:r>
            <a:r>
              <a:rPr sz="2800" spc="6" dirty="0">
                <a:latin typeface="Arial MT"/>
                <a:cs typeface="Arial MT"/>
              </a:rPr>
              <a:t> </a:t>
            </a:r>
            <a:r>
              <a:rPr sz="2800" spc="-6" dirty="0">
                <a:latin typeface="Arial MT"/>
                <a:cs typeface="Arial MT"/>
              </a:rPr>
              <a:t>pengembangan</a:t>
            </a:r>
            <a:r>
              <a:rPr sz="2800" dirty="0">
                <a:latin typeface="Arial MT"/>
                <a:cs typeface="Arial MT"/>
              </a:rPr>
              <a:t> </a:t>
            </a:r>
            <a:r>
              <a:rPr sz="2800" spc="-6" dirty="0">
                <a:latin typeface="Arial MT"/>
                <a:cs typeface="Arial MT"/>
              </a:rPr>
              <a:t>suatu sistem</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900" y="1332738"/>
            <a:ext cx="9093835" cy="2585721"/>
          </a:xfrm>
          <a:prstGeom prst="rect">
            <a:avLst/>
          </a:prstGeom>
        </p:spPr>
        <p:txBody>
          <a:bodyPr vert="horz" wrap="square" lIns="0" tIns="12699" rIns="0" bIns="0" rtlCol="0">
            <a:spAutoFit/>
          </a:bodyPr>
          <a:lstStyle/>
          <a:p>
            <a:pPr marL="12699" marR="5080" algn="just">
              <a:lnSpc>
                <a:spcPct val="150000"/>
              </a:lnSpc>
              <a:spcBef>
                <a:spcPts val="100"/>
              </a:spcBef>
            </a:pPr>
            <a:r>
              <a:rPr sz="2800" b="0" spc="25" dirty="0">
                <a:latin typeface="Arial MT"/>
                <a:cs typeface="Arial MT"/>
              </a:rPr>
              <a:t>Model </a:t>
            </a:r>
            <a:r>
              <a:rPr sz="2800" b="0" spc="30" dirty="0">
                <a:latin typeface="Arial MT"/>
                <a:cs typeface="Arial MT"/>
              </a:rPr>
              <a:t>SEARCC </a:t>
            </a:r>
            <a:r>
              <a:rPr sz="2800" b="0" spc="25" dirty="0">
                <a:latin typeface="Arial MT"/>
                <a:cs typeface="Arial MT"/>
              </a:rPr>
              <a:t>untuk </a:t>
            </a:r>
            <a:r>
              <a:rPr sz="2800" b="0" spc="30" dirty="0">
                <a:latin typeface="Arial MT"/>
                <a:cs typeface="Arial MT"/>
              </a:rPr>
              <a:t>pembagian </a:t>
            </a:r>
            <a:r>
              <a:rPr sz="2800" b="0" spc="20" dirty="0">
                <a:latin typeface="Arial MT"/>
                <a:cs typeface="Arial MT"/>
              </a:rPr>
              <a:t>job </a:t>
            </a:r>
            <a:r>
              <a:rPr sz="2800" b="0" spc="25" dirty="0">
                <a:latin typeface="Arial MT"/>
                <a:cs typeface="Arial MT"/>
              </a:rPr>
              <a:t>dalam </a:t>
            </a:r>
            <a:r>
              <a:rPr sz="2800" b="0" spc="30" dirty="0">
                <a:latin typeface="Arial MT"/>
                <a:cs typeface="Arial MT"/>
              </a:rPr>
              <a:t>lingkungan </a:t>
            </a:r>
            <a:r>
              <a:rPr sz="2800" b="0" spc="-765" dirty="0">
                <a:latin typeface="Arial MT"/>
                <a:cs typeface="Arial MT"/>
              </a:rPr>
              <a:t> </a:t>
            </a:r>
            <a:r>
              <a:rPr sz="2800" b="0" spc="25" dirty="0">
                <a:latin typeface="Arial MT"/>
                <a:cs typeface="Arial MT"/>
              </a:rPr>
              <a:t>TI </a:t>
            </a:r>
            <a:r>
              <a:rPr sz="2800" b="0" spc="50" dirty="0">
                <a:latin typeface="Arial MT"/>
                <a:cs typeface="Arial MT"/>
              </a:rPr>
              <a:t>merupakan </a:t>
            </a:r>
            <a:r>
              <a:rPr sz="2800" b="0" spc="45" dirty="0">
                <a:latin typeface="Arial MT"/>
                <a:cs typeface="Arial MT"/>
              </a:rPr>
              <a:t>model </a:t>
            </a:r>
            <a:r>
              <a:rPr sz="2800" b="0" spc="-6" dirty="0">
                <a:latin typeface="Arial MT"/>
                <a:cs typeface="Arial MT"/>
              </a:rPr>
              <a:t>2 </a:t>
            </a:r>
            <a:r>
              <a:rPr sz="2800" b="0" spc="45" dirty="0">
                <a:latin typeface="Arial MT"/>
                <a:cs typeface="Arial MT"/>
              </a:rPr>
              <a:t>dimensi yang </a:t>
            </a:r>
            <a:r>
              <a:rPr sz="2800" b="0" spc="55" dirty="0">
                <a:latin typeface="Arial MT"/>
                <a:cs typeface="Arial MT"/>
              </a:rPr>
              <a:t>mepertimbangkan </a:t>
            </a:r>
            <a:r>
              <a:rPr sz="2800" b="0" spc="-765" dirty="0">
                <a:latin typeface="Arial MT"/>
                <a:cs typeface="Arial MT"/>
              </a:rPr>
              <a:t> </a:t>
            </a:r>
            <a:r>
              <a:rPr sz="2800" spc="40" dirty="0"/>
              <a:t>jenis </a:t>
            </a:r>
            <a:r>
              <a:rPr sz="2800" spc="45" dirty="0"/>
              <a:t>pekerjaan </a:t>
            </a:r>
            <a:r>
              <a:rPr sz="2800" b="0" spc="30" dirty="0">
                <a:latin typeface="Arial MT"/>
                <a:cs typeface="Arial MT"/>
              </a:rPr>
              <a:t>dan </a:t>
            </a:r>
            <a:r>
              <a:rPr sz="2800" spc="45" dirty="0"/>
              <a:t>tingkat </a:t>
            </a:r>
            <a:r>
              <a:rPr sz="2800" spc="50" dirty="0"/>
              <a:t>keahlian </a:t>
            </a:r>
            <a:r>
              <a:rPr sz="2800" b="0" spc="45" dirty="0">
                <a:latin typeface="Arial MT"/>
                <a:cs typeface="Arial MT"/>
              </a:rPr>
              <a:t>ataupun </a:t>
            </a:r>
            <a:r>
              <a:rPr sz="2800" spc="45" dirty="0"/>
              <a:t>tingkat </a:t>
            </a:r>
            <a:r>
              <a:rPr sz="2800" spc="-765" dirty="0"/>
              <a:t> </a:t>
            </a:r>
            <a:r>
              <a:rPr sz="2800" spc="-6" dirty="0"/>
              <a:t>pengetahuan yang</a:t>
            </a:r>
            <a:r>
              <a:rPr sz="2800" dirty="0"/>
              <a:t> </a:t>
            </a:r>
            <a:r>
              <a:rPr sz="2800" spc="-6" dirty="0"/>
              <a:t>dibutuhkan</a:t>
            </a:r>
            <a:r>
              <a:rPr sz="2800" b="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22300" y="1185977"/>
            <a:ext cx="7514410" cy="4891926"/>
          </a:xfrm>
          <a:prstGeom prst="rect">
            <a:avLst/>
          </a:prstGeom>
        </p:spPr>
      </p:pic>
      <p:sp>
        <p:nvSpPr>
          <p:cNvPr id="3" name="object 3"/>
          <p:cNvSpPr txBox="1"/>
          <p:nvPr/>
        </p:nvSpPr>
        <p:spPr>
          <a:xfrm>
            <a:off x="1479234" y="6077903"/>
            <a:ext cx="7122159" cy="554355"/>
          </a:xfrm>
          <a:prstGeom prst="rect">
            <a:avLst/>
          </a:prstGeom>
        </p:spPr>
        <p:txBody>
          <a:bodyPr vert="horz" wrap="square" lIns="0" tIns="36827" rIns="0" bIns="0" rtlCol="0">
            <a:spAutoFit/>
          </a:bodyPr>
          <a:lstStyle/>
          <a:p>
            <a:pPr marL="903540" marR="5080" indent="-890842">
              <a:lnSpc>
                <a:spcPts val="2010"/>
              </a:lnSpc>
              <a:spcBef>
                <a:spcPts val="290"/>
              </a:spcBef>
            </a:pPr>
            <a:r>
              <a:rPr b="1" dirty="0">
                <a:latin typeface="Segoe Print"/>
                <a:cs typeface="Segoe Print"/>
              </a:rPr>
              <a:t>Gambar</a:t>
            </a:r>
            <a:r>
              <a:rPr b="1" spc="-6" dirty="0">
                <a:latin typeface="Segoe Print"/>
                <a:cs typeface="Segoe Print"/>
              </a:rPr>
              <a:t> 1.</a:t>
            </a:r>
            <a:r>
              <a:rPr b="1" dirty="0">
                <a:latin typeface="Segoe Print"/>
                <a:cs typeface="Segoe Print"/>
              </a:rPr>
              <a:t> </a:t>
            </a:r>
            <a:r>
              <a:rPr b="1" spc="-6" dirty="0">
                <a:latin typeface="Segoe Print"/>
                <a:cs typeface="Segoe Print"/>
              </a:rPr>
              <a:t>Pembagian</a:t>
            </a:r>
            <a:r>
              <a:rPr b="1" dirty="0">
                <a:latin typeface="Segoe Print"/>
                <a:cs typeface="Segoe Print"/>
              </a:rPr>
              <a:t> Job menurut </a:t>
            </a:r>
            <a:r>
              <a:rPr b="1" spc="-6" dirty="0">
                <a:latin typeface="Segoe Print"/>
                <a:cs typeface="Segoe Print"/>
              </a:rPr>
              <a:t>Model SRIG-PS SEARCC </a:t>
            </a:r>
            <a:r>
              <a:rPr b="1" spc="-705" dirty="0">
                <a:latin typeface="Segoe Print"/>
                <a:cs typeface="Segoe Print"/>
              </a:rPr>
              <a:t> </a:t>
            </a:r>
            <a:r>
              <a:rPr b="1" spc="-6" dirty="0">
                <a:latin typeface="Segoe Print"/>
                <a:cs typeface="Segoe Print"/>
              </a:rPr>
              <a:t>(sumber</a:t>
            </a:r>
            <a:r>
              <a:rPr b="1" dirty="0">
                <a:latin typeface="Segoe Print"/>
                <a:cs typeface="Segoe Print"/>
              </a:rPr>
              <a:t> </a:t>
            </a:r>
            <a:r>
              <a:rPr b="1" spc="-6" dirty="0">
                <a:latin typeface="Segoe Print"/>
                <a:cs typeface="Segoe Print"/>
                <a:hlinkClick r:id="rId3"/>
              </a:rPr>
              <a:t>http://wiryana.pandu.org/SRIG-PS </a:t>
            </a:r>
            <a:r>
              <a:rPr b="1" dirty="0">
                <a:latin typeface="Segoe Print"/>
                <a:cs typeface="Segoe Print"/>
              </a:rPr>
              <a:t>)</a:t>
            </a:r>
            <a:endParaRPr>
              <a:latin typeface="Segoe Print"/>
              <a:cs typeface="Segoe Prin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50900" y="762"/>
            <a:ext cx="7886701" cy="1244570"/>
          </a:xfrm>
          <a:prstGeom prst="rect">
            <a:avLst/>
          </a:prstGeom>
        </p:spPr>
        <p:txBody>
          <a:bodyPr vert="horz" wrap="square" lIns="0" tIns="13334" rIns="0" bIns="0" rtlCol="0">
            <a:spAutoFit/>
          </a:bodyPr>
          <a:lstStyle/>
          <a:p>
            <a:pPr marL="12699" algn="ctr">
              <a:spcBef>
                <a:spcPts val="105"/>
              </a:spcBef>
            </a:pPr>
            <a:r>
              <a:rPr sz="4000" spc="-6" dirty="0"/>
              <a:t>Gambaran</a:t>
            </a:r>
            <a:r>
              <a:rPr sz="4000" spc="-10" dirty="0"/>
              <a:t> </a:t>
            </a:r>
            <a:r>
              <a:rPr sz="4000" dirty="0"/>
              <a:t>Umum</a:t>
            </a:r>
            <a:r>
              <a:rPr sz="4000" spc="-6" dirty="0"/>
              <a:t> Pekerjaan di</a:t>
            </a:r>
            <a:r>
              <a:rPr sz="4000" dirty="0"/>
              <a:t> </a:t>
            </a:r>
            <a:r>
              <a:rPr sz="4000" spc="-6" dirty="0"/>
              <a:t>Bidang TI</a:t>
            </a:r>
          </a:p>
        </p:txBody>
      </p:sp>
      <p:sp>
        <p:nvSpPr>
          <p:cNvPr id="3" name="object 3"/>
          <p:cNvSpPr txBox="1"/>
          <p:nvPr/>
        </p:nvSpPr>
        <p:spPr>
          <a:xfrm>
            <a:off x="762" y="1369060"/>
            <a:ext cx="9093835" cy="5080635"/>
          </a:xfrm>
          <a:prstGeom prst="rect">
            <a:avLst/>
          </a:prstGeom>
        </p:spPr>
        <p:txBody>
          <a:bodyPr vert="horz" wrap="square" lIns="0" tIns="12065" rIns="0" bIns="0" rtlCol="0">
            <a:spAutoFit/>
          </a:bodyPr>
          <a:lstStyle/>
          <a:p>
            <a:pPr marL="12699" marR="5080" algn="just">
              <a:spcBef>
                <a:spcPts val="95"/>
              </a:spcBef>
            </a:pPr>
            <a:r>
              <a:rPr sz="2800" spc="10" dirty="0">
                <a:latin typeface="Arial MT"/>
                <a:cs typeface="Arial MT"/>
              </a:rPr>
              <a:t>Pekerjaan </a:t>
            </a:r>
            <a:r>
              <a:rPr sz="2800" spc="6" dirty="0">
                <a:latin typeface="Arial MT"/>
                <a:cs typeface="Arial MT"/>
              </a:rPr>
              <a:t>di bidang TI </a:t>
            </a:r>
            <a:r>
              <a:rPr sz="2800" spc="10" dirty="0">
                <a:latin typeface="Arial MT"/>
                <a:cs typeface="Arial MT"/>
              </a:rPr>
              <a:t>terbagi </a:t>
            </a:r>
            <a:r>
              <a:rPr sz="2800" spc="-6" dirty="0">
                <a:latin typeface="Arial MT"/>
                <a:cs typeface="Arial MT"/>
              </a:rPr>
              <a:t>4 </a:t>
            </a:r>
            <a:r>
              <a:rPr sz="2800" spc="10" dirty="0">
                <a:latin typeface="Arial MT"/>
                <a:cs typeface="Arial MT"/>
              </a:rPr>
              <a:t>kelompok sesuai bidang </a:t>
            </a:r>
            <a:r>
              <a:rPr sz="2800" spc="-765" dirty="0">
                <a:latin typeface="Arial MT"/>
                <a:cs typeface="Arial MT"/>
              </a:rPr>
              <a:t> </a:t>
            </a:r>
            <a:r>
              <a:rPr sz="2800" spc="-6" dirty="0">
                <a:latin typeface="Arial MT"/>
                <a:cs typeface="Arial MT"/>
              </a:rPr>
              <a:t>pekerjaannya</a:t>
            </a:r>
            <a:r>
              <a:rPr sz="2800" spc="-6" dirty="0">
                <a:latin typeface="Arial MT"/>
                <a:cs typeface="Arial MT"/>
              </a:rPr>
              <a:t> :</a:t>
            </a:r>
            <a:endParaRPr sz="2800" dirty="0">
              <a:latin typeface="Arial MT"/>
              <a:cs typeface="Arial MT"/>
            </a:endParaRPr>
          </a:p>
          <a:p>
            <a:pPr marL="527012" marR="5080" indent="-514314" algn="just">
              <a:spcBef>
                <a:spcPts val="1425"/>
              </a:spcBef>
            </a:pPr>
            <a:r>
              <a:rPr sz="2800" i="1" spc="-6" dirty="0">
                <a:latin typeface="Arial"/>
                <a:cs typeface="Arial"/>
              </a:rPr>
              <a:t>a.</a:t>
            </a:r>
            <a:r>
              <a:rPr sz="2800" i="1" dirty="0">
                <a:latin typeface="Arial"/>
                <a:cs typeface="Arial"/>
              </a:rPr>
              <a:t> </a:t>
            </a:r>
            <a:r>
              <a:rPr sz="2800" i="1" spc="60" dirty="0">
                <a:latin typeface="Arial"/>
                <a:cs typeface="Arial"/>
              </a:rPr>
              <a:t>Kelompok Pertama </a:t>
            </a:r>
            <a:r>
              <a:rPr sz="2800" spc="-6" dirty="0">
                <a:latin typeface="Arial MT"/>
                <a:cs typeface="Arial MT"/>
              </a:rPr>
              <a:t>: </a:t>
            </a:r>
            <a:r>
              <a:rPr sz="2800" spc="55" dirty="0">
                <a:latin typeface="Arial MT"/>
                <a:cs typeface="Arial MT"/>
              </a:rPr>
              <a:t>mereka </a:t>
            </a:r>
            <a:r>
              <a:rPr sz="2800" spc="50" dirty="0">
                <a:latin typeface="Arial MT"/>
                <a:cs typeface="Arial MT"/>
              </a:rPr>
              <a:t>yang </a:t>
            </a:r>
            <a:r>
              <a:rPr sz="2800" spc="60" dirty="0">
                <a:latin typeface="Arial MT"/>
                <a:cs typeface="Arial MT"/>
              </a:rPr>
              <a:t>bergelut </a:t>
            </a:r>
            <a:r>
              <a:rPr sz="2800" spc="35" dirty="0">
                <a:latin typeface="Arial MT"/>
                <a:cs typeface="Arial MT"/>
              </a:rPr>
              <a:t>di </a:t>
            </a:r>
            <a:r>
              <a:rPr sz="2800" spc="60" dirty="0">
                <a:latin typeface="Arial MT"/>
                <a:cs typeface="Arial MT"/>
              </a:rPr>
              <a:t>dunia </a:t>
            </a:r>
            <a:r>
              <a:rPr sz="2800" spc="65" dirty="0">
                <a:latin typeface="Arial MT"/>
                <a:cs typeface="Arial MT"/>
              </a:rPr>
              <a:t> </a:t>
            </a:r>
            <a:r>
              <a:rPr sz="2800" spc="125" dirty="0">
                <a:latin typeface="Arial MT"/>
                <a:cs typeface="Arial MT"/>
              </a:rPr>
              <a:t>perangkat </a:t>
            </a:r>
            <a:r>
              <a:rPr sz="2800" spc="114" dirty="0">
                <a:latin typeface="Arial MT"/>
                <a:cs typeface="Arial MT"/>
              </a:rPr>
              <a:t>lunak </a:t>
            </a:r>
            <a:r>
              <a:rPr sz="2800" spc="130" dirty="0">
                <a:latin typeface="Arial MT"/>
                <a:cs typeface="Arial MT"/>
              </a:rPr>
              <a:t>(software) </a:t>
            </a:r>
            <a:r>
              <a:rPr sz="2800" spc="105" dirty="0">
                <a:latin typeface="Arial MT"/>
                <a:cs typeface="Arial MT"/>
              </a:rPr>
              <a:t>baik yang </a:t>
            </a:r>
            <a:r>
              <a:rPr sz="2800" spc="130" dirty="0">
                <a:latin typeface="Arial MT"/>
                <a:cs typeface="Arial MT"/>
              </a:rPr>
              <a:t>merancang </a:t>
            </a:r>
            <a:r>
              <a:rPr sz="2800" spc="135" dirty="0">
                <a:latin typeface="Arial MT"/>
                <a:cs typeface="Arial MT"/>
              </a:rPr>
              <a:t> </a:t>
            </a:r>
            <a:r>
              <a:rPr sz="2800" spc="-6" dirty="0">
                <a:latin typeface="Arial MT"/>
                <a:cs typeface="Arial MT"/>
              </a:rPr>
              <a:t>sistem operasi,</a:t>
            </a:r>
            <a:r>
              <a:rPr sz="2800" spc="6" dirty="0">
                <a:latin typeface="Arial MT"/>
                <a:cs typeface="Arial MT"/>
              </a:rPr>
              <a:t> </a:t>
            </a:r>
            <a:r>
              <a:rPr sz="2800" spc="-6" dirty="0">
                <a:latin typeface="Arial MT"/>
                <a:cs typeface="Arial MT"/>
              </a:rPr>
              <a:t>database maupun</a:t>
            </a:r>
            <a:r>
              <a:rPr sz="2800" dirty="0">
                <a:latin typeface="Arial MT"/>
                <a:cs typeface="Arial MT"/>
              </a:rPr>
              <a:t> </a:t>
            </a:r>
            <a:r>
              <a:rPr sz="2800" spc="-6" dirty="0">
                <a:latin typeface="Arial MT"/>
                <a:cs typeface="Arial MT"/>
              </a:rPr>
              <a:t>sistem</a:t>
            </a:r>
            <a:r>
              <a:rPr sz="2800" dirty="0">
                <a:latin typeface="Arial MT"/>
                <a:cs typeface="Arial MT"/>
              </a:rPr>
              <a:t> </a:t>
            </a:r>
            <a:r>
              <a:rPr sz="2800" spc="-6" dirty="0">
                <a:latin typeface="Arial MT"/>
                <a:cs typeface="Arial MT"/>
              </a:rPr>
              <a:t>aplikasi</a:t>
            </a:r>
            <a:r>
              <a:rPr sz="2800" spc="-6" dirty="0">
                <a:latin typeface="Arial MT"/>
                <a:cs typeface="Arial MT"/>
              </a:rPr>
              <a:t>.</a:t>
            </a:r>
            <a:endParaRPr sz="2800" dirty="0">
              <a:latin typeface="Arial MT"/>
              <a:cs typeface="Arial MT"/>
            </a:endParaRPr>
          </a:p>
          <a:p>
            <a:pPr marL="935288" marR="5080" indent="-457167" algn="just">
              <a:spcBef>
                <a:spcPts val="1425"/>
              </a:spcBef>
              <a:buFont typeface="Times New Roman"/>
              <a:buChar char="•"/>
              <a:tabLst>
                <a:tab pos="935288" algn="l"/>
              </a:tabLst>
            </a:pPr>
            <a:r>
              <a:rPr sz="2800" spc="100" dirty="0">
                <a:latin typeface="Arial MT"/>
                <a:cs typeface="Arial MT"/>
              </a:rPr>
              <a:t>Sistem analis, </a:t>
            </a:r>
            <a:r>
              <a:rPr sz="2800" spc="110" dirty="0">
                <a:latin typeface="Arial MT"/>
                <a:cs typeface="Arial MT"/>
              </a:rPr>
              <a:t>merupakan </a:t>
            </a:r>
            <a:r>
              <a:rPr sz="2800" spc="100" dirty="0">
                <a:latin typeface="Arial MT"/>
                <a:cs typeface="Arial MT"/>
              </a:rPr>
              <a:t>orang </a:t>
            </a:r>
            <a:r>
              <a:rPr sz="2800" spc="90" dirty="0">
                <a:latin typeface="Arial MT"/>
                <a:cs typeface="Arial MT"/>
              </a:rPr>
              <a:t>yang </a:t>
            </a:r>
            <a:r>
              <a:rPr sz="2800" spc="110" dirty="0">
                <a:latin typeface="Arial MT"/>
                <a:cs typeface="Arial MT"/>
              </a:rPr>
              <a:t>bertugas </a:t>
            </a:r>
            <a:r>
              <a:rPr sz="2800" spc="-765" dirty="0">
                <a:latin typeface="Arial MT"/>
                <a:cs typeface="Arial MT"/>
              </a:rPr>
              <a:t> </a:t>
            </a:r>
            <a:r>
              <a:rPr sz="2800" spc="10" dirty="0">
                <a:latin typeface="Arial MT"/>
                <a:cs typeface="Arial MT"/>
              </a:rPr>
              <a:t>menganalisa sistem yang akan </a:t>
            </a:r>
            <a:r>
              <a:rPr sz="2800" spc="20" dirty="0">
                <a:latin typeface="Arial MT"/>
                <a:cs typeface="Arial MT"/>
              </a:rPr>
              <a:t>diimplementasikan, </a:t>
            </a:r>
            <a:r>
              <a:rPr sz="2800" spc="-765" dirty="0">
                <a:latin typeface="Arial MT"/>
                <a:cs typeface="Arial MT"/>
              </a:rPr>
              <a:t> </a:t>
            </a:r>
            <a:r>
              <a:rPr sz="2800" spc="50" dirty="0">
                <a:latin typeface="Arial MT"/>
                <a:cs typeface="Arial MT"/>
              </a:rPr>
              <a:t>mulai </a:t>
            </a:r>
            <a:r>
              <a:rPr sz="2800" spc="45" dirty="0">
                <a:latin typeface="Arial MT"/>
                <a:cs typeface="Arial MT"/>
              </a:rPr>
              <a:t>dari </a:t>
            </a:r>
            <a:r>
              <a:rPr sz="2800" spc="60" dirty="0">
                <a:latin typeface="Arial MT"/>
                <a:cs typeface="Arial MT"/>
              </a:rPr>
              <a:t>menganalisa </a:t>
            </a:r>
            <a:r>
              <a:rPr sz="2800" spc="55" dirty="0">
                <a:latin typeface="Arial MT"/>
                <a:cs typeface="Arial MT"/>
              </a:rPr>
              <a:t>sistem </a:t>
            </a:r>
            <a:r>
              <a:rPr sz="2800" spc="50" dirty="0">
                <a:latin typeface="Arial MT"/>
                <a:cs typeface="Arial MT"/>
              </a:rPr>
              <a:t>yang ada, </a:t>
            </a:r>
            <a:r>
              <a:rPr sz="2800" spc="60" dirty="0">
                <a:latin typeface="Arial MT"/>
                <a:cs typeface="Arial MT"/>
              </a:rPr>
              <a:t>tentang </a:t>
            </a:r>
            <a:r>
              <a:rPr sz="2800" spc="-765" dirty="0">
                <a:latin typeface="Arial MT"/>
                <a:cs typeface="Arial MT"/>
              </a:rPr>
              <a:t> </a:t>
            </a:r>
            <a:r>
              <a:rPr sz="2800" spc="204" dirty="0">
                <a:latin typeface="Arial MT"/>
                <a:cs typeface="Arial MT"/>
              </a:rPr>
              <a:t>kelebihan </a:t>
            </a:r>
            <a:r>
              <a:rPr sz="2800" spc="155" dirty="0">
                <a:latin typeface="Arial MT"/>
                <a:cs typeface="Arial MT"/>
              </a:rPr>
              <a:t>dan </a:t>
            </a:r>
            <a:r>
              <a:rPr sz="2800" spc="219" dirty="0">
                <a:latin typeface="Arial MT"/>
                <a:cs typeface="Arial MT"/>
              </a:rPr>
              <a:t>kekurangannya, </a:t>
            </a:r>
            <a:r>
              <a:rPr sz="2800" spc="195" dirty="0">
                <a:latin typeface="Arial MT"/>
                <a:cs typeface="Arial MT"/>
              </a:rPr>
              <a:t>sampai </a:t>
            </a:r>
            <a:r>
              <a:rPr sz="2800" spc="185" dirty="0">
                <a:latin typeface="Arial MT"/>
                <a:cs typeface="Arial MT"/>
              </a:rPr>
              <a:t>studi </a:t>
            </a:r>
            <a:r>
              <a:rPr sz="2800" spc="190" dirty="0">
                <a:latin typeface="Arial MT"/>
                <a:cs typeface="Arial MT"/>
              </a:rPr>
              <a:t> </a:t>
            </a:r>
            <a:r>
              <a:rPr sz="2800" spc="-6" dirty="0">
                <a:latin typeface="Arial MT"/>
                <a:cs typeface="Arial MT"/>
              </a:rPr>
              <a:t>k</a:t>
            </a:r>
            <a:r>
              <a:rPr sz="2800" spc="-400" dirty="0">
                <a:latin typeface="Arial MT"/>
                <a:cs typeface="Arial MT"/>
              </a:rPr>
              <a:t> </a:t>
            </a:r>
            <a:r>
              <a:rPr sz="2800" spc="-6" dirty="0">
                <a:latin typeface="Arial MT"/>
                <a:cs typeface="Arial MT"/>
              </a:rPr>
              <a:t>e</a:t>
            </a:r>
            <a:r>
              <a:rPr sz="2800" spc="-400" dirty="0">
                <a:latin typeface="Arial MT"/>
                <a:cs typeface="Arial MT"/>
              </a:rPr>
              <a:t> </a:t>
            </a:r>
            <a:r>
              <a:rPr sz="2800" spc="-6" dirty="0">
                <a:latin typeface="Arial MT"/>
                <a:cs typeface="Arial MT"/>
              </a:rPr>
              <a:t>l</a:t>
            </a:r>
            <a:r>
              <a:rPr sz="2800" spc="-400" dirty="0">
                <a:latin typeface="Arial MT"/>
                <a:cs typeface="Arial MT"/>
              </a:rPr>
              <a:t> </a:t>
            </a:r>
            <a:r>
              <a:rPr sz="2800" spc="-6" dirty="0">
                <a:latin typeface="Arial MT"/>
                <a:cs typeface="Arial MT"/>
              </a:rPr>
              <a:t>a</a:t>
            </a:r>
            <a:r>
              <a:rPr sz="2800" spc="-400" dirty="0">
                <a:latin typeface="Arial MT"/>
                <a:cs typeface="Arial MT"/>
              </a:rPr>
              <a:t> </a:t>
            </a:r>
            <a:r>
              <a:rPr sz="2800" spc="-6" dirty="0">
                <a:latin typeface="Arial MT"/>
                <a:cs typeface="Arial MT"/>
              </a:rPr>
              <a:t>y</a:t>
            </a:r>
            <a:r>
              <a:rPr sz="2800" spc="-400" dirty="0">
                <a:latin typeface="Arial MT"/>
                <a:cs typeface="Arial MT"/>
              </a:rPr>
              <a:t> </a:t>
            </a:r>
            <a:r>
              <a:rPr sz="2800" spc="-6" dirty="0">
                <a:latin typeface="Arial MT"/>
                <a:cs typeface="Arial MT"/>
              </a:rPr>
              <a:t>a</a:t>
            </a:r>
            <a:r>
              <a:rPr sz="2800" spc="-400" dirty="0">
                <a:latin typeface="Arial MT"/>
                <a:cs typeface="Arial MT"/>
              </a:rPr>
              <a:t> </a:t>
            </a:r>
            <a:r>
              <a:rPr sz="2800" spc="-6" dirty="0">
                <a:latin typeface="Arial MT"/>
                <a:cs typeface="Arial MT"/>
              </a:rPr>
              <a:t>k</a:t>
            </a:r>
            <a:r>
              <a:rPr sz="2800" spc="-400" dirty="0">
                <a:latin typeface="Arial MT"/>
                <a:cs typeface="Arial MT"/>
              </a:rPr>
              <a:t> </a:t>
            </a:r>
            <a:r>
              <a:rPr sz="2800" spc="-6" dirty="0">
                <a:latin typeface="Arial MT"/>
                <a:cs typeface="Arial MT"/>
              </a:rPr>
              <a:t>a</a:t>
            </a:r>
            <a:r>
              <a:rPr sz="2800" spc="-400" dirty="0">
                <a:latin typeface="Arial MT"/>
                <a:cs typeface="Arial MT"/>
              </a:rPr>
              <a:t> </a:t>
            </a:r>
            <a:r>
              <a:rPr sz="2800" spc="-6" dirty="0">
                <a:latin typeface="Arial MT"/>
                <a:cs typeface="Arial MT"/>
              </a:rPr>
              <a:t>n</a:t>
            </a:r>
            <a:r>
              <a:rPr sz="2800" dirty="0">
                <a:latin typeface="Arial MT"/>
                <a:cs typeface="Arial MT"/>
              </a:rPr>
              <a:t> </a:t>
            </a:r>
            <a:r>
              <a:rPr sz="2800" spc="-20" dirty="0">
                <a:latin typeface="Arial MT"/>
                <a:cs typeface="Arial MT"/>
              </a:rPr>
              <a:t> </a:t>
            </a:r>
            <a:r>
              <a:rPr sz="2800" spc="-6" dirty="0">
                <a:latin typeface="Arial MT"/>
                <a:cs typeface="Arial MT"/>
              </a:rPr>
              <a:t>d</a:t>
            </a:r>
            <a:r>
              <a:rPr sz="2800" spc="-400" dirty="0">
                <a:latin typeface="Arial MT"/>
                <a:cs typeface="Arial MT"/>
              </a:rPr>
              <a:t> </a:t>
            </a:r>
            <a:r>
              <a:rPr sz="2800" spc="-6" dirty="0">
                <a:latin typeface="Arial MT"/>
                <a:cs typeface="Arial MT"/>
              </a:rPr>
              <a:t>a</a:t>
            </a:r>
            <a:r>
              <a:rPr sz="2800" spc="-400" dirty="0">
                <a:latin typeface="Arial MT"/>
                <a:cs typeface="Arial MT"/>
              </a:rPr>
              <a:t> </a:t>
            </a:r>
            <a:r>
              <a:rPr sz="2800" spc="-6" dirty="0">
                <a:latin typeface="Arial MT"/>
                <a:cs typeface="Arial MT"/>
              </a:rPr>
              <a:t>n</a:t>
            </a:r>
            <a:r>
              <a:rPr sz="2800" dirty="0">
                <a:latin typeface="Arial MT"/>
                <a:cs typeface="Arial MT"/>
              </a:rPr>
              <a:t> </a:t>
            </a:r>
            <a:r>
              <a:rPr sz="2800" spc="-20" dirty="0">
                <a:latin typeface="Arial MT"/>
                <a:cs typeface="Arial MT"/>
              </a:rPr>
              <a:t> </a:t>
            </a:r>
            <a:r>
              <a:rPr sz="2800" spc="-6" dirty="0">
                <a:latin typeface="Arial MT"/>
                <a:cs typeface="Arial MT"/>
              </a:rPr>
              <a:t>d</a:t>
            </a:r>
            <a:r>
              <a:rPr sz="2800" spc="-400" dirty="0">
                <a:latin typeface="Arial MT"/>
                <a:cs typeface="Arial MT"/>
              </a:rPr>
              <a:t> </a:t>
            </a:r>
            <a:r>
              <a:rPr sz="2800" spc="-6" dirty="0">
                <a:latin typeface="Arial MT"/>
                <a:cs typeface="Arial MT"/>
              </a:rPr>
              <a:t>e</a:t>
            </a:r>
            <a:r>
              <a:rPr sz="2800" spc="-400" dirty="0">
                <a:latin typeface="Arial MT"/>
                <a:cs typeface="Arial MT"/>
              </a:rPr>
              <a:t> </a:t>
            </a:r>
            <a:r>
              <a:rPr sz="2800" spc="-6" dirty="0">
                <a:latin typeface="Arial MT"/>
                <a:cs typeface="Arial MT"/>
              </a:rPr>
              <a:t>s</a:t>
            </a:r>
            <a:r>
              <a:rPr sz="2800" spc="-400" dirty="0">
                <a:latin typeface="Arial MT"/>
                <a:cs typeface="Arial MT"/>
              </a:rPr>
              <a:t> </a:t>
            </a:r>
            <a:r>
              <a:rPr sz="2800" spc="-6" dirty="0">
                <a:latin typeface="Arial MT"/>
                <a:cs typeface="Arial MT"/>
              </a:rPr>
              <a:t>a</a:t>
            </a:r>
            <a:r>
              <a:rPr sz="2800" spc="-400" dirty="0">
                <a:latin typeface="Arial MT"/>
                <a:cs typeface="Arial MT"/>
              </a:rPr>
              <a:t> </a:t>
            </a:r>
            <a:r>
              <a:rPr sz="2800" spc="-6" dirty="0">
                <a:latin typeface="Arial MT"/>
                <a:cs typeface="Arial MT"/>
              </a:rPr>
              <a:t>i</a:t>
            </a:r>
            <a:r>
              <a:rPr sz="2800" spc="-400" dirty="0">
                <a:latin typeface="Arial MT"/>
                <a:cs typeface="Arial MT"/>
              </a:rPr>
              <a:t> </a:t>
            </a:r>
            <a:r>
              <a:rPr sz="2800" spc="-6" dirty="0">
                <a:latin typeface="Arial MT"/>
                <a:cs typeface="Arial MT"/>
              </a:rPr>
              <a:t>n</a:t>
            </a:r>
            <a:r>
              <a:rPr sz="2800" dirty="0">
                <a:latin typeface="Arial MT"/>
                <a:cs typeface="Arial MT"/>
              </a:rPr>
              <a:t> </a:t>
            </a:r>
            <a:r>
              <a:rPr sz="2800" spc="-20" dirty="0">
                <a:latin typeface="Arial MT"/>
                <a:cs typeface="Arial MT"/>
              </a:rPr>
              <a:t> </a:t>
            </a:r>
            <a:r>
              <a:rPr sz="2800" spc="-6" dirty="0">
                <a:latin typeface="Arial MT"/>
                <a:cs typeface="Arial MT"/>
              </a:rPr>
              <a:t>s</a:t>
            </a:r>
            <a:r>
              <a:rPr sz="2800" spc="-400" dirty="0">
                <a:latin typeface="Arial MT"/>
                <a:cs typeface="Arial MT"/>
              </a:rPr>
              <a:t> </a:t>
            </a:r>
            <a:r>
              <a:rPr sz="2800" spc="-6" dirty="0">
                <a:latin typeface="Arial MT"/>
                <a:cs typeface="Arial MT"/>
              </a:rPr>
              <a:t>y</a:t>
            </a:r>
            <a:r>
              <a:rPr sz="2800" spc="-400" dirty="0">
                <a:latin typeface="Arial MT"/>
                <a:cs typeface="Arial MT"/>
              </a:rPr>
              <a:t> </a:t>
            </a:r>
            <a:r>
              <a:rPr sz="2800" spc="-6" dirty="0">
                <a:latin typeface="Arial MT"/>
                <a:cs typeface="Arial MT"/>
              </a:rPr>
              <a:t>s</a:t>
            </a:r>
            <a:r>
              <a:rPr sz="2800" spc="-400" dirty="0">
                <a:latin typeface="Arial MT"/>
                <a:cs typeface="Arial MT"/>
              </a:rPr>
              <a:t> </a:t>
            </a:r>
            <a:r>
              <a:rPr sz="2800" spc="-6" dirty="0">
                <a:latin typeface="Arial MT"/>
                <a:cs typeface="Arial MT"/>
              </a:rPr>
              <a:t>t</a:t>
            </a:r>
            <a:r>
              <a:rPr sz="2800" spc="-390" dirty="0">
                <a:latin typeface="Arial MT"/>
                <a:cs typeface="Arial MT"/>
              </a:rPr>
              <a:t> </a:t>
            </a:r>
            <a:r>
              <a:rPr sz="2800" spc="-6" dirty="0">
                <a:latin typeface="Arial MT"/>
                <a:cs typeface="Arial MT"/>
              </a:rPr>
              <a:t>e</a:t>
            </a:r>
            <a:r>
              <a:rPr sz="2800" spc="-395" dirty="0">
                <a:latin typeface="Arial MT"/>
                <a:cs typeface="Arial MT"/>
              </a:rPr>
              <a:t> </a:t>
            </a:r>
            <a:r>
              <a:rPr sz="2800" spc="-6" dirty="0">
                <a:latin typeface="Arial MT"/>
                <a:cs typeface="Arial MT"/>
              </a:rPr>
              <a:t>m</a:t>
            </a:r>
            <a:r>
              <a:rPr sz="2800" dirty="0">
                <a:latin typeface="Arial MT"/>
                <a:cs typeface="Arial MT"/>
              </a:rPr>
              <a:t> </a:t>
            </a:r>
            <a:r>
              <a:rPr sz="2800" spc="-6" dirty="0">
                <a:latin typeface="Arial MT"/>
                <a:cs typeface="Arial MT"/>
              </a:rPr>
              <a:t> y</a:t>
            </a:r>
            <a:r>
              <a:rPr sz="2800" spc="-395" dirty="0">
                <a:latin typeface="Arial MT"/>
                <a:cs typeface="Arial MT"/>
              </a:rPr>
              <a:t> </a:t>
            </a:r>
            <a:r>
              <a:rPr sz="2800" spc="-6" dirty="0">
                <a:latin typeface="Arial MT"/>
                <a:cs typeface="Arial MT"/>
              </a:rPr>
              <a:t>a</a:t>
            </a:r>
            <a:r>
              <a:rPr sz="2800" spc="-395" dirty="0">
                <a:latin typeface="Arial MT"/>
                <a:cs typeface="Arial MT"/>
              </a:rPr>
              <a:t> </a:t>
            </a:r>
            <a:r>
              <a:rPr sz="2800" spc="-6" dirty="0">
                <a:latin typeface="Arial MT"/>
                <a:cs typeface="Arial MT"/>
              </a:rPr>
              <a:t>n</a:t>
            </a:r>
            <a:r>
              <a:rPr sz="2800" spc="-395" dirty="0">
                <a:latin typeface="Arial MT"/>
                <a:cs typeface="Arial MT"/>
              </a:rPr>
              <a:t> </a:t>
            </a:r>
            <a:r>
              <a:rPr sz="2800" spc="-6" dirty="0">
                <a:latin typeface="Arial MT"/>
                <a:cs typeface="Arial MT"/>
              </a:rPr>
              <a:t>g</a:t>
            </a:r>
            <a:r>
              <a:rPr sz="2800" dirty="0">
                <a:latin typeface="Arial MT"/>
                <a:cs typeface="Arial MT"/>
              </a:rPr>
              <a:t> </a:t>
            </a:r>
            <a:r>
              <a:rPr sz="2800" spc="-10" dirty="0">
                <a:latin typeface="Arial MT"/>
                <a:cs typeface="Arial MT"/>
              </a:rPr>
              <a:t> </a:t>
            </a:r>
            <a:r>
              <a:rPr sz="2800" spc="-6" dirty="0">
                <a:latin typeface="Arial MT"/>
                <a:cs typeface="Arial MT"/>
              </a:rPr>
              <a:t>a</a:t>
            </a:r>
            <a:r>
              <a:rPr sz="2800" spc="-395" dirty="0">
                <a:latin typeface="Arial MT"/>
                <a:cs typeface="Arial MT"/>
              </a:rPr>
              <a:t> </a:t>
            </a:r>
            <a:r>
              <a:rPr sz="2800" spc="-6" dirty="0">
                <a:latin typeface="Arial MT"/>
                <a:cs typeface="Arial MT"/>
              </a:rPr>
              <a:t>k</a:t>
            </a:r>
            <a:r>
              <a:rPr sz="2800" spc="-395" dirty="0">
                <a:latin typeface="Arial MT"/>
                <a:cs typeface="Arial MT"/>
              </a:rPr>
              <a:t> </a:t>
            </a:r>
            <a:r>
              <a:rPr sz="2800" spc="-6" dirty="0">
                <a:latin typeface="Arial MT"/>
                <a:cs typeface="Arial MT"/>
              </a:rPr>
              <a:t>a</a:t>
            </a:r>
            <a:r>
              <a:rPr sz="2800" spc="-395" dirty="0">
                <a:latin typeface="Arial MT"/>
                <a:cs typeface="Arial MT"/>
              </a:rPr>
              <a:t> </a:t>
            </a:r>
            <a:r>
              <a:rPr sz="2800" spc="-6" dirty="0">
                <a:latin typeface="Arial MT"/>
                <a:cs typeface="Arial MT"/>
              </a:rPr>
              <a:t>n  dikembangkan</a:t>
            </a:r>
            <a:r>
              <a:rPr sz="2800" spc="-6" dirty="0">
                <a:latin typeface="Arial MT"/>
                <a:cs typeface="Arial MT"/>
              </a:rPr>
              <a:t>.</a:t>
            </a:r>
            <a:endParaRPr sz="2800" dirty="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5100" y="1187323"/>
            <a:ext cx="9093200" cy="4163060"/>
          </a:xfrm>
          <a:prstGeom prst="rect">
            <a:avLst/>
          </a:prstGeom>
        </p:spPr>
        <p:txBody>
          <a:bodyPr vert="horz" wrap="square" lIns="0" tIns="193661" rIns="0" bIns="0" rtlCol="0">
            <a:spAutoFit/>
          </a:bodyPr>
          <a:lstStyle/>
          <a:p>
            <a:pPr marL="478121" indent="-465422" algn="just">
              <a:spcBef>
                <a:spcPts val="1525"/>
              </a:spcBef>
              <a:buChar char="•"/>
              <a:tabLst>
                <a:tab pos="478121" algn="l"/>
              </a:tabLst>
            </a:pPr>
            <a:r>
              <a:rPr sz="2800" spc="-6" dirty="0">
                <a:latin typeface="Arial MT"/>
                <a:cs typeface="Arial MT"/>
              </a:rPr>
              <a:t>Programmer</a:t>
            </a:r>
            <a:endParaRPr sz="2800" dirty="0">
              <a:latin typeface="Arial MT"/>
              <a:cs typeface="Arial MT"/>
            </a:endParaRPr>
          </a:p>
          <a:p>
            <a:pPr marL="478121" marR="5080" algn="just">
              <a:spcBef>
                <a:spcPts val="1425"/>
              </a:spcBef>
            </a:pPr>
            <a:r>
              <a:rPr sz="2800" spc="200" dirty="0">
                <a:latin typeface="Arial MT"/>
                <a:cs typeface="Arial MT"/>
              </a:rPr>
              <a:t>Merupakan </a:t>
            </a:r>
            <a:r>
              <a:rPr sz="2800" spc="190" dirty="0">
                <a:latin typeface="Arial MT"/>
                <a:cs typeface="Arial MT"/>
              </a:rPr>
              <a:t>bidang </a:t>
            </a:r>
            <a:r>
              <a:rPr sz="2800" spc="204" dirty="0">
                <a:latin typeface="Arial MT"/>
                <a:cs typeface="Arial MT"/>
              </a:rPr>
              <a:t>pekerjaan </a:t>
            </a:r>
            <a:r>
              <a:rPr sz="2800" spc="185" dirty="0">
                <a:latin typeface="Arial MT"/>
                <a:cs typeface="Arial MT"/>
              </a:rPr>
              <a:t>untuk </a:t>
            </a:r>
            <a:r>
              <a:rPr sz="2800" spc="204" dirty="0">
                <a:latin typeface="Arial MT"/>
                <a:cs typeface="Arial MT"/>
              </a:rPr>
              <a:t>melakukan </a:t>
            </a:r>
            <a:r>
              <a:rPr sz="2800" spc="210" dirty="0">
                <a:latin typeface="Arial MT"/>
                <a:cs typeface="Arial MT"/>
              </a:rPr>
              <a:t> </a:t>
            </a:r>
            <a:r>
              <a:rPr sz="2800" spc="45" dirty="0">
                <a:latin typeface="Arial MT"/>
                <a:cs typeface="Arial MT"/>
              </a:rPr>
              <a:t>pemrograman komputer terhadap suatu sistem </a:t>
            </a:r>
            <a:r>
              <a:rPr sz="2800" spc="40" dirty="0">
                <a:latin typeface="Arial MT"/>
                <a:cs typeface="Arial MT"/>
              </a:rPr>
              <a:t>yang </a:t>
            </a:r>
            <a:r>
              <a:rPr sz="2800" spc="-765" dirty="0">
                <a:latin typeface="Arial MT"/>
                <a:cs typeface="Arial MT"/>
              </a:rPr>
              <a:t> </a:t>
            </a:r>
            <a:r>
              <a:rPr sz="2800" spc="-6" dirty="0">
                <a:latin typeface="Arial MT"/>
                <a:cs typeface="Arial MT"/>
              </a:rPr>
              <a:t>telah dirancang</a:t>
            </a:r>
            <a:r>
              <a:rPr sz="2800" dirty="0">
                <a:latin typeface="Arial MT"/>
                <a:cs typeface="Arial MT"/>
              </a:rPr>
              <a:t> </a:t>
            </a:r>
            <a:r>
              <a:rPr sz="2800" spc="-6" dirty="0">
                <a:latin typeface="Arial MT"/>
                <a:cs typeface="Arial MT"/>
              </a:rPr>
              <a:t>sebelumnya</a:t>
            </a:r>
            <a:r>
              <a:rPr sz="2800" spc="-6" dirty="0">
                <a:latin typeface="Arial MT"/>
                <a:cs typeface="Arial MT"/>
              </a:rPr>
              <a:t>.</a:t>
            </a:r>
            <a:endParaRPr sz="2800" dirty="0">
              <a:latin typeface="Arial MT"/>
              <a:cs typeface="Arial MT"/>
            </a:endParaRPr>
          </a:p>
          <a:p>
            <a:pPr marL="478121" algn="just">
              <a:spcBef>
                <a:spcPts val="1425"/>
              </a:spcBef>
            </a:pPr>
            <a:r>
              <a:rPr sz="2800" spc="-6" dirty="0">
                <a:latin typeface="Arial MT"/>
                <a:cs typeface="Arial MT"/>
              </a:rPr>
              <a:t>Jenis pekerjaan ini memiliki 3</a:t>
            </a:r>
            <a:r>
              <a:rPr sz="2800" dirty="0">
                <a:latin typeface="Arial MT"/>
                <a:cs typeface="Arial MT"/>
              </a:rPr>
              <a:t> </a:t>
            </a:r>
            <a:r>
              <a:rPr sz="2800" spc="-6" dirty="0">
                <a:latin typeface="Arial MT"/>
                <a:cs typeface="Arial MT"/>
              </a:rPr>
              <a:t>tingkatan yaitu</a:t>
            </a:r>
            <a:r>
              <a:rPr sz="2800" spc="-6" dirty="0">
                <a:latin typeface="Arial MT"/>
                <a:cs typeface="Arial MT"/>
              </a:rPr>
              <a:t> :</a:t>
            </a:r>
            <a:endParaRPr sz="2800" dirty="0">
              <a:latin typeface="Arial MT"/>
              <a:cs typeface="Arial MT"/>
            </a:endParaRPr>
          </a:p>
          <a:p>
            <a:pPr marL="942273" lvl="1" indent="-465422" algn="just">
              <a:spcBef>
                <a:spcPts val="1425"/>
              </a:spcBef>
              <a:buAutoNum type="arabicPeriod"/>
              <a:tabLst>
                <a:tab pos="942273" algn="l"/>
              </a:tabLst>
            </a:pPr>
            <a:r>
              <a:rPr sz="2800" spc="20" dirty="0">
                <a:latin typeface="Arial MT"/>
                <a:cs typeface="Arial MT"/>
              </a:rPr>
              <a:t>Supervised</a:t>
            </a:r>
            <a:r>
              <a:rPr sz="2800" spc="60" dirty="0">
                <a:latin typeface="Arial MT"/>
                <a:cs typeface="Arial MT"/>
              </a:rPr>
              <a:t> </a:t>
            </a:r>
            <a:r>
              <a:rPr sz="2800" spc="25" dirty="0">
                <a:latin typeface="Arial MT"/>
                <a:cs typeface="Arial MT"/>
              </a:rPr>
              <a:t>(terbimbing).</a:t>
            </a:r>
            <a:r>
              <a:rPr sz="2800" spc="80" dirty="0">
                <a:latin typeface="Arial MT"/>
                <a:cs typeface="Arial MT"/>
              </a:rPr>
              <a:t> </a:t>
            </a:r>
            <a:r>
              <a:rPr sz="2800" spc="25" dirty="0">
                <a:latin typeface="Arial MT"/>
                <a:cs typeface="Arial MT"/>
              </a:rPr>
              <a:t>Tingkatan</a:t>
            </a:r>
            <a:r>
              <a:rPr sz="2800" spc="69" dirty="0">
                <a:latin typeface="Arial MT"/>
                <a:cs typeface="Arial MT"/>
              </a:rPr>
              <a:t> </a:t>
            </a:r>
            <a:r>
              <a:rPr sz="2800" spc="20" dirty="0">
                <a:latin typeface="Arial MT"/>
                <a:cs typeface="Arial MT"/>
              </a:rPr>
              <a:t>awal</a:t>
            </a:r>
            <a:r>
              <a:rPr sz="2800" spc="75" dirty="0">
                <a:latin typeface="Arial MT"/>
                <a:cs typeface="Arial MT"/>
              </a:rPr>
              <a:t> </a:t>
            </a:r>
            <a:r>
              <a:rPr sz="2800" spc="25" dirty="0">
                <a:latin typeface="Arial MT"/>
                <a:cs typeface="Arial MT"/>
              </a:rPr>
              <a:t>dengan</a:t>
            </a:r>
            <a:r>
              <a:rPr sz="2800" spc="69" dirty="0">
                <a:latin typeface="Arial MT"/>
                <a:cs typeface="Arial MT"/>
              </a:rPr>
              <a:t> </a:t>
            </a:r>
            <a:r>
              <a:rPr sz="2800" spc="-6" dirty="0">
                <a:latin typeface="Arial MT"/>
                <a:cs typeface="Arial MT"/>
              </a:rPr>
              <a:t>0</a:t>
            </a:r>
            <a:endParaRPr sz="2800" dirty="0">
              <a:latin typeface="Arial MT"/>
              <a:cs typeface="Arial MT"/>
            </a:endParaRPr>
          </a:p>
          <a:p>
            <a:pPr marL="927033" marR="5080" algn="just"/>
            <a:r>
              <a:rPr sz="2800" spc="-6" dirty="0">
                <a:latin typeface="Arial MT"/>
                <a:cs typeface="Arial MT"/>
              </a:rPr>
              <a:t>- 2 </a:t>
            </a:r>
            <a:r>
              <a:rPr sz="2800" spc="15" dirty="0">
                <a:latin typeface="Arial MT"/>
                <a:cs typeface="Arial MT"/>
              </a:rPr>
              <a:t>tahun pengalaman, membutuhkan pengawasan </a:t>
            </a:r>
            <a:r>
              <a:rPr sz="2800" spc="-765" dirty="0">
                <a:latin typeface="Arial MT"/>
                <a:cs typeface="Arial MT"/>
              </a:rPr>
              <a:t> </a:t>
            </a:r>
            <a:r>
              <a:rPr sz="2800" spc="-6" dirty="0">
                <a:latin typeface="Arial MT"/>
                <a:cs typeface="Arial MT"/>
              </a:rPr>
              <a:t>dan petunjuk</a:t>
            </a:r>
            <a:r>
              <a:rPr sz="2800" dirty="0">
                <a:latin typeface="Arial MT"/>
                <a:cs typeface="Arial MT"/>
              </a:rPr>
              <a:t> </a:t>
            </a:r>
            <a:r>
              <a:rPr sz="2800" spc="-6" dirty="0">
                <a:latin typeface="Arial MT"/>
                <a:cs typeface="Arial MT"/>
              </a:rPr>
              <a:t>dalam</a:t>
            </a:r>
            <a:r>
              <a:rPr sz="2800" dirty="0">
                <a:latin typeface="Arial MT"/>
                <a:cs typeface="Arial MT"/>
              </a:rPr>
              <a:t> </a:t>
            </a:r>
            <a:r>
              <a:rPr sz="2800" spc="-6" dirty="0">
                <a:latin typeface="Arial MT"/>
                <a:cs typeface="Arial MT"/>
              </a:rPr>
              <a:t>pelaksanaan tugasnya</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93700" y="1419225"/>
            <a:ext cx="8628380" cy="1731645"/>
          </a:xfrm>
          <a:prstGeom prst="rect">
            <a:avLst/>
          </a:prstGeom>
        </p:spPr>
        <p:txBody>
          <a:bodyPr vert="horz" wrap="square" lIns="0" tIns="12065" rIns="0" bIns="0" rtlCol="0">
            <a:spAutoFit/>
          </a:bodyPr>
          <a:lstStyle/>
          <a:p>
            <a:pPr marL="462247" marR="5080" indent="-449548" algn="just">
              <a:spcBef>
                <a:spcPts val="95"/>
              </a:spcBef>
            </a:pPr>
            <a:r>
              <a:rPr sz="2800" b="0" spc="15" dirty="0">
                <a:latin typeface="Arial MT"/>
                <a:cs typeface="Arial MT"/>
              </a:rPr>
              <a:t>2. </a:t>
            </a:r>
            <a:r>
              <a:rPr sz="2800" b="0" spc="30" dirty="0">
                <a:latin typeface="Arial MT"/>
                <a:cs typeface="Arial MT"/>
              </a:rPr>
              <a:t>Moderately supervised (madya). </a:t>
            </a:r>
            <a:r>
              <a:rPr sz="2800" b="0" spc="25" dirty="0">
                <a:latin typeface="Arial MT"/>
                <a:cs typeface="Arial MT"/>
              </a:rPr>
              <a:t>Tugas kecil dapat </a:t>
            </a:r>
            <a:r>
              <a:rPr sz="2800" b="0" spc="-765" dirty="0">
                <a:latin typeface="Arial MT"/>
                <a:cs typeface="Arial MT"/>
              </a:rPr>
              <a:t> </a:t>
            </a:r>
            <a:r>
              <a:rPr sz="2800" b="0" spc="35" dirty="0">
                <a:latin typeface="Arial MT"/>
                <a:cs typeface="Arial MT"/>
              </a:rPr>
              <a:t>dikerjakan </a:t>
            </a:r>
            <a:r>
              <a:rPr sz="2800" b="0" spc="30" dirty="0">
                <a:latin typeface="Arial MT"/>
                <a:cs typeface="Arial MT"/>
              </a:rPr>
              <a:t>oleh mereka </a:t>
            </a:r>
            <a:r>
              <a:rPr sz="2800" b="0" spc="35" dirty="0">
                <a:latin typeface="Arial MT"/>
                <a:cs typeface="Arial MT"/>
              </a:rPr>
              <a:t>tetapi tetap </a:t>
            </a:r>
            <a:r>
              <a:rPr sz="2800" b="0" spc="40" dirty="0">
                <a:latin typeface="Arial MT"/>
                <a:cs typeface="Arial MT"/>
              </a:rPr>
              <a:t>membutuhkan </a:t>
            </a:r>
            <a:r>
              <a:rPr sz="2800" b="0" spc="-765" dirty="0">
                <a:latin typeface="Arial MT"/>
                <a:cs typeface="Arial MT"/>
              </a:rPr>
              <a:t> </a:t>
            </a:r>
            <a:r>
              <a:rPr sz="2800" b="0" spc="144" dirty="0">
                <a:latin typeface="Arial MT"/>
                <a:cs typeface="Arial MT"/>
              </a:rPr>
              <a:t>bimbingan </a:t>
            </a:r>
            <a:r>
              <a:rPr sz="2800" b="0" spc="130" dirty="0">
                <a:latin typeface="Arial MT"/>
                <a:cs typeface="Arial MT"/>
              </a:rPr>
              <a:t>untuk tugas </a:t>
            </a:r>
            <a:r>
              <a:rPr sz="2800" b="0" spc="125" dirty="0">
                <a:latin typeface="Arial MT"/>
                <a:cs typeface="Arial MT"/>
              </a:rPr>
              <a:t>yang </a:t>
            </a:r>
            <a:r>
              <a:rPr sz="2800" b="0" spc="135" dirty="0">
                <a:latin typeface="Arial MT"/>
                <a:cs typeface="Arial MT"/>
              </a:rPr>
              <a:t>lebih </a:t>
            </a:r>
            <a:r>
              <a:rPr sz="2800" b="0" spc="140" dirty="0">
                <a:latin typeface="Arial MT"/>
                <a:cs typeface="Arial MT"/>
              </a:rPr>
              <a:t>besar, </a:t>
            </a:r>
            <a:r>
              <a:rPr sz="2800" b="0" spc="-6" dirty="0">
                <a:latin typeface="Arial MT"/>
                <a:cs typeface="Arial MT"/>
              </a:rPr>
              <a:t>3 - 5 </a:t>
            </a:r>
            <a:r>
              <a:rPr sz="2800" b="0" dirty="0">
                <a:latin typeface="Arial MT"/>
                <a:cs typeface="Arial MT"/>
              </a:rPr>
              <a:t> </a:t>
            </a:r>
            <a:r>
              <a:rPr sz="2800" b="0" spc="-6" dirty="0">
                <a:latin typeface="Arial MT"/>
                <a:cs typeface="Arial MT"/>
              </a:rPr>
              <a:t>tahun pengalaman</a:t>
            </a:r>
            <a:r>
              <a:rPr sz="2800" b="0" spc="-6" dirty="0">
                <a:latin typeface="Arial MT"/>
                <a:cs typeface="Arial MT"/>
              </a:rPr>
              <a:t>.</a:t>
            </a:r>
            <a:endParaRPr sz="2800" dirty="0">
              <a:latin typeface="Arial MT"/>
              <a:cs typeface="Arial MT"/>
            </a:endParaRPr>
          </a:p>
        </p:txBody>
      </p:sp>
      <p:sp>
        <p:nvSpPr>
          <p:cNvPr id="3" name="object 3"/>
          <p:cNvSpPr txBox="1"/>
          <p:nvPr/>
        </p:nvSpPr>
        <p:spPr>
          <a:xfrm>
            <a:off x="546100" y="3864610"/>
            <a:ext cx="8628380" cy="1304925"/>
          </a:xfrm>
          <a:prstGeom prst="rect">
            <a:avLst/>
          </a:prstGeom>
        </p:spPr>
        <p:txBody>
          <a:bodyPr vert="horz" wrap="square" lIns="0" tIns="12065" rIns="0" bIns="0" rtlCol="0">
            <a:spAutoFit/>
          </a:bodyPr>
          <a:lstStyle/>
          <a:p>
            <a:pPr marL="462247" marR="5080" indent="-449548" algn="just">
              <a:spcBef>
                <a:spcPts val="95"/>
              </a:spcBef>
            </a:pPr>
            <a:r>
              <a:rPr sz="2800" spc="30" dirty="0">
                <a:latin typeface="Arial MT"/>
                <a:cs typeface="Arial MT"/>
              </a:rPr>
              <a:t>3. </a:t>
            </a:r>
            <a:r>
              <a:rPr sz="2800" spc="55" dirty="0">
                <a:latin typeface="Arial MT"/>
                <a:cs typeface="Arial MT"/>
              </a:rPr>
              <a:t>Independent/Managing (mandiri). Memulai tugas, </a:t>
            </a:r>
            <a:r>
              <a:rPr sz="2800" spc="60" dirty="0">
                <a:latin typeface="Arial MT"/>
                <a:cs typeface="Arial MT"/>
              </a:rPr>
              <a:t> </a:t>
            </a:r>
            <a:r>
              <a:rPr sz="2800" spc="10" dirty="0">
                <a:latin typeface="Arial MT"/>
                <a:cs typeface="Arial MT"/>
              </a:rPr>
              <a:t>tidak </a:t>
            </a:r>
            <a:r>
              <a:rPr sz="2800" spc="15" dirty="0">
                <a:latin typeface="Arial MT"/>
                <a:cs typeface="Arial MT"/>
              </a:rPr>
              <a:t>membutuhkan bimbingan dalam pelaksanaan </a:t>
            </a:r>
            <a:r>
              <a:rPr sz="2800" spc="-765" dirty="0">
                <a:latin typeface="Arial MT"/>
                <a:cs typeface="Arial MT"/>
              </a:rPr>
              <a:t> </a:t>
            </a:r>
            <a:r>
              <a:rPr sz="2800" spc="-6" dirty="0">
                <a:latin typeface="Arial MT"/>
                <a:cs typeface="Arial MT"/>
              </a:rPr>
              <a:t>tugas</a:t>
            </a:r>
            <a:r>
              <a:rPr sz="2800" spc="-6" dirty="0">
                <a:latin typeface="Arial MT"/>
                <a:cs typeface="Arial MT"/>
              </a:rPr>
              <a:t>.</a:t>
            </a:r>
            <a:endParaRPr sz="2800" dirty="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62" y="1187322"/>
            <a:ext cx="9093835" cy="4408805"/>
          </a:xfrm>
          <a:prstGeom prst="rect">
            <a:avLst/>
          </a:prstGeom>
        </p:spPr>
        <p:txBody>
          <a:bodyPr vert="horz" wrap="square" lIns="0" tIns="193661" rIns="0" bIns="0" rtlCol="0">
            <a:spAutoFit/>
          </a:bodyPr>
          <a:lstStyle/>
          <a:p>
            <a:pPr marL="478121" indent="-465422" algn="just">
              <a:spcBef>
                <a:spcPts val="1525"/>
              </a:spcBef>
              <a:buChar char="•"/>
              <a:tabLst>
                <a:tab pos="478121" algn="l"/>
              </a:tabLst>
            </a:pPr>
            <a:r>
              <a:rPr sz="2800" spc="-6" dirty="0">
                <a:latin typeface="Arial MT"/>
                <a:cs typeface="Arial MT"/>
              </a:rPr>
              <a:t>System</a:t>
            </a:r>
            <a:r>
              <a:rPr sz="2800" spc="-10" dirty="0">
                <a:latin typeface="Arial MT"/>
                <a:cs typeface="Arial MT"/>
              </a:rPr>
              <a:t> </a:t>
            </a:r>
            <a:r>
              <a:rPr sz="2800" spc="-6" dirty="0">
                <a:latin typeface="Arial MT"/>
                <a:cs typeface="Arial MT"/>
              </a:rPr>
              <a:t>Analyst (Analis</a:t>
            </a:r>
            <a:r>
              <a:rPr sz="2800" spc="-10" dirty="0">
                <a:latin typeface="Arial MT"/>
                <a:cs typeface="Arial MT"/>
              </a:rPr>
              <a:t> </a:t>
            </a:r>
            <a:r>
              <a:rPr sz="2800" spc="-6" dirty="0">
                <a:latin typeface="Arial MT"/>
                <a:cs typeface="Arial MT"/>
              </a:rPr>
              <a:t>Sistem</a:t>
            </a:r>
            <a:r>
              <a:rPr sz="2800" spc="-6" dirty="0">
                <a:latin typeface="Arial MT"/>
                <a:cs typeface="Arial MT"/>
              </a:rPr>
              <a:t>)</a:t>
            </a:r>
            <a:endParaRPr sz="2800" dirty="0">
              <a:latin typeface="Arial MT"/>
              <a:cs typeface="Arial MT"/>
            </a:endParaRPr>
          </a:p>
          <a:p>
            <a:pPr marL="478121" marR="5080" algn="just">
              <a:spcBef>
                <a:spcPts val="1425"/>
              </a:spcBef>
            </a:pPr>
            <a:r>
              <a:rPr sz="2800" spc="200" dirty="0">
                <a:latin typeface="Arial MT"/>
                <a:cs typeface="Arial MT"/>
              </a:rPr>
              <a:t>Merupakan </a:t>
            </a:r>
            <a:r>
              <a:rPr sz="2800" spc="190" dirty="0">
                <a:latin typeface="Arial MT"/>
                <a:cs typeface="Arial MT"/>
              </a:rPr>
              <a:t>bidang </a:t>
            </a:r>
            <a:r>
              <a:rPr sz="2800" spc="204" dirty="0">
                <a:latin typeface="Arial MT"/>
                <a:cs typeface="Arial MT"/>
              </a:rPr>
              <a:t>pekerjaan </a:t>
            </a:r>
            <a:r>
              <a:rPr sz="2800" spc="185" dirty="0">
                <a:latin typeface="Arial MT"/>
                <a:cs typeface="Arial MT"/>
              </a:rPr>
              <a:t>untuk </a:t>
            </a:r>
            <a:r>
              <a:rPr sz="2800" spc="204" dirty="0">
                <a:latin typeface="Arial MT"/>
                <a:cs typeface="Arial MT"/>
              </a:rPr>
              <a:t>melakukan </a:t>
            </a:r>
            <a:r>
              <a:rPr sz="2800" spc="210" dirty="0">
                <a:latin typeface="Arial MT"/>
                <a:cs typeface="Arial MT"/>
              </a:rPr>
              <a:t> </a:t>
            </a:r>
            <a:r>
              <a:rPr sz="2800" spc="30" dirty="0">
                <a:latin typeface="Arial MT"/>
                <a:cs typeface="Arial MT"/>
              </a:rPr>
              <a:t>analisis </a:t>
            </a:r>
            <a:r>
              <a:rPr sz="2800" spc="20" dirty="0">
                <a:latin typeface="Arial MT"/>
                <a:cs typeface="Arial MT"/>
              </a:rPr>
              <a:t>dan </a:t>
            </a:r>
            <a:r>
              <a:rPr sz="2800" spc="30" dirty="0">
                <a:latin typeface="Arial MT"/>
                <a:cs typeface="Arial MT"/>
              </a:rPr>
              <a:t>desain terhadap sebuah sistem sebelum </a:t>
            </a:r>
            <a:r>
              <a:rPr sz="2800" spc="-765" dirty="0">
                <a:latin typeface="Arial MT"/>
                <a:cs typeface="Arial MT"/>
              </a:rPr>
              <a:t> </a:t>
            </a:r>
            <a:r>
              <a:rPr sz="2800" spc="144" dirty="0">
                <a:latin typeface="Arial MT"/>
                <a:cs typeface="Arial MT"/>
              </a:rPr>
              <a:t>dilakukan </a:t>
            </a:r>
            <a:r>
              <a:rPr sz="2800" spc="150" dirty="0">
                <a:latin typeface="Arial MT"/>
                <a:cs typeface="Arial MT"/>
              </a:rPr>
              <a:t>implementasi </a:t>
            </a:r>
            <a:r>
              <a:rPr sz="2800" spc="125" dirty="0">
                <a:latin typeface="Arial MT"/>
                <a:cs typeface="Arial MT"/>
              </a:rPr>
              <a:t>atau </a:t>
            </a:r>
            <a:r>
              <a:rPr sz="2800" spc="155" dirty="0">
                <a:latin typeface="Arial MT"/>
                <a:cs typeface="Arial MT"/>
              </a:rPr>
              <a:t>pemrograman </a:t>
            </a:r>
            <a:r>
              <a:rPr sz="2800" spc="135" dirty="0">
                <a:latin typeface="Arial MT"/>
                <a:cs typeface="Arial MT"/>
              </a:rPr>
              <a:t>lebih </a:t>
            </a:r>
            <a:r>
              <a:rPr sz="2800" spc="-765" dirty="0">
                <a:latin typeface="Arial MT"/>
                <a:cs typeface="Arial MT"/>
              </a:rPr>
              <a:t> </a:t>
            </a:r>
            <a:r>
              <a:rPr sz="2800" spc="114" dirty="0">
                <a:latin typeface="Arial MT"/>
                <a:cs typeface="Arial MT"/>
              </a:rPr>
              <a:t>lanjut. </a:t>
            </a:r>
            <a:r>
              <a:rPr sz="2800" spc="120" dirty="0">
                <a:latin typeface="Arial MT"/>
                <a:cs typeface="Arial MT"/>
              </a:rPr>
              <a:t>Analisis </a:t>
            </a:r>
            <a:r>
              <a:rPr sz="2800" spc="90" dirty="0">
                <a:latin typeface="Arial MT"/>
                <a:cs typeface="Arial MT"/>
              </a:rPr>
              <a:t>dan </a:t>
            </a:r>
            <a:r>
              <a:rPr sz="2800" spc="114" dirty="0">
                <a:latin typeface="Arial MT"/>
                <a:cs typeface="Arial MT"/>
              </a:rPr>
              <a:t>desain </a:t>
            </a:r>
            <a:r>
              <a:rPr sz="2800" spc="125" dirty="0">
                <a:latin typeface="Arial MT"/>
                <a:cs typeface="Arial MT"/>
              </a:rPr>
              <a:t>merupakan </a:t>
            </a:r>
            <a:r>
              <a:rPr sz="2800" spc="110" dirty="0">
                <a:latin typeface="Arial MT"/>
                <a:cs typeface="Arial MT"/>
              </a:rPr>
              <a:t>kunci </a:t>
            </a:r>
            <a:r>
              <a:rPr sz="2800" spc="105" dirty="0">
                <a:latin typeface="Arial MT"/>
                <a:cs typeface="Arial MT"/>
              </a:rPr>
              <a:t>awal </a:t>
            </a:r>
            <a:r>
              <a:rPr sz="2800" spc="110" dirty="0">
                <a:latin typeface="Arial MT"/>
                <a:cs typeface="Arial MT"/>
              </a:rPr>
              <a:t> </a:t>
            </a:r>
            <a:r>
              <a:rPr sz="2800" spc="69" dirty="0">
                <a:latin typeface="Arial MT"/>
                <a:cs typeface="Arial MT"/>
              </a:rPr>
              <a:t>untuk </a:t>
            </a:r>
            <a:r>
              <a:rPr sz="2800" spc="80" dirty="0">
                <a:latin typeface="Arial MT"/>
                <a:cs typeface="Arial MT"/>
              </a:rPr>
              <a:t>keberhasilan </a:t>
            </a:r>
            <a:r>
              <a:rPr sz="2800" spc="75" dirty="0">
                <a:latin typeface="Arial MT"/>
                <a:cs typeface="Arial MT"/>
              </a:rPr>
              <a:t>sebuah </a:t>
            </a:r>
            <a:r>
              <a:rPr sz="2800" spc="80" dirty="0">
                <a:latin typeface="Arial MT"/>
                <a:cs typeface="Arial MT"/>
              </a:rPr>
              <a:t>proyek-proyek </a:t>
            </a:r>
            <a:r>
              <a:rPr sz="2800" spc="75" dirty="0">
                <a:latin typeface="Arial MT"/>
                <a:cs typeface="Arial MT"/>
              </a:rPr>
              <a:t>berbasis </a:t>
            </a:r>
            <a:r>
              <a:rPr sz="2800" spc="-765" dirty="0">
                <a:latin typeface="Arial MT"/>
                <a:cs typeface="Arial MT"/>
              </a:rPr>
              <a:t> </a:t>
            </a:r>
            <a:r>
              <a:rPr sz="2800" spc="-6" dirty="0">
                <a:latin typeface="Arial MT"/>
                <a:cs typeface="Arial MT"/>
              </a:rPr>
              <a:t>komputer</a:t>
            </a:r>
            <a:r>
              <a:rPr sz="2800" spc="-6" dirty="0">
                <a:latin typeface="Arial MT"/>
                <a:cs typeface="Arial MT"/>
              </a:rPr>
              <a:t>.</a:t>
            </a:r>
            <a:endParaRPr sz="2800" dirty="0">
              <a:latin typeface="Arial MT"/>
              <a:cs typeface="Arial MT"/>
            </a:endParaRPr>
          </a:p>
          <a:p>
            <a:pPr marL="478121" marR="5080" algn="just">
              <a:spcBef>
                <a:spcPts val="1425"/>
              </a:spcBef>
            </a:pPr>
            <a:r>
              <a:rPr sz="2800" spc="55" dirty="0">
                <a:latin typeface="Arial MT"/>
                <a:cs typeface="Arial MT"/>
              </a:rPr>
              <a:t>Jenis </a:t>
            </a:r>
            <a:r>
              <a:rPr sz="2800" spc="60" dirty="0">
                <a:latin typeface="Arial MT"/>
                <a:cs typeface="Arial MT"/>
              </a:rPr>
              <a:t>pekerjaan </a:t>
            </a:r>
            <a:r>
              <a:rPr sz="2800" spc="45" dirty="0">
                <a:latin typeface="Arial MT"/>
                <a:cs typeface="Arial MT"/>
              </a:rPr>
              <a:t>ini </a:t>
            </a:r>
            <a:r>
              <a:rPr sz="2800" spc="50" dirty="0">
                <a:latin typeface="Arial MT"/>
                <a:cs typeface="Arial MT"/>
              </a:rPr>
              <a:t>juga </a:t>
            </a:r>
            <a:r>
              <a:rPr sz="2800" spc="60" dirty="0">
                <a:latin typeface="Arial MT"/>
                <a:cs typeface="Arial MT"/>
              </a:rPr>
              <a:t>memiliki </a:t>
            </a:r>
            <a:r>
              <a:rPr sz="2800" spc="-6" dirty="0">
                <a:latin typeface="Arial MT"/>
                <a:cs typeface="Arial MT"/>
              </a:rPr>
              <a:t>3 </a:t>
            </a:r>
            <a:r>
              <a:rPr sz="2800" spc="65" dirty="0">
                <a:latin typeface="Arial MT"/>
                <a:cs typeface="Arial MT"/>
              </a:rPr>
              <a:t>tingkatan seperti </a:t>
            </a:r>
            <a:r>
              <a:rPr sz="2800" spc="69" dirty="0">
                <a:latin typeface="Arial MT"/>
                <a:cs typeface="Arial MT"/>
              </a:rPr>
              <a:t> </a:t>
            </a:r>
            <a:r>
              <a:rPr sz="2800" spc="-6" dirty="0">
                <a:latin typeface="Arial MT"/>
                <a:cs typeface="Arial MT"/>
              </a:rPr>
              <a:t>halnya pada</a:t>
            </a:r>
            <a:r>
              <a:rPr sz="2800" dirty="0">
                <a:latin typeface="Arial MT"/>
                <a:cs typeface="Arial MT"/>
              </a:rPr>
              <a:t> </a:t>
            </a:r>
            <a:r>
              <a:rPr sz="2800" spc="-6" dirty="0">
                <a:latin typeface="Arial MT"/>
                <a:cs typeface="Arial MT"/>
              </a:rPr>
              <a:t>programmer.</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0538" y="1187323"/>
            <a:ext cx="9093835" cy="3555365"/>
          </a:xfrm>
          <a:prstGeom prst="rect">
            <a:avLst/>
          </a:prstGeom>
        </p:spPr>
        <p:txBody>
          <a:bodyPr vert="horz" wrap="square" lIns="0" tIns="193661" rIns="0" bIns="0" rtlCol="0">
            <a:spAutoFit/>
          </a:bodyPr>
          <a:lstStyle/>
          <a:p>
            <a:pPr marL="478121" indent="-465422" algn="just">
              <a:spcBef>
                <a:spcPts val="1525"/>
              </a:spcBef>
              <a:buFont typeface="Times New Roman"/>
              <a:buChar char="•"/>
              <a:tabLst>
                <a:tab pos="478121" algn="l"/>
              </a:tabLst>
            </a:pPr>
            <a:r>
              <a:rPr sz="2800" spc="-6" dirty="0">
                <a:latin typeface="Arial MT"/>
                <a:cs typeface="Arial MT"/>
              </a:rPr>
              <a:t>Project</a:t>
            </a:r>
            <a:r>
              <a:rPr sz="2800" spc="-10" dirty="0">
                <a:latin typeface="Arial MT"/>
                <a:cs typeface="Arial MT"/>
              </a:rPr>
              <a:t> </a:t>
            </a:r>
            <a:r>
              <a:rPr sz="2800" spc="-6" dirty="0">
                <a:latin typeface="Arial MT"/>
                <a:cs typeface="Arial MT"/>
              </a:rPr>
              <a:t>Manager</a:t>
            </a:r>
            <a:r>
              <a:rPr sz="2800" spc="-10" dirty="0">
                <a:latin typeface="Arial MT"/>
                <a:cs typeface="Arial MT"/>
              </a:rPr>
              <a:t> </a:t>
            </a:r>
            <a:r>
              <a:rPr sz="2800" spc="-6" dirty="0">
                <a:latin typeface="Arial MT"/>
                <a:cs typeface="Arial MT"/>
              </a:rPr>
              <a:t>(Manajer</a:t>
            </a:r>
            <a:r>
              <a:rPr sz="2800" spc="-10" dirty="0">
                <a:latin typeface="Arial MT"/>
                <a:cs typeface="Arial MT"/>
              </a:rPr>
              <a:t> </a:t>
            </a:r>
            <a:r>
              <a:rPr sz="2800" spc="-6" dirty="0">
                <a:latin typeface="Arial MT"/>
                <a:cs typeface="Arial MT"/>
              </a:rPr>
              <a:t>Proyek)</a:t>
            </a:r>
            <a:endParaRPr sz="2800">
              <a:latin typeface="Arial MT"/>
              <a:cs typeface="Arial MT"/>
            </a:endParaRPr>
          </a:p>
          <a:p>
            <a:pPr marL="478121" marR="5080" algn="just">
              <a:spcBef>
                <a:spcPts val="1425"/>
              </a:spcBef>
            </a:pPr>
            <a:r>
              <a:rPr sz="2800" spc="114" dirty="0">
                <a:latin typeface="Arial MT"/>
                <a:cs typeface="Arial MT"/>
              </a:rPr>
              <a:t>Pekerjaan </a:t>
            </a:r>
            <a:r>
              <a:rPr sz="2800" spc="105" dirty="0">
                <a:latin typeface="Arial MT"/>
                <a:cs typeface="Arial MT"/>
              </a:rPr>
              <a:t>untuk </a:t>
            </a:r>
            <a:r>
              <a:rPr sz="2800" spc="120" dirty="0">
                <a:latin typeface="Arial MT"/>
                <a:cs typeface="Arial MT"/>
              </a:rPr>
              <a:t>melakukan manajemen </a:t>
            </a:r>
            <a:r>
              <a:rPr sz="2800" spc="114" dirty="0">
                <a:latin typeface="Arial MT"/>
                <a:cs typeface="Arial MT"/>
              </a:rPr>
              <a:t>terhadap </a:t>
            </a:r>
            <a:r>
              <a:rPr sz="2800" spc="-765" dirty="0">
                <a:latin typeface="Arial MT"/>
                <a:cs typeface="Arial MT"/>
              </a:rPr>
              <a:t> </a:t>
            </a:r>
            <a:r>
              <a:rPr sz="2800" spc="105" dirty="0">
                <a:latin typeface="Arial MT"/>
                <a:cs typeface="Arial MT"/>
              </a:rPr>
              <a:t>proyek-proyek </a:t>
            </a:r>
            <a:r>
              <a:rPr sz="2800" spc="100" dirty="0">
                <a:latin typeface="Arial MT"/>
                <a:cs typeface="Arial MT"/>
              </a:rPr>
              <a:t>berbasis </a:t>
            </a:r>
            <a:r>
              <a:rPr sz="2800" spc="95" dirty="0">
                <a:latin typeface="Arial MT"/>
                <a:cs typeface="Arial MT"/>
              </a:rPr>
              <a:t>sistem </a:t>
            </a:r>
            <a:r>
              <a:rPr sz="2800" spc="100" dirty="0">
                <a:latin typeface="Arial MT"/>
                <a:cs typeface="Arial MT"/>
              </a:rPr>
              <a:t>informasi. </a:t>
            </a:r>
            <a:r>
              <a:rPr sz="2800" spc="90" dirty="0">
                <a:latin typeface="Arial MT"/>
                <a:cs typeface="Arial MT"/>
              </a:rPr>
              <a:t>Level </a:t>
            </a:r>
            <a:r>
              <a:rPr sz="2800" spc="75" dirty="0">
                <a:latin typeface="Arial MT"/>
                <a:cs typeface="Arial MT"/>
              </a:rPr>
              <a:t>ini </a:t>
            </a:r>
            <a:r>
              <a:rPr sz="2800" spc="-765" dirty="0">
                <a:latin typeface="Arial MT"/>
                <a:cs typeface="Arial MT"/>
              </a:rPr>
              <a:t> </a:t>
            </a:r>
            <a:r>
              <a:rPr sz="2800" spc="-6" dirty="0">
                <a:latin typeface="Arial MT"/>
                <a:cs typeface="Arial MT"/>
              </a:rPr>
              <a:t>adalah level</a:t>
            </a:r>
            <a:r>
              <a:rPr sz="2800" dirty="0">
                <a:latin typeface="Arial MT"/>
                <a:cs typeface="Arial MT"/>
              </a:rPr>
              <a:t> </a:t>
            </a:r>
            <a:r>
              <a:rPr sz="2800" spc="-6" dirty="0">
                <a:latin typeface="Arial MT"/>
                <a:cs typeface="Arial MT"/>
              </a:rPr>
              <a:t>pengambil</a:t>
            </a:r>
            <a:r>
              <a:rPr sz="2800" dirty="0">
                <a:latin typeface="Arial MT"/>
                <a:cs typeface="Arial MT"/>
              </a:rPr>
              <a:t> </a:t>
            </a:r>
            <a:r>
              <a:rPr sz="2800" spc="-6" dirty="0">
                <a:latin typeface="Arial MT"/>
                <a:cs typeface="Arial MT"/>
              </a:rPr>
              <a:t>keputusan.</a:t>
            </a:r>
            <a:endParaRPr sz="2800">
              <a:latin typeface="Arial MT"/>
              <a:cs typeface="Arial MT"/>
            </a:endParaRPr>
          </a:p>
          <a:p>
            <a:pPr marL="478121" marR="5080" algn="just">
              <a:spcBef>
                <a:spcPts val="1425"/>
              </a:spcBef>
            </a:pPr>
            <a:r>
              <a:rPr sz="2800" spc="55" dirty="0">
                <a:latin typeface="Arial MT"/>
                <a:cs typeface="Arial MT"/>
              </a:rPr>
              <a:t>Jenis </a:t>
            </a:r>
            <a:r>
              <a:rPr sz="2800" spc="60" dirty="0">
                <a:latin typeface="Arial MT"/>
                <a:cs typeface="Arial MT"/>
              </a:rPr>
              <a:t>pekerjaan </a:t>
            </a:r>
            <a:r>
              <a:rPr sz="2800" spc="45" dirty="0">
                <a:latin typeface="Arial MT"/>
                <a:cs typeface="Arial MT"/>
              </a:rPr>
              <a:t>ini </a:t>
            </a:r>
            <a:r>
              <a:rPr sz="2800" spc="50" dirty="0">
                <a:latin typeface="Arial MT"/>
                <a:cs typeface="Arial MT"/>
              </a:rPr>
              <a:t>juga </a:t>
            </a:r>
            <a:r>
              <a:rPr sz="2800" spc="60" dirty="0">
                <a:latin typeface="Arial MT"/>
                <a:cs typeface="Arial MT"/>
              </a:rPr>
              <a:t>memiliki </a:t>
            </a:r>
            <a:r>
              <a:rPr sz="2800" spc="-6" dirty="0">
                <a:latin typeface="Arial MT"/>
                <a:cs typeface="Arial MT"/>
              </a:rPr>
              <a:t>3 </a:t>
            </a:r>
            <a:r>
              <a:rPr sz="2800" spc="65" dirty="0">
                <a:latin typeface="Arial MT"/>
                <a:cs typeface="Arial MT"/>
              </a:rPr>
              <a:t>tingkatan seperti </a:t>
            </a:r>
            <a:r>
              <a:rPr sz="2800" spc="69" dirty="0">
                <a:latin typeface="Arial MT"/>
                <a:cs typeface="Arial MT"/>
              </a:rPr>
              <a:t> </a:t>
            </a:r>
            <a:r>
              <a:rPr sz="2800" spc="20" dirty="0">
                <a:latin typeface="Arial MT"/>
                <a:cs typeface="Arial MT"/>
              </a:rPr>
              <a:t>halnya </a:t>
            </a:r>
            <a:r>
              <a:rPr sz="2800" spc="15" dirty="0">
                <a:latin typeface="Arial MT"/>
                <a:cs typeface="Arial MT"/>
              </a:rPr>
              <a:t>pada </a:t>
            </a:r>
            <a:r>
              <a:rPr sz="2800" spc="20" dirty="0">
                <a:latin typeface="Arial MT"/>
                <a:cs typeface="Arial MT"/>
              </a:rPr>
              <a:t>programmer, </a:t>
            </a:r>
            <a:r>
              <a:rPr sz="2800" spc="25" dirty="0">
                <a:latin typeface="Arial MT"/>
                <a:cs typeface="Arial MT"/>
              </a:rPr>
              <a:t>tergantung </a:t>
            </a:r>
            <a:r>
              <a:rPr sz="2800" spc="20" dirty="0">
                <a:latin typeface="Arial MT"/>
                <a:cs typeface="Arial MT"/>
              </a:rPr>
              <a:t>pada </a:t>
            </a:r>
            <a:r>
              <a:rPr sz="2800" spc="25" dirty="0">
                <a:latin typeface="Arial MT"/>
                <a:cs typeface="Arial MT"/>
              </a:rPr>
              <a:t>kualifikasi </a:t>
            </a:r>
            <a:r>
              <a:rPr sz="2800" spc="-765" dirty="0">
                <a:latin typeface="Arial MT"/>
                <a:cs typeface="Arial MT"/>
              </a:rPr>
              <a:t> </a:t>
            </a:r>
            <a:r>
              <a:rPr sz="2800" spc="-6" dirty="0">
                <a:latin typeface="Arial MT"/>
                <a:cs typeface="Arial MT"/>
              </a:rPr>
              <a:t>proyek yang</a:t>
            </a:r>
            <a:r>
              <a:rPr sz="2800" dirty="0">
                <a:latin typeface="Arial MT"/>
                <a:cs typeface="Arial MT"/>
              </a:rPr>
              <a:t> </a:t>
            </a:r>
            <a:r>
              <a:rPr sz="2800" spc="-6" dirty="0">
                <a:latin typeface="Arial MT"/>
                <a:cs typeface="Arial MT"/>
              </a:rPr>
              <a:t>dikerjakannya.</a:t>
            </a:r>
            <a:endParaRPr sz="280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5100" y="1187322"/>
            <a:ext cx="9093835" cy="3128645"/>
          </a:xfrm>
          <a:prstGeom prst="rect">
            <a:avLst/>
          </a:prstGeom>
        </p:spPr>
        <p:txBody>
          <a:bodyPr vert="horz" wrap="square" lIns="0" tIns="193661" rIns="0" bIns="0" rtlCol="0">
            <a:spAutoFit/>
          </a:bodyPr>
          <a:lstStyle/>
          <a:p>
            <a:pPr marL="478121" indent="-465422" algn="just">
              <a:spcBef>
                <a:spcPts val="1525"/>
              </a:spcBef>
              <a:buFont typeface="Times New Roman"/>
              <a:buChar char="•"/>
              <a:tabLst>
                <a:tab pos="478121" algn="l"/>
              </a:tabLst>
            </a:pPr>
            <a:r>
              <a:rPr sz="2800" i="1" spc="-6" dirty="0">
                <a:latin typeface="Arial"/>
                <a:cs typeface="Arial"/>
              </a:rPr>
              <a:t>Instructor</a:t>
            </a:r>
            <a:r>
              <a:rPr sz="2800" i="1" spc="-30" dirty="0">
                <a:latin typeface="Arial"/>
                <a:cs typeface="Arial"/>
              </a:rPr>
              <a:t> </a:t>
            </a:r>
            <a:r>
              <a:rPr sz="2800" spc="-6" dirty="0">
                <a:latin typeface="Arial MT"/>
                <a:cs typeface="Arial MT"/>
              </a:rPr>
              <a:t>(Instruktur</a:t>
            </a:r>
            <a:r>
              <a:rPr sz="2800" spc="-6" dirty="0">
                <a:latin typeface="Arial MT"/>
                <a:cs typeface="Arial MT"/>
              </a:rPr>
              <a:t>)</a:t>
            </a:r>
            <a:endParaRPr sz="2800" dirty="0">
              <a:latin typeface="Arial MT"/>
              <a:cs typeface="Arial MT"/>
            </a:endParaRPr>
          </a:p>
          <a:p>
            <a:pPr marL="478121" marR="5080" algn="just">
              <a:spcBef>
                <a:spcPts val="1425"/>
              </a:spcBef>
            </a:pPr>
            <a:r>
              <a:rPr sz="2800" spc="85" dirty="0">
                <a:latin typeface="Arial MT"/>
                <a:cs typeface="Arial MT"/>
              </a:rPr>
              <a:t>Berperan </a:t>
            </a:r>
            <a:r>
              <a:rPr sz="2800" spc="80" dirty="0">
                <a:latin typeface="Arial MT"/>
                <a:cs typeface="Arial MT"/>
              </a:rPr>
              <a:t>dalam </a:t>
            </a:r>
            <a:r>
              <a:rPr sz="2800" spc="90" dirty="0">
                <a:latin typeface="Arial MT"/>
                <a:cs typeface="Arial MT"/>
              </a:rPr>
              <a:t>melakukan bimbingan, </a:t>
            </a:r>
            <a:r>
              <a:rPr sz="2800" spc="95" dirty="0">
                <a:latin typeface="Arial MT"/>
                <a:cs typeface="Arial MT"/>
              </a:rPr>
              <a:t>pendidikan </a:t>
            </a:r>
            <a:r>
              <a:rPr sz="2800" spc="-765" dirty="0">
                <a:latin typeface="Arial MT"/>
                <a:cs typeface="Arial MT"/>
              </a:rPr>
              <a:t> </a:t>
            </a:r>
            <a:r>
              <a:rPr sz="2800" spc="69" dirty="0">
                <a:latin typeface="Arial MT"/>
                <a:cs typeface="Arial MT"/>
              </a:rPr>
              <a:t>dan </a:t>
            </a:r>
            <a:r>
              <a:rPr sz="2800" spc="100" dirty="0">
                <a:latin typeface="Arial MT"/>
                <a:cs typeface="Arial MT"/>
              </a:rPr>
              <a:t>pengarahan </a:t>
            </a:r>
            <a:r>
              <a:rPr sz="2800" spc="85" dirty="0">
                <a:latin typeface="Arial MT"/>
                <a:cs typeface="Arial MT"/>
              </a:rPr>
              <a:t>baik </a:t>
            </a:r>
            <a:r>
              <a:rPr sz="2800" spc="100" dirty="0">
                <a:latin typeface="Arial MT"/>
                <a:cs typeface="Arial MT"/>
              </a:rPr>
              <a:t>terhadap </a:t>
            </a:r>
            <a:r>
              <a:rPr sz="2800" spc="85" dirty="0">
                <a:latin typeface="Arial MT"/>
                <a:cs typeface="Arial MT"/>
              </a:rPr>
              <a:t>anak </a:t>
            </a:r>
            <a:r>
              <a:rPr sz="2800" spc="90" dirty="0">
                <a:latin typeface="Arial MT"/>
                <a:cs typeface="Arial MT"/>
              </a:rPr>
              <a:t>didik </a:t>
            </a:r>
            <a:r>
              <a:rPr sz="2800" spc="95" dirty="0">
                <a:latin typeface="Arial MT"/>
                <a:cs typeface="Arial MT"/>
              </a:rPr>
              <a:t>maupun </a:t>
            </a:r>
            <a:r>
              <a:rPr sz="2800" spc="100" dirty="0">
                <a:latin typeface="Arial MT"/>
                <a:cs typeface="Arial MT"/>
              </a:rPr>
              <a:t> </a:t>
            </a:r>
            <a:r>
              <a:rPr sz="2800" spc="-6" dirty="0">
                <a:latin typeface="Arial MT"/>
                <a:cs typeface="Arial MT"/>
              </a:rPr>
              <a:t>pekerja level</a:t>
            </a:r>
            <a:r>
              <a:rPr sz="2800" dirty="0">
                <a:latin typeface="Arial MT"/>
                <a:cs typeface="Arial MT"/>
              </a:rPr>
              <a:t> </a:t>
            </a:r>
            <a:r>
              <a:rPr sz="2800" spc="-6" dirty="0">
                <a:latin typeface="Arial MT"/>
                <a:cs typeface="Arial MT"/>
              </a:rPr>
              <a:t>di</a:t>
            </a:r>
            <a:r>
              <a:rPr sz="2800" dirty="0">
                <a:latin typeface="Arial MT"/>
                <a:cs typeface="Arial MT"/>
              </a:rPr>
              <a:t> </a:t>
            </a:r>
            <a:r>
              <a:rPr sz="2800" spc="-6" dirty="0">
                <a:latin typeface="Arial MT"/>
                <a:cs typeface="Arial MT"/>
              </a:rPr>
              <a:t>bawahnya</a:t>
            </a:r>
            <a:r>
              <a:rPr sz="2800" spc="-6" dirty="0">
                <a:latin typeface="Arial MT"/>
                <a:cs typeface="Arial MT"/>
              </a:rPr>
              <a:t>.</a:t>
            </a:r>
            <a:endParaRPr sz="2800" dirty="0">
              <a:latin typeface="Arial MT"/>
              <a:cs typeface="Arial MT"/>
            </a:endParaRPr>
          </a:p>
          <a:p>
            <a:pPr marL="478121" marR="5080" algn="just">
              <a:spcBef>
                <a:spcPts val="1425"/>
              </a:spcBef>
            </a:pPr>
            <a:r>
              <a:rPr sz="2800" spc="55" dirty="0">
                <a:latin typeface="Arial MT"/>
                <a:cs typeface="Arial MT"/>
              </a:rPr>
              <a:t>Jenis </a:t>
            </a:r>
            <a:r>
              <a:rPr sz="2800" spc="60" dirty="0">
                <a:latin typeface="Arial MT"/>
                <a:cs typeface="Arial MT"/>
              </a:rPr>
              <a:t>pekerjaan </a:t>
            </a:r>
            <a:r>
              <a:rPr sz="2800" spc="45" dirty="0">
                <a:latin typeface="Arial MT"/>
                <a:cs typeface="Arial MT"/>
              </a:rPr>
              <a:t>ini </a:t>
            </a:r>
            <a:r>
              <a:rPr sz="2800" spc="50" dirty="0">
                <a:latin typeface="Arial MT"/>
                <a:cs typeface="Arial MT"/>
              </a:rPr>
              <a:t>juga </a:t>
            </a:r>
            <a:r>
              <a:rPr sz="2800" spc="60" dirty="0">
                <a:latin typeface="Arial MT"/>
                <a:cs typeface="Arial MT"/>
              </a:rPr>
              <a:t>memiliki </a:t>
            </a:r>
            <a:r>
              <a:rPr sz="2800" spc="-6" dirty="0">
                <a:latin typeface="Arial MT"/>
                <a:cs typeface="Arial MT"/>
              </a:rPr>
              <a:t>3 </a:t>
            </a:r>
            <a:r>
              <a:rPr sz="2800" spc="65" dirty="0">
                <a:latin typeface="Arial MT"/>
                <a:cs typeface="Arial MT"/>
              </a:rPr>
              <a:t>tingkatan seperti </a:t>
            </a:r>
            <a:r>
              <a:rPr sz="2800" spc="69" dirty="0">
                <a:latin typeface="Arial MT"/>
                <a:cs typeface="Arial MT"/>
              </a:rPr>
              <a:t> </a:t>
            </a:r>
            <a:r>
              <a:rPr sz="2800" spc="-6" dirty="0">
                <a:latin typeface="Arial MT"/>
                <a:cs typeface="Arial MT"/>
              </a:rPr>
              <a:t>halnya pada</a:t>
            </a:r>
            <a:r>
              <a:rPr sz="2800" dirty="0">
                <a:latin typeface="Arial MT"/>
                <a:cs typeface="Arial MT"/>
              </a:rPr>
              <a:t> </a:t>
            </a:r>
            <a:r>
              <a:rPr sz="2800" spc="-6" dirty="0">
                <a:latin typeface="Arial MT"/>
                <a:cs typeface="Arial MT"/>
              </a:rPr>
              <a:t>programmer.</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0" y="1224270"/>
            <a:ext cx="9093200" cy="3801110"/>
          </a:xfrm>
          <a:prstGeom prst="rect">
            <a:avLst/>
          </a:prstGeom>
        </p:spPr>
        <p:txBody>
          <a:bodyPr vert="horz" wrap="square" lIns="0" tIns="193661" rIns="0" bIns="0" rtlCol="0">
            <a:spAutoFit/>
          </a:bodyPr>
          <a:lstStyle/>
          <a:p>
            <a:pPr marL="478121" indent="-465422">
              <a:spcBef>
                <a:spcPts val="1525"/>
              </a:spcBef>
              <a:buFont typeface="Times New Roman"/>
              <a:buChar char="•"/>
              <a:tabLst>
                <a:tab pos="477486" algn="l"/>
                <a:tab pos="478121" algn="l"/>
              </a:tabLst>
            </a:pPr>
            <a:r>
              <a:rPr sz="2800" i="1" spc="-6" dirty="0">
                <a:latin typeface="Arial"/>
                <a:cs typeface="Arial"/>
              </a:rPr>
              <a:t>Specialist.</a:t>
            </a:r>
            <a:endParaRPr sz="2800" dirty="0">
              <a:latin typeface="Arial"/>
              <a:cs typeface="Arial"/>
            </a:endParaRPr>
          </a:p>
          <a:p>
            <a:pPr marL="478121" marR="5080" algn="just">
              <a:spcBef>
                <a:spcPts val="1425"/>
              </a:spcBef>
            </a:pPr>
            <a:r>
              <a:rPr sz="2800" spc="-6" dirty="0">
                <a:latin typeface="Arial MT"/>
                <a:cs typeface="Arial MT"/>
              </a:rPr>
              <a:t>P</a:t>
            </a:r>
            <a:r>
              <a:rPr sz="2800" spc="-320" dirty="0">
                <a:latin typeface="Arial MT"/>
                <a:cs typeface="Arial MT"/>
              </a:rPr>
              <a:t> </a:t>
            </a:r>
            <a:r>
              <a:rPr sz="2800" spc="-6" dirty="0">
                <a:latin typeface="Arial MT"/>
                <a:cs typeface="Arial MT"/>
              </a:rPr>
              <a:t>e</a:t>
            </a:r>
            <a:r>
              <a:rPr sz="2800" spc="-325" dirty="0">
                <a:latin typeface="Arial MT"/>
                <a:cs typeface="Arial MT"/>
              </a:rPr>
              <a:t> </a:t>
            </a:r>
            <a:r>
              <a:rPr sz="2800" spc="-6" dirty="0">
                <a:latin typeface="Arial MT"/>
                <a:cs typeface="Arial MT"/>
              </a:rPr>
              <a:t>k</a:t>
            </a:r>
            <a:r>
              <a:rPr sz="2800" spc="-325" dirty="0">
                <a:latin typeface="Arial MT"/>
                <a:cs typeface="Arial MT"/>
              </a:rPr>
              <a:t> </a:t>
            </a:r>
            <a:r>
              <a:rPr sz="2800" spc="-6" dirty="0">
                <a:latin typeface="Arial MT"/>
                <a:cs typeface="Arial MT"/>
              </a:rPr>
              <a:t>e</a:t>
            </a:r>
            <a:r>
              <a:rPr sz="2800" spc="-325" dirty="0">
                <a:latin typeface="Arial MT"/>
                <a:cs typeface="Arial MT"/>
              </a:rPr>
              <a:t> </a:t>
            </a:r>
            <a:r>
              <a:rPr sz="2800" spc="-6" dirty="0">
                <a:latin typeface="Arial MT"/>
                <a:cs typeface="Arial MT"/>
              </a:rPr>
              <a:t>r</a:t>
            </a:r>
            <a:r>
              <a:rPr sz="2800" spc="-325" dirty="0">
                <a:latin typeface="Arial MT"/>
                <a:cs typeface="Arial MT"/>
              </a:rPr>
              <a:t> </a:t>
            </a:r>
            <a:r>
              <a:rPr sz="2800" spc="-6" dirty="0">
                <a:latin typeface="Arial MT"/>
                <a:cs typeface="Arial MT"/>
              </a:rPr>
              <a:t>j</a:t>
            </a:r>
            <a:r>
              <a:rPr sz="2800" spc="-325" dirty="0">
                <a:latin typeface="Arial MT"/>
                <a:cs typeface="Arial MT"/>
              </a:rPr>
              <a:t> </a:t>
            </a:r>
            <a:r>
              <a:rPr sz="2800" spc="-6" dirty="0">
                <a:latin typeface="Arial MT"/>
                <a:cs typeface="Arial MT"/>
              </a:rPr>
              <a:t>a</a:t>
            </a:r>
            <a:r>
              <a:rPr sz="2800" spc="-325" dirty="0">
                <a:latin typeface="Arial MT"/>
                <a:cs typeface="Arial MT"/>
              </a:rPr>
              <a:t> </a:t>
            </a:r>
            <a:r>
              <a:rPr sz="2800" spc="-6" dirty="0">
                <a:latin typeface="Arial MT"/>
                <a:cs typeface="Arial MT"/>
              </a:rPr>
              <a:t>a</a:t>
            </a:r>
            <a:r>
              <a:rPr sz="2800" spc="-325" dirty="0">
                <a:latin typeface="Arial MT"/>
                <a:cs typeface="Arial MT"/>
              </a:rPr>
              <a:t> </a:t>
            </a:r>
            <a:r>
              <a:rPr sz="2800" spc="-6" dirty="0">
                <a:latin typeface="Arial MT"/>
                <a:cs typeface="Arial MT"/>
              </a:rPr>
              <a:t>n</a:t>
            </a:r>
            <a:r>
              <a:rPr sz="2800" dirty="0">
                <a:latin typeface="Arial MT"/>
                <a:cs typeface="Arial MT"/>
              </a:rPr>
              <a:t> </a:t>
            </a:r>
            <a:r>
              <a:rPr sz="2800" spc="130" dirty="0">
                <a:latin typeface="Arial MT"/>
                <a:cs typeface="Arial MT"/>
              </a:rPr>
              <a:t> </a:t>
            </a:r>
            <a:r>
              <a:rPr sz="2800" spc="-6" dirty="0">
                <a:latin typeface="Arial MT"/>
                <a:cs typeface="Arial MT"/>
              </a:rPr>
              <a:t>i</a:t>
            </a:r>
            <a:r>
              <a:rPr sz="2800" spc="-325" dirty="0">
                <a:latin typeface="Arial MT"/>
                <a:cs typeface="Arial MT"/>
              </a:rPr>
              <a:t> </a:t>
            </a:r>
            <a:r>
              <a:rPr sz="2800" spc="-6" dirty="0">
                <a:latin typeface="Arial MT"/>
                <a:cs typeface="Arial MT"/>
              </a:rPr>
              <a:t>n</a:t>
            </a:r>
            <a:r>
              <a:rPr sz="2800" spc="-325" dirty="0">
                <a:latin typeface="Arial MT"/>
                <a:cs typeface="Arial MT"/>
              </a:rPr>
              <a:t> </a:t>
            </a:r>
            <a:r>
              <a:rPr sz="2800" spc="-6" dirty="0">
                <a:latin typeface="Arial MT"/>
                <a:cs typeface="Arial MT"/>
              </a:rPr>
              <a:t>i</a:t>
            </a:r>
            <a:r>
              <a:rPr sz="2800" dirty="0">
                <a:latin typeface="Arial MT"/>
                <a:cs typeface="Arial MT"/>
              </a:rPr>
              <a:t> </a:t>
            </a:r>
            <a:r>
              <a:rPr sz="2800" spc="130" dirty="0">
                <a:latin typeface="Arial MT"/>
                <a:cs typeface="Arial MT"/>
              </a:rPr>
              <a:t> </a:t>
            </a:r>
            <a:r>
              <a:rPr sz="2800" spc="-6" dirty="0">
                <a:latin typeface="Arial MT"/>
                <a:cs typeface="Arial MT"/>
              </a:rPr>
              <a:t>m</a:t>
            </a:r>
            <a:r>
              <a:rPr sz="2800" spc="-325" dirty="0">
                <a:latin typeface="Arial MT"/>
                <a:cs typeface="Arial MT"/>
              </a:rPr>
              <a:t> </a:t>
            </a:r>
            <a:r>
              <a:rPr sz="2800" spc="-6" dirty="0">
                <a:latin typeface="Arial MT"/>
                <a:cs typeface="Arial MT"/>
              </a:rPr>
              <a:t>e</a:t>
            </a:r>
            <a:r>
              <a:rPr sz="2800" spc="-325" dirty="0">
                <a:latin typeface="Arial MT"/>
                <a:cs typeface="Arial MT"/>
              </a:rPr>
              <a:t> </a:t>
            </a:r>
            <a:r>
              <a:rPr sz="2800" spc="-6" dirty="0">
                <a:latin typeface="Arial MT"/>
                <a:cs typeface="Arial MT"/>
              </a:rPr>
              <a:t>r</a:t>
            </a:r>
            <a:r>
              <a:rPr sz="2800" spc="-325" dirty="0">
                <a:latin typeface="Arial MT"/>
                <a:cs typeface="Arial MT"/>
              </a:rPr>
              <a:t> </a:t>
            </a:r>
            <a:r>
              <a:rPr sz="2800" spc="-6" dirty="0">
                <a:latin typeface="Arial MT"/>
                <a:cs typeface="Arial MT"/>
              </a:rPr>
              <a:t>u</a:t>
            </a:r>
            <a:r>
              <a:rPr sz="2800" spc="-325" dirty="0">
                <a:latin typeface="Arial MT"/>
                <a:cs typeface="Arial MT"/>
              </a:rPr>
              <a:t> </a:t>
            </a:r>
            <a:r>
              <a:rPr sz="2800" spc="-6" dirty="0">
                <a:latin typeface="Arial MT"/>
                <a:cs typeface="Arial MT"/>
              </a:rPr>
              <a:t>p</a:t>
            </a:r>
            <a:r>
              <a:rPr sz="2800" spc="-325" dirty="0">
                <a:latin typeface="Arial MT"/>
                <a:cs typeface="Arial MT"/>
              </a:rPr>
              <a:t> </a:t>
            </a:r>
            <a:r>
              <a:rPr sz="2800" spc="-6" dirty="0">
                <a:latin typeface="Arial MT"/>
                <a:cs typeface="Arial MT"/>
              </a:rPr>
              <a:t>a</a:t>
            </a:r>
            <a:r>
              <a:rPr sz="2800" spc="-325" dirty="0">
                <a:latin typeface="Arial MT"/>
                <a:cs typeface="Arial MT"/>
              </a:rPr>
              <a:t> </a:t>
            </a:r>
            <a:r>
              <a:rPr sz="2800" spc="-6" dirty="0">
                <a:latin typeface="Arial MT"/>
                <a:cs typeface="Arial MT"/>
              </a:rPr>
              <a:t>k</a:t>
            </a:r>
            <a:r>
              <a:rPr sz="2800" spc="-325" dirty="0">
                <a:latin typeface="Arial MT"/>
                <a:cs typeface="Arial MT"/>
              </a:rPr>
              <a:t> </a:t>
            </a:r>
            <a:r>
              <a:rPr sz="2800" spc="-6" dirty="0">
                <a:latin typeface="Arial MT"/>
                <a:cs typeface="Arial MT"/>
              </a:rPr>
              <a:t>a</a:t>
            </a:r>
            <a:r>
              <a:rPr sz="2800" spc="-325" dirty="0">
                <a:latin typeface="Arial MT"/>
                <a:cs typeface="Arial MT"/>
              </a:rPr>
              <a:t> </a:t>
            </a:r>
            <a:r>
              <a:rPr sz="2800" spc="-6" dirty="0">
                <a:latin typeface="Arial MT"/>
                <a:cs typeface="Arial MT"/>
              </a:rPr>
              <a:t>n</a:t>
            </a:r>
            <a:r>
              <a:rPr sz="2800" dirty="0">
                <a:latin typeface="Arial MT"/>
                <a:cs typeface="Arial MT"/>
              </a:rPr>
              <a:t> </a:t>
            </a:r>
            <a:r>
              <a:rPr sz="2800" spc="130" dirty="0">
                <a:latin typeface="Arial MT"/>
                <a:cs typeface="Arial MT"/>
              </a:rPr>
              <a:t> </a:t>
            </a:r>
            <a:r>
              <a:rPr sz="2800" spc="-6" dirty="0">
                <a:latin typeface="Arial MT"/>
                <a:cs typeface="Arial MT"/>
              </a:rPr>
              <a:t>p</a:t>
            </a:r>
            <a:r>
              <a:rPr sz="2800" spc="-325" dirty="0">
                <a:latin typeface="Arial MT"/>
                <a:cs typeface="Arial MT"/>
              </a:rPr>
              <a:t> </a:t>
            </a:r>
            <a:r>
              <a:rPr sz="2800" spc="-6" dirty="0">
                <a:latin typeface="Arial MT"/>
                <a:cs typeface="Arial MT"/>
              </a:rPr>
              <a:t>e</a:t>
            </a:r>
            <a:r>
              <a:rPr sz="2800" spc="-325" dirty="0">
                <a:latin typeface="Arial MT"/>
                <a:cs typeface="Arial MT"/>
              </a:rPr>
              <a:t> </a:t>
            </a:r>
            <a:r>
              <a:rPr sz="2800" spc="-6" dirty="0">
                <a:latin typeface="Arial MT"/>
                <a:cs typeface="Arial MT"/>
              </a:rPr>
              <a:t>k</a:t>
            </a:r>
            <a:r>
              <a:rPr sz="2800" spc="-320" dirty="0">
                <a:latin typeface="Arial MT"/>
                <a:cs typeface="Arial MT"/>
              </a:rPr>
              <a:t> </a:t>
            </a:r>
            <a:r>
              <a:rPr sz="2800" spc="-6" dirty="0">
                <a:latin typeface="Arial MT"/>
                <a:cs typeface="Arial MT"/>
              </a:rPr>
              <a:t>e</a:t>
            </a:r>
            <a:r>
              <a:rPr sz="2800" spc="-320" dirty="0">
                <a:latin typeface="Arial MT"/>
                <a:cs typeface="Arial MT"/>
              </a:rPr>
              <a:t> </a:t>
            </a:r>
            <a:r>
              <a:rPr sz="2800" spc="-6" dirty="0">
                <a:latin typeface="Arial MT"/>
                <a:cs typeface="Arial MT"/>
              </a:rPr>
              <a:t>r</a:t>
            </a:r>
            <a:r>
              <a:rPr sz="2800" spc="-320" dirty="0">
                <a:latin typeface="Arial MT"/>
                <a:cs typeface="Arial MT"/>
              </a:rPr>
              <a:t> </a:t>
            </a:r>
            <a:r>
              <a:rPr sz="2800" spc="-6" dirty="0">
                <a:latin typeface="Arial MT"/>
                <a:cs typeface="Arial MT"/>
              </a:rPr>
              <a:t>j</a:t>
            </a:r>
            <a:r>
              <a:rPr sz="2800" spc="-320" dirty="0">
                <a:latin typeface="Arial MT"/>
                <a:cs typeface="Arial MT"/>
              </a:rPr>
              <a:t> </a:t>
            </a:r>
            <a:r>
              <a:rPr sz="2800" spc="-6" dirty="0">
                <a:latin typeface="Arial MT"/>
                <a:cs typeface="Arial MT"/>
              </a:rPr>
              <a:t>a</a:t>
            </a:r>
            <a:r>
              <a:rPr sz="2800" spc="-320" dirty="0">
                <a:latin typeface="Arial MT"/>
                <a:cs typeface="Arial MT"/>
              </a:rPr>
              <a:t> </a:t>
            </a:r>
            <a:r>
              <a:rPr sz="2800" spc="-6" dirty="0">
                <a:latin typeface="Arial MT"/>
                <a:cs typeface="Arial MT"/>
              </a:rPr>
              <a:t>a</a:t>
            </a:r>
            <a:r>
              <a:rPr sz="2800" spc="-320" dirty="0">
                <a:latin typeface="Arial MT"/>
                <a:cs typeface="Arial MT"/>
              </a:rPr>
              <a:t> </a:t>
            </a:r>
            <a:r>
              <a:rPr sz="2800" spc="-6" dirty="0">
                <a:latin typeface="Arial MT"/>
                <a:cs typeface="Arial MT"/>
              </a:rPr>
              <a:t>n</a:t>
            </a:r>
            <a:r>
              <a:rPr sz="2800" dirty="0">
                <a:latin typeface="Arial MT"/>
                <a:cs typeface="Arial MT"/>
              </a:rPr>
              <a:t> </a:t>
            </a:r>
            <a:r>
              <a:rPr sz="2800" spc="140" dirty="0">
                <a:latin typeface="Arial MT"/>
                <a:cs typeface="Arial MT"/>
              </a:rPr>
              <a:t> </a:t>
            </a:r>
            <a:r>
              <a:rPr sz="2800" spc="-6" dirty="0">
                <a:latin typeface="Arial MT"/>
                <a:cs typeface="Arial MT"/>
              </a:rPr>
              <a:t>y</a:t>
            </a:r>
            <a:r>
              <a:rPr sz="2800" spc="-320" dirty="0">
                <a:latin typeface="Arial MT"/>
                <a:cs typeface="Arial MT"/>
              </a:rPr>
              <a:t> </a:t>
            </a:r>
            <a:r>
              <a:rPr sz="2800" spc="-6" dirty="0">
                <a:latin typeface="Arial MT"/>
                <a:cs typeface="Arial MT"/>
              </a:rPr>
              <a:t>a</a:t>
            </a:r>
            <a:r>
              <a:rPr sz="2800" spc="-320" dirty="0">
                <a:latin typeface="Arial MT"/>
                <a:cs typeface="Arial MT"/>
              </a:rPr>
              <a:t> </a:t>
            </a:r>
            <a:r>
              <a:rPr sz="2800" spc="-6" dirty="0">
                <a:latin typeface="Arial MT"/>
                <a:cs typeface="Arial MT"/>
              </a:rPr>
              <a:t>n</a:t>
            </a:r>
            <a:r>
              <a:rPr sz="2800" spc="-320" dirty="0">
                <a:latin typeface="Arial MT"/>
                <a:cs typeface="Arial MT"/>
              </a:rPr>
              <a:t> </a:t>
            </a:r>
            <a:r>
              <a:rPr sz="2800" spc="-6" dirty="0">
                <a:latin typeface="Arial MT"/>
                <a:cs typeface="Arial MT"/>
              </a:rPr>
              <a:t>g  </a:t>
            </a:r>
            <a:r>
              <a:rPr sz="2800" spc="144" dirty="0">
                <a:latin typeface="Arial MT"/>
                <a:cs typeface="Arial MT"/>
              </a:rPr>
              <a:t>membutuhkan </a:t>
            </a:r>
            <a:r>
              <a:rPr sz="2800" spc="140" dirty="0">
                <a:latin typeface="Arial MT"/>
                <a:cs typeface="Arial MT"/>
              </a:rPr>
              <a:t>keahlian </a:t>
            </a:r>
            <a:r>
              <a:rPr sz="2800" spc="135" dirty="0">
                <a:latin typeface="Arial MT"/>
                <a:cs typeface="Arial MT"/>
              </a:rPr>
              <a:t>khusus. Berbeda </a:t>
            </a:r>
            <a:r>
              <a:rPr sz="2800" spc="130" dirty="0">
                <a:latin typeface="Arial MT"/>
                <a:cs typeface="Arial MT"/>
              </a:rPr>
              <a:t>dengan </a:t>
            </a:r>
            <a:r>
              <a:rPr sz="2800" spc="-765" dirty="0">
                <a:latin typeface="Arial MT"/>
                <a:cs typeface="Arial MT"/>
              </a:rPr>
              <a:t> </a:t>
            </a:r>
            <a:r>
              <a:rPr sz="2800" spc="80" dirty="0">
                <a:latin typeface="Arial MT"/>
                <a:cs typeface="Arial MT"/>
              </a:rPr>
              <a:t>pekerjaan-pekerjaan </a:t>
            </a:r>
            <a:r>
              <a:rPr sz="2800" spc="60" dirty="0">
                <a:latin typeface="Arial MT"/>
                <a:cs typeface="Arial MT"/>
              </a:rPr>
              <a:t>yang </a:t>
            </a:r>
            <a:r>
              <a:rPr sz="2800" spc="65" dirty="0">
                <a:latin typeface="Arial MT"/>
                <a:cs typeface="Arial MT"/>
              </a:rPr>
              <a:t>lain, </a:t>
            </a:r>
            <a:r>
              <a:rPr sz="2800" spc="75" dirty="0">
                <a:latin typeface="Arial MT"/>
                <a:cs typeface="Arial MT"/>
              </a:rPr>
              <a:t>pekerjaan </a:t>
            </a:r>
            <a:r>
              <a:rPr sz="2800" spc="60" dirty="0">
                <a:latin typeface="Arial MT"/>
                <a:cs typeface="Arial MT"/>
              </a:rPr>
              <a:t>ini </a:t>
            </a:r>
            <a:r>
              <a:rPr sz="2800" spc="69" dirty="0">
                <a:latin typeface="Arial MT"/>
                <a:cs typeface="Arial MT"/>
              </a:rPr>
              <a:t>hanya </a:t>
            </a:r>
            <a:r>
              <a:rPr sz="2800" spc="-765" dirty="0">
                <a:latin typeface="Arial MT"/>
                <a:cs typeface="Arial MT"/>
              </a:rPr>
              <a:t> </a:t>
            </a:r>
            <a:r>
              <a:rPr sz="2800" spc="-6" dirty="0">
                <a:latin typeface="Arial MT"/>
                <a:cs typeface="Arial MT"/>
              </a:rPr>
              <a:t>memiliki satu level saja yaitu </a:t>
            </a:r>
            <a:r>
              <a:rPr sz="2800" i="1" spc="-6" dirty="0">
                <a:latin typeface="Arial"/>
                <a:cs typeface="Arial"/>
              </a:rPr>
              <a:t>independent </a:t>
            </a:r>
            <a:r>
              <a:rPr sz="2800" spc="-6" dirty="0">
                <a:latin typeface="Arial MT"/>
                <a:cs typeface="Arial MT"/>
              </a:rPr>
              <a:t>(</a:t>
            </a:r>
            <a:r>
              <a:rPr sz="2800" i="1" spc="-6" dirty="0">
                <a:latin typeface="Arial"/>
                <a:cs typeface="Arial"/>
              </a:rPr>
              <a:t>managing</a:t>
            </a:r>
            <a:r>
              <a:rPr sz="2800" spc="-6" dirty="0">
                <a:latin typeface="Arial MT"/>
                <a:cs typeface="Arial MT"/>
              </a:rPr>
              <a:t>), </a:t>
            </a:r>
            <a:r>
              <a:rPr sz="2800" spc="-765" dirty="0">
                <a:latin typeface="Arial MT"/>
                <a:cs typeface="Arial MT"/>
              </a:rPr>
              <a:t> </a:t>
            </a:r>
            <a:r>
              <a:rPr sz="2800" spc="-6" dirty="0">
                <a:latin typeface="Arial MT"/>
                <a:cs typeface="Arial MT"/>
              </a:rPr>
              <a:t>dengan asumsi bahwa hanya orang dengan kualifikasi </a:t>
            </a:r>
            <a:r>
              <a:rPr sz="2800" spc="-765" dirty="0">
                <a:latin typeface="Arial MT"/>
                <a:cs typeface="Arial MT"/>
              </a:rPr>
              <a:t> </a:t>
            </a:r>
            <a:r>
              <a:rPr sz="2800" spc="95" dirty="0">
                <a:latin typeface="Arial MT"/>
                <a:cs typeface="Arial MT"/>
              </a:rPr>
              <a:t>yang ahli </a:t>
            </a:r>
            <a:r>
              <a:rPr sz="2800" spc="65" dirty="0">
                <a:latin typeface="Arial MT"/>
                <a:cs typeface="Arial MT"/>
              </a:rPr>
              <a:t>di </a:t>
            </a:r>
            <a:r>
              <a:rPr sz="2800" spc="110" dirty="0">
                <a:latin typeface="Arial MT"/>
                <a:cs typeface="Arial MT"/>
              </a:rPr>
              <a:t>bidang </a:t>
            </a:r>
            <a:r>
              <a:rPr sz="2800" spc="114" dirty="0">
                <a:latin typeface="Arial MT"/>
                <a:cs typeface="Arial MT"/>
              </a:rPr>
              <a:t>tersebut </a:t>
            </a:r>
            <a:r>
              <a:rPr sz="2800" spc="100" dirty="0">
                <a:latin typeface="Arial MT"/>
                <a:cs typeface="Arial MT"/>
              </a:rPr>
              <a:t>yang </a:t>
            </a:r>
            <a:r>
              <a:rPr sz="2800" spc="114" dirty="0">
                <a:latin typeface="Arial MT"/>
                <a:cs typeface="Arial MT"/>
              </a:rPr>
              <a:t>memiliki tingkat </a:t>
            </a:r>
            <a:r>
              <a:rPr sz="2800" spc="120" dirty="0">
                <a:latin typeface="Arial MT"/>
                <a:cs typeface="Arial MT"/>
              </a:rPr>
              <a:t> </a:t>
            </a:r>
            <a:r>
              <a:rPr sz="2800" spc="-6" dirty="0">
                <a:latin typeface="Arial MT"/>
                <a:cs typeface="Arial MT"/>
              </a:rPr>
              <a:t>profesi spesialis</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93700" y="1369060"/>
            <a:ext cx="8576945" cy="5006340"/>
          </a:xfrm>
          <a:prstGeom prst="rect">
            <a:avLst/>
          </a:prstGeom>
        </p:spPr>
        <p:txBody>
          <a:bodyPr vert="horz" wrap="square" lIns="0" tIns="12065" rIns="0" bIns="0" rtlCol="0">
            <a:spAutoFit/>
          </a:bodyPr>
          <a:lstStyle/>
          <a:p>
            <a:pPr marL="12699" marR="5080">
              <a:spcBef>
                <a:spcPts val="95"/>
              </a:spcBef>
            </a:pPr>
            <a:r>
              <a:rPr sz="2800" spc="-6" dirty="0">
                <a:latin typeface="Arial MT"/>
                <a:cs typeface="Arial MT"/>
              </a:rPr>
              <a:t>Pekerjaan spesialis</a:t>
            </a:r>
            <a:r>
              <a:rPr sz="2800" dirty="0">
                <a:latin typeface="Arial MT"/>
                <a:cs typeface="Arial MT"/>
              </a:rPr>
              <a:t> </a:t>
            </a:r>
            <a:r>
              <a:rPr sz="2800" spc="-6" dirty="0">
                <a:latin typeface="Arial MT"/>
                <a:cs typeface="Arial MT"/>
              </a:rPr>
              <a:t>menurut</a:t>
            </a:r>
            <a:r>
              <a:rPr sz="2800" dirty="0">
                <a:latin typeface="Arial MT"/>
                <a:cs typeface="Arial MT"/>
              </a:rPr>
              <a:t> </a:t>
            </a:r>
            <a:r>
              <a:rPr sz="2800" spc="-6" dirty="0">
                <a:latin typeface="Arial MT"/>
                <a:cs typeface="Arial MT"/>
              </a:rPr>
              <a:t>model</a:t>
            </a:r>
            <a:r>
              <a:rPr sz="2800" dirty="0">
                <a:latin typeface="Arial MT"/>
                <a:cs typeface="Arial MT"/>
              </a:rPr>
              <a:t> </a:t>
            </a:r>
            <a:r>
              <a:rPr sz="2800" spc="-6" dirty="0">
                <a:latin typeface="Arial MT"/>
                <a:cs typeface="Arial MT"/>
              </a:rPr>
              <a:t>SEARCC</a:t>
            </a:r>
            <a:r>
              <a:rPr sz="2800" dirty="0">
                <a:latin typeface="Arial MT"/>
                <a:cs typeface="Arial MT"/>
              </a:rPr>
              <a:t> </a:t>
            </a:r>
            <a:r>
              <a:rPr sz="2800" spc="-6" dirty="0">
                <a:latin typeface="Arial MT"/>
                <a:cs typeface="Arial MT"/>
              </a:rPr>
              <a:t>ini terdiri </a:t>
            </a:r>
            <a:r>
              <a:rPr sz="2800" spc="-760" dirty="0">
                <a:latin typeface="Arial MT"/>
                <a:cs typeface="Arial MT"/>
              </a:rPr>
              <a:t> </a:t>
            </a:r>
            <a:r>
              <a:rPr sz="2800" spc="-6" dirty="0">
                <a:latin typeface="Arial MT"/>
                <a:cs typeface="Arial MT"/>
              </a:rPr>
              <a:t>dari</a:t>
            </a:r>
            <a:r>
              <a:rPr sz="2800" spc="-6" dirty="0">
                <a:latin typeface="Arial MT"/>
                <a:cs typeface="Arial MT"/>
              </a:rPr>
              <a:t> :</a:t>
            </a:r>
            <a:endParaRPr sz="2800" dirty="0">
              <a:latin typeface="Arial MT"/>
              <a:cs typeface="Arial MT"/>
            </a:endParaRPr>
          </a:p>
          <a:p>
            <a:pPr marL="408276" indent="-395577">
              <a:spcBef>
                <a:spcPts val="1425"/>
              </a:spcBef>
              <a:buChar char="o"/>
              <a:tabLst>
                <a:tab pos="407641" algn="l"/>
                <a:tab pos="408276" algn="l"/>
              </a:tabLst>
            </a:pPr>
            <a:r>
              <a:rPr sz="2800" spc="-6" dirty="0">
                <a:latin typeface="Arial MT"/>
                <a:cs typeface="Arial MT"/>
              </a:rPr>
              <a:t>Data</a:t>
            </a:r>
            <a:r>
              <a:rPr sz="2800" spc="-35" dirty="0">
                <a:latin typeface="Arial MT"/>
                <a:cs typeface="Arial MT"/>
              </a:rPr>
              <a:t> </a:t>
            </a:r>
            <a:r>
              <a:rPr sz="2800" spc="-6" dirty="0">
                <a:latin typeface="Arial MT"/>
                <a:cs typeface="Arial MT"/>
              </a:rPr>
              <a:t>Communication</a:t>
            </a:r>
            <a:endParaRPr sz="2800" dirty="0">
              <a:latin typeface="Arial MT"/>
              <a:cs typeface="Arial MT"/>
            </a:endParaRPr>
          </a:p>
          <a:p>
            <a:pPr marL="408276" indent="-395577">
              <a:spcBef>
                <a:spcPts val="600"/>
              </a:spcBef>
              <a:buChar char="o"/>
              <a:tabLst>
                <a:tab pos="407641" algn="l"/>
                <a:tab pos="408276" algn="l"/>
              </a:tabLst>
            </a:pPr>
            <a:r>
              <a:rPr sz="2800" spc="-6" dirty="0">
                <a:latin typeface="Arial MT"/>
                <a:cs typeface="Arial MT"/>
              </a:rPr>
              <a:t>Database</a:t>
            </a:r>
            <a:endParaRPr sz="2800" dirty="0">
              <a:latin typeface="Arial MT"/>
              <a:cs typeface="Arial MT"/>
            </a:endParaRPr>
          </a:p>
          <a:p>
            <a:pPr marL="408276" indent="-395577">
              <a:spcBef>
                <a:spcPts val="600"/>
              </a:spcBef>
              <a:buChar char="o"/>
              <a:tabLst>
                <a:tab pos="407641" algn="l"/>
                <a:tab pos="408276" algn="l"/>
              </a:tabLst>
            </a:pPr>
            <a:r>
              <a:rPr sz="2800" spc="-6" dirty="0">
                <a:latin typeface="Arial MT"/>
                <a:cs typeface="Arial MT"/>
              </a:rPr>
              <a:t>Security</a:t>
            </a:r>
            <a:endParaRPr sz="2800" dirty="0">
              <a:latin typeface="Arial MT"/>
              <a:cs typeface="Arial MT"/>
            </a:endParaRPr>
          </a:p>
          <a:p>
            <a:pPr marL="408276" indent="-395577">
              <a:spcBef>
                <a:spcPts val="600"/>
              </a:spcBef>
              <a:buChar char="o"/>
              <a:tabLst>
                <a:tab pos="407641" algn="l"/>
                <a:tab pos="408276" algn="l"/>
              </a:tabLst>
            </a:pPr>
            <a:r>
              <a:rPr sz="2800" spc="-6" dirty="0">
                <a:latin typeface="Arial MT"/>
                <a:cs typeface="Arial MT"/>
              </a:rPr>
              <a:t>Quality</a:t>
            </a:r>
            <a:r>
              <a:rPr sz="2800" spc="-30" dirty="0">
                <a:latin typeface="Arial MT"/>
                <a:cs typeface="Arial MT"/>
              </a:rPr>
              <a:t> </a:t>
            </a:r>
            <a:r>
              <a:rPr sz="2800" spc="-6" dirty="0">
                <a:latin typeface="Arial MT"/>
                <a:cs typeface="Arial MT"/>
              </a:rPr>
              <a:t>Assurances</a:t>
            </a:r>
            <a:endParaRPr sz="2800" dirty="0">
              <a:latin typeface="Arial MT"/>
              <a:cs typeface="Arial MT"/>
            </a:endParaRPr>
          </a:p>
          <a:p>
            <a:pPr marL="408276" indent="-395577">
              <a:spcBef>
                <a:spcPts val="600"/>
              </a:spcBef>
              <a:buChar char="o"/>
              <a:tabLst>
                <a:tab pos="407641" algn="l"/>
                <a:tab pos="408276" algn="l"/>
              </a:tabLst>
            </a:pPr>
            <a:r>
              <a:rPr sz="2800" spc="-6" dirty="0">
                <a:latin typeface="Arial MT"/>
                <a:cs typeface="Arial MT"/>
              </a:rPr>
              <a:t>IS</a:t>
            </a:r>
            <a:r>
              <a:rPr sz="2800" spc="-35" dirty="0">
                <a:latin typeface="Arial MT"/>
                <a:cs typeface="Arial MT"/>
              </a:rPr>
              <a:t> </a:t>
            </a:r>
            <a:r>
              <a:rPr sz="2800" spc="-6" dirty="0">
                <a:latin typeface="Arial MT"/>
                <a:cs typeface="Arial MT"/>
              </a:rPr>
              <a:t>Audit</a:t>
            </a:r>
            <a:endParaRPr sz="2800" dirty="0">
              <a:latin typeface="Arial MT"/>
              <a:cs typeface="Arial MT"/>
            </a:endParaRPr>
          </a:p>
          <a:p>
            <a:pPr marL="408276" indent="-395577">
              <a:spcBef>
                <a:spcPts val="600"/>
              </a:spcBef>
              <a:buChar char="o"/>
              <a:tabLst>
                <a:tab pos="407641" algn="l"/>
                <a:tab pos="408276" algn="l"/>
              </a:tabLst>
            </a:pPr>
            <a:r>
              <a:rPr sz="2800" spc="-6" dirty="0">
                <a:latin typeface="Arial MT"/>
                <a:cs typeface="Arial MT"/>
              </a:rPr>
              <a:t>System</a:t>
            </a:r>
            <a:r>
              <a:rPr sz="2800" spc="-15" dirty="0">
                <a:latin typeface="Arial MT"/>
                <a:cs typeface="Arial MT"/>
              </a:rPr>
              <a:t> </a:t>
            </a:r>
            <a:r>
              <a:rPr sz="2800" spc="-6" dirty="0">
                <a:latin typeface="Arial MT"/>
                <a:cs typeface="Arial MT"/>
              </a:rPr>
              <a:t>Software</a:t>
            </a:r>
            <a:r>
              <a:rPr sz="2800" spc="-15" dirty="0">
                <a:latin typeface="Arial MT"/>
                <a:cs typeface="Arial MT"/>
              </a:rPr>
              <a:t> </a:t>
            </a:r>
            <a:r>
              <a:rPr sz="2800" spc="-6" dirty="0">
                <a:latin typeface="Arial MT"/>
                <a:cs typeface="Arial MT"/>
              </a:rPr>
              <a:t>Support</a:t>
            </a:r>
            <a:endParaRPr sz="2800" dirty="0">
              <a:latin typeface="Arial MT"/>
              <a:cs typeface="Arial MT"/>
            </a:endParaRPr>
          </a:p>
          <a:p>
            <a:pPr marL="408276" indent="-395577">
              <a:spcBef>
                <a:spcPts val="600"/>
              </a:spcBef>
              <a:buChar char="o"/>
              <a:tabLst>
                <a:tab pos="407641" algn="l"/>
                <a:tab pos="408276" algn="l"/>
              </a:tabLst>
            </a:pPr>
            <a:r>
              <a:rPr sz="2800" spc="-6" dirty="0">
                <a:latin typeface="Arial MT"/>
                <a:cs typeface="Arial MT"/>
              </a:rPr>
              <a:t>Distributed</a:t>
            </a:r>
            <a:r>
              <a:rPr sz="2800" spc="-69" dirty="0">
                <a:latin typeface="Arial MT"/>
                <a:cs typeface="Arial MT"/>
              </a:rPr>
              <a:t> </a:t>
            </a:r>
            <a:r>
              <a:rPr sz="2800" spc="-6" dirty="0">
                <a:latin typeface="Arial MT"/>
                <a:cs typeface="Arial MT"/>
              </a:rPr>
              <a:t>System</a:t>
            </a:r>
            <a:endParaRPr sz="2800" dirty="0">
              <a:latin typeface="Arial MT"/>
              <a:cs typeface="Arial MT"/>
            </a:endParaRPr>
          </a:p>
          <a:p>
            <a:pPr marL="408276" indent="-395577">
              <a:spcBef>
                <a:spcPts val="600"/>
              </a:spcBef>
              <a:buChar char="o"/>
              <a:tabLst>
                <a:tab pos="407641" algn="l"/>
                <a:tab pos="408276" algn="l"/>
              </a:tabLst>
            </a:pPr>
            <a:r>
              <a:rPr sz="2800" spc="-6" dirty="0">
                <a:latin typeface="Arial MT"/>
                <a:cs typeface="Arial MT"/>
              </a:rPr>
              <a:t>System</a:t>
            </a:r>
            <a:r>
              <a:rPr sz="2800" spc="-65" dirty="0">
                <a:latin typeface="Arial MT"/>
                <a:cs typeface="Arial MT"/>
              </a:rPr>
              <a:t> </a:t>
            </a:r>
            <a:r>
              <a:rPr sz="2800" spc="-6" dirty="0">
                <a:latin typeface="Arial MT"/>
                <a:cs typeface="Arial MT"/>
              </a:rPr>
              <a:t>Integration</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0" y="428625"/>
            <a:ext cx="9811385" cy="505608"/>
          </a:xfrm>
          <a:prstGeom prst="rect">
            <a:avLst/>
          </a:prstGeom>
        </p:spPr>
        <p:txBody>
          <a:bodyPr vert="horz" wrap="square" lIns="0" tIns="13334" rIns="0" bIns="0" rtlCol="0">
            <a:spAutoFit/>
          </a:bodyPr>
          <a:lstStyle/>
          <a:p>
            <a:pPr marL="1914388">
              <a:spcBef>
                <a:spcPts val="105"/>
              </a:spcBef>
            </a:pPr>
            <a:r>
              <a:rPr spc="-6" dirty="0"/>
              <a:t>Standarisasi</a:t>
            </a:r>
            <a:r>
              <a:rPr dirty="0"/>
              <a:t> </a:t>
            </a:r>
            <a:r>
              <a:rPr spc="-6" dirty="0"/>
              <a:t>Profesi</a:t>
            </a:r>
            <a:r>
              <a:rPr spc="6" dirty="0"/>
              <a:t> </a:t>
            </a:r>
            <a:r>
              <a:rPr spc="-6" dirty="0"/>
              <a:t>Teknologi</a:t>
            </a:r>
            <a:r>
              <a:rPr spc="6" dirty="0"/>
              <a:t> </a:t>
            </a:r>
            <a:r>
              <a:rPr spc="-6" dirty="0"/>
              <a:t>Informasi</a:t>
            </a:r>
          </a:p>
        </p:txBody>
      </p:sp>
      <p:sp>
        <p:nvSpPr>
          <p:cNvPr id="3" name="object 3"/>
          <p:cNvSpPr txBox="1"/>
          <p:nvPr/>
        </p:nvSpPr>
        <p:spPr>
          <a:xfrm>
            <a:off x="165100" y="1575879"/>
            <a:ext cx="9093835" cy="4408170"/>
          </a:xfrm>
          <a:prstGeom prst="rect">
            <a:avLst/>
          </a:prstGeom>
        </p:spPr>
        <p:txBody>
          <a:bodyPr vert="horz" wrap="square" lIns="0" tIns="12065" rIns="0" bIns="0" rtlCol="0">
            <a:spAutoFit/>
          </a:bodyPr>
          <a:lstStyle/>
          <a:p>
            <a:pPr marL="12699" marR="5080" algn="just">
              <a:spcBef>
                <a:spcPts val="95"/>
              </a:spcBef>
            </a:pPr>
            <a:r>
              <a:rPr sz="2800" spc="125" dirty="0">
                <a:latin typeface="Arial MT"/>
                <a:cs typeface="Arial MT"/>
              </a:rPr>
              <a:t>Untuk </a:t>
            </a:r>
            <a:r>
              <a:rPr sz="2800" spc="140" dirty="0">
                <a:latin typeface="Arial MT"/>
                <a:cs typeface="Arial MT"/>
              </a:rPr>
              <a:t>menganalisis </a:t>
            </a:r>
            <a:r>
              <a:rPr sz="2800" spc="135" dirty="0">
                <a:latin typeface="Arial MT"/>
                <a:cs typeface="Arial MT"/>
              </a:rPr>
              <a:t>terhadap </a:t>
            </a:r>
            <a:r>
              <a:rPr sz="2800" spc="125" dirty="0">
                <a:latin typeface="Arial MT"/>
                <a:cs typeface="Arial MT"/>
              </a:rPr>
              <a:t>model </a:t>
            </a:r>
            <a:r>
              <a:rPr sz="2800" spc="120" dirty="0">
                <a:latin typeface="Arial MT"/>
                <a:cs typeface="Arial MT"/>
              </a:rPr>
              <a:t>yang </a:t>
            </a:r>
            <a:r>
              <a:rPr sz="2800" spc="125" dirty="0">
                <a:latin typeface="Arial MT"/>
                <a:cs typeface="Arial MT"/>
              </a:rPr>
              <a:t>telah </a:t>
            </a:r>
            <a:r>
              <a:rPr sz="2800" spc="105" dirty="0">
                <a:latin typeface="Arial MT"/>
                <a:cs typeface="Arial MT"/>
              </a:rPr>
              <a:t>ada </a:t>
            </a:r>
            <a:r>
              <a:rPr sz="2800" spc="110" dirty="0">
                <a:latin typeface="Arial MT"/>
                <a:cs typeface="Arial MT"/>
              </a:rPr>
              <a:t> </a:t>
            </a:r>
            <a:r>
              <a:rPr sz="2800" spc="6" dirty="0">
                <a:latin typeface="Arial MT"/>
                <a:cs typeface="Arial MT"/>
              </a:rPr>
              <a:t>dilakukan pemetaan model-model </a:t>
            </a:r>
            <a:r>
              <a:rPr sz="2800" spc="10" dirty="0">
                <a:latin typeface="Arial MT"/>
                <a:cs typeface="Arial MT"/>
              </a:rPr>
              <a:t>terhadap</a:t>
            </a:r>
            <a:r>
              <a:rPr sz="2800" spc="10" dirty="0">
                <a:latin typeface="Arial MT"/>
                <a:cs typeface="Arial MT"/>
              </a:rPr>
              <a:t> </a:t>
            </a:r>
            <a:r>
              <a:rPr sz="2800" spc="6" dirty="0">
                <a:latin typeface="Arial MT"/>
                <a:cs typeface="Arial MT"/>
              </a:rPr>
              <a:t>model </a:t>
            </a:r>
            <a:r>
              <a:rPr sz="2800" spc="10" dirty="0">
                <a:latin typeface="Arial MT"/>
                <a:cs typeface="Arial MT"/>
              </a:rPr>
              <a:t>SRIG- </a:t>
            </a:r>
            <a:r>
              <a:rPr sz="2800" spc="-765" dirty="0">
                <a:latin typeface="Arial MT"/>
                <a:cs typeface="Arial MT"/>
              </a:rPr>
              <a:t> </a:t>
            </a:r>
            <a:r>
              <a:rPr sz="2800" dirty="0">
                <a:latin typeface="Arial MT"/>
                <a:cs typeface="Arial MT"/>
              </a:rPr>
              <a:t>PS.</a:t>
            </a:r>
          </a:p>
          <a:p>
            <a:pPr marL="12699" algn="just">
              <a:spcBef>
                <a:spcPts val="1425"/>
              </a:spcBef>
            </a:pPr>
            <a:r>
              <a:rPr sz="2800" spc="-6" dirty="0">
                <a:latin typeface="Arial MT"/>
                <a:cs typeface="Arial MT"/>
              </a:rPr>
              <a:t>Setiap model</a:t>
            </a:r>
            <a:r>
              <a:rPr sz="2800" dirty="0">
                <a:latin typeface="Arial MT"/>
                <a:cs typeface="Arial MT"/>
              </a:rPr>
              <a:t> </a:t>
            </a:r>
            <a:r>
              <a:rPr sz="2800" spc="-6" dirty="0">
                <a:latin typeface="Arial MT"/>
                <a:cs typeface="Arial MT"/>
              </a:rPr>
              <a:t>memiliki</a:t>
            </a:r>
            <a:r>
              <a:rPr sz="2800" dirty="0">
                <a:latin typeface="Arial MT"/>
                <a:cs typeface="Arial MT"/>
              </a:rPr>
              <a:t> </a:t>
            </a:r>
            <a:r>
              <a:rPr sz="2800" spc="-6" dirty="0">
                <a:latin typeface="Arial MT"/>
                <a:cs typeface="Arial MT"/>
              </a:rPr>
              <a:t>metode deskriptif</a:t>
            </a:r>
            <a:r>
              <a:rPr sz="2800" spc="6" dirty="0">
                <a:latin typeface="Arial MT"/>
                <a:cs typeface="Arial MT"/>
              </a:rPr>
              <a:t> </a:t>
            </a:r>
            <a:r>
              <a:rPr sz="2800" spc="-6" dirty="0">
                <a:latin typeface="Arial MT"/>
                <a:cs typeface="Arial MT"/>
              </a:rPr>
              <a:t>yang</a:t>
            </a:r>
            <a:r>
              <a:rPr sz="2800" dirty="0">
                <a:latin typeface="Arial MT"/>
                <a:cs typeface="Arial MT"/>
              </a:rPr>
              <a:t> </a:t>
            </a:r>
            <a:r>
              <a:rPr sz="2800" spc="-6" dirty="0">
                <a:latin typeface="Arial MT"/>
                <a:cs typeface="Arial MT"/>
              </a:rPr>
              <a:t>berbeda</a:t>
            </a:r>
            <a:r>
              <a:rPr sz="2800" spc="-6" dirty="0">
                <a:latin typeface="Arial MT"/>
                <a:cs typeface="Arial MT"/>
              </a:rPr>
              <a:t> :</a:t>
            </a:r>
            <a:endParaRPr sz="2800" dirty="0">
              <a:latin typeface="Arial MT"/>
              <a:cs typeface="Arial MT"/>
            </a:endParaRPr>
          </a:p>
          <a:p>
            <a:pPr marL="527012" marR="66035" indent="-514314" algn="just">
              <a:spcBef>
                <a:spcPts val="1425"/>
              </a:spcBef>
              <a:buAutoNum type="arabicPeriod"/>
              <a:tabLst>
                <a:tab pos="527012" algn="l"/>
              </a:tabLst>
            </a:pPr>
            <a:r>
              <a:rPr sz="2800" spc="-6" dirty="0">
                <a:latin typeface="Arial MT"/>
                <a:cs typeface="Arial MT"/>
              </a:rPr>
              <a:t>Model SEARCC mendefinisikan job klasifikasi beserta </a:t>
            </a:r>
            <a:r>
              <a:rPr sz="2800" spc="-765" dirty="0">
                <a:latin typeface="Arial MT"/>
                <a:cs typeface="Arial MT"/>
              </a:rPr>
              <a:t> </a:t>
            </a:r>
            <a:r>
              <a:rPr sz="2800" spc="-6" dirty="0">
                <a:latin typeface="Arial MT"/>
                <a:cs typeface="Arial MT"/>
              </a:rPr>
              <a:t>deskripsinya</a:t>
            </a:r>
            <a:r>
              <a:rPr sz="2800" spc="-6" dirty="0">
                <a:latin typeface="Arial MT"/>
                <a:cs typeface="Arial MT"/>
              </a:rPr>
              <a:t>.</a:t>
            </a:r>
            <a:endParaRPr sz="2800" dirty="0">
              <a:latin typeface="Arial MT"/>
              <a:cs typeface="Arial MT"/>
            </a:endParaRPr>
          </a:p>
          <a:p>
            <a:pPr marL="527012" marR="5080" indent="-514314" algn="just">
              <a:spcBef>
                <a:spcPts val="1425"/>
              </a:spcBef>
              <a:buAutoNum type="arabicPeriod"/>
              <a:tabLst>
                <a:tab pos="527012" algn="l"/>
              </a:tabLst>
            </a:pPr>
            <a:r>
              <a:rPr sz="2800" spc="60" dirty="0">
                <a:latin typeface="Arial MT"/>
                <a:cs typeface="Arial MT"/>
              </a:rPr>
              <a:t>Model </a:t>
            </a:r>
            <a:r>
              <a:rPr sz="2800" spc="65" dirty="0">
                <a:latin typeface="Arial MT"/>
                <a:cs typeface="Arial MT"/>
              </a:rPr>
              <a:t>Association </a:t>
            </a:r>
            <a:r>
              <a:rPr sz="2800" spc="50" dirty="0">
                <a:latin typeface="Arial MT"/>
                <a:cs typeface="Arial MT"/>
              </a:rPr>
              <a:t>for </a:t>
            </a:r>
            <a:r>
              <a:rPr sz="2800" spc="65" dirty="0">
                <a:latin typeface="Arial MT"/>
                <a:cs typeface="Arial MT"/>
              </a:rPr>
              <a:t>Computing </a:t>
            </a:r>
            <a:r>
              <a:rPr sz="2800" spc="69" dirty="0">
                <a:latin typeface="Arial MT"/>
                <a:cs typeface="Arial MT"/>
              </a:rPr>
              <a:t>Machinery </a:t>
            </a:r>
            <a:r>
              <a:rPr sz="2800" spc="65" dirty="0">
                <a:latin typeface="Arial MT"/>
                <a:cs typeface="Arial MT"/>
              </a:rPr>
              <a:t>(ACM) </a:t>
            </a:r>
            <a:r>
              <a:rPr sz="2800" spc="-765" dirty="0">
                <a:latin typeface="Arial MT"/>
                <a:cs typeface="Arial MT"/>
              </a:rPr>
              <a:t> </a:t>
            </a:r>
            <a:r>
              <a:rPr sz="2800" spc="85" dirty="0">
                <a:latin typeface="Arial MT"/>
                <a:cs typeface="Arial MT"/>
              </a:rPr>
              <a:t>terlalu </a:t>
            </a:r>
            <a:r>
              <a:rPr sz="2800" spc="90" dirty="0">
                <a:latin typeface="Arial MT"/>
                <a:cs typeface="Arial MT"/>
              </a:rPr>
              <a:t>berorientasi </a:t>
            </a:r>
            <a:r>
              <a:rPr sz="2800" spc="45" dirty="0">
                <a:latin typeface="Arial MT"/>
                <a:cs typeface="Arial MT"/>
              </a:rPr>
              <a:t>ke </a:t>
            </a:r>
            <a:r>
              <a:rPr sz="2800" spc="90" dirty="0">
                <a:latin typeface="Arial MT"/>
                <a:cs typeface="Arial MT"/>
              </a:rPr>
              <a:t>hardware sehinggga </a:t>
            </a:r>
            <a:r>
              <a:rPr sz="2800" spc="85" dirty="0">
                <a:latin typeface="Arial MT"/>
                <a:cs typeface="Arial MT"/>
              </a:rPr>
              <a:t>kurang </a:t>
            </a:r>
            <a:r>
              <a:rPr sz="2800" spc="-765" dirty="0">
                <a:latin typeface="Arial MT"/>
                <a:cs typeface="Arial MT"/>
              </a:rPr>
              <a:t> </a:t>
            </a:r>
            <a:r>
              <a:rPr sz="2800" spc="-6" dirty="0">
                <a:latin typeface="Arial MT"/>
                <a:cs typeface="Arial MT"/>
              </a:rPr>
              <a:t>cocok untuk</a:t>
            </a:r>
            <a:r>
              <a:rPr sz="2800" dirty="0">
                <a:latin typeface="Arial MT"/>
                <a:cs typeface="Arial MT"/>
              </a:rPr>
              <a:t> </a:t>
            </a:r>
            <a:r>
              <a:rPr sz="2800" spc="-6" dirty="0">
                <a:latin typeface="Arial MT"/>
                <a:cs typeface="Arial MT"/>
              </a:rPr>
              <a:t>profesi</a:t>
            </a:r>
            <a:r>
              <a:rPr sz="2800" dirty="0">
                <a:latin typeface="Arial MT"/>
                <a:cs typeface="Arial MT"/>
              </a:rPr>
              <a:t> </a:t>
            </a:r>
            <a:r>
              <a:rPr sz="2800" spc="-6" dirty="0">
                <a:latin typeface="Arial MT"/>
                <a:cs typeface="Arial MT"/>
              </a:rPr>
              <a:t>Teknologi</a:t>
            </a:r>
            <a:r>
              <a:rPr sz="2800" dirty="0">
                <a:latin typeface="Arial MT"/>
                <a:cs typeface="Arial MT"/>
              </a:rPr>
              <a:t> </a:t>
            </a:r>
            <a:r>
              <a:rPr sz="2800" spc="-6" dirty="0">
                <a:latin typeface="Arial MT"/>
                <a:cs typeface="Arial MT"/>
              </a:rPr>
              <a:t>Informasi</a:t>
            </a:r>
            <a:r>
              <a:rPr sz="2800" spc="-6" dirty="0">
                <a:latin typeface="Arial MT"/>
                <a:cs typeface="Arial MT"/>
              </a:rPr>
              <a:t>.</a:t>
            </a:r>
            <a:endParaRPr sz="2800" dirty="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 y="504825"/>
            <a:ext cx="9811385" cy="505608"/>
          </a:xfrm>
          <a:prstGeom prst="rect">
            <a:avLst/>
          </a:prstGeom>
        </p:spPr>
        <p:txBody>
          <a:bodyPr vert="horz" wrap="square" lIns="0" tIns="13334" rIns="0" bIns="0" rtlCol="0">
            <a:spAutoFit/>
          </a:bodyPr>
          <a:lstStyle/>
          <a:p>
            <a:pPr marL="1914388">
              <a:spcBef>
                <a:spcPts val="105"/>
              </a:spcBef>
            </a:pPr>
            <a:r>
              <a:rPr spc="-6" dirty="0"/>
              <a:t>Standarisasi</a:t>
            </a:r>
            <a:r>
              <a:rPr dirty="0"/>
              <a:t> </a:t>
            </a:r>
            <a:r>
              <a:rPr spc="-6" dirty="0"/>
              <a:t>Profesi</a:t>
            </a:r>
            <a:r>
              <a:rPr spc="6" dirty="0"/>
              <a:t> </a:t>
            </a:r>
            <a:r>
              <a:rPr spc="-6" dirty="0"/>
              <a:t>Teknologi</a:t>
            </a:r>
            <a:r>
              <a:rPr spc="6" dirty="0"/>
              <a:t> </a:t>
            </a:r>
            <a:r>
              <a:rPr spc="-6" dirty="0"/>
              <a:t>Informasi</a:t>
            </a:r>
          </a:p>
        </p:txBody>
      </p:sp>
      <p:sp>
        <p:nvSpPr>
          <p:cNvPr id="3" name="object 3"/>
          <p:cNvSpPr txBox="1"/>
          <p:nvPr/>
        </p:nvSpPr>
        <p:spPr>
          <a:xfrm>
            <a:off x="165100" y="1571625"/>
            <a:ext cx="9093835" cy="5001895"/>
          </a:xfrm>
          <a:prstGeom prst="rect">
            <a:avLst/>
          </a:prstGeom>
        </p:spPr>
        <p:txBody>
          <a:bodyPr vert="horz" wrap="square" lIns="0" tIns="12699" rIns="0" bIns="0" rtlCol="0">
            <a:spAutoFit/>
          </a:bodyPr>
          <a:lstStyle/>
          <a:p>
            <a:pPr marL="525107" marR="5080" indent="-512408" algn="just">
              <a:lnSpc>
                <a:spcPct val="110000"/>
              </a:lnSpc>
              <a:spcBef>
                <a:spcPts val="100"/>
              </a:spcBef>
              <a:buAutoNum type="arabicPeriod" startAt="3"/>
              <a:tabLst>
                <a:tab pos="540346" algn="l"/>
              </a:tabLst>
            </a:pPr>
            <a:r>
              <a:rPr sz="2800" spc="25" dirty="0">
                <a:latin typeface="Arial MT"/>
                <a:cs typeface="Arial MT"/>
              </a:rPr>
              <a:t>Model </a:t>
            </a:r>
            <a:r>
              <a:rPr sz="2800" spc="30" dirty="0">
                <a:latin typeface="Arial MT"/>
                <a:cs typeface="Arial MT"/>
              </a:rPr>
              <a:t>British Computer Society (BCS) </a:t>
            </a:r>
            <a:r>
              <a:rPr sz="2800" spc="-6" dirty="0">
                <a:latin typeface="Arial MT"/>
                <a:cs typeface="Arial MT"/>
              </a:rPr>
              <a:t>: </a:t>
            </a:r>
            <a:r>
              <a:rPr sz="2800" spc="30" dirty="0">
                <a:latin typeface="Arial MT"/>
                <a:cs typeface="Arial MT"/>
              </a:rPr>
              <a:t>suatu model </a:t>
            </a:r>
            <a:r>
              <a:rPr sz="2800" spc="-765" dirty="0">
                <a:latin typeface="Arial MT"/>
                <a:cs typeface="Arial MT"/>
              </a:rPr>
              <a:t> </a:t>
            </a:r>
            <a:r>
              <a:rPr sz="2800" spc="75" dirty="0">
                <a:latin typeface="Arial MT"/>
                <a:cs typeface="Arial MT"/>
              </a:rPr>
              <a:t>yang </a:t>
            </a:r>
            <a:r>
              <a:rPr sz="2800" spc="95" dirty="0">
                <a:latin typeface="Arial MT"/>
                <a:cs typeface="Arial MT"/>
              </a:rPr>
              <a:t>komprehensif, </a:t>
            </a:r>
            <a:r>
              <a:rPr sz="2800" spc="85" dirty="0">
                <a:latin typeface="Arial MT"/>
                <a:cs typeface="Arial MT"/>
              </a:rPr>
              <a:t>tetap </a:t>
            </a:r>
            <a:r>
              <a:rPr sz="2800" spc="95" dirty="0">
                <a:latin typeface="Arial MT"/>
                <a:cs typeface="Arial MT"/>
              </a:rPr>
              <a:t>berlangsung </a:t>
            </a:r>
            <a:r>
              <a:rPr sz="2800" spc="69" dirty="0">
                <a:latin typeface="Arial MT"/>
                <a:cs typeface="Arial MT"/>
              </a:rPr>
              <a:t>dan </a:t>
            </a:r>
            <a:r>
              <a:rPr sz="2800" spc="85" dirty="0">
                <a:latin typeface="Arial MT"/>
                <a:cs typeface="Arial MT"/>
              </a:rPr>
              <a:t>mudah </a:t>
            </a:r>
            <a:r>
              <a:rPr sz="2800" spc="-765" dirty="0">
                <a:latin typeface="Arial MT"/>
                <a:cs typeface="Arial MT"/>
              </a:rPr>
              <a:t> </a:t>
            </a:r>
            <a:r>
              <a:rPr sz="2800" spc="125" dirty="0">
                <a:latin typeface="Arial MT"/>
                <a:cs typeface="Arial MT"/>
              </a:rPr>
              <a:t>dipahami.</a:t>
            </a:r>
            <a:r>
              <a:rPr sz="2800" spc="296" dirty="0">
                <a:latin typeface="Arial MT"/>
                <a:cs typeface="Arial MT"/>
              </a:rPr>
              <a:t> </a:t>
            </a:r>
            <a:r>
              <a:rPr sz="2800" spc="90" dirty="0">
                <a:latin typeface="Arial MT"/>
                <a:cs typeface="Arial MT"/>
              </a:rPr>
              <a:t>BCS</a:t>
            </a:r>
            <a:r>
              <a:rPr sz="2800" spc="300" dirty="0">
                <a:latin typeface="Arial MT"/>
                <a:cs typeface="Arial MT"/>
              </a:rPr>
              <a:t> </a:t>
            </a:r>
            <a:r>
              <a:rPr sz="2800" spc="120" dirty="0">
                <a:latin typeface="Arial MT"/>
                <a:cs typeface="Arial MT"/>
              </a:rPr>
              <a:t>bukanlah</a:t>
            </a:r>
            <a:r>
              <a:rPr sz="2800" spc="296" dirty="0">
                <a:latin typeface="Arial MT"/>
                <a:cs typeface="Arial MT"/>
              </a:rPr>
              <a:t> </a:t>
            </a:r>
            <a:r>
              <a:rPr sz="2800" spc="110" dirty="0">
                <a:latin typeface="Arial MT"/>
                <a:cs typeface="Arial MT"/>
              </a:rPr>
              <a:t>suatu</a:t>
            </a:r>
            <a:r>
              <a:rPr sz="2800" spc="290" dirty="0">
                <a:latin typeface="Arial MT"/>
                <a:cs typeface="Arial MT"/>
              </a:rPr>
              <a:t> </a:t>
            </a:r>
            <a:r>
              <a:rPr sz="2800" spc="114" dirty="0">
                <a:latin typeface="Arial MT"/>
                <a:cs typeface="Arial MT"/>
              </a:rPr>
              <a:t>sistem</a:t>
            </a:r>
            <a:r>
              <a:rPr sz="2800" spc="296" dirty="0">
                <a:latin typeface="Arial MT"/>
                <a:cs typeface="Arial MT"/>
              </a:rPr>
              <a:t> </a:t>
            </a:r>
            <a:r>
              <a:rPr sz="2800" spc="130" dirty="0">
                <a:latin typeface="Arial MT"/>
                <a:cs typeface="Arial MT"/>
              </a:rPr>
              <a:t>sertifikasi, </a:t>
            </a:r>
            <a:r>
              <a:rPr sz="2800" spc="-765" dirty="0">
                <a:latin typeface="Arial MT"/>
                <a:cs typeface="Arial MT"/>
              </a:rPr>
              <a:t> </a:t>
            </a:r>
            <a:r>
              <a:rPr sz="2800" spc="-6" dirty="0">
                <a:latin typeface="Arial MT"/>
                <a:cs typeface="Arial MT"/>
              </a:rPr>
              <a:t>t</a:t>
            </a:r>
            <a:r>
              <a:rPr sz="2800" spc="-310" dirty="0">
                <a:latin typeface="Arial MT"/>
                <a:cs typeface="Arial MT"/>
              </a:rPr>
              <a:t> </a:t>
            </a:r>
            <a:r>
              <a:rPr sz="2800" spc="-6" dirty="0">
                <a:latin typeface="Arial MT"/>
                <a:cs typeface="Arial MT"/>
              </a:rPr>
              <a:t>e</a:t>
            </a:r>
            <a:r>
              <a:rPr sz="2800" spc="-315" dirty="0">
                <a:latin typeface="Arial MT"/>
                <a:cs typeface="Arial MT"/>
              </a:rPr>
              <a:t> </a:t>
            </a:r>
            <a:r>
              <a:rPr sz="2800" spc="-6" dirty="0">
                <a:latin typeface="Arial MT"/>
                <a:cs typeface="Arial MT"/>
              </a:rPr>
              <a:t>t</a:t>
            </a:r>
            <a:r>
              <a:rPr sz="2800" spc="-310" dirty="0">
                <a:latin typeface="Arial MT"/>
                <a:cs typeface="Arial MT"/>
              </a:rPr>
              <a:t> </a:t>
            </a:r>
            <a:r>
              <a:rPr sz="2800" spc="-6" dirty="0">
                <a:latin typeface="Arial MT"/>
                <a:cs typeface="Arial MT"/>
              </a:rPr>
              <a:t>a</a:t>
            </a:r>
            <a:r>
              <a:rPr sz="2800" spc="-315" dirty="0">
                <a:latin typeface="Arial MT"/>
                <a:cs typeface="Arial MT"/>
              </a:rPr>
              <a:t> </a:t>
            </a:r>
            <a:r>
              <a:rPr sz="2800" spc="-6" dirty="0">
                <a:latin typeface="Arial MT"/>
                <a:cs typeface="Arial MT"/>
              </a:rPr>
              <a:t>p</a:t>
            </a:r>
            <a:r>
              <a:rPr sz="2800" spc="-315" dirty="0">
                <a:latin typeface="Arial MT"/>
                <a:cs typeface="Arial MT"/>
              </a:rPr>
              <a:t> </a:t>
            </a:r>
            <a:r>
              <a:rPr sz="2800" spc="-6" dirty="0">
                <a:latin typeface="Arial MT"/>
                <a:cs typeface="Arial MT"/>
              </a:rPr>
              <a:t>i</a:t>
            </a:r>
            <a:r>
              <a:rPr sz="2800" dirty="0">
                <a:latin typeface="Arial MT"/>
                <a:cs typeface="Arial MT"/>
              </a:rPr>
              <a:t> </a:t>
            </a:r>
            <a:r>
              <a:rPr sz="2800" spc="150" dirty="0">
                <a:latin typeface="Arial MT"/>
                <a:cs typeface="Arial MT"/>
              </a:rPr>
              <a:t> </a:t>
            </a:r>
            <a:r>
              <a:rPr sz="2800" spc="-6" dirty="0">
                <a:latin typeface="Arial MT"/>
                <a:cs typeface="Arial MT"/>
              </a:rPr>
              <a:t>s</a:t>
            </a:r>
            <a:r>
              <a:rPr sz="2800" spc="-315" dirty="0">
                <a:latin typeface="Arial MT"/>
                <a:cs typeface="Arial MT"/>
              </a:rPr>
              <a:t> </a:t>
            </a:r>
            <a:r>
              <a:rPr sz="2800" spc="-6" dirty="0">
                <a:latin typeface="Arial MT"/>
                <a:cs typeface="Arial MT"/>
              </a:rPr>
              <a:t>u</a:t>
            </a:r>
            <a:r>
              <a:rPr sz="2800" spc="-315" dirty="0">
                <a:latin typeface="Arial MT"/>
                <a:cs typeface="Arial MT"/>
              </a:rPr>
              <a:t> </a:t>
            </a:r>
            <a:r>
              <a:rPr sz="2800" spc="-6" dirty="0">
                <a:latin typeface="Arial MT"/>
                <a:cs typeface="Arial MT"/>
              </a:rPr>
              <a:t>a</a:t>
            </a:r>
            <a:r>
              <a:rPr sz="2800" spc="-315" dirty="0">
                <a:latin typeface="Arial MT"/>
                <a:cs typeface="Arial MT"/>
              </a:rPr>
              <a:t> </a:t>
            </a:r>
            <a:r>
              <a:rPr sz="2800" spc="-6" dirty="0">
                <a:latin typeface="Arial MT"/>
                <a:cs typeface="Arial MT"/>
              </a:rPr>
              <a:t>t</a:t>
            </a:r>
            <a:r>
              <a:rPr sz="2800" spc="-310" dirty="0">
                <a:latin typeface="Arial MT"/>
                <a:cs typeface="Arial MT"/>
              </a:rPr>
              <a:t> </a:t>
            </a:r>
            <a:r>
              <a:rPr sz="2800" spc="-6" dirty="0">
                <a:latin typeface="Arial MT"/>
                <a:cs typeface="Arial MT"/>
              </a:rPr>
              <a:t>u</a:t>
            </a:r>
            <a:r>
              <a:rPr sz="2800" dirty="0">
                <a:latin typeface="Arial MT"/>
                <a:cs typeface="Arial MT"/>
              </a:rPr>
              <a:t> </a:t>
            </a:r>
            <a:r>
              <a:rPr sz="2800" spc="150" dirty="0">
                <a:latin typeface="Arial MT"/>
                <a:cs typeface="Arial MT"/>
              </a:rPr>
              <a:t> </a:t>
            </a:r>
            <a:r>
              <a:rPr sz="2800" spc="-6" dirty="0">
                <a:latin typeface="Arial MT"/>
                <a:cs typeface="Arial MT"/>
              </a:rPr>
              <a:t>m</a:t>
            </a:r>
            <a:r>
              <a:rPr sz="2800" spc="-315" dirty="0">
                <a:latin typeface="Arial MT"/>
                <a:cs typeface="Arial MT"/>
              </a:rPr>
              <a:t> </a:t>
            </a:r>
            <a:r>
              <a:rPr sz="2800" spc="-6" dirty="0">
                <a:latin typeface="Arial MT"/>
                <a:cs typeface="Arial MT"/>
              </a:rPr>
              <a:t>o</a:t>
            </a:r>
            <a:r>
              <a:rPr sz="2800" spc="-315" dirty="0">
                <a:latin typeface="Arial MT"/>
                <a:cs typeface="Arial MT"/>
              </a:rPr>
              <a:t> </a:t>
            </a:r>
            <a:r>
              <a:rPr sz="2800" spc="-6" dirty="0">
                <a:latin typeface="Arial MT"/>
                <a:cs typeface="Arial MT"/>
              </a:rPr>
              <a:t>d</a:t>
            </a:r>
            <a:r>
              <a:rPr sz="2800" spc="-315" dirty="0">
                <a:latin typeface="Arial MT"/>
                <a:cs typeface="Arial MT"/>
              </a:rPr>
              <a:t> </a:t>
            </a:r>
            <a:r>
              <a:rPr sz="2800" spc="-6" dirty="0">
                <a:latin typeface="Arial MT"/>
                <a:cs typeface="Arial MT"/>
              </a:rPr>
              <a:t>e</a:t>
            </a:r>
            <a:r>
              <a:rPr sz="2800" spc="-315" dirty="0">
                <a:latin typeface="Arial MT"/>
                <a:cs typeface="Arial MT"/>
              </a:rPr>
              <a:t> </a:t>
            </a:r>
            <a:r>
              <a:rPr sz="2800" spc="-6" dirty="0">
                <a:latin typeface="Arial MT"/>
                <a:cs typeface="Arial MT"/>
              </a:rPr>
              <a:t>l</a:t>
            </a:r>
            <a:r>
              <a:rPr sz="2800" dirty="0">
                <a:latin typeface="Arial MT"/>
                <a:cs typeface="Arial MT"/>
              </a:rPr>
              <a:t> </a:t>
            </a:r>
            <a:r>
              <a:rPr sz="2800" spc="150" dirty="0">
                <a:latin typeface="Arial MT"/>
                <a:cs typeface="Arial MT"/>
              </a:rPr>
              <a:t> </a:t>
            </a:r>
            <a:r>
              <a:rPr sz="2800" spc="-6" dirty="0">
                <a:latin typeface="Arial MT"/>
                <a:cs typeface="Arial MT"/>
              </a:rPr>
              <a:t>u</a:t>
            </a:r>
            <a:r>
              <a:rPr sz="2800" spc="-315" dirty="0">
                <a:latin typeface="Arial MT"/>
                <a:cs typeface="Arial MT"/>
              </a:rPr>
              <a:t> </a:t>
            </a:r>
            <a:r>
              <a:rPr sz="2800" spc="-6" dirty="0">
                <a:latin typeface="Arial MT"/>
                <a:cs typeface="Arial MT"/>
              </a:rPr>
              <a:t>n</a:t>
            </a:r>
            <a:r>
              <a:rPr sz="2800" spc="-315" dirty="0">
                <a:latin typeface="Arial MT"/>
                <a:cs typeface="Arial MT"/>
              </a:rPr>
              <a:t> </a:t>
            </a:r>
            <a:r>
              <a:rPr sz="2800" spc="-6" dirty="0">
                <a:latin typeface="Arial MT"/>
                <a:cs typeface="Arial MT"/>
              </a:rPr>
              <a:t>t</a:t>
            </a:r>
            <a:r>
              <a:rPr sz="2800" spc="-305" dirty="0">
                <a:latin typeface="Arial MT"/>
                <a:cs typeface="Arial MT"/>
              </a:rPr>
              <a:t> </a:t>
            </a:r>
            <a:r>
              <a:rPr sz="2800" spc="-6" dirty="0">
                <a:latin typeface="Arial MT"/>
                <a:cs typeface="Arial MT"/>
              </a:rPr>
              <a:t>u</a:t>
            </a:r>
            <a:r>
              <a:rPr sz="2800" spc="-310" dirty="0">
                <a:latin typeface="Arial MT"/>
                <a:cs typeface="Arial MT"/>
              </a:rPr>
              <a:t> </a:t>
            </a:r>
            <a:r>
              <a:rPr sz="2800" spc="-6" dirty="0">
                <a:latin typeface="Arial MT"/>
                <a:cs typeface="Arial MT"/>
              </a:rPr>
              <a:t>k</a:t>
            </a:r>
            <a:r>
              <a:rPr sz="2800" dirty="0">
                <a:latin typeface="Arial MT"/>
                <a:cs typeface="Arial MT"/>
              </a:rPr>
              <a:t> </a:t>
            </a:r>
            <a:r>
              <a:rPr sz="2800" spc="165" dirty="0">
                <a:latin typeface="Arial MT"/>
                <a:cs typeface="Arial MT"/>
              </a:rPr>
              <a:t> </a:t>
            </a:r>
            <a:r>
              <a:rPr sz="2800" spc="-6" dirty="0">
                <a:latin typeface="Arial MT"/>
                <a:cs typeface="Arial MT"/>
              </a:rPr>
              <a:t>a</a:t>
            </a:r>
            <a:r>
              <a:rPr sz="2800" spc="-310" dirty="0">
                <a:latin typeface="Arial MT"/>
                <a:cs typeface="Arial MT"/>
              </a:rPr>
              <a:t> </a:t>
            </a:r>
            <a:r>
              <a:rPr sz="2800" spc="-6" dirty="0">
                <a:latin typeface="Arial MT"/>
                <a:cs typeface="Arial MT"/>
              </a:rPr>
              <a:t>c</a:t>
            </a:r>
            <a:r>
              <a:rPr sz="2800" spc="-310" dirty="0">
                <a:latin typeface="Arial MT"/>
                <a:cs typeface="Arial MT"/>
              </a:rPr>
              <a:t> </a:t>
            </a:r>
            <a:r>
              <a:rPr sz="2800" spc="-6" dirty="0">
                <a:latin typeface="Arial MT"/>
                <a:cs typeface="Arial MT"/>
              </a:rPr>
              <a:t>u</a:t>
            </a:r>
            <a:r>
              <a:rPr sz="2800" spc="-310" dirty="0">
                <a:latin typeface="Arial MT"/>
                <a:cs typeface="Arial MT"/>
              </a:rPr>
              <a:t> </a:t>
            </a:r>
            <a:r>
              <a:rPr sz="2800" spc="-6" dirty="0">
                <a:latin typeface="Arial MT"/>
                <a:cs typeface="Arial MT"/>
              </a:rPr>
              <a:t>a</a:t>
            </a:r>
            <a:r>
              <a:rPr sz="2800" spc="-310" dirty="0">
                <a:latin typeface="Arial MT"/>
                <a:cs typeface="Arial MT"/>
              </a:rPr>
              <a:t> </a:t>
            </a:r>
            <a:r>
              <a:rPr sz="2800" spc="-6" dirty="0">
                <a:latin typeface="Arial MT"/>
                <a:cs typeface="Arial MT"/>
              </a:rPr>
              <a:t>n</a:t>
            </a:r>
            <a:r>
              <a:rPr sz="2800" dirty="0">
                <a:latin typeface="Arial MT"/>
                <a:cs typeface="Arial MT"/>
              </a:rPr>
              <a:t> </a:t>
            </a:r>
            <a:r>
              <a:rPr sz="2800" spc="160" dirty="0">
                <a:latin typeface="Arial MT"/>
                <a:cs typeface="Arial MT"/>
              </a:rPr>
              <a:t> </a:t>
            </a:r>
            <a:r>
              <a:rPr sz="2800" spc="-6" dirty="0">
                <a:latin typeface="Arial MT"/>
                <a:cs typeface="Arial MT"/>
              </a:rPr>
              <a:t>p</a:t>
            </a:r>
            <a:r>
              <a:rPr sz="2800" spc="-310" dirty="0">
                <a:latin typeface="Arial MT"/>
                <a:cs typeface="Arial MT"/>
              </a:rPr>
              <a:t> </a:t>
            </a:r>
            <a:r>
              <a:rPr sz="2800" spc="-6" dirty="0">
                <a:latin typeface="Arial MT"/>
                <a:cs typeface="Arial MT"/>
              </a:rPr>
              <a:t>r</a:t>
            </a:r>
            <a:r>
              <a:rPr sz="2800" spc="-310" dirty="0">
                <a:latin typeface="Arial MT"/>
                <a:cs typeface="Arial MT"/>
              </a:rPr>
              <a:t> </a:t>
            </a:r>
            <a:r>
              <a:rPr sz="2800" spc="-6" dirty="0">
                <a:latin typeface="Arial MT"/>
                <a:cs typeface="Arial MT"/>
              </a:rPr>
              <a:t>o</a:t>
            </a:r>
            <a:r>
              <a:rPr sz="2800" spc="-310" dirty="0">
                <a:latin typeface="Arial MT"/>
                <a:cs typeface="Arial MT"/>
              </a:rPr>
              <a:t> </a:t>
            </a:r>
            <a:r>
              <a:rPr sz="2800" spc="-6" dirty="0">
                <a:latin typeface="Arial MT"/>
                <a:cs typeface="Arial MT"/>
              </a:rPr>
              <a:t>g</a:t>
            </a:r>
            <a:r>
              <a:rPr sz="2800" spc="-310" dirty="0">
                <a:latin typeface="Arial MT"/>
                <a:cs typeface="Arial MT"/>
              </a:rPr>
              <a:t> </a:t>
            </a:r>
            <a:r>
              <a:rPr sz="2800" spc="-6" dirty="0">
                <a:latin typeface="Arial MT"/>
                <a:cs typeface="Arial MT"/>
              </a:rPr>
              <a:t>r</a:t>
            </a:r>
            <a:r>
              <a:rPr sz="2800" spc="-310" dirty="0">
                <a:latin typeface="Arial MT"/>
                <a:cs typeface="Arial MT"/>
              </a:rPr>
              <a:t> </a:t>
            </a:r>
            <a:r>
              <a:rPr sz="2800" spc="-6" dirty="0">
                <a:latin typeface="Arial MT"/>
                <a:cs typeface="Arial MT"/>
              </a:rPr>
              <a:t>a</a:t>
            </a:r>
            <a:r>
              <a:rPr sz="2800" spc="-310" dirty="0">
                <a:latin typeface="Arial MT"/>
                <a:cs typeface="Arial MT"/>
              </a:rPr>
              <a:t> </a:t>
            </a:r>
            <a:r>
              <a:rPr sz="2800" spc="-6" dirty="0">
                <a:latin typeface="Arial MT"/>
                <a:cs typeface="Arial MT"/>
              </a:rPr>
              <a:t>m  pengembangan profesi</a:t>
            </a:r>
            <a:r>
              <a:rPr sz="2800" spc="-6" dirty="0">
                <a:latin typeface="Arial MT"/>
                <a:cs typeface="Arial MT"/>
              </a:rPr>
              <a:t>.</a:t>
            </a:r>
            <a:endParaRPr sz="2800" dirty="0">
              <a:latin typeface="Arial MT"/>
              <a:cs typeface="Arial MT"/>
            </a:endParaRPr>
          </a:p>
          <a:p>
            <a:pPr marL="493994" marR="5080" indent="-493994" algn="just">
              <a:lnSpc>
                <a:spcPct val="110000"/>
              </a:lnSpc>
              <a:spcBef>
                <a:spcPts val="1420"/>
              </a:spcBef>
              <a:buAutoNum type="arabicPeriod" startAt="3"/>
              <a:tabLst>
                <a:tab pos="493994" algn="l"/>
              </a:tabLst>
            </a:pPr>
            <a:r>
              <a:rPr sz="2800" spc="175" dirty="0">
                <a:latin typeface="Arial MT"/>
                <a:cs typeface="Arial MT"/>
              </a:rPr>
              <a:t>Model Japan </a:t>
            </a:r>
            <a:r>
              <a:rPr sz="2800" spc="204" dirty="0">
                <a:latin typeface="Arial MT"/>
                <a:cs typeface="Arial MT"/>
              </a:rPr>
              <a:t>Information </a:t>
            </a:r>
            <a:r>
              <a:rPr sz="2800" spc="200" dirty="0">
                <a:latin typeface="Arial MT"/>
                <a:cs typeface="Arial MT"/>
              </a:rPr>
              <a:t>Technology </a:t>
            </a:r>
            <a:r>
              <a:rPr sz="2800" spc="195" dirty="0">
                <a:latin typeface="Arial MT"/>
                <a:cs typeface="Arial MT"/>
              </a:rPr>
              <a:t>Engineer </a:t>
            </a:r>
            <a:r>
              <a:rPr sz="2800" spc="200" dirty="0">
                <a:latin typeface="Arial MT"/>
                <a:cs typeface="Arial MT"/>
              </a:rPr>
              <a:t> </a:t>
            </a:r>
            <a:r>
              <a:rPr sz="2800" spc="30" dirty="0">
                <a:latin typeface="Arial MT"/>
                <a:cs typeface="Arial MT"/>
              </a:rPr>
              <a:t>Examination (JITEE) </a:t>
            </a:r>
            <a:r>
              <a:rPr sz="2800" spc="-6" dirty="0">
                <a:latin typeface="Arial MT"/>
                <a:cs typeface="Arial MT"/>
              </a:rPr>
              <a:t>: </a:t>
            </a:r>
            <a:r>
              <a:rPr sz="2800" spc="30" dirty="0">
                <a:latin typeface="Arial MT"/>
                <a:cs typeface="Arial MT"/>
              </a:rPr>
              <a:t>komprehensif, tetapi </a:t>
            </a:r>
            <a:r>
              <a:rPr sz="2800" spc="25" dirty="0">
                <a:latin typeface="Arial MT"/>
                <a:cs typeface="Arial MT"/>
              </a:rPr>
              <a:t>tidak </a:t>
            </a:r>
            <a:r>
              <a:rPr sz="2800" spc="20" dirty="0">
                <a:latin typeface="Arial MT"/>
                <a:cs typeface="Arial MT"/>
              </a:rPr>
              <a:t>ada </a:t>
            </a:r>
            <a:r>
              <a:rPr sz="2800" spc="-765" dirty="0">
                <a:latin typeface="Arial MT"/>
                <a:cs typeface="Arial MT"/>
              </a:rPr>
              <a:t> </a:t>
            </a:r>
            <a:r>
              <a:rPr sz="2800" spc="-6" dirty="0">
                <a:latin typeface="Arial MT"/>
                <a:cs typeface="Arial MT"/>
              </a:rPr>
              <a:t>yang tertulis</a:t>
            </a:r>
            <a:r>
              <a:rPr sz="2800" dirty="0">
                <a:latin typeface="Arial MT"/>
                <a:cs typeface="Arial MT"/>
              </a:rPr>
              <a:t> </a:t>
            </a:r>
            <a:r>
              <a:rPr sz="2800" spc="-6" dirty="0">
                <a:latin typeface="Arial MT"/>
                <a:cs typeface="Arial MT"/>
              </a:rPr>
              <a:t>dalam</a:t>
            </a:r>
            <a:r>
              <a:rPr sz="2800" dirty="0">
                <a:latin typeface="Arial MT"/>
                <a:cs typeface="Arial MT"/>
              </a:rPr>
              <a:t> </a:t>
            </a:r>
            <a:r>
              <a:rPr sz="2800" spc="-6" dirty="0">
                <a:latin typeface="Arial MT"/>
                <a:cs typeface="Arial MT"/>
              </a:rPr>
              <a:t>bahasa Inggris</a:t>
            </a:r>
            <a:r>
              <a:rPr sz="2800" spc="-6" dirty="0">
                <a:latin typeface="Arial MT"/>
                <a:cs typeface="Arial MT"/>
              </a:rPr>
              <a:t>.</a:t>
            </a:r>
            <a:endParaRPr sz="2800" dirty="0">
              <a:latin typeface="Arial MT"/>
              <a:cs typeface="Arial MT"/>
            </a:endParaRPr>
          </a:p>
          <a:p>
            <a:pPr marL="12699" marR="5080" algn="just">
              <a:spcBef>
                <a:spcPts val="1485"/>
              </a:spcBef>
            </a:pPr>
            <a:r>
              <a:rPr sz="2800" spc="210" dirty="0">
                <a:latin typeface="Arial MT"/>
                <a:cs typeface="Arial MT"/>
              </a:rPr>
              <a:t>Kemungkinan </a:t>
            </a:r>
            <a:r>
              <a:rPr sz="2800" spc="175" dirty="0">
                <a:latin typeface="Arial MT"/>
                <a:cs typeface="Arial MT"/>
              </a:rPr>
              <a:t>yang </a:t>
            </a:r>
            <a:r>
              <a:rPr sz="2800" spc="204" dirty="0">
                <a:latin typeface="Arial MT"/>
                <a:cs typeface="Arial MT"/>
              </a:rPr>
              <a:t>tercocok pemetaan dilakukan </a:t>
            </a:r>
            <a:r>
              <a:rPr sz="2800" spc="210" dirty="0">
                <a:latin typeface="Arial MT"/>
                <a:cs typeface="Arial MT"/>
              </a:rPr>
              <a:t> </a:t>
            </a:r>
            <a:r>
              <a:rPr sz="2800" spc="-6" dirty="0">
                <a:latin typeface="Arial MT"/>
                <a:cs typeface="Arial MT"/>
              </a:rPr>
              <a:t>terhadap model</a:t>
            </a:r>
            <a:r>
              <a:rPr sz="2800" dirty="0">
                <a:latin typeface="Arial MT"/>
                <a:cs typeface="Arial MT"/>
              </a:rPr>
              <a:t> </a:t>
            </a:r>
            <a:r>
              <a:rPr sz="2800" spc="-6" dirty="0">
                <a:latin typeface="Arial MT"/>
                <a:cs typeface="Arial MT"/>
              </a:rPr>
              <a:t>BCS,</a:t>
            </a:r>
            <a:r>
              <a:rPr sz="2800" spc="6" dirty="0">
                <a:latin typeface="Arial MT"/>
                <a:cs typeface="Arial MT"/>
              </a:rPr>
              <a:t> </a:t>
            </a:r>
            <a:r>
              <a:rPr sz="2800" spc="-6" dirty="0">
                <a:latin typeface="Arial MT"/>
                <a:cs typeface="Arial MT"/>
              </a:rPr>
              <a:t>dan</a:t>
            </a:r>
            <a:r>
              <a:rPr sz="2800" dirty="0">
                <a:latin typeface="Arial MT"/>
                <a:cs typeface="Arial MT"/>
              </a:rPr>
              <a:t> </a:t>
            </a:r>
            <a:r>
              <a:rPr sz="2800" spc="-6" dirty="0">
                <a:latin typeface="Arial MT"/>
                <a:cs typeface="Arial MT"/>
              </a:rPr>
              <a:t>Japan</a:t>
            </a:r>
            <a:r>
              <a:rPr sz="2800" dirty="0">
                <a:latin typeface="Arial MT"/>
                <a:cs typeface="Arial MT"/>
              </a:rPr>
              <a:t> </a:t>
            </a:r>
            <a:r>
              <a:rPr sz="2800" spc="-6" dirty="0">
                <a:latin typeface="Arial MT"/>
                <a:cs typeface="Arial MT"/>
              </a:rPr>
              <a:t>IT</a:t>
            </a:r>
            <a:r>
              <a:rPr sz="2800" dirty="0">
                <a:latin typeface="Arial MT"/>
                <a:cs typeface="Arial MT"/>
              </a:rPr>
              <a:t> </a:t>
            </a:r>
            <a:r>
              <a:rPr sz="2800" spc="-6" dirty="0">
                <a:latin typeface="Arial MT"/>
                <a:cs typeface="Arial MT"/>
              </a:rPr>
              <a:t>Engineer</a:t>
            </a:r>
            <a:r>
              <a:rPr sz="2800" dirty="0">
                <a:latin typeface="Arial MT"/>
                <a:cs typeface="Arial MT"/>
              </a:rPr>
              <a:t> </a:t>
            </a:r>
            <a:r>
              <a:rPr sz="2800" spc="-6" dirty="0">
                <a:latin typeface="Arial MT"/>
                <a:cs typeface="Arial MT"/>
              </a:rPr>
              <a:t>Model.</a:t>
            </a:r>
            <a:endParaRPr sz="2800" dirty="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0538" y="1187322"/>
            <a:ext cx="7708264" cy="4886960"/>
          </a:xfrm>
          <a:prstGeom prst="rect">
            <a:avLst/>
          </a:prstGeom>
        </p:spPr>
        <p:txBody>
          <a:bodyPr vert="horz" wrap="square" lIns="0" tIns="12699" rIns="0" bIns="0" rtlCol="0">
            <a:spAutoFit/>
          </a:bodyPr>
          <a:lstStyle/>
          <a:p>
            <a:pPr marL="12699" marR="5080">
              <a:lnSpc>
                <a:spcPct val="142400"/>
              </a:lnSpc>
              <a:spcBef>
                <a:spcPts val="100"/>
              </a:spcBef>
            </a:pPr>
            <a:r>
              <a:rPr sz="2800" spc="-6" dirty="0">
                <a:latin typeface="Arial MT"/>
                <a:cs typeface="Arial MT"/>
              </a:rPr>
              <a:t>Model British</a:t>
            </a:r>
            <a:r>
              <a:rPr sz="2800" dirty="0">
                <a:latin typeface="Arial MT"/>
                <a:cs typeface="Arial MT"/>
              </a:rPr>
              <a:t> </a:t>
            </a:r>
            <a:r>
              <a:rPr sz="2800" spc="-6" dirty="0">
                <a:latin typeface="Arial MT"/>
                <a:cs typeface="Arial MT"/>
              </a:rPr>
              <a:t>Computer</a:t>
            </a:r>
            <a:r>
              <a:rPr sz="2800" dirty="0">
                <a:latin typeface="Arial MT"/>
                <a:cs typeface="Arial MT"/>
              </a:rPr>
              <a:t> </a:t>
            </a:r>
            <a:r>
              <a:rPr sz="2800" spc="-6" dirty="0">
                <a:latin typeface="Arial MT"/>
                <a:cs typeface="Arial MT"/>
              </a:rPr>
              <a:t>Society</a:t>
            </a:r>
            <a:r>
              <a:rPr sz="2800" dirty="0">
                <a:latin typeface="Arial MT"/>
                <a:cs typeface="Arial MT"/>
              </a:rPr>
              <a:t> </a:t>
            </a:r>
            <a:r>
              <a:rPr sz="2800" spc="-6" dirty="0">
                <a:latin typeface="Arial MT"/>
                <a:cs typeface="Arial MT"/>
              </a:rPr>
              <a:t>(BCS) </a:t>
            </a:r>
            <a:r>
              <a:rPr sz="2800" dirty="0">
                <a:latin typeface="Arial MT"/>
                <a:cs typeface="Arial MT"/>
              </a:rPr>
              <a:t> </a:t>
            </a:r>
            <a:r>
              <a:rPr sz="2800" spc="-6" dirty="0">
                <a:latin typeface="Arial MT"/>
                <a:cs typeface="Arial MT"/>
              </a:rPr>
              <a:t>diklasifikasikan dalam tingkatan sebagai berikut</a:t>
            </a:r>
            <a:r>
              <a:rPr sz="2800" dirty="0">
                <a:latin typeface="Arial MT"/>
                <a:cs typeface="Arial MT"/>
              </a:rPr>
              <a:t> </a:t>
            </a:r>
            <a:r>
              <a:rPr sz="2800" spc="-6" dirty="0">
                <a:latin typeface="Arial MT"/>
                <a:cs typeface="Arial MT"/>
              </a:rPr>
              <a:t>:</a:t>
            </a:r>
            <a:endParaRPr sz="2800">
              <a:latin typeface="Arial MT"/>
              <a:cs typeface="Arial MT"/>
            </a:endParaRPr>
          </a:p>
          <a:p>
            <a:pPr marL="565745" indent="-553045">
              <a:spcBef>
                <a:spcPts val="1425"/>
              </a:spcBef>
              <a:buAutoNum type="arabicPeriod"/>
              <a:tabLst>
                <a:tab pos="565109" algn="l"/>
                <a:tab pos="565745" algn="l"/>
              </a:tabLst>
            </a:pPr>
            <a:r>
              <a:rPr sz="2800" spc="-6" dirty="0">
                <a:latin typeface="Arial MT"/>
                <a:cs typeface="Arial MT"/>
              </a:rPr>
              <a:t>Unskilled</a:t>
            </a:r>
            <a:r>
              <a:rPr sz="2800" spc="-80" dirty="0">
                <a:latin typeface="Arial MT"/>
                <a:cs typeface="Arial MT"/>
              </a:rPr>
              <a:t> </a:t>
            </a:r>
            <a:r>
              <a:rPr sz="2800" spc="-6" dirty="0">
                <a:latin typeface="Arial MT"/>
                <a:cs typeface="Arial MT"/>
              </a:rPr>
              <a:t>Entry</a:t>
            </a:r>
            <a:endParaRPr sz="2800">
              <a:latin typeface="Arial MT"/>
              <a:cs typeface="Arial MT"/>
            </a:endParaRPr>
          </a:p>
          <a:p>
            <a:pPr marL="565745" indent="-553045">
              <a:spcBef>
                <a:spcPts val="1425"/>
              </a:spcBef>
              <a:buAutoNum type="arabicPeriod"/>
              <a:tabLst>
                <a:tab pos="565109" algn="l"/>
                <a:tab pos="565745" algn="l"/>
              </a:tabLst>
            </a:pPr>
            <a:r>
              <a:rPr sz="2800" spc="-6" dirty="0">
                <a:latin typeface="Arial MT"/>
                <a:cs typeface="Arial MT"/>
              </a:rPr>
              <a:t>Standard</a:t>
            </a:r>
            <a:r>
              <a:rPr sz="2800" spc="-69" dirty="0">
                <a:latin typeface="Arial MT"/>
                <a:cs typeface="Arial MT"/>
              </a:rPr>
              <a:t> </a:t>
            </a:r>
            <a:r>
              <a:rPr sz="2800" spc="-6" dirty="0">
                <a:latin typeface="Arial MT"/>
                <a:cs typeface="Arial MT"/>
              </a:rPr>
              <a:t>Entry</a:t>
            </a:r>
            <a:endParaRPr sz="2800">
              <a:latin typeface="Arial MT"/>
              <a:cs typeface="Arial MT"/>
            </a:endParaRPr>
          </a:p>
          <a:p>
            <a:pPr marL="565745" indent="-553045">
              <a:spcBef>
                <a:spcPts val="1425"/>
              </a:spcBef>
              <a:buAutoNum type="arabicPeriod"/>
              <a:tabLst>
                <a:tab pos="565109" algn="l"/>
                <a:tab pos="565745" algn="l"/>
              </a:tabLst>
            </a:pPr>
            <a:r>
              <a:rPr sz="2800" spc="-6" dirty="0">
                <a:latin typeface="Arial MT"/>
                <a:cs typeface="Arial MT"/>
              </a:rPr>
              <a:t>Initially</a:t>
            </a:r>
            <a:r>
              <a:rPr sz="2800" spc="-20" dirty="0">
                <a:latin typeface="Arial MT"/>
                <a:cs typeface="Arial MT"/>
              </a:rPr>
              <a:t> </a:t>
            </a:r>
            <a:r>
              <a:rPr sz="2800" spc="-6" dirty="0">
                <a:latin typeface="Arial MT"/>
                <a:cs typeface="Arial MT"/>
              </a:rPr>
              <a:t>Trainded</a:t>
            </a:r>
            <a:r>
              <a:rPr sz="2800" spc="-15" dirty="0">
                <a:latin typeface="Arial MT"/>
                <a:cs typeface="Arial MT"/>
              </a:rPr>
              <a:t> </a:t>
            </a:r>
            <a:r>
              <a:rPr sz="2800" spc="-6" dirty="0">
                <a:latin typeface="Arial MT"/>
                <a:cs typeface="Arial MT"/>
              </a:rPr>
              <a:t>Practitioner</a:t>
            </a:r>
            <a:endParaRPr sz="2800">
              <a:latin typeface="Arial MT"/>
              <a:cs typeface="Arial MT"/>
            </a:endParaRPr>
          </a:p>
          <a:p>
            <a:pPr marL="565745" indent="-553045">
              <a:spcBef>
                <a:spcPts val="1425"/>
              </a:spcBef>
              <a:buAutoNum type="arabicPeriod"/>
              <a:tabLst>
                <a:tab pos="565109" algn="l"/>
                <a:tab pos="565745" algn="l"/>
              </a:tabLst>
            </a:pPr>
            <a:r>
              <a:rPr sz="2800" spc="-6" dirty="0">
                <a:latin typeface="Arial MT"/>
                <a:cs typeface="Arial MT"/>
              </a:rPr>
              <a:t>Trained</a:t>
            </a:r>
            <a:r>
              <a:rPr sz="2800" spc="-35" dirty="0">
                <a:latin typeface="Arial MT"/>
                <a:cs typeface="Arial MT"/>
              </a:rPr>
              <a:t> </a:t>
            </a:r>
            <a:r>
              <a:rPr sz="2800" spc="-6" dirty="0">
                <a:latin typeface="Arial MT"/>
                <a:cs typeface="Arial MT"/>
              </a:rPr>
              <a:t>Practitioner</a:t>
            </a:r>
            <a:endParaRPr sz="2800">
              <a:latin typeface="Arial MT"/>
              <a:cs typeface="Arial MT"/>
            </a:endParaRPr>
          </a:p>
          <a:p>
            <a:pPr marL="565745" indent="-553045">
              <a:spcBef>
                <a:spcPts val="1425"/>
              </a:spcBef>
              <a:buAutoNum type="arabicPeriod"/>
              <a:tabLst>
                <a:tab pos="565109" algn="l"/>
                <a:tab pos="565745" algn="l"/>
              </a:tabLst>
            </a:pPr>
            <a:r>
              <a:rPr sz="2800" spc="-6" dirty="0">
                <a:latin typeface="Arial MT"/>
                <a:cs typeface="Arial MT"/>
              </a:rPr>
              <a:t>Fully</a:t>
            </a:r>
            <a:r>
              <a:rPr sz="2800" spc="-20" dirty="0">
                <a:latin typeface="Arial MT"/>
                <a:cs typeface="Arial MT"/>
              </a:rPr>
              <a:t> </a:t>
            </a:r>
            <a:r>
              <a:rPr sz="2800" spc="-6" dirty="0">
                <a:latin typeface="Arial MT"/>
                <a:cs typeface="Arial MT"/>
              </a:rPr>
              <a:t>Skilled</a:t>
            </a:r>
            <a:r>
              <a:rPr sz="2800" spc="-20" dirty="0">
                <a:latin typeface="Arial MT"/>
                <a:cs typeface="Arial MT"/>
              </a:rPr>
              <a:t> </a:t>
            </a:r>
            <a:r>
              <a:rPr sz="2800" spc="-6" dirty="0">
                <a:latin typeface="Arial MT"/>
                <a:cs typeface="Arial MT"/>
              </a:rPr>
              <a:t>Practitioner</a:t>
            </a:r>
            <a:endParaRPr sz="2800">
              <a:latin typeface="Arial MT"/>
              <a:cs typeface="Arial MT"/>
            </a:endParaRPr>
          </a:p>
          <a:p>
            <a:pPr marL="565745" indent="-553045">
              <a:spcBef>
                <a:spcPts val="1425"/>
              </a:spcBef>
              <a:buAutoNum type="arabicPeriod"/>
              <a:tabLst>
                <a:tab pos="565109" algn="l"/>
                <a:tab pos="565745" algn="l"/>
              </a:tabLst>
            </a:pPr>
            <a:r>
              <a:rPr sz="2800" spc="-6" dirty="0">
                <a:latin typeface="Arial MT"/>
                <a:cs typeface="Arial MT"/>
              </a:rPr>
              <a:t>Experienced</a:t>
            </a:r>
            <a:r>
              <a:rPr sz="2800" spc="-20" dirty="0">
                <a:latin typeface="Arial MT"/>
                <a:cs typeface="Arial MT"/>
              </a:rPr>
              <a:t> </a:t>
            </a:r>
            <a:r>
              <a:rPr sz="2800" spc="-6" dirty="0">
                <a:latin typeface="Arial MT"/>
                <a:cs typeface="Arial MT"/>
              </a:rPr>
              <a:t>Practitioner/Manager</a:t>
            </a:r>
            <a:endParaRPr sz="280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41300" y="1115694"/>
            <a:ext cx="8629014" cy="5713095"/>
          </a:xfrm>
          <a:prstGeom prst="rect">
            <a:avLst/>
          </a:prstGeom>
        </p:spPr>
        <p:txBody>
          <a:bodyPr vert="horz" wrap="square" lIns="0" tIns="50796" rIns="0" bIns="0" rtlCol="0">
            <a:spAutoFit/>
          </a:bodyPr>
          <a:lstStyle/>
          <a:p>
            <a:pPr marL="462247" marR="5080" indent="-449548" algn="just">
              <a:lnSpc>
                <a:spcPts val="3120"/>
              </a:lnSpc>
              <a:spcBef>
                <a:spcPts val="400"/>
              </a:spcBef>
              <a:buChar char="•"/>
              <a:tabLst>
                <a:tab pos="462247" algn="l"/>
              </a:tabLst>
            </a:pPr>
            <a:r>
              <a:rPr sz="2800" spc="-6" dirty="0">
                <a:latin typeface="Arial MT"/>
                <a:cs typeface="Arial MT"/>
              </a:rPr>
              <a:t>Programmer : orang yang bertugas mengimplemen </a:t>
            </a:r>
            <a:r>
              <a:rPr sz="2800" dirty="0">
                <a:latin typeface="Arial MT"/>
                <a:cs typeface="Arial MT"/>
              </a:rPr>
              <a:t> </a:t>
            </a:r>
            <a:r>
              <a:rPr sz="2800" spc="95" dirty="0">
                <a:latin typeface="Arial MT"/>
                <a:cs typeface="Arial MT"/>
              </a:rPr>
              <a:t>tasikan </a:t>
            </a:r>
            <a:r>
              <a:rPr sz="2800" spc="100" dirty="0">
                <a:latin typeface="Arial MT"/>
                <a:cs typeface="Arial MT"/>
              </a:rPr>
              <a:t>rancangan </a:t>
            </a:r>
            <a:r>
              <a:rPr sz="2800" spc="95" dirty="0">
                <a:latin typeface="Arial MT"/>
                <a:cs typeface="Arial MT"/>
              </a:rPr>
              <a:t>sistem analis </a:t>
            </a:r>
            <a:r>
              <a:rPr sz="2800" spc="90" dirty="0">
                <a:latin typeface="Arial MT"/>
                <a:cs typeface="Arial MT"/>
              </a:rPr>
              <a:t>yaitu </a:t>
            </a:r>
            <a:r>
              <a:rPr sz="2800" spc="95" dirty="0">
                <a:latin typeface="Arial MT"/>
                <a:cs typeface="Arial MT"/>
              </a:rPr>
              <a:t>membuat </a:t>
            </a:r>
            <a:r>
              <a:rPr sz="2800" spc="-765" dirty="0">
                <a:latin typeface="Arial MT"/>
                <a:cs typeface="Arial MT"/>
              </a:rPr>
              <a:t> </a:t>
            </a:r>
            <a:r>
              <a:rPr sz="2800" spc="114" dirty="0">
                <a:latin typeface="Arial MT"/>
                <a:cs typeface="Arial MT"/>
              </a:rPr>
              <a:t>program </a:t>
            </a:r>
            <a:r>
              <a:rPr sz="2800" spc="105" dirty="0">
                <a:latin typeface="Arial MT"/>
                <a:cs typeface="Arial MT"/>
              </a:rPr>
              <a:t>(baik </a:t>
            </a:r>
            <a:r>
              <a:rPr sz="2800" spc="114" dirty="0">
                <a:latin typeface="Arial MT"/>
                <a:cs typeface="Arial MT"/>
              </a:rPr>
              <a:t>aplikasi </a:t>
            </a:r>
            <a:r>
              <a:rPr sz="2800" spc="110" dirty="0">
                <a:latin typeface="Arial MT"/>
                <a:cs typeface="Arial MT"/>
              </a:rPr>
              <a:t>maupun </a:t>
            </a:r>
            <a:r>
              <a:rPr sz="2800" spc="114" dirty="0">
                <a:latin typeface="Arial MT"/>
                <a:cs typeface="Arial MT"/>
              </a:rPr>
              <a:t>sistem </a:t>
            </a:r>
            <a:r>
              <a:rPr sz="2800" spc="120" dirty="0">
                <a:latin typeface="Arial MT"/>
                <a:cs typeface="Arial MT"/>
              </a:rPr>
              <a:t>operasi) </a:t>
            </a:r>
            <a:r>
              <a:rPr sz="2800" spc="125" dirty="0">
                <a:latin typeface="Arial MT"/>
                <a:cs typeface="Arial MT"/>
              </a:rPr>
              <a:t> </a:t>
            </a:r>
            <a:r>
              <a:rPr sz="2800" spc="-6" dirty="0">
                <a:latin typeface="Arial MT"/>
                <a:cs typeface="Arial MT"/>
              </a:rPr>
              <a:t>sesuai sistem</a:t>
            </a:r>
            <a:r>
              <a:rPr sz="2800" dirty="0">
                <a:latin typeface="Arial MT"/>
                <a:cs typeface="Arial MT"/>
              </a:rPr>
              <a:t> </a:t>
            </a:r>
            <a:r>
              <a:rPr sz="2800" spc="-6" dirty="0">
                <a:latin typeface="Arial MT"/>
                <a:cs typeface="Arial MT"/>
              </a:rPr>
              <a:t>yang dianalisa</a:t>
            </a:r>
            <a:r>
              <a:rPr sz="2800" dirty="0">
                <a:latin typeface="Arial MT"/>
                <a:cs typeface="Arial MT"/>
              </a:rPr>
              <a:t> </a:t>
            </a:r>
            <a:r>
              <a:rPr sz="2800" spc="-6" dirty="0">
                <a:latin typeface="Arial MT"/>
                <a:cs typeface="Arial MT"/>
              </a:rPr>
              <a:t>sebelumnya</a:t>
            </a:r>
            <a:r>
              <a:rPr sz="2800" spc="-6" dirty="0">
                <a:latin typeface="Arial MT"/>
                <a:cs typeface="Arial MT"/>
              </a:rPr>
              <a:t>.</a:t>
            </a:r>
            <a:endParaRPr sz="2800" dirty="0">
              <a:latin typeface="Arial MT"/>
              <a:cs typeface="Arial MT"/>
            </a:endParaRPr>
          </a:p>
          <a:p>
            <a:pPr marL="462247" marR="5080" indent="-449548" algn="just">
              <a:lnSpc>
                <a:spcPts val="3120"/>
              </a:lnSpc>
              <a:spcBef>
                <a:spcPts val="1425"/>
              </a:spcBef>
              <a:buChar char="•"/>
              <a:tabLst>
                <a:tab pos="462247" algn="l"/>
              </a:tabLst>
            </a:pPr>
            <a:r>
              <a:rPr sz="2800" spc="-6" dirty="0">
                <a:latin typeface="Arial MT"/>
                <a:cs typeface="Arial MT"/>
              </a:rPr>
              <a:t>W</a:t>
            </a:r>
            <a:r>
              <a:rPr sz="2800" spc="-430" dirty="0">
                <a:latin typeface="Arial MT"/>
                <a:cs typeface="Arial MT"/>
              </a:rPr>
              <a:t> </a:t>
            </a:r>
            <a:r>
              <a:rPr sz="2800" spc="340" dirty="0">
                <a:latin typeface="Arial MT"/>
                <a:cs typeface="Arial MT"/>
              </a:rPr>
              <a:t>e</a:t>
            </a:r>
            <a:r>
              <a:rPr sz="2800" spc="-6" dirty="0">
                <a:latin typeface="Arial MT"/>
                <a:cs typeface="Arial MT"/>
              </a:rPr>
              <a:t>b</a:t>
            </a:r>
            <a:r>
              <a:rPr sz="2800" dirty="0">
                <a:latin typeface="Arial MT"/>
                <a:cs typeface="Arial MT"/>
              </a:rPr>
              <a:t> </a:t>
            </a:r>
            <a:r>
              <a:rPr sz="2800" spc="-90" dirty="0">
                <a:latin typeface="Arial MT"/>
                <a:cs typeface="Arial MT"/>
              </a:rPr>
              <a:t> </a:t>
            </a:r>
            <a:r>
              <a:rPr sz="2800" spc="340" dirty="0">
                <a:latin typeface="Arial MT"/>
                <a:cs typeface="Arial MT"/>
              </a:rPr>
              <a:t>des</a:t>
            </a:r>
            <a:r>
              <a:rPr sz="2800" spc="335" dirty="0">
                <a:latin typeface="Arial MT"/>
                <a:cs typeface="Arial MT"/>
              </a:rPr>
              <a:t>i</a:t>
            </a:r>
            <a:r>
              <a:rPr sz="2800" spc="340" dirty="0">
                <a:latin typeface="Arial MT"/>
                <a:cs typeface="Arial MT"/>
              </a:rPr>
              <a:t>gne</a:t>
            </a:r>
            <a:r>
              <a:rPr sz="2800" spc="-6" dirty="0">
                <a:latin typeface="Arial MT"/>
                <a:cs typeface="Arial MT"/>
              </a:rPr>
              <a:t>r</a:t>
            </a:r>
            <a:r>
              <a:rPr sz="2800" dirty="0">
                <a:latin typeface="Arial MT"/>
                <a:cs typeface="Arial MT"/>
              </a:rPr>
              <a:t> </a:t>
            </a:r>
            <a:r>
              <a:rPr sz="2800" spc="-90" dirty="0">
                <a:latin typeface="Arial MT"/>
                <a:cs typeface="Arial MT"/>
              </a:rPr>
              <a:t> </a:t>
            </a:r>
            <a:r>
              <a:rPr sz="2800" spc="-6" dirty="0">
                <a:latin typeface="Arial MT"/>
                <a:cs typeface="Arial MT"/>
              </a:rPr>
              <a:t>:</a:t>
            </a:r>
            <a:r>
              <a:rPr sz="2800" dirty="0">
                <a:latin typeface="Arial MT"/>
                <a:cs typeface="Arial MT"/>
              </a:rPr>
              <a:t> </a:t>
            </a:r>
            <a:r>
              <a:rPr sz="2800" spc="-85" dirty="0">
                <a:latin typeface="Arial MT"/>
                <a:cs typeface="Arial MT"/>
              </a:rPr>
              <a:t> </a:t>
            </a:r>
            <a:r>
              <a:rPr sz="2800" spc="-6" dirty="0">
                <a:latin typeface="Arial MT"/>
                <a:cs typeface="Arial MT"/>
              </a:rPr>
              <a:t>y</a:t>
            </a:r>
            <a:r>
              <a:rPr sz="2800" spc="-430" dirty="0">
                <a:latin typeface="Arial MT"/>
                <a:cs typeface="Arial MT"/>
              </a:rPr>
              <a:t> </a:t>
            </a:r>
            <a:r>
              <a:rPr sz="2800" spc="-6" dirty="0">
                <a:latin typeface="Arial MT"/>
                <a:cs typeface="Arial MT"/>
              </a:rPr>
              <a:t>a</a:t>
            </a:r>
            <a:r>
              <a:rPr sz="2800" spc="-430" dirty="0">
                <a:latin typeface="Arial MT"/>
                <a:cs typeface="Arial MT"/>
              </a:rPr>
              <a:t> </a:t>
            </a:r>
            <a:r>
              <a:rPr sz="2800" spc="-6" dirty="0">
                <a:latin typeface="Arial MT"/>
                <a:cs typeface="Arial MT"/>
              </a:rPr>
              <a:t>n</a:t>
            </a:r>
            <a:r>
              <a:rPr sz="2800" spc="-430" dirty="0">
                <a:latin typeface="Arial MT"/>
                <a:cs typeface="Arial MT"/>
              </a:rPr>
              <a:t> </a:t>
            </a:r>
            <a:r>
              <a:rPr sz="2800" spc="-6" dirty="0">
                <a:latin typeface="Arial MT"/>
                <a:cs typeface="Arial MT"/>
              </a:rPr>
              <a:t>g</a:t>
            </a:r>
            <a:r>
              <a:rPr sz="2800" dirty="0">
                <a:latin typeface="Arial MT"/>
                <a:cs typeface="Arial MT"/>
              </a:rPr>
              <a:t> </a:t>
            </a:r>
            <a:r>
              <a:rPr sz="2800" spc="-80" dirty="0">
                <a:latin typeface="Arial MT"/>
                <a:cs typeface="Arial MT"/>
              </a:rPr>
              <a:t> </a:t>
            </a:r>
            <a:r>
              <a:rPr sz="2800" spc="-6" dirty="0">
                <a:latin typeface="Arial MT"/>
                <a:cs typeface="Arial MT"/>
              </a:rPr>
              <a:t>m</a:t>
            </a:r>
            <a:r>
              <a:rPr sz="2800" spc="-430" dirty="0">
                <a:latin typeface="Arial MT"/>
                <a:cs typeface="Arial MT"/>
              </a:rPr>
              <a:t> </a:t>
            </a:r>
            <a:r>
              <a:rPr sz="2800" spc="-6" dirty="0">
                <a:latin typeface="Arial MT"/>
                <a:cs typeface="Arial MT"/>
              </a:rPr>
              <a:t>e</a:t>
            </a:r>
            <a:r>
              <a:rPr sz="2800" spc="-430" dirty="0">
                <a:latin typeface="Arial MT"/>
                <a:cs typeface="Arial MT"/>
              </a:rPr>
              <a:t> </a:t>
            </a:r>
            <a:r>
              <a:rPr sz="2800" spc="-6" dirty="0">
                <a:latin typeface="Arial MT"/>
                <a:cs typeface="Arial MT"/>
              </a:rPr>
              <a:t>l</a:t>
            </a:r>
            <a:r>
              <a:rPr sz="2800" spc="-430" dirty="0">
                <a:latin typeface="Arial MT"/>
                <a:cs typeface="Arial MT"/>
              </a:rPr>
              <a:t> </a:t>
            </a:r>
            <a:r>
              <a:rPr sz="2800" spc="-6" dirty="0">
                <a:latin typeface="Arial MT"/>
                <a:cs typeface="Arial MT"/>
              </a:rPr>
              <a:t>a</a:t>
            </a:r>
            <a:r>
              <a:rPr sz="2800" spc="-430" dirty="0">
                <a:latin typeface="Arial MT"/>
                <a:cs typeface="Arial MT"/>
              </a:rPr>
              <a:t> </a:t>
            </a:r>
            <a:r>
              <a:rPr sz="2800" spc="-6" dirty="0">
                <a:latin typeface="Arial MT"/>
                <a:cs typeface="Arial MT"/>
              </a:rPr>
              <a:t>k</a:t>
            </a:r>
            <a:r>
              <a:rPr sz="2800" spc="-430" dirty="0">
                <a:latin typeface="Arial MT"/>
                <a:cs typeface="Arial MT"/>
              </a:rPr>
              <a:t> </a:t>
            </a:r>
            <a:r>
              <a:rPr sz="2800" spc="-6" dirty="0">
                <a:latin typeface="Arial MT"/>
                <a:cs typeface="Arial MT"/>
              </a:rPr>
              <a:t>u</a:t>
            </a:r>
            <a:r>
              <a:rPr sz="2800" spc="-430" dirty="0">
                <a:latin typeface="Arial MT"/>
                <a:cs typeface="Arial MT"/>
              </a:rPr>
              <a:t> </a:t>
            </a:r>
            <a:r>
              <a:rPr sz="2800" spc="-6" dirty="0">
                <a:latin typeface="Arial MT"/>
                <a:cs typeface="Arial MT"/>
              </a:rPr>
              <a:t>k</a:t>
            </a:r>
            <a:r>
              <a:rPr sz="2800" spc="-430" dirty="0">
                <a:latin typeface="Arial MT"/>
                <a:cs typeface="Arial MT"/>
              </a:rPr>
              <a:t> </a:t>
            </a:r>
            <a:r>
              <a:rPr sz="2800" spc="-6" dirty="0">
                <a:latin typeface="Arial MT"/>
                <a:cs typeface="Arial MT"/>
              </a:rPr>
              <a:t>a</a:t>
            </a:r>
            <a:r>
              <a:rPr sz="2800" spc="-430" dirty="0">
                <a:latin typeface="Arial MT"/>
                <a:cs typeface="Arial MT"/>
              </a:rPr>
              <a:t> </a:t>
            </a:r>
            <a:r>
              <a:rPr sz="2800" spc="-6" dirty="0">
                <a:latin typeface="Arial MT"/>
                <a:cs typeface="Arial MT"/>
              </a:rPr>
              <a:t>n</a:t>
            </a:r>
            <a:r>
              <a:rPr sz="2800" dirty="0">
                <a:latin typeface="Arial MT"/>
                <a:cs typeface="Arial MT"/>
              </a:rPr>
              <a:t> </a:t>
            </a:r>
            <a:r>
              <a:rPr sz="2800" spc="-80" dirty="0">
                <a:latin typeface="Arial MT"/>
                <a:cs typeface="Arial MT"/>
              </a:rPr>
              <a:t> </a:t>
            </a:r>
            <a:r>
              <a:rPr sz="2800" spc="-6" dirty="0">
                <a:latin typeface="Arial MT"/>
                <a:cs typeface="Arial MT"/>
              </a:rPr>
              <a:t>k</a:t>
            </a:r>
            <a:r>
              <a:rPr sz="2800" spc="-430" dirty="0">
                <a:latin typeface="Arial MT"/>
                <a:cs typeface="Arial MT"/>
              </a:rPr>
              <a:t> </a:t>
            </a:r>
            <a:r>
              <a:rPr sz="2800" spc="-6" dirty="0">
                <a:latin typeface="Arial MT"/>
                <a:cs typeface="Arial MT"/>
              </a:rPr>
              <a:t>e</a:t>
            </a:r>
            <a:r>
              <a:rPr sz="2800" spc="-430" dirty="0">
                <a:latin typeface="Arial MT"/>
                <a:cs typeface="Arial MT"/>
              </a:rPr>
              <a:t> </a:t>
            </a:r>
            <a:r>
              <a:rPr sz="2800" spc="-6" dirty="0">
                <a:latin typeface="Arial MT"/>
                <a:cs typeface="Arial MT"/>
              </a:rPr>
              <a:t>g</a:t>
            </a:r>
            <a:r>
              <a:rPr sz="2800" spc="-430" dirty="0">
                <a:latin typeface="Arial MT"/>
                <a:cs typeface="Arial MT"/>
              </a:rPr>
              <a:t> </a:t>
            </a:r>
            <a:r>
              <a:rPr sz="2800" spc="-6" dirty="0">
                <a:latin typeface="Arial MT"/>
                <a:cs typeface="Arial MT"/>
              </a:rPr>
              <a:t>i</a:t>
            </a:r>
            <a:r>
              <a:rPr sz="2800" spc="-430" dirty="0">
                <a:latin typeface="Arial MT"/>
                <a:cs typeface="Arial MT"/>
              </a:rPr>
              <a:t> </a:t>
            </a:r>
            <a:r>
              <a:rPr sz="2800" spc="-6" dirty="0">
                <a:latin typeface="Arial MT"/>
                <a:cs typeface="Arial MT"/>
              </a:rPr>
              <a:t>a</a:t>
            </a:r>
            <a:r>
              <a:rPr sz="2800" spc="-430" dirty="0">
                <a:latin typeface="Arial MT"/>
                <a:cs typeface="Arial MT"/>
              </a:rPr>
              <a:t> </a:t>
            </a:r>
            <a:r>
              <a:rPr sz="2800" spc="-6" dirty="0">
                <a:latin typeface="Arial MT"/>
                <a:cs typeface="Arial MT"/>
              </a:rPr>
              <a:t>t</a:t>
            </a:r>
            <a:r>
              <a:rPr sz="2800" spc="-425" dirty="0">
                <a:latin typeface="Arial MT"/>
                <a:cs typeface="Arial MT"/>
              </a:rPr>
              <a:t> </a:t>
            </a:r>
            <a:r>
              <a:rPr sz="2800" spc="-6" dirty="0">
                <a:latin typeface="Arial MT"/>
                <a:cs typeface="Arial MT"/>
              </a:rPr>
              <a:t>a</a:t>
            </a:r>
            <a:r>
              <a:rPr sz="2800" spc="-430" dirty="0">
                <a:latin typeface="Arial MT"/>
                <a:cs typeface="Arial MT"/>
              </a:rPr>
              <a:t> </a:t>
            </a:r>
            <a:r>
              <a:rPr sz="2800" spc="-6" dirty="0">
                <a:latin typeface="Arial MT"/>
                <a:cs typeface="Arial MT"/>
              </a:rPr>
              <a:t>n  </a:t>
            </a:r>
            <a:r>
              <a:rPr sz="2800" spc="105" dirty="0">
                <a:latin typeface="Arial MT"/>
                <a:cs typeface="Arial MT"/>
              </a:rPr>
              <a:t>perecanaan, </a:t>
            </a:r>
            <a:r>
              <a:rPr sz="2800" spc="100" dirty="0">
                <a:latin typeface="Arial MT"/>
                <a:cs typeface="Arial MT"/>
              </a:rPr>
              <a:t>termasuk </a:t>
            </a:r>
            <a:r>
              <a:rPr sz="2800" spc="90" dirty="0">
                <a:latin typeface="Arial MT"/>
                <a:cs typeface="Arial MT"/>
              </a:rPr>
              <a:t>studi </a:t>
            </a:r>
            <a:r>
              <a:rPr sz="2800" spc="105" dirty="0">
                <a:latin typeface="Arial MT"/>
                <a:cs typeface="Arial MT"/>
              </a:rPr>
              <a:t>kelayakan, </a:t>
            </a:r>
            <a:r>
              <a:rPr sz="2800" spc="100" dirty="0">
                <a:latin typeface="Arial MT"/>
                <a:cs typeface="Arial MT"/>
              </a:rPr>
              <a:t>analisis </a:t>
            </a:r>
            <a:r>
              <a:rPr sz="2800" spc="-765" dirty="0">
                <a:latin typeface="Arial MT"/>
                <a:cs typeface="Arial MT"/>
              </a:rPr>
              <a:t> </a:t>
            </a:r>
            <a:r>
              <a:rPr sz="2800" spc="110" dirty="0">
                <a:latin typeface="Arial MT"/>
                <a:cs typeface="Arial MT"/>
              </a:rPr>
              <a:t>dan </a:t>
            </a:r>
            <a:r>
              <a:rPr sz="2800" spc="135" dirty="0">
                <a:latin typeface="Arial MT"/>
                <a:cs typeface="Arial MT"/>
              </a:rPr>
              <a:t>desain </a:t>
            </a:r>
            <a:r>
              <a:rPr sz="2800" spc="150" dirty="0">
                <a:latin typeface="Arial MT"/>
                <a:cs typeface="Arial MT"/>
              </a:rPr>
              <a:t>terhadap </a:t>
            </a:r>
            <a:r>
              <a:rPr sz="2800" spc="135" dirty="0">
                <a:latin typeface="Arial MT"/>
                <a:cs typeface="Arial MT"/>
              </a:rPr>
              <a:t>suatu </a:t>
            </a:r>
            <a:r>
              <a:rPr sz="2800" spc="140" dirty="0">
                <a:latin typeface="Arial MT"/>
                <a:cs typeface="Arial MT"/>
              </a:rPr>
              <a:t>proyek </a:t>
            </a:r>
            <a:r>
              <a:rPr sz="2800" spc="150" dirty="0">
                <a:latin typeface="Arial MT"/>
                <a:cs typeface="Arial MT"/>
              </a:rPr>
              <a:t>pembuatan </a:t>
            </a:r>
            <a:r>
              <a:rPr sz="2800" spc="155" dirty="0">
                <a:latin typeface="Arial MT"/>
                <a:cs typeface="Arial MT"/>
              </a:rPr>
              <a:t> </a:t>
            </a:r>
            <a:r>
              <a:rPr sz="2800" spc="-6" dirty="0">
                <a:latin typeface="Arial MT"/>
                <a:cs typeface="Arial MT"/>
              </a:rPr>
              <a:t>aplikasi berbasis</a:t>
            </a:r>
            <a:r>
              <a:rPr sz="2800" dirty="0">
                <a:latin typeface="Arial MT"/>
                <a:cs typeface="Arial MT"/>
              </a:rPr>
              <a:t> </a:t>
            </a:r>
            <a:r>
              <a:rPr sz="2800" spc="-6" dirty="0">
                <a:latin typeface="Arial MT"/>
                <a:cs typeface="Arial MT"/>
              </a:rPr>
              <a:t>web.</a:t>
            </a:r>
            <a:endParaRPr sz="2800" dirty="0">
              <a:latin typeface="Arial MT"/>
              <a:cs typeface="Arial MT"/>
            </a:endParaRPr>
          </a:p>
          <a:p>
            <a:pPr marL="462247" marR="5080" indent="-449548" algn="just">
              <a:lnSpc>
                <a:spcPts val="3120"/>
              </a:lnSpc>
              <a:spcBef>
                <a:spcPts val="1140"/>
              </a:spcBef>
              <a:buFont typeface="Times New Roman"/>
              <a:buChar char="•"/>
              <a:tabLst>
                <a:tab pos="462247" algn="l"/>
              </a:tabLst>
            </a:pPr>
            <a:r>
              <a:rPr sz="2800" spc="30" dirty="0">
                <a:latin typeface="Arial MT"/>
                <a:cs typeface="Arial MT"/>
              </a:rPr>
              <a:t>Web </a:t>
            </a:r>
            <a:r>
              <a:rPr sz="2800" spc="45" dirty="0">
                <a:latin typeface="Arial MT"/>
                <a:cs typeface="Arial MT"/>
              </a:rPr>
              <a:t>programmer </a:t>
            </a:r>
            <a:r>
              <a:rPr sz="2800" spc="-6" dirty="0">
                <a:latin typeface="Arial MT"/>
                <a:cs typeface="Arial MT"/>
              </a:rPr>
              <a:t>: </a:t>
            </a:r>
            <a:r>
              <a:rPr sz="2800" spc="40" dirty="0">
                <a:latin typeface="Arial MT"/>
                <a:cs typeface="Arial MT"/>
              </a:rPr>
              <a:t>yang </a:t>
            </a:r>
            <a:r>
              <a:rPr sz="2800" spc="45" dirty="0">
                <a:latin typeface="Arial MT"/>
                <a:cs typeface="Arial MT"/>
              </a:rPr>
              <a:t>bertugas </a:t>
            </a:r>
            <a:r>
              <a:rPr sz="2800" spc="50" dirty="0">
                <a:latin typeface="Arial MT"/>
                <a:cs typeface="Arial MT"/>
              </a:rPr>
              <a:t>mengimplemen </a:t>
            </a:r>
            <a:r>
              <a:rPr sz="2800" spc="-765" dirty="0">
                <a:latin typeface="Arial MT"/>
                <a:cs typeface="Arial MT"/>
              </a:rPr>
              <a:t> </a:t>
            </a:r>
            <a:r>
              <a:rPr sz="2800" spc="90" dirty="0">
                <a:latin typeface="Arial MT"/>
                <a:cs typeface="Arial MT"/>
              </a:rPr>
              <a:t>tasikan rancangan </a:t>
            </a:r>
            <a:r>
              <a:rPr sz="2800" spc="69" dirty="0">
                <a:latin typeface="Arial MT"/>
                <a:cs typeface="Arial MT"/>
              </a:rPr>
              <a:t>web </a:t>
            </a:r>
            <a:r>
              <a:rPr sz="2800" spc="90" dirty="0">
                <a:latin typeface="Arial MT"/>
                <a:cs typeface="Arial MT"/>
              </a:rPr>
              <a:t>designer </a:t>
            </a:r>
            <a:r>
              <a:rPr sz="2800" spc="85" dirty="0">
                <a:latin typeface="Arial MT"/>
                <a:cs typeface="Arial MT"/>
              </a:rPr>
              <a:t>yaitu </a:t>
            </a:r>
            <a:r>
              <a:rPr sz="2800" spc="95" dirty="0">
                <a:latin typeface="Arial MT"/>
                <a:cs typeface="Arial MT"/>
              </a:rPr>
              <a:t>membuat </a:t>
            </a:r>
            <a:r>
              <a:rPr sz="2800" spc="-765" dirty="0">
                <a:latin typeface="Arial MT"/>
                <a:cs typeface="Arial MT"/>
              </a:rPr>
              <a:t> </a:t>
            </a:r>
            <a:r>
              <a:rPr sz="2800" spc="90" dirty="0">
                <a:latin typeface="Arial MT"/>
                <a:cs typeface="Arial MT"/>
              </a:rPr>
              <a:t>program berbasis </a:t>
            </a:r>
            <a:r>
              <a:rPr sz="2800" spc="69" dirty="0">
                <a:latin typeface="Arial MT"/>
                <a:cs typeface="Arial MT"/>
              </a:rPr>
              <a:t>web </a:t>
            </a:r>
            <a:r>
              <a:rPr sz="2800" spc="90" dirty="0">
                <a:latin typeface="Arial MT"/>
                <a:cs typeface="Arial MT"/>
              </a:rPr>
              <a:t>sesuai desain </a:t>
            </a:r>
            <a:r>
              <a:rPr sz="2800" spc="80" dirty="0">
                <a:latin typeface="Arial MT"/>
                <a:cs typeface="Arial MT"/>
              </a:rPr>
              <a:t>yang </a:t>
            </a:r>
            <a:r>
              <a:rPr sz="2800" spc="85" dirty="0">
                <a:latin typeface="Arial MT"/>
                <a:cs typeface="Arial MT"/>
              </a:rPr>
              <a:t>telah </a:t>
            </a:r>
            <a:r>
              <a:rPr sz="2800" spc="90" dirty="0">
                <a:latin typeface="Arial MT"/>
                <a:cs typeface="Arial MT"/>
              </a:rPr>
              <a:t> </a:t>
            </a:r>
            <a:r>
              <a:rPr sz="2800" spc="-6" dirty="0">
                <a:latin typeface="Arial MT"/>
                <a:cs typeface="Arial MT"/>
              </a:rPr>
              <a:t>dirancang sebelumnya</a:t>
            </a:r>
            <a:r>
              <a:rPr sz="2800" spc="-6" dirty="0">
                <a:latin typeface="Arial MT"/>
                <a:cs typeface="Arial MT"/>
              </a:rPr>
              <a:t>.</a:t>
            </a:r>
            <a:endParaRPr sz="2800" dirty="0">
              <a:latin typeface="Arial MT"/>
              <a:cs typeface="Arial MT"/>
            </a:endParaRPr>
          </a:p>
          <a:p>
            <a:pPr marL="462247" indent="-449548" algn="just">
              <a:spcBef>
                <a:spcPts val="1120"/>
              </a:spcBef>
              <a:buFont typeface="Times New Roman"/>
              <a:buChar char="•"/>
              <a:tabLst>
                <a:tab pos="462247" algn="l"/>
              </a:tabLst>
            </a:pPr>
            <a:r>
              <a:rPr sz="2800" spc="-6" dirty="0">
                <a:latin typeface="Arial MT"/>
                <a:cs typeface="Arial MT"/>
              </a:rPr>
              <a:t>dll</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3555" y="1111123"/>
            <a:ext cx="8915400" cy="5494655"/>
          </a:xfrm>
          <a:prstGeom prst="rect">
            <a:avLst/>
          </a:prstGeom>
        </p:spPr>
        <p:txBody>
          <a:bodyPr vert="horz" wrap="square" lIns="0" tIns="193661" rIns="0" bIns="0" rtlCol="0">
            <a:spAutoFit/>
          </a:bodyPr>
          <a:lstStyle/>
          <a:p>
            <a:pPr marL="521932" indent="-509233">
              <a:spcBef>
                <a:spcPts val="1525"/>
              </a:spcBef>
              <a:buAutoNum type="arabicPeriod" startAt="6"/>
              <a:tabLst>
                <a:tab pos="521297" algn="l"/>
                <a:tab pos="521932" algn="l"/>
              </a:tabLst>
            </a:pPr>
            <a:r>
              <a:rPr sz="2800" spc="-6" dirty="0">
                <a:latin typeface="Arial MT"/>
                <a:cs typeface="Arial MT"/>
              </a:rPr>
              <a:t>Specialist</a:t>
            </a:r>
            <a:r>
              <a:rPr sz="2800" spc="-15" dirty="0">
                <a:latin typeface="Arial MT"/>
                <a:cs typeface="Arial MT"/>
              </a:rPr>
              <a:t> </a:t>
            </a:r>
            <a:r>
              <a:rPr sz="2800" spc="-6" dirty="0">
                <a:latin typeface="Arial MT"/>
                <a:cs typeface="Arial MT"/>
              </a:rPr>
              <a:t>Practitioner/Manager</a:t>
            </a:r>
            <a:endParaRPr sz="2800">
              <a:latin typeface="Arial MT"/>
              <a:cs typeface="Arial MT"/>
            </a:endParaRPr>
          </a:p>
          <a:p>
            <a:pPr marL="521932" indent="-509233">
              <a:spcBef>
                <a:spcPts val="1425"/>
              </a:spcBef>
              <a:buAutoNum type="arabicPeriod" startAt="6"/>
              <a:tabLst>
                <a:tab pos="521297" algn="l"/>
                <a:tab pos="521932" algn="l"/>
              </a:tabLst>
            </a:pPr>
            <a:r>
              <a:rPr sz="2800" spc="-6" dirty="0">
                <a:latin typeface="Arial MT"/>
                <a:cs typeface="Arial MT"/>
              </a:rPr>
              <a:t>Senior</a:t>
            </a:r>
            <a:r>
              <a:rPr sz="2800" spc="-25" dirty="0">
                <a:latin typeface="Arial MT"/>
                <a:cs typeface="Arial MT"/>
              </a:rPr>
              <a:t> </a:t>
            </a:r>
            <a:r>
              <a:rPr sz="2800" spc="-6" dirty="0">
                <a:latin typeface="Arial MT"/>
                <a:cs typeface="Arial MT"/>
              </a:rPr>
              <a:t>Specialist/Manager</a:t>
            </a:r>
            <a:endParaRPr sz="2800">
              <a:latin typeface="Arial MT"/>
              <a:cs typeface="Arial MT"/>
            </a:endParaRPr>
          </a:p>
          <a:p>
            <a:pPr marL="521932" indent="-509233">
              <a:spcBef>
                <a:spcPts val="1425"/>
              </a:spcBef>
              <a:buAutoNum type="arabicPeriod" startAt="6"/>
              <a:tabLst>
                <a:tab pos="521297" algn="l"/>
                <a:tab pos="521932" algn="l"/>
              </a:tabLst>
            </a:pPr>
            <a:r>
              <a:rPr sz="2800" spc="-6" dirty="0">
                <a:latin typeface="Arial MT"/>
                <a:cs typeface="Arial MT"/>
              </a:rPr>
              <a:t>Principal</a:t>
            </a:r>
            <a:r>
              <a:rPr sz="2800" spc="-10" dirty="0">
                <a:latin typeface="Arial MT"/>
                <a:cs typeface="Arial MT"/>
              </a:rPr>
              <a:t> </a:t>
            </a:r>
            <a:r>
              <a:rPr sz="2800" spc="-6" dirty="0">
                <a:latin typeface="Arial MT"/>
                <a:cs typeface="Arial MT"/>
              </a:rPr>
              <a:t>Specialist/Experienced</a:t>
            </a:r>
            <a:r>
              <a:rPr sz="2800" spc="-10" dirty="0">
                <a:latin typeface="Arial MT"/>
                <a:cs typeface="Arial MT"/>
              </a:rPr>
              <a:t> </a:t>
            </a:r>
            <a:r>
              <a:rPr sz="2800" spc="-6" dirty="0">
                <a:latin typeface="Arial MT"/>
                <a:cs typeface="Arial MT"/>
              </a:rPr>
              <a:t>Manager</a:t>
            </a:r>
            <a:endParaRPr sz="2800">
              <a:latin typeface="Arial MT"/>
              <a:cs typeface="Arial MT"/>
            </a:endParaRPr>
          </a:p>
          <a:p>
            <a:pPr marL="521932" indent="-509233">
              <a:spcBef>
                <a:spcPts val="1425"/>
              </a:spcBef>
              <a:buAutoNum type="arabicPeriod" startAt="6"/>
              <a:tabLst>
                <a:tab pos="521297" algn="l"/>
                <a:tab pos="521932" algn="l"/>
              </a:tabLst>
            </a:pPr>
            <a:r>
              <a:rPr sz="2800" spc="-6" dirty="0">
                <a:latin typeface="Arial MT"/>
                <a:cs typeface="Arial MT"/>
              </a:rPr>
              <a:t>Senior</a:t>
            </a:r>
            <a:r>
              <a:rPr sz="2800" spc="-30" dirty="0">
                <a:latin typeface="Arial MT"/>
                <a:cs typeface="Arial MT"/>
              </a:rPr>
              <a:t> </a:t>
            </a:r>
            <a:r>
              <a:rPr sz="2800" spc="-6" dirty="0">
                <a:latin typeface="Arial MT"/>
                <a:cs typeface="Arial MT"/>
              </a:rPr>
              <a:t>Manager/Director</a:t>
            </a:r>
            <a:endParaRPr sz="2800">
              <a:latin typeface="Arial MT"/>
              <a:cs typeface="Arial MT"/>
            </a:endParaRPr>
          </a:p>
          <a:p>
            <a:pPr marL="12699">
              <a:spcBef>
                <a:spcPts val="1425"/>
              </a:spcBef>
            </a:pPr>
            <a:r>
              <a:rPr sz="2800" spc="-6" dirty="0">
                <a:latin typeface="Arial MT"/>
                <a:cs typeface="Arial MT"/>
              </a:rPr>
              <a:t>Setiap</a:t>
            </a:r>
            <a:r>
              <a:rPr sz="2800" dirty="0">
                <a:latin typeface="Arial MT"/>
                <a:cs typeface="Arial MT"/>
              </a:rPr>
              <a:t> </a:t>
            </a:r>
            <a:r>
              <a:rPr sz="2800" spc="-6" dirty="0">
                <a:latin typeface="Arial MT"/>
                <a:cs typeface="Arial MT"/>
              </a:rPr>
              <a:t>sel</a:t>
            </a:r>
            <a:r>
              <a:rPr sz="2800" dirty="0">
                <a:latin typeface="Arial MT"/>
                <a:cs typeface="Arial MT"/>
              </a:rPr>
              <a:t> </a:t>
            </a:r>
            <a:r>
              <a:rPr sz="2800" spc="-6" dirty="0">
                <a:latin typeface="Arial MT"/>
                <a:cs typeface="Arial MT"/>
              </a:rPr>
              <a:t>dari</a:t>
            </a:r>
            <a:r>
              <a:rPr sz="2800" spc="6" dirty="0">
                <a:latin typeface="Arial MT"/>
                <a:cs typeface="Arial MT"/>
              </a:rPr>
              <a:t> </a:t>
            </a:r>
            <a:r>
              <a:rPr sz="2800" spc="-6" dirty="0">
                <a:latin typeface="Arial MT"/>
                <a:cs typeface="Arial MT"/>
              </a:rPr>
              <a:t>model</a:t>
            </a:r>
            <a:r>
              <a:rPr sz="2800" dirty="0">
                <a:latin typeface="Arial MT"/>
                <a:cs typeface="Arial MT"/>
              </a:rPr>
              <a:t> </a:t>
            </a:r>
            <a:r>
              <a:rPr sz="2800" spc="-6" dirty="0">
                <a:latin typeface="Arial MT"/>
                <a:cs typeface="Arial MT"/>
              </a:rPr>
              <a:t>BCS/ISM</a:t>
            </a:r>
            <a:r>
              <a:rPr sz="2800" dirty="0">
                <a:latin typeface="Arial MT"/>
                <a:cs typeface="Arial MT"/>
              </a:rPr>
              <a:t> </a:t>
            </a:r>
            <a:r>
              <a:rPr sz="2800" spc="-6" dirty="0">
                <a:latin typeface="Arial MT"/>
                <a:cs typeface="Arial MT"/>
              </a:rPr>
              <a:t>ditentukan</a:t>
            </a:r>
            <a:r>
              <a:rPr sz="2800" spc="6" dirty="0">
                <a:latin typeface="Arial MT"/>
                <a:cs typeface="Arial MT"/>
              </a:rPr>
              <a:t> </a:t>
            </a:r>
            <a:r>
              <a:rPr sz="2800" spc="-6" dirty="0">
                <a:latin typeface="Arial MT"/>
                <a:cs typeface="Arial MT"/>
              </a:rPr>
              <a:t>berdasarkan</a:t>
            </a:r>
            <a:r>
              <a:rPr sz="2800" dirty="0">
                <a:latin typeface="Arial MT"/>
                <a:cs typeface="Arial MT"/>
              </a:rPr>
              <a:t> </a:t>
            </a:r>
            <a:r>
              <a:rPr sz="2800" spc="-6" dirty="0">
                <a:latin typeface="Arial MT"/>
                <a:cs typeface="Arial MT"/>
              </a:rPr>
              <a:t>:</a:t>
            </a:r>
            <a:endParaRPr sz="2800">
              <a:latin typeface="Arial MT"/>
              <a:cs typeface="Arial MT"/>
            </a:endParaRPr>
          </a:p>
          <a:p>
            <a:pPr marL="527012" indent="-514314">
              <a:spcBef>
                <a:spcPts val="1425"/>
              </a:spcBef>
              <a:buAutoNum type="arabicPeriod"/>
              <a:tabLst>
                <a:tab pos="526377" algn="l"/>
                <a:tab pos="527012" algn="l"/>
              </a:tabLst>
            </a:pPr>
            <a:r>
              <a:rPr sz="2800" spc="-6" dirty="0">
                <a:latin typeface="Arial MT"/>
                <a:cs typeface="Arial MT"/>
              </a:rPr>
              <a:t>Latar</a:t>
            </a:r>
            <a:r>
              <a:rPr sz="2800" spc="-20" dirty="0">
                <a:latin typeface="Arial MT"/>
                <a:cs typeface="Arial MT"/>
              </a:rPr>
              <a:t> </a:t>
            </a:r>
            <a:r>
              <a:rPr sz="2800" spc="-6" dirty="0">
                <a:latin typeface="Arial MT"/>
                <a:cs typeface="Arial MT"/>
              </a:rPr>
              <a:t>belakang</a:t>
            </a:r>
            <a:r>
              <a:rPr sz="2800" spc="-20" dirty="0">
                <a:latin typeface="Arial MT"/>
                <a:cs typeface="Arial MT"/>
              </a:rPr>
              <a:t> </a:t>
            </a:r>
            <a:r>
              <a:rPr sz="2800" spc="-6" dirty="0">
                <a:latin typeface="Arial MT"/>
                <a:cs typeface="Arial MT"/>
              </a:rPr>
              <a:t>akademik</a:t>
            </a:r>
            <a:endParaRPr sz="2800">
              <a:latin typeface="Arial MT"/>
              <a:cs typeface="Arial MT"/>
            </a:endParaRPr>
          </a:p>
          <a:p>
            <a:pPr marL="527012" indent="-514314">
              <a:spcBef>
                <a:spcPts val="1425"/>
              </a:spcBef>
              <a:buAutoNum type="arabicPeriod"/>
              <a:tabLst>
                <a:tab pos="526377" algn="l"/>
                <a:tab pos="527012" algn="l"/>
              </a:tabLst>
            </a:pPr>
            <a:r>
              <a:rPr sz="2800" spc="-6" dirty="0">
                <a:latin typeface="Arial MT"/>
                <a:cs typeface="Arial MT"/>
              </a:rPr>
              <a:t>Pengalaman</a:t>
            </a:r>
            <a:r>
              <a:rPr sz="2800" spc="-10" dirty="0">
                <a:latin typeface="Arial MT"/>
                <a:cs typeface="Arial MT"/>
              </a:rPr>
              <a:t> </a:t>
            </a:r>
            <a:r>
              <a:rPr sz="2800" spc="-6" dirty="0">
                <a:latin typeface="Arial MT"/>
                <a:cs typeface="Arial MT"/>
              </a:rPr>
              <a:t>dan</a:t>
            </a:r>
            <a:r>
              <a:rPr sz="2800" spc="-10" dirty="0">
                <a:latin typeface="Arial MT"/>
                <a:cs typeface="Arial MT"/>
              </a:rPr>
              <a:t> </a:t>
            </a:r>
            <a:r>
              <a:rPr sz="2800" spc="-6" dirty="0">
                <a:latin typeface="Arial MT"/>
                <a:cs typeface="Arial MT"/>
              </a:rPr>
              <a:t>tingkatan</a:t>
            </a:r>
            <a:r>
              <a:rPr sz="2800" spc="-10" dirty="0">
                <a:latin typeface="Arial MT"/>
                <a:cs typeface="Arial MT"/>
              </a:rPr>
              <a:t> </a:t>
            </a:r>
            <a:r>
              <a:rPr sz="2800" spc="-6" dirty="0">
                <a:latin typeface="Arial MT"/>
                <a:cs typeface="Arial MT"/>
              </a:rPr>
              <a:t>keahlian</a:t>
            </a:r>
            <a:endParaRPr sz="2800">
              <a:latin typeface="Arial MT"/>
              <a:cs typeface="Arial MT"/>
            </a:endParaRPr>
          </a:p>
          <a:p>
            <a:pPr marL="527012" indent="-514314">
              <a:spcBef>
                <a:spcPts val="1425"/>
              </a:spcBef>
              <a:buAutoNum type="arabicPeriod"/>
              <a:tabLst>
                <a:tab pos="526377" algn="l"/>
                <a:tab pos="527012" algn="l"/>
              </a:tabLst>
            </a:pPr>
            <a:r>
              <a:rPr sz="2800" spc="-6" dirty="0">
                <a:latin typeface="Arial MT"/>
                <a:cs typeface="Arial MT"/>
              </a:rPr>
              <a:t>Tugas</a:t>
            </a:r>
            <a:r>
              <a:rPr sz="2800" spc="-25" dirty="0">
                <a:latin typeface="Arial MT"/>
                <a:cs typeface="Arial MT"/>
              </a:rPr>
              <a:t> </a:t>
            </a:r>
            <a:r>
              <a:rPr sz="2800" spc="-6" dirty="0">
                <a:latin typeface="Arial MT"/>
                <a:cs typeface="Arial MT"/>
              </a:rPr>
              <a:t>dan</a:t>
            </a:r>
            <a:r>
              <a:rPr sz="2800" spc="-20" dirty="0">
                <a:latin typeface="Arial MT"/>
                <a:cs typeface="Arial MT"/>
              </a:rPr>
              <a:t> </a:t>
            </a:r>
            <a:r>
              <a:rPr sz="2800" spc="-6" dirty="0">
                <a:latin typeface="Arial MT"/>
                <a:cs typeface="Arial MT"/>
              </a:rPr>
              <a:t>atribut</a:t>
            </a:r>
            <a:endParaRPr sz="2800">
              <a:latin typeface="Arial MT"/>
              <a:cs typeface="Arial MT"/>
            </a:endParaRPr>
          </a:p>
          <a:p>
            <a:pPr marL="527012" indent="-514314">
              <a:spcBef>
                <a:spcPts val="1425"/>
              </a:spcBef>
              <a:buAutoNum type="arabicPeriod"/>
              <a:tabLst>
                <a:tab pos="526377" algn="l"/>
                <a:tab pos="527012" algn="l"/>
              </a:tabLst>
            </a:pPr>
            <a:r>
              <a:rPr sz="2800" spc="-6" dirty="0">
                <a:latin typeface="Arial MT"/>
                <a:cs typeface="Arial MT"/>
              </a:rPr>
              <a:t>Pelatihan</a:t>
            </a:r>
            <a:r>
              <a:rPr sz="2800" spc="-15" dirty="0">
                <a:latin typeface="Arial MT"/>
                <a:cs typeface="Arial MT"/>
              </a:rPr>
              <a:t> </a:t>
            </a:r>
            <a:r>
              <a:rPr sz="2800" spc="-6" dirty="0">
                <a:latin typeface="Arial MT"/>
                <a:cs typeface="Arial MT"/>
              </a:rPr>
              <a:t>yang</a:t>
            </a:r>
            <a:r>
              <a:rPr sz="2800" spc="-15" dirty="0">
                <a:latin typeface="Arial MT"/>
                <a:cs typeface="Arial MT"/>
              </a:rPr>
              <a:t> </a:t>
            </a:r>
            <a:r>
              <a:rPr sz="2800" spc="-6" dirty="0">
                <a:latin typeface="Arial MT"/>
                <a:cs typeface="Arial MT"/>
              </a:rPr>
              <a:t>dibutuhkan.</a:t>
            </a:r>
            <a:endParaRPr sz="280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88" y="1266825"/>
            <a:ext cx="9347835" cy="878205"/>
          </a:xfrm>
          <a:prstGeom prst="rect">
            <a:avLst/>
          </a:prstGeom>
        </p:spPr>
        <p:txBody>
          <a:bodyPr vert="horz" wrap="square" lIns="0" tIns="12065" rIns="0" bIns="0" rtlCol="0">
            <a:spAutoFit/>
          </a:bodyPr>
          <a:lstStyle/>
          <a:p>
            <a:pPr marL="12699" marR="5080">
              <a:spcBef>
                <a:spcPts val="95"/>
              </a:spcBef>
            </a:pPr>
            <a:r>
              <a:rPr sz="2800" b="0" spc="140" dirty="0">
                <a:latin typeface="Arial MT"/>
                <a:cs typeface="Arial MT"/>
              </a:rPr>
              <a:t>Pemetaan</a:t>
            </a:r>
            <a:r>
              <a:rPr sz="2800" b="0" spc="330" dirty="0">
                <a:latin typeface="Arial MT"/>
                <a:cs typeface="Arial MT"/>
              </a:rPr>
              <a:t> </a:t>
            </a:r>
            <a:r>
              <a:rPr sz="2800" b="0" spc="125" dirty="0">
                <a:latin typeface="Arial MT"/>
                <a:cs typeface="Arial MT"/>
              </a:rPr>
              <a:t>model</a:t>
            </a:r>
            <a:r>
              <a:rPr sz="2800" b="0" spc="335" dirty="0">
                <a:latin typeface="Arial MT"/>
                <a:cs typeface="Arial MT"/>
              </a:rPr>
              <a:t> </a:t>
            </a:r>
            <a:r>
              <a:rPr sz="2800" b="0" spc="135" dirty="0">
                <a:latin typeface="Arial MT"/>
                <a:cs typeface="Arial MT"/>
              </a:rPr>
              <a:t>SEARCC</a:t>
            </a:r>
            <a:r>
              <a:rPr sz="2800" b="0" spc="330" dirty="0">
                <a:latin typeface="Arial MT"/>
                <a:cs typeface="Arial MT"/>
              </a:rPr>
              <a:t> </a:t>
            </a:r>
            <a:r>
              <a:rPr sz="2800" b="0" spc="130" dirty="0">
                <a:latin typeface="Arial MT"/>
                <a:cs typeface="Arial MT"/>
              </a:rPr>
              <a:t>dengan</a:t>
            </a:r>
            <a:r>
              <a:rPr sz="2800" b="0" spc="335" dirty="0">
                <a:latin typeface="Arial MT"/>
                <a:cs typeface="Arial MT"/>
              </a:rPr>
              <a:t> </a:t>
            </a:r>
            <a:r>
              <a:rPr sz="2800" b="0" spc="125" dirty="0">
                <a:latin typeface="Arial MT"/>
                <a:cs typeface="Arial MT"/>
              </a:rPr>
              <a:t>model</a:t>
            </a:r>
            <a:r>
              <a:rPr sz="2800" b="0" spc="335" dirty="0">
                <a:latin typeface="Arial MT"/>
                <a:cs typeface="Arial MT"/>
              </a:rPr>
              <a:t> </a:t>
            </a:r>
            <a:r>
              <a:rPr sz="2800" b="0" spc="110" dirty="0">
                <a:latin typeface="Arial MT"/>
                <a:cs typeface="Arial MT"/>
              </a:rPr>
              <a:t>BCS</a:t>
            </a:r>
            <a:r>
              <a:rPr sz="2800" b="0" spc="345" dirty="0">
                <a:latin typeface="Arial MT"/>
                <a:cs typeface="Arial MT"/>
              </a:rPr>
              <a:t> </a:t>
            </a:r>
            <a:r>
              <a:rPr sz="2800" b="0" spc="130" dirty="0">
                <a:latin typeface="Arial MT"/>
                <a:cs typeface="Arial MT"/>
              </a:rPr>
              <a:t>untuk </a:t>
            </a:r>
            <a:r>
              <a:rPr sz="2800" b="0" spc="-760" dirty="0">
                <a:latin typeface="Arial MT"/>
                <a:cs typeface="Arial MT"/>
              </a:rPr>
              <a:t> </a:t>
            </a:r>
            <a:r>
              <a:rPr sz="2800" b="0" spc="-6" dirty="0">
                <a:latin typeface="Arial MT"/>
                <a:cs typeface="Arial MT"/>
              </a:rPr>
              <a:t>pembagian kerja</a:t>
            </a:r>
            <a:r>
              <a:rPr sz="2800" b="0" dirty="0">
                <a:latin typeface="Arial MT"/>
                <a:cs typeface="Arial MT"/>
              </a:rPr>
              <a:t> </a:t>
            </a:r>
            <a:r>
              <a:rPr sz="2800" b="0" spc="-6" dirty="0">
                <a:latin typeface="Arial MT"/>
                <a:cs typeface="Arial MT"/>
              </a:rPr>
              <a:t>:</a:t>
            </a:r>
            <a:endParaRPr sz="2800" dirty="0">
              <a:latin typeface="Arial MT"/>
              <a:cs typeface="Arial MT"/>
            </a:endParaRPr>
          </a:p>
        </p:txBody>
      </p:sp>
      <p:pic>
        <p:nvPicPr>
          <p:cNvPr id="3" name="object 3"/>
          <p:cNvPicPr/>
          <p:nvPr/>
        </p:nvPicPr>
        <p:blipFill>
          <a:blip r:embed="rId2" cstate="print"/>
          <a:stretch>
            <a:fillRect/>
          </a:stretch>
        </p:blipFill>
        <p:spPr>
          <a:xfrm>
            <a:off x="1734311" y="2321050"/>
            <a:ext cx="6556248" cy="4014934"/>
          </a:xfrm>
          <a:prstGeom prst="rect">
            <a:avLst/>
          </a:prstGeom>
        </p:spPr>
      </p:pic>
      <p:sp>
        <p:nvSpPr>
          <p:cNvPr id="4" name="object 4"/>
          <p:cNvSpPr txBox="1"/>
          <p:nvPr/>
        </p:nvSpPr>
        <p:spPr>
          <a:xfrm>
            <a:off x="2597785" y="6360795"/>
            <a:ext cx="4876800" cy="331470"/>
          </a:xfrm>
          <a:prstGeom prst="rect">
            <a:avLst/>
          </a:prstGeom>
        </p:spPr>
        <p:txBody>
          <a:bodyPr vert="horz" wrap="square" lIns="0" tIns="13334" rIns="0" bIns="0" rtlCol="0">
            <a:spAutoFit/>
          </a:bodyPr>
          <a:lstStyle/>
          <a:p>
            <a:pPr marL="12699">
              <a:spcBef>
                <a:spcPts val="105"/>
              </a:spcBef>
            </a:pPr>
            <a:r>
              <a:rPr sz="2000" spc="-6" dirty="0">
                <a:latin typeface="Arial MT"/>
                <a:cs typeface="Arial MT"/>
              </a:rPr>
              <a:t>Gambar</a:t>
            </a:r>
            <a:r>
              <a:rPr sz="2000" spc="-20" dirty="0">
                <a:latin typeface="Arial MT"/>
                <a:cs typeface="Arial MT"/>
              </a:rPr>
              <a:t> </a:t>
            </a:r>
            <a:r>
              <a:rPr sz="2000" spc="-6" dirty="0">
                <a:latin typeface="Arial MT"/>
                <a:cs typeface="Arial MT"/>
              </a:rPr>
              <a:t>2.</a:t>
            </a:r>
            <a:r>
              <a:rPr sz="2000" spc="-15" dirty="0">
                <a:latin typeface="Arial MT"/>
                <a:cs typeface="Arial MT"/>
              </a:rPr>
              <a:t> </a:t>
            </a:r>
            <a:r>
              <a:rPr sz="2000" spc="-6" dirty="0">
                <a:latin typeface="Arial MT"/>
                <a:cs typeface="Arial MT"/>
              </a:rPr>
              <a:t>Pemetaan</a:t>
            </a:r>
            <a:r>
              <a:rPr sz="2000" spc="-25" dirty="0">
                <a:latin typeface="Arial MT"/>
                <a:cs typeface="Arial MT"/>
              </a:rPr>
              <a:t> </a:t>
            </a:r>
            <a:r>
              <a:rPr sz="2000" spc="-6" dirty="0">
                <a:latin typeface="Arial MT"/>
                <a:cs typeface="Arial MT"/>
              </a:rPr>
              <a:t>terhadap</a:t>
            </a:r>
            <a:r>
              <a:rPr sz="2000" spc="-20" dirty="0">
                <a:latin typeface="Arial MT"/>
                <a:cs typeface="Arial MT"/>
              </a:rPr>
              <a:t> </a:t>
            </a:r>
            <a:r>
              <a:rPr sz="2000" spc="-10" dirty="0">
                <a:latin typeface="Arial MT"/>
                <a:cs typeface="Arial MT"/>
              </a:rPr>
              <a:t>model</a:t>
            </a:r>
            <a:r>
              <a:rPr sz="2000" spc="-20" dirty="0">
                <a:latin typeface="Arial MT"/>
                <a:cs typeface="Arial MT"/>
              </a:rPr>
              <a:t> </a:t>
            </a:r>
            <a:r>
              <a:rPr sz="2000" dirty="0">
                <a:latin typeface="Arial MT"/>
                <a:cs typeface="Arial MT"/>
              </a:rPr>
              <a:t>BCS</a:t>
            </a:r>
            <a:endParaRPr sz="2000">
              <a:latin typeface="Arial MT"/>
              <a:cs typeface="Arial MT"/>
            </a:endParaRPr>
          </a:p>
        </p:txBody>
      </p:sp>
      <p:sp>
        <p:nvSpPr>
          <p:cNvPr id="5" name="object 5"/>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0538" y="1187322"/>
            <a:ext cx="7549515" cy="4279265"/>
          </a:xfrm>
          <a:prstGeom prst="rect">
            <a:avLst/>
          </a:prstGeom>
        </p:spPr>
        <p:txBody>
          <a:bodyPr vert="horz" wrap="square" lIns="0" tIns="12699" rIns="0" bIns="0" rtlCol="0">
            <a:spAutoFit/>
          </a:bodyPr>
          <a:lstStyle/>
          <a:p>
            <a:pPr marL="12699" marR="1210223">
              <a:lnSpc>
                <a:spcPct val="142400"/>
              </a:lnSpc>
              <a:spcBef>
                <a:spcPts val="100"/>
              </a:spcBef>
            </a:pPr>
            <a:r>
              <a:rPr sz="2800" spc="-6" dirty="0">
                <a:latin typeface="Arial MT"/>
                <a:cs typeface="Arial MT"/>
              </a:rPr>
              <a:t>Model Japan</a:t>
            </a:r>
            <a:r>
              <a:rPr sz="2800" dirty="0">
                <a:latin typeface="Arial MT"/>
                <a:cs typeface="Arial MT"/>
              </a:rPr>
              <a:t> </a:t>
            </a:r>
            <a:r>
              <a:rPr sz="2800" spc="-6" dirty="0">
                <a:latin typeface="Arial MT"/>
                <a:cs typeface="Arial MT"/>
              </a:rPr>
              <a:t>IT Engineer</a:t>
            </a:r>
            <a:r>
              <a:rPr sz="2800" dirty="0">
                <a:latin typeface="Arial MT"/>
                <a:cs typeface="Arial MT"/>
              </a:rPr>
              <a:t> </a:t>
            </a:r>
            <a:r>
              <a:rPr sz="2800" spc="-6" dirty="0">
                <a:latin typeface="Arial MT"/>
                <a:cs typeface="Arial MT"/>
              </a:rPr>
              <a:t>(JITEE) </a:t>
            </a:r>
            <a:r>
              <a:rPr sz="2800" dirty="0">
                <a:latin typeface="Arial MT"/>
                <a:cs typeface="Arial MT"/>
              </a:rPr>
              <a:t> </a:t>
            </a:r>
            <a:r>
              <a:rPr sz="2800" spc="-6" dirty="0">
                <a:latin typeface="Arial MT"/>
                <a:cs typeface="Arial MT"/>
              </a:rPr>
              <a:t>mendefinisikan</a:t>
            </a:r>
            <a:r>
              <a:rPr sz="2800" spc="-10" dirty="0">
                <a:latin typeface="Arial MT"/>
                <a:cs typeface="Arial MT"/>
              </a:rPr>
              <a:t> </a:t>
            </a:r>
            <a:r>
              <a:rPr sz="2800" spc="-6" dirty="0">
                <a:latin typeface="Arial MT"/>
                <a:cs typeface="Arial MT"/>
              </a:rPr>
              <a:t>setiap</a:t>
            </a:r>
            <a:r>
              <a:rPr sz="2800" spc="-10" dirty="0">
                <a:latin typeface="Arial MT"/>
                <a:cs typeface="Arial MT"/>
              </a:rPr>
              <a:t> </a:t>
            </a:r>
            <a:r>
              <a:rPr sz="2800" spc="-6" dirty="0">
                <a:latin typeface="Arial MT"/>
                <a:cs typeface="Arial MT"/>
              </a:rPr>
              <a:t>cell</a:t>
            </a:r>
            <a:r>
              <a:rPr sz="2800" spc="-10" dirty="0">
                <a:latin typeface="Arial MT"/>
                <a:cs typeface="Arial MT"/>
              </a:rPr>
              <a:t> </a:t>
            </a:r>
            <a:r>
              <a:rPr sz="2800" spc="-6" dirty="0">
                <a:latin typeface="Arial MT"/>
                <a:cs typeface="Arial MT"/>
              </a:rPr>
              <a:t>berdasarkan</a:t>
            </a:r>
            <a:r>
              <a:rPr sz="2800" spc="-10" dirty="0">
                <a:latin typeface="Arial MT"/>
                <a:cs typeface="Arial MT"/>
              </a:rPr>
              <a:t> </a:t>
            </a:r>
            <a:r>
              <a:rPr sz="2800" spc="-6" dirty="0">
                <a:latin typeface="Arial MT"/>
                <a:cs typeface="Arial MT"/>
              </a:rPr>
              <a:t>:</a:t>
            </a:r>
            <a:endParaRPr sz="2800">
              <a:latin typeface="Arial MT"/>
              <a:cs typeface="Arial MT"/>
            </a:endParaRPr>
          </a:p>
          <a:p>
            <a:pPr marL="527012" indent="-514314">
              <a:spcBef>
                <a:spcPts val="1425"/>
              </a:spcBef>
              <a:buAutoNum type="arabicPeriod"/>
              <a:tabLst>
                <a:tab pos="526377" algn="l"/>
                <a:tab pos="527012" algn="l"/>
              </a:tabLst>
            </a:pPr>
            <a:r>
              <a:rPr sz="2800" spc="-6" dirty="0">
                <a:latin typeface="Arial MT"/>
                <a:cs typeface="Arial MT"/>
              </a:rPr>
              <a:t>Fungsi</a:t>
            </a:r>
            <a:endParaRPr sz="2800">
              <a:latin typeface="Arial MT"/>
              <a:cs typeface="Arial MT"/>
            </a:endParaRPr>
          </a:p>
          <a:p>
            <a:pPr marL="527012" indent="-514314">
              <a:spcBef>
                <a:spcPts val="1425"/>
              </a:spcBef>
              <a:buAutoNum type="arabicPeriod"/>
              <a:tabLst>
                <a:tab pos="526377" algn="l"/>
                <a:tab pos="527012" algn="l"/>
              </a:tabLst>
            </a:pPr>
            <a:r>
              <a:rPr sz="2800" spc="-6" dirty="0">
                <a:latin typeface="Arial MT"/>
                <a:cs typeface="Arial MT"/>
              </a:rPr>
              <a:t>Pengalaman</a:t>
            </a:r>
            <a:endParaRPr sz="2800">
              <a:latin typeface="Arial MT"/>
              <a:cs typeface="Arial MT"/>
            </a:endParaRPr>
          </a:p>
          <a:p>
            <a:pPr marL="527012" indent="-514314">
              <a:spcBef>
                <a:spcPts val="1425"/>
              </a:spcBef>
              <a:buAutoNum type="arabicPeriod"/>
              <a:tabLst>
                <a:tab pos="526377" algn="l"/>
                <a:tab pos="527012" algn="l"/>
              </a:tabLst>
            </a:pPr>
            <a:r>
              <a:rPr sz="2800" spc="-6" dirty="0">
                <a:latin typeface="Arial MT"/>
                <a:cs typeface="Arial MT"/>
              </a:rPr>
              <a:t>Pengetahuan, keahlian</a:t>
            </a:r>
            <a:r>
              <a:rPr sz="2800" spc="-10" dirty="0">
                <a:latin typeface="Arial MT"/>
                <a:cs typeface="Arial MT"/>
              </a:rPr>
              <a:t> </a:t>
            </a:r>
            <a:r>
              <a:rPr sz="2800" spc="-6" dirty="0">
                <a:latin typeface="Arial MT"/>
                <a:cs typeface="Arial MT"/>
              </a:rPr>
              <a:t>dan</a:t>
            </a:r>
            <a:r>
              <a:rPr sz="2800" spc="-10" dirty="0">
                <a:latin typeface="Arial MT"/>
                <a:cs typeface="Arial MT"/>
              </a:rPr>
              <a:t> </a:t>
            </a:r>
            <a:r>
              <a:rPr sz="2800" spc="-6" dirty="0">
                <a:latin typeface="Arial MT"/>
                <a:cs typeface="Arial MT"/>
              </a:rPr>
              <a:t>kemampuan.</a:t>
            </a:r>
            <a:endParaRPr sz="2800">
              <a:latin typeface="Arial MT"/>
              <a:cs typeface="Arial MT"/>
            </a:endParaRPr>
          </a:p>
          <a:p>
            <a:pPr>
              <a:lnSpc>
                <a:spcPct val="100000"/>
              </a:lnSpc>
            </a:pPr>
            <a:endParaRPr sz="3100">
              <a:latin typeface="Arial MT"/>
              <a:cs typeface="Arial MT"/>
            </a:endParaRPr>
          </a:p>
          <a:p>
            <a:pPr marL="12699">
              <a:spcBef>
                <a:spcPts val="2644"/>
              </a:spcBef>
            </a:pPr>
            <a:r>
              <a:rPr sz="2800" spc="-6" dirty="0">
                <a:latin typeface="Arial MT"/>
                <a:cs typeface="Arial MT"/>
              </a:rPr>
              <a:t>Pembagian</a:t>
            </a:r>
            <a:r>
              <a:rPr sz="2800" spc="-10" dirty="0">
                <a:latin typeface="Arial MT"/>
                <a:cs typeface="Arial MT"/>
              </a:rPr>
              <a:t> </a:t>
            </a:r>
            <a:r>
              <a:rPr sz="2800" spc="-6" dirty="0">
                <a:latin typeface="Arial MT"/>
                <a:cs typeface="Arial MT"/>
              </a:rPr>
              <a:t>kerja digambarkan sebagai berikut</a:t>
            </a:r>
            <a:r>
              <a:rPr sz="2800" dirty="0">
                <a:latin typeface="Arial MT"/>
                <a:cs typeface="Arial MT"/>
              </a:rPr>
              <a:t> </a:t>
            </a:r>
            <a:r>
              <a:rPr sz="2800" spc="-6" dirty="0">
                <a:latin typeface="Arial MT"/>
                <a:cs typeface="Arial MT"/>
              </a:rPr>
              <a:t>:</a:t>
            </a:r>
            <a:endParaRPr sz="280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925190" y="1607820"/>
            <a:ext cx="8143221" cy="3629373"/>
          </a:xfrm>
          <a:prstGeom prst="rect">
            <a:avLst/>
          </a:prstGeom>
        </p:spPr>
      </p:pic>
      <p:sp>
        <p:nvSpPr>
          <p:cNvPr id="3" name="object 3"/>
          <p:cNvSpPr txBox="1"/>
          <p:nvPr/>
        </p:nvSpPr>
        <p:spPr>
          <a:xfrm>
            <a:off x="2507615" y="5393055"/>
            <a:ext cx="4961255" cy="331470"/>
          </a:xfrm>
          <a:prstGeom prst="rect">
            <a:avLst/>
          </a:prstGeom>
        </p:spPr>
        <p:txBody>
          <a:bodyPr vert="horz" wrap="square" lIns="0" tIns="13334" rIns="0" bIns="0" rtlCol="0">
            <a:spAutoFit/>
          </a:bodyPr>
          <a:lstStyle/>
          <a:p>
            <a:pPr marL="12699">
              <a:spcBef>
                <a:spcPts val="105"/>
              </a:spcBef>
            </a:pPr>
            <a:r>
              <a:rPr sz="2000" spc="-6" dirty="0">
                <a:latin typeface="Arial MT"/>
                <a:cs typeface="Arial MT"/>
              </a:rPr>
              <a:t>Gambar</a:t>
            </a:r>
            <a:r>
              <a:rPr sz="2000" spc="-15" dirty="0">
                <a:latin typeface="Arial MT"/>
                <a:cs typeface="Arial MT"/>
              </a:rPr>
              <a:t> </a:t>
            </a:r>
            <a:r>
              <a:rPr sz="2000" spc="-6" dirty="0">
                <a:latin typeface="Arial MT"/>
                <a:cs typeface="Arial MT"/>
              </a:rPr>
              <a:t>3.</a:t>
            </a:r>
            <a:r>
              <a:rPr sz="2000" spc="-10" dirty="0">
                <a:latin typeface="Arial MT"/>
                <a:cs typeface="Arial MT"/>
              </a:rPr>
              <a:t> </a:t>
            </a:r>
            <a:r>
              <a:rPr sz="2000" spc="-6" dirty="0">
                <a:latin typeface="Arial MT"/>
                <a:cs typeface="Arial MT"/>
              </a:rPr>
              <a:t>Pembagian</a:t>
            </a:r>
            <a:r>
              <a:rPr sz="2000" spc="-15" dirty="0">
                <a:latin typeface="Arial MT"/>
                <a:cs typeface="Arial MT"/>
              </a:rPr>
              <a:t> </a:t>
            </a:r>
            <a:r>
              <a:rPr sz="2000" spc="-6" dirty="0">
                <a:latin typeface="Arial MT"/>
                <a:cs typeface="Arial MT"/>
              </a:rPr>
              <a:t>kerja</a:t>
            </a:r>
            <a:r>
              <a:rPr sz="2000" spc="-15" dirty="0">
                <a:latin typeface="Arial MT"/>
                <a:cs typeface="Arial MT"/>
              </a:rPr>
              <a:t> </a:t>
            </a:r>
            <a:r>
              <a:rPr sz="2000" spc="-10" dirty="0">
                <a:latin typeface="Arial MT"/>
                <a:cs typeface="Arial MT"/>
              </a:rPr>
              <a:t>menurut </a:t>
            </a:r>
            <a:r>
              <a:rPr sz="2000" spc="-6" dirty="0">
                <a:latin typeface="Arial MT"/>
                <a:cs typeface="Arial MT"/>
              </a:rPr>
              <a:t>JITEE</a:t>
            </a:r>
            <a:endParaRPr sz="200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524001" y="1371600"/>
            <a:ext cx="7025640" cy="4910974"/>
          </a:xfrm>
          <a:prstGeom prst="rect">
            <a:avLst/>
          </a:prstGeom>
        </p:spPr>
      </p:pic>
      <p:sp>
        <p:nvSpPr>
          <p:cNvPr id="3" name="object 3"/>
          <p:cNvSpPr txBox="1"/>
          <p:nvPr/>
        </p:nvSpPr>
        <p:spPr>
          <a:xfrm>
            <a:off x="1647190" y="6346825"/>
            <a:ext cx="6780530" cy="331470"/>
          </a:xfrm>
          <a:prstGeom prst="rect">
            <a:avLst/>
          </a:prstGeom>
        </p:spPr>
        <p:txBody>
          <a:bodyPr vert="horz" wrap="square" lIns="0" tIns="13334" rIns="0" bIns="0" rtlCol="0">
            <a:spAutoFit/>
          </a:bodyPr>
          <a:lstStyle/>
          <a:p>
            <a:pPr marL="12699">
              <a:spcBef>
                <a:spcPts val="105"/>
              </a:spcBef>
            </a:pPr>
            <a:r>
              <a:rPr sz="2000" spc="-6" dirty="0">
                <a:latin typeface="Arial MT"/>
                <a:cs typeface="Arial MT"/>
              </a:rPr>
              <a:t>Gambar</a:t>
            </a:r>
            <a:r>
              <a:rPr sz="2000" spc="-10" dirty="0">
                <a:latin typeface="Arial MT"/>
                <a:cs typeface="Arial MT"/>
              </a:rPr>
              <a:t> </a:t>
            </a:r>
            <a:r>
              <a:rPr sz="2000" spc="-6" dirty="0">
                <a:latin typeface="Arial MT"/>
                <a:cs typeface="Arial MT"/>
              </a:rPr>
              <a:t>4.</a:t>
            </a:r>
            <a:r>
              <a:rPr sz="2000" spc="-10" dirty="0">
                <a:latin typeface="Arial MT"/>
                <a:cs typeface="Arial MT"/>
              </a:rPr>
              <a:t> </a:t>
            </a:r>
            <a:r>
              <a:rPr sz="2000" spc="-6" dirty="0">
                <a:latin typeface="Arial MT"/>
                <a:cs typeface="Arial MT"/>
              </a:rPr>
              <a:t>Pemetaan</a:t>
            </a:r>
            <a:r>
              <a:rPr sz="2000" spc="-15" dirty="0">
                <a:latin typeface="Arial MT"/>
                <a:cs typeface="Arial MT"/>
              </a:rPr>
              <a:t> </a:t>
            </a:r>
            <a:r>
              <a:rPr sz="2000" spc="-6" dirty="0">
                <a:latin typeface="Arial MT"/>
                <a:cs typeface="Arial MT"/>
              </a:rPr>
              <a:t>untuk</a:t>
            </a:r>
            <a:r>
              <a:rPr sz="2000" spc="-10" dirty="0">
                <a:latin typeface="Arial MT"/>
                <a:cs typeface="Arial MT"/>
              </a:rPr>
              <a:t> </a:t>
            </a:r>
            <a:r>
              <a:rPr sz="2000" spc="-6" dirty="0">
                <a:latin typeface="Arial MT"/>
                <a:cs typeface="Arial MT"/>
              </a:rPr>
              <a:t>spesialis</a:t>
            </a:r>
            <a:r>
              <a:rPr sz="2000" spc="-10" dirty="0">
                <a:latin typeface="Arial MT"/>
                <a:cs typeface="Arial MT"/>
              </a:rPr>
              <a:t> </a:t>
            </a:r>
            <a:r>
              <a:rPr sz="2000" spc="-6" dirty="0">
                <a:latin typeface="Arial MT"/>
                <a:cs typeface="Arial MT"/>
              </a:rPr>
              <a:t>terhadap</a:t>
            </a:r>
            <a:r>
              <a:rPr sz="2000" spc="-15" dirty="0">
                <a:latin typeface="Arial MT"/>
                <a:cs typeface="Arial MT"/>
              </a:rPr>
              <a:t> </a:t>
            </a:r>
            <a:r>
              <a:rPr sz="2000" spc="-10" dirty="0">
                <a:latin typeface="Arial MT"/>
                <a:cs typeface="Arial MT"/>
              </a:rPr>
              <a:t>model </a:t>
            </a:r>
            <a:r>
              <a:rPr sz="2000" spc="-6" dirty="0">
                <a:latin typeface="Arial MT"/>
                <a:cs typeface="Arial MT"/>
              </a:rPr>
              <a:t>JITEE</a:t>
            </a:r>
            <a:endParaRPr sz="200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31900" y="316049"/>
            <a:ext cx="6400800" cy="798294"/>
          </a:xfrm>
          <a:prstGeom prst="rect">
            <a:avLst/>
          </a:prstGeom>
        </p:spPr>
        <p:txBody>
          <a:bodyPr vert="horz" wrap="square" lIns="0" tIns="13334" rIns="0" bIns="0" rtlCol="0">
            <a:spAutoFit/>
          </a:bodyPr>
          <a:lstStyle/>
          <a:p>
            <a:pPr marL="12699">
              <a:spcBef>
                <a:spcPts val="105"/>
              </a:spcBef>
            </a:pPr>
            <a:r>
              <a:rPr spc="-6" dirty="0"/>
              <a:t>Sertifikasi</a:t>
            </a:r>
          </a:p>
        </p:txBody>
      </p:sp>
      <p:sp>
        <p:nvSpPr>
          <p:cNvPr id="3" name="object 3"/>
          <p:cNvSpPr txBox="1"/>
          <p:nvPr/>
        </p:nvSpPr>
        <p:spPr>
          <a:xfrm>
            <a:off x="165100" y="1343025"/>
            <a:ext cx="9093835" cy="5325110"/>
          </a:xfrm>
          <a:prstGeom prst="rect">
            <a:avLst/>
          </a:prstGeom>
        </p:spPr>
        <p:txBody>
          <a:bodyPr vert="horz" wrap="square" lIns="0" tIns="193661" rIns="0" bIns="0" rtlCol="0">
            <a:spAutoFit/>
          </a:bodyPr>
          <a:lstStyle/>
          <a:p>
            <a:pPr marL="12699" algn="just">
              <a:spcBef>
                <a:spcPts val="1525"/>
              </a:spcBef>
            </a:pPr>
            <a:r>
              <a:rPr sz="2800" spc="-6" dirty="0">
                <a:latin typeface="Arial MT"/>
                <a:cs typeface="Arial MT"/>
              </a:rPr>
              <a:t>Sertifikasi</a:t>
            </a:r>
            <a:r>
              <a:rPr sz="2800" spc="-10" dirty="0">
                <a:latin typeface="Arial MT"/>
                <a:cs typeface="Arial MT"/>
              </a:rPr>
              <a:t> </a:t>
            </a:r>
            <a:r>
              <a:rPr sz="2800" spc="-6" dirty="0">
                <a:latin typeface="Arial MT"/>
                <a:cs typeface="Arial MT"/>
              </a:rPr>
              <a:t>pada</a:t>
            </a:r>
            <a:r>
              <a:rPr sz="2800" spc="-6" dirty="0">
                <a:latin typeface="Arial MT"/>
                <a:cs typeface="Arial MT"/>
              </a:rPr>
              <a:t> model SRIG-PS</a:t>
            </a:r>
            <a:r>
              <a:rPr sz="2800" dirty="0">
                <a:latin typeface="Arial MT"/>
                <a:cs typeface="Arial MT"/>
              </a:rPr>
              <a:t> </a:t>
            </a:r>
            <a:r>
              <a:rPr sz="2800" spc="-6" dirty="0">
                <a:latin typeface="Arial MT"/>
                <a:cs typeface="Arial MT"/>
              </a:rPr>
              <a:t>:</a:t>
            </a:r>
            <a:endParaRPr sz="2800" dirty="0">
              <a:latin typeface="Arial MT"/>
              <a:cs typeface="Arial MT"/>
            </a:endParaRPr>
          </a:p>
          <a:p>
            <a:pPr marL="12699" marR="5080" algn="just">
              <a:spcBef>
                <a:spcPts val="1425"/>
              </a:spcBef>
            </a:pPr>
            <a:r>
              <a:rPr sz="2800" spc="170" dirty="0">
                <a:latin typeface="Arial MT"/>
                <a:cs typeface="Arial MT"/>
              </a:rPr>
              <a:t>independen, obyektif, </a:t>
            </a:r>
            <a:r>
              <a:rPr sz="2800" spc="125" dirty="0">
                <a:latin typeface="Arial MT"/>
                <a:cs typeface="Arial MT"/>
              </a:rPr>
              <a:t>dan </a:t>
            </a:r>
            <a:r>
              <a:rPr sz="2800" spc="150" dirty="0">
                <a:latin typeface="Arial MT"/>
                <a:cs typeface="Arial MT"/>
              </a:rPr>
              <a:t>tugas </a:t>
            </a:r>
            <a:r>
              <a:rPr sz="2800" spc="140" dirty="0">
                <a:latin typeface="Arial MT"/>
                <a:cs typeface="Arial MT"/>
              </a:rPr>
              <a:t>yang </a:t>
            </a:r>
            <a:r>
              <a:rPr sz="2800" spc="160" dirty="0">
                <a:latin typeface="Arial MT"/>
                <a:cs typeface="Arial MT"/>
              </a:rPr>
              <a:t>regular </a:t>
            </a:r>
            <a:r>
              <a:rPr sz="2800" spc="140" dirty="0">
                <a:latin typeface="Arial MT"/>
                <a:cs typeface="Arial MT"/>
              </a:rPr>
              <a:t>bagi </a:t>
            </a:r>
            <a:r>
              <a:rPr sz="2800" spc="144" dirty="0">
                <a:latin typeface="Arial MT"/>
                <a:cs typeface="Arial MT"/>
              </a:rPr>
              <a:t> </a:t>
            </a:r>
            <a:r>
              <a:rPr sz="2800" spc="80" dirty="0">
                <a:latin typeface="Arial MT"/>
                <a:cs typeface="Arial MT"/>
              </a:rPr>
              <a:t>kepentingan profesional </a:t>
            </a:r>
            <a:r>
              <a:rPr sz="2800" spc="69" dirty="0">
                <a:latin typeface="Arial MT"/>
                <a:cs typeface="Arial MT"/>
              </a:rPr>
              <a:t>dalam </a:t>
            </a:r>
            <a:r>
              <a:rPr sz="2800" spc="65" dirty="0">
                <a:latin typeface="Arial MT"/>
                <a:cs typeface="Arial MT"/>
              </a:rPr>
              <a:t>satu atau </a:t>
            </a:r>
            <a:r>
              <a:rPr sz="2800" spc="69" dirty="0">
                <a:latin typeface="Arial MT"/>
                <a:cs typeface="Arial MT"/>
              </a:rPr>
              <a:t>lebih area </a:t>
            </a:r>
            <a:r>
              <a:rPr sz="2800" spc="45" dirty="0">
                <a:latin typeface="Arial MT"/>
                <a:cs typeface="Arial MT"/>
              </a:rPr>
              <a:t>di </a:t>
            </a:r>
            <a:r>
              <a:rPr sz="2800" spc="50" dirty="0">
                <a:latin typeface="Arial MT"/>
                <a:cs typeface="Arial MT"/>
              </a:rPr>
              <a:t> </a:t>
            </a:r>
            <a:r>
              <a:rPr sz="2800" spc="-6" dirty="0">
                <a:latin typeface="Arial MT"/>
                <a:cs typeface="Arial MT"/>
              </a:rPr>
              <a:t>teknologi informasi</a:t>
            </a:r>
            <a:r>
              <a:rPr sz="2800" spc="-6" dirty="0">
                <a:latin typeface="Arial MT"/>
                <a:cs typeface="Arial MT"/>
              </a:rPr>
              <a:t>.</a:t>
            </a:r>
            <a:endParaRPr sz="2800" dirty="0">
              <a:latin typeface="Arial MT"/>
              <a:cs typeface="Arial MT"/>
            </a:endParaRPr>
          </a:p>
          <a:p>
            <a:pPr>
              <a:lnSpc>
                <a:spcPct val="100000"/>
              </a:lnSpc>
            </a:pPr>
            <a:endParaRPr sz="3300" dirty="0">
              <a:latin typeface="Arial MT"/>
              <a:cs typeface="Arial MT"/>
            </a:endParaRPr>
          </a:p>
          <a:p>
            <a:pPr marL="12699" algn="just"/>
            <a:r>
              <a:rPr sz="2800" spc="-6" dirty="0">
                <a:latin typeface="Arial MT"/>
                <a:cs typeface="Arial MT"/>
              </a:rPr>
              <a:t>Sertifikasi</a:t>
            </a:r>
            <a:r>
              <a:rPr sz="2800" spc="-20" dirty="0">
                <a:latin typeface="Arial MT"/>
                <a:cs typeface="Arial MT"/>
              </a:rPr>
              <a:t> </a:t>
            </a:r>
            <a:r>
              <a:rPr sz="2800" spc="-6" dirty="0">
                <a:latin typeface="Arial MT"/>
                <a:cs typeface="Arial MT"/>
              </a:rPr>
              <a:t>IEEE</a:t>
            </a:r>
            <a:r>
              <a:rPr sz="2800" spc="-10" dirty="0">
                <a:latin typeface="Arial MT"/>
                <a:cs typeface="Arial MT"/>
              </a:rPr>
              <a:t> </a:t>
            </a:r>
            <a:r>
              <a:rPr sz="2800" spc="-6" dirty="0">
                <a:latin typeface="Arial MT"/>
                <a:cs typeface="Arial MT"/>
              </a:rPr>
              <a:t>:</a:t>
            </a:r>
            <a:endParaRPr sz="2800" dirty="0">
              <a:latin typeface="Arial MT"/>
              <a:cs typeface="Arial MT"/>
            </a:endParaRPr>
          </a:p>
          <a:p>
            <a:pPr marL="12699" marR="5080" algn="just">
              <a:spcBef>
                <a:spcPts val="1425"/>
              </a:spcBef>
            </a:pPr>
            <a:r>
              <a:rPr sz="2800" spc="270" dirty="0">
                <a:latin typeface="Arial MT"/>
                <a:cs typeface="Arial MT"/>
              </a:rPr>
              <a:t>suatu</a:t>
            </a:r>
            <a:r>
              <a:rPr sz="2800" spc="685" dirty="0">
                <a:latin typeface="Arial MT"/>
                <a:cs typeface="Arial MT"/>
              </a:rPr>
              <a:t> </a:t>
            </a:r>
            <a:r>
              <a:rPr sz="2800" spc="-6" dirty="0">
                <a:latin typeface="Arial MT"/>
                <a:cs typeface="Arial MT"/>
              </a:rPr>
              <a:t>j</a:t>
            </a:r>
            <a:r>
              <a:rPr sz="2800" spc="-430" dirty="0">
                <a:latin typeface="Arial MT"/>
                <a:cs typeface="Arial MT"/>
              </a:rPr>
              <a:t> </a:t>
            </a:r>
            <a:r>
              <a:rPr sz="2800" spc="280" dirty="0">
                <a:latin typeface="Arial MT"/>
                <a:cs typeface="Arial MT"/>
              </a:rPr>
              <a:t>aminan</a:t>
            </a:r>
            <a:r>
              <a:rPr sz="2800" spc="685" dirty="0">
                <a:latin typeface="Arial MT"/>
                <a:cs typeface="Arial MT"/>
              </a:rPr>
              <a:t> </a:t>
            </a:r>
            <a:r>
              <a:rPr sz="2800" spc="296" dirty="0">
                <a:latin typeface="Arial MT"/>
                <a:cs typeface="Arial MT"/>
              </a:rPr>
              <a:t>tertulis</a:t>
            </a:r>
            <a:r>
              <a:rPr sz="2800" spc="-425" dirty="0">
                <a:latin typeface="Arial MT"/>
                <a:cs typeface="Arial MT"/>
              </a:rPr>
              <a:t> </a:t>
            </a:r>
            <a:r>
              <a:rPr sz="2800" spc="-6" dirty="0">
                <a:latin typeface="Arial MT"/>
                <a:cs typeface="Arial MT"/>
              </a:rPr>
              <a:t>,</a:t>
            </a:r>
            <a:r>
              <a:rPr sz="2800" spc="700" dirty="0">
                <a:latin typeface="Arial MT"/>
                <a:cs typeface="Arial MT"/>
              </a:rPr>
              <a:t> </a:t>
            </a:r>
            <a:r>
              <a:rPr sz="2800" spc="-6" dirty="0">
                <a:latin typeface="Arial MT"/>
                <a:cs typeface="Arial MT"/>
              </a:rPr>
              <a:t>y</a:t>
            </a:r>
            <a:r>
              <a:rPr sz="2800" spc="-425" dirty="0">
                <a:latin typeface="Arial MT"/>
                <a:cs typeface="Arial MT"/>
              </a:rPr>
              <a:t> </a:t>
            </a:r>
            <a:r>
              <a:rPr sz="2800" spc="-6" dirty="0">
                <a:latin typeface="Arial MT"/>
                <a:cs typeface="Arial MT"/>
              </a:rPr>
              <a:t>a</a:t>
            </a:r>
            <a:r>
              <a:rPr sz="2800" spc="-430" dirty="0">
                <a:latin typeface="Arial MT"/>
                <a:cs typeface="Arial MT"/>
              </a:rPr>
              <a:t> </a:t>
            </a:r>
            <a:r>
              <a:rPr sz="2800" spc="-6" dirty="0">
                <a:latin typeface="Arial MT"/>
                <a:cs typeface="Arial MT"/>
              </a:rPr>
              <a:t>n</a:t>
            </a:r>
            <a:r>
              <a:rPr sz="2800" spc="-430" dirty="0">
                <a:latin typeface="Arial MT"/>
                <a:cs typeface="Arial MT"/>
              </a:rPr>
              <a:t> </a:t>
            </a:r>
            <a:r>
              <a:rPr sz="2800" spc="-6" dirty="0">
                <a:latin typeface="Arial MT"/>
                <a:cs typeface="Arial MT"/>
              </a:rPr>
              <a:t>g</a:t>
            </a:r>
            <a:r>
              <a:rPr sz="2800" spc="700" dirty="0">
                <a:latin typeface="Arial MT"/>
                <a:cs typeface="Arial MT"/>
              </a:rPr>
              <a:t> </a:t>
            </a:r>
            <a:r>
              <a:rPr sz="2800" spc="-6" dirty="0">
                <a:latin typeface="Arial MT"/>
                <a:cs typeface="Arial MT"/>
              </a:rPr>
              <a:t>m</a:t>
            </a:r>
            <a:r>
              <a:rPr sz="2800" spc="-430" dirty="0">
                <a:latin typeface="Arial MT"/>
                <a:cs typeface="Arial MT"/>
              </a:rPr>
              <a:t> </a:t>
            </a:r>
            <a:r>
              <a:rPr sz="2800" spc="-6" dirty="0">
                <a:latin typeface="Arial MT"/>
                <a:cs typeface="Arial MT"/>
              </a:rPr>
              <a:t>e</a:t>
            </a:r>
            <a:r>
              <a:rPr sz="2800" spc="-430" dirty="0">
                <a:latin typeface="Arial MT"/>
                <a:cs typeface="Arial MT"/>
              </a:rPr>
              <a:t> </a:t>
            </a:r>
            <a:r>
              <a:rPr sz="2800" spc="-6" dirty="0">
                <a:latin typeface="Arial MT"/>
                <a:cs typeface="Arial MT"/>
              </a:rPr>
              <a:t>r</a:t>
            </a:r>
            <a:r>
              <a:rPr sz="2800" spc="-430" dirty="0">
                <a:latin typeface="Arial MT"/>
                <a:cs typeface="Arial MT"/>
              </a:rPr>
              <a:t> </a:t>
            </a:r>
            <a:r>
              <a:rPr sz="2800" spc="-6" dirty="0">
                <a:latin typeface="Arial MT"/>
                <a:cs typeface="Arial MT"/>
              </a:rPr>
              <a:t>u</a:t>
            </a:r>
            <a:r>
              <a:rPr sz="2800" spc="-430" dirty="0">
                <a:latin typeface="Arial MT"/>
                <a:cs typeface="Arial MT"/>
              </a:rPr>
              <a:t> </a:t>
            </a:r>
            <a:r>
              <a:rPr sz="2800" spc="-6" dirty="0">
                <a:latin typeface="Arial MT"/>
                <a:cs typeface="Arial MT"/>
              </a:rPr>
              <a:t>p</a:t>
            </a:r>
            <a:r>
              <a:rPr sz="2800" spc="-430" dirty="0">
                <a:latin typeface="Arial MT"/>
                <a:cs typeface="Arial MT"/>
              </a:rPr>
              <a:t> </a:t>
            </a:r>
            <a:r>
              <a:rPr sz="2800" spc="-6" dirty="0">
                <a:latin typeface="Arial MT"/>
                <a:cs typeface="Arial MT"/>
              </a:rPr>
              <a:t>a</a:t>
            </a:r>
            <a:r>
              <a:rPr sz="2800" spc="-430" dirty="0">
                <a:latin typeface="Arial MT"/>
                <a:cs typeface="Arial MT"/>
              </a:rPr>
              <a:t> </a:t>
            </a:r>
            <a:r>
              <a:rPr sz="2800" spc="-6" dirty="0">
                <a:latin typeface="Arial MT"/>
                <a:cs typeface="Arial MT"/>
              </a:rPr>
              <a:t>k</a:t>
            </a:r>
            <a:r>
              <a:rPr sz="2800" spc="-430" dirty="0">
                <a:latin typeface="Arial MT"/>
                <a:cs typeface="Arial MT"/>
              </a:rPr>
              <a:t> </a:t>
            </a:r>
            <a:r>
              <a:rPr sz="2800" spc="-6" dirty="0">
                <a:latin typeface="Arial MT"/>
                <a:cs typeface="Arial MT"/>
              </a:rPr>
              <a:t>a</a:t>
            </a:r>
            <a:r>
              <a:rPr sz="2800" spc="-430" dirty="0">
                <a:latin typeface="Arial MT"/>
                <a:cs typeface="Arial MT"/>
              </a:rPr>
              <a:t> </a:t>
            </a:r>
            <a:r>
              <a:rPr sz="2800" spc="-6" dirty="0">
                <a:latin typeface="Arial MT"/>
                <a:cs typeface="Arial MT"/>
              </a:rPr>
              <a:t>n</a:t>
            </a:r>
            <a:r>
              <a:rPr sz="2800" spc="700" dirty="0">
                <a:latin typeface="Arial MT"/>
                <a:cs typeface="Arial MT"/>
              </a:rPr>
              <a:t> </a:t>
            </a:r>
            <a:r>
              <a:rPr sz="2800" spc="-6" dirty="0">
                <a:latin typeface="Arial MT"/>
                <a:cs typeface="Arial MT"/>
              </a:rPr>
              <a:t>s</a:t>
            </a:r>
            <a:r>
              <a:rPr sz="2800" spc="-430" dirty="0">
                <a:latin typeface="Arial MT"/>
                <a:cs typeface="Arial MT"/>
              </a:rPr>
              <a:t> </a:t>
            </a:r>
            <a:r>
              <a:rPr sz="2800" spc="-6" dirty="0">
                <a:latin typeface="Arial MT"/>
                <a:cs typeface="Arial MT"/>
              </a:rPr>
              <a:t>u</a:t>
            </a:r>
            <a:r>
              <a:rPr sz="2800" spc="-430" dirty="0">
                <a:latin typeface="Arial MT"/>
                <a:cs typeface="Arial MT"/>
              </a:rPr>
              <a:t> </a:t>
            </a:r>
            <a:r>
              <a:rPr sz="2800" spc="-6" dirty="0">
                <a:latin typeface="Arial MT"/>
                <a:cs typeface="Arial MT"/>
              </a:rPr>
              <a:t>a</a:t>
            </a:r>
            <a:r>
              <a:rPr sz="2800" spc="-430" dirty="0">
                <a:latin typeface="Arial MT"/>
                <a:cs typeface="Arial MT"/>
              </a:rPr>
              <a:t> </a:t>
            </a:r>
            <a:r>
              <a:rPr sz="2800" spc="-6" dirty="0">
                <a:latin typeface="Arial MT"/>
                <a:cs typeface="Arial MT"/>
              </a:rPr>
              <a:t>t</a:t>
            </a:r>
            <a:r>
              <a:rPr sz="2800" spc="-420" dirty="0">
                <a:latin typeface="Arial MT"/>
                <a:cs typeface="Arial MT"/>
              </a:rPr>
              <a:t> </a:t>
            </a:r>
            <a:r>
              <a:rPr sz="2800" spc="-6" dirty="0">
                <a:latin typeface="Arial MT"/>
                <a:cs typeface="Arial MT"/>
              </a:rPr>
              <a:t>u </a:t>
            </a:r>
            <a:r>
              <a:rPr sz="2800" spc="-770" dirty="0">
                <a:latin typeface="Arial MT"/>
                <a:cs typeface="Arial MT"/>
              </a:rPr>
              <a:t> </a:t>
            </a:r>
            <a:r>
              <a:rPr sz="2800" spc="130" dirty="0">
                <a:latin typeface="Arial MT"/>
                <a:cs typeface="Arial MT"/>
              </a:rPr>
              <a:t>demonstrasi </a:t>
            </a:r>
            <a:r>
              <a:rPr sz="2800" spc="120" dirty="0">
                <a:latin typeface="Arial MT"/>
                <a:cs typeface="Arial MT"/>
              </a:rPr>
              <a:t>formal </a:t>
            </a:r>
            <a:r>
              <a:rPr sz="2800" spc="105" dirty="0">
                <a:latin typeface="Arial MT"/>
                <a:cs typeface="Arial MT"/>
              </a:rPr>
              <a:t>yang </a:t>
            </a:r>
            <a:r>
              <a:rPr sz="2800" spc="130" dirty="0">
                <a:latin typeface="Arial MT"/>
                <a:cs typeface="Arial MT"/>
              </a:rPr>
              <a:t>merupakan konfirmasi </a:t>
            </a:r>
            <a:r>
              <a:rPr sz="2800" spc="95" dirty="0">
                <a:latin typeface="Arial MT"/>
                <a:cs typeface="Arial MT"/>
              </a:rPr>
              <a:t>dan </a:t>
            </a:r>
            <a:r>
              <a:rPr sz="2800" spc="100" dirty="0">
                <a:latin typeface="Arial MT"/>
                <a:cs typeface="Arial MT"/>
              </a:rPr>
              <a:t> </a:t>
            </a:r>
            <a:r>
              <a:rPr sz="2800" spc="140" dirty="0">
                <a:latin typeface="Arial MT"/>
                <a:cs typeface="Arial MT"/>
              </a:rPr>
              <a:t>merupakan </a:t>
            </a:r>
            <a:r>
              <a:rPr sz="2800" spc="130" dirty="0">
                <a:latin typeface="Arial MT"/>
                <a:cs typeface="Arial MT"/>
              </a:rPr>
              <a:t>suatu </a:t>
            </a:r>
            <a:r>
              <a:rPr sz="2800" spc="135" dirty="0">
                <a:latin typeface="Arial MT"/>
                <a:cs typeface="Arial MT"/>
              </a:rPr>
              <a:t>sistem </a:t>
            </a:r>
            <a:r>
              <a:rPr sz="2800" spc="125" dirty="0">
                <a:latin typeface="Arial MT"/>
                <a:cs typeface="Arial MT"/>
              </a:rPr>
              <a:t>atau </a:t>
            </a:r>
            <a:r>
              <a:rPr sz="2800" spc="144" dirty="0">
                <a:latin typeface="Arial MT"/>
                <a:cs typeface="Arial MT"/>
              </a:rPr>
              <a:t>komponen </a:t>
            </a:r>
            <a:r>
              <a:rPr sz="2800" spc="120" dirty="0">
                <a:latin typeface="Arial MT"/>
                <a:cs typeface="Arial MT"/>
              </a:rPr>
              <a:t>dari </a:t>
            </a:r>
            <a:r>
              <a:rPr sz="2800" spc="130" dirty="0">
                <a:latin typeface="Arial MT"/>
                <a:cs typeface="Arial MT"/>
              </a:rPr>
              <a:t>suatu </a:t>
            </a:r>
            <a:r>
              <a:rPr sz="2800" spc="135" dirty="0">
                <a:latin typeface="Arial MT"/>
                <a:cs typeface="Arial MT"/>
              </a:rPr>
              <a:t> </a:t>
            </a:r>
            <a:r>
              <a:rPr sz="2800" spc="170" dirty="0">
                <a:latin typeface="Arial MT"/>
                <a:cs typeface="Arial MT"/>
              </a:rPr>
              <a:t>persyaratan </a:t>
            </a:r>
            <a:r>
              <a:rPr sz="2800" spc="165" dirty="0">
                <a:latin typeface="Arial MT"/>
                <a:cs typeface="Arial MT"/>
              </a:rPr>
              <a:t>tertentu </a:t>
            </a:r>
            <a:r>
              <a:rPr sz="2800" spc="130" dirty="0">
                <a:latin typeface="Arial MT"/>
                <a:cs typeface="Arial MT"/>
              </a:rPr>
              <a:t>dan </a:t>
            </a:r>
            <a:r>
              <a:rPr sz="2800" spc="170" dirty="0">
                <a:latin typeface="Arial MT"/>
                <a:cs typeface="Arial MT"/>
              </a:rPr>
              <a:t>diterima </a:t>
            </a:r>
            <a:r>
              <a:rPr sz="2800" spc="155" dirty="0">
                <a:latin typeface="Arial MT"/>
                <a:cs typeface="Arial MT"/>
              </a:rPr>
              <a:t>untuk </a:t>
            </a:r>
            <a:r>
              <a:rPr sz="2800" spc="170" dirty="0">
                <a:latin typeface="Arial MT"/>
                <a:cs typeface="Arial MT"/>
              </a:rPr>
              <a:t>keperluan </a:t>
            </a:r>
            <a:r>
              <a:rPr sz="2800" spc="175" dirty="0">
                <a:latin typeface="Arial MT"/>
                <a:cs typeface="Arial MT"/>
              </a:rPr>
              <a:t> </a:t>
            </a:r>
            <a:r>
              <a:rPr sz="2800" spc="-6" dirty="0">
                <a:latin typeface="Arial MT"/>
                <a:cs typeface="Arial MT"/>
              </a:rPr>
              <a:t>operasi</a:t>
            </a:r>
            <a:r>
              <a:rPr sz="2800" spc="-6" dirty="0">
                <a:latin typeface="Arial MT"/>
                <a:cs typeface="Arial MT"/>
              </a:rPr>
              <a:t>.</a:t>
            </a:r>
            <a:endParaRPr sz="2800" dirty="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5100" y="1187322"/>
            <a:ext cx="9093835" cy="4408805"/>
          </a:xfrm>
          <a:prstGeom prst="rect">
            <a:avLst/>
          </a:prstGeom>
        </p:spPr>
        <p:txBody>
          <a:bodyPr vert="horz" wrap="square" lIns="0" tIns="193661" rIns="0" bIns="0" rtlCol="0">
            <a:spAutoFit/>
          </a:bodyPr>
          <a:lstStyle/>
          <a:p>
            <a:pPr marL="12699" algn="just">
              <a:spcBef>
                <a:spcPts val="1525"/>
              </a:spcBef>
            </a:pPr>
            <a:r>
              <a:rPr sz="2800" spc="-6" dirty="0">
                <a:latin typeface="Arial MT"/>
                <a:cs typeface="Arial MT"/>
              </a:rPr>
              <a:t>Tujuan</a:t>
            </a:r>
            <a:r>
              <a:rPr sz="2800" spc="-25" dirty="0">
                <a:latin typeface="Arial MT"/>
                <a:cs typeface="Arial MT"/>
              </a:rPr>
              <a:t> </a:t>
            </a:r>
            <a:r>
              <a:rPr sz="2800" spc="-6" dirty="0">
                <a:latin typeface="Arial MT"/>
                <a:cs typeface="Arial MT"/>
              </a:rPr>
              <a:t>sertifikasi</a:t>
            </a:r>
            <a:r>
              <a:rPr sz="2800" spc="-20" dirty="0">
                <a:latin typeface="Arial MT"/>
                <a:cs typeface="Arial MT"/>
              </a:rPr>
              <a:t> </a:t>
            </a:r>
            <a:r>
              <a:rPr sz="2800" spc="-6" dirty="0">
                <a:latin typeface="Arial MT"/>
                <a:cs typeface="Arial MT"/>
              </a:rPr>
              <a:t>:</a:t>
            </a:r>
            <a:endParaRPr sz="2800" dirty="0">
              <a:latin typeface="Arial MT"/>
              <a:cs typeface="Arial MT"/>
            </a:endParaRPr>
          </a:p>
          <a:p>
            <a:pPr marL="488280" marR="5080" indent="-475581" algn="just">
              <a:spcBef>
                <a:spcPts val="1425"/>
              </a:spcBef>
              <a:buAutoNum type="arabicPeriod"/>
              <a:tabLst>
                <a:tab pos="488280" algn="l"/>
              </a:tabLst>
            </a:pPr>
            <a:r>
              <a:rPr sz="2800" spc="15" dirty="0">
                <a:latin typeface="Arial MT"/>
                <a:cs typeface="Arial MT"/>
              </a:rPr>
              <a:t>membentuk tenaga praktisi </a:t>
            </a:r>
            <a:r>
              <a:rPr sz="2800" spc="10" dirty="0">
                <a:latin typeface="Arial MT"/>
                <a:cs typeface="Arial MT"/>
              </a:rPr>
              <a:t>TI </a:t>
            </a:r>
            <a:r>
              <a:rPr sz="2800" spc="15" dirty="0">
                <a:latin typeface="Arial MT"/>
                <a:cs typeface="Arial MT"/>
              </a:rPr>
              <a:t>yang </a:t>
            </a:r>
            <a:r>
              <a:rPr sz="2800" spc="20" dirty="0">
                <a:latin typeface="Arial MT"/>
                <a:cs typeface="Arial MT"/>
              </a:rPr>
              <a:t>berkualitas tinggi, </a:t>
            </a:r>
            <a:r>
              <a:rPr sz="2800" spc="-765" dirty="0">
                <a:latin typeface="Arial MT"/>
                <a:cs typeface="Arial MT"/>
              </a:rPr>
              <a:t> </a:t>
            </a:r>
            <a:r>
              <a:rPr sz="2800" spc="-6" dirty="0">
                <a:latin typeface="Arial MT"/>
                <a:cs typeface="Arial MT"/>
              </a:rPr>
              <a:t>s</a:t>
            </a:r>
            <a:r>
              <a:rPr sz="2800" spc="-270" dirty="0">
                <a:latin typeface="Arial MT"/>
                <a:cs typeface="Arial MT"/>
              </a:rPr>
              <a:t> </a:t>
            </a:r>
            <a:r>
              <a:rPr sz="2800" spc="-6" dirty="0">
                <a:latin typeface="Arial MT"/>
                <a:cs typeface="Arial MT"/>
              </a:rPr>
              <a:t>e</a:t>
            </a:r>
            <a:r>
              <a:rPr sz="2800" spc="-270" dirty="0">
                <a:latin typeface="Arial MT"/>
                <a:cs typeface="Arial MT"/>
              </a:rPr>
              <a:t> </a:t>
            </a:r>
            <a:r>
              <a:rPr sz="2800" spc="-6" dirty="0">
                <a:latin typeface="Arial MT"/>
                <a:cs typeface="Arial MT"/>
              </a:rPr>
              <a:t>r</a:t>
            </a:r>
            <a:r>
              <a:rPr sz="2800" spc="-270" dirty="0">
                <a:latin typeface="Arial MT"/>
                <a:cs typeface="Arial MT"/>
              </a:rPr>
              <a:t> </a:t>
            </a:r>
            <a:r>
              <a:rPr sz="2800" spc="-6" dirty="0">
                <a:latin typeface="Arial MT"/>
                <a:cs typeface="Arial MT"/>
              </a:rPr>
              <a:t>t</a:t>
            </a:r>
            <a:r>
              <a:rPr sz="2800" spc="-265" dirty="0">
                <a:latin typeface="Arial MT"/>
                <a:cs typeface="Arial MT"/>
              </a:rPr>
              <a:t> </a:t>
            </a:r>
            <a:r>
              <a:rPr sz="2800" spc="-6" dirty="0">
                <a:latin typeface="Arial MT"/>
                <a:cs typeface="Arial MT"/>
              </a:rPr>
              <a:t>a</a:t>
            </a:r>
            <a:r>
              <a:rPr sz="2800" dirty="0">
                <a:latin typeface="Arial MT"/>
                <a:cs typeface="Arial MT"/>
              </a:rPr>
              <a:t> </a:t>
            </a:r>
            <a:r>
              <a:rPr sz="2800" spc="245" dirty="0">
                <a:latin typeface="Arial MT"/>
                <a:cs typeface="Arial MT"/>
              </a:rPr>
              <a:t> </a:t>
            </a:r>
            <a:r>
              <a:rPr sz="2800" spc="-6" dirty="0">
                <a:latin typeface="Arial MT"/>
                <a:cs typeface="Arial MT"/>
              </a:rPr>
              <a:t>s</a:t>
            </a:r>
            <a:r>
              <a:rPr sz="2800" spc="-265" dirty="0">
                <a:latin typeface="Arial MT"/>
                <a:cs typeface="Arial MT"/>
              </a:rPr>
              <a:t> </a:t>
            </a:r>
            <a:r>
              <a:rPr sz="2800" spc="-6" dirty="0">
                <a:latin typeface="Arial MT"/>
                <a:cs typeface="Arial MT"/>
              </a:rPr>
              <a:t>t</a:t>
            </a:r>
            <a:r>
              <a:rPr sz="2800" spc="-260" dirty="0">
                <a:latin typeface="Arial MT"/>
                <a:cs typeface="Arial MT"/>
              </a:rPr>
              <a:t> </a:t>
            </a:r>
            <a:r>
              <a:rPr sz="2800" spc="-6" dirty="0">
                <a:latin typeface="Arial MT"/>
                <a:cs typeface="Arial MT"/>
              </a:rPr>
              <a:t>a</a:t>
            </a:r>
            <a:r>
              <a:rPr sz="2800" spc="-265" dirty="0">
                <a:latin typeface="Arial MT"/>
                <a:cs typeface="Arial MT"/>
              </a:rPr>
              <a:t> </a:t>
            </a:r>
            <a:r>
              <a:rPr sz="2800" spc="-6" dirty="0">
                <a:latin typeface="Arial MT"/>
                <a:cs typeface="Arial MT"/>
              </a:rPr>
              <a:t>n</a:t>
            </a:r>
            <a:r>
              <a:rPr sz="2800" spc="-265" dirty="0">
                <a:latin typeface="Arial MT"/>
                <a:cs typeface="Arial MT"/>
              </a:rPr>
              <a:t> </a:t>
            </a:r>
            <a:r>
              <a:rPr sz="2800" spc="-6" dirty="0">
                <a:latin typeface="Arial MT"/>
                <a:cs typeface="Arial MT"/>
              </a:rPr>
              <a:t>d</a:t>
            </a:r>
            <a:r>
              <a:rPr sz="2800" spc="-265" dirty="0">
                <a:latin typeface="Arial MT"/>
                <a:cs typeface="Arial MT"/>
              </a:rPr>
              <a:t> </a:t>
            </a:r>
            <a:r>
              <a:rPr sz="2800" spc="-6" dirty="0">
                <a:latin typeface="Arial MT"/>
                <a:cs typeface="Arial MT"/>
              </a:rPr>
              <a:t>a</a:t>
            </a:r>
            <a:r>
              <a:rPr sz="2800" spc="-265" dirty="0">
                <a:latin typeface="Arial MT"/>
                <a:cs typeface="Arial MT"/>
              </a:rPr>
              <a:t> </a:t>
            </a:r>
            <a:r>
              <a:rPr sz="2800" spc="-6" dirty="0">
                <a:latin typeface="Arial MT"/>
                <a:cs typeface="Arial MT"/>
              </a:rPr>
              <a:t>r</a:t>
            </a:r>
            <a:r>
              <a:rPr sz="2800" dirty="0">
                <a:latin typeface="Arial MT"/>
                <a:cs typeface="Arial MT"/>
              </a:rPr>
              <a:t> </a:t>
            </a:r>
            <a:r>
              <a:rPr sz="2800" spc="250" dirty="0">
                <a:latin typeface="Arial MT"/>
                <a:cs typeface="Arial MT"/>
              </a:rPr>
              <a:t> </a:t>
            </a:r>
            <a:r>
              <a:rPr sz="2800" spc="-6" dirty="0">
                <a:latin typeface="Arial MT"/>
                <a:cs typeface="Arial MT"/>
              </a:rPr>
              <a:t>k</a:t>
            </a:r>
            <a:r>
              <a:rPr sz="2800" spc="-265" dirty="0">
                <a:latin typeface="Arial MT"/>
                <a:cs typeface="Arial MT"/>
              </a:rPr>
              <a:t> </a:t>
            </a:r>
            <a:r>
              <a:rPr sz="2800" spc="-6" dirty="0">
                <a:latin typeface="Arial MT"/>
                <a:cs typeface="Arial MT"/>
              </a:rPr>
              <a:t>e</a:t>
            </a:r>
            <a:r>
              <a:rPr sz="2800" spc="-265" dirty="0">
                <a:latin typeface="Arial MT"/>
                <a:cs typeface="Arial MT"/>
              </a:rPr>
              <a:t> </a:t>
            </a:r>
            <a:r>
              <a:rPr sz="2800" spc="-6" dirty="0">
                <a:latin typeface="Arial MT"/>
                <a:cs typeface="Arial MT"/>
              </a:rPr>
              <a:t>r</a:t>
            </a:r>
            <a:r>
              <a:rPr sz="2800" spc="-265" dirty="0">
                <a:latin typeface="Arial MT"/>
                <a:cs typeface="Arial MT"/>
              </a:rPr>
              <a:t> </a:t>
            </a:r>
            <a:r>
              <a:rPr sz="2800" spc="-6" dirty="0">
                <a:latin typeface="Arial MT"/>
                <a:cs typeface="Arial MT"/>
              </a:rPr>
              <a:t>j</a:t>
            </a:r>
            <a:r>
              <a:rPr sz="2800" spc="-265" dirty="0">
                <a:latin typeface="Arial MT"/>
                <a:cs typeface="Arial MT"/>
              </a:rPr>
              <a:t> </a:t>
            </a:r>
            <a:r>
              <a:rPr sz="2800" spc="-6" dirty="0">
                <a:latin typeface="Arial MT"/>
                <a:cs typeface="Arial MT"/>
              </a:rPr>
              <a:t>a</a:t>
            </a:r>
            <a:r>
              <a:rPr sz="2800" dirty="0">
                <a:latin typeface="Arial MT"/>
                <a:cs typeface="Arial MT"/>
              </a:rPr>
              <a:t> </a:t>
            </a:r>
            <a:r>
              <a:rPr sz="2800" spc="250" dirty="0">
                <a:latin typeface="Arial MT"/>
                <a:cs typeface="Arial MT"/>
              </a:rPr>
              <a:t> </a:t>
            </a:r>
            <a:r>
              <a:rPr sz="2800" spc="-6" dirty="0">
                <a:latin typeface="Arial MT"/>
                <a:cs typeface="Arial MT"/>
              </a:rPr>
              <a:t>T</a:t>
            </a:r>
            <a:r>
              <a:rPr sz="2800" spc="-265" dirty="0">
                <a:latin typeface="Arial MT"/>
                <a:cs typeface="Arial MT"/>
              </a:rPr>
              <a:t> </a:t>
            </a:r>
            <a:r>
              <a:rPr sz="2800" spc="-6" dirty="0">
                <a:latin typeface="Arial MT"/>
                <a:cs typeface="Arial MT"/>
              </a:rPr>
              <a:t>I</a:t>
            </a:r>
            <a:r>
              <a:rPr sz="2800" dirty="0">
                <a:latin typeface="Arial MT"/>
                <a:cs typeface="Arial MT"/>
              </a:rPr>
              <a:t> </a:t>
            </a:r>
            <a:r>
              <a:rPr sz="2800" spc="254" dirty="0">
                <a:latin typeface="Arial MT"/>
                <a:cs typeface="Arial MT"/>
              </a:rPr>
              <a:t> </a:t>
            </a:r>
            <a:r>
              <a:rPr sz="2800" spc="-6" dirty="0">
                <a:latin typeface="Arial MT"/>
                <a:cs typeface="Arial MT"/>
              </a:rPr>
              <a:t>y</a:t>
            </a:r>
            <a:r>
              <a:rPr sz="2800" spc="-265" dirty="0">
                <a:latin typeface="Arial MT"/>
                <a:cs typeface="Arial MT"/>
              </a:rPr>
              <a:t> </a:t>
            </a:r>
            <a:r>
              <a:rPr sz="2800" spc="-6" dirty="0">
                <a:latin typeface="Arial MT"/>
                <a:cs typeface="Arial MT"/>
              </a:rPr>
              <a:t>a</a:t>
            </a:r>
            <a:r>
              <a:rPr sz="2800" spc="-265" dirty="0">
                <a:latin typeface="Arial MT"/>
                <a:cs typeface="Arial MT"/>
              </a:rPr>
              <a:t> </a:t>
            </a:r>
            <a:r>
              <a:rPr sz="2800" spc="-6" dirty="0">
                <a:latin typeface="Arial MT"/>
                <a:cs typeface="Arial MT"/>
              </a:rPr>
              <a:t>n</a:t>
            </a:r>
            <a:r>
              <a:rPr sz="2800" spc="-265" dirty="0">
                <a:latin typeface="Arial MT"/>
                <a:cs typeface="Arial MT"/>
              </a:rPr>
              <a:t> </a:t>
            </a:r>
            <a:r>
              <a:rPr sz="2800" spc="-6" dirty="0">
                <a:latin typeface="Arial MT"/>
                <a:cs typeface="Arial MT"/>
              </a:rPr>
              <a:t>g</a:t>
            </a:r>
            <a:r>
              <a:rPr sz="2800" dirty="0">
                <a:latin typeface="Arial MT"/>
                <a:cs typeface="Arial MT"/>
              </a:rPr>
              <a:t> </a:t>
            </a:r>
            <a:r>
              <a:rPr sz="2800" spc="250" dirty="0">
                <a:latin typeface="Arial MT"/>
                <a:cs typeface="Arial MT"/>
              </a:rPr>
              <a:t> </a:t>
            </a:r>
            <a:r>
              <a:rPr sz="2800" spc="-6" dirty="0">
                <a:latin typeface="Arial MT"/>
                <a:cs typeface="Arial MT"/>
              </a:rPr>
              <a:t>t</a:t>
            </a:r>
            <a:r>
              <a:rPr sz="2800" spc="-260" dirty="0">
                <a:latin typeface="Arial MT"/>
                <a:cs typeface="Arial MT"/>
              </a:rPr>
              <a:t> </a:t>
            </a:r>
            <a:r>
              <a:rPr sz="2800" spc="-6" dirty="0">
                <a:latin typeface="Arial MT"/>
                <a:cs typeface="Arial MT"/>
              </a:rPr>
              <a:t>i</a:t>
            </a:r>
            <a:r>
              <a:rPr sz="2800" spc="-265" dirty="0">
                <a:latin typeface="Arial MT"/>
                <a:cs typeface="Arial MT"/>
              </a:rPr>
              <a:t> </a:t>
            </a:r>
            <a:r>
              <a:rPr sz="2800" spc="-6" dirty="0">
                <a:latin typeface="Arial MT"/>
                <a:cs typeface="Arial MT"/>
              </a:rPr>
              <a:t>n</a:t>
            </a:r>
            <a:r>
              <a:rPr sz="2800" spc="-265" dirty="0">
                <a:latin typeface="Arial MT"/>
                <a:cs typeface="Arial MT"/>
              </a:rPr>
              <a:t> </a:t>
            </a:r>
            <a:r>
              <a:rPr sz="2800" spc="-6" dirty="0">
                <a:latin typeface="Arial MT"/>
                <a:cs typeface="Arial MT"/>
              </a:rPr>
              <a:t>g</a:t>
            </a:r>
            <a:r>
              <a:rPr sz="2800" spc="-265" dirty="0">
                <a:latin typeface="Arial MT"/>
                <a:cs typeface="Arial MT"/>
              </a:rPr>
              <a:t> </a:t>
            </a:r>
            <a:r>
              <a:rPr sz="2800" spc="-6" dirty="0">
                <a:latin typeface="Arial MT"/>
                <a:cs typeface="Arial MT"/>
              </a:rPr>
              <a:t>g</a:t>
            </a:r>
            <a:r>
              <a:rPr sz="2800" spc="-265" dirty="0">
                <a:latin typeface="Arial MT"/>
                <a:cs typeface="Arial MT"/>
              </a:rPr>
              <a:t> </a:t>
            </a:r>
            <a:r>
              <a:rPr sz="2800" spc="-6" dirty="0">
                <a:latin typeface="Arial MT"/>
                <a:cs typeface="Arial MT"/>
              </a:rPr>
              <a:t>i</a:t>
            </a:r>
            <a:r>
              <a:rPr sz="2800" spc="-265" dirty="0">
                <a:latin typeface="Arial MT"/>
                <a:cs typeface="Arial MT"/>
              </a:rPr>
              <a:t> </a:t>
            </a:r>
            <a:r>
              <a:rPr sz="2800" spc="-6" dirty="0">
                <a:latin typeface="Arial MT"/>
                <a:cs typeface="Arial MT"/>
              </a:rPr>
              <a:t>,</a:t>
            </a:r>
            <a:r>
              <a:rPr sz="2800" dirty="0">
                <a:latin typeface="Arial MT"/>
                <a:cs typeface="Arial MT"/>
              </a:rPr>
              <a:t> </a:t>
            </a:r>
            <a:r>
              <a:rPr sz="2800" spc="254" dirty="0">
                <a:latin typeface="Arial MT"/>
                <a:cs typeface="Arial MT"/>
              </a:rPr>
              <a:t> </a:t>
            </a:r>
            <a:r>
              <a:rPr sz="2800" spc="-6" dirty="0">
                <a:latin typeface="Arial MT"/>
                <a:cs typeface="Arial MT"/>
              </a:rPr>
              <a:t>j</a:t>
            </a:r>
            <a:r>
              <a:rPr sz="2800" spc="-265" dirty="0">
                <a:latin typeface="Arial MT"/>
                <a:cs typeface="Arial MT"/>
              </a:rPr>
              <a:t> </a:t>
            </a:r>
            <a:r>
              <a:rPr sz="2800" spc="-6" dirty="0">
                <a:latin typeface="Arial MT"/>
                <a:cs typeface="Arial MT"/>
              </a:rPr>
              <a:t>u</a:t>
            </a:r>
            <a:r>
              <a:rPr sz="2800" spc="-265" dirty="0">
                <a:latin typeface="Arial MT"/>
                <a:cs typeface="Arial MT"/>
              </a:rPr>
              <a:t> </a:t>
            </a:r>
            <a:r>
              <a:rPr sz="2800" spc="-6" dirty="0">
                <a:latin typeface="Arial MT"/>
                <a:cs typeface="Arial MT"/>
              </a:rPr>
              <a:t>g</a:t>
            </a:r>
            <a:r>
              <a:rPr sz="2800" spc="-265" dirty="0">
                <a:latin typeface="Arial MT"/>
                <a:cs typeface="Arial MT"/>
              </a:rPr>
              <a:t> </a:t>
            </a:r>
            <a:r>
              <a:rPr sz="2800" spc="-6" dirty="0">
                <a:latin typeface="Arial MT"/>
                <a:cs typeface="Arial MT"/>
              </a:rPr>
              <a:t>a  pengembangan profesional yang</a:t>
            </a:r>
            <a:r>
              <a:rPr sz="2800" dirty="0">
                <a:latin typeface="Arial MT"/>
                <a:cs typeface="Arial MT"/>
              </a:rPr>
              <a:t> </a:t>
            </a:r>
            <a:r>
              <a:rPr sz="2800" spc="-6" dirty="0">
                <a:latin typeface="Arial MT"/>
                <a:cs typeface="Arial MT"/>
              </a:rPr>
              <a:t>berkesinambungan</a:t>
            </a:r>
            <a:r>
              <a:rPr sz="2800" spc="-6" dirty="0">
                <a:latin typeface="Arial MT"/>
                <a:cs typeface="Arial MT"/>
              </a:rPr>
              <a:t>.</a:t>
            </a:r>
            <a:endParaRPr sz="2800" dirty="0">
              <a:latin typeface="Arial MT"/>
              <a:cs typeface="Arial MT"/>
            </a:endParaRPr>
          </a:p>
          <a:p>
            <a:pPr marL="488280" marR="5080" indent="-475581" algn="just">
              <a:spcBef>
                <a:spcPts val="1425"/>
              </a:spcBef>
              <a:buAutoNum type="arabicPeriod"/>
              <a:tabLst>
                <a:tab pos="488280" algn="l"/>
              </a:tabLst>
            </a:pPr>
            <a:r>
              <a:rPr sz="2800" spc="120" dirty="0">
                <a:latin typeface="Arial MT"/>
                <a:cs typeface="Arial MT"/>
              </a:rPr>
              <a:t>bagi </a:t>
            </a:r>
            <a:r>
              <a:rPr sz="2800" spc="130" dirty="0">
                <a:latin typeface="Arial MT"/>
                <a:cs typeface="Arial MT"/>
              </a:rPr>
              <a:t>tenaga </a:t>
            </a:r>
            <a:r>
              <a:rPr sz="2800" spc="80" dirty="0">
                <a:latin typeface="Arial MT"/>
                <a:cs typeface="Arial MT"/>
              </a:rPr>
              <a:t>TI </a:t>
            </a:r>
            <a:r>
              <a:rPr sz="2800" spc="144" dirty="0">
                <a:latin typeface="Arial MT"/>
                <a:cs typeface="Arial MT"/>
              </a:rPr>
              <a:t>profesional tersebut </a:t>
            </a:r>
            <a:r>
              <a:rPr sz="2800" spc="150" dirty="0">
                <a:latin typeface="Arial MT"/>
                <a:cs typeface="Arial MT"/>
              </a:rPr>
              <a:t>sertifikasi </a:t>
            </a:r>
            <a:r>
              <a:rPr sz="2800" spc="110" dirty="0">
                <a:latin typeface="Arial MT"/>
                <a:cs typeface="Arial MT"/>
              </a:rPr>
              <a:t>ini </a:t>
            </a:r>
            <a:r>
              <a:rPr sz="2800" spc="114" dirty="0">
                <a:latin typeface="Arial MT"/>
                <a:cs typeface="Arial MT"/>
              </a:rPr>
              <a:t> </a:t>
            </a:r>
            <a:r>
              <a:rPr sz="2800" spc="-6" dirty="0">
                <a:latin typeface="Arial MT"/>
                <a:cs typeface="Arial MT"/>
              </a:rPr>
              <a:t>merupa kan pengakuan akan pengetahuan yang kaya </a:t>
            </a:r>
            <a:r>
              <a:rPr sz="2800" dirty="0">
                <a:latin typeface="Arial MT"/>
                <a:cs typeface="Arial MT"/>
              </a:rPr>
              <a:t> </a:t>
            </a:r>
            <a:r>
              <a:rPr sz="2800" spc="65" dirty="0">
                <a:latin typeface="Arial MT"/>
                <a:cs typeface="Arial MT"/>
              </a:rPr>
              <a:t>(bermanfaat </a:t>
            </a:r>
            <a:r>
              <a:rPr sz="2800" spc="55" dirty="0">
                <a:latin typeface="Arial MT"/>
                <a:cs typeface="Arial MT"/>
              </a:rPr>
              <a:t>bagi </a:t>
            </a:r>
            <a:r>
              <a:rPr sz="2800" spc="65" dirty="0">
                <a:latin typeface="Arial MT"/>
                <a:cs typeface="Arial MT"/>
              </a:rPr>
              <a:t>promosi, </a:t>
            </a:r>
            <a:r>
              <a:rPr sz="2800" spc="60" dirty="0">
                <a:latin typeface="Arial MT"/>
                <a:cs typeface="Arial MT"/>
              </a:rPr>
              <a:t>gaji), </a:t>
            </a:r>
            <a:r>
              <a:rPr sz="2800" spc="69" dirty="0">
                <a:latin typeface="Arial MT"/>
                <a:cs typeface="Arial MT"/>
              </a:rPr>
              <a:t>perencanaan </a:t>
            </a:r>
            <a:r>
              <a:rPr sz="2800" spc="65" dirty="0">
                <a:latin typeface="Arial MT"/>
                <a:cs typeface="Arial MT"/>
              </a:rPr>
              <a:t>karir, </a:t>
            </a:r>
            <a:r>
              <a:rPr sz="2800" spc="-765" dirty="0">
                <a:latin typeface="Arial MT"/>
                <a:cs typeface="Arial MT"/>
              </a:rPr>
              <a:t> </a:t>
            </a:r>
            <a:r>
              <a:rPr sz="2800" spc="280" dirty="0">
                <a:latin typeface="Arial MT"/>
                <a:cs typeface="Arial MT"/>
              </a:rPr>
              <a:t>profesional </a:t>
            </a:r>
            <a:r>
              <a:rPr sz="2800" spc="290" dirty="0">
                <a:latin typeface="Arial MT"/>
                <a:cs typeface="Arial MT"/>
              </a:rPr>
              <a:t>development, </a:t>
            </a:r>
            <a:r>
              <a:rPr sz="2800" spc="210" dirty="0">
                <a:latin typeface="Arial MT"/>
                <a:cs typeface="Arial MT"/>
              </a:rPr>
              <a:t>dan </a:t>
            </a:r>
            <a:r>
              <a:rPr sz="2800" spc="290" dirty="0">
                <a:latin typeface="Arial MT"/>
                <a:cs typeface="Arial MT"/>
              </a:rPr>
              <a:t>meningkatkan</a:t>
            </a:r>
            <a:r>
              <a:rPr sz="2800" spc="290" dirty="0">
                <a:latin typeface="Arial MT"/>
                <a:cs typeface="Arial MT"/>
              </a:rPr>
              <a:t> </a:t>
            </a:r>
            <a:r>
              <a:rPr sz="2800" spc="296" dirty="0">
                <a:latin typeface="Arial MT"/>
                <a:cs typeface="Arial MT"/>
              </a:rPr>
              <a:t> </a:t>
            </a:r>
            <a:r>
              <a:rPr sz="2800" spc="-6" dirty="0">
                <a:latin typeface="Arial MT"/>
                <a:cs typeface="Arial MT"/>
              </a:rPr>
              <a:t>international marketability.</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88" y="1525271"/>
            <a:ext cx="9093200" cy="2158365"/>
          </a:xfrm>
          <a:prstGeom prst="rect">
            <a:avLst/>
          </a:prstGeom>
        </p:spPr>
        <p:txBody>
          <a:bodyPr vert="horz" wrap="square" lIns="0" tIns="12065" rIns="0" bIns="0" rtlCol="0">
            <a:spAutoFit/>
          </a:bodyPr>
          <a:lstStyle/>
          <a:p>
            <a:pPr marL="473041" marR="5080" indent="-460342" algn="just">
              <a:spcBef>
                <a:spcPts val="95"/>
              </a:spcBef>
            </a:pPr>
            <a:r>
              <a:rPr sz="2800" b="0" spc="30" dirty="0">
                <a:latin typeface="Arial MT"/>
                <a:cs typeface="Arial MT"/>
              </a:rPr>
              <a:t>3. </a:t>
            </a:r>
            <a:r>
              <a:rPr sz="2800" b="0" spc="50" dirty="0">
                <a:latin typeface="Arial MT"/>
                <a:cs typeface="Arial MT"/>
              </a:rPr>
              <a:t>bagi </a:t>
            </a:r>
            <a:r>
              <a:rPr sz="2800" b="0" spc="55" dirty="0">
                <a:latin typeface="Arial MT"/>
                <a:cs typeface="Arial MT"/>
              </a:rPr>
              <a:t>masyarakat </a:t>
            </a:r>
            <a:r>
              <a:rPr sz="2800" b="0" spc="45" dirty="0">
                <a:latin typeface="Arial MT"/>
                <a:cs typeface="Arial MT"/>
              </a:rPr>
              <a:t>luas </a:t>
            </a:r>
            <a:r>
              <a:rPr sz="2800" b="0" spc="60" dirty="0">
                <a:latin typeface="Arial MT"/>
                <a:cs typeface="Arial MT"/>
              </a:rPr>
              <a:t>sertifikasi </a:t>
            </a:r>
            <a:r>
              <a:rPr sz="2800" b="0" spc="55" dirty="0">
                <a:latin typeface="Arial MT"/>
                <a:cs typeface="Arial MT"/>
              </a:rPr>
              <a:t>menjadikan mereka </a:t>
            </a:r>
            <a:r>
              <a:rPr sz="2800" b="0" spc="60" dirty="0">
                <a:latin typeface="Arial MT"/>
                <a:cs typeface="Arial MT"/>
              </a:rPr>
              <a:t> </a:t>
            </a:r>
            <a:r>
              <a:rPr sz="2800" b="0" spc="65" dirty="0">
                <a:latin typeface="Arial MT"/>
                <a:cs typeface="Arial MT"/>
              </a:rPr>
              <a:t>memiliki </a:t>
            </a:r>
            <a:r>
              <a:rPr sz="2800" b="0" spc="55" dirty="0">
                <a:latin typeface="Arial MT"/>
                <a:cs typeface="Arial MT"/>
              </a:rPr>
              <a:t>staf yang </a:t>
            </a:r>
            <a:r>
              <a:rPr sz="2800" b="0" spc="35" dirty="0">
                <a:latin typeface="Arial MT"/>
                <a:cs typeface="Arial MT"/>
              </a:rPr>
              <a:t>up </a:t>
            </a:r>
            <a:r>
              <a:rPr sz="2800" b="0" spc="40" dirty="0">
                <a:latin typeface="Arial MT"/>
                <a:cs typeface="Arial MT"/>
              </a:rPr>
              <a:t>to </a:t>
            </a:r>
            <a:r>
              <a:rPr sz="2800" b="0" spc="60" dirty="0">
                <a:latin typeface="Arial MT"/>
                <a:cs typeface="Arial MT"/>
              </a:rPr>
              <a:t>date </a:t>
            </a:r>
            <a:r>
              <a:rPr sz="2800" b="0" spc="50" dirty="0">
                <a:latin typeface="Arial MT"/>
                <a:cs typeface="Arial MT"/>
              </a:rPr>
              <a:t>dan </a:t>
            </a:r>
            <a:r>
              <a:rPr sz="2800" b="0" spc="69" dirty="0">
                <a:latin typeface="Arial MT"/>
                <a:cs typeface="Arial MT"/>
              </a:rPr>
              <a:t>berkualitas </a:t>
            </a:r>
            <a:r>
              <a:rPr sz="2800" b="0" spc="65" dirty="0">
                <a:latin typeface="Arial MT"/>
                <a:cs typeface="Arial MT"/>
              </a:rPr>
              <a:t>tinggi, </a:t>
            </a:r>
            <a:r>
              <a:rPr sz="2800" b="0" spc="69" dirty="0">
                <a:latin typeface="Arial MT"/>
                <a:cs typeface="Arial MT"/>
              </a:rPr>
              <a:t> </a:t>
            </a:r>
            <a:r>
              <a:rPr sz="2800" b="0" spc="25" dirty="0">
                <a:latin typeface="Arial MT"/>
                <a:cs typeface="Arial MT"/>
              </a:rPr>
              <a:t>memperoleh </a:t>
            </a:r>
            <a:r>
              <a:rPr sz="2800" b="0" spc="20" dirty="0">
                <a:latin typeface="Arial MT"/>
                <a:cs typeface="Arial MT"/>
              </a:rPr>
              <a:t>citra </a:t>
            </a:r>
            <a:r>
              <a:rPr sz="2800" b="0" spc="25" dirty="0">
                <a:latin typeface="Arial MT"/>
                <a:cs typeface="Arial MT"/>
              </a:rPr>
              <a:t>perusahaan </a:t>
            </a:r>
            <a:r>
              <a:rPr sz="2800" b="0" spc="20" dirty="0">
                <a:latin typeface="Arial MT"/>
                <a:cs typeface="Arial MT"/>
              </a:rPr>
              <a:t>yang baik, </a:t>
            </a:r>
            <a:r>
              <a:rPr sz="2800" b="0" spc="25" dirty="0">
                <a:latin typeface="Arial MT"/>
                <a:cs typeface="Arial MT"/>
              </a:rPr>
              <a:t>keuntungan </a:t>
            </a:r>
            <a:r>
              <a:rPr sz="2800" b="0" spc="-765" dirty="0">
                <a:latin typeface="Arial MT"/>
                <a:cs typeface="Arial MT"/>
              </a:rPr>
              <a:t> </a:t>
            </a:r>
            <a:r>
              <a:rPr sz="2800" b="0" spc="60" dirty="0">
                <a:latin typeface="Arial MT"/>
                <a:cs typeface="Arial MT"/>
              </a:rPr>
              <a:t>yang </a:t>
            </a:r>
            <a:r>
              <a:rPr sz="2800" b="0" spc="80" dirty="0">
                <a:latin typeface="Arial MT"/>
                <a:cs typeface="Arial MT"/>
              </a:rPr>
              <a:t>kompetitif, merupakan </a:t>
            </a:r>
            <a:r>
              <a:rPr sz="2800" b="0" spc="65" dirty="0">
                <a:latin typeface="Arial MT"/>
                <a:cs typeface="Arial MT"/>
              </a:rPr>
              <a:t>alat ukur yang </a:t>
            </a:r>
            <a:r>
              <a:rPr sz="2800" b="0" spc="80" dirty="0">
                <a:latin typeface="Arial MT"/>
                <a:cs typeface="Arial MT"/>
              </a:rPr>
              <a:t>obyektif </a:t>
            </a:r>
            <a:r>
              <a:rPr sz="2800" b="0" spc="-765" dirty="0">
                <a:latin typeface="Arial MT"/>
                <a:cs typeface="Arial MT"/>
              </a:rPr>
              <a:t> </a:t>
            </a:r>
            <a:r>
              <a:rPr sz="2800" b="0" spc="-6" dirty="0">
                <a:latin typeface="Arial MT"/>
                <a:cs typeface="Arial MT"/>
              </a:rPr>
              <a:t>terhadap</a:t>
            </a:r>
            <a:r>
              <a:rPr sz="2800" b="0" dirty="0">
                <a:latin typeface="Arial MT"/>
                <a:cs typeface="Arial MT"/>
              </a:rPr>
              <a:t> </a:t>
            </a:r>
            <a:r>
              <a:rPr sz="2800" b="0" spc="-6" dirty="0">
                <a:latin typeface="Arial MT"/>
                <a:cs typeface="Arial MT"/>
              </a:rPr>
              <a:t>kemampuan staf,</a:t>
            </a:r>
            <a:r>
              <a:rPr sz="2800" b="0" spc="6" dirty="0">
                <a:latin typeface="Arial MT"/>
                <a:cs typeface="Arial MT"/>
              </a:rPr>
              <a:t> </a:t>
            </a:r>
            <a:r>
              <a:rPr sz="2800" b="0" spc="-6" dirty="0">
                <a:latin typeface="Arial MT"/>
                <a:cs typeface="Arial MT"/>
              </a:rPr>
              <a:t>kontraktor</a:t>
            </a:r>
            <a:r>
              <a:rPr sz="2800" b="0" dirty="0">
                <a:latin typeface="Arial MT"/>
                <a:cs typeface="Arial MT"/>
              </a:rPr>
              <a:t> </a:t>
            </a:r>
            <a:r>
              <a:rPr sz="2800" b="0" spc="-6" dirty="0">
                <a:latin typeface="Arial MT"/>
                <a:cs typeface="Arial MT"/>
              </a:rPr>
              <a:t>dan</a:t>
            </a:r>
            <a:r>
              <a:rPr sz="2800" b="0" dirty="0">
                <a:latin typeface="Arial MT"/>
                <a:cs typeface="Arial MT"/>
              </a:rPr>
              <a:t> </a:t>
            </a:r>
            <a:r>
              <a:rPr sz="2800" b="0" spc="-6" dirty="0">
                <a:latin typeface="Arial MT"/>
                <a:cs typeface="Arial MT"/>
              </a:rPr>
              <a:t>konsultan</a:t>
            </a:r>
            <a:r>
              <a:rPr sz="2800" b="0" spc="-6" dirty="0">
                <a:latin typeface="Arial MT"/>
                <a:cs typeface="Arial MT"/>
              </a:rPr>
              <a:t>.</a:t>
            </a:r>
            <a:endParaRPr sz="2800" dirty="0">
              <a:latin typeface="Arial MT"/>
              <a:cs typeface="Arial MT"/>
            </a:endParaRPr>
          </a:p>
        </p:txBody>
      </p:sp>
      <p:sp>
        <p:nvSpPr>
          <p:cNvPr id="3" name="object 3"/>
          <p:cNvSpPr txBox="1"/>
          <p:nvPr/>
        </p:nvSpPr>
        <p:spPr>
          <a:xfrm>
            <a:off x="317500" y="3779964"/>
            <a:ext cx="9093200" cy="878205"/>
          </a:xfrm>
          <a:prstGeom prst="rect">
            <a:avLst/>
          </a:prstGeom>
        </p:spPr>
        <p:txBody>
          <a:bodyPr vert="horz" wrap="square" lIns="0" tIns="12065" rIns="0" bIns="0" rtlCol="0">
            <a:spAutoFit/>
          </a:bodyPr>
          <a:lstStyle/>
          <a:p>
            <a:pPr marL="12699" marR="5080">
              <a:spcBef>
                <a:spcPts val="95"/>
              </a:spcBef>
            </a:pPr>
            <a:r>
              <a:rPr sz="2800" spc="10" dirty="0">
                <a:latin typeface="Arial MT"/>
                <a:cs typeface="Arial MT"/>
              </a:rPr>
              <a:t>Secara</a:t>
            </a:r>
            <a:r>
              <a:rPr sz="2800" spc="50" dirty="0">
                <a:latin typeface="Arial MT"/>
                <a:cs typeface="Arial MT"/>
              </a:rPr>
              <a:t> </a:t>
            </a:r>
            <a:r>
              <a:rPr sz="2800" spc="10" dirty="0">
                <a:latin typeface="Arial MT"/>
                <a:cs typeface="Arial MT"/>
              </a:rPr>
              <a:t>langsung</a:t>
            </a:r>
            <a:r>
              <a:rPr sz="2800" spc="50" dirty="0">
                <a:latin typeface="Arial MT"/>
                <a:cs typeface="Arial MT"/>
              </a:rPr>
              <a:t> </a:t>
            </a:r>
            <a:r>
              <a:rPr sz="2800" spc="10" dirty="0">
                <a:latin typeface="Arial MT"/>
                <a:cs typeface="Arial MT"/>
              </a:rPr>
              <a:t>dan</a:t>
            </a:r>
            <a:r>
              <a:rPr sz="2800" spc="55" dirty="0">
                <a:latin typeface="Arial MT"/>
                <a:cs typeface="Arial MT"/>
              </a:rPr>
              <a:t> </a:t>
            </a:r>
            <a:r>
              <a:rPr sz="2800" spc="10" dirty="0">
                <a:latin typeface="Arial MT"/>
                <a:cs typeface="Arial MT"/>
              </a:rPr>
              <a:t>tidak</a:t>
            </a:r>
            <a:r>
              <a:rPr sz="2800" spc="50" dirty="0">
                <a:latin typeface="Arial MT"/>
                <a:cs typeface="Arial MT"/>
              </a:rPr>
              <a:t> </a:t>
            </a:r>
            <a:r>
              <a:rPr sz="2800" spc="10" dirty="0">
                <a:latin typeface="Arial MT"/>
                <a:cs typeface="Arial MT"/>
              </a:rPr>
              <a:t>langsung</a:t>
            </a:r>
            <a:r>
              <a:rPr sz="2800" spc="50" dirty="0">
                <a:latin typeface="Arial MT"/>
                <a:cs typeface="Arial MT"/>
              </a:rPr>
              <a:t> </a:t>
            </a:r>
            <a:r>
              <a:rPr sz="2800" spc="15" dirty="0">
                <a:latin typeface="Arial MT"/>
                <a:cs typeface="Arial MT"/>
              </a:rPr>
              <a:t>akan</a:t>
            </a:r>
            <a:r>
              <a:rPr sz="2800" spc="65" dirty="0">
                <a:latin typeface="Arial MT"/>
                <a:cs typeface="Arial MT"/>
              </a:rPr>
              <a:t> </a:t>
            </a:r>
            <a:r>
              <a:rPr sz="2800" spc="15" dirty="0">
                <a:latin typeface="Arial MT"/>
                <a:cs typeface="Arial MT"/>
              </a:rPr>
              <a:t>meningkatkan </a:t>
            </a:r>
            <a:r>
              <a:rPr sz="2800" spc="-765" dirty="0">
                <a:latin typeface="Arial MT"/>
                <a:cs typeface="Arial MT"/>
              </a:rPr>
              <a:t> </a:t>
            </a:r>
            <a:r>
              <a:rPr sz="2800" spc="-6" dirty="0">
                <a:latin typeface="Arial MT"/>
                <a:cs typeface="Arial MT"/>
              </a:rPr>
              <a:t>produktifitas secara</a:t>
            </a:r>
            <a:r>
              <a:rPr sz="2800" dirty="0">
                <a:latin typeface="Arial MT"/>
                <a:cs typeface="Arial MT"/>
              </a:rPr>
              <a:t> </a:t>
            </a:r>
            <a:r>
              <a:rPr sz="2800" spc="-6" dirty="0">
                <a:latin typeface="Arial MT"/>
                <a:cs typeface="Arial MT"/>
              </a:rPr>
              <a:t>mikro</a:t>
            </a:r>
            <a:r>
              <a:rPr sz="2800" dirty="0">
                <a:latin typeface="Arial MT"/>
                <a:cs typeface="Arial MT"/>
              </a:rPr>
              <a:t> </a:t>
            </a:r>
            <a:r>
              <a:rPr sz="2800" spc="-6" dirty="0">
                <a:latin typeface="Arial MT"/>
                <a:cs typeface="Arial MT"/>
              </a:rPr>
              <a:t>maupun makro</a:t>
            </a:r>
            <a:r>
              <a:rPr sz="2800" spc="-6" dirty="0">
                <a:latin typeface="Arial MT"/>
                <a:cs typeface="Arial MT"/>
              </a:rPr>
              <a:t>.</a:t>
            </a:r>
            <a:endParaRPr sz="2800" dirty="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900" y="1266825"/>
            <a:ext cx="8991600" cy="1243965"/>
          </a:xfrm>
          <a:prstGeom prst="rect">
            <a:avLst/>
          </a:prstGeom>
        </p:spPr>
        <p:txBody>
          <a:bodyPr vert="horz" wrap="square" lIns="0" tIns="50796" rIns="0" bIns="0" rtlCol="0">
            <a:spAutoFit/>
          </a:bodyPr>
          <a:lstStyle/>
          <a:p>
            <a:pPr marL="12699" marR="5080">
              <a:lnSpc>
                <a:spcPts val="3120"/>
              </a:lnSpc>
              <a:spcBef>
                <a:spcPts val="400"/>
              </a:spcBef>
            </a:pPr>
            <a:r>
              <a:rPr sz="2800" b="0" spc="-6" dirty="0">
                <a:latin typeface="Arial MT"/>
                <a:cs typeface="Arial MT"/>
              </a:rPr>
              <a:t>Untuk melakukan</a:t>
            </a:r>
            <a:r>
              <a:rPr sz="2800" b="0" dirty="0">
                <a:latin typeface="Arial MT"/>
                <a:cs typeface="Arial MT"/>
              </a:rPr>
              <a:t> </a:t>
            </a:r>
            <a:r>
              <a:rPr sz="2800" b="0" spc="-6" dirty="0">
                <a:latin typeface="Arial MT"/>
                <a:cs typeface="Arial MT"/>
              </a:rPr>
              <a:t>perbandingan terhadap</a:t>
            </a:r>
            <a:r>
              <a:rPr sz="2800" b="0" dirty="0">
                <a:latin typeface="Arial MT"/>
                <a:cs typeface="Arial MT"/>
              </a:rPr>
              <a:t> </a:t>
            </a:r>
            <a:r>
              <a:rPr sz="2800" b="0" spc="-6" dirty="0">
                <a:latin typeface="Arial MT"/>
                <a:cs typeface="Arial MT"/>
              </a:rPr>
              <a:t>sertifikasi</a:t>
            </a:r>
            <a:r>
              <a:rPr sz="2800" b="0" dirty="0">
                <a:latin typeface="Arial MT"/>
                <a:cs typeface="Arial MT"/>
              </a:rPr>
              <a:t> </a:t>
            </a:r>
            <a:r>
              <a:rPr sz="2800" b="0" spc="-6" dirty="0">
                <a:latin typeface="Arial MT"/>
                <a:cs typeface="Arial MT"/>
              </a:rPr>
              <a:t>yang </a:t>
            </a:r>
            <a:r>
              <a:rPr sz="2800" b="0" spc="-765" dirty="0">
                <a:latin typeface="Arial MT"/>
                <a:cs typeface="Arial MT"/>
              </a:rPr>
              <a:t> </a:t>
            </a:r>
            <a:r>
              <a:rPr sz="2800" b="0" spc="-6" dirty="0">
                <a:latin typeface="Arial MT"/>
                <a:cs typeface="Arial MT"/>
              </a:rPr>
              <a:t>dikembangkan</a:t>
            </a:r>
            <a:r>
              <a:rPr sz="2800" b="0" dirty="0">
                <a:latin typeface="Arial MT"/>
                <a:cs typeface="Arial MT"/>
              </a:rPr>
              <a:t> </a:t>
            </a:r>
            <a:r>
              <a:rPr sz="2800" b="0" spc="-6" dirty="0">
                <a:latin typeface="Arial MT"/>
                <a:cs typeface="Arial MT"/>
              </a:rPr>
              <a:t>oleh</a:t>
            </a:r>
            <a:r>
              <a:rPr sz="2800" b="0" dirty="0">
                <a:latin typeface="Arial MT"/>
                <a:cs typeface="Arial MT"/>
              </a:rPr>
              <a:t> </a:t>
            </a:r>
            <a:r>
              <a:rPr sz="2800" b="0" spc="-6" dirty="0">
                <a:latin typeface="Arial MT"/>
                <a:cs typeface="Arial MT"/>
              </a:rPr>
              <a:t>model</a:t>
            </a:r>
            <a:r>
              <a:rPr sz="2800" b="0" dirty="0">
                <a:latin typeface="Arial MT"/>
                <a:cs typeface="Arial MT"/>
              </a:rPr>
              <a:t> </a:t>
            </a:r>
            <a:r>
              <a:rPr sz="2800" b="0" spc="-6" dirty="0">
                <a:latin typeface="Arial MT"/>
                <a:cs typeface="Arial MT"/>
              </a:rPr>
              <a:t>SRIGPS</a:t>
            </a:r>
            <a:r>
              <a:rPr sz="2800" b="0" spc="6" dirty="0">
                <a:latin typeface="Arial MT"/>
                <a:cs typeface="Arial MT"/>
              </a:rPr>
              <a:t> </a:t>
            </a:r>
            <a:r>
              <a:rPr sz="2800" b="0" spc="-6" dirty="0">
                <a:latin typeface="Arial MT"/>
                <a:cs typeface="Arial MT"/>
              </a:rPr>
              <a:t>dan</a:t>
            </a:r>
            <a:r>
              <a:rPr sz="2800" b="0" dirty="0">
                <a:latin typeface="Arial MT"/>
                <a:cs typeface="Arial MT"/>
              </a:rPr>
              <a:t> </a:t>
            </a:r>
            <a:r>
              <a:rPr sz="2800" b="0" spc="-6" dirty="0">
                <a:latin typeface="Arial MT"/>
                <a:cs typeface="Arial MT"/>
              </a:rPr>
              <a:t>sertifikasi</a:t>
            </a:r>
            <a:r>
              <a:rPr sz="2800" b="0" dirty="0">
                <a:latin typeface="Arial MT"/>
                <a:cs typeface="Arial MT"/>
              </a:rPr>
              <a:t> </a:t>
            </a:r>
            <a:r>
              <a:rPr sz="2800" b="0" spc="-6" dirty="0">
                <a:latin typeface="Arial MT"/>
                <a:cs typeface="Arial MT"/>
              </a:rPr>
              <a:t>yang </a:t>
            </a:r>
            <a:r>
              <a:rPr sz="2800" b="0" dirty="0">
                <a:latin typeface="Arial MT"/>
                <a:cs typeface="Arial MT"/>
              </a:rPr>
              <a:t> </a:t>
            </a:r>
            <a:r>
              <a:rPr sz="2800" b="0" spc="-6" dirty="0">
                <a:latin typeface="Arial MT"/>
                <a:cs typeface="Arial MT"/>
              </a:rPr>
              <a:t>telah ada</a:t>
            </a:r>
            <a:r>
              <a:rPr sz="2800" b="0" dirty="0">
                <a:latin typeface="Arial MT"/>
                <a:cs typeface="Arial MT"/>
              </a:rPr>
              <a:t> </a:t>
            </a:r>
            <a:r>
              <a:rPr sz="2800" b="0" spc="-6" dirty="0">
                <a:latin typeface="Arial MT"/>
                <a:cs typeface="Arial MT"/>
              </a:rPr>
              <a:t>maka</a:t>
            </a:r>
            <a:r>
              <a:rPr sz="2800" b="0" dirty="0">
                <a:latin typeface="Arial MT"/>
                <a:cs typeface="Arial MT"/>
              </a:rPr>
              <a:t> </a:t>
            </a:r>
            <a:r>
              <a:rPr sz="2800" b="0" spc="-6" dirty="0">
                <a:latin typeface="Arial MT"/>
                <a:cs typeface="Arial MT"/>
              </a:rPr>
              <a:t>digambarkan</a:t>
            </a:r>
            <a:r>
              <a:rPr sz="2800" b="0" dirty="0">
                <a:latin typeface="Arial MT"/>
                <a:cs typeface="Arial MT"/>
              </a:rPr>
              <a:t> </a:t>
            </a:r>
            <a:r>
              <a:rPr sz="2800" b="0" spc="-6" dirty="0">
                <a:latin typeface="Arial MT"/>
                <a:cs typeface="Arial MT"/>
              </a:rPr>
              <a:t>pada Gambar</a:t>
            </a:r>
            <a:r>
              <a:rPr sz="2800" b="0" dirty="0">
                <a:latin typeface="Arial MT"/>
                <a:cs typeface="Arial MT"/>
              </a:rPr>
              <a:t> </a:t>
            </a:r>
            <a:r>
              <a:rPr sz="2800" b="0" spc="-6" dirty="0">
                <a:latin typeface="Arial MT"/>
                <a:cs typeface="Arial MT"/>
              </a:rPr>
              <a:t>5.</a:t>
            </a:r>
            <a:endParaRPr sz="2800" dirty="0">
              <a:latin typeface="Arial MT"/>
              <a:cs typeface="Arial MT"/>
            </a:endParaRPr>
          </a:p>
        </p:txBody>
      </p:sp>
      <p:pic>
        <p:nvPicPr>
          <p:cNvPr id="3" name="object 3"/>
          <p:cNvPicPr/>
          <p:nvPr/>
        </p:nvPicPr>
        <p:blipFill>
          <a:blip r:embed="rId2" cstate="print"/>
          <a:stretch>
            <a:fillRect/>
          </a:stretch>
        </p:blipFill>
        <p:spPr>
          <a:xfrm>
            <a:off x="2286000" y="2631948"/>
            <a:ext cx="5222080" cy="3580333"/>
          </a:xfrm>
          <a:prstGeom prst="rect">
            <a:avLst/>
          </a:prstGeom>
        </p:spPr>
      </p:pic>
      <p:sp>
        <p:nvSpPr>
          <p:cNvPr id="4" name="object 4"/>
          <p:cNvSpPr txBox="1"/>
          <p:nvPr/>
        </p:nvSpPr>
        <p:spPr>
          <a:xfrm>
            <a:off x="2086610" y="6280784"/>
            <a:ext cx="5470525" cy="331470"/>
          </a:xfrm>
          <a:prstGeom prst="rect">
            <a:avLst/>
          </a:prstGeom>
        </p:spPr>
        <p:txBody>
          <a:bodyPr vert="horz" wrap="square" lIns="0" tIns="13334" rIns="0" bIns="0" rtlCol="0">
            <a:spAutoFit/>
          </a:bodyPr>
          <a:lstStyle/>
          <a:p>
            <a:pPr marL="12699">
              <a:spcBef>
                <a:spcPts val="105"/>
              </a:spcBef>
            </a:pPr>
            <a:r>
              <a:rPr sz="2000" spc="-6" dirty="0">
                <a:latin typeface="Arial MT"/>
                <a:cs typeface="Arial MT"/>
              </a:rPr>
              <a:t>Gambar</a:t>
            </a:r>
            <a:r>
              <a:rPr sz="2000" spc="-10" dirty="0">
                <a:latin typeface="Arial MT"/>
                <a:cs typeface="Arial MT"/>
              </a:rPr>
              <a:t> </a:t>
            </a:r>
            <a:r>
              <a:rPr sz="2000" spc="-6" dirty="0">
                <a:latin typeface="Arial MT"/>
                <a:cs typeface="Arial MT"/>
              </a:rPr>
              <a:t>5.</a:t>
            </a:r>
            <a:r>
              <a:rPr sz="2000" spc="-10" dirty="0">
                <a:latin typeface="Arial MT"/>
                <a:cs typeface="Arial MT"/>
              </a:rPr>
              <a:t> </a:t>
            </a:r>
            <a:r>
              <a:rPr sz="2000" spc="-6" dirty="0">
                <a:latin typeface="Arial MT"/>
                <a:cs typeface="Arial MT"/>
              </a:rPr>
              <a:t>Pemetaan</a:t>
            </a:r>
            <a:r>
              <a:rPr sz="2000" spc="-15" dirty="0">
                <a:latin typeface="Arial MT"/>
                <a:cs typeface="Arial MT"/>
              </a:rPr>
              <a:t> </a:t>
            </a:r>
            <a:r>
              <a:rPr sz="2000" spc="-10" dirty="0">
                <a:latin typeface="Arial MT"/>
                <a:cs typeface="Arial MT"/>
              </a:rPr>
              <a:t>model </a:t>
            </a:r>
            <a:r>
              <a:rPr sz="2000" spc="-6" dirty="0">
                <a:latin typeface="Arial MT"/>
                <a:cs typeface="Arial MT"/>
              </a:rPr>
              <a:t>sertifikasi</a:t>
            </a:r>
            <a:r>
              <a:rPr sz="2000" spc="-10" dirty="0">
                <a:latin typeface="Arial MT"/>
                <a:cs typeface="Arial MT"/>
              </a:rPr>
              <a:t> </a:t>
            </a:r>
            <a:r>
              <a:rPr sz="2000" spc="-6" dirty="0">
                <a:latin typeface="Arial MT"/>
                <a:cs typeface="Arial MT"/>
              </a:rPr>
              <a:t>SEARCC</a:t>
            </a:r>
            <a:endParaRPr sz="2000">
              <a:latin typeface="Arial MT"/>
              <a:cs typeface="Arial MT"/>
            </a:endParaRPr>
          </a:p>
        </p:txBody>
      </p:sp>
      <p:sp>
        <p:nvSpPr>
          <p:cNvPr id="5" name="object 5"/>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41300" y="1118234"/>
            <a:ext cx="9093835" cy="5517515"/>
          </a:xfrm>
          <a:prstGeom prst="rect">
            <a:avLst/>
          </a:prstGeom>
        </p:spPr>
        <p:txBody>
          <a:bodyPr vert="horz" wrap="square" lIns="0" tIns="164453" rIns="0" bIns="0" rtlCol="0">
            <a:spAutoFit/>
          </a:bodyPr>
          <a:lstStyle/>
          <a:p>
            <a:pPr marL="12699" algn="just">
              <a:spcBef>
                <a:spcPts val="1295"/>
              </a:spcBef>
            </a:pPr>
            <a:r>
              <a:rPr sz="2600" spc="-6" dirty="0">
                <a:latin typeface="Arial MT"/>
                <a:cs typeface="Arial MT"/>
              </a:rPr>
              <a:t>Dari</a:t>
            </a:r>
            <a:r>
              <a:rPr sz="2600" spc="-10" dirty="0">
                <a:latin typeface="Arial MT"/>
                <a:cs typeface="Arial MT"/>
              </a:rPr>
              <a:t> </a:t>
            </a:r>
            <a:r>
              <a:rPr sz="2600" spc="-6" dirty="0">
                <a:latin typeface="Arial MT"/>
                <a:cs typeface="Arial MT"/>
              </a:rPr>
              <a:t>perbandingan</a:t>
            </a:r>
            <a:r>
              <a:rPr sz="2600" spc="-10" dirty="0">
                <a:latin typeface="Arial MT"/>
                <a:cs typeface="Arial MT"/>
              </a:rPr>
              <a:t> </a:t>
            </a:r>
            <a:r>
              <a:rPr sz="2600" spc="-6" dirty="0">
                <a:latin typeface="Arial MT"/>
                <a:cs typeface="Arial MT"/>
              </a:rPr>
              <a:t>di atas</a:t>
            </a:r>
            <a:r>
              <a:rPr sz="2600" spc="-10" dirty="0">
                <a:latin typeface="Arial MT"/>
                <a:cs typeface="Arial MT"/>
              </a:rPr>
              <a:t> </a:t>
            </a:r>
            <a:r>
              <a:rPr sz="2600" spc="-6" dirty="0">
                <a:latin typeface="Arial MT"/>
                <a:cs typeface="Arial MT"/>
              </a:rPr>
              <a:t>tampak</a:t>
            </a:r>
            <a:r>
              <a:rPr sz="2600" spc="-10" dirty="0">
                <a:latin typeface="Arial MT"/>
                <a:cs typeface="Arial MT"/>
              </a:rPr>
              <a:t> </a:t>
            </a:r>
            <a:r>
              <a:rPr sz="2600" spc="-6" dirty="0">
                <a:latin typeface="Arial MT"/>
                <a:cs typeface="Arial MT"/>
              </a:rPr>
              <a:t>bahwa</a:t>
            </a:r>
            <a:r>
              <a:rPr sz="2600" spc="-10" dirty="0">
                <a:latin typeface="Arial MT"/>
                <a:cs typeface="Arial MT"/>
              </a:rPr>
              <a:t> </a:t>
            </a:r>
            <a:r>
              <a:rPr sz="2600" dirty="0">
                <a:latin typeface="Arial MT"/>
                <a:cs typeface="Arial MT"/>
              </a:rPr>
              <a:t>:</a:t>
            </a:r>
          </a:p>
          <a:p>
            <a:pPr marL="12699" marR="5080" algn="just">
              <a:lnSpc>
                <a:spcPts val="3009"/>
              </a:lnSpc>
              <a:spcBef>
                <a:spcPts val="1485"/>
              </a:spcBef>
            </a:pPr>
            <a:r>
              <a:rPr sz="2600" spc="140" dirty="0">
                <a:latin typeface="Arial MT"/>
                <a:cs typeface="Arial MT"/>
              </a:rPr>
              <a:t>Sistem </a:t>
            </a:r>
            <a:r>
              <a:rPr sz="2600" spc="144" dirty="0">
                <a:latin typeface="Arial MT"/>
                <a:cs typeface="Arial MT"/>
              </a:rPr>
              <a:t>Jepang </a:t>
            </a:r>
            <a:r>
              <a:rPr sz="2600" spc="155" dirty="0">
                <a:latin typeface="Arial MT"/>
                <a:cs typeface="Arial MT"/>
              </a:rPr>
              <a:t>(</a:t>
            </a:r>
            <a:r>
              <a:rPr sz="2600" b="1" spc="155" dirty="0">
                <a:latin typeface="Arial"/>
                <a:cs typeface="Arial"/>
              </a:rPr>
              <a:t>JITEE</a:t>
            </a:r>
            <a:r>
              <a:rPr sz="2600" spc="155" dirty="0">
                <a:latin typeface="Arial MT"/>
                <a:cs typeface="Arial MT"/>
              </a:rPr>
              <a:t>), melakukan </a:t>
            </a:r>
            <a:r>
              <a:rPr sz="2600" spc="150" dirty="0">
                <a:latin typeface="Arial MT"/>
                <a:cs typeface="Arial MT"/>
              </a:rPr>
              <a:t>pemetaan </a:t>
            </a:r>
            <a:r>
              <a:rPr sz="2600" spc="140" dirty="0">
                <a:latin typeface="Arial MT"/>
                <a:cs typeface="Arial MT"/>
              </a:rPr>
              <a:t>cukup </a:t>
            </a:r>
            <a:r>
              <a:rPr sz="2600" spc="144" dirty="0">
                <a:latin typeface="Arial MT"/>
                <a:cs typeface="Arial MT"/>
              </a:rPr>
              <a:t> </a:t>
            </a:r>
            <a:r>
              <a:rPr sz="2600" spc="-6" dirty="0">
                <a:latin typeface="Arial MT"/>
                <a:cs typeface="Arial MT"/>
              </a:rPr>
              <a:t>komprehensif</a:t>
            </a:r>
            <a:r>
              <a:rPr sz="2600" spc="-10" dirty="0">
                <a:latin typeface="Arial MT"/>
                <a:cs typeface="Arial MT"/>
              </a:rPr>
              <a:t> </a:t>
            </a:r>
            <a:r>
              <a:rPr sz="2600" spc="-6" dirty="0">
                <a:latin typeface="Arial MT"/>
                <a:cs typeface="Arial MT"/>
              </a:rPr>
              <a:t>dengan</a:t>
            </a:r>
            <a:r>
              <a:rPr sz="2600" spc="-6" dirty="0">
                <a:latin typeface="Arial MT"/>
                <a:cs typeface="Arial MT"/>
              </a:rPr>
              <a:t> model</a:t>
            </a:r>
            <a:r>
              <a:rPr sz="2600" dirty="0">
                <a:latin typeface="Arial MT"/>
                <a:cs typeface="Arial MT"/>
              </a:rPr>
              <a:t> </a:t>
            </a:r>
            <a:r>
              <a:rPr sz="2600" spc="-6" dirty="0">
                <a:latin typeface="Arial MT"/>
                <a:cs typeface="Arial MT"/>
              </a:rPr>
              <a:t>SRIG-PS.</a:t>
            </a:r>
            <a:endParaRPr sz="2600" dirty="0">
              <a:latin typeface="Arial MT"/>
              <a:cs typeface="Arial MT"/>
            </a:endParaRPr>
          </a:p>
          <a:p>
            <a:pPr marL="12699" marR="5080" algn="just">
              <a:lnSpc>
                <a:spcPts val="3009"/>
              </a:lnSpc>
              <a:spcBef>
                <a:spcPts val="1425"/>
              </a:spcBef>
            </a:pPr>
            <a:r>
              <a:rPr sz="2600" spc="35" dirty="0">
                <a:latin typeface="Arial MT"/>
                <a:cs typeface="Arial MT"/>
              </a:rPr>
              <a:t>Sistem Australia Computer Society </a:t>
            </a:r>
            <a:r>
              <a:rPr sz="2600" spc="40" dirty="0">
                <a:latin typeface="Arial MT"/>
                <a:cs typeface="Arial MT"/>
              </a:rPr>
              <a:t>(</a:t>
            </a:r>
            <a:r>
              <a:rPr sz="2600" b="1" spc="40" dirty="0">
                <a:latin typeface="Arial"/>
                <a:cs typeface="Arial"/>
              </a:rPr>
              <a:t>ACS</a:t>
            </a:r>
            <a:r>
              <a:rPr sz="2600" spc="40" dirty="0">
                <a:latin typeface="Arial MT"/>
                <a:cs typeface="Arial MT"/>
              </a:rPr>
              <a:t>), </a:t>
            </a:r>
            <a:r>
              <a:rPr sz="2600" spc="35" dirty="0">
                <a:latin typeface="Arial MT"/>
                <a:cs typeface="Arial MT"/>
              </a:rPr>
              <a:t>hanya </a:t>
            </a:r>
            <a:r>
              <a:rPr sz="2600" spc="40" dirty="0">
                <a:latin typeface="Arial MT"/>
                <a:cs typeface="Arial MT"/>
              </a:rPr>
              <a:t>meliputi </a:t>
            </a:r>
            <a:r>
              <a:rPr sz="2600" spc="-740" dirty="0">
                <a:latin typeface="Arial MT"/>
                <a:cs typeface="Arial MT"/>
              </a:rPr>
              <a:t> </a:t>
            </a:r>
            <a:r>
              <a:rPr sz="2600" spc="-6" dirty="0">
                <a:latin typeface="Arial MT"/>
                <a:cs typeface="Arial MT"/>
              </a:rPr>
              <a:t>beberapa</a:t>
            </a:r>
            <a:r>
              <a:rPr sz="2600" spc="-10" dirty="0">
                <a:latin typeface="Arial MT"/>
                <a:cs typeface="Arial MT"/>
              </a:rPr>
              <a:t> </a:t>
            </a:r>
            <a:r>
              <a:rPr sz="2600" spc="-6" dirty="0">
                <a:latin typeface="Arial MT"/>
                <a:cs typeface="Arial MT"/>
              </a:rPr>
              <a:t>area.</a:t>
            </a:r>
            <a:endParaRPr sz="2600" dirty="0">
              <a:latin typeface="Arial MT"/>
              <a:cs typeface="Arial MT"/>
            </a:endParaRPr>
          </a:p>
          <a:p>
            <a:pPr marL="12699" marR="5080" algn="just">
              <a:lnSpc>
                <a:spcPts val="3009"/>
              </a:lnSpc>
              <a:spcBef>
                <a:spcPts val="1425"/>
              </a:spcBef>
            </a:pPr>
            <a:r>
              <a:rPr sz="2600" spc="95" dirty="0">
                <a:latin typeface="Arial MT"/>
                <a:cs typeface="Arial MT"/>
              </a:rPr>
              <a:t>Sistem </a:t>
            </a:r>
            <a:r>
              <a:rPr sz="2600" spc="100" dirty="0">
                <a:latin typeface="Arial MT"/>
                <a:cs typeface="Arial MT"/>
              </a:rPr>
              <a:t>British </a:t>
            </a:r>
            <a:r>
              <a:rPr sz="2600" spc="105" dirty="0">
                <a:latin typeface="Arial MT"/>
                <a:cs typeface="Arial MT"/>
              </a:rPr>
              <a:t>Computer </a:t>
            </a:r>
            <a:r>
              <a:rPr sz="2600" spc="100" dirty="0">
                <a:latin typeface="Arial MT"/>
                <a:cs typeface="Arial MT"/>
              </a:rPr>
              <a:t>Society </a:t>
            </a:r>
            <a:r>
              <a:rPr sz="2600" spc="95" dirty="0">
                <a:latin typeface="Arial MT"/>
                <a:cs typeface="Arial MT"/>
              </a:rPr>
              <a:t>(</a:t>
            </a:r>
            <a:r>
              <a:rPr sz="2600" b="1" spc="95" dirty="0">
                <a:latin typeface="Arial"/>
                <a:cs typeface="Arial"/>
              </a:rPr>
              <a:t>BCS</a:t>
            </a:r>
            <a:r>
              <a:rPr sz="2600" spc="95" dirty="0">
                <a:latin typeface="Arial MT"/>
                <a:cs typeface="Arial MT"/>
              </a:rPr>
              <a:t>) hanya </a:t>
            </a:r>
            <a:r>
              <a:rPr sz="2600" spc="105" dirty="0">
                <a:latin typeface="Arial MT"/>
                <a:cs typeface="Arial MT"/>
              </a:rPr>
              <a:t>meliputi </a:t>
            </a:r>
            <a:r>
              <a:rPr sz="2600" spc="110" dirty="0">
                <a:latin typeface="Arial MT"/>
                <a:cs typeface="Arial MT"/>
              </a:rPr>
              <a:t> </a:t>
            </a:r>
            <a:r>
              <a:rPr sz="2600" spc="90" dirty="0">
                <a:latin typeface="Arial MT"/>
                <a:cs typeface="Arial MT"/>
              </a:rPr>
              <a:t>beberapa </a:t>
            </a:r>
            <a:r>
              <a:rPr sz="2600" spc="85" dirty="0">
                <a:latin typeface="Arial MT"/>
                <a:cs typeface="Arial MT"/>
              </a:rPr>
              <a:t>fungsi </a:t>
            </a:r>
            <a:r>
              <a:rPr sz="2600" spc="80" dirty="0">
                <a:latin typeface="Arial MT"/>
                <a:cs typeface="Arial MT"/>
              </a:rPr>
              <a:t>dari </a:t>
            </a:r>
            <a:r>
              <a:rPr sz="2600" spc="90" dirty="0">
                <a:latin typeface="Arial MT"/>
                <a:cs typeface="Arial MT"/>
              </a:rPr>
              <a:t>sistem </a:t>
            </a:r>
            <a:r>
              <a:rPr sz="2600" spc="95" dirty="0">
                <a:latin typeface="Arial MT"/>
                <a:cs typeface="Arial MT"/>
              </a:rPr>
              <a:t>spesialis, programmer </a:t>
            </a:r>
            <a:r>
              <a:rPr sz="2600" spc="69" dirty="0">
                <a:latin typeface="Arial MT"/>
                <a:cs typeface="Arial MT"/>
              </a:rPr>
              <a:t>dan </a:t>
            </a:r>
            <a:r>
              <a:rPr sz="2600" spc="75" dirty="0">
                <a:latin typeface="Arial MT"/>
                <a:cs typeface="Arial MT"/>
              </a:rPr>
              <a:t> </a:t>
            </a:r>
            <a:r>
              <a:rPr sz="2600" spc="-6" dirty="0">
                <a:latin typeface="Arial MT"/>
                <a:cs typeface="Arial MT"/>
              </a:rPr>
              <a:t>sistem analist</a:t>
            </a:r>
            <a:r>
              <a:rPr sz="2600" spc="-6" dirty="0">
                <a:latin typeface="Arial MT"/>
                <a:cs typeface="Arial MT"/>
              </a:rPr>
              <a:t>.</a:t>
            </a:r>
            <a:endParaRPr sz="2600" dirty="0">
              <a:latin typeface="Arial MT"/>
              <a:cs typeface="Arial MT"/>
            </a:endParaRPr>
          </a:p>
          <a:p>
            <a:pPr marL="12699" marR="5080" algn="just">
              <a:lnSpc>
                <a:spcPts val="3009"/>
              </a:lnSpc>
              <a:spcBef>
                <a:spcPts val="1425"/>
              </a:spcBef>
            </a:pPr>
            <a:r>
              <a:rPr sz="2600" spc="60" dirty="0">
                <a:latin typeface="Arial MT"/>
                <a:cs typeface="Arial MT"/>
              </a:rPr>
              <a:t>Dengan </a:t>
            </a:r>
            <a:r>
              <a:rPr sz="2600" spc="65" dirty="0">
                <a:latin typeface="Arial MT"/>
                <a:cs typeface="Arial MT"/>
              </a:rPr>
              <a:t>demikian </a:t>
            </a:r>
            <a:r>
              <a:rPr sz="2600" spc="60" dirty="0">
                <a:latin typeface="Arial MT"/>
                <a:cs typeface="Arial MT"/>
              </a:rPr>
              <a:t>tidak </a:t>
            </a:r>
            <a:r>
              <a:rPr sz="2600" spc="50" dirty="0">
                <a:latin typeface="Arial MT"/>
                <a:cs typeface="Arial MT"/>
              </a:rPr>
              <a:t>ada </a:t>
            </a:r>
            <a:r>
              <a:rPr sz="2600" spc="65" dirty="0">
                <a:latin typeface="Arial MT"/>
                <a:cs typeface="Arial MT"/>
              </a:rPr>
              <a:t>sistem </a:t>
            </a:r>
            <a:r>
              <a:rPr sz="2600" spc="60" dirty="0">
                <a:latin typeface="Arial MT"/>
                <a:cs typeface="Arial MT"/>
              </a:rPr>
              <a:t>yang </a:t>
            </a:r>
            <a:r>
              <a:rPr sz="2600" spc="50" dirty="0">
                <a:latin typeface="Arial MT"/>
                <a:cs typeface="Arial MT"/>
              </a:rPr>
              <a:t>ada </a:t>
            </a:r>
            <a:r>
              <a:rPr sz="2600" spc="60" dirty="0">
                <a:latin typeface="Arial MT"/>
                <a:cs typeface="Arial MT"/>
              </a:rPr>
              <a:t>yang dapat </a:t>
            </a:r>
            <a:r>
              <a:rPr sz="2600" spc="65" dirty="0">
                <a:latin typeface="Arial MT"/>
                <a:cs typeface="Arial MT"/>
              </a:rPr>
              <a:t> </a:t>
            </a:r>
            <a:r>
              <a:rPr sz="2600" spc="20" dirty="0">
                <a:latin typeface="Arial MT"/>
                <a:cs typeface="Arial MT"/>
              </a:rPr>
              <a:t>digunakan secara </a:t>
            </a:r>
            <a:r>
              <a:rPr sz="2600" spc="25" dirty="0">
                <a:latin typeface="Arial MT"/>
                <a:cs typeface="Arial MT"/>
              </a:rPr>
              <a:t>komprehensif </a:t>
            </a:r>
            <a:r>
              <a:rPr sz="2600" spc="20" dirty="0">
                <a:latin typeface="Arial MT"/>
                <a:cs typeface="Arial MT"/>
              </a:rPr>
              <a:t>untuk region ini, sehingga </a:t>
            </a:r>
            <a:r>
              <a:rPr sz="2600" spc="-740" dirty="0">
                <a:latin typeface="Arial MT"/>
                <a:cs typeface="Arial MT"/>
              </a:rPr>
              <a:t> </a:t>
            </a:r>
            <a:r>
              <a:rPr sz="2600" spc="210" dirty="0">
                <a:latin typeface="Arial MT"/>
                <a:cs typeface="Arial MT"/>
              </a:rPr>
              <a:t>cukup </a:t>
            </a:r>
            <a:r>
              <a:rPr sz="2600" spc="235" dirty="0">
                <a:latin typeface="Arial MT"/>
                <a:cs typeface="Arial MT"/>
              </a:rPr>
              <a:t>beralasan </a:t>
            </a:r>
            <a:r>
              <a:rPr sz="2600" spc="210" dirty="0">
                <a:latin typeface="Arial MT"/>
                <a:cs typeface="Arial MT"/>
              </a:rPr>
              <a:t>untuk </a:t>
            </a:r>
            <a:r>
              <a:rPr sz="2600" spc="245" dirty="0">
                <a:latin typeface="Arial MT"/>
                <a:cs typeface="Arial MT"/>
              </a:rPr>
              <a:t>menggunakan </a:t>
            </a:r>
            <a:r>
              <a:rPr sz="2600" spc="215" dirty="0">
                <a:latin typeface="Arial MT"/>
                <a:cs typeface="Arial MT"/>
              </a:rPr>
              <a:t>model </a:t>
            </a:r>
            <a:r>
              <a:rPr sz="2600" spc="200" dirty="0">
                <a:latin typeface="Arial MT"/>
                <a:cs typeface="Arial MT"/>
              </a:rPr>
              <a:t>yang </a:t>
            </a:r>
            <a:r>
              <a:rPr sz="2600" spc="204" dirty="0">
                <a:latin typeface="Arial MT"/>
                <a:cs typeface="Arial MT"/>
              </a:rPr>
              <a:t> </a:t>
            </a:r>
            <a:r>
              <a:rPr sz="2600" spc="-6" dirty="0">
                <a:latin typeface="Arial MT"/>
                <a:cs typeface="Arial MT"/>
              </a:rPr>
              <a:t>dikembangkan</a:t>
            </a:r>
            <a:r>
              <a:rPr sz="2600" spc="-10" dirty="0">
                <a:latin typeface="Arial MT"/>
                <a:cs typeface="Arial MT"/>
              </a:rPr>
              <a:t> </a:t>
            </a:r>
            <a:r>
              <a:rPr sz="2600" spc="-6" dirty="0">
                <a:latin typeface="Arial MT"/>
                <a:cs typeface="Arial MT"/>
              </a:rPr>
              <a:t>oleh SRIG-PS pada region ini</a:t>
            </a:r>
            <a:r>
              <a:rPr sz="2600" spc="-6" dirty="0">
                <a:latin typeface="Arial MT"/>
                <a:cs typeface="Arial MT"/>
              </a:rPr>
              <a:t>..</a:t>
            </a:r>
            <a:endParaRPr sz="26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62" y="1348947"/>
            <a:ext cx="9093835" cy="4834890"/>
          </a:xfrm>
          <a:prstGeom prst="rect">
            <a:avLst/>
          </a:prstGeom>
        </p:spPr>
        <p:txBody>
          <a:bodyPr vert="horz" wrap="square" lIns="0" tIns="12065" rIns="0" bIns="0" rtlCol="0">
            <a:spAutoFit/>
          </a:bodyPr>
          <a:lstStyle/>
          <a:p>
            <a:pPr marL="478121" marR="5080" indent="-465422" algn="just">
              <a:spcBef>
                <a:spcPts val="95"/>
              </a:spcBef>
            </a:pPr>
            <a:r>
              <a:rPr sz="2800" i="1" spc="10" dirty="0">
                <a:latin typeface="Arial"/>
                <a:cs typeface="Arial"/>
              </a:rPr>
              <a:t>b. </a:t>
            </a:r>
            <a:r>
              <a:rPr sz="2800" i="1" spc="15" dirty="0">
                <a:latin typeface="Arial"/>
                <a:cs typeface="Arial"/>
              </a:rPr>
              <a:t>Kelompok kedua </a:t>
            </a:r>
            <a:r>
              <a:rPr sz="2800" spc="-6" dirty="0">
                <a:latin typeface="Arial MT"/>
                <a:cs typeface="Arial MT"/>
              </a:rPr>
              <a:t>: </a:t>
            </a:r>
            <a:r>
              <a:rPr sz="2800" spc="15" dirty="0">
                <a:latin typeface="Arial MT"/>
                <a:cs typeface="Arial MT"/>
              </a:rPr>
              <a:t>mereka yang bergelut </a:t>
            </a:r>
            <a:r>
              <a:rPr sz="2800" spc="10" dirty="0">
                <a:latin typeface="Arial MT"/>
                <a:cs typeface="Arial MT"/>
              </a:rPr>
              <a:t>di </a:t>
            </a:r>
            <a:r>
              <a:rPr sz="2800" spc="15" dirty="0">
                <a:latin typeface="Arial MT"/>
                <a:cs typeface="Arial MT"/>
              </a:rPr>
              <a:t>perangkat </a:t>
            </a:r>
            <a:r>
              <a:rPr sz="2800" spc="20" dirty="0">
                <a:latin typeface="Arial MT"/>
                <a:cs typeface="Arial MT"/>
              </a:rPr>
              <a:t> </a:t>
            </a:r>
            <a:r>
              <a:rPr sz="2800" spc="-6" dirty="0">
                <a:latin typeface="Arial MT"/>
                <a:cs typeface="Arial MT"/>
              </a:rPr>
              <a:t>keras</a:t>
            </a:r>
            <a:r>
              <a:rPr sz="2800" spc="-6" dirty="0">
                <a:latin typeface="Arial MT"/>
                <a:cs typeface="Arial MT"/>
              </a:rPr>
              <a:t> (hardware).</a:t>
            </a:r>
            <a:endParaRPr sz="2800" dirty="0">
              <a:latin typeface="Arial MT"/>
              <a:cs typeface="Arial MT"/>
            </a:endParaRPr>
          </a:p>
          <a:p>
            <a:pPr marL="927033" marR="5080" indent="-449548" algn="just">
              <a:spcBef>
                <a:spcPts val="1425"/>
              </a:spcBef>
              <a:buChar char="•"/>
              <a:tabLst>
                <a:tab pos="927033" algn="l"/>
              </a:tabLst>
            </a:pPr>
            <a:r>
              <a:rPr sz="2800" spc="120" dirty="0">
                <a:latin typeface="Arial MT"/>
                <a:cs typeface="Arial MT"/>
              </a:rPr>
              <a:t>Technical enginer, </a:t>
            </a:r>
            <a:r>
              <a:rPr sz="2800" spc="114" dirty="0">
                <a:latin typeface="Arial MT"/>
                <a:cs typeface="Arial MT"/>
              </a:rPr>
              <a:t>sering </a:t>
            </a:r>
            <a:r>
              <a:rPr sz="2800" spc="105" dirty="0">
                <a:latin typeface="Arial MT"/>
                <a:cs typeface="Arial MT"/>
              </a:rPr>
              <a:t>juga </a:t>
            </a:r>
            <a:r>
              <a:rPr sz="2800" spc="120" dirty="0">
                <a:latin typeface="Arial MT"/>
                <a:cs typeface="Arial MT"/>
              </a:rPr>
              <a:t>disebut sebagai </a:t>
            </a:r>
            <a:r>
              <a:rPr sz="2800" spc="125" dirty="0">
                <a:latin typeface="Arial MT"/>
                <a:cs typeface="Arial MT"/>
              </a:rPr>
              <a:t> </a:t>
            </a:r>
            <a:r>
              <a:rPr sz="2800" spc="160" dirty="0">
                <a:latin typeface="Arial MT"/>
                <a:cs typeface="Arial MT"/>
              </a:rPr>
              <a:t>teknisi </a:t>
            </a:r>
            <a:r>
              <a:rPr sz="2800" spc="144" dirty="0">
                <a:latin typeface="Arial MT"/>
                <a:cs typeface="Arial MT"/>
              </a:rPr>
              <a:t>yaitu orang </a:t>
            </a:r>
            <a:r>
              <a:rPr sz="2800" spc="135" dirty="0">
                <a:latin typeface="Arial MT"/>
                <a:cs typeface="Arial MT"/>
              </a:rPr>
              <a:t>yang </a:t>
            </a:r>
            <a:r>
              <a:rPr sz="2800" spc="175" dirty="0">
                <a:latin typeface="Arial MT"/>
                <a:cs typeface="Arial MT"/>
              </a:rPr>
              <a:t>berkecimpung </a:t>
            </a:r>
            <a:r>
              <a:rPr sz="2800" spc="150" dirty="0">
                <a:latin typeface="Arial MT"/>
                <a:cs typeface="Arial MT"/>
              </a:rPr>
              <a:t>dalam </a:t>
            </a:r>
            <a:r>
              <a:rPr sz="2800" spc="155" dirty="0">
                <a:latin typeface="Arial MT"/>
                <a:cs typeface="Arial MT"/>
              </a:rPr>
              <a:t> </a:t>
            </a:r>
            <a:r>
              <a:rPr sz="2800" spc="-6" dirty="0">
                <a:latin typeface="Arial MT"/>
                <a:cs typeface="Arial MT"/>
              </a:rPr>
              <a:t>bidang teknik baik mengenai pemeliharaan maupun </a:t>
            </a:r>
            <a:r>
              <a:rPr sz="2800" spc="-765" dirty="0">
                <a:latin typeface="Arial MT"/>
                <a:cs typeface="Arial MT"/>
              </a:rPr>
              <a:t> </a:t>
            </a:r>
            <a:r>
              <a:rPr sz="2800" spc="-6" dirty="0">
                <a:latin typeface="Arial MT"/>
                <a:cs typeface="Arial MT"/>
              </a:rPr>
              <a:t>perbaikan perangkat</a:t>
            </a:r>
            <a:r>
              <a:rPr sz="2800" spc="6" dirty="0">
                <a:latin typeface="Arial MT"/>
                <a:cs typeface="Arial MT"/>
              </a:rPr>
              <a:t> </a:t>
            </a:r>
            <a:r>
              <a:rPr sz="2800" spc="-6" dirty="0">
                <a:latin typeface="Arial MT"/>
                <a:cs typeface="Arial MT"/>
              </a:rPr>
              <a:t>sistem</a:t>
            </a:r>
            <a:r>
              <a:rPr sz="2800" dirty="0">
                <a:latin typeface="Arial MT"/>
                <a:cs typeface="Arial MT"/>
              </a:rPr>
              <a:t> </a:t>
            </a:r>
            <a:r>
              <a:rPr sz="2800" spc="-6" dirty="0">
                <a:latin typeface="Arial MT"/>
                <a:cs typeface="Arial MT"/>
              </a:rPr>
              <a:t>komputer</a:t>
            </a:r>
            <a:r>
              <a:rPr sz="2800" spc="-6" dirty="0">
                <a:latin typeface="Arial MT"/>
                <a:cs typeface="Arial MT"/>
              </a:rPr>
              <a:t>.</a:t>
            </a:r>
            <a:endParaRPr sz="2800" dirty="0">
              <a:latin typeface="Arial MT"/>
              <a:cs typeface="Arial MT"/>
            </a:endParaRPr>
          </a:p>
          <a:p>
            <a:pPr marL="927033" marR="5080" indent="-449548" algn="just">
              <a:spcBef>
                <a:spcPts val="1425"/>
              </a:spcBef>
              <a:buChar char="•"/>
              <a:tabLst>
                <a:tab pos="927033" algn="l"/>
              </a:tabLst>
            </a:pPr>
            <a:r>
              <a:rPr sz="2800" spc="65" dirty="0">
                <a:latin typeface="Arial MT"/>
                <a:cs typeface="Arial MT"/>
              </a:rPr>
              <a:t>Networking Engineer </a:t>
            </a:r>
            <a:r>
              <a:rPr sz="2800" spc="-6" dirty="0">
                <a:latin typeface="Arial MT"/>
                <a:cs typeface="Arial MT"/>
              </a:rPr>
              <a:t>: </a:t>
            </a:r>
            <a:r>
              <a:rPr sz="2800" spc="60" dirty="0">
                <a:latin typeface="Arial MT"/>
                <a:cs typeface="Arial MT"/>
              </a:rPr>
              <a:t>orang </a:t>
            </a:r>
            <a:r>
              <a:rPr sz="2800" spc="55" dirty="0">
                <a:latin typeface="Arial MT"/>
                <a:cs typeface="Arial MT"/>
              </a:rPr>
              <a:t>yang </a:t>
            </a:r>
            <a:r>
              <a:rPr sz="2800" spc="69" dirty="0">
                <a:latin typeface="Arial MT"/>
                <a:cs typeface="Arial MT"/>
              </a:rPr>
              <a:t>berkecimpung </a:t>
            </a:r>
            <a:r>
              <a:rPr sz="2800" spc="-765" dirty="0">
                <a:latin typeface="Arial MT"/>
                <a:cs typeface="Arial MT"/>
              </a:rPr>
              <a:t> </a:t>
            </a:r>
            <a:r>
              <a:rPr sz="2800" spc="200" dirty="0">
                <a:latin typeface="Arial MT"/>
                <a:cs typeface="Arial MT"/>
              </a:rPr>
              <a:t>dalam </a:t>
            </a:r>
            <a:r>
              <a:rPr sz="2800" spc="210" dirty="0">
                <a:latin typeface="Arial MT"/>
                <a:cs typeface="Arial MT"/>
              </a:rPr>
              <a:t>bidang teknis </a:t>
            </a:r>
            <a:r>
              <a:rPr sz="2800" spc="219" dirty="0">
                <a:latin typeface="Arial MT"/>
                <a:cs typeface="Arial MT"/>
              </a:rPr>
              <a:t>jaringan </a:t>
            </a:r>
            <a:r>
              <a:rPr sz="2800" spc="225" dirty="0">
                <a:latin typeface="Arial MT"/>
                <a:cs typeface="Arial MT"/>
              </a:rPr>
              <a:t>komputer </a:t>
            </a:r>
            <a:r>
              <a:rPr sz="2800" spc="195" dirty="0">
                <a:latin typeface="Arial MT"/>
                <a:cs typeface="Arial MT"/>
              </a:rPr>
              <a:t>dari </a:t>
            </a:r>
            <a:r>
              <a:rPr sz="2800" spc="200" dirty="0">
                <a:latin typeface="Arial MT"/>
                <a:cs typeface="Arial MT"/>
              </a:rPr>
              <a:t> </a:t>
            </a:r>
            <a:r>
              <a:rPr sz="2800" i="1" spc="-6" dirty="0">
                <a:latin typeface="Arial"/>
                <a:cs typeface="Arial"/>
              </a:rPr>
              <a:t>maintenance </a:t>
            </a:r>
            <a:r>
              <a:rPr sz="2800" spc="-6" dirty="0">
                <a:latin typeface="Arial MT"/>
                <a:cs typeface="Arial MT"/>
              </a:rPr>
              <a:t>sampai</a:t>
            </a:r>
            <a:r>
              <a:rPr sz="2800" dirty="0">
                <a:latin typeface="Arial MT"/>
                <a:cs typeface="Arial MT"/>
              </a:rPr>
              <a:t> </a:t>
            </a:r>
            <a:r>
              <a:rPr sz="2800" spc="-6" dirty="0">
                <a:latin typeface="Arial MT"/>
                <a:cs typeface="Arial MT"/>
              </a:rPr>
              <a:t>pada</a:t>
            </a:r>
            <a:r>
              <a:rPr sz="2800" dirty="0">
                <a:latin typeface="Arial MT"/>
                <a:cs typeface="Arial MT"/>
              </a:rPr>
              <a:t> </a:t>
            </a:r>
            <a:r>
              <a:rPr sz="2800" i="1" spc="-6" dirty="0">
                <a:latin typeface="Arial"/>
                <a:cs typeface="Arial"/>
              </a:rPr>
              <a:t>troubleshooting</a:t>
            </a:r>
            <a:r>
              <a:rPr sz="2800" spc="-6" dirty="0">
                <a:latin typeface="Arial MT"/>
                <a:cs typeface="Arial MT"/>
              </a:rPr>
              <a:t>.</a:t>
            </a:r>
            <a:endParaRPr sz="2800" dirty="0">
              <a:latin typeface="Arial MT"/>
              <a:cs typeface="Arial MT"/>
            </a:endParaRPr>
          </a:p>
          <a:p>
            <a:pPr marL="927033" indent="-450183" algn="just">
              <a:spcBef>
                <a:spcPts val="1425"/>
              </a:spcBef>
              <a:buChar char="•"/>
              <a:tabLst>
                <a:tab pos="927033" algn="l"/>
              </a:tabLst>
            </a:pPr>
            <a:r>
              <a:rPr sz="2800" spc="-6" dirty="0">
                <a:latin typeface="Arial MT"/>
                <a:cs typeface="Arial MT"/>
              </a:rPr>
              <a:t>dll</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9923" y="214642"/>
            <a:ext cx="8839200" cy="1583125"/>
          </a:xfrm>
          <a:prstGeom prst="rect">
            <a:avLst/>
          </a:prstGeom>
        </p:spPr>
        <p:txBody>
          <a:bodyPr vert="horz" wrap="square" lIns="0" tIns="13334" rIns="0" bIns="0" rtlCol="0">
            <a:spAutoFit/>
          </a:bodyPr>
          <a:lstStyle/>
          <a:p>
            <a:pPr marL="12699">
              <a:spcBef>
                <a:spcPts val="105"/>
              </a:spcBef>
            </a:pPr>
            <a:r>
              <a:rPr spc="-6" dirty="0"/>
              <a:t>Analisis Terhadap Sistem Sertifikasi</a:t>
            </a:r>
          </a:p>
        </p:txBody>
      </p:sp>
      <p:sp>
        <p:nvSpPr>
          <p:cNvPr id="3" name="object 3"/>
          <p:cNvSpPr txBox="1"/>
          <p:nvPr/>
        </p:nvSpPr>
        <p:spPr>
          <a:xfrm>
            <a:off x="165100" y="1724025"/>
            <a:ext cx="9093835" cy="5371074"/>
          </a:xfrm>
          <a:prstGeom prst="rect">
            <a:avLst/>
          </a:prstGeom>
        </p:spPr>
        <p:txBody>
          <a:bodyPr vert="horz" wrap="square" lIns="0" tIns="163183" rIns="0" bIns="0" rtlCol="0">
            <a:spAutoFit/>
          </a:bodyPr>
          <a:lstStyle/>
          <a:p>
            <a:pPr marL="12699">
              <a:spcBef>
                <a:spcPts val="1285"/>
              </a:spcBef>
            </a:pPr>
            <a:r>
              <a:rPr sz="2800" b="1" spc="-6" dirty="0">
                <a:latin typeface="Arial"/>
                <a:cs typeface="Arial"/>
              </a:rPr>
              <a:t>JITEC</a:t>
            </a:r>
            <a:endParaRPr sz="2800" dirty="0">
              <a:latin typeface="Arial"/>
              <a:cs typeface="Arial"/>
            </a:endParaRPr>
          </a:p>
          <a:p>
            <a:pPr marL="12699" marR="5080" algn="just">
              <a:lnSpc>
                <a:spcPts val="3120"/>
              </a:lnSpc>
              <a:spcBef>
                <a:spcPts val="1490"/>
              </a:spcBef>
            </a:pPr>
            <a:r>
              <a:rPr sz="2800" spc="65" dirty="0">
                <a:latin typeface="Arial MT"/>
                <a:cs typeface="Arial MT"/>
              </a:rPr>
              <a:t>Model </a:t>
            </a:r>
            <a:r>
              <a:rPr sz="2800" spc="60" dirty="0">
                <a:latin typeface="Arial MT"/>
                <a:cs typeface="Arial MT"/>
              </a:rPr>
              <a:t>ujian </a:t>
            </a:r>
            <a:r>
              <a:rPr sz="2800" spc="65" dirty="0">
                <a:latin typeface="Arial MT"/>
                <a:cs typeface="Arial MT"/>
              </a:rPr>
              <a:t>Jepang </a:t>
            </a:r>
            <a:r>
              <a:rPr sz="2800" spc="60" dirty="0">
                <a:latin typeface="Arial MT"/>
                <a:cs typeface="Arial MT"/>
              </a:rPr>
              <a:t>bagi </a:t>
            </a:r>
            <a:r>
              <a:rPr sz="2800" spc="69" dirty="0">
                <a:latin typeface="Arial MT"/>
                <a:cs typeface="Arial MT"/>
              </a:rPr>
              <a:t>negara </a:t>
            </a:r>
            <a:r>
              <a:rPr sz="2800" spc="60" dirty="0">
                <a:latin typeface="Arial MT"/>
                <a:cs typeface="Arial MT"/>
              </a:rPr>
              <a:t>lain </a:t>
            </a:r>
            <a:r>
              <a:rPr sz="2800" spc="75" dirty="0">
                <a:latin typeface="Arial MT"/>
                <a:cs typeface="Arial MT"/>
              </a:rPr>
              <a:t>dipandang </a:t>
            </a:r>
            <a:r>
              <a:rPr sz="2800" spc="65" dirty="0">
                <a:latin typeface="Arial MT"/>
                <a:cs typeface="Arial MT"/>
              </a:rPr>
              <a:t>masih </a:t>
            </a:r>
            <a:r>
              <a:rPr sz="2800" spc="69" dirty="0">
                <a:latin typeface="Arial MT"/>
                <a:cs typeface="Arial MT"/>
              </a:rPr>
              <a:t> </a:t>
            </a:r>
            <a:r>
              <a:rPr sz="2800" spc="85" dirty="0">
                <a:latin typeface="Arial MT"/>
                <a:cs typeface="Arial MT"/>
              </a:rPr>
              <a:t>terasa </a:t>
            </a:r>
            <a:r>
              <a:rPr sz="2800" spc="90" dirty="0">
                <a:latin typeface="Arial MT"/>
                <a:cs typeface="Arial MT"/>
              </a:rPr>
              <a:t>terlalu </a:t>
            </a:r>
            <a:r>
              <a:rPr sz="2800" spc="95" dirty="0">
                <a:latin typeface="Arial MT"/>
                <a:cs typeface="Arial MT"/>
              </a:rPr>
              <a:t>teoritisis </a:t>
            </a:r>
            <a:r>
              <a:rPr sz="2800" spc="85" dirty="0">
                <a:latin typeface="Arial MT"/>
                <a:cs typeface="Arial MT"/>
              </a:rPr>
              <a:t>tetapi </a:t>
            </a:r>
            <a:r>
              <a:rPr sz="2800" spc="90" dirty="0">
                <a:latin typeface="Arial MT"/>
                <a:cs typeface="Arial MT"/>
              </a:rPr>
              <a:t>menurut kurikulum </a:t>
            </a:r>
            <a:r>
              <a:rPr sz="2800" spc="75" dirty="0">
                <a:latin typeface="Arial MT"/>
                <a:cs typeface="Arial MT"/>
              </a:rPr>
              <a:t>yang </a:t>
            </a:r>
            <a:r>
              <a:rPr sz="2800" spc="80" dirty="0">
                <a:latin typeface="Arial MT"/>
                <a:cs typeface="Arial MT"/>
              </a:rPr>
              <a:t> </a:t>
            </a:r>
            <a:r>
              <a:rPr sz="2800" spc="265" dirty="0">
                <a:latin typeface="Arial MT"/>
                <a:cs typeface="Arial MT"/>
              </a:rPr>
              <a:t>berlaku </a:t>
            </a:r>
            <a:r>
              <a:rPr sz="2800" spc="155" dirty="0">
                <a:latin typeface="Arial MT"/>
                <a:cs typeface="Arial MT"/>
              </a:rPr>
              <a:t>di </a:t>
            </a:r>
            <a:r>
              <a:rPr sz="2800" spc="254" dirty="0">
                <a:latin typeface="Arial MT"/>
                <a:cs typeface="Arial MT"/>
              </a:rPr>
              <a:t>Jepang </a:t>
            </a:r>
            <a:r>
              <a:rPr sz="2800" spc="280" dirty="0">
                <a:latin typeface="Arial MT"/>
                <a:cs typeface="Arial MT"/>
              </a:rPr>
              <a:t>pengetahuan </a:t>
            </a:r>
            <a:r>
              <a:rPr sz="2800" spc="245" dirty="0">
                <a:latin typeface="Arial MT"/>
                <a:cs typeface="Arial MT"/>
              </a:rPr>
              <a:t>dasar </a:t>
            </a:r>
            <a:r>
              <a:rPr sz="2800" spc="270" dirty="0">
                <a:latin typeface="Arial MT"/>
                <a:cs typeface="Arial MT"/>
              </a:rPr>
              <a:t>tersebut </a:t>
            </a:r>
            <a:r>
              <a:rPr sz="2800" spc="275" dirty="0">
                <a:latin typeface="Arial MT"/>
                <a:cs typeface="Arial MT"/>
              </a:rPr>
              <a:t> </a:t>
            </a:r>
            <a:r>
              <a:rPr sz="2800" spc="60" dirty="0">
                <a:latin typeface="Arial MT"/>
                <a:cs typeface="Arial MT"/>
              </a:rPr>
              <a:t>dipandang </a:t>
            </a:r>
            <a:r>
              <a:rPr sz="2800" spc="55" dirty="0">
                <a:latin typeface="Arial MT"/>
                <a:cs typeface="Arial MT"/>
              </a:rPr>
              <a:t>perlu </a:t>
            </a:r>
            <a:r>
              <a:rPr sz="2800" spc="45" dirty="0">
                <a:latin typeface="Arial MT"/>
                <a:cs typeface="Arial MT"/>
              </a:rPr>
              <a:t>dan </a:t>
            </a:r>
            <a:r>
              <a:rPr sz="2800" spc="60" dirty="0">
                <a:latin typeface="Arial MT"/>
                <a:cs typeface="Arial MT"/>
              </a:rPr>
              <a:t>patut </a:t>
            </a:r>
            <a:r>
              <a:rPr sz="2800" spc="65" dirty="0">
                <a:latin typeface="Arial MT"/>
                <a:cs typeface="Arial MT"/>
              </a:rPr>
              <a:t>diujikan. </a:t>
            </a:r>
            <a:r>
              <a:rPr sz="2800" spc="55" dirty="0">
                <a:latin typeface="Arial MT"/>
                <a:cs typeface="Arial MT"/>
              </a:rPr>
              <a:t>Ujian </a:t>
            </a:r>
            <a:r>
              <a:rPr sz="2800" spc="35" dirty="0">
                <a:latin typeface="Arial MT"/>
                <a:cs typeface="Arial MT"/>
              </a:rPr>
              <a:t>di </a:t>
            </a:r>
            <a:r>
              <a:rPr sz="2800" spc="60" dirty="0">
                <a:latin typeface="Arial MT"/>
                <a:cs typeface="Arial MT"/>
              </a:rPr>
              <a:t>Jepang </a:t>
            </a:r>
            <a:r>
              <a:rPr sz="2800" spc="50" dirty="0">
                <a:latin typeface="Arial MT"/>
                <a:cs typeface="Arial MT"/>
              </a:rPr>
              <a:t>ini </a:t>
            </a:r>
            <a:r>
              <a:rPr sz="2800" spc="55" dirty="0">
                <a:latin typeface="Arial MT"/>
                <a:cs typeface="Arial MT"/>
              </a:rPr>
              <a:t> </a:t>
            </a:r>
            <a:r>
              <a:rPr sz="2800" spc="-6" dirty="0">
                <a:latin typeface="Arial MT"/>
                <a:cs typeface="Arial MT"/>
              </a:rPr>
              <a:t>hanya meluluskan</a:t>
            </a:r>
            <a:r>
              <a:rPr sz="2800" dirty="0">
                <a:latin typeface="Arial MT"/>
                <a:cs typeface="Arial MT"/>
              </a:rPr>
              <a:t> </a:t>
            </a:r>
            <a:r>
              <a:rPr sz="2800" spc="-6" dirty="0">
                <a:latin typeface="Arial MT"/>
                <a:cs typeface="Arial MT"/>
              </a:rPr>
              <a:t>sekitar</a:t>
            </a:r>
            <a:r>
              <a:rPr sz="2800" dirty="0">
                <a:latin typeface="Arial MT"/>
                <a:cs typeface="Arial MT"/>
              </a:rPr>
              <a:t> </a:t>
            </a:r>
            <a:r>
              <a:rPr sz="2800" spc="-6" dirty="0">
                <a:latin typeface="Arial MT"/>
                <a:cs typeface="Arial MT"/>
              </a:rPr>
              <a:t>10%</a:t>
            </a:r>
            <a:r>
              <a:rPr sz="2800" dirty="0">
                <a:latin typeface="Arial MT"/>
                <a:cs typeface="Arial MT"/>
              </a:rPr>
              <a:t> </a:t>
            </a:r>
            <a:r>
              <a:rPr sz="2800" spc="-6" dirty="0">
                <a:latin typeface="Arial MT"/>
                <a:cs typeface="Arial MT"/>
              </a:rPr>
              <a:t>dari</a:t>
            </a:r>
            <a:r>
              <a:rPr sz="2800" dirty="0">
                <a:latin typeface="Arial MT"/>
                <a:cs typeface="Arial MT"/>
              </a:rPr>
              <a:t> </a:t>
            </a:r>
            <a:r>
              <a:rPr sz="2800" spc="-6" dirty="0">
                <a:latin typeface="Arial MT"/>
                <a:cs typeface="Arial MT"/>
              </a:rPr>
              <a:t>para</a:t>
            </a:r>
            <a:r>
              <a:rPr sz="2800" dirty="0">
                <a:latin typeface="Arial MT"/>
                <a:cs typeface="Arial MT"/>
              </a:rPr>
              <a:t> </a:t>
            </a:r>
            <a:r>
              <a:rPr sz="2800" spc="-6" dirty="0">
                <a:latin typeface="Arial MT"/>
                <a:cs typeface="Arial MT"/>
              </a:rPr>
              <a:t>peserta</a:t>
            </a:r>
            <a:r>
              <a:rPr sz="2800" spc="-6" dirty="0">
                <a:latin typeface="Arial MT"/>
                <a:cs typeface="Arial MT"/>
              </a:rPr>
              <a:t>.</a:t>
            </a:r>
            <a:endParaRPr sz="2800" dirty="0">
              <a:latin typeface="Arial MT"/>
              <a:cs typeface="Arial MT"/>
            </a:endParaRPr>
          </a:p>
          <a:p>
            <a:pPr>
              <a:spcBef>
                <a:spcPts val="40"/>
              </a:spcBef>
            </a:pPr>
            <a:endParaRPr sz="3100" dirty="0">
              <a:latin typeface="Arial MT"/>
              <a:cs typeface="Arial MT"/>
            </a:endParaRPr>
          </a:p>
          <a:p>
            <a:pPr marL="12699" marR="715594">
              <a:lnSpc>
                <a:spcPct val="122300"/>
              </a:lnSpc>
              <a:spcBef>
                <a:spcPts val="6"/>
              </a:spcBef>
            </a:pPr>
            <a:r>
              <a:rPr sz="2800" spc="-6" dirty="0">
                <a:latin typeface="Arial MT"/>
                <a:cs typeface="Arial MT"/>
              </a:rPr>
              <a:t>Pelaksanaan</a:t>
            </a:r>
            <a:r>
              <a:rPr sz="2800" dirty="0">
                <a:latin typeface="Arial MT"/>
                <a:cs typeface="Arial MT"/>
              </a:rPr>
              <a:t> </a:t>
            </a:r>
            <a:r>
              <a:rPr sz="2800" spc="-6" dirty="0">
                <a:latin typeface="Arial MT"/>
                <a:cs typeface="Arial MT"/>
              </a:rPr>
              <a:t>ujian</a:t>
            </a:r>
            <a:r>
              <a:rPr sz="2800" dirty="0">
                <a:latin typeface="Arial MT"/>
                <a:cs typeface="Arial MT"/>
              </a:rPr>
              <a:t> </a:t>
            </a:r>
            <a:r>
              <a:rPr sz="2800" spc="-6" dirty="0">
                <a:latin typeface="Arial MT"/>
                <a:cs typeface="Arial MT"/>
              </a:rPr>
              <a:t>JITEC</a:t>
            </a:r>
            <a:r>
              <a:rPr sz="2800" dirty="0">
                <a:latin typeface="Arial MT"/>
                <a:cs typeface="Arial MT"/>
              </a:rPr>
              <a:t> </a:t>
            </a:r>
            <a:r>
              <a:rPr sz="2800" spc="-6" dirty="0">
                <a:latin typeface="Arial MT"/>
                <a:cs typeface="Arial MT"/>
              </a:rPr>
              <a:t>terbagi</a:t>
            </a:r>
            <a:r>
              <a:rPr sz="2800" dirty="0">
                <a:latin typeface="Arial MT"/>
                <a:cs typeface="Arial MT"/>
              </a:rPr>
              <a:t> </a:t>
            </a:r>
            <a:r>
              <a:rPr sz="2800" spc="-6" dirty="0">
                <a:latin typeface="Arial MT"/>
                <a:cs typeface="Arial MT"/>
              </a:rPr>
              <a:t>atas</a:t>
            </a:r>
            <a:r>
              <a:rPr sz="2800" dirty="0">
                <a:latin typeface="Arial MT"/>
                <a:cs typeface="Arial MT"/>
              </a:rPr>
              <a:t> </a:t>
            </a:r>
            <a:r>
              <a:rPr sz="2800" spc="-6" dirty="0">
                <a:latin typeface="Arial MT"/>
                <a:cs typeface="Arial MT"/>
              </a:rPr>
              <a:t>tiga</a:t>
            </a:r>
            <a:r>
              <a:rPr sz="2800" dirty="0">
                <a:latin typeface="Arial MT"/>
                <a:cs typeface="Arial MT"/>
              </a:rPr>
              <a:t> </a:t>
            </a:r>
            <a:r>
              <a:rPr sz="2800" spc="-6" dirty="0">
                <a:latin typeface="Arial MT"/>
                <a:cs typeface="Arial MT"/>
              </a:rPr>
              <a:t>tingkatan</a:t>
            </a:r>
            <a:r>
              <a:rPr sz="2800" dirty="0">
                <a:latin typeface="Arial MT"/>
                <a:cs typeface="Arial MT"/>
              </a:rPr>
              <a:t> </a:t>
            </a:r>
            <a:r>
              <a:rPr sz="2800" spc="-6" dirty="0">
                <a:latin typeface="Arial MT"/>
                <a:cs typeface="Arial MT"/>
              </a:rPr>
              <a:t>: </a:t>
            </a:r>
            <a:r>
              <a:rPr sz="2800" spc="-765" dirty="0">
                <a:latin typeface="Arial MT"/>
                <a:cs typeface="Arial MT"/>
              </a:rPr>
              <a:t> </a:t>
            </a:r>
            <a:r>
              <a:rPr sz="2800" spc="-6" dirty="0">
                <a:latin typeface="Arial MT"/>
                <a:cs typeface="Arial MT"/>
              </a:rPr>
              <a:t>Tingkat</a:t>
            </a:r>
            <a:r>
              <a:rPr sz="2800" dirty="0">
                <a:latin typeface="Arial MT"/>
                <a:cs typeface="Arial MT"/>
              </a:rPr>
              <a:t> </a:t>
            </a:r>
            <a:r>
              <a:rPr sz="2800" spc="-6" dirty="0">
                <a:latin typeface="Arial MT"/>
                <a:cs typeface="Arial MT"/>
              </a:rPr>
              <a:t>Atas</a:t>
            </a:r>
            <a:r>
              <a:rPr sz="2800" dirty="0">
                <a:latin typeface="Arial MT"/>
                <a:cs typeface="Arial MT"/>
              </a:rPr>
              <a:t> </a:t>
            </a:r>
            <a:r>
              <a:rPr sz="2800" spc="-6" dirty="0">
                <a:latin typeface="Arial MT"/>
                <a:cs typeface="Arial MT"/>
              </a:rPr>
              <a:t>:</a:t>
            </a:r>
            <a:r>
              <a:rPr sz="2800" spc="6" dirty="0">
                <a:latin typeface="Arial MT"/>
                <a:cs typeface="Arial MT"/>
              </a:rPr>
              <a:t> </a:t>
            </a:r>
            <a:r>
              <a:rPr sz="2800" spc="-6" dirty="0">
                <a:latin typeface="Arial MT"/>
                <a:cs typeface="Arial MT"/>
              </a:rPr>
              <a:t>Thesis</a:t>
            </a:r>
            <a:r>
              <a:rPr sz="2800" dirty="0">
                <a:latin typeface="Arial MT"/>
                <a:cs typeface="Arial MT"/>
              </a:rPr>
              <a:t> </a:t>
            </a:r>
            <a:r>
              <a:rPr sz="2800" spc="-6" dirty="0">
                <a:latin typeface="Arial MT"/>
                <a:cs typeface="Arial MT"/>
              </a:rPr>
              <a:t>pendek</a:t>
            </a:r>
            <a:endParaRPr sz="2800" dirty="0">
              <a:latin typeface="Arial MT"/>
              <a:cs typeface="Arial MT"/>
            </a:endParaRPr>
          </a:p>
          <a:p>
            <a:pPr marL="12699">
              <a:spcBef>
                <a:spcPts val="750"/>
              </a:spcBef>
            </a:pPr>
            <a:r>
              <a:rPr sz="2800" spc="-6" dirty="0">
                <a:latin typeface="Arial MT"/>
                <a:cs typeface="Arial MT"/>
              </a:rPr>
              <a:t>Tingat menengah</a:t>
            </a:r>
            <a:r>
              <a:rPr sz="2800" spc="-10" dirty="0">
                <a:latin typeface="Arial MT"/>
                <a:cs typeface="Arial MT"/>
              </a:rPr>
              <a:t> </a:t>
            </a:r>
            <a:r>
              <a:rPr sz="2800" spc="-6" dirty="0">
                <a:latin typeface="Arial MT"/>
                <a:cs typeface="Arial MT"/>
              </a:rPr>
              <a:t>: Analisis kasus</a:t>
            </a:r>
            <a:endParaRPr sz="2800" dirty="0">
              <a:latin typeface="Arial MT"/>
              <a:cs typeface="Arial MT"/>
            </a:endParaRPr>
          </a:p>
          <a:p>
            <a:pPr marL="12699">
              <a:spcBef>
                <a:spcPts val="750"/>
              </a:spcBef>
            </a:pPr>
            <a:r>
              <a:rPr sz="2800" spc="-6" dirty="0">
                <a:latin typeface="Arial MT"/>
                <a:cs typeface="Arial MT"/>
              </a:rPr>
              <a:t>Tingat</a:t>
            </a:r>
            <a:r>
              <a:rPr sz="2800" dirty="0">
                <a:latin typeface="Arial MT"/>
                <a:cs typeface="Arial MT"/>
              </a:rPr>
              <a:t> </a:t>
            </a:r>
            <a:r>
              <a:rPr sz="2800" spc="-6" dirty="0">
                <a:latin typeface="Arial MT"/>
                <a:cs typeface="Arial MT"/>
              </a:rPr>
              <a:t>Dasar</a:t>
            </a:r>
            <a:r>
              <a:rPr sz="2800" dirty="0">
                <a:latin typeface="Arial MT"/>
                <a:cs typeface="Arial MT"/>
              </a:rPr>
              <a:t> </a:t>
            </a:r>
            <a:r>
              <a:rPr sz="2800" spc="-6" dirty="0">
                <a:latin typeface="Arial MT"/>
                <a:cs typeface="Arial MT"/>
              </a:rPr>
              <a:t>:</a:t>
            </a:r>
            <a:r>
              <a:rPr sz="2800" dirty="0">
                <a:latin typeface="Arial MT"/>
                <a:cs typeface="Arial MT"/>
              </a:rPr>
              <a:t> </a:t>
            </a:r>
            <a:r>
              <a:rPr sz="2800" spc="-6" dirty="0">
                <a:latin typeface="Arial MT"/>
                <a:cs typeface="Arial MT"/>
              </a:rPr>
              <a:t>Jawaban</a:t>
            </a:r>
            <a:r>
              <a:rPr sz="2800" dirty="0">
                <a:latin typeface="Arial MT"/>
                <a:cs typeface="Arial MT"/>
              </a:rPr>
              <a:t> </a:t>
            </a:r>
            <a:r>
              <a:rPr sz="2800" spc="-6" dirty="0">
                <a:latin typeface="Arial MT"/>
                <a:cs typeface="Arial MT"/>
              </a:rPr>
              <a:t>singkat</a:t>
            </a:r>
            <a:r>
              <a:rPr sz="2800" dirty="0">
                <a:latin typeface="Arial MT"/>
                <a:cs typeface="Arial MT"/>
              </a:rPr>
              <a:t> </a:t>
            </a:r>
            <a:r>
              <a:rPr sz="2800" spc="-6" dirty="0">
                <a:latin typeface="Arial MT"/>
                <a:cs typeface="Arial MT"/>
              </a:rPr>
              <a:t>dan</a:t>
            </a:r>
            <a:r>
              <a:rPr sz="2800" dirty="0">
                <a:latin typeface="Arial MT"/>
                <a:cs typeface="Arial MT"/>
              </a:rPr>
              <a:t> </a:t>
            </a:r>
            <a:r>
              <a:rPr sz="2800" spc="-6" dirty="0">
                <a:latin typeface="Arial MT"/>
                <a:cs typeface="Arial MT"/>
              </a:rPr>
              <a:t>multiple choice</a:t>
            </a:r>
            <a:endParaRPr sz="2800" dirty="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8900" y="1250448"/>
            <a:ext cx="9093835" cy="4332584"/>
          </a:xfrm>
          <a:prstGeom prst="rect">
            <a:avLst/>
          </a:prstGeom>
        </p:spPr>
        <p:txBody>
          <a:bodyPr vert="horz" wrap="square" lIns="0" tIns="163183" rIns="0" bIns="0" rtlCol="0">
            <a:spAutoFit/>
          </a:bodyPr>
          <a:lstStyle/>
          <a:p>
            <a:pPr marL="12699">
              <a:spcBef>
                <a:spcPts val="1285"/>
              </a:spcBef>
            </a:pPr>
            <a:r>
              <a:rPr sz="2800" spc="-6" dirty="0">
                <a:latin typeface="Arial MT"/>
                <a:cs typeface="Arial MT"/>
              </a:rPr>
              <a:t>Usia juga merupakan</a:t>
            </a:r>
            <a:r>
              <a:rPr sz="2800" dirty="0">
                <a:latin typeface="Arial MT"/>
                <a:cs typeface="Arial MT"/>
              </a:rPr>
              <a:t> </a:t>
            </a:r>
            <a:r>
              <a:rPr sz="2800" spc="-6" dirty="0">
                <a:latin typeface="Arial MT"/>
                <a:cs typeface="Arial MT"/>
              </a:rPr>
              <a:t>persyaratan pada</a:t>
            </a:r>
            <a:r>
              <a:rPr sz="2800" dirty="0">
                <a:latin typeface="Arial MT"/>
                <a:cs typeface="Arial MT"/>
              </a:rPr>
              <a:t> </a:t>
            </a:r>
            <a:r>
              <a:rPr sz="2800" spc="-6" dirty="0">
                <a:latin typeface="Arial MT"/>
                <a:cs typeface="Arial MT"/>
              </a:rPr>
              <a:t>peserta yaitu</a:t>
            </a:r>
            <a:r>
              <a:rPr sz="2800" dirty="0">
                <a:latin typeface="Arial MT"/>
                <a:cs typeface="Arial MT"/>
              </a:rPr>
              <a:t> </a:t>
            </a:r>
            <a:r>
              <a:rPr sz="2800" spc="-6" dirty="0">
                <a:latin typeface="Arial MT"/>
                <a:cs typeface="Arial MT"/>
              </a:rPr>
              <a:t>:</a:t>
            </a:r>
            <a:endParaRPr sz="2800" dirty="0">
              <a:latin typeface="Arial MT"/>
              <a:cs typeface="Arial MT"/>
            </a:endParaRPr>
          </a:p>
          <a:p>
            <a:pPr marL="527012" indent="-514314">
              <a:spcBef>
                <a:spcPts val="1185"/>
              </a:spcBef>
              <a:buAutoNum type="arabicPeriod"/>
              <a:tabLst>
                <a:tab pos="526377" algn="l"/>
                <a:tab pos="527012" algn="l"/>
              </a:tabLst>
            </a:pPr>
            <a:r>
              <a:rPr sz="2800" spc="-6" dirty="0">
                <a:latin typeface="Arial MT"/>
                <a:cs typeface="Arial MT"/>
              </a:rPr>
              <a:t>Project Manager berusia minimal 27 tahun</a:t>
            </a:r>
            <a:endParaRPr sz="2800" dirty="0">
              <a:latin typeface="Arial MT"/>
              <a:cs typeface="Arial MT"/>
            </a:endParaRPr>
          </a:p>
          <a:p>
            <a:pPr marL="527012" indent="-514314">
              <a:spcBef>
                <a:spcPts val="1185"/>
              </a:spcBef>
              <a:buAutoNum type="arabicPeriod"/>
              <a:tabLst>
                <a:tab pos="526377" algn="l"/>
                <a:tab pos="527012" algn="l"/>
              </a:tabLst>
            </a:pPr>
            <a:r>
              <a:rPr sz="2800" spc="-6" dirty="0">
                <a:latin typeface="Arial MT"/>
                <a:cs typeface="Arial MT"/>
              </a:rPr>
              <a:t>System Design Engineer</a:t>
            </a:r>
            <a:r>
              <a:rPr sz="2800" dirty="0">
                <a:latin typeface="Arial MT"/>
                <a:cs typeface="Arial MT"/>
              </a:rPr>
              <a:t> </a:t>
            </a:r>
            <a:r>
              <a:rPr sz="2800" spc="-6" dirty="0">
                <a:latin typeface="Arial MT"/>
                <a:cs typeface="Arial MT"/>
              </a:rPr>
              <a:t>berusia minimal</a:t>
            </a:r>
            <a:r>
              <a:rPr sz="2800" dirty="0">
                <a:latin typeface="Arial MT"/>
                <a:cs typeface="Arial MT"/>
              </a:rPr>
              <a:t> </a:t>
            </a:r>
            <a:r>
              <a:rPr sz="2800" spc="-6" dirty="0">
                <a:latin typeface="Arial MT"/>
                <a:cs typeface="Arial MT"/>
              </a:rPr>
              <a:t>25 tahun</a:t>
            </a:r>
            <a:endParaRPr sz="2800" dirty="0">
              <a:latin typeface="Arial MT"/>
              <a:cs typeface="Arial MT"/>
            </a:endParaRPr>
          </a:p>
          <a:p>
            <a:pPr>
              <a:lnSpc>
                <a:spcPct val="100000"/>
              </a:lnSpc>
            </a:pPr>
            <a:endParaRPr sz="3100" dirty="0">
              <a:latin typeface="Arial MT"/>
              <a:cs typeface="Arial MT"/>
            </a:endParaRPr>
          </a:p>
          <a:p>
            <a:pPr marL="12699" marR="5080">
              <a:lnSpc>
                <a:spcPts val="3120"/>
              </a:lnSpc>
              <a:spcBef>
                <a:spcPts val="2470"/>
              </a:spcBef>
            </a:pPr>
            <a:r>
              <a:rPr sz="2800" spc="65" dirty="0">
                <a:latin typeface="Arial MT"/>
                <a:cs typeface="Arial MT"/>
              </a:rPr>
              <a:t>Latar</a:t>
            </a:r>
            <a:r>
              <a:rPr sz="2800" spc="175" dirty="0">
                <a:latin typeface="Arial MT"/>
                <a:cs typeface="Arial MT"/>
              </a:rPr>
              <a:t> </a:t>
            </a:r>
            <a:r>
              <a:rPr sz="2800" spc="75" dirty="0">
                <a:latin typeface="Arial MT"/>
                <a:cs typeface="Arial MT"/>
              </a:rPr>
              <a:t>belakang</a:t>
            </a:r>
            <a:r>
              <a:rPr sz="2800" spc="180" dirty="0">
                <a:latin typeface="Arial MT"/>
                <a:cs typeface="Arial MT"/>
              </a:rPr>
              <a:t> </a:t>
            </a:r>
            <a:r>
              <a:rPr sz="2800" spc="75" dirty="0">
                <a:latin typeface="Arial MT"/>
                <a:cs typeface="Arial MT"/>
              </a:rPr>
              <a:t>pengalaman</a:t>
            </a:r>
            <a:r>
              <a:rPr sz="2800" spc="190" dirty="0">
                <a:latin typeface="Arial MT"/>
                <a:cs typeface="Arial MT"/>
              </a:rPr>
              <a:t> </a:t>
            </a:r>
            <a:r>
              <a:rPr sz="2800" spc="69" dirty="0">
                <a:latin typeface="Arial MT"/>
                <a:cs typeface="Arial MT"/>
              </a:rPr>
              <a:t>kerja</a:t>
            </a:r>
            <a:r>
              <a:rPr sz="2800" spc="190" dirty="0">
                <a:latin typeface="Arial MT"/>
                <a:cs typeface="Arial MT"/>
              </a:rPr>
              <a:t> </a:t>
            </a:r>
            <a:r>
              <a:rPr sz="2800" spc="65" dirty="0">
                <a:latin typeface="Arial MT"/>
                <a:cs typeface="Arial MT"/>
              </a:rPr>
              <a:t>juga</a:t>
            </a:r>
            <a:r>
              <a:rPr sz="2800" spc="185" dirty="0">
                <a:latin typeface="Arial MT"/>
                <a:cs typeface="Arial MT"/>
              </a:rPr>
              <a:t> </a:t>
            </a:r>
            <a:r>
              <a:rPr sz="2800" spc="80" dirty="0">
                <a:latin typeface="Arial MT"/>
                <a:cs typeface="Arial MT"/>
              </a:rPr>
              <a:t>merupakan</a:t>
            </a:r>
            <a:r>
              <a:rPr sz="2800" spc="190" dirty="0">
                <a:latin typeface="Arial MT"/>
                <a:cs typeface="Arial MT"/>
              </a:rPr>
              <a:t> </a:t>
            </a:r>
            <a:r>
              <a:rPr sz="2800" spc="60" dirty="0">
                <a:latin typeface="Arial MT"/>
                <a:cs typeface="Arial MT"/>
              </a:rPr>
              <a:t>hal </a:t>
            </a:r>
            <a:r>
              <a:rPr sz="2800" spc="-760" dirty="0">
                <a:latin typeface="Arial MT"/>
                <a:cs typeface="Arial MT"/>
              </a:rPr>
              <a:t> </a:t>
            </a:r>
            <a:r>
              <a:rPr sz="2800" spc="-6" dirty="0">
                <a:latin typeface="Arial MT"/>
                <a:cs typeface="Arial MT"/>
              </a:rPr>
              <a:t>yang disyaratkan</a:t>
            </a:r>
            <a:r>
              <a:rPr sz="2800" spc="-6" dirty="0">
                <a:latin typeface="Arial MT"/>
                <a:cs typeface="Arial MT"/>
              </a:rPr>
              <a:t>.</a:t>
            </a:r>
            <a:endParaRPr sz="2800" dirty="0">
              <a:latin typeface="Arial MT"/>
              <a:cs typeface="Arial MT"/>
            </a:endParaRPr>
          </a:p>
          <a:p>
            <a:pPr marL="12699" marR="5080">
              <a:lnSpc>
                <a:spcPts val="3120"/>
              </a:lnSpc>
              <a:spcBef>
                <a:spcPts val="1425"/>
              </a:spcBef>
            </a:pPr>
            <a:r>
              <a:rPr sz="2800" spc="40" dirty="0">
                <a:latin typeface="Arial MT"/>
                <a:cs typeface="Arial MT"/>
              </a:rPr>
              <a:t>Ujian</a:t>
            </a:r>
            <a:r>
              <a:rPr sz="2800" spc="114" dirty="0">
                <a:latin typeface="Arial MT"/>
                <a:cs typeface="Arial MT"/>
              </a:rPr>
              <a:t> </a:t>
            </a:r>
            <a:r>
              <a:rPr sz="2800" spc="35" dirty="0">
                <a:latin typeface="Arial MT"/>
                <a:cs typeface="Arial MT"/>
              </a:rPr>
              <a:t>ini</a:t>
            </a:r>
            <a:r>
              <a:rPr sz="2800" spc="120" dirty="0">
                <a:latin typeface="Arial MT"/>
                <a:cs typeface="Arial MT"/>
              </a:rPr>
              <a:t> </a:t>
            </a:r>
            <a:r>
              <a:rPr sz="2800" spc="50" dirty="0">
                <a:latin typeface="Arial MT"/>
                <a:cs typeface="Arial MT"/>
              </a:rPr>
              <a:t>diselenggarakan</a:t>
            </a:r>
            <a:r>
              <a:rPr sz="2800" spc="120" dirty="0">
                <a:latin typeface="Arial MT"/>
                <a:cs typeface="Arial MT"/>
              </a:rPr>
              <a:t> </a:t>
            </a:r>
            <a:r>
              <a:rPr sz="2800" spc="40" dirty="0">
                <a:latin typeface="Arial MT"/>
                <a:cs typeface="Arial MT"/>
              </a:rPr>
              <a:t>oleh</a:t>
            </a:r>
            <a:r>
              <a:rPr sz="2800" spc="120" dirty="0">
                <a:latin typeface="Arial MT"/>
                <a:cs typeface="Arial MT"/>
              </a:rPr>
              <a:t> </a:t>
            </a:r>
            <a:r>
              <a:rPr sz="2800" spc="45" dirty="0">
                <a:latin typeface="Arial MT"/>
                <a:cs typeface="Arial MT"/>
              </a:rPr>
              <a:t>suatu</a:t>
            </a:r>
            <a:r>
              <a:rPr sz="2800" spc="120" dirty="0">
                <a:latin typeface="Arial MT"/>
                <a:cs typeface="Arial MT"/>
              </a:rPr>
              <a:t> </a:t>
            </a:r>
            <a:r>
              <a:rPr sz="2800" spc="45" dirty="0">
                <a:latin typeface="Arial MT"/>
                <a:cs typeface="Arial MT"/>
              </a:rPr>
              <a:t>badan</a:t>
            </a:r>
            <a:r>
              <a:rPr sz="2800" spc="120" dirty="0">
                <a:latin typeface="Arial MT"/>
                <a:cs typeface="Arial MT"/>
              </a:rPr>
              <a:t> </a:t>
            </a:r>
            <a:r>
              <a:rPr sz="2800" spc="50" dirty="0">
                <a:latin typeface="Arial MT"/>
                <a:cs typeface="Arial MT"/>
              </a:rPr>
              <a:t>pemerintah </a:t>
            </a:r>
            <a:r>
              <a:rPr sz="2800" spc="-765" dirty="0">
                <a:latin typeface="Arial MT"/>
                <a:cs typeface="Arial MT"/>
              </a:rPr>
              <a:t> </a:t>
            </a:r>
            <a:r>
              <a:rPr sz="2800" spc="-6" dirty="0">
                <a:latin typeface="Arial MT"/>
                <a:cs typeface="Arial MT"/>
              </a:rPr>
              <a:t>Jepang,</a:t>
            </a:r>
            <a:r>
              <a:rPr sz="2800" dirty="0">
                <a:latin typeface="Arial MT"/>
                <a:cs typeface="Arial MT"/>
              </a:rPr>
              <a:t> </a:t>
            </a:r>
            <a:r>
              <a:rPr sz="2800" spc="-6" dirty="0">
                <a:latin typeface="Arial MT"/>
                <a:cs typeface="Arial MT"/>
              </a:rPr>
              <a:t>JITEC</a:t>
            </a:r>
            <a:r>
              <a:rPr sz="2800" dirty="0">
                <a:latin typeface="Arial MT"/>
                <a:cs typeface="Arial MT"/>
              </a:rPr>
              <a:t> </a:t>
            </a:r>
            <a:r>
              <a:rPr sz="2800" spc="-6" dirty="0">
                <a:latin typeface="Arial MT"/>
                <a:cs typeface="Arial MT"/>
              </a:rPr>
              <a:t>dan</a:t>
            </a:r>
            <a:r>
              <a:rPr sz="2800" dirty="0">
                <a:latin typeface="Arial MT"/>
                <a:cs typeface="Arial MT"/>
              </a:rPr>
              <a:t> </a:t>
            </a:r>
            <a:r>
              <a:rPr sz="2800" spc="-6" dirty="0">
                <a:latin typeface="Arial MT"/>
                <a:cs typeface="Arial MT"/>
              </a:rPr>
              <a:t>CAIT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346961" y="1930907"/>
            <a:ext cx="5312664" cy="4972812"/>
          </a:xfrm>
          <a:prstGeom prst="rect">
            <a:avLst/>
          </a:prstGeom>
        </p:spPr>
      </p:pic>
      <p:sp>
        <p:nvSpPr>
          <p:cNvPr id="3" name="object 3"/>
          <p:cNvSpPr txBox="1">
            <a:spLocks noGrp="1"/>
          </p:cNvSpPr>
          <p:nvPr>
            <p:ph type="title"/>
          </p:nvPr>
        </p:nvSpPr>
        <p:spPr>
          <a:xfrm>
            <a:off x="426719" y="1106806"/>
            <a:ext cx="8768080" cy="730885"/>
          </a:xfrm>
          <a:prstGeom prst="rect">
            <a:avLst/>
          </a:prstGeom>
        </p:spPr>
        <p:txBody>
          <a:bodyPr vert="horz" wrap="square" lIns="0" tIns="45082" rIns="0" bIns="0" rtlCol="0">
            <a:spAutoFit/>
          </a:bodyPr>
          <a:lstStyle/>
          <a:p>
            <a:pPr marL="12699" marR="5080">
              <a:lnSpc>
                <a:spcPts val="2680"/>
              </a:lnSpc>
              <a:spcBef>
                <a:spcPts val="355"/>
              </a:spcBef>
            </a:pPr>
            <a:r>
              <a:rPr sz="2400" b="0" spc="-6" dirty="0">
                <a:latin typeface="Arial MT"/>
                <a:cs typeface="Arial MT"/>
              </a:rPr>
              <a:t>Sistem </a:t>
            </a:r>
            <a:r>
              <a:rPr sz="2400" b="0" dirty="0">
                <a:latin typeface="Arial MT"/>
                <a:cs typeface="Arial MT"/>
              </a:rPr>
              <a:t>Ujian </a:t>
            </a:r>
            <a:r>
              <a:rPr sz="2400" b="0" spc="-6" dirty="0">
                <a:latin typeface="Arial MT"/>
                <a:cs typeface="Arial MT"/>
              </a:rPr>
              <a:t>JITEC </a:t>
            </a:r>
            <a:r>
              <a:rPr sz="2400" b="0" dirty="0">
                <a:latin typeface="Arial MT"/>
                <a:cs typeface="Arial MT"/>
              </a:rPr>
              <a:t>dibandingkan dengan model </a:t>
            </a:r>
            <a:r>
              <a:rPr sz="2400" b="0" spc="-6" dirty="0">
                <a:latin typeface="Arial MT"/>
                <a:cs typeface="Arial MT"/>
              </a:rPr>
              <a:t>SRIG-PS </a:t>
            </a:r>
            <a:r>
              <a:rPr sz="2400" b="0" dirty="0">
                <a:latin typeface="Arial MT"/>
                <a:cs typeface="Arial MT"/>
              </a:rPr>
              <a:t>dapat </a:t>
            </a:r>
            <a:r>
              <a:rPr sz="2400" b="0" spc="-655" dirty="0">
                <a:latin typeface="Arial MT"/>
                <a:cs typeface="Arial MT"/>
              </a:rPr>
              <a:t> </a:t>
            </a:r>
            <a:r>
              <a:rPr sz="2400" b="0" dirty="0">
                <a:latin typeface="Arial MT"/>
                <a:cs typeface="Arial MT"/>
              </a:rPr>
              <a:t>dilihat</a:t>
            </a:r>
            <a:r>
              <a:rPr sz="2400" b="0" spc="-10" dirty="0">
                <a:latin typeface="Arial MT"/>
                <a:cs typeface="Arial MT"/>
              </a:rPr>
              <a:t> </a:t>
            </a:r>
            <a:r>
              <a:rPr sz="2400" b="0" dirty="0">
                <a:latin typeface="Arial MT"/>
                <a:cs typeface="Arial MT"/>
              </a:rPr>
              <a:t>pada</a:t>
            </a:r>
            <a:r>
              <a:rPr sz="2400" b="0" spc="-6" dirty="0">
                <a:latin typeface="Arial MT"/>
                <a:cs typeface="Arial MT"/>
              </a:rPr>
              <a:t> tabel</a:t>
            </a:r>
            <a:r>
              <a:rPr sz="2400" b="0" dirty="0">
                <a:latin typeface="Arial MT"/>
                <a:cs typeface="Arial MT"/>
              </a:rPr>
              <a:t> berikut</a:t>
            </a:r>
            <a:r>
              <a:rPr sz="2400" b="0" spc="-6" dirty="0">
                <a:latin typeface="Arial MT"/>
                <a:cs typeface="Arial MT"/>
              </a:rPr>
              <a:t> </a:t>
            </a:r>
            <a:r>
              <a:rPr sz="2400" b="0" dirty="0">
                <a:latin typeface="Arial MT"/>
                <a:cs typeface="Arial MT"/>
              </a:rPr>
              <a:t>ini</a:t>
            </a:r>
            <a:endParaRPr sz="240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9065" y="1206203"/>
            <a:ext cx="9093835" cy="4711700"/>
          </a:xfrm>
          <a:prstGeom prst="rect">
            <a:avLst/>
          </a:prstGeom>
        </p:spPr>
        <p:txBody>
          <a:bodyPr vert="horz" wrap="square" lIns="0" tIns="163183" rIns="0" bIns="0" rtlCol="0">
            <a:spAutoFit/>
          </a:bodyPr>
          <a:lstStyle/>
          <a:p>
            <a:pPr marL="12699" algn="just">
              <a:spcBef>
                <a:spcPts val="1285"/>
              </a:spcBef>
            </a:pPr>
            <a:r>
              <a:rPr sz="2800" b="1" spc="-6" dirty="0">
                <a:latin typeface="Arial"/>
                <a:cs typeface="Arial"/>
              </a:rPr>
              <a:t>Australian Computer Society</a:t>
            </a:r>
            <a:r>
              <a:rPr sz="2800" b="1" dirty="0">
                <a:latin typeface="Arial"/>
                <a:cs typeface="Arial"/>
              </a:rPr>
              <a:t> </a:t>
            </a:r>
            <a:r>
              <a:rPr sz="2800" b="1" spc="-6" dirty="0">
                <a:latin typeface="Arial"/>
                <a:cs typeface="Arial"/>
              </a:rPr>
              <a:t>Certification Scheme</a:t>
            </a:r>
            <a:endParaRPr sz="2800" dirty="0">
              <a:latin typeface="Arial"/>
              <a:cs typeface="Arial"/>
            </a:endParaRPr>
          </a:p>
          <a:p>
            <a:pPr marL="12699" marR="5080" algn="just">
              <a:lnSpc>
                <a:spcPts val="3120"/>
              </a:lnSpc>
              <a:spcBef>
                <a:spcPts val="1490"/>
              </a:spcBef>
            </a:pPr>
            <a:r>
              <a:rPr sz="2800" spc="69" dirty="0">
                <a:latin typeface="Arial MT"/>
                <a:cs typeface="Arial MT"/>
              </a:rPr>
              <a:t>ACS </a:t>
            </a:r>
            <a:r>
              <a:rPr sz="2800" spc="90" dirty="0">
                <a:latin typeface="Arial MT"/>
                <a:cs typeface="Arial MT"/>
              </a:rPr>
              <a:t>dibentuk </a:t>
            </a:r>
            <a:r>
              <a:rPr sz="2800" spc="75" dirty="0">
                <a:latin typeface="Arial MT"/>
                <a:cs typeface="Arial MT"/>
              </a:rPr>
              <a:t>pada </a:t>
            </a:r>
            <a:r>
              <a:rPr sz="2800" spc="85" dirty="0">
                <a:latin typeface="Arial MT"/>
                <a:cs typeface="Arial MT"/>
              </a:rPr>
              <a:t>tahun </a:t>
            </a:r>
            <a:r>
              <a:rPr sz="2800" spc="80" dirty="0">
                <a:latin typeface="Arial MT"/>
                <a:cs typeface="Arial MT"/>
              </a:rPr>
              <a:t>1965 </a:t>
            </a:r>
            <a:r>
              <a:rPr sz="2800" spc="69" dirty="0">
                <a:latin typeface="Arial MT"/>
                <a:cs typeface="Arial MT"/>
              </a:rPr>
              <a:t>dan </a:t>
            </a:r>
            <a:r>
              <a:rPr sz="2800" spc="95" dirty="0">
                <a:latin typeface="Arial MT"/>
                <a:cs typeface="Arial MT"/>
              </a:rPr>
              <a:t>merupakan </a:t>
            </a:r>
            <a:r>
              <a:rPr sz="2800" spc="85" dirty="0">
                <a:latin typeface="Arial MT"/>
                <a:cs typeface="Arial MT"/>
              </a:rPr>
              <a:t>satu- </a:t>
            </a:r>
            <a:r>
              <a:rPr sz="2800" spc="90" dirty="0">
                <a:latin typeface="Arial MT"/>
                <a:cs typeface="Arial MT"/>
              </a:rPr>
              <a:t> </a:t>
            </a:r>
            <a:r>
              <a:rPr sz="2800" spc="-6" dirty="0">
                <a:latin typeface="Arial MT"/>
                <a:cs typeface="Arial MT"/>
              </a:rPr>
              <a:t>satunya himpunan</a:t>
            </a:r>
            <a:r>
              <a:rPr sz="2800" dirty="0">
                <a:latin typeface="Arial MT"/>
                <a:cs typeface="Arial MT"/>
              </a:rPr>
              <a:t> </a:t>
            </a:r>
            <a:r>
              <a:rPr sz="2800" spc="-6" dirty="0">
                <a:latin typeface="Arial MT"/>
                <a:cs typeface="Arial MT"/>
              </a:rPr>
              <a:t>TI</a:t>
            </a:r>
            <a:r>
              <a:rPr sz="2800" spc="6" dirty="0">
                <a:latin typeface="Arial MT"/>
                <a:cs typeface="Arial MT"/>
              </a:rPr>
              <a:t> </a:t>
            </a:r>
            <a:r>
              <a:rPr sz="2800" spc="-6" dirty="0">
                <a:latin typeface="Arial MT"/>
                <a:cs typeface="Arial MT"/>
              </a:rPr>
              <a:t>di</a:t>
            </a:r>
            <a:r>
              <a:rPr sz="2800" dirty="0">
                <a:latin typeface="Arial MT"/>
                <a:cs typeface="Arial MT"/>
              </a:rPr>
              <a:t> </a:t>
            </a:r>
            <a:r>
              <a:rPr sz="2800" spc="-6" dirty="0">
                <a:latin typeface="Arial MT"/>
                <a:cs typeface="Arial MT"/>
              </a:rPr>
              <a:t>Australia.</a:t>
            </a:r>
            <a:endParaRPr sz="2800" dirty="0">
              <a:latin typeface="Arial MT"/>
              <a:cs typeface="Arial MT"/>
            </a:endParaRPr>
          </a:p>
          <a:p>
            <a:pPr marL="12699" marR="5080" algn="just">
              <a:lnSpc>
                <a:spcPts val="3120"/>
              </a:lnSpc>
              <a:spcBef>
                <a:spcPts val="1425"/>
              </a:spcBef>
            </a:pPr>
            <a:r>
              <a:rPr sz="2800" spc="10" dirty="0">
                <a:latin typeface="Arial MT"/>
                <a:cs typeface="Arial MT"/>
              </a:rPr>
              <a:t>Beranggotakan sekitar 15.500 orang, sehingga termasuk </a:t>
            </a:r>
            <a:r>
              <a:rPr sz="2800" spc="-765" dirty="0">
                <a:latin typeface="Arial MT"/>
                <a:cs typeface="Arial MT"/>
              </a:rPr>
              <a:t> </a:t>
            </a:r>
            <a:r>
              <a:rPr sz="2800" spc="200" dirty="0">
                <a:latin typeface="Arial MT"/>
                <a:cs typeface="Arial MT"/>
              </a:rPr>
              <a:t>salah </a:t>
            </a:r>
            <a:r>
              <a:rPr sz="2800" spc="185" dirty="0">
                <a:latin typeface="Arial MT"/>
                <a:cs typeface="Arial MT"/>
              </a:rPr>
              <a:t>satu </a:t>
            </a:r>
            <a:r>
              <a:rPr sz="2800" spc="215" dirty="0">
                <a:latin typeface="Arial MT"/>
                <a:cs typeface="Arial MT"/>
              </a:rPr>
              <a:t>himpunan </a:t>
            </a:r>
            <a:r>
              <a:rPr sz="2800" spc="219" dirty="0">
                <a:latin typeface="Arial MT"/>
                <a:cs typeface="Arial MT"/>
              </a:rPr>
              <a:t>komputer terbesar </a:t>
            </a:r>
            <a:r>
              <a:rPr sz="2800" spc="125" dirty="0">
                <a:latin typeface="Arial MT"/>
                <a:cs typeface="Arial MT"/>
              </a:rPr>
              <a:t>di </a:t>
            </a:r>
            <a:r>
              <a:rPr sz="2800" spc="200" dirty="0">
                <a:latin typeface="Arial MT"/>
                <a:cs typeface="Arial MT"/>
              </a:rPr>
              <a:t>dunia </a:t>
            </a:r>
            <a:r>
              <a:rPr sz="2800" spc="204" dirty="0">
                <a:latin typeface="Arial MT"/>
                <a:cs typeface="Arial MT"/>
              </a:rPr>
              <a:t> </a:t>
            </a:r>
            <a:r>
              <a:rPr sz="2800" spc="-6" dirty="0">
                <a:latin typeface="Arial MT"/>
                <a:cs typeface="Arial MT"/>
              </a:rPr>
              <a:t>berdasarkan per</a:t>
            </a:r>
            <a:r>
              <a:rPr sz="2800" dirty="0">
                <a:latin typeface="Arial MT"/>
                <a:cs typeface="Arial MT"/>
              </a:rPr>
              <a:t> </a:t>
            </a:r>
            <a:r>
              <a:rPr sz="2800" spc="-6" dirty="0">
                <a:latin typeface="Arial MT"/>
                <a:cs typeface="Arial MT"/>
              </a:rPr>
              <a:t>kapita</a:t>
            </a:r>
            <a:r>
              <a:rPr sz="2800" spc="-6" dirty="0">
                <a:latin typeface="Arial MT"/>
                <a:cs typeface="Arial MT"/>
              </a:rPr>
              <a:t>.</a:t>
            </a:r>
            <a:endParaRPr sz="2800" dirty="0">
              <a:latin typeface="Arial MT"/>
              <a:cs typeface="Arial MT"/>
            </a:endParaRPr>
          </a:p>
          <a:p>
            <a:pPr marL="12699" marR="5080" algn="just">
              <a:lnSpc>
                <a:spcPts val="3120"/>
              </a:lnSpc>
              <a:spcBef>
                <a:spcPts val="1425"/>
              </a:spcBef>
            </a:pPr>
            <a:r>
              <a:rPr sz="2800" spc="10" dirty="0">
                <a:latin typeface="Arial MT"/>
                <a:cs typeface="Arial MT"/>
              </a:rPr>
              <a:t>Materi yang </a:t>
            </a:r>
            <a:r>
              <a:rPr sz="2800" spc="15" dirty="0">
                <a:latin typeface="Arial MT"/>
                <a:cs typeface="Arial MT"/>
              </a:rPr>
              <a:t>diujikan pada sistem sertifikasi </a:t>
            </a:r>
            <a:r>
              <a:rPr sz="2800" spc="10" dirty="0">
                <a:latin typeface="Arial MT"/>
                <a:cs typeface="Arial MT"/>
              </a:rPr>
              <a:t>ini </a:t>
            </a:r>
            <a:r>
              <a:rPr sz="2800" spc="15" dirty="0">
                <a:latin typeface="Arial MT"/>
                <a:cs typeface="Arial MT"/>
              </a:rPr>
              <a:t>terdiri dari </a:t>
            </a:r>
            <a:r>
              <a:rPr sz="2800" spc="-765" dirty="0">
                <a:latin typeface="Arial MT"/>
                <a:cs typeface="Arial MT"/>
              </a:rPr>
              <a:t> </a:t>
            </a:r>
            <a:r>
              <a:rPr sz="2800" spc="-6" dirty="0">
                <a:latin typeface="Arial MT"/>
                <a:cs typeface="Arial MT"/>
              </a:rPr>
              <a:t>2 </a:t>
            </a:r>
            <a:r>
              <a:rPr sz="2800" spc="95" dirty="0">
                <a:latin typeface="Arial MT"/>
                <a:cs typeface="Arial MT"/>
              </a:rPr>
              <a:t>subjek </a:t>
            </a:r>
            <a:r>
              <a:rPr sz="2800" spc="90" dirty="0">
                <a:latin typeface="Arial MT"/>
                <a:cs typeface="Arial MT"/>
              </a:rPr>
              <a:t>utama trend </a:t>
            </a:r>
            <a:r>
              <a:rPr sz="2800" spc="75" dirty="0">
                <a:latin typeface="Arial MT"/>
                <a:cs typeface="Arial MT"/>
              </a:rPr>
              <a:t>TI, </a:t>
            </a:r>
            <a:r>
              <a:rPr sz="2800" spc="90" dirty="0">
                <a:latin typeface="Arial MT"/>
                <a:cs typeface="Arial MT"/>
              </a:rPr>
              <a:t>legal </a:t>
            </a:r>
            <a:r>
              <a:rPr sz="2800" spc="100" dirty="0">
                <a:latin typeface="Arial MT"/>
                <a:cs typeface="Arial MT"/>
              </a:rPr>
              <a:t>bisinis, </a:t>
            </a:r>
            <a:r>
              <a:rPr sz="2800" spc="90" dirty="0">
                <a:latin typeface="Arial MT"/>
                <a:cs typeface="Arial MT"/>
              </a:rPr>
              <a:t>issue </a:t>
            </a:r>
            <a:r>
              <a:rPr sz="2800" spc="95" dirty="0">
                <a:latin typeface="Arial MT"/>
                <a:cs typeface="Arial MT"/>
              </a:rPr>
              <a:t>etik, </a:t>
            </a:r>
            <a:r>
              <a:rPr sz="2800" spc="80" dirty="0">
                <a:latin typeface="Arial MT"/>
                <a:cs typeface="Arial MT"/>
              </a:rPr>
              <a:t>dan </a:t>
            </a:r>
            <a:r>
              <a:rPr sz="2800" spc="85" dirty="0">
                <a:latin typeface="Arial MT"/>
                <a:cs typeface="Arial MT"/>
              </a:rPr>
              <a:t> </a:t>
            </a:r>
            <a:r>
              <a:rPr sz="2800" spc="50" dirty="0">
                <a:latin typeface="Arial MT"/>
                <a:cs typeface="Arial MT"/>
              </a:rPr>
              <a:t>Spesialis </a:t>
            </a:r>
            <a:r>
              <a:rPr sz="2800" spc="40" dirty="0">
                <a:latin typeface="Arial MT"/>
                <a:cs typeface="Arial MT"/>
              </a:rPr>
              <a:t>dalam area </a:t>
            </a:r>
            <a:r>
              <a:rPr sz="2800" spc="45" dirty="0">
                <a:latin typeface="Arial MT"/>
                <a:cs typeface="Arial MT"/>
              </a:rPr>
              <a:t>Project </a:t>
            </a:r>
            <a:r>
              <a:rPr sz="2800" spc="50" dirty="0">
                <a:latin typeface="Arial MT"/>
                <a:cs typeface="Arial MT"/>
              </a:rPr>
              <a:t>Manajement, Applications </a:t>
            </a:r>
            <a:r>
              <a:rPr sz="2800" spc="-765" dirty="0">
                <a:latin typeface="Arial MT"/>
                <a:cs typeface="Arial MT"/>
              </a:rPr>
              <a:t> </a:t>
            </a:r>
            <a:r>
              <a:rPr sz="2800" spc="-6" dirty="0">
                <a:latin typeface="Arial MT"/>
                <a:cs typeface="Arial MT"/>
              </a:rPr>
              <a:t>Planning,</a:t>
            </a:r>
            <a:r>
              <a:rPr sz="2800" spc="6" dirty="0">
                <a:latin typeface="Arial MT"/>
                <a:cs typeface="Arial MT"/>
              </a:rPr>
              <a:t> </a:t>
            </a:r>
            <a:r>
              <a:rPr sz="2800" spc="-6" dirty="0">
                <a:latin typeface="Arial MT"/>
                <a:cs typeface="Arial MT"/>
              </a:rPr>
              <a:t>System</a:t>
            </a:r>
            <a:r>
              <a:rPr sz="2800" dirty="0">
                <a:latin typeface="Arial MT"/>
                <a:cs typeface="Arial MT"/>
              </a:rPr>
              <a:t> </a:t>
            </a:r>
            <a:r>
              <a:rPr sz="2800" spc="-6" dirty="0">
                <a:latin typeface="Arial MT"/>
                <a:cs typeface="Arial MT"/>
              </a:rPr>
              <a:t>Integration,</a:t>
            </a:r>
            <a:r>
              <a:rPr sz="2800" spc="6" dirty="0">
                <a:latin typeface="Arial MT"/>
                <a:cs typeface="Arial MT"/>
              </a:rPr>
              <a:t> </a:t>
            </a:r>
            <a:r>
              <a:rPr sz="2800" spc="-6" dirty="0">
                <a:latin typeface="Arial MT"/>
                <a:cs typeface="Arial MT"/>
              </a:rPr>
              <a:t>dan</a:t>
            </a:r>
            <a:r>
              <a:rPr sz="2800" dirty="0">
                <a:latin typeface="Arial MT"/>
                <a:cs typeface="Arial MT"/>
              </a:rPr>
              <a:t> </a:t>
            </a:r>
            <a:r>
              <a:rPr sz="2800" spc="-6" dirty="0">
                <a:latin typeface="Arial MT"/>
                <a:cs typeface="Arial MT"/>
              </a:rPr>
              <a:t>Data</a:t>
            </a:r>
            <a:r>
              <a:rPr sz="2800" dirty="0">
                <a:latin typeface="Arial MT"/>
                <a:cs typeface="Arial MT"/>
              </a:rPr>
              <a:t> </a:t>
            </a:r>
            <a:r>
              <a:rPr sz="2800" spc="-6" dirty="0">
                <a:latin typeface="Arial MT"/>
                <a:cs typeface="Arial MT"/>
              </a:rPr>
              <a:t>Communication.</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700" y="1344295"/>
            <a:ext cx="9093200" cy="4769083"/>
          </a:xfrm>
          <a:prstGeom prst="rect">
            <a:avLst/>
          </a:prstGeom>
        </p:spPr>
        <p:txBody>
          <a:bodyPr vert="horz" wrap="square" lIns="0" tIns="50796" rIns="0" bIns="0" rtlCol="0">
            <a:spAutoFit/>
          </a:bodyPr>
          <a:lstStyle/>
          <a:p>
            <a:pPr marL="12699" marR="5080" algn="just">
              <a:lnSpc>
                <a:spcPts val="3120"/>
              </a:lnSpc>
              <a:spcBef>
                <a:spcPts val="400"/>
              </a:spcBef>
            </a:pPr>
            <a:r>
              <a:rPr sz="2800" spc="35" dirty="0">
                <a:latin typeface="Arial MT"/>
                <a:cs typeface="Arial MT"/>
              </a:rPr>
              <a:t>Skema </a:t>
            </a:r>
            <a:r>
              <a:rPr sz="2800" spc="30" dirty="0">
                <a:latin typeface="Arial MT"/>
                <a:cs typeface="Arial MT"/>
              </a:rPr>
              <a:t>ini </a:t>
            </a:r>
            <a:r>
              <a:rPr sz="2800" spc="35" dirty="0">
                <a:latin typeface="Arial MT"/>
                <a:cs typeface="Arial MT"/>
              </a:rPr>
              <a:t>memiliki </a:t>
            </a:r>
            <a:r>
              <a:rPr sz="2800" spc="40" dirty="0">
                <a:latin typeface="Arial MT"/>
                <a:cs typeface="Arial MT"/>
              </a:rPr>
              <a:t>kesesuaian </a:t>
            </a:r>
            <a:r>
              <a:rPr sz="2800" spc="35" dirty="0">
                <a:latin typeface="Arial MT"/>
                <a:cs typeface="Arial MT"/>
              </a:rPr>
              <a:t>dengan </a:t>
            </a:r>
            <a:r>
              <a:rPr sz="2800" spc="40" dirty="0">
                <a:latin typeface="Arial MT"/>
                <a:cs typeface="Arial MT"/>
              </a:rPr>
              <a:t>model </a:t>
            </a:r>
            <a:r>
              <a:rPr sz="2800" spc="45" dirty="0">
                <a:latin typeface="Arial MT"/>
                <a:cs typeface="Arial MT"/>
              </a:rPr>
              <a:t>SRIG-PS </a:t>
            </a:r>
            <a:r>
              <a:rPr sz="2800" spc="-765" dirty="0">
                <a:latin typeface="Arial MT"/>
                <a:cs typeface="Arial MT"/>
              </a:rPr>
              <a:t> </a:t>
            </a:r>
            <a:r>
              <a:rPr sz="2800" spc="114" dirty="0">
                <a:latin typeface="Arial MT"/>
                <a:cs typeface="Arial MT"/>
              </a:rPr>
              <a:t>yaitu </a:t>
            </a:r>
            <a:r>
              <a:rPr sz="2800" spc="-6" dirty="0">
                <a:latin typeface="Arial MT"/>
                <a:cs typeface="Arial MT"/>
              </a:rPr>
              <a:t>: </a:t>
            </a:r>
            <a:r>
              <a:rPr sz="2800" i="1" spc="105" dirty="0">
                <a:latin typeface="Arial"/>
                <a:cs typeface="Arial"/>
              </a:rPr>
              <a:t>Data </a:t>
            </a:r>
            <a:r>
              <a:rPr sz="2800" i="1" spc="135" dirty="0">
                <a:latin typeface="Arial"/>
                <a:cs typeface="Arial"/>
              </a:rPr>
              <a:t>Communication Specialists </a:t>
            </a:r>
            <a:r>
              <a:rPr sz="2800" spc="100" dirty="0">
                <a:latin typeface="Arial MT"/>
                <a:cs typeface="Arial MT"/>
              </a:rPr>
              <a:t>dan </a:t>
            </a:r>
            <a:r>
              <a:rPr sz="2800" i="1" spc="125" dirty="0">
                <a:latin typeface="Arial"/>
                <a:cs typeface="Arial"/>
              </a:rPr>
              <a:t>System </a:t>
            </a:r>
            <a:r>
              <a:rPr sz="2800" i="1" spc="130" dirty="0">
                <a:latin typeface="Arial"/>
                <a:cs typeface="Arial"/>
              </a:rPr>
              <a:t> </a:t>
            </a:r>
            <a:r>
              <a:rPr sz="2800" i="1" spc="215" dirty="0">
                <a:latin typeface="Arial"/>
                <a:cs typeface="Arial"/>
              </a:rPr>
              <a:t>Integration Specialis </a:t>
            </a:r>
            <a:r>
              <a:rPr sz="2800" spc="-6" dirty="0">
                <a:latin typeface="Arial MT"/>
                <a:cs typeface="Arial MT"/>
              </a:rPr>
              <a:t>t . </a:t>
            </a:r>
            <a:r>
              <a:rPr sz="2800" spc="160" dirty="0">
                <a:latin typeface="Arial MT"/>
                <a:cs typeface="Arial MT"/>
              </a:rPr>
              <a:t>ACS </a:t>
            </a:r>
            <a:r>
              <a:rPr sz="2800" spc="225" dirty="0">
                <a:latin typeface="Arial MT"/>
                <a:cs typeface="Arial MT"/>
              </a:rPr>
              <a:t>merencanakan </a:t>
            </a:r>
            <a:r>
              <a:rPr sz="2800" spc="195" dirty="0">
                <a:latin typeface="Arial MT"/>
                <a:cs typeface="Arial MT"/>
              </a:rPr>
              <a:t>untuk </a:t>
            </a:r>
            <a:r>
              <a:rPr sz="2800" spc="-765" dirty="0">
                <a:latin typeface="Arial MT"/>
                <a:cs typeface="Arial MT"/>
              </a:rPr>
              <a:t> </a:t>
            </a:r>
            <a:r>
              <a:rPr sz="2800" spc="-6" dirty="0">
                <a:latin typeface="Arial MT"/>
                <a:cs typeface="Arial MT"/>
              </a:rPr>
              <a:t>mengembangkan sertifikasi</a:t>
            </a:r>
            <a:r>
              <a:rPr sz="2800" dirty="0">
                <a:latin typeface="Arial MT"/>
                <a:cs typeface="Arial MT"/>
              </a:rPr>
              <a:t> </a:t>
            </a:r>
            <a:r>
              <a:rPr sz="2800" spc="-6" dirty="0">
                <a:latin typeface="Arial MT"/>
                <a:cs typeface="Arial MT"/>
              </a:rPr>
              <a:t>untuk</a:t>
            </a:r>
            <a:r>
              <a:rPr sz="2800" dirty="0">
                <a:latin typeface="Arial MT"/>
                <a:cs typeface="Arial MT"/>
              </a:rPr>
              <a:t> </a:t>
            </a:r>
            <a:r>
              <a:rPr sz="2800" i="1" spc="-6" dirty="0">
                <a:latin typeface="Arial"/>
                <a:cs typeface="Arial"/>
              </a:rPr>
              <a:t>Security</a:t>
            </a:r>
            <a:r>
              <a:rPr sz="2800" i="1" dirty="0">
                <a:latin typeface="Arial"/>
                <a:cs typeface="Arial"/>
              </a:rPr>
              <a:t> </a:t>
            </a:r>
            <a:r>
              <a:rPr sz="2800" i="1" spc="-6" dirty="0">
                <a:latin typeface="Arial"/>
                <a:cs typeface="Arial"/>
              </a:rPr>
              <a:t>Specialist</a:t>
            </a:r>
            <a:r>
              <a:rPr sz="2800" spc="-6" dirty="0">
                <a:latin typeface="Arial MT"/>
                <a:cs typeface="Arial MT"/>
              </a:rPr>
              <a:t>.</a:t>
            </a:r>
            <a:endParaRPr sz="2800" dirty="0">
              <a:latin typeface="Arial MT"/>
              <a:cs typeface="Arial MT"/>
            </a:endParaRPr>
          </a:p>
          <a:p>
            <a:pPr>
              <a:spcBef>
                <a:spcPts val="30"/>
              </a:spcBef>
            </a:pPr>
            <a:endParaRPr sz="3700" dirty="0">
              <a:latin typeface="Arial MT"/>
              <a:cs typeface="Arial MT"/>
            </a:endParaRPr>
          </a:p>
          <a:p>
            <a:pPr marL="12699" marR="5080" algn="just">
              <a:lnSpc>
                <a:spcPts val="3120"/>
              </a:lnSpc>
              <a:spcBef>
                <a:spcPts val="6"/>
              </a:spcBef>
            </a:pPr>
            <a:r>
              <a:rPr sz="2800" spc="6" dirty="0">
                <a:latin typeface="Arial MT"/>
                <a:cs typeface="Arial MT"/>
              </a:rPr>
              <a:t>Pada </a:t>
            </a:r>
            <a:r>
              <a:rPr sz="2800" spc="10" dirty="0">
                <a:latin typeface="Arial MT"/>
                <a:cs typeface="Arial MT"/>
              </a:rPr>
              <a:t>pelaksanaan </a:t>
            </a:r>
            <a:r>
              <a:rPr sz="2800" spc="6" dirty="0">
                <a:latin typeface="Arial MT"/>
                <a:cs typeface="Arial MT"/>
              </a:rPr>
              <a:t>ujian </a:t>
            </a:r>
            <a:r>
              <a:rPr sz="2800" spc="10" dirty="0">
                <a:latin typeface="Arial MT"/>
                <a:cs typeface="Arial MT"/>
              </a:rPr>
              <a:t>digunakan ujian tertulis, multiple </a:t>
            </a:r>
            <a:r>
              <a:rPr sz="2800" spc="-765" dirty="0">
                <a:latin typeface="Arial MT"/>
                <a:cs typeface="Arial MT"/>
              </a:rPr>
              <a:t> </a:t>
            </a:r>
            <a:r>
              <a:rPr sz="2800" spc="-6" dirty="0">
                <a:latin typeface="Arial MT"/>
                <a:cs typeface="Arial MT"/>
              </a:rPr>
              <a:t>choice,</a:t>
            </a:r>
            <a:r>
              <a:rPr sz="2800" dirty="0">
                <a:latin typeface="Arial MT"/>
                <a:cs typeface="Arial MT"/>
              </a:rPr>
              <a:t> </a:t>
            </a:r>
            <a:r>
              <a:rPr sz="2800" spc="-6" dirty="0">
                <a:latin typeface="Arial MT"/>
                <a:cs typeface="Arial MT"/>
              </a:rPr>
              <a:t>pekerjaan</a:t>
            </a:r>
            <a:r>
              <a:rPr sz="2800" dirty="0">
                <a:latin typeface="Arial MT"/>
                <a:cs typeface="Arial MT"/>
              </a:rPr>
              <a:t> </a:t>
            </a:r>
            <a:r>
              <a:rPr sz="2800" spc="-6" dirty="0">
                <a:latin typeface="Arial MT"/>
                <a:cs typeface="Arial MT"/>
              </a:rPr>
              <a:t>proyek</a:t>
            </a:r>
            <a:r>
              <a:rPr sz="2800" dirty="0">
                <a:latin typeface="Arial MT"/>
                <a:cs typeface="Arial MT"/>
              </a:rPr>
              <a:t> </a:t>
            </a:r>
            <a:r>
              <a:rPr sz="2800" spc="-6" dirty="0">
                <a:latin typeface="Arial MT"/>
                <a:cs typeface="Arial MT"/>
              </a:rPr>
              <a:t>dan wawancara</a:t>
            </a:r>
            <a:r>
              <a:rPr sz="2800" spc="-6" dirty="0">
                <a:latin typeface="Arial MT"/>
                <a:cs typeface="Arial MT"/>
              </a:rPr>
              <a:t>.</a:t>
            </a:r>
            <a:endParaRPr sz="2800" dirty="0">
              <a:latin typeface="Arial MT"/>
              <a:cs typeface="Arial MT"/>
            </a:endParaRPr>
          </a:p>
          <a:p>
            <a:pPr>
              <a:spcBef>
                <a:spcPts val="30"/>
              </a:spcBef>
            </a:pPr>
            <a:endParaRPr sz="3700" dirty="0">
              <a:latin typeface="Arial MT"/>
              <a:cs typeface="Arial MT"/>
            </a:endParaRPr>
          </a:p>
          <a:p>
            <a:pPr marL="12699" marR="5080" algn="just">
              <a:lnSpc>
                <a:spcPts val="3120"/>
              </a:lnSpc>
              <a:spcBef>
                <a:spcPts val="6"/>
              </a:spcBef>
            </a:pPr>
            <a:r>
              <a:rPr sz="2800" spc="75" dirty="0">
                <a:latin typeface="Arial MT"/>
                <a:cs typeface="Arial MT"/>
              </a:rPr>
              <a:t>Para </a:t>
            </a:r>
            <a:r>
              <a:rPr sz="2800" spc="85" dirty="0">
                <a:latin typeface="Arial MT"/>
                <a:cs typeface="Arial MT"/>
              </a:rPr>
              <a:t>peserta </a:t>
            </a:r>
            <a:r>
              <a:rPr sz="2800" spc="75" dirty="0">
                <a:latin typeface="Arial MT"/>
                <a:cs typeface="Arial MT"/>
              </a:rPr>
              <a:t>ujian </a:t>
            </a:r>
            <a:r>
              <a:rPr sz="2800" spc="80" dirty="0">
                <a:latin typeface="Arial MT"/>
                <a:cs typeface="Arial MT"/>
              </a:rPr>
              <a:t>harus </a:t>
            </a:r>
            <a:r>
              <a:rPr sz="2800" spc="90" dirty="0">
                <a:latin typeface="Arial MT"/>
                <a:cs typeface="Arial MT"/>
              </a:rPr>
              <a:t>memiliki </a:t>
            </a:r>
            <a:r>
              <a:rPr sz="2800" spc="80" dirty="0">
                <a:latin typeface="Arial MT"/>
                <a:cs typeface="Arial MT"/>
              </a:rPr>
              <a:t>gelar dalam </a:t>
            </a:r>
            <a:r>
              <a:rPr sz="2800" spc="85" dirty="0">
                <a:latin typeface="Arial MT"/>
                <a:cs typeface="Arial MT"/>
              </a:rPr>
              <a:t>bidang </a:t>
            </a:r>
            <a:r>
              <a:rPr sz="2800" spc="90" dirty="0">
                <a:latin typeface="Arial MT"/>
                <a:cs typeface="Arial MT"/>
              </a:rPr>
              <a:t> </a:t>
            </a:r>
            <a:r>
              <a:rPr sz="2800" spc="110" dirty="0">
                <a:latin typeface="Arial MT"/>
                <a:cs typeface="Arial MT"/>
              </a:rPr>
              <a:t>komputer </a:t>
            </a:r>
            <a:r>
              <a:rPr sz="2800" spc="80" dirty="0">
                <a:latin typeface="Arial MT"/>
                <a:cs typeface="Arial MT"/>
              </a:rPr>
              <a:t>dan </a:t>
            </a:r>
            <a:r>
              <a:rPr sz="2800" spc="114" dirty="0">
                <a:latin typeface="Arial MT"/>
                <a:cs typeface="Arial MT"/>
              </a:rPr>
              <a:t>memilikipengalaman </a:t>
            </a:r>
            <a:r>
              <a:rPr sz="2800" spc="105" dirty="0">
                <a:latin typeface="Arial MT"/>
                <a:cs typeface="Arial MT"/>
              </a:rPr>
              <a:t>praktis minimal </a:t>
            </a:r>
            <a:r>
              <a:rPr sz="2800" spc="-6" dirty="0">
                <a:latin typeface="Arial MT"/>
                <a:cs typeface="Arial MT"/>
              </a:rPr>
              <a:t>4 </a:t>
            </a:r>
            <a:r>
              <a:rPr sz="2800" dirty="0">
                <a:latin typeface="Arial MT"/>
                <a:cs typeface="Arial MT"/>
              </a:rPr>
              <a:t> </a:t>
            </a:r>
            <a:r>
              <a:rPr sz="2800" spc="-6" dirty="0">
                <a:latin typeface="Arial MT"/>
                <a:cs typeface="Arial MT"/>
              </a:rPr>
              <a:t>tahun</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8900" y="1344295"/>
            <a:ext cx="9093835" cy="5257846"/>
          </a:xfrm>
          <a:prstGeom prst="rect">
            <a:avLst/>
          </a:prstGeom>
        </p:spPr>
        <p:txBody>
          <a:bodyPr vert="horz" wrap="square" lIns="0" tIns="50796" rIns="0" bIns="0" rtlCol="0">
            <a:spAutoFit/>
          </a:bodyPr>
          <a:lstStyle/>
          <a:p>
            <a:pPr marL="12699" marR="5080" algn="just">
              <a:lnSpc>
                <a:spcPts val="3120"/>
              </a:lnSpc>
              <a:spcBef>
                <a:spcPts val="400"/>
              </a:spcBef>
            </a:pPr>
            <a:r>
              <a:rPr sz="2800" spc="65" dirty="0">
                <a:latin typeface="Arial MT"/>
                <a:cs typeface="Arial MT"/>
              </a:rPr>
              <a:t>Sertifikasi </a:t>
            </a:r>
            <a:r>
              <a:rPr sz="2800" spc="45" dirty="0">
                <a:latin typeface="Arial MT"/>
                <a:cs typeface="Arial MT"/>
              </a:rPr>
              <a:t>ini </a:t>
            </a:r>
            <a:r>
              <a:rPr sz="2800" spc="60" dirty="0">
                <a:latin typeface="Arial MT"/>
                <a:cs typeface="Arial MT"/>
              </a:rPr>
              <a:t>dikenal </a:t>
            </a:r>
            <a:r>
              <a:rPr sz="2800" spc="35" dirty="0">
                <a:latin typeface="Arial MT"/>
                <a:cs typeface="Arial MT"/>
              </a:rPr>
              <a:t>di </a:t>
            </a:r>
            <a:r>
              <a:rPr sz="2800" spc="60" dirty="0">
                <a:latin typeface="Arial MT"/>
                <a:cs typeface="Arial MT"/>
              </a:rPr>
              <a:t>Australia, </a:t>
            </a:r>
            <a:r>
              <a:rPr sz="2800" spc="55" dirty="0">
                <a:latin typeface="Arial MT"/>
                <a:cs typeface="Arial MT"/>
              </a:rPr>
              <a:t>karena </a:t>
            </a:r>
            <a:r>
              <a:rPr sz="2800" spc="65" dirty="0">
                <a:latin typeface="Arial MT"/>
                <a:cs typeface="Arial MT"/>
              </a:rPr>
              <a:t>dilaksanakan </a:t>
            </a:r>
            <a:r>
              <a:rPr sz="2800" spc="-765" dirty="0">
                <a:latin typeface="Arial MT"/>
                <a:cs typeface="Arial MT"/>
              </a:rPr>
              <a:t> </a:t>
            </a:r>
            <a:r>
              <a:rPr sz="2800" spc="120" dirty="0">
                <a:latin typeface="Arial MT"/>
                <a:cs typeface="Arial MT"/>
              </a:rPr>
              <a:t>oleh </a:t>
            </a:r>
            <a:r>
              <a:rPr sz="2800" spc="110" dirty="0">
                <a:latin typeface="Arial MT"/>
                <a:cs typeface="Arial MT"/>
              </a:rPr>
              <a:t>ACS </a:t>
            </a:r>
            <a:r>
              <a:rPr sz="2800" spc="120" dirty="0">
                <a:latin typeface="Arial MT"/>
                <a:cs typeface="Arial MT"/>
              </a:rPr>
              <a:t>yang </a:t>
            </a:r>
            <a:r>
              <a:rPr sz="2800" spc="144" dirty="0">
                <a:latin typeface="Arial MT"/>
                <a:cs typeface="Arial MT"/>
              </a:rPr>
              <a:t>merupakan </a:t>
            </a:r>
            <a:r>
              <a:rPr sz="2800" spc="135" dirty="0">
                <a:latin typeface="Arial MT"/>
                <a:cs typeface="Arial MT"/>
              </a:rPr>
              <a:t>wadah </a:t>
            </a:r>
            <a:r>
              <a:rPr sz="2800" spc="155" dirty="0">
                <a:latin typeface="Arial MT"/>
                <a:cs typeface="Arial MT"/>
              </a:rPr>
              <a:t>Profesional</a:t>
            </a:r>
            <a:r>
              <a:rPr sz="2800" spc="155" dirty="0">
                <a:latin typeface="Arial MT"/>
                <a:cs typeface="Arial MT"/>
              </a:rPr>
              <a:t> </a:t>
            </a:r>
            <a:r>
              <a:rPr sz="2800" spc="85" dirty="0">
                <a:latin typeface="Arial MT"/>
                <a:cs typeface="Arial MT"/>
              </a:rPr>
              <a:t>TI di </a:t>
            </a:r>
            <a:r>
              <a:rPr sz="2800" spc="90" dirty="0">
                <a:latin typeface="Arial MT"/>
                <a:cs typeface="Arial MT"/>
              </a:rPr>
              <a:t> </a:t>
            </a:r>
            <a:r>
              <a:rPr sz="2800" spc="-6" dirty="0">
                <a:latin typeface="Arial MT"/>
                <a:cs typeface="Arial MT"/>
              </a:rPr>
              <a:t>Australia.</a:t>
            </a:r>
            <a:endParaRPr sz="2800" dirty="0">
              <a:latin typeface="Arial MT"/>
              <a:cs typeface="Arial MT"/>
            </a:endParaRPr>
          </a:p>
          <a:p>
            <a:pPr>
              <a:spcBef>
                <a:spcPts val="25"/>
              </a:spcBef>
            </a:pPr>
            <a:endParaRPr sz="4000" dirty="0">
              <a:latin typeface="Arial MT"/>
              <a:cs typeface="Arial MT"/>
            </a:endParaRPr>
          </a:p>
          <a:p>
            <a:pPr marL="12699" marR="5080" algn="just">
              <a:lnSpc>
                <a:spcPts val="3120"/>
              </a:lnSpc>
              <a:spcBef>
                <a:spcPts val="6"/>
              </a:spcBef>
            </a:pPr>
            <a:r>
              <a:rPr sz="2800" spc="35" dirty="0">
                <a:latin typeface="Arial MT"/>
                <a:cs typeface="Arial MT"/>
              </a:rPr>
              <a:t>Pada saat </a:t>
            </a:r>
            <a:r>
              <a:rPr sz="2800" spc="30" dirty="0">
                <a:latin typeface="Arial MT"/>
                <a:cs typeface="Arial MT"/>
              </a:rPr>
              <a:t>ini </a:t>
            </a:r>
            <a:r>
              <a:rPr sz="2800" spc="40" dirty="0">
                <a:latin typeface="Arial MT"/>
                <a:cs typeface="Arial MT"/>
              </a:rPr>
              <a:t>sekitar </a:t>
            </a:r>
            <a:r>
              <a:rPr sz="2800" spc="30" dirty="0">
                <a:latin typeface="Arial MT"/>
                <a:cs typeface="Arial MT"/>
              </a:rPr>
              <a:t>420 </a:t>
            </a:r>
            <a:r>
              <a:rPr sz="2800" spc="35" dirty="0">
                <a:latin typeface="Arial MT"/>
                <a:cs typeface="Arial MT"/>
              </a:rPr>
              <a:t>calon </a:t>
            </a:r>
            <a:r>
              <a:rPr sz="2800" spc="40" dirty="0">
                <a:latin typeface="Arial MT"/>
                <a:cs typeface="Arial MT"/>
              </a:rPr>
              <a:t>peserta ujian. </a:t>
            </a:r>
            <a:r>
              <a:rPr sz="2800" spc="45" dirty="0">
                <a:latin typeface="Arial MT"/>
                <a:cs typeface="Arial MT"/>
              </a:rPr>
              <a:t>Beberapa </a:t>
            </a:r>
            <a:r>
              <a:rPr sz="2800" spc="-765" dirty="0">
                <a:latin typeface="Arial MT"/>
                <a:cs typeface="Arial MT"/>
              </a:rPr>
              <a:t> </a:t>
            </a:r>
            <a:r>
              <a:rPr sz="2800" spc="65" dirty="0">
                <a:latin typeface="Arial MT"/>
                <a:cs typeface="Arial MT"/>
              </a:rPr>
              <a:t>Universitas </a:t>
            </a:r>
            <a:r>
              <a:rPr sz="2800" spc="35" dirty="0">
                <a:latin typeface="Arial MT"/>
                <a:cs typeface="Arial MT"/>
              </a:rPr>
              <a:t>di </a:t>
            </a:r>
            <a:r>
              <a:rPr sz="2800" spc="65" dirty="0">
                <a:latin typeface="Arial MT"/>
                <a:cs typeface="Arial MT"/>
              </a:rPr>
              <a:t>Australia memberikan </a:t>
            </a:r>
            <a:r>
              <a:rPr sz="2800" spc="60" dirty="0">
                <a:latin typeface="Arial MT"/>
                <a:cs typeface="Arial MT"/>
              </a:rPr>
              <a:t>kredit </a:t>
            </a:r>
            <a:r>
              <a:rPr sz="2800" spc="55" dirty="0">
                <a:latin typeface="Arial MT"/>
                <a:cs typeface="Arial MT"/>
              </a:rPr>
              <a:t>bagi </a:t>
            </a:r>
            <a:r>
              <a:rPr sz="2800" spc="60" dirty="0">
                <a:latin typeface="Arial MT"/>
                <a:cs typeface="Arial MT"/>
              </a:rPr>
              <a:t>subjek </a:t>
            </a:r>
            <a:r>
              <a:rPr sz="2800" spc="-765" dirty="0">
                <a:latin typeface="Arial MT"/>
                <a:cs typeface="Arial MT"/>
              </a:rPr>
              <a:t> </a:t>
            </a:r>
            <a:r>
              <a:rPr sz="2800" spc="-6" dirty="0">
                <a:latin typeface="Arial MT"/>
                <a:cs typeface="Arial MT"/>
              </a:rPr>
              <a:t>sertifikasi ini</a:t>
            </a:r>
            <a:r>
              <a:rPr sz="2800" spc="-6" dirty="0">
                <a:latin typeface="Arial MT"/>
                <a:cs typeface="Arial MT"/>
              </a:rPr>
              <a:t>.</a:t>
            </a:r>
            <a:endParaRPr sz="2800" dirty="0">
              <a:latin typeface="Arial MT"/>
              <a:cs typeface="Arial MT"/>
            </a:endParaRPr>
          </a:p>
          <a:p>
            <a:pPr>
              <a:spcBef>
                <a:spcPts val="25"/>
              </a:spcBef>
            </a:pPr>
            <a:endParaRPr sz="4000" dirty="0">
              <a:latin typeface="Arial MT"/>
              <a:cs typeface="Arial MT"/>
            </a:endParaRPr>
          </a:p>
          <a:p>
            <a:pPr marL="12699" marR="5080" algn="just">
              <a:lnSpc>
                <a:spcPts val="3120"/>
              </a:lnSpc>
              <a:spcBef>
                <a:spcPts val="6"/>
              </a:spcBef>
            </a:pPr>
            <a:r>
              <a:rPr sz="2800" spc="69" dirty="0">
                <a:latin typeface="Arial MT"/>
                <a:cs typeface="Arial MT"/>
              </a:rPr>
              <a:t>Materi </a:t>
            </a:r>
            <a:r>
              <a:rPr sz="2800" spc="55" dirty="0">
                <a:latin typeface="Arial MT"/>
                <a:cs typeface="Arial MT"/>
              </a:rPr>
              <a:t>dan </a:t>
            </a:r>
            <a:r>
              <a:rPr sz="2800" spc="69" dirty="0">
                <a:latin typeface="Arial MT"/>
                <a:cs typeface="Arial MT"/>
              </a:rPr>
              <a:t>silabus </a:t>
            </a:r>
            <a:r>
              <a:rPr sz="2800" spc="75" dirty="0">
                <a:latin typeface="Arial MT"/>
                <a:cs typeface="Arial MT"/>
              </a:rPr>
              <a:t>tersedia </a:t>
            </a:r>
            <a:r>
              <a:rPr sz="2800" spc="69" dirty="0">
                <a:latin typeface="Arial MT"/>
                <a:cs typeface="Arial MT"/>
              </a:rPr>
              <a:t>untuk </a:t>
            </a:r>
            <a:r>
              <a:rPr sz="2800" spc="75" dirty="0">
                <a:latin typeface="Arial MT"/>
                <a:cs typeface="Arial MT"/>
              </a:rPr>
              <a:t>setiap subyek, </a:t>
            </a:r>
            <a:r>
              <a:rPr sz="2800" spc="65" dirty="0">
                <a:latin typeface="Arial MT"/>
                <a:cs typeface="Arial MT"/>
              </a:rPr>
              <a:t>yang </a:t>
            </a:r>
            <a:r>
              <a:rPr sz="2800" spc="69" dirty="0">
                <a:latin typeface="Arial MT"/>
                <a:cs typeface="Arial MT"/>
              </a:rPr>
              <a:t> </a:t>
            </a:r>
            <a:r>
              <a:rPr sz="2800" spc="45" dirty="0">
                <a:latin typeface="Arial MT"/>
                <a:cs typeface="Arial MT"/>
              </a:rPr>
              <a:t>terdiri </a:t>
            </a:r>
            <a:r>
              <a:rPr sz="2800" spc="40" dirty="0">
                <a:latin typeface="Arial MT"/>
                <a:cs typeface="Arial MT"/>
              </a:rPr>
              <a:t>dari, </a:t>
            </a:r>
            <a:r>
              <a:rPr sz="2800" spc="50" dirty="0">
                <a:latin typeface="Arial MT"/>
                <a:cs typeface="Arial MT"/>
              </a:rPr>
              <a:t>outline, </a:t>
            </a:r>
            <a:r>
              <a:rPr sz="2800" spc="45" dirty="0">
                <a:latin typeface="Arial MT"/>
                <a:cs typeface="Arial MT"/>
              </a:rPr>
              <a:t>buku </a:t>
            </a:r>
            <a:r>
              <a:rPr sz="2800" spc="50" dirty="0">
                <a:latin typeface="Arial MT"/>
                <a:cs typeface="Arial MT"/>
              </a:rPr>
              <a:t>bacaan, </a:t>
            </a:r>
            <a:r>
              <a:rPr sz="2800" spc="45" dirty="0">
                <a:latin typeface="Arial MT"/>
                <a:cs typeface="Arial MT"/>
              </a:rPr>
              <a:t>buku teks, </a:t>
            </a:r>
            <a:r>
              <a:rPr sz="2800" spc="40" dirty="0">
                <a:latin typeface="Arial MT"/>
                <a:cs typeface="Arial MT"/>
              </a:rPr>
              <a:t>dan </a:t>
            </a:r>
            <a:r>
              <a:rPr sz="2800" spc="50" dirty="0">
                <a:latin typeface="Arial MT"/>
                <a:cs typeface="Arial MT"/>
              </a:rPr>
              <a:t>video. </a:t>
            </a:r>
            <a:r>
              <a:rPr sz="2800" spc="-765" dirty="0">
                <a:latin typeface="Arial MT"/>
                <a:cs typeface="Arial MT"/>
              </a:rPr>
              <a:t> </a:t>
            </a:r>
            <a:r>
              <a:rPr sz="2800" spc="80" dirty="0">
                <a:latin typeface="Arial MT"/>
                <a:cs typeface="Arial MT"/>
              </a:rPr>
              <a:t>Seluruh materi </a:t>
            </a:r>
            <a:r>
              <a:rPr sz="2800" spc="60" dirty="0">
                <a:latin typeface="Arial MT"/>
                <a:cs typeface="Arial MT"/>
              </a:rPr>
              <a:t>ini </a:t>
            </a:r>
            <a:r>
              <a:rPr sz="2800" spc="85" dirty="0">
                <a:latin typeface="Arial MT"/>
                <a:cs typeface="Arial MT"/>
              </a:rPr>
              <a:t>dikembangkan </a:t>
            </a:r>
            <a:r>
              <a:rPr sz="2800" spc="75" dirty="0">
                <a:latin typeface="Arial MT"/>
                <a:cs typeface="Arial MT"/>
              </a:rPr>
              <a:t>oleh para </a:t>
            </a:r>
            <a:r>
              <a:rPr sz="2800" spc="85" dirty="0">
                <a:latin typeface="Arial MT"/>
                <a:cs typeface="Arial MT"/>
              </a:rPr>
              <a:t>praktisi </a:t>
            </a:r>
            <a:r>
              <a:rPr sz="2800" spc="50" dirty="0">
                <a:latin typeface="Arial MT"/>
                <a:cs typeface="Arial MT"/>
              </a:rPr>
              <a:t>TI </a:t>
            </a:r>
            <a:r>
              <a:rPr sz="2800" spc="55" dirty="0">
                <a:latin typeface="Arial MT"/>
                <a:cs typeface="Arial MT"/>
              </a:rPr>
              <a:t> </a:t>
            </a:r>
            <a:r>
              <a:rPr sz="2800" spc="-6" dirty="0">
                <a:latin typeface="Arial MT"/>
                <a:cs typeface="Arial MT"/>
              </a:rPr>
              <a:t>Australia yang</a:t>
            </a:r>
            <a:r>
              <a:rPr sz="2800" dirty="0">
                <a:latin typeface="Arial MT"/>
                <a:cs typeface="Arial MT"/>
              </a:rPr>
              <a:t> </a:t>
            </a:r>
            <a:r>
              <a:rPr sz="2800" spc="-6" dirty="0">
                <a:latin typeface="Arial MT"/>
                <a:cs typeface="Arial MT"/>
              </a:rPr>
              <a:t>terkemuka</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5100" y="1344295"/>
            <a:ext cx="9093835" cy="2432685"/>
          </a:xfrm>
          <a:prstGeom prst="rect">
            <a:avLst/>
          </a:prstGeom>
        </p:spPr>
        <p:txBody>
          <a:bodyPr vert="horz" wrap="square" lIns="0" tIns="50796" rIns="0" bIns="0" rtlCol="0">
            <a:spAutoFit/>
          </a:bodyPr>
          <a:lstStyle/>
          <a:p>
            <a:pPr marL="12699" marR="5080" algn="just">
              <a:lnSpc>
                <a:spcPts val="3120"/>
              </a:lnSpc>
              <a:spcBef>
                <a:spcPts val="400"/>
              </a:spcBef>
            </a:pPr>
            <a:r>
              <a:rPr sz="2800" spc="195" dirty="0">
                <a:latin typeface="Arial MT"/>
                <a:cs typeface="Arial MT"/>
              </a:rPr>
              <a:t>Karena </a:t>
            </a:r>
            <a:r>
              <a:rPr sz="2800" spc="215" dirty="0">
                <a:latin typeface="Arial MT"/>
                <a:cs typeface="Arial MT"/>
              </a:rPr>
              <a:t>disebabkan </a:t>
            </a:r>
            <a:r>
              <a:rPr sz="2800" spc="200" dirty="0">
                <a:latin typeface="Arial MT"/>
                <a:cs typeface="Arial MT"/>
              </a:rPr>
              <a:t>selalu </a:t>
            </a:r>
            <a:r>
              <a:rPr sz="2800" spc="215" dirty="0">
                <a:latin typeface="Arial MT"/>
                <a:cs typeface="Arial MT"/>
              </a:rPr>
              <a:t>berubahnya </a:t>
            </a:r>
            <a:r>
              <a:rPr sz="2800" spc="210" dirty="0">
                <a:latin typeface="Arial MT"/>
                <a:cs typeface="Arial MT"/>
              </a:rPr>
              <a:t>Teknologi </a:t>
            </a:r>
            <a:r>
              <a:rPr sz="2800" spc="215" dirty="0">
                <a:latin typeface="Arial MT"/>
                <a:cs typeface="Arial MT"/>
              </a:rPr>
              <a:t> </a:t>
            </a:r>
            <a:r>
              <a:rPr sz="2800" spc="200" dirty="0">
                <a:latin typeface="Arial MT"/>
                <a:cs typeface="Arial MT"/>
              </a:rPr>
              <a:t>Infomrasi, </a:t>
            </a:r>
            <a:r>
              <a:rPr sz="2800" spc="165" dirty="0">
                <a:latin typeface="Arial MT"/>
                <a:cs typeface="Arial MT"/>
              </a:rPr>
              <a:t>maka </a:t>
            </a:r>
            <a:r>
              <a:rPr sz="2800" spc="185" dirty="0">
                <a:latin typeface="Arial MT"/>
                <a:cs typeface="Arial MT"/>
              </a:rPr>
              <a:t>setiap </a:t>
            </a:r>
            <a:r>
              <a:rPr sz="2800" spc="195" dirty="0">
                <a:latin typeface="Arial MT"/>
                <a:cs typeface="Arial MT"/>
              </a:rPr>
              <a:t>pemegang </a:t>
            </a:r>
            <a:r>
              <a:rPr sz="2800" spc="204" dirty="0">
                <a:latin typeface="Arial MT"/>
                <a:cs typeface="Arial MT"/>
              </a:rPr>
              <a:t>sertifikat </a:t>
            </a:r>
            <a:r>
              <a:rPr sz="2800" spc="180" dirty="0">
                <a:latin typeface="Arial MT"/>
                <a:cs typeface="Arial MT"/>
              </a:rPr>
              <a:t>wajib </a:t>
            </a:r>
            <a:r>
              <a:rPr sz="2800" spc="185" dirty="0">
                <a:latin typeface="Arial MT"/>
                <a:cs typeface="Arial MT"/>
              </a:rPr>
              <a:t> </a:t>
            </a:r>
            <a:r>
              <a:rPr sz="2800" spc="195" dirty="0">
                <a:latin typeface="Arial MT"/>
                <a:cs typeface="Arial MT"/>
              </a:rPr>
              <a:t>mengikuti </a:t>
            </a:r>
            <a:r>
              <a:rPr sz="2800" spc="204" dirty="0">
                <a:latin typeface="Arial MT"/>
                <a:cs typeface="Arial MT"/>
              </a:rPr>
              <a:t>re-sertifikasi </a:t>
            </a:r>
            <a:r>
              <a:rPr sz="2800" spc="190" dirty="0">
                <a:latin typeface="Arial MT"/>
                <a:cs typeface="Arial MT"/>
              </a:rPr>
              <a:t>setelah </a:t>
            </a:r>
            <a:r>
              <a:rPr sz="2800" spc="-6" dirty="0">
                <a:latin typeface="Arial MT"/>
                <a:cs typeface="Arial MT"/>
              </a:rPr>
              <a:t>5 </a:t>
            </a:r>
            <a:r>
              <a:rPr sz="2800" spc="185" dirty="0">
                <a:latin typeface="Arial MT"/>
                <a:cs typeface="Arial MT"/>
              </a:rPr>
              <a:t>tahun. </a:t>
            </a:r>
            <a:r>
              <a:rPr sz="2800" spc="150" dirty="0">
                <a:latin typeface="Arial MT"/>
                <a:cs typeface="Arial MT"/>
              </a:rPr>
              <a:t>Ini </a:t>
            </a:r>
            <a:r>
              <a:rPr sz="2800" spc="180" dirty="0">
                <a:latin typeface="Arial MT"/>
                <a:cs typeface="Arial MT"/>
              </a:rPr>
              <a:t>dapat </a:t>
            </a:r>
            <a:r>
              <a:rPr sz="2800" spc="185" dirty="0">
                <a:latin typeface="Arial MT"/>
                <a:cs typeface="Arial MT"/>
              </a:rPr>
              <a:t> </a:t>
            </a:r>
            <a:r>
              <a:rPr sz="2800" spc="135" dirty="0">
                <a:latin typeface="Arial MT"/>
                <a:cs typeface="Arial MT"/>
              </a:rPr>
              <a:t>dilakukan </a:t>
            </a:r>
            <a:r>
              <a:rPr sz="2800" spc="130" dirty="0">
                <a:latin typeface="Arial MT"/>
                <a:cs typeface="Arial MT"/>
              </a:rPr>
              <a:t>dengan </a:t>
            </a:r>
            <a:r>
              <a:rPr sz="2800" spc="125" dirty="0">
                <a:latin typeface="Arial MT"/>
                <a:cs typeface="Arial MT"/>
              </a:rPr>
              <a:t>duduk </a:t>
            </a:r>
            <a:r>
              <a:rPr sz="2800" spc="140" dirty="0">
                <a:latin typeface="Arial MT"/>
                <a:cs typeface="Arial MT"/>
              </a:rPr>
              <a:t>mengikuti </a:t>
            </a:r>
            <a:r>
              <a:rPr sz="2800" spc="125" dirty="0">
                <a:latin typeface="Arial MT"/>
                <a:cs typeface="Arial MT"/>
              </a:rPr>
              <a:t>ujian ulang </a:t>
            </a:r>
            <a:r>
              <a:rPr sz="2800" spc="120" dirty="0">
                <a:latin typeface="Arial MT"/>
                <a:cs typeface="Arial MT"/>
              </a:rPr>
              <a:t>atau </a:t>
            </a:r>
            <a:r>
              <a:rPr sz="2800" spc="125" dirty="0">
                <a:latin typeface="Arial MT"/>
                <a:cs typeface="Arial MT"/>
              </a:rPr>
              <a:t> </a:t>
            </a:r>
            <a:r>
              <a:rPr sz="2800" spc="10" dirty="0">
                <a:latin typeface="Arial MT"/>
                <a:cs typeface="Arial MT"/>
              </a:rPr>
              <a:t>dengan </a:t>
            </a:r>
            <a:r>
              <a:rPr sz="2800" spc="15" dirty="0">
                <a:latin typeface="Arial MT"/>
                <a:cs typeface="Arial MT"/>
              </a:rPr>
              <a:t>mengikuti </a:t>
            </a:r>
            <a:r>
              <a:rPr sz="2800" spc="6" dirty="0">
                <a:latin typeface="Arial MT"/>
                <a:cs typeface="Arial MT"/>
              </a:rPr>
              <a:t>30 </a:t>
            </a:r>
            <a:r>
              <a:rPr sz="2800" spc="10" dirty="0">
                <a:latin typeface="Arial MT"/>
                <a:cs typeface="Arial MT"/>
              </a:rPr>
              <a:t>jam </a:t>
            </a:r>
            <a:r>
              <a:rPr sz="2800" spc="15" dirty="0">
                <a:latin typeface="Arial MT"/>
                <a:cs typeface="Arial MT"/>
              </a:rPr>
              <a:t>profesional </a:t>
            </a:r>
            <a:r>
              <a:rPr sz="2800" spc="20" dirty="0">
                <a:latin typeface="Arial MT"/>
                <a:cs typeface="Arial MT"/>
              </a:rPr>
              <a:t>development, </a:t>
            </a:r>
            <a:r>
              <a:rPr sz="2800" spc="10" dirty="0">
                <a:latin typeface="Arial MT"/>
                <a:cs typeface="Arial MT"/>
              </a:rPr>
              <a:t>mela </a:t>
            </a:r>
            <a:r>
              <a:rPr sz="2800" spc="-765" dirty="0">
                <a:latin typeface="Arial MT"/>
                <a:cs typeface="Arial MT"/>
              </a:rPr>
              <a:t> </a:t>
            </a:r>
            <a:r>
              <a:rPr sz="2800" spc="-6" dirty="0">
                <a:latin typeface="Arial MT"/>
                <a:cs typeface="Arial MT"/>
              </a:rPr>
              <a:t>lui Practising</a:t>
            </a:r>
            <a:r>
              <a:rPr sz="2800" dirty="0">
                <a:latin typeface="Arial MT"/>
                <a:cs typeface="Arial MT"/>
              </a:rPr>
              <a:t> </a:t>
            </a:r>
            <a:r>
              <a:rPr sz="2800" spc="-6" dirty="0">
                <a:latin typeface="Arial MT"/>
                <a:cs typeface="Arial MT"/>
              </a:rPr>
              <a:t>Computer</a:t>
            </a:r>
            <a:r>
              <a:rPr sz="2800" dirty="0">
                <a:latin typeface="Arial MT"/>
                <a:cs typeface="Arial MT"/>
              </a:rPr>
              <a:t> </a:t>
            </a:r>
            <a:r>
              <a:rPr sz="2800" spc="-6" dirty="0">
                <a:latin typeface="Arial MT"/>
                <a:cs typeface="Arial MT"/>
              </a:rPr>
              <a:t>Profesional</a:t>
            </a:r>
            <a:r>
              <a:rPr sz="2800" dirty="0">
                <a:latin typeface="Arial MT"/>
                <a:cs typeface="Arial MT"/>
              </a:rPr>
              <a:t> </a:t>
            </a:r>
            <a:r>
              <a:rPr sz="2800" spc="-6" dirty="0">
                <a:latin typeface="Arial MT"/>
                <a:cs typeface="Arial MT"/>
              </a:rPr>
              <a:t>Scheme.</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5100" y="1344294"/>
            <a:ext cx="9093835" cy="3406140"/>
          </a:xfrm>
          <a:prstGeom prst="rect">
            <a:avLst/>
          </a:prstGeom>
        </p:spPr>
        <p:txBody>
          <a:bodyPr vert="horz" wrap="square" lIns="0" tIns="50796" rIns="0" bIns="0" rtlCol="0">
            <a:spAutoFit/>
          </a:bodyPr>
          <a:lstStyle/>
          <a:p>
            <a:pPr marL="12699" marR="5080" algn="just">
              <a:lnSpc>
                <a:spcPts val="3120"/>
              </a:lnSpc>
              <a:spcBef>
                <a:spcPts val="400"/>
              </a:spcBef>
            </a:pPr>
            <a:r>
              <a:rPr sz="2800" spc="35" dirty="0">
                <a:latin typeface="Arial MT"/>
                <a:cs typeface="Arial MT"/>
              </a:rPr>
              <a:t>ACS </a:t>
            </a:r>
            <a:r>
              <a:rPr sz="2800" spc="50" dirty="0">
                <a:latin typeface="Arial MT"/>
                <a:cs typeface="Arial MT"/>
              </a:rPr>
              <a:t>Certification </a:t>
            </a:r>
            <a:r>
              <a:rPr sz="2800" spc="45" dirty="0">
                <a:latin typeface="Arial MT"/>
                <a:cs typeface="Arial MT"/>
              </a:rPr>
              <a:t>System </a:t>
            </a:r>
            <a:r>
              <a:rPr sz="2800" spc="35" dirty="0">
                <a:latin typeface="Arial MT"/>
                <a:cs typeface="Arial MT"/>
              </a:rPr>
              <a:t>ini </a:t>
            </a:r>
            <a:r>
              <a:rPr sz="2800" spc="50" dirty="0">
                <a:latin typeface="Arial MT"/>
                <a:cs typeface="Arial MT"/>
              </a:rPr>
              <a:t>ditawarkan melalui proses </a:t>
            </a:r>
            <a:r>
              <a:rPr sz="2800" spc="-765" dirty="0">
                <a:latin typeface="Arial MT"/>
                <a:cs typeface="Arial MT"/>
              </a:rPr>
              <a:t> </a:t>
            </a:r>
            <a:r>
              <a:rPr sz="2800" spc="55" dirty="0">
                <a:latin typeface="Arial MT"/>
                <a:cs typeface="Arial MT"/>
              </a:rPr>
              <a:t>belajar </a:t>
            </a:r>
            <a:r>
              <a:rPr sz="2800" spc="50" dirty="0">
                <a:latin typeface="Arial MT"/>
                <a:cs typeface="Arial MT"/>
              </a:rPr>
              <a:t>jarak </a:t>
            </a:r>
            <a:r>
              <a:rPr sz="2800" spc="45" dirty="0">
                <a:latin typeface="Arial MT"/>
                <a:cs typeface="Arial MT"/>
              </a:rPr>
              <a:t>jauh </a:t>
            </a:r>
            <a:r>
              <a:rPr sz="2800" spc="55" dirty="0">
                <a:latin typeface="Arial MT"/>
                <a:cs typeface="Arial MT"/>
              </a:rPr>
              <a:t>melalui Deakin </a:t>
            </a:r>
            <a:r>
              <a:rPr sz="2800" spc="60" dirty="0">
                <a:latin typeface="Arial MT"/>
                <a:cs typeface="Arial MT"/>
              </a:rPr>
              <a:t>University </a:t>
            </a:r>
            <a:r>
              <a:rPr sz="2800" spc="45" dirty="0">
                <a:latin typeface="Arial MT"/>
                <a:cs typeface="Arial MT"/>
              </a:rPr>
              <a:t>dan </a:t>
            </a:r>
            <a:r>
              <a:rPr sz="2800" spc="60" dirty="0">
                <a:latin typeface="Arial MT"/>
                <a:cs typeface="Arial MT"/>
              </a:rPr>
              <a:t>pusat- </a:t>
            </a:r>
            <a:r>
              <a:rPr sz="2800" spc="-765" dirty="0">
                <a:latin typeface="Arial MT"/>
                <a:cs typeface="Arial MT"/>
              </a:rPr>
              <a:t> </a:t>
            </a:r>
            <a:r>
              <a:rPr sz="2800" spc="15" dirty="0">
                <a:latin typeface="Arial MT"/>
                <a:cs typeface="Arial MT"/>
              </a:rPr>
              <a:t>pusat ujian tersebar </a:t>
            </a:r>
            <a:r>
              <a:rPr sz="2800" spc="10" dirty="0">
                <a:latin typeface="Arial MT"/>
                <a:cs typeface="Arial MT"/>
              </a:rPr>
              <a:t>di </a:t>
            </a:r>
            <a:r>
              <a:rPr sz="2800" spc="20" dirty="0">
                <a:latin typeface="Arial MT"/>
                <a:cs typeface="Arial MT"/>
              </a:rPr>
              <a:t>negara-negara anggota SEARCC </a:t>
            </a:r>
            <a:r>
              <a:rPr sz="2800" spc="-765" dirty="0">
                <a:latin typeface="Arial MT"/>
                <a:cs typeface="Arial MT"/>
              </a:rPr>
              <a:t> </a:t>
            </a:r>
            <a:r>
              <a:rPr sz="2800" spc="-6" dirty="0">
                <a:latin typeface="Arial MT"/>
                <a:cs typeface="Arial MT"/>
              </a:rPr>
              <a:t>seperti</a:t>
            </a:r>
            <a:r>
              <a:rPr sz="2800" spc="-6" dirty="0">
                <a:latin typeface="Arial MT"/>
                <a:cs typeface="Arial MT"/>
              </a:rPr>
              <a:t> :</a:t>
            </a:r>
            <a:endParaRPr sz="2800" dirty="0">
              <a:latin typeface="Arial MT"/>
              <a:cs typeface="Arial MT"/>
            </a:endParaRPr>
          </a:p>
          <a:p>
            <a:pPr marL="12699" marR="5080" algn="just">
              <a:lnSpc>
                <a:spcPts val="3120"/>
              </a:lnSpc>
              <a:spcBef>
                <a:spcPts val="1425"/>
              </a:spcBef>
            </a:pPr>
            <a:r>
              <a:rPr sz="2800" spc="95" dirty="0">
                <a:latin typeface="Arial MT"/>
                <a:cs typeface="Arial MT"/>
              </a:rPr>
              <a:t>Auckland, </a:t>
            </a:r>
            <a:r>
              <a:rPr sz="2800" spc="80" dirty="0">
                <a:latin typeface="Arial MT"/>
                <a:cs typeface="Arial MT"/>
              </a:rPr>
              <a:t>Hong </a:t>
            </a:r>
            <a:r>
              <a:rPr sz="2800" spc="90" dirty="0">
                <a:latin typeface="Arial MT"/>
                <a:cs typeface="Arial MT"/>
              </a:rPr>
              <a:t>Kong, </a:t>
            </a:r>
            <a:r>
              <a:rPr sz="2800" spc="95" dirty="0">
                <a:latin typeface="Arial MT"/>
                <a:cs typeface="Arial MT"/>
              </a:rPr>
              <a:t>Jakarta, </a:t>
            </a:r>
            <a:r>
              <a:rPr sz="2800" spc="90" dirty="0">
                <a:latin typeface="Arial MT"/>
                <a:cs typeface="Arial MT"/>
              </a:rPr>
              <a:t>Johor Baru, </a:t>
            </a:r>
            <a:r>
              <a:rPr sz="2800" spc="100" dirty="0">
                <a:latin typeface="Arial MT"/>
                <a:cs typeface="Arial MT"/>
              </a:rPr>
              <a:t>Kelantan </a:t>
            </a:r>
            <a:r>
              <a:rPr sz="2800" spc="105" dirty="0">
                <a:latin typeface="Arial MT"/>
                <a:cs typeface="Arial MT"/>
              </a:rPr>
              <a:t> </a:t>
            </a:r>
            <a:r>
              <a:rPr sz="2800" spc="150" dirty="0">
                <a:latin typeface="Arial MT"/>
                <a:cs typeface="Arial MT"/>
              </a:rPr>
              <a:t>Kota </a:t>
            </a:r>
            <a:r>
              <a:rPr sz="2800" spc="180" dirty="0">
                <a:latin typeface="Arial MT"/>
                <a:cs typeface="Arial MT"/>
              </a:rPr>
              <a:t>Kinibalu, </a:t>
            </a:r>
            <a:r>
              <a:rPr sz="2800" spc="165" dirty="0">
                <a:latin typeface="Arial MT"/>
                <a:cs typeface="Arial MT"/>
              </a:rPr>
              <a:t>Kuala </a:t>
            </a:r>
            <a:r>
              <a:rPr sz="2800" spc="175" dirty="0">
                <a:latin typeface="Arial MT"/>
                <a:cs typeface="Arial MT"/>
              </a:rPr>
              <a:t>Lumpur, Penang, </a:t>
            </a:r>
            <a:r>
              <a:rPr sz="2800" spc="185" dirty="0">
                <a:latin typeface="Arial MT"/>
                <a:cs typeface="Arial MT"/>
              </a:rPr>
              <a:t>Singapore, </a:t>
            </a:r>
            <a:r>
              <a:rPr sz="2800" spc="190" dirty="0">
                <a:latin typeface="Arial MT"/>
                <a:cs typeface="Arial MT"/>
              </a:rPr>
              <a:t> </a:t>
            </a:r>
            <a:r>
              <a:rPr sz="2800" spc="80" dirty="0">
                <a:latin typeface="Arial MT"/>
                <a:cs typeface="Arial MT"/>
              </a:rPr>
              <a:t>Wellington. </a:t>
            </a:r>
            <a:r>
              <a:rPr sz="2800" spc="75" dirty="0">
                <a:latin typeface="Arial MT"/>
                <a:cs typeface="Arial MT"/>
              </a:rPr>
              <a:t>Biaya untuk </a:t>
            </a:r>
            <a:r>
              <a:rPr sz="2800" spc="85" dirty="0">
                <a:latin typeface="Arial MT"/>
                <a:cs typeface="Arial MT"/>
              </a:rPr>
              <a:t>mengikuti pelatihan </a:t>
            </a:r>
            <a:r>
              <a:rPr sz="2800" spc="60" dirty="0">
                <a:latin typeface="Arial MT"/>
                <a:cs typeface="Arial MT"/>
              </a:rPr>
              <a:t>dan </a:t>
            </a:r>
            <a:r>
              <a:rPr sz="2800" spc="75" dirty="0">
                <a:latin typeface="Arial MT"/>
                <a:cs typeface="Arial MT"/>
              </a:rPr>
              <a:t>ujian </a:t>
            </a:r>
            <a:r>
              <a:rPr sz="2800" spc="-765" dirty="0">
                <a:latin typeface="Arial MT"/>
                <a:cs typeface="Arial MT"/>
              </a:rPr>
              <a:t> </a:t>
            </a:r>
            <a:r>
              <a:rPr sz="2800" spc="-6" dirty="0">
                <a:latin typeface="Arial MT"/>
                <a:cs typeface="Arial MT"/>
              </a:rPr>
              <a:t>ACS</a:t>
            </a:r>
            <a:r>
              <a:rPr sz="2800" dirty="0">
                <a:latin typeface="Arial MT"/>
                <a:cs typeface="Arial MT"/>
              </a:rPr>
              <a:t> </a:t>
            </a:r>
            <a:r>
              <a:rPr sz="2800" spc="-6" dirty="0">
                <a:latin typeface="Arial MT"/>
                <a:cs typeface="Arial MT"/>
              </a:rPr>
              <a:t>ini</a:t>
            </a:r>
            <a:r>
              <a:rPr sz="2800" dirty="0">
                <a:latin typeface="Arial MT"/>
                <a:cs typeface="Arial MT"/>
              </a:rPr>
              <a:t> </a:t>
            </a:r>
            <a:r>
              <a:rPr sz="2800" spc="-6" dirty="0">
                <a:latin typeface="Arial MT"/>
                <a:cs typeface="Arial MT"/>
              </a:rPr>
              <a:t>sekitar</a:t>
            </a:r>
            <a:r>
              <a:rPr sz="2800" dirty="0">
                <a:latin typeface="Arial MT"/>
                <a:cs typeface="Arial MT"/>
              </a:rPr>
              <a:t> </a:t>
            </a:r>
            <a:r>
              <a:rPr sz="2800" spc="-6" dirty="0">
                <a:latin typeface="Arial MT"/>
                <a:cs typeface="Arial MT"/>
              </a:rPr>
              <a:t>$400.00.</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93700" y="498381"/>
            <a:ext cx="8732500" cy="993922"/>
          </a:xfrm>
          <a:prstGeom prst="rect">
            <a:avLst/>
          </a:prstGeom>
        </p:spPr>
        <p:txBody>
          <a:bodyPr vert="horz" wrap="square" lIns="0" tIns="57146" rIns="0" bIns="0" rtlCol="0">
            <a:spAutoFit/>
          </a:bodyPr>
          <a:lstStyle/>
          <a:p>
            <a:pPr marL="994973" marR="5080" indent="-982909">
              <a:lnSpc>
                <a:spcPts val="3569"/>
              </a:lnSpc>
              <a:spcBef>
                <a:spcPts val="450"/>
              </a:spcBef>
            </a:pPr>
            <a:r>
              <a:rPr sz="4400" spc="-6" dirty="0"/>
              <a:t>Pekerjaan</a:t>
            </a:r>
            <a:r>
              <a:rPr sz="4400" spc="-10" dirty="0"/>
              <a:t> </a:t>
            </a:r>
            <a:r>
              <a:rPr sz="4400" spc="-6" dirty="0"/>
              <a:t>di</a:t>
            </a:r>
            <a:r>
              <a:rPr sz="4400" dirty="0"/>
              <a:t> </a:t>
            </a:r>
            <a:r>
              <a:rPr sz="4400" spc="-6" dirty="0"/>
              <a:t>bidang TI</a:t>
            </a:r>
            <a:r>
              <a:rPr sz="4400" dirty="0"/>
              <a:t> </a:t>
            </a:r>
            <a:r>
              <a:rPr sz="4400" spc="-6" dirty="0"/>
              <a:t>Standard </a:t>
            </a:r>
            <a:r>
              <a:rPr sz="4400" spc="-874" dirty="0"/>
              <a:t> </a:t>
            </a:r>
            <a:r>
              <a:rPr sz="4400" spc="-6" dirty="0"/>
              <a:t>Pemerintah</a:t>
            </a:r>
            <a:r>
              <a:rPr sz="4400" spc="-10" dirty="0"/>
              <a:t> </a:t>
            </a:r>
            <a:r>
              <a:rPr sz="4400" spc="-6" dirty="0"/>
              <a:t>Indonesia</a:t>
            </a:r>
          </a:p>
        </p:txBody>
      </p:sp>
      <p:sp>
        <p:nvSpPr>
          <p:cNvPr id="3" name="object 3"/>
          <p:cNvSpPr txBox="1"/>
          <p:nvPr/>
        </p:nvSpPr>
        <p:spPr>
          <a:xfrm>
            <a:off x="32365" y="2105025"/>
            <a:ext cx="9093835" cy="3800475"/>
          </a:xfrm>
          <a:prstGeom prst="rect">
            <a:avLst/>
          </a:prstGeom>
        </p:spPr>
        <p:txBody>
          <a:bodyPr vert="horz" wrap="square" lIns="0" tIns="12065" rIns="0" bIns="0" rtlCol="0">
            <a:spAutoFit/>
          </a:bodyPr>
          <a:lstStyle/>
          <a:p>
            <a:pPr marL="478121" marR="5080" indent="-465422" algn="just">
              <a:spcBef>
                <a:spcPts val="95"/>
              </a:spcBef>
              <a:buChar char="•"/>
              <a:tabLst>
                <a:tab pos="478121" algn="l"/>
              </a:tabLst>
            </a:pPr>
            <a:r>
              <a:rPr sz="2800" spc="30" dirty="0">
                <a:latin typeface="Arial MT"/>
                <a:cs typeface="Arial MT"/>
              </a:rPr>
              <a:t>Institusi pemerintah </a:t>
            </a:r>
            <a:r>
              <a:rPr sz="2800" spc="25" dirty="0">
                <a:latin typeface="Arial MT"/>
                <a:cs typeface="Arial MT"/>
              </a:rPr>
              <a:t>telah mulai </a:t>
            </a:r>
            <a:r>
              <a:rPr sz="2800" spc="30" dirty="0">
                <a:latin typeface="Arial MT"/>
                <a:cs typeface="Arial MT"/>
              </a:rPr>
              <a:t>melakukan klasifikasi </a:t>
            </a:r>
            <a:r>
              <a:rPr sz="2800" spc="-765" dirty="0">
                <a:latin typeface="Arial MT"/>
                <a:cs typeface="Arial MT"/>
              </a:rPr>
              <a:t> </a:t>
            </a:r>
            <a:r>
              <a:rPr sz="2800" spc="114" dirty="0">
                <a:latin typeface="Arial MT"/>
                <a:cs typeface="Arial MT"/>
              </a:rPr>
              <a:t>pekerjaan </a:t>
            </a:r>
            <a:r>
              <a:rPr sz="2800" spc="100" dirty="0">
                <a:latin typeface="Arial MT"/>
                <a:cs typeface="Arial MT"/>
              </a:rPr>
              <a:t>dalam </a:t>
            </a:r>
            <a:r>
              <a:rPr sz="2800" spc="105" dirty="0">
                <a:latin typeface="Arial MT"/>
                <a:cs typeface="Arial MT"/>
              </a:rPr>
              <a:t>bidang </a:t>
            </a:r>
            <a:r>
              <a:rPr sz="2800" spc="120" dirty="0">
                <a:latin typeface="Arial MT"/>
                <a:cs typeface="Arial MT"/>
              </a:rPr>
              <a:t>teknologi informasi </a:t>
            </a:r>
            <a:r>
              <a:rPr sz="2800" spc="105" dirty="0">
                <a:latin typeface="Arial MT"/>
                <a:cs typeface="Arial MT"/>
              </a:rPr>
              <a:t>sejak</a:t>
            </a:r>
            <a:r>
              <a:rPr sz="2800" spc="105" dirty="0">
                <a:latin typeface="Arial MT"/>
                <a:cs typeface="Arial MT"/>
              </a:rPr>
              <a:t> </a:t>
            </a:r>
            <a:r>
              <a:rPr sz="2800" spc="110" dirty="0">
                <a:latin typeface="Arial MT"/>
                <a:cs typeface="Arial MT"/>
              </a:rPr>
              <a:t> </a:t>
            </a:r>
            <a:r>
              <a:rPr sz="2800" spc="-6" dirty="0">
                <a:latin typeface="Arial MT"/>
                <a:cs typeface="Arial MT"/>
              </a:rPr>
              <a:t>1992.</a:t>
            </a:r>
            <a:endParaRPr sz="2800" dirty="0">
              <a:latin typeface="Arial MT"/>
              <a:cs typeface="Arial MT"/>
            </a:endParaRPr>
          </a:p>
          <a:p>
            <a:pPr marL="478121" marR="5080" indent="-465422" algn="just">
              <a:spcBef>
                <a:spcPts val="1425"/>
              </a:spcBef>
              <a:buChar char="•"/>
              <a:tabLst>
                <a:tab pos="478121" algn="l"/>
              </a:tabLst>
            </a:pPr>
            <a:r>
              <a:rPr sz="2800" spc="30" dirty="0">
                <a:latin typeface="Arial MT"/>
                <a:cs typeface="Arial MT"/>
              </a:rPr>
              <a:t>Bagaimanapun </a:t>
            </a:r>
            <a:r>
              <a:rPr sz="2800" spc="25" dirty="0">
                <a:latin typeface="Arial MT"/>
                <a:cs typeface="Arial MT"/>
              </a:rPr>
              <a:t>juga </a:t>
            </a:r>
            <a:r>
              <a:rPr sz="2800" spc="30" dirty="0">
                <a:latin typeface="Arial MT"/>
                <a:cs typeface="Arial MT"/>
              </a:rPr>
              <a:t>klasifikasi </a:t>
            </a:r>
            <a:r>
              <a:rPr sz="2800" spc="35" dirty="0">
                <a:latin typeface="Arial MT"/>
                <a:cs typeface="Arial MT"/>
              </a:rPr>
              <a:t>pekerjaan </a:t>
            </a:r>
            <a:r>
              <a:rPr sz="2800" spc="25" dirty="0">
                <a:latin typeface="Arial MT"/>
                <a:cs typeface="Arial MT"/>
              </a:rPr>
              <a:t>ini </a:t>
            </a:r>
            <a:r>
              <a:rPr sz="2800" spc="35" dirty="0">
                <a:latin typeface="Arial MT"/>
                <a:cs typeface="Arial MT"/>
              </a:rPr>
              <a:t>mungkin </a:t>
            </a:r>
            <a:r>
              <a:rPr sz="2800" spc="-765" dirty="0">
                <a:latin typeface="Arial MT"/>
                <a:cs typeface="Arial MT"/>
              </a:rPr>
              <a:t> </a:t>
            </a:r>
            <a:r>
              <a:rPr sz="2800" spc="180" dirty="0">
                <a:latin typeface="Arial MT"/>
                <a:cs typeface="Arial MT"/>
              </a:rPr>
              <a:t>masih </a:t>
            </a:r>
            <a:r>
              <a:rPr sz="2800" spc="185" dirty="0">
                <a:latin typeface="Arial MT"/>
                <a:cs typeface="Arial MT"/>
              </a:rPr>
              <a:t>belum dapat </a:t>
            </a:r>
            <a:r>
              <a:rPr sz="2800" spc="215" dirty="0">
                <a:latin typeface="Arial MT"/>
                <a:cs typeface="Arial MT"/>
              </a:rPr>
              <a:t>mengakomodasi </a:t>
            </a:r>
            <a:r>
              <a:rPr sz="2800" spc="210" dirty="0">
                <a:latin typeface="Arial MT"/>
                <a:cs typeface="Arial MT"/>
              </a:rPr>
              <a:t>klasifikasi </a:t>
            </a:r>
            <a:r>
              <a:rPr sz="2800" spc="215" dirty="0">
                <a:latin typeface="Arial MT"/>
                <a:cs typeface="Arial MT"/>
              </a:rPr>
              <a:t> </a:t>
            </a:r>
            <a:r>
              <a:rPr sz="2800" spc="-6" dirty="0">
                <a:latin typeface="Arial MT"/>
                <a:cs typeface="Arial MT"/>
              </a:rPr>
              <a:t>pekerjaan pada</a:t>
            </a:r>
            <a:r>
              <a:rPr sz="2800" dirty="0">
                <a:latin typeface="Arial MT"/>
                <a:cs typeface="Arial MT"/>
              </a:rPr>
              <a:t> </a:t>
            </a:r>
            <a:r>
              <a:rPr sz="2800" spc="-6" dirty="0">
                <a:latin typeface="Arial MT"/>
                <a:cs typeface="Arial MT"/>
              </a:rPr>
              <a:t>teknologi informasi</a:t>
            </a:r>
            <a:r>
              <a:rPr sz="2800" dirty="0">
                <a:latin typeface="Arial MT"/>
                <a:cs typeface="Arial MT"/>
              </a:rPr>
              <a:t> </a:t>
            </a:r>
            <a:r>
              <a:rPr sz="2800" spc="-6" dirty="0">
                <a:latin typeface="Arial MT"/>
                <a:cs typeface="Arial MT"/>
              </a:rPr>
              <a:t>secara</a:t>
            </a:r>
            <a:r>
              <a:rPr sz="2800" dirty="0">
                <a:latin typeface="Arial MT"/>
                <a:cs typeface="Arial MT"/>
              </a:rPr>
              <a:t> </a:t>
            </a:r>
            <a:r>
              <a:rPr sz="2800" spc="-6" dirty="0">
                <a:latin typeface="Arial MT"/>
                <a:cs typeface="Arial MT"/>
              </a:rPr>
              <a:t>umum</a:t>
            </a:r>
            <a:r>
              <a:rPr sz="2800" spc="-6" dirty="0">
                <a:latin typeface="Arial MT"/>
                <a:cs typeface="Arial MT"/>
              </a:rPr>
              <a:t>.</a:t>
            </a:r>
            <a:endParaRPr sz="2800" dirty="0">
              <a:latin typeface="Arial MT"/>
              <a:cs typeface="Arial MT"/>
            </a:endParaRPr>
          </a:p>
          <a:p>
            <a:pPr marL="478121" marR="5080" indent="-465422" algn="just">
              <a:spcBef>
                <a:spcPts val="1425"/>
              </a:spcBef>
              <a:buChar char="•"/>
              <a:tabLst>
                <a:tab pos="478121" algn="l"/>
              </a:tabLst>
            </a:pPr>
            <a:r>
              <a:rPr sz="2800" spc="6" dirty="0">
                <a:latin typeface="Arial MT"/>
                <a:cs typeface="Arial MT"/>
              </a:rPr>
              <a:t>Deskripsi pekerjaan setiap </a:t>
            </a:r>
            <a:r>
              <a:rPr sz="2800" spc="10" dirty="0">
                <a:latin typeface="Arial MT"/>
                <a:cs typeface="Arial MT"/>
              </a:rPr>
              <a:t>klasifikasi pekerjaan masih </a:t>
            </a:r>
            <a:r>
              <a:rPr sz="2800" spc="-765" dirty="0">
                <a:latin typeface="Arial MT"/>
                <a:cs typeface="Arial MT"/>
              </a:rPr>
              <a:t> </a:t>
            </a:r>
            <a:r>
              <a:rPr sz="2800" spc="-6" dirty="0">
                <a:latin typeface="Arial MT"/>
                <a:cs typeface="Arial MT"/>
              </a:rPr>
              <a:t>tidak jelas</a:t>
            </a:r>
            <a:r>
              <a:rPr sz="2800" dirty="0">
                <a:latin typeface="Arial MT"/>
                <a:cs typeface="Arial MT"/>
              </a:rPr>
              <a:t> </a:t>
            </a:r>
            <a:r>
              <a:rPr sz="2800" spc="-6" dirty="0">
                <a:latin typeface="Arial MT"/>
                <a:cs typeface="Arial MT"/>
              </a:rPr>
              <a:t>dalam membedakan</a:t>
            </a:r>
            <a:r>
              <a:rPr sz="2800" dirty="0">
                <a:latin typeface="Arial MT"/>
                <a:cs typeface="Arial MT"/>
              </a:rPr>
              <a:t> </a:t>
            </a:r>
            <a:r>
              <a:rPr sz="2800" spc="-6" dirty="0">
                <a:latin typeface="Arial MT"/>
                <a:cs typeface="Arial MT"/>
              </a:rPr>
              <a:t>setiap sel</a:t>
            </a:r>
            <a:r>
              <a:rPr sz="2800" dirty="0">
                <a:latin typeface="Arial MT"/>
                <a:cs typeface="Arial MT"/>
              </a:rPr>
              <a:t> </a:t>
            </a:r>
            <a:r>
              <a:rPr sz="2800" spc="-6" dirty="0">
                <a:latin typeface="Arial MT"/>
                <a:cs typeface="Arial MT"/>
              </a:rPr>
              <a:t>pekerjaan</a:t>
            </a:r>
            <a:r>
              <a:rPr sz="2800" spc="-6" dirty="0">
                <a:latin typeface="Arial MT"/>
                <a:cs typeface="Arial MT"/>
              </a:rPr>
              <a:t>.</a:t>
            </a:r>
            <a:endParaRPr sz="2800" dirty="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0" y="1495425"/>
            <a:ext cx="9093200" cy="3192780"/>
          </a:xfrm>
          <a:prstGeom prst="rect">
            <a:avLst/>
          </a:prstGeom>
        </p:spPr>
        <p:txBody>
          <a:bodyPr vert="horz" wrap="square" lIns="0" tIns="12065" rIns="0" bIns="0" rtlCol="0">
            <a:spAutoFit/>
          </a:bodyPr>
          <a:lstStyle/>
          <a:p>
            <a:pPr marL="478121" marR="16509" indent="-465422" algn="just">
              <a:spcBef>
                <a:spcPts val="95"/>
              </a:spcBef>
              <a:buChar char="•"/>
              <a:tabLst>
                <a:tab pos="478121" algn="l"/>
              </a:tabLst>
            </a:pPr>
            <a:r>
              <a:rPr sz="2800" spc="-6" dirty="0">
                <a:latin typeface="Arial MT"/>
                <a:cs typeface="Arial MT"/>
              </a:rPr>
              <a:t>Pegawai Negeri Sipil yang bekerja di bidang Teknologi </a:t>
            </a:r>
            <a:r>
              <a:rPr sz="2800" spc="-765" dirty="0">
                <a:latin typeface="Arial MT"/>
                <a:cs typeface="Arial MT"/>
              </a:rPr>
              <a:t> </a:t>
            </a:r>
            <a:r>
              <a:rPr sz="2800" spc="-6" dirty="0">
                <a:latin typeface="Arial MT"/>
                <a:cs typeface="Arial MT"/>
              </a:rPr>
              <a:t>Informasi,</a:t>
            </a:r>
            <a:r>
              <a:rPr sz="2800" dirty="0">
                <a:latin typeface="Arial MT"/>
                <a:cs typeface="Arial MT"/>
              </a:rPr>
              <a:t> </a:t>
            </a:r>
            <a:r>
              <a:rPr sz="2800" spc="-6" dirty="0">
                <a:latin typeface="Arial MT"/>
                <a:cs typeface="Arial MT"/>
              </a:rPr>
              <a:t>disebut</a:t>
            </a:r>
            <a:r>
              <a:rPr sz="2800" spc="6" dirty="0">
                <a:latin typeface="Arial MT"/>
                <a:cs typeface="Arial MT"/>
              </a:rPr>
              <a:t> </a:t>
            </a:r>
            <a:r>
              <a:rPr sz="2800" spc="-6" dirty="0">
                <a:latin typeface="Arial MT"/>
                <a:cs typeface="Arial MT"/>
              </a:rPr>
              <a:t>sebagai</a:t>
            </a:r>
            <a:r>
              <a:rPr sz="2800" dirty="0">
                <a:latin typeface="Arial MT"/>
                <a:cs typeface="Arial MT"/>
              </a:rPr>
              <a:t> </a:t>
            </a:r>
            <a:r>
              <a:rPr sz="2800" spc="-6" dirty="0">
                <a:latin typeface="Arial MT"/>
                <a:cs typeface="Arial MT"/>
              </a:rPr>
              <a:t>pranata</a:t>
            </a:r>
            <a:r>
              <a:rPr sz="2800" dirty="0">
                <a:latin typeface="Arial MT"/>
                <a:cs typeface="Arial MT"/>
              </a:rPr>
              <a:t> </a:t>
            </a:r>
            <a:r>
              <a:rPr sz="2800" spc="-6" dirty="0">
                <a:latin typeface="Arial MT"/>
                <a:cs typeface="Arial MT"/>
              </a:rPr>
              <a:t>komputer</a:t>
            </a:r>
            <a:r>
              <a:rPr sz="2800" spc="-6" dirty="0">
                <a:latin typeface="Arial MT"/>
                <a:cs typeface="Arial MT"/>
              </a:rPr>
              <a:t>.</a:t>
            </a:r>
            <a:endParaRPr sz="2800" dirty="0">
              <a:latin typeface="Arial MT"/>
              <a:cs typeface="Arial MT"/>
            </a:endParaRPr>
          </a:p>
          <a:p>
            <a:pPr marL="478121" marR="5080" indent="-465422" algn="just">
              <a:spcBef>
                <a:spcPts val="1425"/>
              </a:spcBef>
              <a:buChar char="•"/>
              <a:tabLst>
                <a:tab pos="478121" algn="l"/>
              </a:tabLst>
            </a:pPr>
            <a:r>
              <a:rPr sz="2800" spc="40" dirty="0">
                <a:latin typeface="Arial MT"/>
                <a:cs typeface="Arial MT"/>
              </a:rPr>
              <a:t>Pranata Komputer </a:t>
            </a:r>
            <a:r>
              <a:rPr sz="2800" spc="35" dirty="0">
                <a:latin typeface="Arial MT"/>
                <a:cs typeface="Arial MT"/>
              </a:rPr>
              <a:t>adalah </a:t>
            </a:r>
            <a:r>
              <a:rPr sz="2800" spc="40" dirty="0">
                <a:latin typeface="Arial MT"/>
                <a:cs typeface="Arial MT"/>
              </a:rPr>
              <a:t>Pegawai </a:t>
            </a:r>
            <a:r>
              <a:rPr sz="2800" spc="35" dirty="0">
                <a:latin typeface="Arial MT"/>
                <a:cs typeface="Arial MT"/>
              </a:rPr>
              <a:t>Negeri Sipil yang </a:t>
            </a:r>
            <a:r>
              <a:rPr sz="2800" spc="-765" dirty="0">
                <a:latin typeface="Arial MT"/>
                <a:cs typeface="Arial MT"/>
              </a:rPr>
              <a:t> </a:t>
            </a:r>
            <a:r>
              <a:rPr sz="2800" spc="75" dirty="0">
                <a:latin typeface="Arial MT"/>
                <a:cs typeface="Arial MT"/>
              </a:rPr>
              <a:t>diberi </a:t>
            </a:r>
            <a:r>
              <a:rPr sz="2800" spc="80" dirty="0">
                <a:latin typeface="Arial MT"/>
                <a:cs typeface="Arial MT"/>
              </a:rPr>
              <a:t>tugas, </a:t>
            </a:r>
            <a:r>
              <a:rPr sz="2800" spc="85" dirty="0">
                <a:latin typeface="Arial MT"/>
                <a:cs typeface="Arial MT"/>
              </a:rPr>
              <a:t>wewenang, </a:t>
            </a:r>
            <a:r>
              <a:rPr sz="2800" spc="80" dirty="0">
                <a:latin typeface="Arial MT"/>
                <a:cs typeface="Arial MT"/>
              </a:rPr>
              <a:t>tanggung </a:t>
            </a:r>
            <a:r>
              <a:rPr sz="2800" spc="75" dirty="0">
                <a:latin typeface="Arial MT"/>
                <a:cs typeface="Arial MT"/>
              </a:rPr>
              <a:t>jawab </a:t>
            </a:r>
            <a:r>
              <a:rPr sz="2800" spc="80" dirty="0">
                <a:latin typeface="Arial MT"/>
                <a:cs typeface="Arial MT"/>
              </a:rPr>
              <a:t>serta </a:t>
            </a:r>
            <a:r>
              <a:rPr sz="2800" spc="65" dirty="0">
                <a:latin typeface="Arial MT"/>
                <a:cs typeface="Arial MT"/>
              </a:rPr>
              <a:t>hak </a:t>
            </a:r>
            <a:r>
              <a:rPr sz="2800" spc="-765" dirty="0">
                <a:latin typeface="Arial MT"/>
                <a:cs typeface="Arial MT"/>
              </a:rPr>
              <a:t> </a:t>
            </a:r>
            <a:r>
              <a:rPr sz="2800" spc="144" dirty="0">
                <a:latin typeface="Arial MT"/>
                <a:cs typeface="Arial MT"/>
              </a:rPr>
              <a:t>untuk </a:t>
            </a:r>
            <a:r>
              <a:rPr sz="2800" spc="160" dirty="0">
                <a:latin typeface="Arial MT"/>
                <a:cs typeface="Arial MT"/>
              </a:rPr>
              <a:t>membuat, merawat, </a:t>
            </a:r>
            <a:r>
              <a:rPr sz="2800" spc="120" dirty="0">
                <a:latin typeface="Arial MT"/>
                <a:cs typeface="Arial MT"/>
              </a:rPr>
              <a:t>dan </a:t>
            </a:r>
            <a:r>
              <a:rPr sz="2800" spc="170" dirty="0">
                <a:latin typeface="Arial MT"/>
                <a:cs typeface="Arial MT"/>
              </a:rPr>
              <a:t>mengembangkan </a:t>
            </a:r>
            <a:r>
              <a:rPr sz="2800" spc="175" dirty="0">
                <a:latin typeface="Arial MT"/>
                <a:cs typeface="Arial MT"/>
              </a:rPr>
              <a:t> </a:t>
            </a:r>
            <a:r>
              <a:rPr sz="2800" spc="215" dirty="0">
                <a:latin typeface="Arial MT"/>
                <a:cs typeface="Arial MT"/>
              </a:rPr>
              <a:t>sistem, </a:t>
            </a:r>
            <a:r>
              <a:rPr sz="2800" spc="165" dirty="0">
                <a:latin typeface="Arial MT"/>
                <a:cs typeface="Arial MT"/>
              </a:rPr>
              <a:t>dan </a:t>
            </a:r>
            <a:r>
              <a:rPr sz="2800" spc="185" dirty="0">
                <a:latin typeface="Arial MT"/>
                <a:cs typeface="Arial MT"/>
              </a:rPr>
              <a:t>atau </a:t>
            </a:r>
            <a:r>
              <a:rPr sz="2800" spc="210" dirty="0">
                <a:latin typeface="Arial MT"/>
                <a:cs typeface="Arial MT"/>
              </a:rPr>
              <a:t>program </a:t>
            </a:r>
            <a:r>
              <a:rPr sz="2800" spc="225" dirty="0">
                <a:latin typeface="Arial MT"/>
                <a:cs typeface="Arial MT"/>
              </a:rPr>
              <a:t>pengolahan </a:t>
            </a:r>
            <a:r>
              <a:rPr sz="2800" spc="210" dirty="0">
                <a:latin typeface="Arial MT"/>
                <a:cs typeface="Arial MT"/>
              </a:rPr>
              <a:t>dengan </a:t>
            </a:r>
            <a:r>
              <a:rPr sz="2800" spc="215" dirty="0">
                <a:latin typeface="Arial MT"/>
                <a:cs typeface="Arial MT"/>
              </a:rPr>
              <a:t> </a:t>
            </a:r>
            <a:r>
              <a:rPr sz="2800" spc="-6" dirty="0">
                <a:latin typeface="Arial MT"/>
                <a:cs typeface="Arial MT"/>
              </a:rPr>
              <a:t>komputer</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462" y="1262697"/>
            <a:ext cx="9093835" cy="5507355"/>
          </a:xfrm>
          <a:prstGeom prst="rect">
            <a:avLst/>
          </a:prstGeom>
        </p:spPr>
        <p:txBody>
          <a:bodyPr vert="horz" wrap="square" lIns="0" tIns="12065" rIns="0" bIns="0" rtlCol="0">
            <a:spAutoFit/>
          </a:bodyPr>
          <a:lstStyle/>
          <a:p>
            <a:pPr marL="527012" marR="5080" indent="-514314" algn="just">
              <a:spcBef>
                <a:spcPts val="95"/>
              </a:spcBef>
            </a:pPr>
            <a:r>
              <a:rPr sz="2800" i="1" spc="-6" dirty="0">
                <a:latin typeface="Arial"/>
                <a:cs typeface="Arial"/>
              </a:rPr>
              <a:t>c.</a:t>
            </a:r>
            <a:r>
              <a:rPr sz="2800" i="1" dirty="0">
                <a:latin typeface="Arial"/>
                <a:cs typeface="Arial"/>
              </a:rPr>
              <a:t> </a:t>
            </a:r>
            <a:r>
              <a:rPr sz="2800" i="1" spc="20" dirty="0">
                <a:latin typeface="Arial"/>
                <a:cs typeface="Arial"/>
              </a:rPr>
              <a:t>Kelompok ketiga </a:t>
            </a:r>
            <a:r>
              <a:rPr sz="2800" spc="-6" dirty="0">
                <a:latin typeface="Arial MT"/>
                <a:cs typeface="Arial MT"/>
              </a:rPr>
              <a:t>: </a:t>
            </a:r>
            <a:r>
              <a:rPr sz="2800" spc="20" dirty="0">
                <a:latin typeface="Arial MT"/>
                <a:cs typeface="Arial MT"/>
              </a:rPr>
              <a:t>mereka </a:t>
            </a:r>
            <a:r>
              <a:rPr sz="2800" spc="15" dirty="0">
                <a:latin typeface="Arial MT"/>
                <a:cs typeface="Arial MT"/>
              </a:rPr>
              <a:t>yang </a:t>
            </a:r>
            <a:r>
              <a:rPr sz="2800" spc="20" dirty="0">
                <a:latin typeface="Arial MT"/>
                <a:cs typeface="Arial MT"/>
              </a:rPr>
              <a:t>berkecimpung dalam </a:t>
            </a:r>
            <a:r>
              <a:rPr sz="2800" spc="-765" dirty="0">
                <a:latin typeface="Arial MT"/>
                <a:cs typeface="Arial MT"/>
              </a:rPr>
              <a:t> </a:t>
            </a:r>
            <a:r>
              <a:rPr sz="2800" spc="-6" dirty="0">
                <a:latin typeface="Arial MT"/>
                <a:cs typeface="Arial MT"/>
              </a:rPr>
              <a:t>operasional sistem</a:t>
            </a:r>
            <a:r>
              <a:rPr sz="2800" dirty="0">
                <a:latin typeface="Arial MT"/>
                <a:cs typeface="Arial MT"/>
              </a:rPr>
              <a:t> </a:t>
            </a:r>
            <a:r>
              <a:rPr sz="2800" spc="-6" dirty="0">
                <a:latin typeface="Arial MT"/>
                <a:cs typeface="Arial MT"/>
              </a:rPr>
              <a:t>informasi</a:t>
            </a:r>
            <a:r>
              <a:rPr sz="2800" spc="-6" dirty="0">
                <a:latin typeface="Arial MT"/>
                <a:cs typeface="Arial MT"/>
              </a:rPr>
              <a:t>.</a:t>
            </a:r>
            <a:endParaRPr sz="2800" dirty="0">
              <a:latin typeface="Arial MT"/>
              <a:cs typeface="Arial MT"/>
            </a:endParaRPr>
          </a:p>
          <a:p>
            <a:pPr marL="927033" marR="5080" indent="-449548" algn="just">
              <a:spcBef>
                <a:spcPts val="1425"/>
              </a:spcBef>
              <a:buChar char="•"/>
              <a:tabLst>
                <a:tab pos="927033" algn="l"/>
              </a:tabLst>
            </a:pPr>
            <a:r>
              <a:rPr sz="2800" spc="180" dirty="0">
                <a:latin typeface="Arial MT"/>
                <a:cs typeface="Arial MT"/>
              </a:rPr>
              <a:t>EDP </a:t>
            </a:r>
            <a:r>
              <a:rPr sz="2800" spc="240" dirty="0">
                <a:latin typeface="Arial MT"/>
                <a:cs typeface="Arial MT"/>
              </a:rPr>
              <a:t>Operator </a:t>
            </a:r>
            <a:r>
              <a:rPr sz="2800" spc="-6" dirty="0">
                <a:latin typeface="Arial MT"/>
                <a:cs typeface="Arial MT"/>
              </a:rPr>
              <a:t>: </a:t>
            </a:r>
            <a:r>
              <a:rPr sz="2800" spc="219" dirty="0">
                <a:latin typeface="Arial MT"/>
                <a:cs typeface="Arial MT"/>
              </a:rPr>
              <a:t>orang </a:t>
            </a:r>
            <a:r>
              <a:rPr sz="2800" spc="204" dirty="0">
                <a:latin typeface="Arial MT"/>
                <a:cs typeface="Arial MT"/>
              </a:rPr>
              <a:t>yang </a:t>
            </a:r>
            <a:r>
              <a:rPr sz="2800" spc="245" dirty="0">
                <a:latin typeface="Arial MT"/>
                <a:cs typeface="Arial MT"/>
              </a:rPr>
              <a:t>bertugas </a:t>
            </a:r>
            <a:r>
              <a:rPr sz="2800" spc="225" dirty="0">
                <a:latin typeface="Arial MT"/>
                <a:cs typeface="Arial MT"/>
              </a:rPr>
              <a:t>untuk </a:t>
            </a:r>
            <a:r>
              <a:rPr sz="2800" spc="229" dirty="0">
                <a:latin typeface="Arial MT"/>
                <a:cs typeface="Arial MT"/>
              </a:rPr>
              <a:t> </a:t>
            </a:r>
            <a:r>
              <a:rPr sz="2800" spc="195" dirty="0">
                <a:latin typeface="Arial MT"/>
                <a:cs typeface="Arial MT"/>
              </a:rPr>
              <a:t>mengoperasikan </a:t>
            </a:r>
            <a:r>
              <a:rPr sz="2800" spc="180" dirty="0">
                <a:latin typeface="Arial MT"/>
                <a:cs typeface="Arial MT"/>
              </a:rPr>
              <a:t>program </a:t>
            </a:r>
            <a:r>
              <a:rPr sz="2800" spc="155" dirty="0">
                <a:latin typeface="Arial MT"/>
                <a:cs typeface="Arial MT"/>
              </a:rPr>
              <a:t>yang </a:t>
            </a:r>
            <a:r>
              <a:rPr sz="2800" spc="195" dirty="0">
                <a:latin typeface="Arial MT"/>
                <a:cs typeface="Arial MT"/>
              </a:rPr>
              <a:t>berhubungan </a:t>
            </a:r>
            <a:r>
              <a:rPr sz="2800" spc="-765" dirty="0">
                <a:latin typeface="Arial MT"/>
                <a:cs typeface="Arial MT"/>
              </a:rPr>
              <a:t> </a:t>
            </a:r>
            <a:r>
              <a:rPr sz="2800" spc="340" dirty="0">
                <a:latin typeface="Arial MT"/>
                <a:cs typeface="Arial MT"/>
              </a:rPr>
              <a:t>denga</a:t>
            </a:r>
            <a:r>
              <a:rPr sz="2800" spc="-6" dirty="0">
                <a:latin typeface="Arial MT"/>
                <a:cs typeface="Arial MT"/>
              </a:rPr>
              <a:t>n</a:t>
            </a:r>
            <a:r>
              <a:rPr sz="2800" dirty="0">
                <a:latin typeface="Arial MT"/>
                <a:cs typeface="Arial MT"/>
              </a:rPr>
              <a:t> </a:t>
            </a:r>
            <a:r>
              <a:rPr sz="2800" spc="-90" dirty="0">
                <a:latin typeface="Arial MT"/>
                <a:cs typeface="Arial MT"/>
              </a:rPr>
              <a:t> </a:t>
            </a:r>
            <a:r>
              <a:rPr sz="2800" i="1" spc="-6" dirty="0">
                <a:latin typeface="Arial"/>
                <a:cs typeface="Arial"/>
              </a:rPr>
              <a:t>e</a:t>
            </a:r>
            <a:r>
              <a:rPr sz="2800" i="1" spc="-434" dirty="0">
                <a:latin typeface="Arial"/>
                <a:cs typeface="Arial"/>
              </a:rPr>
              <a:t> </a:t>
            </a:r>
            <a:r>
              <a:rPr sz="2800" i="1" spc="-6" dirty="0">
                <a:latin typeface="Arial"/>
                <a:cs typeface="Arial"/>
              </a:rPr>
              <a:t>l</a:t>
            </a:r>
            <a:r>
              <a:rPr sz="2800" i="1" spc="-434" dirty="0">
                <a:latin typeface="Arial"/>
                <a:cs typeface="Arial"/>
              </a:rPr>
              <a:t> </a:t>
            </a:r>
            <a:r>
              <a:rPr sz="2800" i="1" spc="340" dirty="0">
                <a:latin typeface="Arial"/>
                <a:cs typeface="Arial"/>
              </a:rPr>
              <a:t>ect</a:t>
            </a:r>
            <a:r>
              <a:rPr sz="2800" i="1" spc="335" dirty="0">
                <a:latin typeface="Arial"/>
                <a:cs typeface="Arial"/>
              </a:rPr>
              <a:t>r</a:t>
            </a:r>
            <a:r>
              <a:rPr sz="2800" i="1" spc="340" dirty="0">
                <a:latin typeface="Arial"/>
                <a:cs typeface="Arial"/>
              </a:rPr>
              <a:t>on</a:t>
            </a:r>
            <a:r>
              <a:rPr sz="2800" i="1" spc="335" dirty="0">
                <a:latin typeface="Arial"/>
                <a:cs typeface="Arial"/>
              </a:rPr>
              <a:t>i</a:t>
            </a:r>
            <a:r>
              <a:rPr sz="2800" i="1" spc="-6" dirty="0">
                <a:latin typeface="Arial"/>
                <a:cs typeface="Arial"/>
              </a:rPr>
              <a:t>c</a:t>
            </a:r>
            <a:r>
              <a:rPr sz="2800" i="1" dirty="0">
                <a:latin typeface="Arial"/>
                <a:cs typeface="Arial"/>
              </a:rPr>
              <a:t> </a:t>
            </a:r>
            <a:r>
              <a:rPr sz="2800" i="1" spc="-85" dirty="0">
                <a:latin typeface="Arial"/>
                <a:cs typeface="Arial"/>
              </a:rPr>
              <a:t> </a:t>
            </a:r>
            <a:r>
              <a:rPr sz="2800" i="1" spc="340" dirty="0">
                <a:latin typeface="Arial"/>
                <a:cs typeface="Arial"/>
              </a:rPr>
              <a:t>dat</a:t>
            </a:r>
            <a:r>
              <a:rPr sz="2800" i="1" spc="-6" dirty="0">
                <a:latin typeface="Arial"/>
                <a:cs typeface="Arial"/>
              </a:rPr>
              <a:t>a</a:t>
            </a:r>
            <a:r>
              <a:rPr sz="2800" i="1" dirty="0">
                <a:latin typeface="Arial"/>
                <a:cs typeface="Arial"/>
              </a:rPr>
              <a:t> </a:t>
            </a:r>
            <a:r>
              <a:rPr sz="2800" i="1" spc="-80" dirty="0">
                <a:latin typeface="Arial"/>
                <a:cs typeface="Arial"/>
              </a:rPr>
              <a:t> </a:t>
            </a:r>
            <a:r>
              <a:rPr sz="2800" i="1" spc="345" dirty="0">
                <a:latin typeface="Arial"/>
                <a:cs typeface="Arial"/>
              </a:rPr>
              <a:t>p</a:t>
            </a:r>
            <a:r>
              <a:rPr sz="2800" i="1" spc="340" dirty="0">
                <a:latin typeface="Arial"/>
                <a:cs typeface="Arial"/>
              </a:rPr>
              <a:t>r</a:t>
            </a:r>
            <a:r>
              <a:rPr sz="2800" i="1" spc="345" dirty="0">
                <a:latin typeface="Arial"/>
                <a:cs typeface="Arial"/>
              </a:rPr>
              <a:t>ocess</a:t>
            </a:r>
            <a:r>
              <a:rPr sz="2800" i="1" spc="340" dirty="0">
                <a:latin typeface="Arial"/>
                <a:cs typeface="Arial"/>
              </a:rPr>
              <a:t>i</a:t>
            </a:r>
            <a:r>
              <a:rPr sz="2800" i="1" spc="345" dirty="0">
                <a:latin typeface="Arial"/>
                <a:cs typeface="Arial"/>
              </a:rPr>
              <a:t>n</a:t>
            </a:r>
            <a:r>
              <a:rPr sz="2800" i="1" spc="-6" dirty="0">
                <a:latin typeface="Arial"/>
                <a:cs typeface="Arial"/>
              </a:rPr>
              <a:t>g</a:t>
            </a:r>
            <a:r>
              <a:rPr sz="2800" i="1" dirty="0">
                <a:latin typeface="Arial"/>
                <a:cs typeface="Arial"/>
              </a:rPr>
              <a:t> </a:t>
            </a:r>
            <a:r>
              <a:rPr sz="2800" i="1" spc="-80" dirty="0">
                <a:latin typeface="Arial"/>
                <a:cs typeface="Arial"/>
              </a:rPr>
              <a:t> </a:t>
            </a:r>
            <a:r>
              <a:rPr sz="2800" spc="-6" dirty="0">
                <a:latin typeface="Arial MT"/>
                <a:cs typeface="Arial MT"/>
              </a:rPr>
              <a:t>d</a:t>
            </a:r>
            <a:r>
              <a:rPr sz="2800" spc="-430" dirty="0">
                <a:latin typeface="Arial MT"/>
                <a:cs typeface="Arial MT"/>
              </a:rPr>
              <a:t> </a:t>
            </a:r>
            <a:r>
              <a:rPr sz="2800" spc="-6" dirty="0">
                <a:latin typeface="Arial MT"/>
                <a:cs typeface="Arial MT"/>
              </a:rPr>
              <a:t>a</a:t>
            </a:r>
            <a:r>
              <a:rPr sz="2800" spc="-430" dirty="0">
                <a:latin typeface="Arial MT"/>
                <a:cs typeface="Arial MT"/>
              </a:rPr>
              <a:t> </a:t>
            </a:r>
            <a:r>
              <a:rPr sz="2800" spc="-6" dirty="0">
                <a:latin typeface="Arial MT"/>
                <a:cs typeface="Arial MT"/>
              </a:rPr>
              <a:t>l</a:t>
            </a:r>
            <a:r>
              <a:rPr sz="2800" spc="-430" dirty="0">
                <a:latin typeface="Arial MT"/>
                <a:cs typeface="Arial MT"/>
              </a:rPr>
              <a:t> </a:t>
            </a:r>
            <a:r>
              <a:rPr sz="2800" spc="-6" dirty="0">
                <a:latin typeface="Arial MT"/>
                <a:cs typeface="Arial MT"/>
              </a:rPr>
              <a:t>a</a:t>
            </a:r>
            <a:r>
              <a:rPr sz="2800" spc="-430" dirty="0">
                <a:latin typeface="Arial MT"/>
                <a:cs typeface="Arial MT"/>
              </a:rPr>
              <a:t> </a:t>
            </a:r>
            <a:r>
              <a:rPr sz="2800" spc="-6" dirty="0">
                <a:latin typeface="Arial MT"/>
                <a:cs typeface="Arial MT"/>
              </a:rPr>
              <a:t>m  lingkungan perusahaan</a:t>
            </a:r>
            <a:r>
              <a:rPr sz="2800" dirty="0">
                <a:latin typeface="Arial MT"/>
                <a:cs typeface="Arial MT"/>
              </a:rPr>
              <a:t> </a:t>
            </a:r>
            <a:r>
              <a:rPr sz="2800" spc="-6" dirty="0">
                <a:latin typeface="Arial MT"/>
                <a:cs typeface="Arial MT"/>
              </a:rPr>
              <a:t>atau organisasi</a:t>
            </a:r>
            <a:r>
              <a:rPr sz="2800" dirty="0">
                <a:latin typeface="Arial MT"/>
                <a:cs typeface="Arial MT"/>
              </a:rPr>
              <a:t> </a:t>
            </a:r>
            <a:r>
              <a:rPr sz="2800" spc="-6" dirty="0">
                <a:latin typeface="Arial MT"/>
                <a:cs typeface="Arial MT"/>
              </a:rPr>
              <a:t>lainnya</a:t>
            </a:r>
            <a:r>
              <a:rPr sz="2800" spc="-6" dirty="0">
                <a:latin typeface="Arial MT"/>
                <a:cs typeface="Arial MT"/>
              </a:rPr>
              <a:t>.</a:t>
            </a:r>
            <a:endParaRPr sz="2800" dirty="0">
              <a:latin typeface="Arial MT"/>
              <a:cs typeface="Arial MT"/>
            </a:endParaRPr>
          </a:p>
          <a:p>
            <a:pPr marL="927033" marR="5080" indent="-449548" algn="just">
              <a:spcBef>
                <a:spcPts val="1425"/>
              </a:spcBef>
              <a:buChar char="•"/>
              <a:tabLst>
                <a:tab pos="927033" algn="l"/>
              </a:tabLst>
            </a:pPr>
            <a:r>
              <a:rPr sz="2800" spc="185" dirty="0">
                <a:latin typeface="Arial MT"/>
                <a:cs typeface="Arial MT"/>
              </a:rPr>
              <a:t>System </a:t>
            </a:r>
            <a:r>
              <a:rPr sz="2800" spc="210" dirty="0">
                <a:latin typeface="Arial MT"/>
                <a:cs typeface="Arial MT"/>
              </a:rPr>
              <a:t>Administrator </a:t>
            </a:r>
            <a:r>
              <a:rPr sz="2800" spc="-6" dirty="0">
                <a:latin typeface="Arial MT"/>
                <a:cs typeface="Arial MT"/>
              </a:rPr>
              <a:t>: </a:t>
            </a:r>
            <a:r>
              <a:rPr sz="2800" spc="180" dirty="0">
                <a:latin typeface="Arial MT"/>
                <a:cs typeface="Arial MT"/>
              </a:rPr>
              <a:t>orang </a:t>
            </a:r>
            <a:r>
              <a:rPr sz="2800" spc="170" dirty="0">
                <a:latin typeface="Arial MT"/>
                <a:cs typeface="Arial MT"/>
              </a:rPr>
              <a:t>yang </a:t>
            </a:r>
            <a:r>
              <a:rPr sz="2800" spc="200" dirty="0">
                <a:latin typeface="Arial MT"/>
                <a:cs typeface="Arial MT"/>
              </a:rPr>
              <a:t>bertugas </a:t>
            </a:r>
            <a:r>
              <a:rPr sz="2800" spc="204" dirty="0">
                <a:latin typeface="Arial MT"/>
                <a:cs typeface="Arial MT"/>
              </a:rPr>
              <a:t> </a:t>
            </a:r>
            <a:r>
              <a:rPr sz="2800" spc="-6" dirty="0">
                <a:latin typeface="Arial MT"/>
                <a:cs typeface="Arial MT"/>
              </a:rPr>
              <a:t>m</a:t>
            </a:r>
            <a:r>
              <a:rPr sz="2800" spc="-425" dirty="0">
                <a:latin typeface="Arial MT"/>
                <a:cs typeface="Arial MT"/>
              </a:rPr>
              <a:t> </a:t>
            </a:r>
            <a:r>
              <a:rPr sz="2800" spc="-6" dirty="0">
                <a:latin typeface="Arial MT"/>
                <a:cs typeface="Arial MT"/>
              </a:rPr>
              <a:t>e</a:t>
            </a:r>
            <a:r>
              <a:rPr sz="2800" spc="-425" dirty="0">
                <a:latin typeface="Arial MT"/>
                <a:cs typeface="Arial MT"/>
              </a:rPr>
              <a:t> </a:t>
            </a:r>
            <a:r>
              <a:rPr sz="2800" spc="-6" dirty="0">
                <a:latin typeface="Arial MT"/>
                <a:cs typeface="Arial MT"/>
              </a:rPr>
              <a:t>l</a:t>
            </a:r>
            <a:r>
              <a:rPr sz="2800" spc="-425" dirty="0">
                <a:latin typeface="Arial MT"/>
                <a:cs typeface="Arial MT"/>
              </a:rPr>
              <a:t> </a:t>
            </a:r>
            <a:r>
              <a:rPr sz="2800" spc="-6" dirty="0">
                <a:latin typeface="Arial MT"/>
                <a:cs typeface="Arial MT"/>
              </a:rPr>
              <a:t>a</a:t>
            </a:r>
            <a:r>
              <a:rPr sz="2800" spc="-425" dirty="0">
                <a:latin typeface="Arial MT"/>
                <a:cs typeface="Arial MT"/>
              </a:rPr>
              <a:t> </a:t>
            </a:r>
            <a:r>
              <a:rPr sz="2800" spc="-6" dirty="0">
                <a:latin typeface="Arial MT"/>
                <a:cs typeface="Arial MT"/>
              </a:rPr>
              <a:t>k</a:t>
            </a:r>
            <a:r>
              <a:rPr sz="2800" spc="-425" dirty="0">
                <a:latin typeface="Arial MT"/>
                <a:cs typeface="Arial MT"/>
              </a:rPr>
              <a:t> </a:t>
            </a:r>
            <a:r>
              <a:rPr sz="2800" spc="-6" dirty="0">
                <a:latin typeface="Arial MT"/>
                <a:cs typeface="Arial MT"/>
              </a:rPr>
              <a:t>u</a:t>
            </a:r>
            <a:r>
              <a:rPr sz="2800" spc="-425" dirty="0">
                <a:latin typeface="Arial MT"/>
                <a:cs typeface="Arial MT"/>
              </a:rPr>
              <a:t> </a:t>
            </a:r>
            <a:r>
              <a:rPr sz="2800" spc="-6" dirty="0">
                <a:latin typeface="Arial MT"/>
                <a:cs typeface="Arial MT"/>
              </a:rPr>
              <a:t>k</a:t>
            </a:r>
            <a:r>
              <a:rPr sz="2800" spc="-425" dirty="0">
                <a:latin typeface="Arial MT"/>
                <a:cs typeface="Arial MT"/>
              </a:rPr>
              <a:t> </a:t>
            </a:r>
            <a:r>
              <a:rPr sz="2800" spc="-6" dirty="0">
                <a:latin typeface="Arial MT"/>
                <a:cs typeface="Arial MT"/>
              </a:rPr>
              <a:t>a</a:t>
            </a:r>
            <a:r>
              <a:rPr sz="2800" spc="-425" dirty="0">
                <a:latin typeface="Arial MT"/>
                <a:cs typeface="Arial MT"/>
              </a:rPr>
              <a:t> </a:t>
            </a:r>
            <a:r>
              <a:rPr sz="2800" spc="-6" dirty="0">
                <a:latin typeface="Arial MT"/>
                <a:cs typeface="Arial MT"/>
              </a:rPr>
              <a:t>n</a:t>
            </a:r>
            <a:r>
              <a:rPr sz="2800" dirty="0">
                <a:latin typeface="Arial MT"/>
                <a:cs typeface="Arial MT"/>
              </a:rPr>
              <a:t> </a:t>
            </a:r>
            <a:r>
              <a:rPr sz="2800" spc="-69" dirty="0">
                <a:latin typeface="Arial MT"/>
                <a:cs typeface="Arial MT"/>
              </a:rPr>
              <a:t> </a:t>
            </a:r>
            <a:r>
              <a:rPr sz="2800" spc="-6" dirty="0">
                <a:latin typeface="Arial MT"/>
                <a:cs typeface="Arial MT"/>
              </a:rPr>
              <a:t>a</a:t>
            </a:r>
            <a:r>
              <a:rPr sz="2800" spc="-425" dirty="0">
                <a:latin typeface="Arial MT"/>
                <a:cs typeface="Arial MT"/>
              </a:rPr>
              <a:t> </a:t>
            </a:r>
            <a:r>
              <a:rPr sz="2800" spc="-6" dirty="0">
                <a:latin typeface="Arial MT"/>
                <a:cs typeface="Arial MT"/>
              </a:rPr>
              <a:t>d</a:t>
            </a:r>
            <a:r>
              <a:rPr sz="2800" spc="-425" dirty="0">
                <a:latin typeface="Arial MT"/>
                <a:cs typeface="Arial MT"/>
              </a:rPr>
              <a:t> </a:t>
            </a:r>
            <a:r>
              <a:rPr sz="2800" spc="-6" dirty="0">
                <a:latin typeface="Arial MT"/>
                <a:cs typeface="Arial MT"/>
              </a:rPr>
              <a:t>m</a:t>
            </a:r>
            <a:r>
              <a:rPr sz="2800" spc="-425" dirty="0">
                <a:latin typeface="Arial MT"/>
                <a:cs typeface="Arial MT"/>
              </a:rPr>
              <a:t> </a:t>
            </a:r>
            <a:r>
              <a:rPr sz="2800" spc="-6" dirty="0">
                <a:latin typeface="Arial MT"/>
                <a:cs typeface="Arial MT"/>
              </a:rPr>
              <a:t>i</a:t>
            </a:r>
            <a:r>
              <a:rPr sz="2800" spc="-425" dirty="0">
                <a:latin typeface="Arial MT"/>
                <a:cs typeface="Arial MT"/>
              </a:rPr>
              <a:t> </a:t>
            </a:r>
            <a:r>
              <a:rPr sz="2800" spc="-6" dirty="0">
                <a:latin typeface="Arial MT"/>
                <a:cs typeface="Arial MT"/>
              </a:rPr>
              <a:t>n</a:t>
            </a:r>
            <a:r>
              <a:rPr sz="2800" spc="-425" dirty="0">
                <a:latin typeface="Arial MT"/>
                <a:cs typeface="Arial MT"/>
              </a:rPr>
              <a:t> </a:t>
            </a:r>
            <a:r>
              <a:rPr sz="2800" spc="-6" dirty="0">
                <a:latin typeface="Arial MT"/>
                <a:cs typeface="Arial MT"/>
              </a:rPr>
              <a:t>i</a:t>
            </a:r>
            <a:r>
              <a:rPr sz="2800" spc="-425" dirty="0">
                <a:latin typeface="Arial MT"/>
                <a:cs typeface="Arial MT"/>
              </a:rPr>
              <a:t> </a:t>
            </a:r>
            <a:r>
              <a:rPr sz="2800" spc="-6" dirty="0">
                <a:latin typeface="Arial MT"/>
                <a:cs typeface="Arial MT"/>
              </a:rPr>
              <a:t>s</a:t>
            </a:r>
            <a:r>
              <a:rPr sz="2800" spc="-425" dirty="0">
                <a:latin typeface="Arial MT"/>
                <a:cs typeface="Arial MT"/>
              </a:rPr>
              <a:t> </a:t>
            </a:r>
            <a:r>
              <a:rPr sz="2800" spc="-6" dirty="0">
                <a:latin typeface="Arial MT"/>
                <a:cs typeface="Arial MT"/>
              </a:rPr>
              <a:t>t</a:t>
            </a:r>
            <a:r>
              <a:rPr sz="2800" spc="-420" dirty="0">
                <a:latin typeface="Arial MT"/>
                <a:cs typeface="Arial MT"/>
              </a:rPr>
              <a:t> </a:t>
            </a:r>
            <a:r>
              <a:rPr sz="2800" spc="-6" dirty="0">
                <a:latin typeface="Arial MT"/>
                <a:cs typeface="Arial MT"/>
              </a:rPr>
              <a:t>r</a:t>
            </a:r>
            <a:r>
              <a:rPr sz="2800" spc="-425" dirty="0">
                <a:latin typeface="Arial MT"/>
                <a:cs typeface="Arial MT"/>
              </a:rPr>
              <a:t> </a:t>
            </a:r>
            <a:r>
              <a:rPr sz="2800" spc="-6" dirty="0">
                <a:latin typeface="Arial MT"/>
                <a:cs typeface="Arial MT"/>
              </a:rPr>
              <a:t>a</a:t>
            </a:r>
            <a:r>
              <a:rPr sz="2800" spc="-425" dirty="0">
                <a:latin typeface="Arial MT"/>
                <a:cs typeface="Arial MT"/>
              </a:rPr>
              <a:t> </a:t>
            </a:r>
            <a:r>
              <a:rPr sz="2800" spc="-6" dirty="0">
                <a:latin typeface="Arial MT"/>
                <a:cs typeface="Arial MT"/>
              </a:rPr>
              <a:t>s</a:t>
            </a:r>
            <a:r>
              <a:rPr sz="2800" spc="-425" dirty="0">
                <a:latin typeface="Arial MT"/>
                <a:cs typeface="Arial MT"/>
              </a:rPr>
              <a:t> </a:t>
            </a:r>
            <a:r>
              <a:rPr sz="2800" spc="-6" dirty="0">
                <a:latin typeface="Arial MT"/>
                <a:cs typeface="Arial MT"/>
              </a:rPr>
              <a:t>i</a:t>
            </a:r>
            <a:r>
              <a:rPr sz="2800" dirty="0">
                <a:latin typeface="Arial MT"/>
                <a:cs typeface="Arial MT"/>
              </a:rPr>
              <a:t> </a:t>
            </a:r>
            <a:r>
              <a:rPr sz="2800" spc="-69" dirty="0">
                <a:latin typeface="Arial MT"/>
                <a:cs typeface="Arial MT"/>
              </a:rPr>
              <a:t> </a:t>
            </a:r>
            <a:r>
              <a:rPr sz="2800" spc="-6" dirty="0">
                <a:latin typeface="Arial MT"/>
                <a:cs typeface="Arial MT"/>
              </a:rPr>
              <a:t>t</a:t>
            </a:r>
            <a:r>
              <a:rPr sz="2800" spc="-420" dirty="0">
                <a:latin typeface="Arial MT"/>
                <a:cs typeface="Arial MT"/>
              </a:rPr>
              <a:t> </a:t>
            </a:r>
            <a:r>
              <a:rPr sz="2800" spc="-6" dirty="0">
                <a:latin typeface="Arial MT"/>
                <a:cs typeface="Arial MT"/>
              </a:rPr>
              <a:t>e</a:t>
            </a:r>
            <a:r>
              <a:rPr sz="2800" spc="-425" dirty="0">
                <a:latin typeface="Arial MT"/>
                <a:cs typeface="Arial MT"/>
              </a:rPr>
              <a:t> </a:t>
            </a:r>
            <a:r>
              <a:rPr sz="2800" spc="-6" dirty="0">
                <a:latin typeface="Arial MT"/>
                <a:cs typeface="Arial MT"/>
              </a:rPr>
              <a:t>r</a:t>
            </a:r>
            <a:r>
              <a:rPr sz="2800" spc="-425" dirty="0">
                <a:latin typeface="Arial MT"/>
                <a:cs typeface="Arial MT"/>
              </a:rPr>
              <a:t> </a:t>
            </a:r>
            <a:r>
              <a:rPr sz="2800" spc="-6" dirty="0">
                <a:latin typeface="Arial MT"/>
                <a:cs typeface="Arial MT"/>
              </a:rPr>
              <a:t>h</a:t>
            </a:r>
            <a:r>
              <a:rPr sz="2800" spc="-425" dirty="0">
                <a:latin typeface="Arial MT"/>
                <a:cs typeface="Arial MT"/>
              </a:rPr>
              <a:t> </a:t>
            </a:r>
            <a:r>
              <a:rPr sz="2800" spc="-6" dirty="0">
                <a:latin typeface="Arial MT"/>
                <a:cs typeface="Arial MT"/>
              </a:rPr>
              <a:t>a</a:t>
            </a:r>
            <a:r>
              <a:rPr sz="2800" spc="-425" dirty="0">
                <a:latin typeface="Arial MT"/>
                <a:cs typeface="Arial MT"/>
              </a:rPr>
              <a:t> </a:t>
            </a:r>
            <a:r>
              <a:rPr sz="2800" spc="-6" dirty="0">
                <a:latin typeface="Arial MT"/>
                <a:cs typeface="Arial MT"/>
              </a:rPr>
              <a:t>d</a:t>
            </a:r>
            <a:r>
              <a:rPr sz="2800" spc="-425" dirty="0">
                <a:latin typeface="Arial MT"/>
                <a:cs typeface="Arial MT"/>
              </a:rPr>
              <a:t> </a:t>
            </a:r>
            <a:r>
              <a:rPr sz="2800" spc="-6" dirty="0">
                <a:latin typeface="Arial MT"/>
                <a:cs typeface="Arial MT"/>
              </a:rPr>
              <a:t>a</a:t>
            </a:r>
            <a:r>
              <a:rPr sz="2800" spc="-425" dirty="0">
                <a:latin typeface="Arial MT"/>
                <a:cs typeface="Arial MT"/>
              </a:rPr>
              <a:t> </a:t>
            </a:r>
            <a:r>
              <a:rPr sz="2800" spc="-6" dirty="0">
                <a:latin typeface="Arial MT"/>
                <a:cs typeface="Arial MT"/>
              </a:rPr>
              <a:t>p</a:t>
            </a:r>
            <a:r>
              <a:rPr sz="2800" dirty="0">
                <a:latin typeface="Arial MT"/>
                <a:cs typeface="Arial MT"/>
              </a:rPr>
              <a:t> </a:t>
            </a:r>
            <a:r>
              <a:rPr sz="2800" spc="-69" dirty="0">
                <a:latin typeface="Arial MT"/>
                <a:cs typeface="Arial MT"/>
              </a:rPr>
              <a:t> </a:t>
            </a:r>
            <a:r>
              <a:rPr sz="2800" spc="-6" dirty="0">
                <a:latin typeface="Arial MT"/>
                <a:cs typeface="Arial MT"/>
              </a:rPr>
              <a:t>s</a:t>
            </a:r>
            <a:r>
              <a:rPr sz="2800" spc="-425" dirty="0">
                <a:latin typeface="Arial MT"/>
                <a:cs typeface="Arial MT"/>
              </a:rPr>
              <a:t> </a:t>
            </a:r>
            <a:r>
              <a:rPr sz="2800" spc="-6" dirty="0">
                <a:latin typeface="Arial MT"/>
                <a:cs typeface="Arial MT"/>
              </a:rPr>
              <a:t>i</a:t>
            </a:r>
            <a:r>
              <a:rPr sz="2800" spc="-425" dirty="0">
                <a:latin typeface="Arial MT"/>
                <a:cs typeface="Arial MT"/>
              </a:rPr>
              <a:t> </a:t>
            </a:r>
            <a:r>
              <a:rPr sz="2800" spc="-6" dirty="0">
                <a:latin typeface="Arial MT"/>
                <a:cs typeface="Arial MT"/>
              </a:rPr>
              <a:t>s</a:t>
            </a:r>
            <a:r>
              <a:rPr sz="2800" spc="-420" dirty="0">
                <a:latin typeface="Arial MT"/>
                <a:cs typeface="Arial MT"/>
              </a:rPr>
              <a:t> </a:t>
            </a:r>
            <a:r>
              <a:rPr sz="2800" spc="-6" dirty="0">
                <a:latin typeface="Arial MT"/>
                <a:cs typeface="Arial MT"/>
              </a:rPr>
              <a:t>t</a:t>
            </a:r>
            <a:r>
              <a:rPr sz="2800" spc="-415" dirty="0">
                <a:latin typeface="Arial MT"/>
                <a:cs typeface="Arial MT"/>
              </a:rPr>
              <a:t> </a:t>
            </a:r>
            <a:r>
              <a:rPr sz="2800" spc="-6" dirty="0">
                <a:latin typeface="Arial MT"/>
                <a:cs typeface="Arial MT"/>
              </a:rPr>
              <a:t>e</a:t>
            </a:r>
            <a:r>
              <a:rPr sz="2800" spc="-420" dirty="0">
                <a:latin typeface="Arial MT"/>
                <a:cs typeface="Arial MT"/>
              </a:rPr>
              <a:t> </a:t>
            </a:r>
            <a:r>
              <a:rPr sz="2800" spc="-6" dirty="0">
                <a:latin typeface="Arial MT"/>
                <a:cs typeface="Arial MT"/>
              </a:rPr>
              <a:t>m</a:t>
            </a:r>
            <a:r>
              <a:rPr sz="2800" spc="-420" dirty="0">
                <a:latin typeface="Arial MT"/>
                <a:cs typeface="Arial MT"/>
              </a:rPr>
              <a:t> </a:t>
            </a:r>
            <a:r>
              <a:rPr sz="2800" spc="-6" dirty="0">
                <a:latin typeface="Arial MT"/>
                <a:cs typeface="Arial MT"/>
              </a:rPr>
              <a:t>,  </a:t>
            </a:r>
            <a:r>
              <a:rPr sz="2800" spc="284" dirty="0">
                <a:latin typeface="Arial MT"/>
                <a:cs typeface="Arial MT"/>
              </a:rPr>
              <a:t>melakukan </a:t>
            </a:r>
            <a:r>
              <a:rPr sz="2800" spc="290" dirty="0">
                <a:latin typeface="Arial MT"/>
                <a:cs typeface="Arial MT"/>
              </a:rPr>
              <a:t>pemeliharaan </a:t>
            </a:r>
            <a:r>
              <a:rPr sz="2800" spc="-6" dirty="0">
                <a:latin typeface="Arial MT"/>
                <a:cs typeface="Arial MT"/>
              </a:rPr>
              <a:t>s i </a:t>
            </a:r>
            <a:r>
              <a:rPr sz="2800" spc="260" dirty="0">
                <a:latin typeface="Arial MT"/>
                <a:cs typeface="Arial MT"/>
              </a:rPr>
              <a:t>stem, </a:t>
            </a:r>
            <a:r>
              <a:rPr sz="2800" spc="280" dirty="0">
                <a:latin typeface="Arial MT"/>
                <a:cs typeface="Arial MT"/>
              </a:rPr>
              <a:t>memiliki </a:t>
            </a:r>
            <a:r>
              <a:rPr sz="2800" spc="-765" dirty="0">
                <a:latin typeface="Arial MT"/>
                <a:cs typeface="Arial MT"/>
              </a:rPr>
              <a:t> </a:t>
            </a:r>
            <a:r>
              <a:rPr sz="2800" spc="15" dirty="0">
                <a:latin typeface="Arial MT"/>
                <a:cs typeface="Arial MT"/>
              </a:rPr>
              <a:t>kewenangan </a:t>
            </a:r>
            <a:r>
              <a:rPr sz="2800" spc="10" dirty="0">
                <a:latin typeface="Arial MT"/>
                <a:cs typeface="Arial MT"/>
              </a:rPr>
              <a:t>mengatur hak akses terhadap sistem, </a:t>
            </a:r>
            <a:r>
              <a:rPr sz="2800" spc="-765" dirty="0">
                <a:latin typeface="Arial MT"/>
                <a:cs typeface="Arial MT"/>
              </a:rPr>
              <a:t> </a:t>
            </a:r>
            <a:r>
              <a:rPr sz="2800" spc="180" dirty="0">
                <a:latin typeface="Arial MT"/>
                <a:cs typeface="Arial MT"/>
              </a:rPr>
              <a:t>serta </a:t>
            </a:r>
            <a:r>
              <a:rPr sz="2800" spc="190" dirty="0">
                <a:latin typeface="Arial MT"/>
                <a:cs typeface="Arial MT"/>
              </a:rPr>
              <a:t>hal-hal </a:t>
            </a:r>
            <a:r>
              <a:rPr sz="2800" spc="165" dirty="0">
                <a:latin typeface="Arial MT"/>
                <a:cs typeface="Arial MT"/>
              </a:rPr>
              <a:t>lain yang </a:t>
            </a:r>
            <a:r>
              <a:rPr sz="2800" spc="204" dirty="0">
                <a:latin typeface="Arial MT"/>
                <a:cs typeface="Arial MT"/>
              </a:rPr>
              <a:t>berhubungan </a:t>
            </a:r>
            <a:r>
              <a:rPr sz="2800" spc="190" dirty="0">
                <a:latin typeface="Arial MT"/>
                <a:cs typeface="Arial MT"/>
              </a:rPr>
              <a:t>dengan </a:t>
            </a:r>
            <a:r>
              <a:rPr sz="2800" spc="195" dirty="0">
                <a:latin typeface="Arial MT"/>
                <a:cs typeface="Arial MT"/>
              </a:rPr>
              <a:t> </a:t>
            </a:r>
            <a:r>
              <a:rPr sz="2800" spc="-6" dirty="0">
                <a:latin typeface="Arial MT"/>
                <a:cs typeface="Arial MT"/>
              </a:rPr>
              <a:t>pengaturan operasional</a:t>
            </a:r>
            <a:r>
              <a:rPr sz="2800" dirty="0">
                <a:latin typeface="Arial MT"/>
                <a:cs typeface="Arial MT"/>
              </a:rPr>
              <a:t> </a:t>
            </a:r>
            <a:r>
              <a:rPr sz="2800" spc="-6" dirty="0">
                <a:latin typeface="Arial MT"/>
                <a:cs typeface="Arial MT"/>
              </a:rPr>
              <a:t>sebuah</a:t>
            </a:r>
            <a:r>
              <a:rPr sz="2800" dirty="0">
                <a:latin typeface="Arial MT"/>
                <a:cs typeface="Arial MT"/>
              </a:rPr>
              <a:t> </a:t>
            </a:r>
            <a:r>
              <a:rPr sz="2800" spc="-6" dirty="0">
                <a:latin typeface="Arial MT"/>
                <a:cs typeface="Arial MT"/>
              </a:rPr>
              <a:t>sistem</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5100" y="1419225"/>
            <a:ext cx="9093200" cy="4408805"/>
          </a:xfrm>
          <a:prstGeom prst="rect">
            <a:avLst/>
          </a:prstGeom>
        </p:spPr>
        <p:txBody>
          <a:bodyPr vert="horz" wrap="square" lIns="0" tIns="193661" rIns="0" bIns="0" rtlCol="0">
            <a:spAutoFit/>
          </a:bodyPr>
          <a:lstStyle/>
          <a:p>
            <a:pPr marL="12699">
              <a:spcBef>
                <a:spcPts val="1525"/>
              </a:spcBef>
              <a:tabLst>
                <a:tab pos="526377" algn="l"/>
              </a:tabLst>
            </a:pPr>
            <a:r>
              <a:rPr sz="2800" b="1" spc="-6" dirty="0">
                <a:latin typeface="Arial"/>
                <a:cs typeface="Arial"/>
              </a:rPr>
              <a:t>a.	Pengangkatan</a:t>
            </a:r>
            <a:r>
              <a:rPr sz="2800" b="1" spc="-10" dirty="0">
                <a:latin typeface="Arial"/>
                <a:cs typeface="Arial"/>
              </a:rPr>
              <a:t> </a:t>
            </a:r>
            <a:r>
              <a:rPr sz="2800" b="1" spc="-6" dirty="0">
                <a:latin typeface="Arial"/>
                <a:cs typeface="Arial"/>
              </a:rPr>
              <a:t>Pejabat Pranata Komputer</a:t>
            </a:r>
            <a:endParaRPr sz="2800" dirty="0">
              <a:latin typeface="Arial"/>
              <a:cs typeface="Arial"/>
            </a:endParaRPr>
          </a:p>
          <a:p>
            <a:pPr marL="478121" marR="5080" algn="just">
              <a:spcBef>
                <a:spcPts val="1425"/>
              </a:spcBef>
            </a:pPr>
            <a:r>
              <a:rPr sz="2800" spc="155" dirty="0">
                <a:latin typeface="Arial MT"/>
                <a:cs typeface="Arial MT"/>
              </a:rPr>
              <a:t>Ditetapkan </a:t>
            </a:r>
            <a:r>
              <a:rPr sz="2800" spc="130" dirty="0">
                <a:latin typeface="Arial MT"/>
                <a:cs typeface="Arial MT"/>
              </a:rPr>
              <a:t>oleh </a:t>
            </a:r>
            <a:r>
              <a:rPr sz="2800" spc="150" dirty="0">
                <a:latin typeface="Arial MT"/>
                <a:cs typeface="Arial MT"/>
              </a:rPr>
              <a:t>Menteri, </a:t>
            </a:r>
            <a:r>
              <a:rPr sz="2800" spc="140" dirty="0">
                <a:latin typeface="Arial MT"/>
                <a:cs typeface="Arial MT"/>
              </a:rPr>
              <a:t>Jaksa </a:t>
            </a:r>
            <a:r>
              <a:rPr sz="2800" spc="144" dirty="0">
                <a:latin typeface="Arial MT"/>
                <a:cs typeface="Arial MT"/>
              </a:rPr>
              <a:t>Agung </a:t>
            </a:r>
            <a:r>
              <a:rPr sz="2800" spc="155" dirty="0">
                <a:latin typeface="Arial MT"/>
                <a:cs typeface="Arial MT"/>
              </a:rPr>
              <a:t>Pimpinan </a:t>
            </a:r>
            <a:r>
              <a:rPr sz="2800" spc="160" dirty="0">
                <a:latin typeface="Arial MT"/>
                <a:cs typeface="Arial MT"/>
              </a:rPr>
              <a:t> </a:t>
            </a:r>
            <a:r>
              <a:rPr sz="2800" spc="90" dirty="0">
                <a:latin typeface="Arial MT"/>
                <a:cs typeface="Arial MT"/>
              </a:rPr>
              <a:t>Kesekretariatan </a:t>
            </a:r>
            <a:r>
              <a:rPr sz="2800" spc="85" dirty="0">
                <a:latin typeface="Arial MT"/>
                <a:cs typeface="Arial MT"/>
              </a:rPr>
              <a:t>Lembaga </a:t>
            </a:r>
            <a:r>
              <a:rPr sz="2800" spc="95" dirty="0">
                <a:latin typeface="Arial MT"/>
                <a:cs typeface="Arial MT"/>
              </a:rPr>
              <a:t>Tertinggi/Tinggi </a:t>
            </a:r>
            <a:r>
              <a:rPr sz="2800" spc="85" dirty="0">
                <a:latin typeface="Arial MT"/>
                <a:cs typeface="Arial MT"/>
              </a:rPr>
              <a:t>Negara, </a:t>
            </a:r>
            <a:r>
              <a:rPr sz="2800" spc="-765" dirty="0">
                <a:latin typeface="Arial MT"/>
                <a:cs typeface="Arial MT"/>
              </a:rPr>
              <a:t> </a:t>
            </a:r>
            <a:r>
              <a:rPr sz="2800" spc="40" dirty="0">
                <a:latin typeface="Arial MT"/>
                <a:cs typeface="Arial MT"/>
              </a:rPr>
              <a:t>Pimpinan </a:t>
            </a:r>
            <a:r>
              <a:rPr sz="2800" spc="35" dirty="0">
                <a:latin typeface="Arial MT"/>
                <a:cs typeface="Arial MT"/>
              </a:rPr>
              <a:t>Lembaga </a:t>
            </a:r>
            <a:r>
              <a:rPr sz="2800" spc="40" dirty="0">
                <a:latin typeface="Arial MT"/>
                <a:cs typeface="Arial MT"/>
              </a:rPr>
              <a:t>Pemerintah </a:t>
            </a:r>
            <a:r>
              <a:rPr sz="2800" spc="45" dirty="0">
                <a:latin typeface="Arial MT"/>
                <a:cs typeface="Arial MT"/>
              </a:rPr>
              <a:t>Nondepartemen </a:t>
            </a:r>
            <a:r>
              <a:rPr sz="2800" spc="30" dirty="0">
                <a:latin typeface="Arial MT"/>
                <a:cs typeface="Arial MT"/>
              </a:rPr>
              <a:t>dan </a:t>
            </a:r>
            <a:r>
              <a:rPr sz="2800" spc="-765" dirty="0">
                <a:latin typeface="Arial MT"/>
                <a:cs typeface="Arial MT"/>
              </a:rPr>
              <a:t> </a:t>
            </a:r>
            <a:r>
              <a:rPr sz="2800" spc="-6" dirty="0">
                <a:latin typeface="Arial MT"/>
                <a:cs typeface="Arial MT"/>
              </a:rPr>
              <a:t>Gubernur Kepala</a:t>
            </a:r>
            <a:r>
              <a:rPr sz="2800" dirty="0">
                <a:latin typeface="Arial MT"/>
                <a:cs typeface="Arial MT"/>
              </a:rPr>
              <a:t> </a:t>
            </a:r>
            <a:r>
              <a:rPr sz="2800" spc="-6" dirty="0">
                <a:latin typeface="Arial MT"/>
                <a:cs typeface="Arial MT"/>
              </a:rPr>
              <a:t>Daerah</a:t>
            </a:r>
            <a:r>
              <a:rPr sz="2800" dirty="0">
                <a:latin typeface="Arial MT"/>
                <a:cs typeface="Arial MT"/>
              </a:rPr>
              <a:t> </a:t>
            </a:r>
            <a:r>
              <a:rPr sz="2800" spc="-6" dirty="0">
                <a:latin typeface="Arial MT"/>
                <a:cs typeface="Arial MT"/>
              </a:rPr>
              <a:t>Tingkat</a:t>
            </a:r>
            <a:r>
              <a:rPr sz="2800" spc="6" dirty="0">
                <a:latin typeface="Arial MT"/>
                <a:cs typeface="Arial MT"/>
              </a:rPr>
              <a:t> </a:t>
            </a:r>
            <a:r>
              <a:rPr sz="2800" spc="-6" dirty="0">
                <a:latin typeface="Arial MT"/>
                <a:cs typeface="Arial MT"/>
              </a:rPr>
              <a:t>I.</a:t>
            </a:r>
            <a:endParaRPr sz="2800" dirty="0">
              <a:latin typeface="Arial MT"/>
              <a:cs typeface="Arial MT"/>
            </a:endParaRPr>
          </a:p>
          <a:p>
            <a:pPr marL="478121" marR="5080" algn="just">
              <a:spcBef>
                <a:spcPts val="1425"/>
              </a:spcBef>
            </a:pPr>
            <a:r>
              <a:rPr sz="2800" spc="-6" dirty="0">
                <a:latin typeface="Arial MT"/>
                <a:cs typeface="Arial MT"/>
              </a:rPr>
              <a:t>M</a:t>
            </a:r>
            <a:r>
              <a:rPr sz="2800" spc="-284" dirty="0">
                <a:latin typeface="Arial MT"/>
                <a:cs typeface="Arial MT"/>
              </a:rPr>
              <a:t> </a:t>
            </a:r>
            <a:r>
              <a:rPr sz="2800" spc="-6" dirty="0">
                <a:latin typeface="Arial MT"/>
                <a:cs typeface="Arial MT"/>
              </a:rPr>
              <a:t>e</a:t>
            </a:r>
            <a:r>
              <a:rPr sz="2800" spc="-284" dirty="0">
                <a:latin typeface="Arial MT"/>
                <a:cs typeface="Arial MT"/>
              </a:rPr>
              <a:t> </a:t>
            </a:r>
            <a:r>
              <a:rPr sz="2800" spc="-6" dirty="0">
                <a:latin typeface="Arial MT"/>
                <a:cs typeface="Arial MT"/>
              </a:rPr>
              <a:t>r</a:t>
            </a:r>
            <a:r>
              <a:rPr sz="2800" spc="-284" dirty="0">
                <a:latin typeface="Arial MT"/>
                <a:cs typeface="Arial MT"/>
              </a:rPr>
              <a:t> </a:t>
            </a:r>
            <a:r>
              <a:rPr sz="2800" spc="-6" dirty="0">
                <a:latin typeface="Arial MT"/>
                <a:cs typeface="Arial MT"/>
              </a:rPr>
              <a:t>e</a:t>
            </a:r>
            <a:r>
              <a:rPr sz="2800" spc="-284" dirty="0">
                <a:latin typeface="Arial MT"/>
                <a:cs typeface="Arial MT"/>
              </a:rPr>
              <a:t> </a:t>
            </a:r>
            <a:r>
              <a:rPr sz="2800" spc="-6" dirty="0">
                <a:latin typeface="Arial MT"/>
                <a:cs typeface="Arial MT"/>
              </a:rPr>
              <a:t>k</a:t>
            </a:r>
            <a:r>
              <a:rPr sz="2800" spc="-284" dirty="0">
                <a:latin typeface="Arial MT"/>
                <a:cs typeface="Arial MT"/>
              </a:rPr>
              <a:t> </a:t>
            </a:r>
            <a:r>
              <a:rPr sz="2800" spc="-6" dirty="0">
                <a:latin typeface="Arial MT"/>
                <a:cs typeface="Arial MT"/>
              </a:rPr>
              <a:t>a</a:t>
            </a:r>
            <a:r>
              <a:rPr sz="2800" dirty="0">
                <a:latin typeface="Arial MT"/>
                <a:cs typeface="Arial MT"/>
              </a:rPr>
              <a:t> </a:t>
            </a:r>
            <a:r>
              <a:rPr sz="2800" spc="210" dirty="0">
                <a:latin typeface="Arial MT"/>
                <a:cs typeface="Arial MT"/>
              </a:rPr>
              <a:t> </a:t>
            </a:r>
            <a:r>
              <a:rPr sz="2800" spc="-6" dirty="0">
                <a:latin typeface="Arial MT"/>
                <a:cs typeface="Arial MT"/>
              </a:rPr>
              <a:t>d</a:t>
            </a:r>
            <a:r>
              <a:rPr sz="2800" spc="-284" dirty="0">
                <a:latin typeface="Arial MT"/>
                <a:cs typeface="Arial MT"/>
              </a:rPr>
              <a:t> </a:t>
            </a:r>
            <a:r>
              <a:rPr sz="2800" spc="-6" dirty="0">
                <a:latin typeface="Arial MT"/>
                <a:cs typeface="Arial MT"/>
              </a:rPr>
              <a:t>a</a:t>
            </a:r>
            <a:r>
              <a:rPr sz="2800" spc="-284" dirty="0">
                <a:latin typeface="Arial MT"/>
                <a:cs typeface="Arial MT"/>
              </a:rPr>
              <a:t> </a:t>
            </a:r>
            <a:r>
              <a:rPr sz="2800" spc="-6" dirty="0">
                <a:latin typeface="Arial MT"/>
                <a:cs typeface="Arial MT"/>
              </a:rPr>
              <a:t>p</a:t>
            </a:r>
            <a:r>
              <a:rPr sz="2800" spc="-284" dirty="0">
                <a:latin typeface="Arial MT"/>
                <a:cs typeface="Arial MT"/>
              </a:rPr>
              <a:t> </a:t>
            </a:r>
            <a:r>
              <a:rPr sz="2800" spc="-6" dirty="0">
                <a:latin typeface="Arial MT"/>
                <a:cs typeface="Arial MT"/>
              </a:rPr>
              <a:t>a</a:t>
            </a:r>
            <a:r>
              <a:rPr sz="2800" spc="-284" dirty="0">
                <a:latin typeface="Arial MT"/>
                <a:cs typeface="Arial MT"/>
              </a:rPr>
              <a:t> </a:t>
            </a:r>
            <a:r>
              <a:rPr sz="2800" spc="-6" dirty="0">
                <a:latin typeface="Arial MT"/>
                <a:cs typeface="Arial MT"/>
              </a:rPr>
              <a:t>t</a:t>
            </a:r>
            <a:r>
              <a:rPr sz="2800" dirty="0">
                <a:latin typeface="Arial MT"/>
                <a:cs typeface="Arial MT"/>
              </a:rPr>
              <a:t> </a:t>
            </a:r>
            <a:r>
              <a:rPr sz="2800" spc="215" dirty="0">
                <a:latin typeface="Arial MT"/>
                <a:cs typeface="Arial MT"/>
              </a:rPr>
              <a:t> </a:t>
            </a:r>
            <a:r>
              <a:rPr sz="2800" spc="-6" dirty="0">
                <a:latin typeface="Arial MT"/>
                <a:cs typeface="Arial MT"/>
              </a:rPr>
              <a:t>m</a:t>
            </a:r>
            <a:r>
              <a:rPr sz="2800" spc="-284" dirty="0">
                <a:latin typeface="Arial MT"/>
                <a:cs typeface="Arial MT"/>
              </a:rPr>
              <a:t> </a:t>
            </a:r>
            <a:r>
              <a:rPr sz="2800" spc="-6" dirty="0">
                <a:latin typeface="Arial MT"/>
                <a:cs typeface="Arial MT"/>
              </a:rPr>
              <a:t>e</a:t>
            </a:r>
            <a:r>
              <a:rPr sz="2800" spc="-284" dirty="0">
                <a:latin typeface="Arial MT"/>
                <a:cs typeface="Arial MT"/>
              </a:rPr>
              <a:t> </a:t>
            </a:r>
            <a:r>
              <a:rPr sz="2800" spc="-6" dirty="0">
                <a:latin typeface="Arial MT"/>
                <a:cs typeface="Arial MT"/>
              </a:rPr>
              <a:t>n</a:t>
            </a:r>
            <a:r>
              <a:rPr sz="2800" spc="-284" dirty="0">
                <a:latin typeface="Arial MT"/>
                <a:cs typeface="Arial MT"/>
              </a:rPr>
              <a:t> </a:t>
            </a:r>
            <a:r>
              <a:rPr sz="2800" spc="-6" dirty="0">
                <a:latin typeface="Arial MT"/>
                <a:cs typeface="Arial MT"/>
              </a:rPr>
              <a:t>d</a:t>
            </a:r>
            <a:r>
              <a:rPr sz="2800" spc="-284" dirty="0">
                <a:latin typeface="Arial MT"/>
                <a:cs typeface="Arial MT"/>
              </a:rPr>
              <a:t> </a:t>
            </a:r>
            <a:r>
              <a:rPr sz="2800" spc="-6" dirty="0">
                <a:latin typeface="Arial MT"/>
                <a:cs typeface="Arial MT"/>
              </a:rPr>
              <a:t>e</a:t>
            </a:r>
            <a:r>
              <a:rPr sz="2800" spc="-284" dirty="0">
                <a:latin typeface="Arial MT"/>
                <a:cs typeface="Arial MT"/>
              </a:rPr>
              <a:t> </a:t>
            </a:r>
            <a:r>
              <a:rPr sz="2800" spc="-6" dirty="0">
                <a:latin typeface="Arial MT"/>
                <a:cs typeface="Arial MT"/>
              </a:rPr>
              <a:t>l</a:t>
            </a:r>
            <a:r>
              <a:rPr sz="2800" spc="-284" dirty="0">
                <a:latin typeface="Arial MT"/>
                <a:cs typeface="Arial MT"/>
              </a:rPr>
              <a:t> </a:t>
            </a:r>
            <a:r>
              <a:rPr sz="2800" spc="-6" dirty="0">
                <a:latin typeface="Arial MT"/>
                <a:cs typeface="Arial MT"/>
              </a:rPr>
              <a:t>e</a:t>
            </a:r>
            <a:r>
              <a:rPr sz="2800" spc="-284" dirty="0">
                <a:latin typeface="Arial MT"/>
                <a:cs typeface="Arial MT"/>
              </a:rPr>
              <a:t> </a:t>
            </a:r>
            <a:r>
              <a:rPr sz="2800" spc="-6" dirty="0">
                <a:latin typeface="Arial MT"/>
                <a:cs typeface="Arial MT"/>
              </a:rPr>
              <a:t>g</a:t>
            </a:r>
            <a:r>
              <a:rPr sz="2800" spc="-284" dirty="0">
                <a:latin typeface="Arial MT"/>
                <a:cs typeface="Arial MT"/>
              </a:rPr>
              <a:t> </a:t>
            </a:r>
            <a:r>
              <a:rPr sz="2800" spc="-6" dirty="0">
                <a:latin typeface="Arial MT"/>
                <a:cs typeface="Arial MT"/>
              </a:rPr>
              <a:t>a</a:t>
            </a:r>
            <a:r>
              <a:rPr sz="2800" spc="-284" dirty="0">
                <a:latin typeface="Arial MT"/>
                <a:cs typeface="Arial MT"/>
              </a:rPr>
              <a:t> </a:t>
            </a:r>
            <a:r>
              <a:rPr sz="2800" spc="-6" dirty="0">
                <a:latin typeface="Arial MT"/>
                <a:cs typeface="Arial MT"/>
              </a:rPr>
              <a:t>s</a:t>
            </a:r>
            <a:r>
              <a:rPr sz="2800" spc="-284" dirty="0">
                <a:latin typeface="Arial MT"/>
                <a:cs typeface="Arial MT"/>
              </a:rPr>
              <a:t> </a:t>
            </a:r>
            <a:r>
              <a:rPr sz="2800" spc="-6" dirty="0">
                <a:latin typeface="Arial MT"/>
                <a:cs typeface="Arial MT"/>
              </a:rPr>
              <a:t>i</a:t>
            </a:r>
            <a:r>
              <a:rPr sz="2800" spc="-284" dirty="0">
                <a:latin typeface="Arial MT"/>
                <a:cs typeface="Arial MT"/>
              </a:rPr>
              <a:t> </a:t>
            </a:r>
            <a:r>
              <a:rPr sz="2800" spc="-6" dirty="0">
                <a:latin typeface="Arial MT"/>
                <a:cs typeface="Arial MT"/>
              </a:rPr>
              <a:t>k</a:t>
            </a:r>
            <a:r>
              <a:rPr sz="2800" spc="-284" dirty="0">
                <a:latin typeface="Arial MT"/>
                <a:cs typeface="Arial MT"/>
              </a:rPr>
              <a:t> </a:t>
            </a:r>
            <a:r>
              <a:rPr sz="2800" spc="-6" dirty="0">
                <a:latin typeface="Arial MT"/>
                <a:cs typeface="Arial MT"/>
              </a:rPr>
              <a:t>a</a:t>
            </a:r>
            <a:r>
              <a:rPr sz="2800" spc="-284" dirty="0">
                <a:latin typeface="Arial MT"/>
                <a:cs typeface="Arial MT"/>
              </a:rPr>
              <a:t> </a:t>
            </a:r>
            <a:r>
              <a:rPr sz="2800" spc="-6" dirty="0">
                <a:latin typeface="Arial MT"/>
                <a:cs typeface="Arial MT"/>
              </a:rPr>
              <a:t>n</a:t>
            </a:r>
            <a:r>
              <a:rPr sz="2800" dirty="0">
                <a:latin typeface="Arial MT"/>
                <a:cs typeface="Arial MT"/>
              </a:rPr>
              <a:t> </a:t>
            </a:r>
            <a:r>
              <a:rPr sz="2800" spc="210" dirty="0">
                <a:latin typeface="Arial MT"/>
                <a:cs typeface="Arial MT"/>
              </a:rPr>
              <a:t> </a:t>
            </a:r>
            <a:r>
              <a:rPr sz="2800" spc="-6" dirty="0">
                <a:latin typeface="Arial MT"/>
                <a:cs typeface="Arial MT"/>
              </a:rPr>
              <a:t>s</a:t>
            </a:r>
            <a:r>
              <a:rPr sz="2800" spc="-284" dirty="0">
                <a:latin typeface="Arial MT"/>
                <a:cs typeface="Arial MT"/>
              </a:rPr>
              <a:t> </a:t>
            </a:r>
            <a:r>
              <a:rPr sz="2800" spc="-6" dirty="0">
                <a:latin typeface="Arial MT"/>
                <a:cs typeface="Arial MT"/>
              </a:rPr>
              <a:t>e</a:t>
            </a:r>
            <a:r>
              <a:rPr sz="2800" spc="-280" dirty="0">
                <a:latin typeface="Arial MT"/>
                <a:cs typeface="Arial MT"/>
              </a:rPr>
              <a:t> </a:t>
            </a:r>
            <a:r>
              <a:rPr sz="2800" spc="-6" dirty="0">
                <a:latin typeface="Arial MT"/>
                <a:cs typeface="Arial MT"/>
              </a:rPr>
              <a:t>b</a:t>
            </a:r>
            <a:r>
              <a:rPr sz="2800" spc="-280" dirty="0">
                <a:latin typeface="Arial MT"/>
                <a:cs typeface="Arial MT"/>
              </a:rPr>
              <a:t> </a:t>
            </a:r>
            <a:r>
              <a:rPr sz="2800" spc="-6" dirty="0">
                <a:latin typeface="Arial MT"/>
                <a:cs typeface="Arial MT"/>
              </a:rPr>
              <a:t>a</a:t>
            </a:r>
            <a:r>
              <a:rPr sz="2800" spc="-280" dirty="0">
                <a:latin typeface="Arial MT"/>
                <a:cs typeface="Arial MT"/>
              </a:rPr>
              <a:t> </a:t>
            </a:r>
            <a:r>
              <a:rPr sz="2800" spc="-6" dirty="0">
                <a:latin typeface="Arial MT"/>
                <a:cs typeface="Arial MT"/>
              </a:rPr>
              <a:t>g</a:t>
            </a:r>
            <a:r>
              <a:rPr sz="2800" spc="-280" dirty="0">
                <a:latin typeface="Arial MT"/>
                <a:cs typeface="Arial MT"/>
              </a:rPr>
              <a:t> </a:t>
            </a:r>
            <a:r>
              <a:rPr sz="2800" spc="-6" dirty="0">
                <a:latin typeface="Arial MT"/>
                <a:cs typeface="Arial MT"/>
              </a:rPr>
              <a:t>i</a:t>
            </a:r>
            <a:r>
              <a:rPr sz="2800" spc="-280" dirty="0">
                <a:latin typeface="Arial MT"/>
                <a:cs typeface="Arial MT"/>
              </a:rPr>
              <a:t> </a:t>
            </a:r>
            <a:r>
              <a:rPr sz="2800" spc="-6" dirty="0">
                <a:latin typeface="Arial MT"/>
                <a:cs typeface="Arial MT"/>
              </a:rPr>
              <a:t>a</a:t>
            </a:r>
            <a:r>
              <a:rPr sz="2800" spc="-280" dirty="0">
                <a:latin typeface="Arial MT"/>
                <a:cs typeface="Arial MT"/>
              </a:rPr>
              <a:t> </a:t>
            </a:r>
            <a:r>
              <a:rPr sz="2800" spc="-6" dirty="0">
                <a:latin typeface="Arial MT"/>
                <a:cs typeface="Arial MT"/>
              </a:rPr>
              <a:t>n  </a:t>
            </a:r>
            <a:r>
              <a:rPr sz="2800" spc="110" dirty="0">
                <a:latin typeface="Arial MT"/>
                <a:cs typeface="Arial MT"/>
              </a:rPr>
              <a:t>wewenangnya </a:t>
            </a:r>
            <a:r>
              <a:rPr sz="2800" spc="95" dirty="0">
                <a:latin typeface="Arial MT"/>
                <a:cs typeface="Arial MT"/>
              </a:rPr>
              <a:t>untuk </a:t>
            </a:r>
            <a:r>
              <a:rPr sz="2800" spc="110" dirty="0">
                <a:latin typeface="Arial MT"/>
                <a:cs typeface="Arial MT"/>
              </a:rPr>
              <a:t>mengangkat </a:t>
            </a:r>
            <a:r>
              <a:rPr sz="2800" spc="105" dirty="0">
                <a:latin typeface="Arial MT"/>
                <a:cs typeface="Arial MT"/>
              </a:rPr>
              <a:t>pejabat Pranata </a:t>
            </a:r>
            <a:r>
              <a:rPr sz="2800" spc="-765" dirty="0">
                <a:latin typeface="Arial MT"/>
                <a:cs typeface="Arial MT"/>
              </a:rPr>
              <a:t> </a:t>
            </a:r>
            <a:r>
              <a:rPr sz="2800" spc="219" dirty="0">
                <a:latin typeface="Arial MT"/>
                <a:cs typeface="Arial MT"/>
              </a:rPr>
              <a:t>Komputer </a:t>
            </a:r>
            <a:r>
              <a:rPr sz="2800" spc="185" dirty="0">
                <a:latin typeface="Arial MT"/>
                <a:cs typeface="Arial MT"/>
              </a:rPr>
              <a:t>yang </a:t>
            </a:r>
            <a:r>
              <a:rPr sz="2800" spc="215" dirty="0">
                <a:latin typeface="Arial MT"/>
                <a:cs typeface="Arial MT"/>
              </a:rPr>
              <a:t>menjabat jabatan </a:t>
            </a:r>
            <a:r>
              <a:rPr sz="2800" spc="190" dirty="0">
                <a:latin typeface="Arial MT"/>
                <a:cs typeface="Arial MT"/>
              </a:rPr>
              <a:t>Ahli </a:t>
            </a:r>
            <a:r>
              <a:rPr sz="2800" spc="215" dirty="0">
                <a:latin typeface="Arial MT"/>
                <a:cs typeface="Arial MT"/>
              </a:rPr>
              <a:t>pranata </a:t>
            </a:r>
            <a:r>
              <a:rPr sz="2800" spc="219" dirty="0">
                <a:latin typeface="Arial MT"/>
                <a:cs typeface="Arial MT"/>
              </a:rPr>
              <a:t> </a:t>
            </a:r>
            <a:r>
              <a:rPr sz="2800" spc="-6" dirty="0">
                <a:latin typeface="Arial MT"/>
                <a:cs typeface="Arial MT"/>
              </a:rPr>
              <a:t>komputer Muda</a:t>
            </a:r>
            <a:r>
              <a:rPr sz="2800" dirty="0">
                <a:latin typeface="Arial MT"/>
                <a:cs typeface="Arial MT"/>
              </a:rPr>
              <a:t> </a:t>
            </a:r>
            <a:r>
              <a:rPr sz="2800" spc="-6" dirty="0">
                <a:latin typeface="Arial MT"/>
                <a:cs typeface="Arial MT"/>
              </a:rPr>
              <a:t>ke</a:t>
            </a:r>
            <a:r>
              <a:rPr sz="2800" dirty="0">
                <a:latin typeface="Arial MT"/>
                <a:cs typeface="Arial MT"/>
              </a:rPr>
              <a:t> </a:t>
            </a:r>
            <a:r>
              <a:rPr sz="2800" spc="-6" dirty="0">
                <a:latin typeface="Arial MT"/>
                <a:cs typeface="Arial MT"/>
              </a:rPr>
              <a:t>bawah</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8900" y="1194775"/>
            <a:ext cx="9093835" cy="5016500"/>
          </a:xfrm>
          <a:prstGeom prst="rect">
            <a:avLst/>
          </a:prstGeom>
        </p:spPr>
        <p:txBody>
          <a:bodyPr vert="horz" wrap="square" lIns="0" tIns="193661" rIns="0" bIns="0" rtlCol="0">
            <a:spAutoFit/>
          </a:bodyPr>
          <a:lstStyle/>
          <a:p>
            <a:pPr marL="12699">
              <a:spcBef>
                <a:spcPts val="1525"/>
              </a:spcBef>
              <a:tabLst>
                <a:tab pos="526377" algn="l"/>
              </a:tabLst>
            </a:pPr>
            <a:r>
              <a:rPr sz="2800" b="1" spc="-6" dirty="0">
                <a:latin typeface="Arial"/>
                <a:cs typeface="Arial"/>
              </a:rPr>
              <a:t>b.	Syarat-syarat</a:t>
            </a:r>
            <a:r>
              <a:rPr sz="2800" b="1" spc="-10" dirty="0">
                <a:latin typeface="Arial"/>
                <a:cs typeface="Arial"/>
              </a:rPr>
              <a:t> </a:t>
            </a:r>
            <a:r>
              <a:rPr sz="2800" b="1" spc="-6" dirty="0">
                <a:latin typeface="Arial"/>
                <a:cs typeface="Arial"/>
              </a:rPr>
              <a:t>jabatan Pranata</a:t>
            </a:r>
            <a:r>
              <a:rPr sz="2800" b="1" spc="-10" dirty="0">
                <a:latin typeface="Arial"/>
                <a:cs typeface="Arial"/>
              </a:rPr>
              <a:t> </a:t>
            </a:r>
            <a:r>
              <a:rPr sz="2800" b="1" spc="-6" dirty="0">
                <a:latin typeface="Arial"/>
                <a:cs typeface="Arial"/>
              </a:rPr>
              <a:t>Komputer</a:t>
            </a:r>
            <a:endParaRPr sz="2800" dirty="0">
              <a:latin typeface="Arial"/>
              <a:cs typeface="Arial"/>
            </a:endParaRPr>
          </a:p>
          <a:p>
            <a:pPr marL="934652" marR="5080" indent="-457167" algn="just">
              <a:spcBef>
                <a:spcPts val="1425"/>
              </a:spcBef>
              <a:buChar char="•"/>
              <a:tabLst>
                <a:tab pos="934652" algn="l"/>
              </a:tabLst>
            </a:pPr>
            <a:r>
              <a:rPr sz="2800" spc="-6" dirty="0">
                <a:latin typeface="Arial MT"/>
                <a:cs typeface="Arial MT"/>
              </a:rPr>
              <a:t>B</a:t>
            </a:r>
            <a:r>
              <a:rPr sz="2800" spc="-390" dirty="0">
                <a:latin typeface="Arial MT"/>
                <a:cs typeface="Arial MT"/>
              </a:rPr>
              <a:t> </a:t>
            </a:r>
            <a:r>
              <a:rPr sz="2800" spc="-6" dirty="0">
                <a:latin typeface="Arial MT"/>
                <a:cs typeface="Arial MT"/>
              </a:rPr>
              <a:t>e</a:t>
            </a:r>
            <a:r>
              <a:rPr sz="2800" spc="-395" dirty="0">
                <a:latin typeface="Arial MT"/>
                <a:cs typeface="Arial MT"/>
              </a:rPr>
              <a:t> </a:t>
            </a:r>
            <a:r>
              <a:rPr sz="2800" spc="-6" dirty="0">
                <a:latin typeface="Arial MT"/>
                <a:cs typeface="Arial MT"/>
              </a:rPr>
              <a:t>k</a:t>
            </a:r>
            <a:r>
              <a:rPr sz="2800" spc="-395" dirty="0">
                <a:latin typeface="Arial MT"/>
                <a:cs typeface="Arial MT"/>
              </a:rPr>
              <a:t> </a:t>
            </a:r>
            <a:r>
              <a:rPr sz="2800" spc="-6" dirty="0">
                <a:latin typeface="Arial MT"/>
                <a:cs typeface="Arial MT"/>
              </a:rPr>
              <a:t>e</a:t>
            </a:r>
            <a:r>
              <a:rPr sz="2800" spc="-395" dirty="0">
                <a:latin typeface="Arial MT"/>
                <a:cs typeface="Arial MT"/>
              </a:rPr>
              <a:t> </a:t>
            </a:r>
            <a:r>
              <a:rPr sz="2800" spc="-6" dirty="0">
                <a:latin typeface="Arial MT"/>
                <a:cs typeface="Arial MT"/>
              </a:rPr>
              <a:t>r</a:t>
            </a:r>
            <a:r>
              <a:rPr sz="2800" spc="-395" dirty="0">
                <a:latin typeface="Arial MT"/>
                <a:cs typeface="Arial MT"/>
              </a:rPr>
              <a:t> </a:t>
            </a:r>
            <a:r>
              <a:rPr sz="2800" spc="-6" dirty="0">
                <a:latin typeface="Arial MT"/>
                <a:cs typeface="Arial MT"/>
              </a:rPr>
              <a:t>j</a:t>
            </a:r>
            <a:r>
              <a:rPr sz="2800" spc="-395" dirty="0">
                <a:latin typeface="Arial MT"/>
                <a:cs typeface="Arial MT"/>
              </a:rPr>
              <a:t> </a:t>
            </a:r>
            <a:r>
              <a:rPr sz="2800" spc="-6" dirty="0">
                <a:latin typeface="Arial MT"/>
                <a:cs typeface="Arial MT"/>
              </a:rPr>
              <a:t>a</a:t>
            </a:r>
            <a:r>
              <a:rPr sz="2800" dirty="0">
                <a:latin typeface="Arial MT"/>
                <a:cs typeface="Arial MT"/>
              </a:rPr>
              <a:t> </a:t>
            </a:r>
            <a:r>
              <a:rPr sz="2800" spc="-10" dirty="0">
                <a:latin typeface="Arial MT"/>
                <a:cs typeface="Arial MT"/>
              </a:rPr>
              <a:t> </a:t>
            </a:r>
            <a:r>
              <a:rPr sz="2800" spc="-6" dirty="0">
                <a:latin typeface="Arial MT"/>
                <a:cs typeface="Arial MT"/>
              </a:rPr>
              <a:t>p</a:t>
            </a:r>
            <a:r>
              <a:rPr sz="2800" spc="-395" dirty="0">
                <a:latin typeface="Arial MT"/>
                <a:cs typeface="Arial MT"/>
              </a:rPr>
              <a:t> </a:t>
            </a:r>
            <a:r>
              <a:rPr sz="2800" spc="-6" dirty="0">
                <a:latin typeface="Arial MT"/>
                <a:cs typeface="Arial MT"/>
              </a:rPr>
              <a:t>a</a:t>
            </a:r>
            <a:r>
              <a:rPr sz="2800" spc="-395" dirty="0">
                <a:latin typeface="Arial MT"/>
                <a:cs typeface="Arial MT"/>
              </a:rPr>
              <a:t> </a:t>
            </a:r>
            <a:r>
              <a:rPr sz="2800" spc="-6" dirty="0">
                <a:latin typeface="Arial MT"/>
                <a:cs typeface="Arial MT"/>
              </a:rPr>
              <a:t>d</a:t>
            </a:r>
            <a:r>
              <a:rPr sz="2800" spc="-395" dirty="0">
                <a:latin typeface="Arial MT"/>
                <a:cs typeface="Arial MT"/>
              </a:rPr>
              <a:t> </a:t>
            </a:r>
            <a:r>
              <a:rPr sz="2800" spc="-6" dirty="0">
                <a:latin typeface="Arial MT"/>
                <a:cs typeface="Arial MT"/>
              </a:rPr>
              <a:t>a</a:t>
            </a:r>
            <a:r>
              <a:rPr sz="2800" dirty="0">
                <a:latin typeface="Arial MT"/>
                <a:cs typeface="Arial MT"/>
              </a:rPr>
              <a:t> </a:t>
            </a:r>
            <a:r>
              <a:rPr sz="2800" spc="-10" dirty="0">
                <a:latin typeface="Arial MT"/>
                <a:cs typeface="Arial MT"/>
              </a:rPr>
              <a:t> </a:t>
            </a:r>
            <a:r>
              <a:rPr sz="2800" spc="-6" dirty="0">
                <a:latin typeface="Arial MT"/>
                <a:cs typeface="Arial MT"/>
              </a:rPr>
              <a:t>s</a:t>
            </a:r>
            <a:r>
              <a:rPr sz="2800" spc="-395" dirty="0">
                <a:latin typeface="Arial MT"/>
                <a:cs typeface="Arial MT"/>
              </a:rPr>
              <a:t> </a:t>
            </a:r>
            <a:r>
              <a:rPr sz="2800" spc="-6" dirty="0">
                <a:latin typeface="Arial MT"/>
                <a:cs typeface="Arial MT"/>
              </a:rPr>
              <a:t>a</a:t>
            </a:r>
            <a:r>
              <a:rPr sz="2800" spc="-395" dirty="0">
                <a:latin typeface="Arial MT"/>
                <a:cs typeface="Arial MT"/>
              </a:rPr>
              <a:t> </a:t>
            </a:r>
            <a:r>
              <a:rPr sz="2800" spc="-6" dirty="0">
                <a:latin typeface="Arial MT"/>
                <a:cs typeface="Arial MT"/>
              </a:rPr>
              <a:t>t</a:t>
            </a:r>
            <a:r>
              <a:rPr sz="2800" spc="-390" dirty="0">
                <a:latin typeface="Arial MT"/>
                <a:cs typeface="Arial MT"/>
              </a:rPr>
              <a:t> </a:t>
            </a:r>
            <a:r>
              <a:rPr sz="2800" spc="-6" dirty="0">
                <a:latin typeface="Arial MT"/>
                <a:cs typeface="Arial MT"/>
              </a:rPr>
              <a:t>u</a:t>
            </a:r>
            <a:r>
              <a:rPr sz="2800" spc="-395" dirty="0">
                <a:latin typeface="Arial MT"/>
                <a:cs typeface="Arial MT"/>
              </a:rPr>
              <a:t> </a:t>
            </a:r>
            <a:r>
              <a:rPr sz="2800" spc="-6" dirty="0">
                <a:latin typeface="Arial MT"/>
                <a:cs typeface="Arial MT"/>
              </a:rPr>
              <a:t>a</a:t>
            </a:r>
            <a:r>
              <a:rPr sz="2800" spc="-395" dirty="0">
                <a:latin typeface="Arial MT"/>
                <a:cs typeface="Arial MT"/>
              </a:rPr>
              <a:t> </a:t>
            </a:r>
            <a:r>
              <a:rPr sz="2800" spc="-6" dirty="0">
                <a:latin typeface="Arial MT"/>
                <a:cs typeface="Arial MT"/>
              </a:rPr>
              <a:t>n</a:t>
            </a:r>
            <a:r>
              <a:rPr sz="2800" dirty="0">
                <a:latin typeface="Arial MT"/>
                <a:cs typeface="Arial MT"/>
              </a:rPr>
              <a:t> </a:t>
            </a:r>
            <a:r>
              <a:rPr sz="2800" spc="-10" dirty="0">
                <a:latin typeface="Arial MT"/>
                <a:cs typeface="Arial MT"/>
              </a:rPr>
              <a:t> </a:t>
            </a:r>
            <a:r>
              <a:rPr sz="2800" spc="-6" dirty="0">
                <a:latin typeface="Arial MT"/>
                <a:cs typeface="Arial MT"/>
              </a:rPr>
              <a:t>o</a:t>
            </a:r>
            <a:r>
              <a:rPr sz="2800" spc="-395" dirty="0">
                <a:latin typeface="Arial MT"/>
                <a:cs typeface="Arial MT"/>
              </a:rPr>
              <a:t> </a:t>
            </a:r>
            <a:r>
              <a:rPr sz="2800" spc="-6" dirty="0">
                <a:latin typeface="Arial MT"/>
                <a:cs typeface="Arial MT"/>
              </a:rPr>
              <a:t>r</a:t>
            </a:r>
            <a:r>
              <a:rPr sz="2800" spc="-395" dirty="0">
                <a:latin typeface="Arial MT"/>
                <a:cs typeface="Arial MT"/>
              </a:rPr>
              <a:t> </a:t>
            </a:r>
            <a:r>
              <a:rPr sz="2800" spc="-6" dirty="0">
                <a:latin typeface="Arial MT"/>
                <a:cs typeface="Arial MT"/>
              </a:rPr>
              <a:t>g</a:t>
            </a:r>
            <a:r>
              <a:rPr sz="2800" spc="-395" dirty="0">
                <a:latin typeface="Arial MT"/>
                <a:cs typeface="Arial MT"/>
              </a:rPr>
              <a:t> </a:t>
            </a:r>
            <a:r>
              <a:rPr sz="2800" spc="-6" dirty="0">
                <a:latin typeface="Arial MT"/>
                <a:cs typeface="Arial MT"/>
              </a:rPr>
              <a:t>a</a:t>
            </a:r>
            <a:r>
              <a:rPr sz="2800" spc="-395" dirty="0">
                <a:latin typeface="Arial MT"/>
                <a:cs typeface="Arial MT"/>
              </a:rPr>
              <a:t> </a:t>
            </a:r>
            <a:r>
              <a:rPr sz="2800" spc="-6" dirty="0">
                <a:latin typeface="Arial MT"/>
                <a:cs typeface="Arial MT"/>
              </a:rPr>
              <a:t>n</a:t>
            </a:r>
            <a:r>
              <a:rPr sz="2800" spc="-395" dirty="0">
                <a:latin typeface="Arial MT"/>
                <a:cs typeface="Arial MT"/>
              </a:rPr>
              <a:t> </a:t>
            </a:r>
            <a:r>
              <a:rPr sz="2800" spc="-6" dirty="0">
                <a:latin typeface="Arial MT"/>
                <a:cs typeface="Arial MT"/>
              </a:rPr>
              <a:t>i</a:t>
            </a:r>
            <a:r>
              <a:rPr sz="2800" spc="-395" dirty="0">
                <a:latin typeface="Arial MT"/>
                <a:cs typeface="Arial MT"/>
              </a:rPr>
              <a:t> </a:t>
            </a:r>
            <a:r>
              <a:rPr sz="2800" spc="-6" dirty="0">
                <a:latin typeface="Arial MT"/>
                <a:cs typeface="Arial MT"/>
              </a:rPr>
              <a:t>s</a:t>
            </a:r>
            <a:r>
              <a:rPr sz="2800" spc="-395" dirty="0">
                <a:latin typeface="Arial MT"/>
                <a:cs typeface="Arial MT"/>
              </a:rPr>
              <a:t> </a:t>
            </a:r>
            <a:r>
              <a:rPr sz="2800" spc="-6" dirty="0">
                <a:latin typeface="Arial MT"/>
                <a:cs typeface="Arial MT"/>
              </a:rPr>
              <a:t>a</a:t>
            </a:r>
            <a:r>
              <a:rPr sz="2800" spc="-390" dirty="0">
                <a:latin typeface="Arial MT"/>
                <a:cs typeface="Arial MT"/>
              </a:rPr>
              <a:t> </a:t>
            </a:r>
            <a:r>
              <a:rPr sz="2800" spc="-6" dirty="0">
                <a:latin typeface="Arial MT"/>
                <a:cs typeface="Arial MT"/>
              </a:rPr>
              <a:t>s</a:t>
            </a:r>
            <a:r>
              <a:rPr sz="2800" spc="-390" dirty="0">
                <a:latin typeface="Arial MT"/>
                <a:cs typeface="Arial MT"/>
              </a:rPr>
              <a:t> </a:t>
            </a:r>
            <a:r>
              <a:rPr sz="2800" spc="-6" dirty="0">
                <a:latin typeface="Arial MT"/>
                <a:cs typeface="Arial MT"/>
              </a:rPr>
              <a:t>i</a:t>
            </a:r>
            <a:r>
              <a:rPr sz="2800" dirty="0">
                <a:latin typeface="Arial MT"/>
                <a:cs typeface="Arial MT"/>
              </a:rPr>
              <a:t>  </a:t>
            </a:r>
            <a:r>
              <a:rPr sz="2800" spc="-6" dirty="0">
                <a:latin typeface="Arial MT"/>
                <a:cs typeface="Arial MT"/>
              </a:rPr>
              <a:t>i</a:t>
            </a:r>
            <a:r>
              <a:rPr sz="2800" spc="-390" dirty="0">
                <a:latin typeface="Arial MT"/>
                <a:cs typeface="Arial MT"/>
              </a:rPr>
              <a:t> </a:t>
            </a:r>
            <a:r>
              <a:rPr sz="2800" spc="-6" dirty="0">
                <a:latin typeface="Arial MT"/>
                <a:cs typeface="Arial MT"/>
              </a:rPr>
              <a:t>n</a:t>
            </a:r>
            <a:r>
              <a:rPr sz="2800" spc="-390" dirty="0">
                <a:latin typeface="Arial MT"/>
                <a:cs typeface="Arial MT"/>
              </a:rPr>
              <a:t> </a:t>
            </a:r>
            <a:r>
              <a:rPr sz="2800" spc="-6" dirty="0">
                <a:latin typeface="Arial MT"/>
                <a:cs typeface="Arial MT"/>
              </a:rPr>
              <a:t>s</a:t>
            </a:r>
            <a:r>
              <a:rPr sz="2800" spc="-390" dirty="0">
                <a:latin typeface="Arial MT"/>
                <a:cs typeface="Arial MT"/>
              </a:rPr>
              <a:t> </a:t>
            </a:r>
            <a:r>
              <a:rPr sz="2800" spc="-6" dirty="0">
                <a:latin typeface="Arial MT"/>
                <a:cs typeface="Arial MT"/>
              </a:rPr>
              <a:t>t</a:t>
            </a:r>
            <a:r>
              <a:rPr sz="2800" spc="-385" dirty="0">
                <a:latin typeface="Arial MT"/>
                <a:cs typeface="Arial MT"/>
              </a:rPr>
              <a:t> </a:t>
            </a:r>
            <a:r>
              <a:rPr sz="2800" spc="-6" dirty="0">
                <a:latin typeface="Arial MT"/>
                <a:cs typeface="Arial MT"/>
              </a:rPr>
              <a:t>a</a:t>
            </a:r>
            <a:r>
              <a:rPr sz="2800" spc="-390" dirty="0">
                <a:latin typeface="Arial MT"/>
                <a:cs typeface="Arial MT"/>
              </a:rPr>
              <a:t> </a:t>
            </a:r>
            <a:r>
              <a:rPr sz="2800" spc="-6" dirty="0">
                <a:latin typeface="Arial MT"/>
                <a:cs typeface="Arial MT"/>
              </a:rPr>
              <a:t>n</a:t>
            </a:r>
            <a:r>
              <a:rPr sz="2800" spc="-390" dirty="0">
                <a:latin typeface="Arial MT"/>
                <a:cs typeface="Arial MT"/>
              </a:rPr>
              <a:t> </a:t>
            </a:r>
            <a:r>
              <a:rPr sz="2800" spc="-6" dirty="0">
                <a:latin typeface="Arial MT"/>
                <a:cs typeface="Arial MT"/>
              </a:rPr>
              <a:t>s</a:t>
            </a:r>
            <a:r>
              <a:rPr sz="2800" spc="-390" dirty="0">
                <a:latin typeface="Arial MT"/>
                <a:cs typeface="Arial MT"/>
              </a:rPr>
              <a:t> </a:t>
            </a:r>
            <a:r>
              <a:rPr sz="2800" spc="-6" dirty="0">
                <a:latin typeface="Arial MT"/>
                <a:cs typeface="Arial MT"/>
              </a:rPr>
              <a:t>i  </a:t>
            </a:r>
            <a:r>
              <a:rPr sz="2800" spc="265" dirty="0">
                <a:latin typeface="Arial MT"/>
                <a:cs typeface="Arial MT"/>
              </a:rPr>
              <a:t>pemerintah </a:t>
            </a:r>
            <a:r>
              <a:rPr sz="2800" spc="195" dirty="0">
                <a:latin typeface="Arial MT"/>
                <a:cs typeface="Arial MT"/>
              </a:rPr>
              <a:t>dan </a:t>
            </a:r>
            <a:r>
              <a:rPr sz="2800" spc="235" dirty="0">
                <a:latin typeface="Arial MT"/>
                <a:cs typeface="Arial MT"/>
              </a:rPr>
              <a:t>tugas </a:t>
            </a:r>
            <a:r>
              <a:rPr sz="2800" spc="254" dirty="0">
                <a:latin typeface="Arial MT"/>
                <a:cs typeface="Arial MT"/>
              </a:rPr>
              <a:t>pokoknya </a:t>
            </a:r>
            <a:r>
              <a:rPr sz="2800" spc="260" dirty="0">
                <a:latin typeface="Arial MT"/>
                <a:cs typeface="Arial MT"/>
              </a:rPr>
              <a:t>membuat, </a:t>
            </a:r>
            <a:r>
              <a:rPr sz="2800" spc="265" dirty="0">
                <a:latin typeface="Arial MT"/>
                <a:cs typeface="Arial MT"/>
              </a:rPr>
              <a:t> </a:t>
            </a:r>
            <a:r>
              <a:rPr sz="2800" spc="15" dirty="0">
                <a:latin typeface="Arial MT"/>
                <a:cs typeface="Arial MT"/>
              </a:rPr>
              <a:t>memelihara </a:t>
            </a:r>
            <a:r>
              <a:rPr sz="2800" spc="10" dirty="0">
                <a:latin typeface="Arial MT"/>
                <a:cs typeface="Arial MT"/>
              </a:rPr>
              <a:t>dan </a:t>
            </a:r>
            <a:r>
              <a:rPr sz="2800" spc="20" dirty="0">
                <a:latin typeface="Arial MT"/>
                <a:cs typeface="Arial MT"/>
              </a:rPr>
              <a:t>mengembangkan sistem </a:t>
            </a:r>
            <a:r>
              <a:rPr sz="2800" spc="15" dirty="0">
                <a:latin typeface="Arial MT"/>
                <a:cs typeface="Arial MT"/>
              </a:rPr>
              <a:t>dan </a:t>
            </a:r>
            <a:r>
              <a:rPr sz="2800" spc="20" dirty="0">
                <a:latin typeface="Arial MT"/>
                <a:cs typeface="Arial MT"/>
              </a:rPr>
              <a:t>atau </a:t>
            </a:r>
            <a:r>
              <a:rPr sz="2800" spc="-765" dirty="0">
                <a:latin typeface="Arial MT"/>
                <a:cs typeface="Arial MT"/>
              </a:rPr>
              <a:t> </a:t>
            </a:r>
            <a:r>
              <a:rPr sz="2800" spc="-6" dirty="0">
                <a:latin typeface="Arial MT"/>
                <a:cs typeface="Arial MT"/>
              </a:rPr>
              <a:t>program pengolahan</a:t>
            </a:r>
            <a:r>
              <a:rPr sz="2800" dirty="0">
                <a:latin typeface="Arial MT"/>
                <a:cs typeface="Arial MT"/>
              </a:rPr>
              <a:t> </a:t>
            </a:r>
            <a:r>
              <a:rPr sz="2800" spc="-6" dirty="0">
                <a:latin typeface="Arial MT"/>
                <a:cs typeface="Arial MT"/>
              </a:rPr>
              <a:t>dengan komputer</a:t>
            </a:r>
            <a:endParaRPr sz="2800" dirty="0">
              <a:latin typeface="Arial MT"/>
              <a:cs typeface="Arial MT"/>
            </a:endParaRPr>
          </a:p>
          <a:p>
            <a:pPr marL="934652" marR="5080" indent="-457167" algn="just">
              <a:spcBef>
                <a:spcPts val="1425"/>
              </a:spcBef>
              <a:buChar char="•"/>
              <a:tabLst>
                <a:tab pos="934652" algn="l"/>
              </a:tabLst>
            </a:pPr>
            <a:r>
              <a:rPr sz="2800" spc="-6" dirty="0">
                <a:latin typeface="Arial MT"/>
                <a:cs typeface="Arial MT"/>
              </a:rPr>
              <a:t>B</a:t>
            </a:r>
            <a:r>
              <a:rPr sz="2800" spc="-335" dirty="0">
                <a:latin typeface="Arial MT"/>
                <a:cs typeface="Arial MT"/>
              </a:rPr>
              <a:t> </a:t>
            </a:r>
            <a:r>
              <a:rPr sz="2800" spc="-6" dirty="0">
                <a:latin typeface="Arial MT"/>
                <a:cs typeface="Arial MT"/>
              </a:rPr>
              <a:t>e</a:t>
            </a:r>
            <a:r>
              <a:rPr sz="2800" spc="-340" dirty="0">
                <a:latin typeface="Arial MT"/>
                <a:cs typeface="Arial MT"/>
              </a:rPr>
              <a:t> </a:t>
            </a:r>
            <a:r>
              <a:rPr sz="2800" spc="-6" dirty="0">
                <a:latin typeface="Arial MT"/>
                <a:cs typeface="Arial MT"/>
              </a:rPr>
              <a:t>r</a:t>
            </a:r>
            <a:r>
              <a:rPr sz="2800" spc="-340" dirty="0">
                <a:latin typeface="Arial MT"/>
                <a:cs typeface="Arial MT"/>
              </a:rPr>
              <a:t> </a:t>
            </a:r>
            <a:r>
              <a:rPr sz="2800" spc="-6" dirty="0">
                <a:latin typeface="Arial MT"/>
                <a:cs typeface="Arial MT"/>
              </a:rPr>
              <a:t>i</a:t>
            </a:r>
            <a:r>
              <a:rPr sz="2800" spc="-340" dirty="0">
                <a:latin typeface="Arial MT"/>
                <a:cs typeface="Arial MT"/>
              </a:rPr>
              <a:t> </a:t>
            </a:r>
            <a:r>
              <a:rPr sz="2800" spc="-6" dirty="0">
                <a:latin typeface="Arial MT"/>
                <a:cs typeface="Arial MT"/>
              </a:rPr>
              <a:t>j</a:t>
            </a:r>
            <a:r>
              <a:rPr sz="2800" spc="-340" dirty="0">
                <a:latin typeface="Arial MT"/>
                <a:cs typeface="Arial MT"/>
              </a:rPr>
              <a:t> </a:t>
            </a:r>
            <a:r>
              <a:rPr sz="2800" spc="-6" dirty="0">
                <a:latin typeface="Arial MT"/>
                <a:cs typeface="Arial MT"/>
              </a:rPr>
              <a:t>a</a:t>
            </a:r>
            <a:r>
              <a:rPr sz="2800" spc="-340" dirty="0">
                <a:latin typeface="Arial MT"/>
                <a:cs typeface="Arial MT"/>
              </a:rPr>
              <a:t> </a:t>
            </a:r>
            <a:r>
              <a:rPr sz="2800" spc="-6" dirty="0">
                <a:latin typeface="Arial MT"/>
                <a:cs typeface="Arial MT"/>
              </a:rPr>
              <a:t>s</a:t>
            </a:r>
            <a:r>
              <a:rPr sz="2800" spc="-340" dirty="0">
                <a:latin typeface="Arial MT"/>
                <a:cs typeface="Arial MT"/>
              </a:rPr>
              <a:t> </a:t>
            </a:r>
            <a:r>
              <a:rPr sz="2800" spc="-6" dirty="0">
                <a:latin typeface="Arial MT"/>
                <a:cs typeface="Arial MT"/>
              </a:rPr>
              <a:t>a</a:t>
            </a:r>
            <a:r>
              <a:rPr sz="2800" spc="-340" dirty="0">
                <a:latin typeface="Arial MT"/>
                <a:cs typeface="Arial MT"/>
              </a:rPr>
              <a:t> </a:t>
            </a:r>
            <a:r>
              <a:rPr sz="2800" spc="-6" dirty="0">
                <a:latin typeface="Arial MT"/>
                <a:cs typeface="Arial MT"/>
              </a:rPr>
              <a:t>h</a:t>
            </a:r>
            <a:r>
              <a:rPr sz="2800" dirty="0">
                <a:latin typeface="Arial MT"/>
                <a:cs typeface="Arial MT"/>
              </a:rPr>
              <a:t> </a:t>
            </a:r>
            <a:r>
              <a:rPr sz="2800" spc="100" dirty="0">
                <a:latin typeface="Arial MT"/>
                <a:cs typeface="Arial MT"/>
              </a:rPr>
              <a:t> </a:t>
            </a:r>
            <a:r>
              <a:rPr sz="2800" spc="-6" dirty="0">
                <a:latin typeface="Arial MT"/>
                <a:cs typeface="Arial MT"/>
              </a:rPr>
              <a:t>s</a:t>
            </a:r>
            <a:r>
              <a:rPr sz="2800" spc="-340" dirty="0">
                <a:latin typeface="Arial MT"/>
                <a:cs typeface="Arial MT"/>
              </a:rPr>
              <a:t> </a:t>
            </a:r>
            <a:r>
              <a:rPr sz="2800" spc="-6" dirty="0">
                <a:latin typeface="Arial MT"/>
                <a:cs typeface="Arial MT"/>
              </a:rPr>
              <a:t>e</a:t>
            </a:r>
            <a:r>
              <a:rPr sz="2800" spc="-340" dirty="0">
                <a:latin typeface="Arial MT"/>
                <a:cs typeface="Arial MT"/>
              </a:rPr>
              <a:t> </a:t>
            </a:r>
            <a:r>
              <a:rPr sz="2800" spc="-6" dirty="0">
                <a:latin typeface="Arial MT"/>
                <a:cs typeface="Arial MT"/>
              </a:rPr>
              <a:t>r</a:t>
            </a:r>
            <a:r>
              <a:rPr sz="2800" spc="-340" dirty="0">
                <a:latin typeface="Arial MT"/>
                <a:cs typeface="Arial MT"/>
              </a:rPr>
              <a:t> </a:t>
            </a:r>
            <a:r>
              <a:rPr sz="2800" spc="-6" dirty="0">
                <a:latin typeface="Arial MT"/>
                <a:cs typeface="Arial MT"/>
              </a:rPr>
              <a:t>e</a:t>
            </a:r>
            <a:r>
              <a:rPr sz="2800" spc="-340" dirty="0">
                <a:latin typeface="Arial MT"/>
                <a:cs typeface="Arial MT"/>
              </a:rPr>
              <a:t> </a:t>
            </a:r>
            <a:r>
              <a:rPr sz="2800" spc="-6" dirty="0">
                <a:latin typeface="Arial MT"/>
                <a:cs typeface="Arial MT"/>
              </a:rPr>
              <a:t>n</a:t>
            </a:r>
            <a:r>
              <a:rPr sz="2800" spc="-340" dirty="0">
                <a:latin typeface="Arial MT"/>
                <a:cs typeface="Arial MT"/>
              </a:rPr>
              <a:t> </a:t>
            </a:r>
            <a:r>
              <a:rPr sz="2800" spc="-6" dirty="0">
                <a:latin typeface="Arial MT"/>
                <a:cs typeface="Arial MT"/>
              </a:rPr>
              <a:t>d</a:t>
            </a:r>
            <a:r>
              <a:rPr sz="2800" spc="-340" dirty="0">
                <a:latin typeface="Arial MT"/>
                <a:cs typeface="Arial MT"/>
              </a:rPr>
              <a:t> </a:t>
            </a:r>
            <a:r>
              <a:rPr sz="2800" spc="-6" dirty="0">
                <a:latin typeface="Arial MT"/>
                <a:cs typeface="Arial MT"/>
              </a:rPr>
              <a:t>a</a:t>
            </a:r>
            <a:r>
              <a:rPr sz="2800" spc="-340" dirty="0">
                <a:latin typeface="Arial MT"/>
                <a:cs typeface="Arial MT"/>
              </a:rPr>
              <a:t> </a:t>
            </a:r>
            <a:r>
              <a:rPr sz="2800" spc="-6" dirty="0">
                <a:latin typeface="Arial MT"/>
                <a:cs typeface="Arial MT"/>
              </a:rPr>
              <a:t>h</a:t>
            </a:r>
            <a:r>
              <a:rPr sz="2800" spc="-340" dirty="0">
                <a:latin typeface="Arial MT"/>
                <a:cs typeface="Arial MT"/>
              </a:rPr>
              <a:t> </a:t>
            </a:r>
            <a:r>
              <a:rPr sz="2800" spc="-6" dirty="0">
                <a:latin typeface="Arial MT"/>
                <a:cs typeface="Arial MT"/>
              </a:rPr>
              <a:t>-</a:t>
            </a:r>
            <a:r>
              <a:rPr sz="2800" spc="-340" dirty="0">
                <a:latin typeface="Arial MT"/>
                <a:cs typeface="Arial MT"/>
              </a:rPr>
              <a:t> </a:t>
            </a:r>
            <a:r>
              <a:rPr sz="2800" spc="-6" dirty="0">
                <a:latin typeface="Arial MT"/>
                <a:cs typeface="Arial MT"/>
              </a:rPr>
              <a:t>r</a:t>
            </a:r>
            <a:r>
              <a:rPr sz="2800" spc="-340" dirty="0">
                <a:latin typeface="Arial MT"/>
                <a:cs typeface="Arial MT"/>
              </a:rPr>
              <a:t> </a:t>
            </a:r>
            <a:r>
              <a:rPr sz="2800" spc="-6" dirty="0">
                <a:latin typeface="Arial MT"/>
                <a:cs typeface="Arial MT"/>
              </a:rPr>
              <a:t>e</a:t>
            </a:r>
            <a:r>
              <a:rPr sz="2800" spc="-335" dirty="0">
                <a:latin typeface="Arial MT"/>
                <a:cs typeface="Arial MT"/>
              </a:rPr>
              <a:t> </a:t>
            </a:r>
            <a:r>
              <a:rPr sz="2800" spc="-6" dirty="0">
                <a:latin typeface="Arial MT"/>
                <a:cs typeface="Arial MT"/>
              </a:rPr>
              <a:t>n</a:t>
            </a:r>
            <a:r>
              <a:rPr sz="2800" spc="-335" dirty="0">
                <a:latin typeface="Arial MT"/>
                <a:cs typeface="Arial MT"/>
              </a:rPr>
              <a:t> </a:t>
            </a:r>
            <a:r>
              <a:rPr sz="2800" spc="-6" dirty="0">
                <a:latin typeface="Arial MT"/>
                <a:cs typeface="Arial MT"/>
              </a:rPr>
              <a:t>d</a:t>
            </a:r>
            <a:r>
              <a:rPr sz="2800" spc="-335" dirty="0">
                <a:latin typeface="Arial MT"/>
                <a:cs typeface="Arial MT"/>
              </a:rPr>
              <a:t> </a:t>
            </a:r>
            <a:r>
              <a:rPr sz="2800" spc="-6" dirty="0">
                <a:latin typeface="Arial MT"/>
                <a:cs typeface="Arial MT"/>
              </a:rPr>
              <a:t>a</a:t>
            </a:r>
            <a:r>
              <a:rPr sz="2800" spc="-335" dirty="0">
                <a:latin typeface="Arial MT"/>
                <a:cs typeface="Arial MT"/>
              </a:rPr>
              <a:t> </a:t>
            </a:r>
            <a:r>
              <a:rPr sz="2800" spc="-6" dirty="0">
                <a:latin typeface="Arial MT"/>
                <a:cs typeface="Arial MT"/>
              </a:rPr>
              <a:t>h</a:t>
            </a:r>
            <a:r>
              <a:rPr sz="2800" spc="-335" dirty="0">
                <a:latin typeface="Arial MT"/>
                <a:cs typeface="Arial MT"/>
              </a:rPr>
              <a:t> </a:t>
            </a:r>
            <a:r>
              <a:rPr sz="2800" spc="-6" dirty="0">
                <a:latin typeface="Arial MT"/>
                <a:cs typeface="Arial MT"/>
              </a:rPr>
              <a:t>n</a:t>
            </a:r>
            <a:r>
              <a:rPr sz="2800" spc="-335" dirty="0">
                <a:latin typeface="Arial MT"/>
                <a:cs typeface="Arial MT"/>
              </a:rPr>
              <a:t> </a:t>
            </a:r>
            <a:r>
              <a:rPr sz="2800" spc="-6" dirty="0">
                <a:latin typeface="Arial MT"/>
                <a:cs typeface="Arial MT"/>
              </a:rPr>
              <a:t>y</a:t>
            </a:r>
            <a:r>
              <a:rPr sz="2800" spc="-335" dirty="0">
                <a:latin typeface="Arial MT"/>
                <a:cs typeface="Arial MT"/>
              </a:rPr>
              <a:t> </a:t>
            </a:r>
            <a:r>
              <a:rPr sz="2800" spc="-6" dirty="0">
                <a:latin typeface="Arial MT"/>
                <a:cs typeface="Arial MT"/>
              </a:rPr>
              <a:t>a</a:t>
            </a:r>
            <a:r>
              <a:rPr sz="2800" dirty="0">
                <a:latin typeface="Arial MT"/>
                <a:cs typeface="Arial MT"/>
              </a:rPr>
              <a:t> </a:t>
            </a:r>
            <a:r>
              <a:rPr sz="2800" spc="110" dirty="0">
                <a:latin typeface="Arial MT"/>
                <a:cs typeface="Arial MT"/>
              </a:rPr>
              <a:t> </a:t>
            </a:r>
            <a:r>
              <a:rPr sz="2800" spc="-6" dirty="0">
                <a:latin typeface="Arial MT"/>
                <a:cs typeface="Arial MT"/>
              </a:rPr>
              <a:t>S</a:t>
            </a:r>
            <a:r>
              <a:rPr sz="2800" spc="-330" dirty="0">
                <a:latin typeface="Arial MT"/>
                <a:cs typeface="Arial MT"/>
              </a:rPr>
              <a:t> </a:t>
            </a:r>
            <a:r>
              <a:rPr sz="2800" spc="-6" dirty="0">
                <a:latin typeface="Arial MT"/>
                <a:cs typeface="Arial MT"/>
              </a:rPr>
              <a:t>a</a:t>
            </a:r>
            <a:r>
              <a:rPr sz="2800" spc="-335" dirty="0">
                <a:latin typeface="Arial MT"/>
                <a:cs typeface="Arial MT"/>
              </a:rPr>
              <a:t> </a:t>
            </a:r>
            <a:r>
              <a:rPr sz="2800" spc="-6" dirty="0">
                <a:latin typeface="Arial MT"/>
                <a:cs typeface="Arial MT"/>
              </a:rPr>
              <a:t>r</a:t>
            </a:r>
            <a:r>
              <a:rPr sz="2800" spc="-335" dirty="0">
                <a:latin typeface="Arial MT"/>
                <a:cs typeface="Arial MT"/>
              </a:rPr>
              <a:t> </a:t>
            </a:r>
            <a:r>
              <a:rPr sz="2800" spc="-6" dirty="0">
                <a:latin typeface="Arial MT"/>
                <a:cs typeface="Arial MT"/>
              </a:rPr>
              <a:t>j</a:t>
            </a:r>
            <a:r>
              <a:rPr sz="2800" spc="-335" dirty="0">
                <a:latin typeface="Arial MT"/>
                <a:cs typeface="Arial MT"/>
              </a:rPr>
              <a:t> </a:t>
            </a:r>
            <a:r>
              <a:rPr sz="2800" spc="-6" dirty="0">
                <a:latin typeface="Arial MT"/>
                <a:cs typeface="Arial MT"/>
              </a:rPr>
              <a:t>a</a:t>
            </a:r>
            <a:r>
              <a:rPr sz="2800" spc="-335" dirty="0">
                <a:latin typeface="Arial MT"/>
                <a:cs typeface="Arial MT"/>
              </a:rPr>
              <a:t> </a:t>
            </a:r>
            <a:r>
              <a:rPr sz="2800" spc="-6" dirty="0">
                <a:latin typeface="Arial MT"/>
                <a:cs typeface="Arial MT"/>
              </a:rPr>
              <a:t>n</a:t>
            </a:r>
            <a:r>
              <a:rPr sz="2800" spc="-335" dirty="0">
                <a:latin typeface="Arial MT"/>
                <a:cs typeface="Arial MT"/>
              </a:rPr>
              <a:t> </a:t>
            </a:r>
            <a:r>
              <a:rPr sz="2800" spc="-6" dirty="0">
                <a:latin typeface="Arial MT"/>
                <a:cs typeface="Arial MT"/>
              </a:rPr>
              <a:t>a  Muda/Diploma III</a:t>
            </a:r>
            <a:r>
              <a:rPr sz="2800" spc="6" dirty="0">
                <a:latin typeface="Arial MT"/>
                <a:cs typeface="Arial MT"/>
              </a:rPr>
              <a:t> </a:t>
            </a:r>
            <a:r>
              <a:rPr sz="2800" spc="-6" dirty="0">
                <a:latin typeface="Arial MT"/>
                <a:cs typeface="Arial MT"/>
              </a:rPr>
              <a:t>atau</a:t>
            </a:r>
            <a:r>
              <a:rPr sz="2800" dirty="0">
                <a:latin typeface="Arial MT"/>
                <a:cs typeface="Arial MT"/>
              </a:rPr>
              <a:t> </a:t>
            </a:r>
            <a:r>
              <a:rPr sz="2800" spc="-6" dirty="0">
                <a:latin typeface="Arial MT"/>
                <a:cs typeface="Arial MT"/>
              </a:rPr>
              <a:t>yang sederajat</a:t>
            </a:r>
            <a:r>
              <a:rPr sz="2800" spc="-6" dirty="0">
                <a:latin typeface="Arial MT"/>
                <a:cs typeface="Arial MT"/>
              </a:rPr>
              <a:t>.</a:t>
            </a:r>
            <a:endParaRPr sz="2800" dirty="0">
              <a:latin typeface="Arial MT"/>
              <a:cs typeface="Arial MT"/>
            </a:endParaRPr>
          </a:p>
          <a:p>
            <a:pPr marL="934652" marR="5080" indent="-457167" algn="just">
              <a:spcBef>
                <a:spcPts val="1425"/>
              </a:spcBef>
              <a:buChar char="•"/>
              <a:tabLst>
                <a:tab pos="934652" algn="l"/>
              </a:tabLst>
            </a:pPr>
            <a:r>
              <a:rPr sz="2800" spc="20" dirty="0">
                <a:latin typeface="Arial MT"/>
                <a:cs typeface="Arial MT"/>
              </a:rPr>
              <a:t>Memiliki pendidikan </a:t>
            </a:r>
            <a:r>
              <a:rPr sz="2800" spc="15" dirty="0">
                <a:latin typeface="Arial MT"/>
                <a:cs typeface="Arial MT"/>
              </a:rPr>
              <a:t>dan </a:t>
            </a:r>
            <a:r>
              <a:rPr sz="2800" spc="20" dirty="0">
                <a:latin typeface="Arial MT"/>
                <a:cs typeface="Arial MT"/>
              </a:rPr>
              <a:t>atau latihan dalam </a:t>
            </a:r>
            <a:r>
              <a:rPr sz="2800" spc="25" dirty="0">
                <a:latin typeface="Arial MT"/>
                <a:cs typeface="Arial MT"/>
              </a:rPr>
              <a:t>bidang </a:t>
            </a:r>
            <a:r>
              <a:rPr sz="2800" spc="-765" dirty="0">
                <a:latin typeface="Arial MT"/>
                <a:cs typeface="Arial MT"/>
              </a:rPr>
              <a:t> </a:t>
            </a:r>
            <a:r>
              <a:rPr sz="2800" spc="235" dirty="0">
                <a:latin typeface="Arial MT"/>
                <a:cs typeface="Arial MT"/>
              </a:rPr>
              <a:t>komputer </a:t>
            </a:r>
            <a:r>
              <a:rPr sz="2800" spc="180" dirty="0">
                <a:latin typeface="Arial MT"/>
                <a:cs typeface="Arial MT"/>
              </a:rPr>
              <a:t>dan </a:t>
            </a:r>
            <a:r>
              <a:rPr sz="2800" spc="204" dirty="0">
                <a:latin typeface="Arial MT"/>
                <a:cs typeface="Arial MT"/>
              </a:rPr>
              <a:t>atau </a:t>
            </a:r>
            <a:r>
              <a:rPr sz="2800" spc="245" dirty="0">
                <a:latin typeface="Arial MT"/>
                <a:cs typeface="Arial MT"/>
              </a:rPr>
              <a:t>pengalaman melakukan </a:t>
            </a:r>
            <a:r>
              <a:rPr sz="2800" spc="250" dirty="0">
                <a:latin typeface="Arial MT"/>
                <a:cs typeface="Arial MT"/>
              </a:rPr>
              <a:t> </a:t>
            </a:r>
            <a:r>
              <a:rPr sz="2800" spc="-6" dirty="0">
                <a:latin typeface="Arial MT"/>
                <a:cs typeface="Arial MT"/>
              </a:rPr>
              <a:t>kegiatan di</a:t>
            </a:r>
            <a:r>
              <a:rPr sz="2800" dirty="0">
                <a:latin typeface="Arial MT"/>
                <a:cs typeface="Arial MT"/>
              </a:rPr>
              <a:t> </a:t>
            </a:r>
            <a:r>
              <a:rPr sz="2800" spc="-6" dirty="0">
                <a:latin typeface="Arial MT"/>
                <a:cs typeface="Arial MT"/>
              </a:rPr>
              <a:t>bidang</a:t>
            </a:r>
            <a:r>
              <a:rPr sz="2800" dirty="0">
                <a:latin typeface="Arial MT"/>
                <a:cs typeface="Arial MT"/>
              </a:rPr>
              <a:t> </a:t>
            </a:r>
            <a:r>
              <a:rPr sz="2800" spc="-6" dirty="0">
                <a:latin typeface="Arial MT"/>
                <a:cs typeface="Arial MT"/>
              </a:rPr>
              <a:t>komputer</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17500" y="1876425"/>
            <a:ext cx="8628380" cy="2339340"/>
          </a:xfrm>
          <a:prstGeom prst="rect">
            <a:avLst/>
          </a:prstGeom>
        </p:spPr>
        <p:txBody>
          <a:bodyPr vert="horz" wrap="square" lIns="0" tIns="12065" rIns="0" bIns="0" rtlCol="0">
            <a:spAutoFit/>
          </a:bodyPr>
          <a:lstStyle/>
          <a:p>
            <a:pPr marL="462247" marR="5080" indent="-449548" algn="just">
              <a:spcBef>
                <a:spcPts val="95"/>
              </a:spcBef>
              <a:buChar char="•"/>
              <a:tabLst>
                <a:tab pos="462247" algn="l"/>
              </a:tabLst>
            </a:pPr>
            <a:r>
              <a:rPr sz="2800" spc="-6" dirty="0">
                <a:latin typeface="Arial MT"/>
                <a:cs typeface="Arial MT"/>
              </a:rPr>
              <a:t>Memiliki pengetahuan dan atau pengalaman dalam </a:t>
            </a:r>
            <a:r>
              <a:rPr sz="2800" dirty="0">
                <a:latin typeface="Arial MT"/>
                <a:cs typeface="Arial MT"/>
              </a:rPr>
              <a:t> </a:t>
            </a:r>
            <a:r>
              <a:rPr sz="2800" spc="30" dirty="0">
                <a:latin typeface="Arial MT"/>
                <a:cs typeface="Arial MT"/>
              </a:rPr>
              <a:t>bidang </a:t>
            </a:r>
            <a:r>
              <a:rPr sz="2800" spc="35" dirty="0">
                <a:latin typeface="Arial MT"/>
                <a:cs typeface="Arial MT"/>
              </a:rPr>
              <a:t>tertentu </a:t>
            </a:r>
            <a:r>
              <a:rPr sz="2800" spc="30" dirty="0">
                <a:latin typeface="Arial MT"/>
                <a:cs typeface="Arial MT"/>
              </a:rPr>
              <a:t>yang </a:t>
            </a:r>
            <a:r>
              <a:rPr sz="2800" spc="40" dirty="0">
                <a:latin typeface="Arial MT"/>
                <a:cs typeface="Arial MT"/>
              </a:rPr>
              <a:t>berhubungan </a:t>
            </a:r>
            <a:r>
              <a:rPr sz="2800" spc="35" dirty="0">
                <a:latin typeface="Arial MT"/>
                <a:cs typeface="Arial MT"/>
              </a:rPr>
              <a:t>dengan bidang </a:t>
            </a:r>
            <a:r>
              <a:rPr sz="2800" spc="-765" dirty="0">
                <a:latin typeface="Arial MT"/>
                <a:cs typeface="Arial MT"/>
              </a:rPr>
              <a:t> </a:t>
            </a:r>
            <a:r>
              <a:rPr sz="2800" spc="-6" dirty="0">
                <a:latin typeface="Arial MT"/>
                <a:cs typeface="Arial MT"/>
              </a:rPr>
              <a:t>komputer</a:t>
            </a:r>
            <a:endParaRPr sz="2800" dirty="0">
              <a:latin typeface="Arial MT"/>
              <a:cs typeface="Arial MT"/>
            </a:endParaRPr>
          </a:p>
          <a:p>
            <a:pPr marL="462247" marR="5080" indent="-449548" algn="just">
              <a:spcBef>
                <a:spcPts val="1425"/>
              </a:spcBef>
              <a:buChar char="•"/>
              <a:tabLst>
                <a:tab pos="462247" algn="l"/>
              </a:tabLst>
            </a:pPr>
            <a:r>
              <a:rPr sz="2800" spc="125" dirty="0">
                <a:latin typeface="Arial MT"/>
                <a:cs typeface="Arial MT"/>
              </a:rPr>
              <a:t>Setiap </a:t>
            </a:r>
            <a:r>
              <a:rPr sz="2800" spc="120" dirty="0">
                <a:latin typeface="Arial MT"/>
                <a:cs typeface="Arial MT"/>
              </a:rPr>
              <a:t>unsur </a:t>
            </a:r>
            <a:r>
              <a:rPr sz="2800" spc="135" dirty="0">
                <a:latin typeface="Arial MT"/>
                <a:cs typeface="Arial MT"/>
              </a:rPr>
              <a:t>penilaian </a:t>
            </a:r>
            <a:r>
              <a:rPr sz="2800" spc="140" dirty="0">
                <a:latin typeface="Arial MT"/>
                <a:cs typeface="Arial MT"/>
              </a:rPr>
              <a:t>pelaksanaan </a:t>
            </a:r>
            <a:r>
              <a:rPr sz="2800" spc="135" dirty="0">
                <a:latin typeface="Arial MT"/>
                <a:cs typeface="Arial MT"/>
              </a:rPr>
              <a:t>pekerjaan </a:t>
            </a:r>
            <a:r>
              <a:rPr sz="2800" spc="-765" dirty="0">
                <a:latin typeface="Arial MT"/>
                <a:cs typeface="Arial MT"/>
              </a:rPr>
              <a:t> </a:t>
            </a:r>
            <a:r>
              <a:rPr sz="2800" spc="-6" dirty="0">
                <a:latin typeface="Arial MT"/>
                <a:cs typeface="Arial MT"/>
              </a:rPr>
              <a:t>sekurang-kurangnya bernilai</a:t>
            </a:r>
            <a:r>
              <a:rPr sz="2800" dirty="0">
                <a:latin typeface="Arial MT"/>
                <a:cs typeface="Arial MT"/>
              </a:rPr>
              <a:t> </a:t>
            </a:r>
            <a:r>
              <a:rPr sz="2800" spc="-6" dirty="0">
                <a:latin typeface="Arial MT"/>
                <a:cs typeface="Arial MT"/>
              </a:rPr>
              <a:t>baik</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8" y="1369060"/>
            <a:ext cx="7226300" cy="451484"/>
          </a:xfrm>
          <a:prstGeom prst="rect">
            <a:avLst/>
          </a:prstGeom>
        </p:spPr>
        <p:txBody>
          <a:bodyPr vert="horz" wrap="square" lIns="0" tIns="12065" rIns="0" bIns="0" rtlCol="0">
            <a:spAutoFit/>
          </a:bodyPr>
          <a:lstStyle/>
          <a:p>
            <a:pPr marL="12699">
              <a:spcBef>
                <a:spcPts val="95"/>
              </a:spcBef>
              <a:tabLst>
                <a:tab pos="477486" algn="l"/>
              </a:tabLst>
            </a:pPr>
            <a:r>
              <a:rPr sz="2800" spc="-6" dirty="0"/>
              <a:t>c.	Jenjang</a:t>
            </a:r>
            <a:r>
              <a:rPr sz="2800" spc="-10" dirty="0"/>
              <a:t> </a:t>
            </a:r>
            <a:r>
              <a:rPr sz="2800" spc="-6" dirty="0"/>
              <a:t>dan Pangkat</a:t>
            </a:r>
            <a:r>
              <a:rPr sz="2800" spc="-10" dirty="0"/>
              <a:t> </a:t>
            </a:r>
            <a:r>
              <a:rPr sz="2800" spc="-6" dirty="0"/>
              <a:t>Pranata Komputer</a:t>
            </a:r>
            <a:endParaRPr sz="2800"/>
          </a:p>
        </p:txBody>
      </p:sp>
      <p:grpSp>
        <p:nvGrpSpPr>
          <p:cNvPr id="3" name="object 3"/>
          <p:cNvGrpSpPr/>
          <p:nvPr/>
        </p:nvGrpSpPr>
        <p:grpSpPr>
          <a:xfrm>
            <a:off x="-520700" y="-257175"/>
            <a:ext cx="10079355" cy="7558405"/>
            <a:chOff x="761" y="761"/>
            <a:chExt cx="10079355" cy="7558405"/>
          </a:xfrm>
        </p:grpSpPr>
        <p:pic>
          <p:nvPicPr>
            <p:cNvPr id="4" name="object 4"/>
            <p:cNvPicPr/>
            <p:nvPr/>
          </p:nvPicPr>
          <p:blipFill>
            <a:blip r:embed="rId2" cstate="print"/>
            <a:stretch>
              <a:fillRect/>
            </a:stretch>
          </p:blipFill>
          <p:spPr>
            <a:xfrm>
              <a:off x="544067" y="2484119"/>
              <a:ext cx="9075420" cy="3691128"/>
            </a:xfrm>
            <a:prstGeom prst="rect">
              <a:avLst/>
            </a:prstGeom>
          </p:spPr>
        </p:pic>
        <p:sp>
          <p:nvSpPr>
            <p:cNvPr id="5" name="object 5"/>
            <p:cNvSpPr/>
            <p:nvPr/>
          </p:nvSpPr>
          <p:spPr>
            <a:xfrm>
              <a:off x="761" y="761"/>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gr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67487" y="4445"/>
            <a:ext cx="10079355" cy="7558405"/>
            <a:chOff x="761" y="761"/>
            <a:chExt cx="10079355" cy="7558405"/>
          </a:xfrm>
        </p:grpSpPr>
        <p:pic>
          <p:nvPicPr>
            <p:cNvPr id="3" name="object 3"/>
            <p:cNvPicPr/>
            <p:nvPr/>
          </p:nvPicPr>
          <p:blipFill>
            <a:blip r:embed="rId2" cstate="print"/>
            <a:stretch>
              <a:fillRect/>
            </a:stretch>
          </p:blipFill>
          <p:spPr>
            <a:xfrm>
              <a:off x="598931" y="2026919"/>
              <a:ext cx="9012936" cy="2496312"/>
            </a:xfrm>
            <a:prstGeom prst="rect">
              <a:avLst/>
            </a:prstGeom>
          </p:spPr>
        </p:pic>
        <p:pic>
          <p:nvPicPr>
            <p:cNvPr id="4" name="object 4"/>
            <p:cNvPicPr/>
            <p:nvPr/>
          </p:nvPicPr>
          <p:blipFill>
            <a:blip r:embed="rId3" cstate="print"/>
            <a:stretch>
              <a:fillRect/>
            </a:stretch>
          </p:blipFill>
          <p:spPr>
            <a:xfrm>
              <a:off x="598931" y="1531620"/>
              <a:ext cx="9012936" cy="571500"/>
            </a:xfrm>
            <a:prstGeom prst="rect">
              <a:avLst/>
            </a:prstGeom>
          </p:spPr>
        </p:pic>
        <p:sp>
          <p:nvSpPr>
            <p:cNvPr id="5" name="object 5"/>
            <p:cNvSpPr/>
            <p:nvPr/>
          </p:nvSpPr>
          <p:spPr>
            <a:xfrm>
              <a:off x="761" y="761"/>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920" y="1064260"/>
            <a:ext cx="9093835" cy="5688330"/>
          </a:xfrm>
          <a:prstGeom prst="rect">
            <a:avLst/>
          </a:prstGeom>
        </p:spPr>
        <p:txBody>
          <a:bodyPr vert="horz" wrap="square" lIns="0" tIns="12065" rIns="0" bIns="0" rtlCol="0">
            <a:spAutoFit/>
          </a:bodyPr>
          <a:lstStyle/>
          <a:p>
            <a:pPr marL="927033" marR="5080" indent="-449548" algn="just">
              <a:spcBef>
                <a:spcPts val="95"/>
              </a:spcBef>
              <a:buChar char="•"/>
              <a:tabLst>
                <a:tab pos="927033" algn="l"/>
              </a:tabLst>
            </a:pPr>
            <a:r>
              <a:rPr sz="2800" spc="110" dirty="0">
                <a:latin typeface="Arial MT"/>
                <a:cs typeface="Arial MT"/>
              </a:rPr>
              <a:t>MIS </a:t>
            </a:r>
            <a:r>
              <a:rPr sz="2800" spc="144" dirty="0">
                <a:latin typeface="Arial MT"/>
                <a:cs typeface="Arial MT"/>
              </a:rPr>
              <a:t>Director </a:t>
            </a:r>
            <a:r>
              <a:rPr sz="2800" spc="-6" dirty="0">
                <a:latin typeface="Arial MT"/>
                <a:cs typeface="Arial MT"/>
              </a:rPr>
              <a:t>: </a:t>
            </a:r>
            <a:r>
              <a:rPr sz="2800" spc="135" dirty="0">
                <a:latin typeface="Arial MT"/>
                <a:cs typeface="Arial MT"/>
              </a:rPr>
              <a:t>orang </a:t>
            </a:r>
            <a:r>
              <a:rPr sz="2800" spc="125" dirty="0">
                <a:latin typeface="Arial MT"/>
                <a:cs typeface="Arial MT"/>
              </a:rPr>
              <a:t>yang </a:t>
            </a:r>
            <a:r>
              <a:rPr sz="2800" spc="144" dirty="0">
                <a:latin typeface="Arial MT"/>
                <a:cs typeface="Arial MT"/>
              </a:rPr>
              <a:t>memiliki </a:t>
            </a:r>
            <a:r>
              <a:rPr sz="2800" spc="150" dirty="0">
                <a:latin typeface="Arial MT"/>
                <a:cs typeface="Arial MT"/>
              </a:rPr>
              <a:t>wewenang </a:t>
            </a:r>
            <a:r>
              <a:rPr sz="2800" spc="155" dirty="0">
                <a:latin typeface="Arial MT"/>
                <a:cs typeface="Arial MT"/>
              </a:rPr>
              <a:t> </a:t>
            </a:r>
            <a:r>
              <a:rPr sz="2800" spc="95" dirty="0">
                <a:latin typeface="Arial MT"/>
                <a:cs typeface="Arial MT"/>
              </a:rPr>
              <a:t>paling </a:t>
            </a:r>
            <a:r>
              <a:rPr sz="2800" spc="100" dirty="0">
                <a:latin typeface="Arial MT"/>
                <a:cs typeface="Arial MT"/>
              </a:rPr>
              <a:t>tinggi </a:t>
            </a:r>
            <a:r>
              <a:rPr sz="2800" spc="105" dirty="0">
                <a:latin typeface="Arial MT"/>
                <a:cs typeface="Arial MT"/>
              </a:rPr>
              <a:t>terhadap </a:t>
            </a:r>
            <a:r>
              <a:rPr sz="2800" spc="100" dirty="0">
                <a:latin typeface="Arial MT"/>
                <a:cs typeface="Arial MT"/>
              </a:rPr>
              <a:t>sebuah sistem </a:t>
            </a:r>
            <a:r>
              <a:rPr sz="2800" spc="105" dirty="0">
                <a:latin typeface="Arial MT"/>
                <a:cs typeface="Arial MT"/>
              </a:rPr>
              <a:t>informasi, </a:t>
            </a:r>
            <a:r>
              <a:rPr sz="2800" spc="-765" dirty="0">
                <a:latin typeface="Arial MT"/>
                <a:cs typeface="Arial MT"/>
              </a:rPr>
              <a:t> </a:t>
            </a:r>
            <a:r>
              <a:rPr sz="2800" spc="69" dirty="0">
                <a:latin typeface="Arial MT"/>
                <a:cs typeface="Arial MT"/>
              </a:rPr>
              <a:t>melakukan manajemen terhadap </a:t>
            </a:r>
            <a:r>
              <a:rPr sz="2800" spc="65" dirty="0">
                <a:latin typeface="Arial MT"/>
                <a:cs typeface="Arial MT"/>
              </a:rPr>
              <a:t>sistem </a:t>
            </a:r>
            <a:r>
              <a:rPr sz="2800" spc="75" dirty="0">
                <a:latin typeface="Arial MT"/>
                <a:cs typeface="Arial MT"/>
              </a:rPr>
              <a:t>tersebut </a:t>
            </a:r>
            <a:r>
              <a:rPr sz="2800" spc="-765" dirty="0">
                <a:latin typeface="Arial MT"/>
                <a:cs typeface="Arial MT"/>
              </a:rPr>
              <a:t> </a:t>
            </a:r>
            <a:r>
              <a:rPr sz="2800" spc="180" dirty="0">
                <a:latin typeface="Arial MT"/>
                <a:cs typeface="Arial MT"/>
              </a:rPr>
              <a:t>secara </a:t>
            </a:r>
            <a:r>
              <a:rPr sz="2800" spc="200" dirty="0">
                <a:latin typeface="Arial MT"/>
                <a:cs typeface="Arial MT"/>
              </a:rPr>
              <a:t>keseluruhan </a:t>
            </a:r>
            <a:r>
              <a:rPr sz="2800" spc="165" dirty="0">
                <a:latin typeface="Arial MT"/>
                <a:cs typeface="Arial MT"/>
              </a:rPr>
              <a:t>baik </a:t>
            </a:r>
            <a:r>
              <a:rPr sz="2800" spc="200" dirty="0">
                <a:latin typeface="Arial MT"/>
                <a:cs typeface="Arial MT"/>
              </a:rPr>
              <a:t>hardware, </a:t>
            </a:r>
            <a:r>
              <a:rPr sz="2800" spc="195" dirty="0">
                <a:latin typeface="Arial MT"/>
                <a:cs typeface="Arial MT"/>
              </a:rPr>
              <a:t>software </a:t>
            </a:r>
            <a:r>
              <a:rPr sz="2800" spc="200" dirty="0">
                <a:latin typeface="Arial MT"/>
                <a:cs typeface="Arial MT"/>
              </a:rPr>
              <a:t> </a:t>
            </a:r>
            <a:r>
              <a:rPr sz="2800" spc="-6" dirty="0">
                <a:latin typeface="Arial MT"/>
                <a:cs typeface="Arial MT"/>
              </a:rPr>
              <a:t>maupun sumber</a:t>
            </a:r>
            <a:r>
              <a:rPr sz="2800" dirty="0">
                <a:latin typeface="Arial MT"/>
                <a:cs typeface="Arial MT"/>
              </a:rPr>
              <a:t> </a:t>
            </a:r>
            <a:r>
              <a:rPr sz="2800" spc="-6" dirty="0">
                <a:latin typeface="Arial MT"/>
                <a:cs typeface="Arial MT"/>
              </a:rPr>
              <a:t>daya</a:t>
            </a:r>
            <a:r>
              <a:rPr sz="2800" dirty="0">
                <a:latin typeface="Arial MT"/>
                <a:cs typeface="Arial MT"/>
              </a:rPr>
              <a:t> </a:t>
            </a:r>
            <a:r>
              <a:rPr sz="2800" spc="-6" dirty="0">
                <a:latin typeface="Arial MT"/>
                <a:cs typeface="Arial MT"/>
              </a:rPr>
              <a:t>manusianya</a:t>
            </a:r>
            <a:r>
              <a:rPr sz="2800" spc="-6" dirty="0">
                <a:latin typeface="Arial MT"/>
                <a:cs typeface="Arial MT"/>
              </a:rPr>
              <a:t>.</a:t>
            </a:r>
            <a:endParaRPr sz="2800" dirty="0">
              <a:latin typeface="Arial MT"/>
              <a:cs typeface="Arial MT"/>
            </a:endParaRPr>
          </a:p>
          <a:p>
            <a:pPr marL="927033" indent="-450183" algn="just">
              <a:spcBef>
                <a:spcPts val="1425"/>
              </a:spcBef>
              <a:buChar char="•"/>
              <a:tabLst>
                <a:tab pos="927033" algn="l"/>
              </a:tabLst>
            </a:pPr>
            <a:r>
              <a:rPr sz="2800" spc="-6" dirty="0">
                <a:latin typeface="Arial MT"/>
                <a:cs typeface="Arial MT"/>
              </a:rPr>
              <a:t>Dll</a:t>
            </a:r>
            <a:r>
              <a:rPr sz="2800" spc="-6" dirty="0">
                <a:latin typeface="Arial MT"/>
                <a:cs typeface="Arial MT"/>
              </a:rPr>
              <a:t>.</a:t>
            </a:r>
            <a:endParaRPr sz="2800" dirty="0">
              <a:latin typeface="Arial MT"/>
              <a:cs typeface="Arial MT"/>
            </a:endParaRPr>
          </a:p>
          <a:p>
            <a:pPr marL="527012" marR="5080" indent="-514314" algn="just">
              <a:spcBef>
                <a:spcPts val="1425"/>
              </a:spcBef>
            </a:pPr>
            <a:r>
              <a:rPr sz="2800" i="1" spc="-6" dirty="0">
                <a:latin typeface="Arial"/>
                <a:cs typeface="Arial"/>
              </a:rPr>
              <a:t>d. </a:t>
            </a:r>
            <a:r>
              <a:rPr sz="2800" i="1" spc="160" dirty="0">
                <a:latin typeface="Arial"/>
                <a:cs typeface="Arial"/>
              </a:rPr>
              <a:t> </a:t>
            </a:r>
            <a:r>
              <a:rPr sz="2800" i="1" spc="-6" dirty="0">
                <a:latin typeface="Arial"/>
                <a:cs typeface="Arial"/>
              </a:rPr>
              <a:t>K</a:t>
            </a:r>
            <a:r>
              <a:rPr sz="2800" i="1" spc="-245" dirty="0">
                <a:latin typeface="Arial"/>
                <a:cs typeface="Arial"/>
              </a:rPr>
              <a:t> </a:t>
            </a:r>
            <a:r>
              <a:rPr sz="2800" i="1" spc="-6" dirty="0">
                <a:latin typeface="Arial"/>
                <a:cs typeface="Arial"/>
              </a:rPr>
              <a:t>e</a:t>
            </a:r>
            <a:r>
              <a:rPr sz="2800" i="1" spc="-250" dirty="0">
                <a:latin typeface="Arial"/>
                <a:cs typeface="Arial"/>
              </a:rPr>
              <a:t> </a:t>
            </a:r>
            <a:r>
              <a:rPr sz="2800" i="1" spc="-6" dirty="0">
                <a:latin typeface="Arial"/>
                <a:cs typeface="Arial"/>
              </a:rPr>
              <a:t>l</a:t>
            </a:r>
            <a:r>
              <a:rPr sz="2800" i="1" spc="-250" dirty="0">
                <a:latin typeface="Arial"/>
                <a:cs typeface="Arial"/>
              </a:rPr>
              <a:t> </a:t>
            </a:r>
            <a:r>
              <a:rPr sz="2800" i="1" spc="-6" dirty="0">
                <a:latin typeface="Arial"/>
                <a:cs typeface="Arial"/>
              </a:rPr>
              <a:t>o</a:t>
            </a:r>
            <a:r>
              <a:rPr sz="2800" i="1" spc="-250" dirty="0">
                <a:latin typeface="Arial"/>
                <a:cs typeface="Arial"/>
              </a:rPr>
              <a:t> </a:t>
            </a:r>
            <a:r>
              <a:rPr sz="2800" i="1" spc="-6" dirty="0">
                <a:latin typeface="Arial"/>
                <a:cs typeface="Arial"/>
              </a:rPr>
              <a:t>m</a:t>
            </a:r>
            <a:r>
              <a:rPr sz="2800" i="1" spc="-250" dirty="0">
                <a:latin typeface="Arial"/>
                <a:cs typeface="Arial"/>
              </a:rPr>
              <a:t> </a:t>
            </a:r>
            <a:r>
              <a:rPr sz="2800" i="1" spc="-6" dirty="0">
                <a:latin typeface="Arial"/>
                <a:cs typeface="Arial"/>
              </a:rPr>
              <a:t>p</a:t>
            </a:r>
            <a:r>
              <a:rPr sz="2800" i="1" spc="-250" dirty="0">
                <a:latin typeface="Arial"/>
                <a:cs typeface="Arial"/>
              </a:rPr>
              <a:t> </a:t>
            </a:r>
            <a:r>
              <a:rPr sz="2800" i="1" spc="-6" dirty="0">
                <a:latin typeface="Arial"/>
                <a:cs typeface="Arial"/>
              </a:rPr>
              <a:t>o</a:t>
            </a:r>
            <a:r>
              <a:rPr sz="2800" i="1" spc="-250" dirty="0">
                <a:latin typeface="Arial"/>
                <a:cs typeface="Arial"/>
              </a:rPr>
              <a:t> </a:t>
            </a:r>
            <a:r>
              <a:rPr sz="2800" i="1" spc="-6" dirty="0">
                <a:latin typeface="Arial"/>
                <a:cs typeface="Arial"/>
              </a:rPr>
              <a:t>k</a:t>
            </a:r>
            <a:r>
              <a:rPr sz="2800" i="1" dirty="0">
                <a:latin typeface="Arial"/>
                <a:cs typeface="Arial"/>
              </a:rPr>
              <a:t> </a:t>
            </a:r>
            <a:r>
              <a:rPr sz="2800" i="1" spc="284" dirty="0">
                <a:latin typeface="Arial"/>
                <a:cs typeface="Arial"/>
              </a:rPr>
              <a:t> </a:t>
            </a:r>
            <a:r>
              <a:rPr sz="2800" i="1" spc="-6" dirty="0">
                <a:latin typeface="Arial"/>
                <a:cs typeface="Arial"/>
              </a:rPr>
              <a:t>y</a:t>
            </a:r>
            <a:r>
              <a:rPr sz="2800" i="1" spc="-250" dirty="0">
                <a:latin typeface="Arial"/>
                <a:cs typeface="Arial"/>
              </a:rPr>
              <a:t> </a:t>
            </a:r>
            <a:r>
              <a:rPr sz="2800" i="1" spc="-6" dirty="0">
                <a:latin typeface="Arial"/>
                <a:cs typeface="Arial"/>
              </a:rPr>
              <a:t>a</a:t>
            </a:r>
            <a:r>
              <a:rPr sz="2800" i="1" spc="-250" dirty="0">
                <a:latin typeface="Arial"/>
                <a:cs typeface="Arial"/>
              </a:rPr>
              <a:t> </a:t>
            </a:r>
            <a:r>
              <a:rPr sz="2800" i="1" spc="-6" dirty="0">
                <a:latin typeface="Arial"/>
                <a:cs typeface="Arial"/>
              </a:rPr>
              <a:t>n</a:t>
            </a:r>
            <a:r>
              <a:rPr sz="2800" i="1" spc="-250" dirty="0">
                <a:latin typeface="Arial"/>
                <a:cs typeface="Arial"/>
              </a:rPr>
              <a:t> </a:t>
            </a:r>
            <a:r>
              <a:rPr sz="2800" i="1" spc="-6" dirty="0">
                <a:latin typeface="Arial"/>
                <a:cs typeface="Arial"/>
              </a:rPr>
              <a:t>g</a:t>
            </a:r>
            <a:r>
              <a:rPr sz="2800" i="1" dirty="0">
                <a:latin typeface="Arial"/>
                <a:cs typeface="Arial"/>
              </a:rPr>
              <a:t> </a:t>
            </a:r>
            <a:r>
              <a:rPr sz="2800" i="1" spc="280" dirty="0">
                <a:latin typeface="Arial"/>
                <a:cs typeface="Arial"/>
              </a:rPr>
              <a:t> </a:t>
            </a:r>
            <a:r>
              <a:rPr sz="2800" i="1" spc="-6" dirty="0">
                <a:latin typeface="Arial"/>
                <a:cs typeface="Arial"/>
              </a:rPr>
              <a:t>k</a:t>
            </a:r>
            <a:r>
              <a:rPr sz="2800" i="1" spc="-250" dirty="0">
                <a:latin typeface="Arial"/>
                <a:cs typeface="Arial"/>
              </a:rPr>
              <a:t> </a:t>
            </a:r>
            <a:r>
              <a:rPr sz="2800" i="1" spc="-6" dirty="0">
                <a:latin typeface="Arial"/>
                <a:cs typeface="Arial"/>
              </a:rPr>
              <a:t>e</a:t>
            </a:r>
            <a:r>
              <a:rPr sz="2800" i="1" spc="-250" dirty="0">
                <a:latin typeface="Arial"/>
                <a:cs typeface="Arial"/>
              </a:rPr>
              <a:t> </a:t>
            </a:r>
            <a:r>
              <a:rPr sz="2800" i="1" spc="-6" dirty="0">
                <a:latin typeface="Arial"/>
                <a:cs typeface="Arial"/>
              </a:rPr>
              <a:t>e</a:t>
            </a:r>
            <a:r>
              <a:rPr sz="2800" i="1" spc="-250" dirty="0">
                <a:latin typeface="Arial"/>
                <a:cs typeface="Arial"/>
              </a:rPr>
              <a:t> </a:t>
            </a:r>
            <a:r>
              <a:rPr sz="2800" i="1" spc="-6" dirty="0">
                <a:latin typeface="Arial"/>
                <a:cs typeface="Arial"/>
              </a:rPr>
              <a:t>m</a:t>
            </a:r>
            <a:r>
              <a:rPr sz="2800" i="1" spc="-250" dirty="0">
                <a:latin typeface="Arial"/>
                <a:cs typeface="Arial"/>
              </a:rPr>
              <a:t> </a:t>
            </a:r>
            <a:r>
              <a:rPr sz="2800" i="1" spc="-6" dirty="0">
                <a:latin typeface="Arial"/>
                <a:cs typeface="Arial"/>
              </a:rPr>
              <a:t>p</a:t>
            </a:r>
            <a:r>
              <a:rPr sz="2800" i="1" spc="-250" dirty="0">
                <a:latin typeface="Arial"/>
                <a:cs typeface="Arial"/>
              </a:rPr>
              <a:t> </a:t>
            </a:r>
            <a:r>
              <a:rPr sz="2800" i="1" spc="-6" dirty="0">
                <a:latin typeface="Arial"/>
                <a:cs typeface="Arial"/>
              </a:rPr>
              <a:t>a</a:t>
            </a:r>
            <a:r>
              <a:rPr sz="2800" i="1" spc="-250" dirty="0">
                <a:latin typeface="Arial"/>
                <a:cs typeface="Arial"/>
              </a:rPr>
              <a:t> </a:t>
            </a:r>
            <a:r>
              <a:rPr sz="2800" i="1" spc="-6" dirty="0">
                <a:latin typeface="Arial"/>
                <a:cs typeface="Arial"/>
              </a:rPr>
              <a:t>t</a:t>
            </a:r>
            <a:r>
              <a:rPr sz="2800" i="1" dirty="0">
                <a:latin typeface="Arial"/>
                <a:cs typeface="Arial"/>
              </a:rPr>
              <a:t> </a:t>
            </a:r>
            <a:r>
              <a:rPr sz="2800" i="1" spc="284" dirty="0">
                <a:latin typeface="Arial"/>
                <a:cs typeface="Arial"/>
              </a:rPr>
              <a:t> </a:t>
            </a:r>
            <a:r>
              <a:rPr sz="2800" spc="-6" dirty="0">
                <a:latin typeface="Arial MT"/>
                <a:cs typeface="Arial MT"/>
              </a:rPr>
              <a:t>:</a:t>
            </a:r>
            <a:r>
              <a:rPr sz="2800" dirty="0">
                <a:latin typeface="Arial MT"/>
                <a:cs typeface="Arial MT"/>
              </a:rPr>
              <a:t> </a:t>
            </a:r>
            <a:r>
              <a:rPr sz="2800" spc="284" dirty="0">
                <a:latin typeface="Arial MT"/>
                <a:cs typeface="Arial MT"/>
              </a:rPr>
              <a:t> </a:t>
            </a:r>
            <a:r>
              <a:rPr sz="2800" spc="-6" dirty="0">
                <a:latin typeface="Arial MT"/>
                <a:cs typeface="Arial MT"/>
              </a:rPr>
              <a:t>m</a:t>
            </a:r>
            <a:r>
              <a:rPr sz="2800" spc="-250" dirty="0">
                <a:latin typeface="Arial MT"/>
                <a:cs typeface="Arial MT"/>
              </a:rPr>
              <a:t> </a:t>
            </a:r>
            <a:r>
              <a:rPr sz="2800" spc="-6" dirty="0">
                <a:latin typeface="Arial MT"/>
                <a:cs typeface="Arial MT"/>
              </a:rPr>
              <a:t>e</a:t>
            </a:r>
            <a:r>
              <a:rPr sz="2800" spc="-250" dirty="0">
                <a:latin typeface="Arial MT"/>
                <a:cs typeface="Arial MT"/>
              </a:rPr>
              <a:t> </a:t>
            </a:r>
            <a:r>
              <a:rPr sz="2800" spc="-6" dirty="0">
                <a:latin typeface="Arial MT"/>
                <a:cs typeface="Arial MT"/>
              </a:rPr>
              <a:t>r</a:t>
            </a:r>
            <a:r>
              <a:rPr sz="2800" spc="-250" dirty="0">
                <a:latin typeface="Arial MT"/>
                <a:cs typeface="Arial MT"/>
              </a:rPr>
              <a:t> </a:t>
            </a:r>
            <a:r>
              <a:rPr sz="2800" spc="-6" dirty="0">
                <a:latin typeface="Arial MT"/>
                <a:cs typeface="Arial MT"/>
              </a:rPr>
              <a:t>e</a:t>
            </a:r>
            <a:r>
              <a:rPr sz="2800" spc="-250" dirty="0">
                <a:latin typeface="Arial MT"/>
                <a:cs typeface="Arial MT"/>
              </a:rPr>
              <a:t> </a:t>
            </a:r>
            <a:r>
              <a:rPr sz="2800" spc="-6" dirty="0">
                <a:latin typeface="Arial MT"/>
                <a:cs typeface="Arial MT"/>
              </a:rPr>
              <a:t>k</a:t>
            </a:r>
            <a:r>
              <a:rPr sz="2800" spc="-250" dirty="0">
                <a:latin typeface="Arial MT"/>
                <a:cs typeface="Arial MT"/>
              </a:rPr>
              <a:t> </a:t>
            </a:r>
            <a:r>
              <a:rPr sz="2800" spc="-6" dirty="0">
                <a:latin typeface="Arial MT"/>
                <a:cs typeface="Arial MT"/>
              </a:rPr>
              <a:t>a</a:t>
            </a:r>
            <a:r>
              <a:rPr sz="2800" dirty="0">
                <a:latin typeface="Arial MT"/>
                <a:cs typeface="Arial MT"/>
              </a:rPr>
              <a:t> </a:t>
            </a:r>
            <a:r>
              <a:rPr sz="2800" spc="290" dirty="0">
                <a:latin typeface="Arial MT"/>
                <a:cs typeface="Arial MT"/>
              </a:rPr>
              <a:t> </a:t>
            </a:r>
            <a:r>
              <a:rPr sz="2800" spc="-6" dirty="0">
                <a:latin typeface="Arial MT"/>
                <a:cs typeface="Arial MT"/>
              </a:rPr>
              <a:t>y</a:t>
            </a:r>
            <a:r>
              <a:rPr sz="2800" spc="-245" dirty="0">
                <a:latin typeface="Arial MT"/>
                <a:cs typeface="Arial MT"/>
              </a:rPr>
              <a:t> </a:t>
            </a:r>
            <a:r>
              <a:rPr sz="2800" spc="-6" dirty="0">
                <a:latin typeface="Arial MT"/>
                <a:cs typeface="Arial MT"/>
              </a:rPr>
              <a:t>a</a:t>
            </a:r>
            <a:r>
              <a:rPr sz="2800" spc="-245" dirty="0">
                <a:latin typeface="Arial MT"/>
                <a:cs typeface="Arial MT"/>
              </a:rPr>
              <a:t> </a:t>
            </a:r>
            <a:r>
              <a:rPr sz="2800" spc="-6" dirty="0">
                <a:latin typeface="Arial MT"/>
                <a:cs typeface="Arial MT"/>
              </a:rPr>
              <a:t>n</a:t>
            </a:r>
            <a:r>
              <a:rPr sz="2800" spc="-245" dirty="0">
                <a:latin typeface="Arial MT"/>
                <a:cs typeface="Arial MT"/>
              </a:rPr>
              <a:t> </a:t>
            </a:r>
            <a:r>
              <a:rPr sz="2800" spc="-6" dirty="0">
                <a:latin typeface="Arial MT"/>
                <a:cs typeface="Arial MT"/>
              </a:rPr>
              <a:t>g  </a:t>
            </a:r>
            <a:r>
              <a:rPr sz="2800" spc="114" dirty="0">
                <a:latin typeface="Arial MT"/>
                <a:cs typeface="Arial MT"/>
              </a:rPr>
              <a:t>berkecimpung </a:t>
            </a:r>
            <a:r>
              <a:rPr sz="2800" spc="60" dirty="0">
                <a:latin typeface="Arial MT"/>
                <a:cs typeface="Arial MT"/>
              </a:rPr>
              <a:t>di </a:t>
            </a:r>
            <a:r>
              <a:rPr sz="2800" spc="114" dirty="0">
                <a:latin typeface="Arial MT"/>
                <a:cs typeface="Arial MT"/>
              </a:rPr>
              <a:t>pengembangan </a:t>
            </a:r>
            <a:r>
              <a:rPr sz="2800" spc="105" dirty="0">
                <a:latin typeface="Arial MT"/>
                <a:cs typeface="Arial MT"/>
              </a:rPr>
              <a:t>bisnis </a:t>
            </a:r>
            <a:r>
              <a:rPr sz="2800" spc="114" dirty="0">
                <a:latin typeface="Arial MT"/>
                <a:cs typeface="Arial MT"/>
              </a:rPr>
              <a:t>Teknologi </a:t>
            </a:r>
            <a:r>
              <a:rPr sz="2800" spc="-765" dirty="0">
                <a:latin typeface="Arial MT"/>
                <a:cs typeface="Arial MT"/>
              </a:rPr>
              <a:t> </a:t>
            </a:r>
            <a:r>
              <a:rPr sz="2800" spc="-6" dirty="0">
                <a:latin typeface="Arial MT"/>
                <a:cs typeface="Arial MT"/>
              </a:rPr>
              <a:t>Informasi</a:t>
            </a:r>
            <a:r>
              <a:rPr sz="2800" spc="-6" dirty="0">
                <a:latin typeface="Arial MT"/>
                <a:cs typeface="Arial MT"/>
              </a:rPr>
              <a:t>.</a:t>
            </a:r>
            <a:endParaRPr sz="2800" dirty="0">
              <a:latin typeface="Arial MT"/>
              <a:cs typeface="Arial MT"/>
            </a:endParaRPr>
          </a:p>
          <a:p>
            <a:pPr marL="478121" marR="5080" algn="just">
              <a:spcBef>
                <a:spcPts val="1425"/>
              </a:spcBef>
            </a:pPr>
            <a:r>
              <a:rPr sz="2800" spc="120" dirty="0">
                <a:latin typeface="Arial MT"/>
                <a:cs typeface="Arial MT"/>
              </a:rPr>
              <a:t>Pada </a:t>
            </a:r>
            <a:r>
              <a:rPr sz="2800" spc="130" dirty="0">
                <a:latin typeface="Arial MT"/>
                <a:cs typeface="Arial MT"/>
              </a:rPr>
              <a:t>bagian </a:t>
            </a:r>
            <a:r>
              <a:rPr sz="2800" spc="114" dirty="0">
                <a:latin typeface="Arial MT"/>
                <a:cs typeface="Arial MT"/>
              </a:rPr>
              <a:t>ini, </a:t>
            </a:r>
            <a:r>
              <a:rPr sz="2800" spc="140" dirty="0">
                <a:latin typeface="Arial MT"/>
                <a:cs typeface="Arial MT"/>
              </a:rPr>
              <a:t>pekerjaan </a:t>
            </a:r>
            <a:r>
              <a:rPr sz="2800" spc="155" dirty="0">
                <a:latin typeface="Arial MT"/>
                <a:cs typeface="Arial MT"/>
              </a:rPr>
              <a:t>diidentifikasikan </a:t>
            </a:r>
            <a:r>
              <a:rPr sz="2800" spc="120" dirty="0">
                <a:latin typeface="Arial MT"/>
                <a:cs typeface="Arial MT"/>
              </a:rPr>
              <a:t>oleh </a:t>
            </a:r>
            <a:r>
              <a:rPr sz="2800" spc="125" dirty="0">
                <a:latin typeface="Arial MT"/>
                <a:cs typeface="Arial MT"/>
              </a:rPr>
              <a:t> </a:t>
            </a:r>
            <a:r>
              <a:rPr sz="2800" spc="90" dirty="0">
                <a:latin typeface="Arial MT"/>
                <a:cs typeface="Arial MT"/>
              </a:rPr>
              <a:t>pengelompokan </a:t>
            </a:r>
            <a:r>
              <a:rPr sz="2800" spc="75" dirty="0">
                <a:latin typeface="Arial MT"/>
                <a:cs typeface="Arial MT"/>
              </a:rPr>
              <a:t>kerja </a:t>
            </a:r>
            <a:r>
              <a:rPr sz="2800" spc="50" dirty="0">
                <a:latin typeface="Arial MT"/>
                <a:cs typeface="Arial MT"/>
              </a:rPr>
              <a:t>di </a:t>
            </a:r>
            <a:r>
              <a:rPr sz="2800" spc="85" dirty="0">
                <a:latin typeface="Arial MT"/>
                <a:cs typeface="Arial MT"/>
              </a:rPr>
              <a:t>berbagai sektor </a:t>
            </a:r>
            <a:r>
              <a:rPr sz="2800" spc="50" dirty="0">
                <a:latin typeface="Arial MT"/>
                <a:cs typeface="Arial MT"/>
              </a:rPr>
              <a:t>di </a:t>
            </a:r>
            <a:r>
              <a:rPr sz="2800" spc="90" dirty="0">
                <a:latin typeface="Arial MT"/>
                <a:cs typeface="Arial MT"/>
              </a:rPr>
              <a:t>industri </a:t>
            </a:r>
            <a:r>
              <a:rPr sz="2800" spc="95" dirty="0">
                <a:latin typeface="Arial MT"/>
                <a:cs typeface="Arial MT"/>
              </a:rPr>
              <a:t> </a:t>
            </a:r>
            <a:r>
              <a:rPr sz="2800" spc="-6" dirty="0">
                <a:latin typeface="Arial MT"/>
                <a:cs typeface="Arial MT"/>
              </a:rPr>
              <a:t>Teknologi Informasi</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1062" y="733425"/>
            <a:ext cx="7661275" cy="514350"/>
          </a:xfrm>
          <a:prstGeom prst="rect">
            <a:avLst/>
          </a:prstGeom>
        </p:spPr>
        <p:txBody>
          <a:bodyPr vert="horz" wrap="square" lIns="0" tIns="13334" rIns="0" bIns="0" rtlCol="0">
            <a:spAutoFit/>
          </a:bodyPr>
          <a:lstStyle/>
          <a:p>
            <a:pPr marL="12699">
              <a:spcBef>
                <a:spcPts val="105"/>
              </a:spcBef>
            </a:pPr>
            <a:r>
              <a:rPr spc="-6" dirty="0"/>
              <a:t>Pekerjaan di</a:t>
            </a:r>
            <a:r>
              <a:rPr spc="6" dirty="0"/>
              <a:t> </a:t>
            </a:r>
            <a:r>
              <a:rPr spc="-6" dirty="0"/>
              <a:t>bidang TI</a:t>
            </a:r>
            <a:r>
              <a:rPr spc="6" dirty="0"/>
              <a:t> </a:t>
            </a:r>
            <a:r>
              <a:rPr spc="-6" dirty="0"/>
              <a:t>Sebuah</a:t>
            </a:r>
            <a:r>
              <a:rPr dirty="0"/>
              <a:t> </a:t>
            </a:r>
            <a:r>
              <a:rPr spc="-6" dirty="0"/>
              <a:t>Profesi?</a:t>
            </a:r>
          </a:p>
        </p:txBody>
      </p:sp>
      <p:sp>
        <p:nvSpPr>
          <p:cNvPr id="3" name="object 3"/>
          <p:cNvSpPr txBox="1"/>
          <p:nvPr/>
        </p:nvSpPr>
        <p:spPr>
          <a:xfrm>
            <a:off x="165100" y="2333625"/>
            <a:ext cx="9093200" cy="3554729"/>
          </a:xfrm>
          <a:prstGeom prst="rect">
            <a:avLst/>
          </a:prstGeom>
        </p:spPr>
        <p:txBody>
          <a:bodyPr vert="horz" wrap="square" lIns="0" tIns="12065" rIns="0" bIns="0" rtlCol="0">
            <a:spAutoFit/>
          </a:bodyPr>
          <a:lstStyle/>
          <a:p>
            <a:pPr marL="12699" marR="5080" algn="just">
              <a:spcBef>
                <a:spcPts val="95"/>
              </a:spcBef>
            </a:pPr>
            <a:r>
              <a:rPr sz="2800" spc="105" dirty="0">
                <a:latin typeface="Arial MT"/>
                <a:cs typeface="Arial MT"/>
              </a:rPr>
              <a:t>Suatu </a:t>
            </a:r>
            <a:r>
              <a:rPr sz="2800" spc="114" dirty="0">
                <a:latin typeface="Arial MT"/>
                <a:cs typeface="Arial MT"/>
              </a:rPr>
              <a:t>pekerjaan </a:t>
            </a:r>
            <a:r>
              <a:rPr sz="2800" spc="110" dirty="0">
                <a:latin typeface="Arial MT"/>
                <a:cs typeface="Arial MT"/>
              </a:rPr>
              <a:t>termasuk profesi </a:t>
            </a:r>
            <a:r>
              <a:rPr sz="2800" spc="95" dirty="0">
                <a:latin typeface="Arial MT"/>
                <a:cs typeface="Arial MT"/>
              </a:rPr>
              <a:t>atau </a:t>
            </a:r>
            <a:r>
              <a:rPr sz="2800" spc="110" dirty="0">
                <a:latin typeface="Arial MT"/>
                <a:cs typeface="Arial MT"/>
              </a:rPr>
              <a:t>bukan, </a:t>
            </a:r>
            <a:r>
              <a:rPr sz="2800" spc="100" dirty="0">
                <a:latin typeface="Arial MT"/>
                <a:cs typeface="Arial MT"/>
              </a:rPr>
              <a:t>maka </a:t>
            </a:r>
            <a:r>
              <a:rPr sz="2800" spc="105" dirty="0">
                <a:latin typeface="Arial MT"/>
                <a:cs typeface="Arial MT"/>
              </a:rPr>
              <a:t> </a:t>
            </a:r>
            <a:r>
              <a:rPr sz="2800" spc="50" dirty="0">
                <a:latin typeface="Arial MT"/>
                <a:cs typeface="Arial MT"/>
              </a:rPr>
              <a:t>harus diuji </a:t>
            </a:r>
            <a:r>
              <a:rPr sz="2800" spc="55" dirty="0">
                <a:latin typeface="Arial MT"/>
                <a:cs typeface="Arial MT"/>
              </a:rPr>
              <a:t>kriteria </a:t>
            </a:r>
            <a:r>
              <a:rPr sz="2800" spc="45" dirty="0">
                <a:latin typeface="Arial MT"/>
                <a:cs typeface="Arial MT"/>
              </a:rPr>
              <a:t>dari </a:t>
            </a:r>
            <a:r>
              <a:rPr sz="2800" spc="60" dirty="0">
                <a:latin typeface="Arial MT"/>
                <a:cs typeface="Arial MT"/>
              </a:rPr>
              <a:t>pekerjaan tersebut </a:t>
            </a:r>
            <a:r>
              <a:rPr sz="2800" spc="55" dirty="0">
                <a:latin typeface="Arial MT"/>
                <a:cs typeface="Arial MT"/>
              </a:rPr>
              <a:t>karena tidak </a:t>
            </a:r>
            <a:r>
              <a:rPr sz="2800" spc="-765" dirty="0">
                <a:latin typeface="Arial MT"/>
                <a:cs typeface="Arial MT"/>
              </a:rPr>
              <a:t> </a:t>
            </a:r>
            <a:r>
              <a:rPr sz="2800" spc="25" dirty="0">
                <a:latin typeface="Arial MT"/>
                <a:cs typeface="Arial MT"/>
              </a:rPr>
              <a:t>semua </a:t>
            </a:r>
            <a:r>
              <a:rPr sz="2800" spc="30" dirty="0">
                <a:latin typeface="Arial MT"/>
                <a:cs typeface="Arial MT"/>
              </a:rPr>
              <a:t>pekerjaan adalah </a:t>
            </a:r>
            <a:r>
              <a:rPr sz="2800" spc="35" dirty="0">
                <a:latin typeface="Arial MT"/>
                <a:cs typeface="Arial MT"/>
              </a:rPr>
              <a:t>profesi. Demikian </a:t>
            </a:r>
            <a:r>
              <a:rPr sz="2800" spc="30" dirty="0">
                <a:latin typeface="Arial MT"/>
                <a:cs typeface="Arial MT"/>
              </a:rPr>
              <a:t>juga dengan </a:t>
            </a:r>
            <a:r>
              <a:rPr sz="2800" spc="-765" dirty="0">
                <a:latin typeface="Arial MT"/>
                <a:cs typeface="Arial MT"/>
              </a:rPr>
              <a:t> </a:t>
            </a:r>
            <a:r>
              <a:rPr sz="2800" spc="-6" dirty="0">
                <a:latin typeface="Arial MT"/>
                <a:cs typeface="Arial MT"/>
              </a:rPr>
              <a:t>pekerjaan di</a:t>
            </a:r>
            <a:r>
              <a:rPr sz="2800" dirty="0">
                <a:latin typeface="Arial MT"/>
                <a:cs typeface="Arial MT"/>
              </a:rPr>
              <a:t> </a:t>
            </a:r>
            <a:r>
              <a:rPr sz="2800" spc="-6" dirty="0">
                <a:latin typeface="Arial MT"/>
                <a:cs typeface="Arial MT"/>
              </a:rPr>
              <a:t>bidang</a:t>
            </a:r>
            <a:r>
              <a:rPr sz="2800" dirty="0">
                <a:latin typeface="Arial MT"/>
                <a:cs typeface="Arial MT"/>
              </a:rPr>
              <a:t> </a:t>
            </a:r>
            <a:r>
              <a:rPr sz="2800" spc="-6" dirty="0">
                <a:latin typeface="Arial MT"/>
                <a:cs typeface="Arial MT"/>
              </a:rPr>
              <a:t>komputer</a:t>
            </a:r>
            <a:r>
              <a:rPr sz="2800" spc="-6" dirty="0">
                <a:latin typeface="Arial MT"/>
                <a:cs typeface="Arial MT"/>
              </a:rPr>
              <a:t>.</a:t>
            </a:r>
            <a:endParaRPr sz="2800" dirty="0">
              <a:latin typeface="Arial MT"/>
              <a:cs typeface="Arial MT"/>
            </a:endParaRPr>
          </a:p>
          <a:p>
            <a:pPr>
              <a:lnSpc>
                <a:spcPct val="100000"/>
              </a:lnSpc>
            </a:pPr>
            <a:endParaRPr sz="3100" dirty="0">
              <a:latin typeface="Arial MT"/>
              <a:cs typeface="Arial MT"/>
            </a:endParaRPr>
          </a:p>
          <a:p>
            <a:pPr marL="12699" algn="just">
              <a:spcBef>
                <a:spcPts val="2644"/>
              </a:spcBef>
            </a:pPr>
            <a:r>
              <a:rPr sz="2800" spc="-6" dirty="0">
                <a:latin typeface="Arial MT"/>
                <a:cs typeface="Arial MT"/>
              </a:rPr>
              <a:t>Staf</a:t>
            </a:r>
            <a:r>
              <a:rPr sz="2800" spc="-10" dirty="0">
                <a:latin typeface="Arial MT"/>
                <a:cs typeface="Arial MT"/>
              </a:rPr>
              <a:t> </a:t>
            </a:r>
            <a:r>
              <a:rPr sz="2800" spc="-6" dirty="0">
                <a:latin typeface="Arial MT"/>
                <a:cs typeface="Arial MT"/>
              </a:rPr>
              <a:t>operator</a:t>
            </a:r>
            <a:r>
              <a:rPr sz="2800" spc="-10" dirty="0">
                <a:latin typeface="Arial MT"/>
                <a:cs typeface="Arial MT"/>
              </a:rPr>
              <a:t> </a:t>
            </a:r>
            <a:r>
              <a:rPr sz="2800" spc="-6" dirty="0">
                <a:latin typeface="Arial MT"/>
                <a:cs typeface="Arial MT"/>
              </a:rPr>
              <a:t>komputer</a:t>
            </a:r>
            <a:r>
              <a:rPr sz="2800" spc="-10" dirty="0">
                <a:latin typeface="Arial MT"/>
                <a:cs typeface="Arial MT"/>
              </a:rPr>
              <a:t> </a:t>
            </a:r>
            <a:r>
              <a:rPr sz="2800" spc="-6" dirty="0">
                <a:latin typeface="Arial MT"/>
                <a:cs typeface="Arial MT"/>
              </a:rPr>
              <a:t>?</a:t>
            </a:r>
            <a:endParaRPr sz="2800" dirty="0">
              <a:latin typeface="Arial MT"/>
              <a:cs typeface="Arial MT"/>
            </a:endParaRPr>
          </a:p>
          <a:p>
            <a:pPr marL="12699" algn="just">
              <a:spcBef>
                <a:spcPts val="1425"/>
              </a:spcBef>
            </a:pPr>
            <a:r>
              <a:rPr sz="2800" i="1" spc="-6" dirty="0">
                <a:latin typeface="Arial"/>
                <a:cs typeface="Arial"/>
              </a:rPr>
              <a:t>Software</a:t>
            </a:r>
            <a:r>
              <a:rPr sz="2800" i="1" spc="-25" dirty="0">
                <a:latin typeface="Arial"/>
                <a:cs typeface="Arial"/>
              </a:rPr>
              <a:t> </a:t>
            </a:r>
            <a:r>
              <a:rPr sz="2800" i="1" spc="-6" dirty="0">
                <a:latin typeface="Arial"/>
                <a:cs typeface="Arial"/>
              </a:rPr>
              <a:t>enginer</a:t>
            </a:r>
            <a:r>
              <a:rPr sz="2800" i="1" spc="-20" dirty="0">
                <a:latin typeface="Arial"/>
                <a:cs typeface="Arial"/>
              </a:rPr>
              <a:t> </a:t>
            </a:r>
            <a:r>
              <a:rPr sz="2800" spc="-6" dirty="0">
                <a:latin typeface="Arial MT"/>
                <a:cs typeface="Arial MT"/>
              </a:rPr>
              <a:t>?</a:t>
            </a:r>
            <a:endParaRPr sz="2800" dirty="0">
              <a:latin typeface="Arial MT"/>
              <a:cs typeface="Arial MT"/>
            </a:endParaRPr>
          </a:p>
        </p:txBody>
      </p:sp>
      <p:sp>
        <p:nvSpPr>
          <p:cNvPr id="4" name="object 4"/>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0" y="1365192"/>
            <a:ext cx="9093200" cy="5080635"/>
          </a:xfrm>
          <a:prstGeom prst="rect">
            <a:avLst/>
          </a:prstGeom>
        </p:spPr>
        <p:txBody>
          <a:bodyPr vert="horz" wrap="square" lIns="0" tIns="12065" rIns="0" bIns="0" rtlCol="0">
            <a:spAutoFit/>
          </a:bodyPr>
          <a:lstStyle/>
          <a:p>
            <a:pPr marL="355574" marR="5080" indent="-342876" algn="just">
              <a:spcBef>
                <a:spcPts val="95"/>
              </a:spcBef>
              <a:buFont typeface="Times New Roman"/>
              <a:buChar char="•"/>
              <a:tabLst>
                <a:tab pos="355574" algn="l"/>
              </a:tabLst>
            </a:pPr>
            <a:r>
              <a:rPr sz="2800" spc="55" dirty="0">
                <a:latin typeface="Arial MT"/>
                <a:cs typeface="Arial MT"/>
              </a:rPr>
              <a:t>Software Engineer </a:t>
            </a:r>
            <a:r>
              <a:rPr sz="2800" spc="-6" dirty="0">
                <a:latin typeface="Arial MT"/>
                <a:cs typeface="Arial MT"/>
              </a:rPr>
              <a:t>: </a:t>
            </a:r>
            <a:r>
              <a:rPr sz="2800" spc="55" dirty="0">
                <a:latin typeface="Arial MT"/>
                <a:cs typeface="Arial MT"/>
              </a:rPr>
              <a:t>melakukan aktivitas </a:t>
            </a:r>
            <a:r>
              <a:rPr sz="2800" spc="60" dirty="0">
                <a:latin typeface="Arial MT"/>
                <a:cs typeface="Arial MT"/>
              </a:rPr>
              <a:t>engineering </a:t>
            </a:r>
            <a:r>
              <a:rPr sz="2800" spc="-765" dirty="0">
                <a:latin typeface="Arial MT"/>
                <a:cs typeface="Arial MT"/>
              </a:rPr>
              <a:t> </a:t>
            </a:r>
            <a:r>
              <a:rPr sz="2800" spc="125" dirty="0">
                <a:latin typeface="Arial MT"/>
                <a:cs typeface="Arial MT"/>
              </a:rPr>
              <a:t>(analisa, rekayasa, </a:t>
            </a:r>
            <a:r>
              <a:rPr sz="2800" spc="130" dirty="0">
                <a:latin typeface="Arial MT"/>
                <a:cs typeface="Arial MT"/>
              </a:rPr>
              <a:t>spesifikasi, implementasi, </a:t>
            </a:r>
            <a:r>
              <a:rPr sz="2800" spc="95" dirty="0">
                <a:latin typeface="Arial MT"/>
                <a:cs typeface="Arial MT"/>
              </a:rPr>
              <a:t>dan </a:t>
            </a:r>
            <a:r>
              <a:rPr sz="2800" spc="-765" dirty="0">
                <a:latin typeface="Arial MT"/>
                <a:cs typeface="Arial MT"/>
              </a:rPr>
              <a:t> </a:t>
            </a:r>
            <a:r>
              <a:rPr sz="2800" spc="-6" dirty="0">
                <a:latin typeface="Arial MT"/>
                <a:cs typeface="Arial MT"/>
              </a:rPr>
              <a:t>validasi) untuk menghasilkan produk berupa perangkat </a:t>
            </a:r>
            <a:r>
              <a:rPr sz="2800" dirty="0">
                <a:latin typeface="Arial MT"/>
                <a:cs typeface="Arial MT"/>
              </a:rPr>
              <a:t> </a:t>
            </a:r>
            <a:r>
              <a:rPr sz="2800" spc="80" dirty="0">
                <a:latin typeface="Arial MT"/>
                <a:cs typeface="Arial MT"/>
              </a:rPr>
              <a:t>lunak </a:t>
            </a:r>
            <a:r>
              <a:rPr sz="2800" spc="75" dirty="0">
                <a:latin typeface="Arial MT"/>
                <a:cs typeface="Arial MT"/>
              </a:rPr>
              <a:t>yang </a:t>
            </a:r>
            <a:r>
              <a:rPr sz="2800" spc="90" dirty="0">
                <a:latin typeface="Arial MT"/>
                <a:cs typeface="Arial MT"/>
              </a:rPr>
              <a:t>digunakan </a:t>
            </a:r>
            <a:r>
              <a:rPr sz="2800" spc="85" dirty="0">
                <a:latin typeface="Arial MT"/>
                <a:cs typeface="Arial MT"/>
              </a:rPr>
              <a:t>untuk </a:t>
            </a:r>
            <a:r>
              <a:rPr sz="2800" spc="100" dirty="0">
                <a:latin typeface="Arial MT"/>
                <a:cs typeface="Arial MT"/>
              </a:rPr>
              <a:t>memecahkan </a:t>
            </a:r>
            <a:r>
              <a:rPr sz="2800" spc="95" dirty="0">
                <a:latin typeface="Arial MT"/>
                <a:cs typeface="Arial MT"/>
              </a:rPr>
              <a:t>masalah </a:t>
            </a:r>
            <a:r>
              <a:rPr sz="2800" spc="-765" dirty="0">
                <a:latin typeface="Arial MT"/>
                <a:cs typeface="Arial MT"/>
              </a:rPr>
              <a:t> </a:t>
            </a:r>
            <a:r>
              <a:rPr sz="2800" spc="-6" dirty="0">
                <a:latin typeface="Arial MT"/>
                <a:cs typeface="Arial MT"/>
              </a:rPr>
              <a:t>pada berbagai</a:t>
            </a:r>
            <a:r>
              <a:rPr sz="2800" dirty="0">
                <a:latin typeface="Arial MT"/>
                <a:cs typeface="Arial MT"/>
              </a:rPr>
              <a:t> </a:t>
            </a:r>
            <a:r>
              <a:rPr sz="2800" spc="-6" dirty="0">
                <a:latin typeface="Arial MT"/>
                <a:cs typeface="Arial MT"/>
              </a:rPr>
              <a:t>bidang</a:t>
            </a:r>
            <a:r>
              <a:rPr sz="2800" spc="-6" dirty="0">
                <a:latin typeface="Arial MT"/>
                <a:cs typeface="Arial MT"/>
              </a:rPr>
              <a:t>.</a:t>
            </a:r>
            <a:endParaRPr sz="2800" dirty="0">
              <a:latin typeface="Arial MT"/>
              <a:cs typeface="Arial MT"/>
            </a:endParaRPr>
          </a:p>
          <a:p>
            <a:pPr marL="355574" marR="5080" indent="-342876" algn="just">
              <a:spcBef>
                <a:spcPts val="1425"/>
              </a:spcBef>
              <a:buFont typeface="Times New Roman"/>
              <a:buChar char="•"/>
              <a:tabLst>
                <a:tab pos="355574" algn="l"/>
              </a:tabLst>
            </a:pPr>
            <a:r>
              <a:rPr sz="2800" spc="155" dirty="0">
                <a:latin typeface="Arial MT"/>
                <a:cs typeface="Arial MT"/>
              </a:rPr>
              <a:t>Software </a:t>
            </a:r>
            <a:r>
              <a:rPr sz="2800" spc="160" dirty="0">
                <a:latin typeface="Arial MT"/>
                <a:cs typeface="Arial MT"/>
              </a:rPr>
              <a:t>Engineer </a:t>
            </a:r>
            <a:r>
              <a:rPr sz="2800" spc="144" dirty="0">
                <a:latin typeface="Arial MT"/>
                <a:cs typeface="Arial MT"/>
              </a:rPr>
              <a:t>harus </a:t>
            </a:r>
            <a:r>
              <a:rPr sz="2800" spc="160" dirty="0">
                <a:latin typeface="Arial MT"/>
                <a:cs typeface="Arial MT"/>
              </a:rPr>
              <a:t>memiliki </a:t>
            </a:r>
            <a:r>
              <a:rPr sz="2800" spc="144" dirty="0">
                <a:latin typeface="Arial MT"/>
                <a:cs typeface="Arial MT"/>
              </a:rPr>
              <a:t>latar </a:t>
            </a:r>
            <a:r>
              <a:rPr sz="2800" spc="160" dirty="0">
                <a:latin typeface="Arial MT"/>
                <a:cs typeface="Arial MT"/>
              </a:rPr>
              <a:t>belakang </a:t>
            </a:r>
            <a:r>
              <a:rPr sz="2800" spc="165" dirty="0">
                <a:latin typeface="Arial MT"/>
                <a:cs typeface="Arial MT"/>
              </a:rPr>
              <a:t> </a:t>
            </a:r>
            <a:r>
              <a:rPr sz="2800" spc="125" dirty="0">
                <a:latin typeface="Arial MT"/>
                <a:cs typeface="Arial MT"/>
              </a:rPr>
              <a:t>pendidikan </a:t>
            </a:r>
            <a:r>
              <a:rPr sz="2800" spc="120" dirty="0">
                <a:latin typeface="Arial MT"/>
                <a:cs typeface="Arial MT"/>
              </a:rPr>
              <a:t>tertentu </a:t>
            </a:r>
            <a:r>
              <a:rPr sz="2800" spc="105" dirty="0">
                <a:latin typeface="Arial MT"/>
                <a:cs typeface="Arial MT"/>
              </a:rPr>
              <a:t>yang </a:t>
            </a:r>
            <a:r>
              <a:rPr sz="2800" spc="130" dirty="0">
                <a:latin typeface="Arial MT"/>
                <a:cs typeface="Arial MT"/>
              </a:rPr>
              <a:t>memberikan </a:t>
            </a:r>
            <a:r>
              <a:rPr sz="2800" spc="114" dirty="0">
                <a:latin typeface="Arial MT"/>
                <a:cs typeface="Arial MT"/>
              </a:rPr>
              <a:t>bekal untuk </a:t>
            </a:r>
            <a:r>
              <a:rPr sz="2800" spc="120" dirty="0">
                <a:latin typeface="Arial MT"/>
                <a:cs typeface="Arial MT"/>
              </a:rPr>
              <a:t> </a:t>
            </a:r>
            <a:r>
              <a:rPr sz="2800" spc="-6" dirty="0">
                <a:latin typeface="Arial MT"/>
                <a:cs typeface="Arial MT"/>
              </a:rPr>
              <a:t>melakukan kerja</a:t>
            </a:r>
            <a:r>
              <a:rPr sz="2800" dirty="0">
                <a:latin typeface="Arial MT"/>
                <a:cs typeface="Arial MT"/>
              </a:rPr>
              <a:t> </a:t>
            </a:r>
            <a:r>
              <a:rPr sz="2800" spc="-6" dirty="0">
                <a:latin typeface="Arial MT"/>
                <a:cs typeface="Arial MT"/>
              </a:rPr>
              <a:t>dengan</a:t>
            </a:r>
            <a:r>
              <a:rPr sz="2800" dirty="0">
                <a:latin typeface="Arial MT"/>
                <a:cs typeface="Arial MT"/>
              </a:rPr>
              <a:t> </a:t>
            </a:r>
            <a:r>
              <a:rPr sz="2800" spc="-6" dirty="0">
                <a:latin typeface="Arial MT"/>
                <a:cs typeface="Arial MT"/>
              </a:rPr>
              <a:t>baik dan</a:t>
            </a:r>
            <a:r>
              <a:rPr sz="2800" dirty="0">
                <a:latin typeface="Arial MT"/>
                <a:cs typeface="Arial MT"/>
              </a:rPr>
              <a:t> </a:t>
            </a:r>
            <a:r>
              <a:rPr sz="2800" spc="-6" dirty="0">
                <a:latin typeface="Arial MT"/>
                <a:cs typeface="Arial MT"/>
              </a:rPr>
              <a:t>benar</a:t>
            </a:r>
            <a:r>
              <a:rPr sz="2800" spc="-6" dirty="0">
                <a:latin typeface="Arial MT"/>
                <a:cs typeface="Arial MT"/>
              </a:rPr>
              <a:t>.</a:t>
            </a:r>
            <a:endParaRPr sz="2800" dirty="0">
              <a:latin typeface="Arial MT"/>
              <a:cs typeface="Arial MT"/>
            </a:endParaRPr>
          </a:p>
          <a:p>
            <a:pPr marL="355574" marR="5080" indent="-342876" algn="just">
              <a:spcBef>
                <a:spcPts val="1425"/>
              </a:spcBef>
              <a:buFont typeface="Times New Roman"/>
              <a:buChar char="•"/>
              <a:tabLst>
                <a:tab pos="355574" algn="l"/>
              </a:tabLst>
            </a:pPr>
            <a:r>
              <a:rPr sz="2800" spc="15" dirty="0">
                <a:latin typeface="Arial MT"/>
                <a:cs typeface="Arial MT"/>
              </a:rPr>
              <a:t>Software Engineer </a:t>
            </a:r>
            <a:r>
              <a:rPr sz="2800" spc="10" dirty="0">
                <a:latin typeface="Arial MT"/>
                <a:cs typeface="Arial MT"/>
              </a:rPr>
              <a:t>dituntut untuk memiliki </a:t>
            </a:r>
            <a:r>
              <a:rPr sz="2800" spc="15" dirty="0">
                <a:latin typeface="Arial MT"/>
                <a:cs typeface="Arial MT"/>
              </a:rPr>
              <a:t>pengalaman </a:t>
            </a:r>
            <a:r>
              <a:rPr sz="2800" spc="-765" dirty="0">
                <a:latin typeface="Arial MT"/>
                <a:cs typeface="Arial MT"/>
              </a:rPr>
              <a:t> </a:t>
            </a:r>
            <a:r>
              <a:rPr sz="2800" spc="69" dirty="0">
                <a:latin typeface="Arial MT"/>
                <a:cs typeface="Arial MT"/>
              </a:rPr>
              <a:t>cukup dalam </a:t>
            </a:r>
            <a:r>
              <a:rPr sz="2800" spc="80" dirty="0">
                <a:latin typeface="Arial MT"/>
                <a:cs typeface="Arial MT"/>
              </a:rPr>
              <a:t>pekerjaan </a:t>
            </a:r>
            <a:r>
              <a:rPr sz="2800" spc="60" dirty="0">
                <a:latin typeface="Arial MT"/>
                <a:cs typeface="Arial MT"/>
              </a:rPr>
              <a:t>ini </a:t>
            </a:r>
            <a:r>
              <a:rPr sz="2800" spc="75" dirty="0">
                <a:latin typeface="Arial MT"/>
                <a:cs typeface="Arial MT"/>
              </a:rPr>
              <a:t>melalui </a:t>
            </a:r>
            <a:r>
              <a:rPr sz="2800" spc="85" dirty="0">
                <a:latin typeface="Arial MT"/>
                <a:cs typeface="Arial MT"/>
              </a:rPr>
              <a:t>keikutsertaannya </a:t>
            </a:r>
            <a:r>
              <a:rPr sz="2800" spc="-765" dirty="0">
                <a:latin typeface="Arial MT"/>
                <a:cs typeface="Arial MT"/>
              </a:rPr>
              <a:t> </a:t>
            </a:r>
            <a:r>
              <a:rPr sz="2800" spc="-6" dirty="0">
                <a:latin typeface="Arial MT"/>
                <a:cs typeface="Arial MT"/>
              </a:rPr>
              <a:t>sebagai pekerja</a:t>
            </a:r>
            <a:r>
              <a:rPr sz="2800" dirty="0">
                <a:latin typeface="Arial MT"/>
                <a:cs typeface="Arial MT"/>
              </a:rPr>
              <a:t> </a:t>
            </a:r>
            <a:r>
              <a:rPr sz="2800" spc="-6" dirty="0">
                <a:latin typeface="Arial MT"/>
                <a:cs typeface="Arial MT"/>
              </a:rPr>
              <a:t>magang</a:t>
            </a:r>
            <a:r>
              <a:rPr sz="2800" dirty="0">
                <a:latin typeface="Arial MT"/>
                <a:cs typeface="Arial MT"/>
              </a:rPr>
              <a:t> </a:t>
            </a:r>
            <a:r>
              <a:rPr sz="2800" spc="-6" dirty="0">
                <a:latin typeface="Arial MT"/>
                <a:cs typeface="Arial MT"/>
              </a:rPr>
              <a:t>dalam proyek</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17500" y="1369061"/>
            <a:ext cx="9093835" cy="5023811"/>
          </a:xfrm>
          <a:prstGeom prst="rect">
            <a:avLst/>
          </a:prstGeom>
        </p:spPr>
        <p:txBody>
          <a:bodyPr vert="horz" wrap="square" lIns="0" tIns="12065" rIns="0" bIns="0" rtlCol="0">
            <a:spAutoFit/>
          </a:bodyPr>
          <a:lstStyle/>
          <a:p>
            <a:pPr marL="478121" marR="5080" indent="-465422" algn="just">
              <a:spcBef>
                <a:spcPts val="95"/>
              </a:spcBef>
              <a:buFont typeface="Times New Roman"/>
              <a:buChar char="•"/>
              <a:tabLst>
                <a:tab pos="478121" algn="l"/>
              </a:tabLst>
            </a:pPr>
            <a:r>
              <a:rPr sz="2800" spc="190" dirty="0">
                <a:latin typeface="Arial MT"/>
                <a:cs typeface="Arial MT"/>
              </a:rPr>
              <a:t>Software Engineer </a:t>
            </a:r>
            <a:r>
              <a:rPr sz="2800" spc="180" dirty="0">
                <a:latin typeface="Arial MT"/>
                <a:cs typeface="Arial MT"/>
              </a:rPr>
              <a:t>harus terus </a:t>
            </a:r>
            <a:r>
              <a:rPr sz="2800" spc="204" dirty="0">
                <a:latin typeface="Arial MT"/>
                <a:cs typeface="Arial MT"/>
              </a:rPr>
              <a:t>memperbaharui </a:t>
            </a:r>
            <a:r>
              <a:rPr sz="2800" spc="210" dirty="0">
                <a:latin typeface="Arial MT"/>
                <a:cs typeface="Arial MT"/>
              </a:rPr>
              <a:t> </a:t>
            </a:r>
            <a:r>
              <a:rPr sz="2800" spc="144" dirty="0">
                <a:latin typeface="Arial MT"/>
                <a:cs typeface="Arial MT"/>
              </a:rPr>
              <a:t>pengetahuan </a:t>
            </a:r>
            <a:r>
              <a:rPr sz="2800" spc="105" dirty="0">
                <a:latin typeface="Arial MT"/>
                <a:cs typeface="Arial MT"/>
              </a:rPr>
              <a:t>dan </a:t>
            </a:r>
            <a:r>
              <a:rPr sz="2800" spc="144" dirty="0">
                <a:latin typeface="Arial MT"/>
                <a:cs typeface="Arial MT"/>
              </a:rPr>
              <a:t>ketrampilannya </a:t>
            </a:r>
            <a:r>
              <a:rPr sz="2800" spc="135" dirty="0">
                <a:latin typeface="Arial MT"/>
                <a:cs typeface="Arial MT"/>
              </a:rPr>
              <a:t>sesuai </a:t>
            </a:r>
            <a:r>
              <a:rPr sz="2800" spc="130" dirty="0">
                <a:latin typeface="Arial MT"/>
                <a:cs typeface="Arial MT"/>
              </a:rPr>
              <a:t>dengan </a:t>
            </a:r>
            <a:r>
              <a:rPr sz="2800" spc="135" dirty="0">
                <a:latin typeface="Arial MT"/>
                <a:cs typeface="Arial MT"/>
              </a:rPr>
              <a:t> </a:t>
            </a:r>
            <a:r>
              <a:rPr sz="2800" spc="-6" dirty="0">
                <a:latin typeface="Arial MT"/>
                <a:cs typeface="Arial MT"/>
              </a:rPr>
              <a:t>perkembangan teknologi</a:t>
            </a:r>
            <a:r>
              <a:rPr sz="2800" dirty="0">
                <a:latin typeface="Arial MT"/>
                <a:cs typeface="Arial MT"/>
              </a:rPr>
              <a:t> </a:t>
            </a:r>
            <a:r>
              <a:rPr sz="2800" spc="-6" dirty="0">
                <a:latin typeface="Arial MT"/>
                <a:cs typeface="Arial MT"/>
              </a:rPr>
              <a:t>komputer</a:t>
            </a:r>
            <a:r>
              <a:rPr sz="2800" dirty="0">
                <a:latin typeface="Arial MT"/>
                <a:cs typeface="Arial MT"/>
              </a:rPr>
              <a:t> </a:t>
            </a:r>
            <a:r>
              <a:rPr sz="2800" spc="-6" dirty="0">
                <a:latin typeface="Arial MT"/>
                <a:cs typeface="Arial MT"/>
              </a:rPr>
              <a:t>yang</a:t>
            </a:r>
            <a:r>
              <a:rPr sz="2800" dirty="0">
                <a:latin typeface="Arial MT"/>
                <a:cs typeface="Arial MT"/>
              </a:rPr>
              <a:t> </a:t>
            </a:r>
            <a:r>
              <a:rPr sz="2800" spc="-6" dirty="0">
                <a:latin typeface="Arial MT"/>
                <a:cs typeface="Arial MT"/>
              </a:rPr>
              <a:t>cepat</a:t>
            </a:r>
            <a:r>
              <a:rPr sz="2800" spc="-6" dirty="0">
                <a:latin typeface="Arial MT"/>
                <a:cs typeface="Arial MT"/>
              </a:rPr>
              <a:t>.</a:t>
            </a:r>
            <a:endParaRPr sz="2800" dirty="0">
              <a:latin typeface="Arial MT"/>
              <a:cs typeface="Arial MT"/>
            </a:endParaRPr>
          </a:p>
          <a:p>
            <a:pPr>
              <a:spcBef>
                <a:spcPts val="25"/>
              </a:spcBef>
            </a:pPr>
            <a:endParaRPr sz="4500" dirty="0">
              <a:latin typeface="Arial MT"/>
              <a:cs typeface="Arial MT"/>
            </a:endParaRPr>
          </a:p>
          <a:p>
            <a:pPr marL="12699" marR="5080" algn="just"/>
            <a:r>
              <a:rPr sz="2800" spc="110" dirty="0">
                <a:latin typeface="Arial MT"/>
                <a:cs typeface="Arial MT"/>
              </a:rPr>
              <a:t>Julius </a:t>
            </a:r>
            <a:r>
              <a:rPr sz="2800" spc="114" dirty="0">
                <a:latin typeface="Arial MT"/>
                <a:cs typeface="Arial MT"/>
              </a:rPr>
              <a:t>Hermawan (2003), </a:t>
            </a:r>
            <a:r>
              <a:rPr sz="2800" spc="90" dirty="0">
                <a:latin typeface="Arial MT"/>
                <a:cs typeface="Arial MT"/>
              </a:rPr>
              <a:t>ada dua </a:t>
            </a:r>
            <a:r>
              <a:rPr sz="2800" spc="125" dirty="0">
                <a:latin typeface="Arial MT"/>
                <a:cs typeface="Arial MT"/>
              </a:rPr>
              <a:t>karakteristik </a:t>
            </a:r>
            <a:r>
              <a:rPr sz="2800" spc="100" dirty="0">
                <a:latin typeface="Arial MT"/>
                <a:cs typeface="Arial MT"/>
              </a:rPr>
              <a:t>yang </a:t>
            </a:r>
            <a:r>
              <a:rPr sz="2800" spc="105" dirty="0">
                <a:latin typeface="Arial MT"/>
                <a:cs typeface="Arial MT"/>
              </a:rPr>
              <a:t> </a:t>
            </a:r>
            <a:r>
              <a:rPr sz="2800" spc="135" dirty="0">
                <a:latin typeface="Arial MT"/>
                <a:cs typeface="Arial MT"/>
              </a:rPr>
              <a:t>dimiliki </a:t>
            </a:r>
            <a:r>
              <a:rPr sz="2800" spc="114" dirty="0">
                <a:latin typeface="Arial MT"/>
                <a:cs typeface="Arial MT"/>
              </a:rPr>
              <a:t>oleh </a:t>
            </a:r>
            <a:r>
              <a:rPr sz="2800" spc="135" dirty="0">
                <a:latin typeface="Arial MT"/>
                <a:cs typeface="Arial MT"/>
              </a:rPr>
              <a:t>Software </a:t>
            </a:r>
            <a:r>
              <a:rPr sz="2800" spc="140" dirty="0">
                <a:latin typeface="Arial MT"/>
                <a:cs typeface="Arial MT"/>
              </a:rPr>
              <a:t>Engineer sehingga pekerjaan </a:t>
            </a:r>
            <a:r>
              <a:rPr sz="2800" spc="144" dirty="0">
                <a:latin typeface="Arial MT"/>
                <a:cs typeface="Arial MT"/>
              </a:rPr>
              <a:t> </a:t>
            </a:r>
            <a:r>
              <a:rPr sz="2800" spc="-6" dirty="0">
                <a:latin typeface="Arial MT"/>
                <a:cs typeface="Arial MT"/>
              </a:rPr>
              <a:t>tersebut</a:t>
            </a:r>
            <a:r>
              <a:rPr sz="2800" dirty="0">
                <a:latin typeface="Arial MT"/>
                <a:cs typeface="Arial MT"/>
              </a:rPr>
              <a:t> </a:t>
            </a:r>
            <a:r>
              <a:rPr sz="2800" spc="-6" dirty="0">
                <a:latin typeface="Arial MT"/>
                <a:cs typeface="Arial MT"/>
              </a:rPr>
              <a:t>layak</a:t>
            </a:r>
            <a:r>
              <a:rPr sz="2800" dirty="0">
                <a:latin typeface="Arial MT"/>
                <a:cs typeface="Arial MT"/>
              </a:rPr>
              <a:t> </a:t>
            </a:r>
            <a:r>
              <a:rPr sz="2800" spc="-6" dirty="0">
                <a:latin typeface="Arial MT"/>
                <a:cs typeface="Arial MT"/>
              </a:rPr>
              <a:t>disebut</a:t>
            </a:r>
            <a:r>
              <a:rPr sz="2800" spc="6" dirty="0">
                <a:latin typeface="Arial MT"/>
                <a:cs typeface="Arial MT"/>
              </a:rPr>
              <a:t> </a:t>
            </a:r>
            <a:r>
              <a:rPr sz="2800" spc="-6" dirty="0">
                <a:latin typeface="Arial MT"/>
                <a:cs typeface="Arial MT"/>
              </a:rPr>
              <a:t>sebagai</a:t>
            </a:r>
            <a:r>
              <a:rPr sz="2800" dirty="0">
                <a:latin typeface="Arial MT"/>
                <a:cs typeface="Arial MT"/>
              </a:rPr>
              <a:t> </a:t>
            </a:r>
            <a:r>
              <a:rPr sz="2800" spc="-6" dirty="0">
                <a:latin typeface="Arial MT"/>
                <a:cs typeface="Arial MT"/>
              </a:rPr>
              <a:t>sebuah</a:t>
            </a:r>
            <a:r>
              <a:rPr sz="2800" dirty="0">
                <a:latin typeface="Arial MT"/>
                <a:cs typeface="Arial MT"/>
              </a:rPr>
              <a:t> </a:t>
            </a:r>
            <a:r>
              <a:rPr sz="2800" b="1" spc="-6" dirty="0">
                <a:latin typeface="Arial"/>
                <a:cs typeface="Arial"/>
              </a:rPr>
              <a:t>profesi</a:t>
            </a:r>
            <a:r>
              <a:rPr sz="2800" spc="-6" dirty="0">
                <a:latin typeface="Arial MT"/>
                <a:cs typeface="Arial MT"/>
              </a:rPr>
              <a:t>.</a:t>
            </a:r>
            <a:endParaRPr sz="2800" dirty="0">
              <a:latin typeface="Arial MT"/>
              <a:cs typeface="Arial MT"/>
            </a:endParaRPr>
          </a:p>
          <a:p>
            <a:pPr>
              <a:spcBef>
                <a:spcPts val="25"/>
              </a:spcBef>
            </a:pPr>
            <a:endParaRPr sz="4500" dirty="0">
              <a:latin typeface="Arial MT"/>
              <a:cs typeface="Arial MT"/>
            </a:endParaRPr>
          </a:p>
          <a:p>
            <a:pPr marL="12699" algn="just"/>
            <a:r>
              <a:rPr sz="2800" spc="-6" dirty="0">
                <a:latin typeface="Arial MT"/>
                <a:cs typeface="Arial MT"/>
              </a:rPr>
              <a:t>Dua</a:t>
            </a:r>
            <a:r>
              <a:rPr sz="2800" spc="-15" dirty="0">
                <a:latin typeface="Arial MT"/>
                <a:cs typeface="Arial MT"/>
              </a:rPr>
              <a:t> </a:t>
            </a:r>
            <a:r>
              <a:rPr sz="2800" spc="-6" dirty="0">
                <a:latin typeface="Arial MT"/>
                <a:cs typeface="Arial MT"/>
              </a:rPr>
              <a:t>karakteristik</a:t>
            </a:r>
            <a:r>
              <a:rPr sz="2800" spc="-15" dirty="0">
                <a:latin typeface="Arial MT"/>
                <a:cs typeface="Arial MT"/>
              </a:rPr>
              <a:t> </a:t>
            </a:r>
            <a:r>
              <a:rPr sz="2800" spc="-6" dirty="0">
                <a:latin typeface="Arial MT"/>
                <a:cs typeface="Arial MT"/>
              </a:rPr>
              <a:t>tersebut</a:t>
            </a:r>
            <a:r>
              <a:rPr sz="2800" spc="-6" dirty="0">
                <a:latin typeface="Arial MT"/>
                <a:cs typeface="Arial MT"/>
              </a:rPr>
              <a:t> :</a:t>
            </a:r>
            <a:endParaRPr sz="2800" dirty="0">
              <a:latin typeface="Arial MT"/>
              <a:cs typeface="Arial MT"/>
            </a:endParaRPr>
          </a:p>
          <a:p>
            <a:pPr marL="523838">
              <a:spcBef>
                <a:spcPts val="1425"/>
              </a:spcBef>
            </a:pPr>
            <a:r>
              <a:rPr sz="2800" spc="-6" dirty="0">
                <a:latin typeface="Arial MT"/>
                <a:cs typeface="Arial MT"/>
              </a:rPr>
              <a:t>kompetensi dan adanya tanggung</a:t>
            </a:r>
            <a:r>
              <a:rPr sz="2800" dirty="0">
                <a:latin typeface="Arial MT"/>
                <a:cs typeface="Arial MT"/>
              </a:rPr>
              <a:t> </a:t>
            </a:r>
            <a:r>
              <a:rPr sz="2800" spc="-6" dirty="0">
                <a:latin typeface="Arial MT"/>
                <a:cs typeface="Arial MT"/>
              </a:rPr>
              <a:t>jawab pribadi</a:t>
            </a:r>
            <a:r>
              <a:rPr sz="2800" spc="-6" dirty="0">
                <a:latin typeface="Arial MT"/>
                <a:cs typeface="Arial MT"/>
              </a:rPr>
              <a:t>.</a:t>
            </a:r>
            <a:endParaRPr sz="2800" dirty="0">
              <a:latin typeface="Arial MT"/>
              <a:cs typeface="Arial MT"/>
            </a:endParaRPr>
          </a:p>
        </p:txBody>
      </p:sp>
      <p:sp>
        <p:nvSpPr>
          <p:cNvPr id="3" name="object 3"/>
          <p:cNvSpPr/>
          <p:nvPr/>
        </p:nvSpPr>
        <p:spPr>
          <a:xfrm>
            <a:off x="762" y="762"/>
            <a:ext cx="10079355" cy="7558405"/>
          </a:xfrm>
          <a:custGeom>
            <a:avLst/>
            <a:gdLst/>
            <a:ahLst/>
            <a:cxnLst/>
            <a:rect l="l" t="t" r="r" b="b"/>
            <a:pathLst>
              <a:path w="10079355" h="7558405">
                <a:moveTo>
                  <a:pt x="0" y="0"/>
                </a:moveTo>
                <a:lnTo>
                  <a:pt x="10079101" y="0"/>
                </a:lnTo>
                <a:lnTo>
                  <a:pt x="10079101" y="7558151"/>
                </a:lnTo>
                <a:lnTo>
                  <a:pt x="0" y="7558151"/>
                </a:lnTo>
                <a:lnTo>
                  <a:pt x="0" y="0"/>
                </a:lnTo>
                <a:close/>
              </a:path>
            </a:pathLst>
          </a:custGeom>
          <a:ln w="3175">
            <a:solidFill>
              <a:srgbClr val="000000"/>
            </a:solidFill>
          </a:ln>
        </p:spPr>
        <p:txBody>
          <a:bodyPr wrap="square" lIns="0" tIns="0" rIns="0" bIns="0" rtlCol="0"/>
          <a:lstStyle/>
          <a:p>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11</TotalTime>
  <Words>2455</Words>
  <Application>Microsoft Office PowerPoint</Application>
  <PresentationFormat>Custom</PresentationFormat>
  <Paragraphs>188</Paragraphs>
  <Slides>54</Slides>
  <Notes>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Adjacency</vt:lpstr>
      <vt:lpstr>MODEL PENGEMBANGAN  STANDARD PROFESI ANGAN  STANDARD PROFESI</vt:lpstr>
      <vt:lpstr>Gambaran Umum Pekerjaan di Bidang TI</vt:lpstr>
      <vt:lpstr>PowerPoint Presentation</vt:lpstr>
      <vt:lpstr>PowerPoint Presentation</vt:lpstr>
      <vt:lpstr>PowerPoint Presentation</vt:lpstr>
      <vt:lpstr>PowerPoint Presentation</vt:lpstr>
      <vt:lpstr>Pekerjaan di bidang TI Sebuah Profesi?</vt:lpstr>
      <vt:lpstr>PowerPoint Presentation</vt:lpstr>
      <vt:lpstr>PowerPoint Presentation</vt:lpstr>
      <vt:lpstr>PowerPoint Presentation</vt:lpstr>
      <vt:lpstr>PowerPoint Presentation</vt:lpstr>
      <vt:lpstr>PowerPoint Presentation</vt:lpstr>
      <vt:lpstr>PowerPoint Presentation</vt:lpstr>
      <vt:lpstr> Standardisasi Profesi TI  menurut  SRIG-PS SEARCC</vt:lpstr>
      <vt:lpstr>PowerPoint Presentation</vt:lpstr>
      <vt:lpstr>SRIG-PS SEARCC merumuskan klasikasi Job secara  regional yang merupakan suatu pendekatan kualitatif  untuk menjabarkan keahlian dan pengetahuan  yang dibutuhkan untuk melaksanakan suatu pekerjaan  tertentu pada tingkat tertentu.</vt:lpstr>
      <vt:lpstr>PowerPoint Presentation</vt:lpstr>
      <vt:lpstr>Model SEARCC untuk pembagian job dalam lingkungan  TI merupakan model 2 dimensi yang mepertimbangkan  jenis pekerjaan dan tingkat keahlian ataupun tingkat  pengetahuan yang dibutuhkan.</vt:lpstr>
      <vt:lpstr>PowerPoint Presentation</vt:lpstr>
      <vt:lpstr>PowerPoint Presentation</vt:lpstr>
      <vt:lpstr>2. Moderately supervised (madya). Tugas kecil dapat  dikerjakan oleh mereka tetapi tetap membutuhkan  bimbingan untuk tugas yang lebih besar, 3 - 5  tahun pengalaman.</vt:lpstr>
      <vt:lpstr>PowerPoint Presentation</vt:lpstr>
      <vt:lpstr>PowerPoint Presentation</vt:lpstr>
      <vt:lpstr>PowerPoint Presentation</vt:lpstr>
      <vt:lpstr>PowerPoint Presentation</vt:lpstr>
      <vt:lpstr>PowerPoint Presentation</vt:lpstr>
      <vt:lpstr>Standarisasi Profesi Teknologi Informasi</vt:lpstr>
      <vt:lpstr>Standarisasi Profesi Teknologi Informasi</vt:lpstr>
      <vt:lpstr>PowerPoint Presentation</vt:lpstr>
      <vt:lpstr>PowerPoint Presentation</vt:lpstr>
      <vt:lpstr>Pemetaan model SEARCC dengan model BCS untuk  pembagian kerja :</vt:lpstr>
      <vt:lpstr>PowerPoint Presentation</vt:lpstr>
      <vt:lpstr>PowerPoint Presentation</vt:lpstr>
      <vt:lpstr>PowerPoint Presentation</vt:lpstr>
      <vt:lpstr>Sertifikasi</vt:lpstr>
      <vt:lpstr>PowerPoint Presentation</vt:lpstr>
      <vt:lpstr>3. bagi masyarakat luas sertifikasi menjadikan mereka  memiliki staf yang up to date dan berkualitas tinggi,  memperoleh citra perusahaan yang baik, keuntungan  yang kompetitif, merupakan alat ukur yang obyektif  terhadap kemampuan staf, kontraktor dan konsultan.</vt:lpstr>
      <vt:lpstr>Untuk melakukan perbandingan terhadap sertifikasi yang  dikembangkan oleh model SRIGPS dan sertifikasi yang  telah ada maka digambarkan pada Gambar 5.</vt:lpstr>
      <vt:lpstr>PowerPoint Presentation</vt:lpstr>
      <vt:lpstr>Analisis Terhadap Sistem Sertifikasi</vt:lpstr>
      <vt:lpstr>PowerPoint Presentation</vt:lpstr>
      <vt:lpstr>Sistem Ujian JITEC dibandingkan dengan model SRIG-PS dapat  dilihat pada tabel berikut ini</vt:lpstr>
      <vt:lpstr>PowerPoint Presentation</vt:lpstr>
      <vt:lpstr>PowerPoint Presentation</vt:lpstr>
      <vt:lpstr>PowerPoint Presentation</vt:lpstr>
      <vt:lpstr>PowerPoint Presentation</vt:lpstr>
      <vt:lpstr>PowerPoint Presentation</vt:lpstr>
      <vt:lpstr>Pekerjaan di bidang TI Standard  Pemerintah Indonesia</vt:lpstr>
      <vt:lpstr>PowerPoint Presentation</vt:lpstr>
      <vt:lpstr>PowerPoint Presentation</vt:lpstr>
      <vt:lpstr>PowerPoint Presentation</vt:lpstr>
      <vt:lpstr>PowerPoint Presentation</vt:lpstr>
      <vt:lpstr>c. Jenjang dan Pangkat Pranata Komputer</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PENGEMBANGAN  STANDARD PROFESI ANGAN  STANDARD PROFESI</dc:title>
  <dc:creator>WDII</dc:creator>
  <cp:lastModifiedBy>HP</cp:lastModifiedBy>
  <cp:revision>7</cp:revision>
  <dcterms:created xsi:type="dcterms:W3CDTF">2022-12-13T23:42:50Z</dcterms:created>
  <dcterms:modified xsi:type="dcterms:W3CDTF">2022-12-13T23:54:19Z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2018-04-27T00:00:00Z</vt:filetime>
  </property>
  <property fmtid="{D5CDD505-2E9C-101B-9397-08002B2CF9AE}" pid="3" name="LastSaved">
    <vt:filetime>2022-12-13T00:00:00Z</vt:filetime>
  </property>
</Properties>
</file>