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20" r:id="rId35"/>
    <p:sldId id="291" r:id="rId36"/>
    <p:sldId id="290" r:id="rId37"/>
    <p:sldId id="292" r:id="rId38"/>
    <p:sldId id="294" r:id="rId39"/>
    <p:sldId id="295" r:id="rId40"/>
    <p:sldId id="297" r:id="rId41"/>
    <p:sldId id="308" r:id="rId42"/>
    <p:sldId id="310" r:id="rId43"/>
    <p:sldId id="311" r:id="rId44"/>
    <p:sldId id="309" r:id="rId45"/>
    <p:sldId id="298" r:id="rId46"/>
    <p:sldId id="299" r:id="rId47"/>
    <p:sldId id="300" r:id="rId48"/>
    <p:sldId id="301" r:id="rId49"/>
    <p:sldId id="302" r:id="rId50"/>
    <p:sldId id="303" r:id="rId51"/>
    <p:sldId id="304" r:id="rId52"/>
    <p:sldId id="305" r:id="rId53"/>
    <p:sldId id="306" r:id="rId54"/>
    <p:sldId id="307" r:id="rId55"/>
    <p:sldId id="312" r:id="rId56"/>
    <p:sldId id="313" r:id="rId57"/>
    <p:sldId id="314" r:id="rId58"/>
    <p:sldId id="315" r:id="rId59"/>
    <p:sldId id="316" r:id="rId60"/>
    <p:sldId id="317" r:id="rId61"/>
    <p:sldId id="318" r:id="rId62"/>
    <p:sldId id="319" r:id="rId63"/>
  </p:sldIdLst>
  <p:sldSz cx="18288000" cy="10287000"/>
  <p:notesSz cx="6858000" cy="9144000"/>
  <p:embeddedFontLst>
    <p:embeddedFont>
      <p:font typeface="Open Sans Bold" panose="020B0604020202020204" charset="0"/>
      <p:regular r:id="rId64"/>
    </p:embeddedFont>
    <p:embeddedFont>
      <p:font typeface="Copperplate Gothic 32 AB" panose="020B0604020202020204" charset="0"/>
      <p:regular r:id="rId65"/>
    </p:embeddedFont>
    <p:embeddedFont>
      <p:font typeface="Open Sans" panose="020B0606030504020204" pitchFamily="34" charset="0"/>
      <p:regular r:id="rId66"/>
    </p:embeddedFont>
    <p:embeddedFont>
      <p:font typeface="Open Sans Italics" panose="020B0604020202020204" charset="0"/>
      <p:regular r:id="rId67"/>
    </p:embeddedFont>
    <p:embeddedFont>
      <p:font typeface="Calibri" panose="020F0502020204030204" pitchFamily="34" charset="0"/>
      <p:regular r:id="rId68"/>
      <p:bold r:id="rId69"/>
      <p:italic r:id="rId70"/>
      <p:boldItalic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73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34.sv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34.sv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34.sv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34.sv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34.sv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svg"/><Relationship Id="rId10" Type="http://schemas.openxmlformats.org/officeDocument/2006/relationships/image" Target="../media/image22.jpeg"/><Relationship Id="rId4" Type="http://schemas.openxmlformats.org/officeDocument/2006/relationships/image" Target="../media/image19.png"/><Relationship Id="rId9" Type="http://schemas.openxmlformats.org/officeDocument/2006/relationships/image" Target="../media/image21.sv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svg"/><Relationship Id="rId4" Type="http://schemas.openxmlformats.org/officeDocument/2006/relationships/image" Target="../media/image19.png"/><Relationship Id="rId9" Type="http://schemas.openxmlformats.org/officeDocument/2006/relationships/image" Target="../media/image21.sv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svg"/><Relationship Id="rId10" Type="http://schemas.openxmlformats.org/officeDocument/2006/relationships/image" Target="../media/image22.jpeg"/><Relationship Id="rId4" Type="http://schemas.openxmlformats.org/officeDocument/2006/relationships/image" Target="../media/image19.png"/><Relationship Id="rId9" Type="http://schemas.openxmlformats.org/officeDocument/2006/relationships/image" Target="../media/image21.sv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svg"/><Relationship Id="rId4" Type="http://schemas.openxmlformats.org/officeDocument/2006/relationships/image" Target="../media/image19.png"/><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1.png"/><Relationship Id="rId4" Type="http://schemas.openxmlformats.org/officeDocument/2006/relationships/image" Target="../media/image24.sv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svg"/><Relationship Id="rId4" Type="http://schemas.openxmlformats.org/officeDocument/2006/relationships/image" Target="../media/image19.png"/><Relationship Id="rId9" Type="http://schemas.openxmlformats.org/officeDocument/2006/relationships/image" Target="../media/image21.sv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svg"/><Relationship Id="rId4" Type="http://schemas.openxmlformats.org/officeDocument/2006/relationships/image" Target="../media/image19.png"/><Relationship Id="rId9" Type="http://schemas.openxmlformats.org/officeDocument/2006/relationships/image" Target="../media/image21.sv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svg"/><Relationship Id="rId4" Type="http://schemas.openxmlformats.org/officeDocument/2006/relationships/image" Target="../media/image19.png"/><Relationship Id="rId9" Type="http://schemas.openxmlformats.org/officeDocument/2006/relationships/image" Target="../media/image21.sv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svg"/><Relationship Id="rId4" Type="http://schemas.openxmlformats.org/officeDocument/2006/relationships/image" Target="../media/image19.png"/><Relationship Id="rId9" Type="http://schemas.openxmlformats.org/officeDocument/2006/relationships/image" Target="../media/image21.svg"/></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4.svg"/><Relationship Id="rId4" Type="http://schemas.openxmlformats.org/officeDocument/2006/relationships/image" Target="../media/image25.png"/><Relationship Id="rId9" Type="http://schemas.openxmlformats.org/officeDocument/2006/relationships/image" Target="../media/image48.sv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4.svg"/><Relationship Id="rId4" Type="http://schemas.openxmlformats.org/officeDocument/2006/relationships/image" Target="../media/image25.png"/><Relationship Id="rId9" Type="http://schemas.openxmlformats.org/officeDocument/2006/relationships/image" Target="../media/image48.svg"/></Relationships>
</file>

<file path=ppt/slides/_rels/slide2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1.png"/><Relationship Id="rId4" Type="http://schemas.openxmlformats.org/officeDocument/2006/relationships/image" Target="../media/image24.svg"/></Relationships>
</file>

<file path=ppt/slides/_rels/slide3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1.png"/><Relationship Id="rId4" Type="http://schemas.openxmlformats.org/officeDocument/2006/relationships/image" Target="../media/image24.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1.png"/><Relationship Id="rId4" Type="http://schemas.openxmlformats.org/officeDocument/2006/relationships/image" Target="../media/image24.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1.png"/><Relationship Id="rId4" Type="http://schemas.openxmlformats.org/officeDocument/2006/relationships/image" Target="../media/image24.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57.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1.pn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1.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Freeform 2"/>
          <p:cNvSpPr/>
          <p:nvPr/>
        </p:nvSpPr>
        <p:spPr>
          <a:xfrm rot="-474658">
            <a:off x="13684856" y="7171234"/>
            <a:ext cx="1236792" cy="1748116"/>
          </a:xfrm>
          <a:custGeom>
            <a:avLst/>
            <a:gdLst/>
            <a:ahLst/>
            <a:cxnLst/>
            <a:rect l="l" t="t" r="r" b="b"/>
            <a:pathLst>
              <a:path w="1236792" h="1748116">
                <a:moveTo>
                  <a:pt x="0" y="0"/>
                </a:moveTo>
                <a:lnTo>
                  <a:pt x="1236792" y="0"/>
                </a:lnTo>
                <a:lnTo>
                  <a:pt x="1236792" y="1748116"/>
                </a:lnTo>
                <a:lnTo>
                  <a:pt x="0" y="1748116"/>
                </a:lnTo>
                <a:lnTo>
                  <a:pt x="0" y="0"/>
                </a:lnTo>
                <a:close/>
              </a:path>
            </a:pathLst>
          </a:custGeom>
          <a:blipFill>
            <a:blip r:embed="rId2"/>
            <a:stretch>
              <a:fillRect/>
            </a:stretch>
          </a:blipFill>
        </p:spPr>
      </p:sp>
      <p:sp>
        <p:nvSpPr>
          <p:cNvPr id="3" name="Freeform 3"/>
          <p:cNvSpPr/>
          <p:nvPr/>
        </p:nvSpPr>
        <p:spPr>
          <a:xfrm rot="-930141">
            <a:off x="14562465" y="7290309"/>
            <a:ext cx="3965724" cy="3935981"/>
          </a:xfrm>
          <a:custGeom>
            <a:avLst/>
            <a:gdLst/>
            <a:ahLst/>
            <a:cxnLst/>
            <a:rect l="l" t="t" r="r" b="b"/>
            <a:pathLst>
              <a:path w="3965724" h="3935981">
                <a:moveTo>
                  <a:pt x="0" y="0"/>
                </a:moveTo>
                <a:lnTo>
                  <a:pt x="3965724" y="0"/>
                </a:lnTo>
                <a:lnTo>
                  <a:pt x="3965724" y="3935982"/>
                </a:lnTo>
                <a:lnTo>
                  <a:pt x="0" y="3935982"/>
                </a:lnTo>
                <a:lnTo>
                  <a:pt x="0" y="0"/>
                </a:lnTo>
                <a:close/>
              </a:path>
            </a:pathLst>
          </a:custGeom>
          <a:blipFill>
            <a:blip r:embed="rId3"/>
            <a:stretch>
              <a:fillRect/>
            </a:stretch>
          </a:blipFill>
        </p:spPr>
      </p:sp>
      <p:sp>
        <p:nvSpPr>
          <p:cNvPr id="4" name="Freeform 4"/>
          <p:cNvSpPr/>
          <p:nvPr/>
        </p:nvSpPr>
        <p:spPr>
          <a:xfrm rot="-867913">
            <a:off x="-270530" y="-30524"/>
            <a:ext cx="3307530" cy="2679099"/>
          </a:xfrm>
          <a:custGeom>
            <a:avLst/>
            <a:gdLst/>
            <a:ahLst/>
            <a:cxnLst/>
            <a:rect l="l" t="t" r="r" b="b"/>
            <a:pathLst>
              <a:path w="3307530" h="2679099">
                <a:moveTo>
                  <a:pt x="0" y="0"/>
                </a:moveTo>
                <a:lnTo>
                  <a:pt x="3307529" y="0"/>
                </a:lnTo>
                <a:lnTo>
                  <a:pt x="3307529" y="2679099"/>
                </a:lnTo>
                <a:lnTo>
                  <a:pt x="0" y="26790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3726943">
            <a:off x="2182718" y="1292753"/>
            <a:ext cx="1620466" cy="1800518"/>
          </a:xfrm>
          <a:custGeom>
            <a:avLst/>
            <a:gdLst/>
            <a:ahLst/>
            <a:cxnLst/>
            <a:rect l="l" t="t" r="r" b="b"/>
            <a:pathLst>
              <a:path w="1620466" h="1800518">
                <a:moveTo>
                  <a:pt x="0" y="0"/>
                </a:moveTo>
                <a:lnTo>
                  <a:pt x="1620467" y="0"/>
                </a:lnTo>
                <a:lnTo>
                  <a:pt x="1620467" y="1800518"/>
                </a:lnTo>
                <a:lnTo>
                  <a:pt x="0" y="180051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1472365">
            <a:off x="14148985" y="9029816"/>
            <a:ext cx="1077957" cy="1178095"/>
          </a:xfrm>
          <a:custGeom>
            <a:avLst/>
            <a:gdLst/>
            <a:ahLst/>
            <a:cxnLst/>
            <a:rect l="l" t="t" r="r" b="b"/>
            <a:pathLst>
              <a:path w="1077957" h="1178095">
                <a:moveTo>
                  <a:pt x="0" y="0"/>
                </a:moveTo>
                <a:lnTo>
                  <a:pt x="1077958" y="0"/>
                </a:lnTo>
                <a:lnTo>
                  <a:pt x="1077958" y="1178095"/>
                </a:lnTo>
                <a:lnTo>
                  <a:pt x="0" y="1178095"/>
                </a:lnTo>
                <a:lnTo>
                  <a:pt x="0" y="0"/>
                </a:lnTo>
                <a:close/>
              </a:path>
            </a:pathLst>
          </a:custGeom>
          <a:blipFill>
            <a:blip r:embed="rId8"/>
            <a:stretch>
              <a:fillRect/>
            </a:stretch>
          </a:blipFill>
        </p:spPr>
      </p:sp>
      <p:sp>
        <p:nvSpPr>
          <p:cNvPr id="7" name="Freeform 7"/>
          <p:cNvSpPr/>
          <p:nvPr/>
        </p:nvSpPr>
        <p:spPr>
          <a:xfrm rot="-1064436">
            <a:off x="340895" y="1273979"/>
            <a:ext cx="1050652" cy="2401491"/>
          </a:xfrm>
          <a:custGeom>
            <a:avLst/>
            <a:gdLst/>
            <a:ahLst/>
            <a:cxnLst/>
            <a:rect l="l" t="t" r="r" b="b"/>
            <a:pathLst>
              <a:path w="1050652" h="2401491">
                <a:moveTo>
                  <a:pt x="0" y="0"/>
                </a:moveTo>
                <a:lnTo>
                  <a:pt x="1050652" y="0"/>
                </a:lnTo>
                <a:lnTo>
                  <a:pt x="1050652" y="2401491"/>
                </a:lnTo>
                <a:lnTo>
                  <a:pt x="0" y="240149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15036063" y="1093520"/>
            <a:ext cx="2223237" cy="2198984"/>
          </a:xfrm>
          <a:custGeom>
            <a:avLst/>
            <a:gdLst/>
            <a:ahLst/>
            <a:cxnLst/>
            <a:rect l="l" t="t" r="r" b="b"/>
            <a:pathLst>
              <a:path w="2223237" h="2198984">
                <a:moveTo>
                  <a:pt x="0" y="0"/>
                </a:moveTo>
                <a:lnTo>
                  <a:pt x="2223237" y="0"/>
                </a:lnTo>
                <a:lnTo>
                  <a:pt x="2223237" y="2198984"/>
                </a:lnTo>
                <a:lnTo>
                  <a:pt x="0" y="219898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rot="-10800000">
            <a:off x="1028700" y="7094440"/>
            <a:ext cx="2223237" cy="2198984"/>
          </a:xfrm>
          <a:custGeom>
            <a:avLst/>
            <a:gdLst/>
            <a:ahLst/>
            <a:cxnLst/>
            <a:rect l="l" t="t" r="r" b="b"/>
            <a:pathLst>
              <a:path w="2223237" h="2198984">
                <a:moveTo>
                  <a:pt x="0" y="0"/>
                </a:moveTo>
                <a:lnTo>
                  <a:pt x="2223237" y="0"/>
                </a:lnTo>
                <a:lnTo>
                  <a:pt x="2223237" y="2198983"/>
                </a:lnTo>
                <a:lnTo>
                  <a:pt x="0" y="2198983"/>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0" name="TextBox 10"/>
          <p:cNvSpPr txBox="1"/>
          <p:nvPr/>
        </p:nvSpPr>
        <p:spPr>
          <a:xfrm>
            <a:off x="-1" y="3582331"/>
            <a:ext cx="17754601" cy="2269852"/>
          </a:xfrm>
          <a:prstGeom prst="rect">
            <a:avLst/>
          </a:prstGeom>
        </p:spPr>
        <p:txBody>
          <a:bodyPr wrap="square" lIns="0" tIns="0" rIns="0" bIns="0" rtlCol="0" anchor="t">
            <a:spAutoFit/>
          </a:bodyPr>
          <a:lstStyle/>
          <a:p>
            <a:pPr algn="ctr">
              <a:lnSpc>
                <a:spcPts val="17685"/>
              </a:lnSpc>
            </a:pPr>
            <a:r>
              <a:rPr lang="en-US" sz="12632" spc="-505" dirty="0">
                <a:solidFill>
                  <a:srgbClr val="226959"/>
                </a:solidFill>
                <a:latin typeface="Childos Arabic Semi-Bold"/>
              </a:rPr>
              <a:t>BASIS DATA TERSEBAR</a:t>
            </a:r>
          </a:p>
        </p:txBody>
      </p:sp>
      <p:sp>
        <p:nvSpPr>
          <p:cNvPr id="11" name="TextBox 11"/>
          <p:cNvSpPr txBox="1"/>
          <p:nvPr/>
        </p:nvSpPr>
        <p:spPr>
          <a:xfrm>
            <a:off x="4580986" y="6052613"/>
            <a:ext cx="9126029" cy="779317"/>
          </a:xfrm>
          <a:prstGeom prst="rect">
            <a:avLst/>
          </a:prstGeom>
        </p:spPr>
        <p:txBody>
          <a:bodyPr lIns="0" tIns="0" rIns="0" bIns="0" rtlCol="0" anchor="t">
            <a:spAutoFit/>
          </a:bodyPr>
          <a:lstStyle/>
          <a:p>
            <a:pPr algn="ctr">
              <a:lnSpc>
                <a:spcPts val="6395"/>
              </a:lnSpc>
            </a:pPr>
            <a:r>
              <a:rPr lang="en-US" sz="4568" spc="1105">
                <a:solidFill>
                  <a:srgbClr val="226959"/>
                </a:solidFill>
                <a:latin typeface="Sondos Bold"/>
              </a:rPr>
              <a:t>MANAJEMEN BASIS DATA</a:t>
            </a:r>
          </a:p>
        </p:txBody>
      </p:sp>
      <p:sp>
        <p:nvSpPr>
          <p:cNvPr id="13" name="TextBox 13"/>
          <p:cNvSpPr txBox="1"/>
          <p:nvPr/>
        </p:nvSpPr>
        <p:spPr>
          <a:xfrm>
            <a:off x="515995" y="8456090"/>
            <a:ext cx="13437030" cy="1588942"/>
          </a:xfrm>
          <a:prstGeom prst="rect">
            <a:avLst/>
          </a:prstGeom>
        </p:spPr>
        <p:txBody>
          <a:bodyPr lIns="0" tIns="0" rIns="0" bIns="0" rtlCol="0" anchor="t">
            <a:spAutoFit/>
          </a:bodyPr>
          <a:lstStyle/>
          <a:p>
            <a:pPr algn="just">
              <a:lnSpc>
                <a:spcPts val="6395"/>
              </a:lnSpc>
            </a:pPr>
            <a:r>
              <a:rPr lang="en-US" sz="4568" spc="342">
                <a:solidFill>
                  <a:srgbClr val="226959"/>
                </a:solidFill>
                <a:latin typeface="Sondos Bold"/>
              </a:rPr>
              <a:t>DOSEN PENGAMPU :</a:t>
            </a:r>
          </a:p>
          <a:p>
            <a:pPr algn="just">
              <a:lnSpc>
                <a:spcPts val="6395"/>
              </a:lnSpc>
            </a:pPr>
            <a:r>
              <a:rPr lang="en-US" sz="4568" spc="342">
                <a:solidFill>
                  <a:srgbClr val="226959"/>
                </a:solidFill>
                <a:latin typeface="Sondos Bold"/>
              </a:rPr>
              <a:t>Dr. Rice Novita, S.Kom., M.Kom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grpSp>
        <p:nvGrpSpPr>
          <p:cNvPr id="2" name="Group 2"/>
          <p:cNvGrpSpPr/>
          <p:nvPr/>
        </p:nvGrpSpPr>
        <p:grpSpPr>
          <a:xfrm rot="765072">
            <a:off x="-887942" y="-808022"/>
            <a:ext cx="4559365" cy="5363129"/>
            <a:chOff x="0" y="0"/>
            <a:chExt cx="6079154" cy="7150839"/>
          </a:xfrm>
        </p:grpSpPr>
        <p:sp>
          <p:nvSpPr>
            <p:cNvPr id="3" name="Freeform 3"/>
            <p:cNvSpPr/>
            <p:nvPr/>
          </p:nvSpPr>
          <p:spPr>
            <a:xfrm rot="-996455">
              <a:off x="717973" y="1279631"/>
              <a:ext cx="4455711" cy="4521478"/>
            </a:xfrm>
            <a:custGeom>
              <a:avLst/>
              <a:gdLst/>
              <a:ahLst/>
              <a:cxnLst/>
              <a:rect l="l" t="t" r="r" b="b"/>
              <a:pathLst>
                <a:path w="4455711" h="4521478">
                  <a:moveTo>
                    <a:pt x="0" y="0"/>
                  </a:moveTo>
                  <a:lnTo>
                    <a:pt x="4455711" y="0"/>
                  </a:lnTo>
                  <a:lnTo>
                    <a:pt x="4455711" y="4521478"/>
                  </a:lnTo>
                  <a:lnTo>
                    <a:pt x="0" y="452147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996455">
              <a:off x="3403290" y="281684"/>
              <a:ext cx="2351977" cy="2609683"/>
            </a:xfrm>
            <a:custGeom>
              <a:avLst/>
              <a:gdLst/>
              <a:ahLst/>
              <a:cxnLst/>
              <a:rect l="l" t="t" r="r" b="b"/>
              <a:pathLst>
                <a:path w="2351977" h="2609683">
                  <a:moveTo>
                    <a:pt x="0" y="0"/>
                  </a:moveTo>
                  <a:lnTo>
                    <a:pt x="2351977" y="0"/>
                  </a:lnTo>
                  <a:lnTo>
                    <a:pt x="2351977" y="2609683"/>
                  </a:lnTo>
                  <a:lnTo>
                    <a:pt x="0" y="26096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703544">
              <a:off x="234074" y="4594533"/>
              <a:ext cx="3430012" cy="1852207"/>
            </a:xfrm>
            <a:custGeom>
              <a:avLst/>
              <a:gdLst/>
              <a:ahLst/>
              <a:cxnLst/>
              <a:rect l="l" t="t" r="r" b="b"/>
              <a:pathLst>
                <a:path w="3430012" h="1852207">
                  <a:moveTo>
                    <a:pt x="0" y="0"/>
                  </a:moveTo>
                  <a:lnTo>
                    <a:pt x="3430012" y="0"/>
                  </a:lnTo>
                  <a:lnTo>
                    <a:pt x="3430012" y="1852207"/>
                  </a:lnTo>
                  <a:lnTo>
                    <a:pt x="0" y="185220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sp>
        <p:nvSpPr>
          <p:cNvPr id="6" name="Freeform 6"/>
          <p:cNvSpPr/>
          <p:nvPr/>
        </p:nvSpPr>
        <p:spPr>
          <a:xfrm rot="-1486891">
            <a:off x="12176626" y="8556260"/>
            <a:ext cx="6503106" cy="1404080"/>
          </a:xfrm>
          <a:custGeom>
            <a:avLst/>
            <a:gdLst/>
            <a:ahLst/>
            <a:cxnLst/>
            <a:rect l="l" t="t" r="r" b="b"/>
            <a:pathLst>
              <a:path w="6503106" h="1404080">
                <a:moveTo>
                  <a:pt x="0" y="0"/>
                </a:moveTo>
                <a:lnTo>
                  <a:pt x="6503106" y="0"/>
                </a:lnTo>
                <a:lnTo>
                  <a:pt x="6503106" y="1404080"/>
                </a:lnTo>
                <a:lnTo>
                  <a:pt x="0" y="14040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9999594">
            <a:off x="13837056" y="-694772"/>
            <a:ext cx="4554595" cy="4281319"/>
          </a:xfrm>
          <a:custGeom>
            <a:avLst/>
            <a:gdLst/>
            <a:ahLst/>
            <a:cxnLst/>
            <a:rect l="l" t="t" r="r" b="b"/>
            <a:pathLst>
              <a:path w="4554595" h="4281319">
                <a:moveTo>
                  <a:pt x="0" y="0"/>
                </a:moveTo>
                <a:lnTo>
                  <a:pt x="4554595" y="0"/>
                </a:lnTo>
                <a:lnTo>
                  <a:pt x="4554595" y="4281318"/>
                </a:lnTo>
                <a:lnTo>
                  <a:pt x="0" y="428131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TextBox 8"/>
          <p:cNvSpPr txBox="1"/>
          <p:nvPr/>
        </p:nvSpPr>
        <p:spPr>
          <a:xfrm>
            <a:off x="640467" y="3169908"/>
            <a:ext cx="16278582" cy="4676156"/>
          </a:xfrm>
          <a:prstGeom prst="rect">
            <a:avLst/>
          </a:prstGeom>
        </p:spPr>
        <p:txBody>
          <a:bodyPr lIns="0" tIns="0" rIns="0" bIns="0" rtlCol="0" anchor="t">
            <a:spAutoFit/>
          </a:bodyPr>
          <a:lstStyle/>
          <a:p>
            <a:pPr algn="just">
              <a:lnSpc>
                <a:spcPts val="7384"/>
              </a:lnSpc>
            </a:pPr>
            <a:r>
              <a:rPr lang="en-US" sz="5274" spc="-210">
                <a:solidFill>
                  <a:srgbClr val="226959"/>
                </a:solidFill>
                <a:latin typeface="Childos Arabic"/>
              </a:rPr>
              <a:t>Basis data terdesentralisasi juga tersimpan pada komputer-komputer dilokasi-lokasi yang berbeda, tetapi masing-masing komputer tidak saling terhubung lewat sarana jaringan sehingga pada pengguna dari lokasi-lokasi yang berbeda tidak dapat saling berbagi data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grpSp>
        <p:nvGrpSpPr>
          <p:cNvPr id="2" name="Group 2"/>
          <p:cNvGrpSpPr/>
          <p:nvPr/>
        </p:nvGrpSpPr>
        <p:grpSpPr>
          <a:xfrm rot="765072">
            <a:off x="-887942" y="-808022"/>
            <a:ext cx="4559365" cy="5363129"/>
            <a:chOff x="0" y="0"/>
            <a:chExt cx="6079154" cy="7150839"/>
          </a:xfrm>
        </p:grpSpPr>
        <p:sp>
          <p:nvSpPr>
            <p:cNvPr id="3" name="Freeform 3"/>
            <p:cNvSpPr/>
            <p:nvPr/>
          </p:nvSpPr>
          <p:spPr>
            <a:xfrm rot="-996455">
              <a:off x="717973" y="1279631"/>
              <a:ext cx="4455711" cy="4521478"/>
            </a:xfrm>
            <a:custGeom>
              <a:avLst/>
              <a:gdLst/>
              <a:ahLst/>
              <a:cxnLst/>
              <a:rect l="l" t="t" r="r" b="b"/>
              <a:pathLst>
                <a:path w="4455711" h="4521478">
                  <a:moveTo>
                    <a:pt x="0" y="0"/>
                  </a:moveTo>
                  <a:lnTo>
                    <a:pt x="4455711" y="0"/>
                  </a:lnTo>
                  <a:lnTo>
                    <a:pt x="4455711" y="4521478"/>
                  </a:lnTo>
                  <a:lnTo>
                    <a:pt x="0" y="452147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996455">
              <a:off x="3403290" y="281684"/>
              <a:ext cx="2351977" cy="2609683"/>
            </a:xfrm>
            <a:custGeom>
              <a:avLst/>
              <a:gdLst/>
              <a:ahLst/>
              <a:cxnLst/>
              <a:rect l="l" t="t" r="r" b="b"/>
              <a:pathLst>
                <a:path w="2351977" h="2609683">
                  <a:moveTo>
                    <a:pt x="0" y="0"/>
                  </a:moveTo>
                  <a:lnTo>
                    <a:pt x="2351977" y="0"/>
                  </a:lnTo>
                  <a:lnTo>
                    <a:pt x="2351977" y="2609683"/>
                  </a:lnTo>
                  <a:lnTo>
                    <a:pt x="0" y="26096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703544">
              <a:off x="234074" y="4594533"/>
              <a:ext cx="3430012" cy="1852207"/>
            </a:xfrm>
            <a:custGeom>
              <a:avLst/>
              <a:gdLst/>
              <a:ahLst/>
              <a:cxnLst/>
              <a:rect l="l" t="t" r="r" b="b"/>
              <a:pathLst>
                <a:path w="3430012" h="1852207">
                  <a:moveTo>
                    <a:pt x="0" y="0"/>
                  </a:moveTo>
                  <a:lnTo>
                    <a:pt x="3430012" y="0"/>
                  </a:lnTo>
                  <a:lnTo>
                    <a:pt x="3430012" y="1852207"/>
                  </a:lnTo>
                  <a:lnTo>
                    <a:pt x="0" y="185220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sp>
        <p:nvSpPr>
          <p:cNvPr id="6" name="Freeform 6"/>
          <p:cNvSpPr/>
          <p:nvPr/>
        </p:nvSpPr>
        <p:spPr>
          <a:xfrm rot="-1486891">
            <a:off x="12176626" y="8556260"/>
            <a:ext cx="6503106" cy="1404080"/>
          </a:xfrm>
          <a:custGeom>
            <a:avLst/>
            <a:gdLst/>
            <a:ahLst/>
            <a:cxnLst/>
            <a:rect l="l" t="t" r="r" b="b"/>
            <a:pathLst>
              <a:path w="6503106" h="1404080">
                <a:moveTo>
                  <a:pt x="0" y="0"/>
                </a:moveTo>
                <a:lnTo>
                  <a:pt x="6503106" y="0"/>
                </a:lnTo>
                <a:lnTo>
                  <a:pt x="6503106" y="1404080"/>
                </a:lnTo>
                <a:lnTo>
                  <a:pt x="0" y="14040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9999594">
            <a:off x="13837056" y="-694772"/>
            <a:ext cx="4554595" cy="4281319"/>
          </a:xfrm>
          <a:custGeom>
            <a:avLst/>
            <a:gdLst/>
            <a:ahLst/>
            <a:cxnLst/>
            <a:rect l="l" t="t" r="r" b="b"/>
            <a:pathLst>
              <a:path w="4554595" h="4281319">
                <a:moveTo>
                  <a:pt x="0" y="0"/>
                </a:moveTo>
                <a:lnTo>
                  <a:pt x="4554595" y="0"/>
                </a:lnTo>
                <a:lnTo>
                  <a:pt x="4554595" y="4281318"/>
                </a:lnTo>
                <a:lnTo>
                  <a:pt x="0" y="428131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2007965" y="648217"/>
            <a:ext cx="14272069" cy="8990567"/>
          </a:xfrm>
          <a:custGeom>
            <a:avLst/>
            <a:gdLst/>
            <a:ahLst/>
            <a:cxnLst/>
            <a:rect l="l" t="t" r="r" b="b"/>
            <a:pathLst>
              <a:path w="14272069" h="8990567">
                <a:moveTo>
                  <a:pt x="0" y="0"/>
                </a:moveTo>
                <a:lnTo>
                  <a:pt x="14272070" y="0"/>
                </a:lnTo>
                <a:lnTo>
                  <a:pt x="14272070" y="8990566"/>
                </a:lnTo>
                <a:lnTo>
                  <a:pt x="0" y="8990566"/>
                </a:lnTo>
                <a:lnTo>
                  <a:pt x="0" y="0"/>
                </a:lnTo>
                <a:close/>
              </a:path>
            </a:pathLst>
          </a:custGeom>
          <a:blipFill>
            <a:blip r:embed="rId12"/>
            <a:stretch>
              <a:fillRect t="-15365" r="-102018" b="-125021"/>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grpSp>
        <p:nvGrpSpPr>
          <p:cNvPr id="2" name="Group 2"/>
          <p:cNvGrpSpPr/>
          <p:nvPr/>
        </p:nvGrpSpPr>
        <p:grpSpPr>
          <a:xfrm rot="765072">
            <a:off x="-2279683" y="-1652865"/>
            <a:ext cx="4559365" cy="5363129"/>
            <a:chOff x="0" y="0"/>
            <a:chExt cx="6079154" cy="7150839"/>
          </a:xfrm>
        </p:grpSpPr>
        <p:sp>
          <p:nvSpPr>
            <p:cNvPr id="3" name="Freeform 3"/>
            <p:cNvSpPr/>
            <p:nvPr/>
          </p:nvSpPr>
          <p:spPr>
            <a:xfrm rot="-996455">
              <a:off x="717973" y="1279631"/>
              <a:ext cx="4455711" cy="4521478"/>
            </a:xfrm>
            <a:custGeom>
              <a:avLst/>
              <a:gdLst/>
              <a:ahLst/>
              <a:cxnLst/>
              <a:rect l="l" t="t" r="r" b="b"/>
              <a:pathLst>
                <a:path w="4455711" h="4521478">
                  <a:moveTo>
                    <a:pt x="0" y="0"/>
                  </a:moveTo>
                  <a:lnTo>
                    <a:pt x="4455711" y="0"/>
                  </a:lnTo>
                  <a:lnTo>
                    <a:pt x="4455711" y="4521478"/>
                  </a:lnTo>
                  <a:lnTo>
                    <a:pt x="0" y="452147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996455">
              <a:off x="3403290" y="281684"/>
              <a:ext cx="2351977" cy="2609683"/>
            </a:xfrm>
            <a:custGeom>
              <a:avLst/>
              <a:gdLst/>
              <a:ahLst/>
              <a:cxnLst/>
              <a:rect l="l" t="t" r="r" b="b"/>
              <a:pathLst>
                <a:path w="2351977" h="2609683">
                  <a:moveTo>
                    <a:pt x="0" y="0"/>
                  </a:moveTo>
                  <a:lnTo>
                    <a:pt x="2351977" y="0"/>
                  </a:lnTo>
                  <a:lnTo>
                    <a:pt x="2351977" y="2609683"/>
                  </a:lnTo>
                  <a:lnTo>
                    <a:pt x="0" y="26096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703544">
              <a:off x="234074" y="4594533"/>
              <a:ext cx="3430012" cy="1852207"/>
            </a:xfrm>
            <a:custGeom>
              <a:avLst/>
              <a:gdLst/>
              <a:ahLst/>
              <a:cxnLst/>
              <a:rect l="l" t="t" r="r" b="b"/>
              <a:pathLst>
                <a:path w="3430012" h="1852207">
                  <a:moveTo>
                    <a:pt x="0" y="0"/>
                  </a:moveTo>
                  <a:lnTo>
                    <a:pt x="3430012" y="0"/>
                  </a:lnTo>
                  <a:lnTo>
                    <a:pt x="3430012" y="1852207"/>
                  </a:lnTo>
                  <a:lnTo>
                    <a:pt x="0" y="185220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sp>
        <p:nvSpPr>
          <p:cNvPr id="6" name="Freeform 6"/>
          <p:cNvSpPr/>
          <p:nvPr/>
        </p:nvSpPr>
        <p:spPr>
          <a:xfrm rot="-1486891">
            <a:off x="12176626" y="8556260"/>
            <a:ext cx="6503106" cy="1404080"/>
          </a:xfrm>
          <a:custGeom>
            <a:avLst/>
            <a:gdLst/>
            <a:ahLst/>
            <a:cxnLst/>
            <a:rect l="l" t="t" r="r" b="b"/>
            <a:pathLst>
              <a:path w="6503106" h="1404080">
                <a:moveTo>
                  <a:pt x="0" y="0"/>
                </a:moveTo>
                <a:lnTo>
                  <a:pt x="6503106" y="0"/>
                </a:lnTo>
                <a:lnTo>
                  <a:pt x="6503106" y="1404080"/>
                </a:lnTo>
                <a:lnTo>
                  <a:pt x="0" y="14040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9999594">
            <a:off x="15512501" y="-1800566"/>
            <a:ext cx="4554595" cy="4281319"/>
          </a:xfrm>
          <a:custGeom>
            <a:avLst/>
            <a:gdLst/>
            <a:ahLst/>
            <a:cxnLst/>
            <a:rect l="l" t="t" r="r" b="b"/>
            <a:pathLst>
              <a:path w="4554595" h="4281319">
                <a:moveTo>
                  <a:pt x="0" y="0"/>
                </a:moveTo>
                <a:lnTo>
                  <a:pt x="4554594" y="0"/>
                </a:lnTo>
                <a:lnTo>
                  <a:pt x="4554594" y="4281319"/>
                </a:lnTo>
                <a:lnTo>
                  <a:pt x="0" y="428131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TextBox 8"/>
          <p:cNvSpPr txBox="1"/>
          <p:nvPr/>
        </p:nvSpPr>
        <p:spPr>
          <a:xfrm>
            <a:off x="1511216" y="885825"/>
            <a:ext cx="16278582" cy="942356"/>
          </a:xfrm>
          <a:prstGeom prst="rect">
            <a:avLst/>
          </a:prstGeom>
        </p:spPr>
        <p:txBody>
          <a:bodyPr lIns="0" tIns="0" rIns="0" bIns="0" rtlCol="0" anchor="t">
            <a:spAutoFit/>
          </a:bodyPr>
          <a:lstStyle/>
          <a:p>
            <a:pPr algn="ctr">
              <a:lnSpc>
                <a:spcPts val="7384"/>
              </a:lnSpc>
            </a:pPr>
            <a:r>
              <a:rPr lang="en-US" sz="5274" spc="-210">
                <a:solidFill>
                  <a:srgbClr val="226959"/>
                </a:solidFill>
                <a:latin typeface="Childos Arabic"/>
              </a:rPr>
              <a:t>Lingkungan-lingkungan Basis Data Tersebar</a:t>
            </a:r>
          </a:p>
        </p:txBody>
      </p:sp>
      <p:sp>
        <p:nvSpPr>
          <p:cNvPr id="9" name="TextBox 9"/>
          <p:cNvSpPr txBox="1"/>
          <p:nvPr/>
        </p:nvSpPr>
        <p:spPr>
          <a:xfrm>
            <a:off x="557822" y="2123972"/>
            <a:ext cx="16278582" cy="7476506"/>
          </a:xfrm>
          <a:prstGeom prst="rect">
            <a:avLst/>
          </a:prstGeom>
        </p:spPr>
        <p:txBody>
          <a:bodyPr lIns="0" tIns="0" rIns="0" bIns="0" rtlCol="0" anchor="t">
            <a:spAutoFit/>
          </a:bodyPr>
          <a:lstStyle/>
          <a:p>
            <a:pPr>
              <a:lnSpc>
                <a:spcPts val="7384"/>
              </a:lnSpc>
            </a:pPr>
            <a:r>
              <a:rPr lang="en-US" sz="5274" spc="-210">
                <a:solidFill>
                  <a:srgbClr val="226959"/>
                </a:solidFill>
                <a:latin typeface="Childos Arabic"/>
              </a:rPr>
              <a:t>1.Homogen : DBMS yang sama digunakan disetiap simpul</a:t>
            </a:r>
          </a:p>
          <a:p>
            <a:pPr>
              <a:lnSpc>
                <a:spcPts val="7384"/>
              </a:lnSpc>
            </a:pPr>
            <a:r>
              <a:rPr lang="en-US" sz="5274" spc="-210">
                <a:solidFill>
                  <a:srgbClr val="226959"/>
                </a:solidFill>
                <a:latin typeface="Childos Arabic"/>
              </a:rPr>
              <a:t>a. Otonomi</a:t>
            </a:r>
          </a:p>
          <a:p>
            <a:pPr>
              <a:lnSpc>
                <a:spcPts val="7384"/>
              </a:lnSpc>
            </a:pPr>
            <a:r>
              <a:rPr lang="en-US" sz="5274" spc="-210">
                <a:solidFill>
                  <a:srgbClr val="226959"/>
                </a:solidFill>
                <a:latin typeface="Childos Arabic"/>
              </a:rPr>
              <a:t>Setiap DBMS bekerja secara mandiri. saling mengirimkan pesan untuk berbagi pembaruan data</a:t>
            </a:r>
          </a:p>
          <a:p>
            <a:pPr>
              <a:lnSpc>
                <a:spcPts val="7384"/>
              </a:lnSpc>
            </a:pPr>
            <a:r>
              <a:rPr lang="en-US" sz="5274" spc="-210">
                <a:solidFill>
                  <a:srgbClr val="226959"/>
                </a:solidFill>
                <a:latin typeface="Childos Arabic"/>
              </a:rPr>
              <a:t>b. Tidak Otonomi</a:t>
            </a:r>
          </a:p>
          <a:p>
            <a:pPr>
              <a:lnSpc>
                <a:spcPts val="7384"/>
              </a:lnSpc>
            </a:pPr>
            <a:r>
              <a:rPr lang="en-US" sz="5274" spc="-210">
                <a:solidFill>
                  <a:srgbClr val="226959"/>
                </a:solidFill>
                <a:latin typeface="Childos Arabic"/>
              </a:rPr>
              <a:t>DBMS pusat, mengoordinasi akses basis data dan melakukan pembaruan melintasi simpul-simpul</a:t>
            </a:r>
          </a:p>
          <a:p>
            <a:pPr algn="ctr">
              <a:lnSpc>
                <a:spcPts val="7384"/>
              </a:lnSpc>
            </a:pPr>
            <a:endParaRPr lang="en-US" sz="5274" spc="-210">
              <a:solidFill>
                <a:srgbClr val="226959"/>
              </a:solidFill>
              <a:latin typeface="Childos Arab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grpSp>
        <p:nvGrpSpPr>
          <p:cNvPr id="2" name="Group 2"/>
          <p:cNvGrpSpPr/>
          <p:nvPr/>
        </p:nvGrpSpPr>
        <p:grpSpPr>
          <a:xfrm rot="765072">
            <a:off x="-2279683" y="-1652865"/>
            <a:ext cx="4559365" cy="5363129"/>
            <a:chOff x="0" y="0"/>
            <a:chExt cx="6079154" cy="7150839"/>
          </a:xfrm>
        </p:grpSpPr>
        <p:sp>
          <p:nvSpPr>
            <p:cNvPr id="3" name="Freeform 3"/>
            <p:cNvSpPr/>
            <p:nvPr/>
          </p:nvSpPr>
          <p:spPr>
            <a:xfrm rot="-996455">
              <a:off x="717973" y="1279631"/>
              <a:ext cx="4455711" cy="4521478"/>
            </a:xfrm>
            <a:custGeom>
              <a:avLst/>
              <a:gdLst/>
              <a:ahLst/>
              <a:cxnLst/>
              <a:rect l="l" t="t" r="r" b="b"/>
              <a:pathLst>
                <a:path w="4455711" h="4521478">
                  <a:moveTo>
                    <a:pt x="0" y="0"/>
                  </a:moveTo>
                  <a:lnTo>
                    <a:pt x="4455711" y="0"/>
                  </a:lnTo>
                  <a:lnTo>
                    <a:pt x="4455711" y="4521478"/>
                  </a:lnTo>
                  <a:lnTo>
                    <a:pt x="0" y="452147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996455">
              <a:off x="3403290" y="281684"/>
              <a:ext cx="2351977" cy="2609683"/>
            </a:xfrm>
            <a:custGeom>
              <a:avLst/>
              <a:gdLst/>
              <a:ahLst/>
              <a:cxnLst/>
              <a:rect l="l" t="t" r="r" b="b"/>
              <a:pathLst>
                <a:path w="2351977" h="2609683">
                  <a:moveTo>
                    <a:pt x="0" y="0"/>
                  </a:moveTo>
                  <a:lnTo>
                    <a:pt x="2351977" y="0"/>
                  </a:lnTo>
                  <a:lnTo>
                    <a:pt x="2351977" y="2609683"/>
                  </a:lnTo>
                  <a:lnTo>
                    <a:pt x="0" y="26096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703544">
              <a:off x="234074" y="4594533"/>
              <a:ext cx="3430012" cy="1852207"/>
            </a:xfrm>
            <a:custGeom>
              <a:avLst/>
              <a:gdLst/>
              <a:ahLst/>
              <a:cxnLst/>
              <a:rect l="l" t="t" r="r" b="b"/>
              <a:pathLst>
                <a:path w="3430012" h="1852207">
                  <a:moveTo>
                    <a:pt x="0" y="0"/>
                  </a:moveTo>
                  <a:lnTo>
                    <a:pt x="3430012" y="0"/>
                  </a:lnTo>
                  <a:lnTo>
                    <a:pt x="3430012" y="1852207"/>
                  </a:lnTo>
                  <a:lnTo>
                    <a:pt x="0" y="185220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sp>
        <p:nvSpPr>
          <p:cNvPr id="6" name="Freeform 6"/>
          <p:cNvSpPr/>
          <p:nvPr/>
        </p:nvSpPr>
        <p:spPr>
          <a:xfrm rot="-1486891">
            <a:off x="14007747" y="9584960"/>
            <a:ext cx="6503106" cy="1404080"/>
          </a:xfrm>
          <a:custGeom>
            <a:avLst/>
            <a:gdLst/>
            <a:ahLst/>
            <a:cxnLst/>
            <a:rect l="l" t="t" r="r" b="b"/>
            <a:pathLst>
              <a:path w="6503106" h="1404080">
                <a:moveTo>
                  <a:pt x="0" y="0"/>
                </a:moveTo>
                <a:lnTo>
                  <a:pt x="6503106" y="0"/>
                </a:lnTo>
                <a:lnTo>
                  <a:pt x="6503106" y="1404080"/>
                </a:lnTo>
                <a:lnTo>
                  <a:pt x="0" y="14040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9999594">
            <a:off x="15512501" y="-1800566"/>
            <a:ext cx="4554595" cy="4281319"/>
          </a:xfrm>
          <a:custGeom>
            <a:avLst/>
            <a:gdLst/>
            <a:ahLst/>
            <a:cxnLst/>
            <a:rect l="l" t="t" r="r" b="b"/>
            <a:pathLst>
              <a:path w="4554595" h="4281319">
                <a:moveTo>
                  <a:pt x="0" y="0"/>
                </a:moveTo>
                <a:lnTo>
                  <a:pt x="4554594" y="0"/>
                </a:lnTo>
                <a:lnTo>
                  <a:pt x="4554594" y="4281319"/>
                </a:lnTo>
                <a:lnTo>
                  <a:pt x="0" y="428131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TextBox 8"/>
          <p:cNvSpPr txBox="1"/>
          <p:nvPr/>
        </p:nvSpPr>
        <p:spPr>
          <a:xfrm>
            <a:off x="1511216" y="1848159"/>
            <a:ext cx="16278582" cy="5609606"/>
          </a:xfrm>
          <a:prstGeom prst="rect">
            <a:avLst/>
          </a:prstGeom>
        </p:spPr>
        <p:txBody>
          <a:bodyPr lIns="0" tIns="0" rIns="0" bIns="0" rtlCol="0" anchor="t">
            <a:spAutoFit/>
          </a:bodyPr>
          <a:lstStyle/>
          <a:p>
            <a:pPr>
              <a:lnSpc>
                <a:spcPts val="7384"/>
              </a:lnSpc>
            </a:pPr>
            <a:r>
              <a:rPr lang="en-US" sz="5274" spc="-210">
                <a:solidFill>
                  <a:srgbClr val="226959"/>
                </a:solidFill>
                <a:latin typeface="Childos Arabic"/>
              </a:rPr>
              <a:t>2 Heterogen . DBMS yang berbeda - beda mungkin digunakan di setiap simpul . </a:t>
            </a:r>
          </a:p>
          <a:p>
            <a:pPr>
              <a:lnSpc>
                <a:spcPts val="7384"/>
              </a:lnSpc>
            </a:pPr>
            <a:endParaRPr lang="en-US" sz="5274" spc="-210">
              <a:solidFill>
                <a:srgbClr val="226959"/>
              </a:solidFill>
              <a:latin typeface="Childos Arabic"/>
            </a:endParaRPr>
          </a:p>
          <a:p>
            <a:pPr>
              <a:lnSpc>
                <a:spcPts val="7384"/>
              </a:lnSpc>
            </a:pPr>
            <a:r>
              <a:rPr lang="en-US" sz="5274" spc="-210">
                <a:solidFill>
                  <a:srgbClr val="226959"/>
                </a:solidFill>
                <a:latin typeface="Childos Arabic"/>
              </a:rPr>
              <a:t>a Sistem . Mendukung beberapa atau keseluruhan fungsionalitas basis data yang secara logika adalah satu </a:t>
            </a:r>
          </a:p>
          <a:p>
            <a:pPr>
              <a:lnSpc>
                <a:spcPts val="7384"/>
              </a:lnSpc>
            </a:pPr>
            <a:endParaRPr lang="en-US" sz="5274" spc="-210">
              <a:solidFill>
                <a:srgbClr val="226959"/>
              </a:solidFill>
              <a:latin typeface="Childos Arabic"/>
            </a:endParaRPr>
          </a:p>
        </p:txBody>
      </p:sp>
      <p:sp>
        <p:nvSpPr>
          <p:cNvPr id="9" name="TextBox 9"/>
          <p:cNvSpPr txBox="1"/>
          <p:nvPr/>
        </p:nvSpPr>
        <p:spPr>
          <a:xfrm>
            <a:off x="2700781" y="6810625"/>
            <a:ext cx="13899451" cy="2809256"/>
          </a:xfrm>
          <a:prstGeom prst="rect">
            <a:avLst/>
          </a:prstGeom>
        </p:spPr>
        <p:txBody>
          <a:bodyPr lIns="0" tIns="0" rIns="0" bIns="0" rtlCol="0" anchor="t">
            <a:spAutoFit/>
          </a:bodyPr>
          <a:lstStyle/>
          <a:p>
            <a:pPr marL="1138736" lvl="1" indent="-569368">
              <a:lnSpc>
                <a:spcPts val="7384"/>
              </a:lnSpc>
              <a:buFont typeface="Arial"/>
              <a:buChar char="•"/>
            </a:pPr>
            <a:r>
              <a:rPr lang="en-US" sz="5274" spc="-210">
                <a:solidFill>
                  <a:srgbClr val="226959"/>
                </a:solidFill>
                <a:latin typeface="Childos Arabic"/>
              </a:rPr>
              <a:t>Fungsionalitas DBMS penuh Mendukung semua fungsionalitas dari basis data tersebar</a:t>
            </a:r>
          </a:p>
          <a:p>
            <a:pPr>
              <a:lnSpc>
                <a:spcPts val="7384"/>
              </a:lnSpc>
            </a:pPr>
            <a:endParaRPr lang="en-US" sz="5274" spc="-210">
              <a:solidFill>
                <a:srgbClr val="226959"/>
              </a:solidFill>
              <a:latin typeface="Childos Arab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grpSp>
        <p:nvGrpSpPr>
          <p:cNvPr id="2" name="Group 2"/>
          <p:cNvGrpSpPr/>
          <p:nvPr/>
        </p:nvGrpSpPr>
        <p:grpSpPr>
          <a:xfrm rot="765072">
            <a:off x="-2279683" y="-1652865"/>
            <a:ext cx="4559365" cy="5363129"/>
            <a:chOff x="0" y="0"/>
            <a:chExt cx="6079154" cy="7150839"/>
          </a:xfrm>
        </p:grpSpPr>
        <p:sp>
          <p:nvSpPr>
            <p:cNvPr id="3" name="Freeform 3"/>
            <p:cNvSpPr/>
            <p:nvPr/>
          </p:nvSpPr>
          <p:spPr>
            <a:xfrm rot="-996455">
              <a:off x="717973" y="1279631"/>
              <a:ext cx="4455711" cy="4521478"/>
            </a:xfrm>
            <a:custGeom>
              <a:avLst/>
              <a:gdLst/>
              <a:ahLst/>
              <a:cxnLst/>
              <a:rect l="l" t="t" r="r" b="b"/>
              <a:pathLst>
                <a:path w="4455711" h="4521478">
                  <a:moveTo>
                    <a:pt x="0" y="0"/>
                  </a:moveTo>
                  <a:lnTo>
                    <a:pt x="4455711" y="0"/>
                  </a:lnTo>
                  <a:lnTo>
                    <a:pt x="4455711" y="4521478"/>
                  </a:lnTo>
                  <a:lnTo>
                    <a:pt x="0" y="452147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996455">
              <a:off x="3403290" y="281684"/>
              <a:ext cx="2351977" cy="2609683"/>
            </a:xfrm>
            <a:custGeom>
              <a:avLst/>
              <a:gdLst/>
              <a:ahLst/>
              <a:cxnLst/>
              <a:rect l="l" t="t" r="r" b="b"/>
              <a:pathLst>
                <a:path w="2351977" h="2609683">
                  <a:moveTo>
                    <a:pt x="0" y="0"/>
                  </a:moveTo>
                  <a:lnTo>
                    <a:pt x="2351977" y="0"/>
                  </a:lnTo>
                  <a:lnTo>
                    <a:pt x="2351977" y="2609683"/>
                  </a:lnTo>
                  <a:lnTo>
                    <a:pt x="0" y="26096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703544">
              <a:off x="234074" y="4594533"/>
              <a:ext cx="3430012" cy="1852207"/>
            </a:xfrm>
            <a:custGeom>
              <a:avLst/>
              <a:gdLst/>
              <a:ahLst/>
              <a:cxnLst/>
              <a:rect l="l" t="t" r="r" b="b"/>
              <a:pathLst>
                <a:path w="3430012" h="1852207">
                  <a:moveTo>
                    <a:pt x="0" y="0"/>
                  </a:moveTo>
                  <a:lnTo>
                    <a:pt x="3430012" y="0"/>
                  </a:lnTo>
                  <a:lnTo>
                    <a:pt x="3430012" y="1852207"/>
                  </a:lnTo>
                  <a:lnTo>
                    <a:pt x="0" y="185220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sp>
        <p:nvSpPr>
          <p:cNvPr id="6" name="Freeform 6"/>
          <p:cNvSpPr/>
          <p:nvPr/>
        </p:nvSpPr>
        <p:spPr>
          <a:xfrm rot="-1486891">
            <a:off x="14007747" y="9584960"/>
            <a:ext cx="6503106" cy="1404080"/>
          </a:xfrm>
          <a:custGeom>
            <a:avLst/>
            <a:gdLst/>
            <a:ahLst/>
            <a:cxnLst/>
            <a:rect l="l" t="t" r="r" b="b"/>
            <a:pathLst>
              <a:path w="6503106" h="1404080">
                <a:moveTo>
                  <a:pt x="0" y="0"/>
                </a:moveTo>
                <a:lnTo>
                  <a:pt x="6503106" y="0"/>
                </a:lnTo>
                <a:lnTo>
                  <a:pt x="6503106" y="1404080"/>
                </a:lnTo>
                <a:lnTo>
                  <a:pt x="0" y="14040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9999594">
            <a:off x="15512501" y="-1800566"/>
            <a:ext cx="4554595" cy="4281319"/>
          </a:xfrm>
          <a:custGeom>
            <a:avLst/>
            <a:gdLst/>
            <a:ahLst/>
            <a:cxnLst/>
            <a:rect l="l" t="t" r="r" b="b"/>
            <a:pathLst>
              <a:path w="4554595" h="4281319">
                <a:moveTo>
                  <a:pt x="0" y="0"/>
                </a:moveTo>
                <a:lnTo>
                  <a:pt x="4554594" y="0"/>
                </a:lnTo>
                <a:lnTo>
                  <a:pt x="4554594" y="4281319"/>
                </a:lnTo>
                <a:lnTo>
                  <a:pt x="0" y="428131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TextBox 8"/>
          <p:cNvSpPr txBox="1"/>
          <p:nvPr/>
        </p:nvSpPr>
        <p:spPr>
          <a:xfrm>
            <a:off x="863978" y="509195"/>
            <a:ext cx="16560045" cy="9135260"/>
          </a:xfrm>
          <a:prstGeom prst="rect">
            <a:avLst/>
          </a:prstGeom>
        </p:spPr>
        <p:txBody>
          <a:bodyPr lIns="0" tIns="0" rIns="0" bIns="0" rtlCol="0" anchor="t">
            <a:spAutoFit/>
          </a:bodyPr>
          <a:lstStyle/>
          <a:p>
            <a:pPr marL="1011527" lvl="1" indent="-505764">
              <a:lnSpc>
                <a:spcPts val="6559"/>
              </a:lnSpc>
              <a:buFont typeface="Arial"/>
              <a:buChar char="•"/>
            </a:pPr>
            <a:r>
              <a:rPr lang="en-US" sz="4685" spc="-187">
                <a:solidFill>
                  <a:srgbClr val="226959"/>
                </a:solidFill>
                <a:latin typeface="Childos Arabic"/>
              </a:rPr>
              <a:t>Partial-Multidatabase Mendukung beberapa fitur dari basis data tersebar</a:t>
            </a:r>
          </a:p>
          <a:p>
            <a:pPr>
              <a:lnSpc>
                <a:spcPts val="6559"/>
              </a:lnSpc>
            </a:pPr>
            <a:r>
              <a:rPr lang="en-US" sz="4685" spc="-187">
                <a:solidFill>
                  <a:srgbClr val="226959"/>
                </a:solidFill>
                <a:latin typeface="Childos Arabic"/>
              </a:rPr>
              <a:t>&lt;&gt; Federated Mendukung basis data lokal untuk permintaan data yang unik </a:t>
            </a:r>
          </a:p>
          <a:p>
            <a:pPr marL="1011527" lvl="1" indent="-505764">
              <a:lnSpc>
                <a:spcPts val="6559"/>
              </a:lnSpc>
              <a:buFont typeface="Arial"/>
              <a:buChar char="•"/>
            </a:pPr>
            <a:r>
              <a:rPr lang="en-US" sz="4685" spc="-187">
                <a:solidFill>
                  <a:srgbClr val="226959"/>
                </a:solidFill>
                <a:latin typeface="Childos Arabic"/>
              </a:rPr>
              <a:t>Integrasi lepas ( loose integration ) Banyak skema muncul , untuk setiap basis data lokal , dan setiap DBMS lokal harus berkomunikasi dengan semua skema lokal </a:t>
            </a:r>
          </a:p>
          <a:p>
            <a:pPr marL="1011527" lvl="1" indent="-505764">
              <a:lnSpc>
                <a:spcPts val="6559"/>
              </a:lnSpc>
              <a:buFont typeface="Arial"/>
              <a:buChar char="•"/>
            </a:pPr>
            <a:r>
              <a:rPr lang="en-US" sz="4685" spc="-187">
                <a:solidFill>
                  <a:srgbClr val="226959"/>
                </a:solidFill>
                <a:latin typeface="Childos Arabic"/>
              </a:rPr>
              <a:t>Integrasi ketat ( tight integration ) Satu skema global muncul untuk mendefinisikan semua data melintasi semua basis data lokai dalam jaringan komputer </a:t>
            </a:r>
          </a:p>
          <a:p>
            <a:pPr>
              <a:lnSpc>
                <a:spcPts val="6559"/>
              </a:lnSpc>
            </a:pPr>
            <a:r>
              <a:rPr lang="en-US" sz="4685" spc="-187">
                <a:solidFill>
                  <a:srgbClr val="226959"/>
                </a:solidFill>
                <a:latin typeface="Childos Arabic"/>
              </a:rPr>
              <a:t>&lt;&gt; Unfederated Membutuhkan semua akses untuk modul yang terkoordinasi secara Terpusat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grpSp>
        <p:nvGrpSpPr>
          <p:cNvPr id="2" name="Group 2"/>
          <p:cNvGrpSpPr/>
          <p:nvPr/>
        </p:nvGrpSpPr>
        <p:grpSpPr>
          <a:xfrm rot="765072">
            <a:off x="-2279683" y="-1652865"/>
            <a:ext cx="4559365" cy="5363129"/>
            <a:chOff x="0" y="0"/>
            <a:chExt cx="6079154" cy="7150839"/>
          </a:xfrm>
        </p:grpSpPr>
        <p:sp>
          <p:nvSpPr>
            <p:cNvPr id="3" name="Freeform 3"/>
            <p:cNvSpPr/>
            <p:nvPr/>
          </p:nvSpPr>
          <p:spPr>
            <a:xfrm rot="-996455">
              <a:off x="717973" y="1279631"/>
              <a:ext cx="4455711" cy="4521478"/>
            </a:xfrm>
            <a:custGeom>
              <a:avLst/>
              <a:gdLst/>
              <a:ahLst/>
              <a:cxnLst/>
              <a:rect l="l" t="t" r="r" b="b"/>
              <a:pathLst>
                <a:path w="4455711" h="4521478">
                  <a:moveTo>
                    <a:pt x="0" y="0"/>
                  </a:moveTo>
                  <a:lnTo>
                    <a:pt x="4455711" y="0"/>
                  </a:lnTo>
                  <a:lnTo>
                    <a:pt x="4455711" y="4521478"/>
                  </a:lnTo>
                  <a:lnTo>
                    <a:pt x="0" y="452147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996455">
              <a:off x="3403290" y="281684"/>
              <a:ext cx="2351977" cy="2609683"/>
            </a:xfrm>
            <a:custGeom>
              <a:avLst/>
              <a:gdLst/>
              <a:ahLst/>
              <a:cxnLst/>
              <a:rect l="l" t="t" r="r" b="b"/>
              <a:pathLst>
                <a:path w="2351977" h="2609683">
                  <a:moveTo>
                    <a:pt x="0" y="0"/>
                  </a:moveTo>
                  <a:lnTo>
                    <a:pt x="2351977" y="0"/>
                  </a:lnTo>
                  <a:lnTo>
                    <a:pt x="2351977" y="2609683"/>
                  </a:lnTo>
                  <a:lnTo>
                    <a:pt x="0" y="26096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703544">
              <a:off x="234074" y="4594533"/>
              <a:ext cx="3430012" cy="1852207"/>
            </a:xfrm>
            <a:custGeom>
              <a:avLst/>
              <a:gdLst/>
              <a:ahLst/>
              <a:cxnLst/>
              <a:rect l="l" t="t" r="r" b="b"/>
              <a:pathLst>
                <a:path w="3430012" h="1852207">
                  <a:moveTo>
                    <a:pt x="0" y="0"/>
                  </a:moveTo>
                  <a:lnTo>
                    <a:pt x="3430012" y="0"/>
                  </a:lnTo>
                  <a:lnTo>
                    <a:pt x="3430012" y="1852207"/>
                  </a:lnTo>
                  <a:lnTo>
                    <a:pt x="0" y="185220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sp>
        <p:nvSpPr>
          <p:cNvPr id="6" name="Freeform 6"/>
          <p:cNvSpPr/>
          <p:nvPr/>
        </p:nvSpPr>
        <p:spPr>
          <a:xfrm rot="-1486891">
            <a:off x="14007747" y="9584960"/>
            <a:ext cx="6503106" cy="1404080"/>
          </a:xfrm>
          <a:custGeom>
            <a:avLst/>
            <a:gdLst/>
            <a:ahLst/>
            <a:cxnLst/>
            <a:rect l="l" t="t" r="r" b="b"/>
            <a:pathLst>
              <a:path w="6503106" h="1404080">
                <a:moveTo>
                  <a:pt x="0" y="0"/>
                </a:moveTo>
                <a:lnTo>
                  <a:pt x="6503106" y="0"/>
                </a:lnTo>
                <a:lnTo>
                  <a:pt x="6503106" y="1404080"/>
                </a:lnTo>
                <a:lnTo>
                  <a:pt x="0" y="14040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9999594">
            <a:off x="15512501" y="-1800566"/>
            <a:ext cx="4554595" cy="4281319"/>
          </a:xfrm>
          <a:custGeom>
            <a:avLst/>
            <a:gdLst/>
            <a:ahLst/>
            <a:cxnLst/>
            <a:rect l="l" t="t" r="r" b="b"/>
            <a:pathLst>
              <a:path w="4554595" h="4281319">
                <a:moveTo>
                  <a:pt x="0" y="0"/>
                </a:moveTo>
                <a:lnTo>
                  <a:pt x="4554594" y="0"/>
                </a:lnTo>
                <a:lnTo>
                  <a:pt x="4554594" y="4281319"/>
                </a:lnTo>
                <a:lnTo>
                  <a:pt x="0" y="428131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TextBox 8"/>
          <p:cNvSpPr txBox="1"/>
          <p:nvPr/>
        </p:nvSpPr>
        <p:spPr>
          <a:xfrm>
            <a:off x="1004709" y="3200709"/>
            <a:ext cx="16278582" cy="3742706"/>
          </a:xfrm>
          <a:prstGeom prst="rect">
            <a:avLst/>
          </a:prstGeom>
        </p:spPr>
        <p:txBody>
          <a:bodyPr lIns="0" tIns="0" rIns="0" bIns="0" rtlCol="0" anchor="t">
            <a:spAutoFit/>
          </a:bodyPr>
          <a:lstStyle/>
          <a:p>
            <a:pPr>
              <a:lnSpc>
                <a:spcPts val="7384"/>
              </a:lnSpc>
            </a:pPr>
            <a:r>
              <a:rPr lang="en-US" sz="5274" spc="-210">
                <a:solidFill>
                  <a:srgbClr val="226959"/>
                </a:solidFill>
                <a:latin typeface="Childos Arabic"/>
              </a:rPr>
              <a:t>b. Gateway . Suatu lintasan sederhana diciptakan ke basis data yang lain, tanpa menghiraukan apakah basis data secara logis adalah satu</a:t>
            </a:r>
          </a:p>
          <a:p>
            <a:pPr>
              <a:lnSpc>
                <a:spcPts val="7384"/>
              </a:lnSpc>
            </a:pPr>
            <a:endParaRPr lang="en-US" sz="5274" spc="-210">
              <a:solidFill>
                <a:srgbClr val="226959"/>
              </a:solidFill>
              <a:latin typeface="Childos Arab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Freeform 2"/>
          <p:cNvSpPr/>
          <p:nvPr/>
        </p:nvSpPr>
        <p:spPr>
          <a:xfrm rot="-5400000">
            <a:off x="12947213" y="3980480"/>
            <a:ext cx="11422522" cy="2326041"/>
          </a:xfrm>
          <a:custGeom>
            <a:avLst/>
            <a:gdLst/>
            <a:ahLst/>
            <a:cxnLst/>
            <a:rect l="l" t="t" r="r" b="b"/>
            <a:pathLst>
              <a:path w="11422522" h="2326041">
                <a:moveTo>
                  <a:pt x="0" y="0"/>
                </a:moveTo>
                <a:lnTo>
                  <a:pt x="11422522" y="0"/>
                </a:lnTo>
                <a:lnTo>
                  <a:pt x="11422522" y="2326040"/>
                </a:lnTo>
                <a:lnTo>
                  <a:pt x="0" y="23260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657495" y="-878435"/>
            <a:ext cx="5314990" cy="3088600"/>
          </a:xfrm>
          <a:custGeom>
            <a:avLst/>
            <a:gdLst/>
            <a:ahLst/>
            <a:cxnLst/>
            <a:rect l="l" t="t" r="r" b="b"/>
            <a:pathLst>
              <a:path w="5314990" h="3088600">
                <a:moveTo>
                  <a:pt x="0" y="0"/>
                </a:moveTo>
                <a:lnTo>
                  <a:pt x="5314990" y="0"/>
                </a:lnTo>
                <a:lnTo>
                  <a:pt x="5314990" y="3088599"/>
                </a:lnTo>
                <a:lnTo>
                  <a:pt x="0" y="30885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484773" y="6922894"/>
            <a:ext cx="3856053" cy="3493245"/>
            <a:chOff x="0" y="0"/>
            <a:chExt cx="5141404" cy="4657660"/>
          </a:xfrm>
        </p:grpSpPr>
        <p:sp>
          <p:nvSpPr>
            <p:cNvPr id="5" name="Freeform 5"/>
            <p:cNvSpPr/>
            <p:nvPr/>
          </p:nvSpPr>
          <p:spPr>
            <a:xfrm rot="-834027">
              <a:off x="367226" y="451484"/>
              <a:ext cx="4193676" cy="3568437"/>
            </a:xfrm>
            <a:custGeom>
              <a:avLst/>
              <a:gdLst/>
              <a:ahLst/>
              <a:cxnLst/>
              <a:rect l="l" t="t" r="r" b="b"/>
              <a:pathLst>
                <a:path w="4193676" h="3568437">
                  <a:moveTo>
                    <a:pt x="0" y="0"/>
                  </a:moveTo>
                  <a:lnTo>
                    <a:pt x="4193676" y="0"/>
                  </a:lnTo>
                  <a:lnTo>
                    <a:pt x="4193676" y="3568437"/>
                  </a:lnTo>
                  <a:lnTo>
                    <a:pt x="0" y="35684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168428" flipH="1">
              <a:off x="2123787" y="2069956"/>
              <a:ext cx="2957763" cy="2516787"/>
            </a:xfrm>
            <a:custGeom>
              <a:avLst/>
              <a:gdLst/>
              <a:ahLst/>
              <a:cxnLst/>
              <a:rect l="l" t="t" r="r" b="b"/>
              <a:pathLst>
                <a:path w="2957763" h="2516787">
                  <a:moveTo>
                    <a:pt x="2957763" y="0"/>
                  </a:moveTo>
                  <a:lnTo>
                    <a:pt x="0" y="0"/>
                  </a:lnTo>
                  <a:lnTo>
                    <a:pt x="0" y="2516787"/>
                  </a:lnTo>
                  <a:lnTo>
                    <a:pt x="2957763" y="2516787"/>
                  </a:lnTo>
                  <a:lnTo>
                    <a:pt x="2957763" y="0"/>
                  </a:lnTo>
                  <a:close/>
                </a:path>
              </a:pathLst>
            </a:custGeom>
            <a:blipFill>
              <a:blip r:embed="rId8">
                <a:extLst>
                  <a:ext uri="{96DAC541-7B7A-43D3-8B79-37D633B846F1}">
                    <asvg:svgBlip xmlns="" xmlns:asvg="http://schemas.microsoft.com/office/drawing/2016/SVG/main" r:embed="rId9"/>
                  </a:ext>
                </a:extLst>
              </a:blip>
              <a:stretch>
                <a:fillRect/>
              </a:stretch>
            </a:blipFill>
          </p:spPr>
        </p:sp>
      </p:grpSp>
      <p:sp>
        <p:nvSpPr>
          <p:cNvPr id="7" name="Freeform 7"/>
          <p:cNvSpPr/>
          <p:nvPr/>
        </p:nvSpPr>
        <p:spPr>
          <a:xfrm rot="-10800000">
            <a:off x="1409534" y="665864"/>
            <a:ext cx="15468933" cy="8895263"/>
          </a:xfrm>
          <a:custGeom>
            <a:avLst/>
            <a:gdLst/>
            <a:ahLst/>
            <a:cxnLst/>
            <a:rect l="l" t="t" r="r" b="b"/>
            <a:pathLst>
              <a:path w="15468933" h="8895263">
                <a:moveTo>
                  <a:pt x="0" y="0"/>
                </a:moveTo>
                <a:lnTo>
                  <a:pt x="15468932" y="0"/>
                </a:lnTo>
                <a:lnTo>
                  <a:pt x="15468932" y="8895263"/>
                </a:lnTo>
                <a:lnTo>
                  <a:pt x="0" y="8895263"/>
                </a:lnTo>
                <a:lnTo>
                  <a:pt x="0" y="0"/>
                </a:lnTo>
                <a:close/>
              </a:path>
            </a:pathLst>
          </a:custGeom>
          <a:blipFill>
            <a:blip r:embed="rId10"/>
            <a:stretch>
              <a:fillRect l="-100000" t="-94327" b="-66378"/>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Freeform 2"/>
          <p:cNvSpPr/>
          <p:nvPr/>
        </p:nvSpPr>
        <p:spPr>
          <a:xfrm rot="-5400000">
            <a:off x="12947213" y="3980480"/>
            <a:ext cx="11422522" cy="2326041"/>
          </a:xfrm>
          <a:custGeom>
            <a:avLst/>
            <a:gdLst/>
            <a:ahLst/>
            <a:cxnLst/>
            <a:rect l="l" t="t" r="r" b="b"/>
            <a:pathLst>
              <a:path w="11422522" h="2326041">
                <a:moveTo>
                  <a:pt x="0" y="0"/>
                </a:moveTo>
                <a:lnTo>
                  <a:pt x="11422522" y="0"/>
                </a:lnTo>
                <a:lnTo>
                  <a:pt x="11422522" y="2326040"/>
                </a:lnTo>
                <a:lnTo>
                  <a:pt x="0" y="23260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657495" y="-878435"/>
            <a:ext cx="5314990" cy="3088600"/>
          </a:xfrm>
          <a:custGeom>
            <a:avLst/>
            <a:gdLst/>
            <a:ahLst/>
            <a:cxnLst/>
            <a:rect l="l" t="t" r="r" b="b"/>
            <a:pathLst>
              <a:path w="5314990" h="3088600">
                <a:moveTo>
                  <a:pt x="0" y="0"/>
                </a:moveTo>
                <a:lnTo>
                  <a:pt x="5314990" y="0"/>
                </a:lnTo>
                <a:lnTo>
                  <a:pt x="5314990" y="3088599"/>
                </a:lnTo>
                <a:lnTo>
                  <a:pt x="0" y="30885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624076" y="7861143"/>
            <a:ext cx="3856053" cy="3493245"/>
            <a:chOff x="0" y="0"/>
            <a:chExt cx="5141404" cy="4657660"/>
          </a:xfrm>
        </p:grpSpPr>
        <p:sp>
          <p:nvSpPr>
            <p:cNvPr id="5" name="Freeform 5"/>
            <p:cNvSpPr/>
            <p:nvPr/>
          </p:nvSpPr>
          <p:spPr>
            <a:xfrm rot="-834027">
              <a:off x="367226" y="451484"/>
              <a:ext cx="4193676" cy="3568437"/>
            </a:xfrm>
            <a:custGeom>
              <a:avLst/>
              <a:gdLst/>
              <a:ahLst/>
              <a:cxnLst/>
              <a:rect l="l" t="t" r="r" b="b"/>
              <a:pathLst>
                <a:path w="4193676" h="3568437">
                  <a:moveTo>
                    <a:pt x="0" y="0"/>
                  </a:moveTo>
                  <a:lnTo>
                    <a:pt x="4193676" y="0"/>
                  </a:lnTo>
                  <a:lnTo>
                    <a:pt x="4193676" y="3568437"/>
                  </a:lnTo>
                  <a:lnTo>
                    <a:pt x="0" y="35684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168428" flipH="1">
              <a:off x="2123787" y="2069956"/>
              <a:ext cx="2957763" cy="2516787"/>
            </a:xfrm>
            <a:custGeom>
              <a:avLst/>
              <a:gdLst/>
              <a:ahLst/>
              <a:cxnLst/>
              <a:rect l="l" t="t" r="r" b="b"/>
              <a:pathLst>
                <a:path w="2957763" h="2516787">
                  <a:moveTo>
                    <a:pt x="2957763" y="0"/>
                  </a:moveTo>
                  <a:lnTo>
                    <a:pt x="0" y="0"/>
                  </a:lnTo>
                  <a:lnTo>
                    <a:pt x="0" y="2516787"/>
                  </a:lnTo>
                  <a:lnTo>
                    <a:pt x="2957763" y="2516787"/>
                  </a:lnTo>
                  <a:lnTo>
                    <a:pt x="2957763" y="0"/>
                  </a:lnTo>
                  <a:close/>
                </a:path>
              </a:pathLst>
            </a:custGeom>
            <a:blipFill>
              <a:blip r:embed="rId8">
                <a:extLst>
                  <a:ext uri="{96DAC541-7B7A-43D3-8B79-37D633B846F1}">
                    <asvg:svgBlip xmlns="" xmlns:asvg="http://schemas.microsoft.com/office/drawing/2016/SVG/main" r:embed="rId9"/>
                  </a:ext>
                </a:extLst>
              </a:blip>
              <a:stretch>
                <a:fillRect/>
              </a:stretch>
            </a:blipFill>
          </p:spPr>
        </p:sp>
      </p:grpSp>
      <p:sp>
        <p:nvSpPr>
          <p:cNvPr id="7" name="TextBox 7"/>
          <p:cNvSpPr txBox="1"/>
          <p:nvPr/>
        </p:nvSpPr>
        <p:spPr>
          <a:xfrm>
            <a:off x="1659220" y="933450"/>
            <a:ext cx="15600080" cy="8332561"/>
          </a:xfrm>
          <a:prstGeom prst="rect">
            <a:avLst/>
          </a:prstGeom>
        </p:spPr>
        <p:txBody>
          <a:bodyPr lIns="0" tIns="0" rIns="0" bIns="0" rtlCol="0" anchor="t">
            <a:spAutoFit/>
          </a:bodyPr>
          <a:lstStyle/>
          <a:p>
            <a:pPr>
              <a:lnSpc>
                <a:spcPts val="6590"/>
              </a:lnSpc>
            </a:pPr>
            <a:r>
              <a:rPr lang="en-US" sz="4707" spc="-188">
                <a:solidFill>
                  <a:srgbClr val="FFE147"/>
                </a:solidFill>
                <a:latin typeface="Sondos Bold"/>
              </a:rPr>
              <a:t>Karakteristik :</a:t>
            </a:r>
          </a:p>
          <a:p>
            <a:pPr>
              <a:lnSpc>
                <a:spcPts val="6590"/>
              </a:lnSpc>
            </a:pPr>
            <a:r>
              <a:rPr lang="en-US" sz="4707" spc="-188">
                <a:solidFill>
                  <a:srgbClr val="FFE147"/>
                </a:solidFill>
                <a:latin typeface="Sondos Bold"/>
              </a:rPr>
              <a:t>1 . Data tersebar melintasi semua simpul </a:t>
            </a:r>
          </a:p>
          <a:p>
            <a:pPr>
              <a:lnSpc>
                <a:spcPts val="6590"/>
              </a:lnSpc>
            </a:pPr>
            <a:endParaRPr lang="en-US" sz="4707" spc="-188">
              <a:solidFill>
                <a:srgbClr val="FFE147"/>
              </a:solidFill>
              <a:latin typeface="Sondos Bold"/>
            </a:endParaRPr>
          </a:p>
          <a:p>
            <a:pPr>
              <a:lnSpc>
                <a:spcPts val="6590"/>
              </a:lnSpc>
            </a:pPr>
            <a:r>
              <a:rPr lang="en-US" sz="4707" spc="-188">
                <a:solidFill>
                  <a:srgbClr val="FFE147"/>
                </a:solidFill>
                <a:latin typeface="Sondos Bold"/>
              </a:rPr>
              <a:t>2. DBMS yang sama digunakan pada setiap lokasi </a:t>
            </a:r>
          </a:p>
          <a:p>
            <a:pPr>
              <a:lnSpc>
                <a:spcPts val="6590"/>
              </a:lnSpc>
            </a:pPr>
            <a:endParaRPr lang="en-US" sz="4707" spc="-188">
              <a:solidFill>
                <a:srgbClr val="FFE147"/>
              </a:solidFill>
              <a:latin typeface="Sondos Bold"/>
            </a:endParaRPr>
          </a:p>
          <a:p>
            <a:pPr>
              <a:lnSpc>
                <a:spcPts val="6590"/>
              </a:lnSpc>
            </a:pPr>
            <a:r>
              <a:rPr lang="en-US" sz="4707" spc="-188">
                <a:solidFill>
                  <a:srgbClr val="FFE147"/>
                </a:solidFill>
                <a:latin typeface="Sondos Bold"/>
              </a:rPr>
              <a:t>3. Semua data dikelola oleh DBMS tersebar ( tidak ada data yang secara eksklusif bersifat lokal ) . </a:t>
            </a:r>
          </a:p>
          <a:p>
            <a:pPr>
              <a:lnSpc>
                <a:spcPts val="6590"/>
              </a:lnSpc>
            </a:pPr>
            <a:endParaRPr lang="en-US" sz="4707" spc="-188">
              <a:solidFill>
                <a:srgbClr val="FFE147"/>
              </a:solidFill>
              <a:latin typeface="Sondos Bold"/>
            </a:endParaRPr>
          </a:p>
          <a:p>
            <a:pPr>
              <a:lnSpc>
                <a:spcPts val="6590"/>
              </a:lnSpc>
            </a:pPr>
            <a:r>
              <a:rPr lang="en-US" sz="4707" spc="-188">
                <a:solidFill>
                  <a:srgbClr val="FFE147"/>
                </a:solidFill>
                <a:latin typeface="Sondos Bold"/>
              </a:rPr>
              <a:t>4. Skema global menyederhanakan penggabungan skema - skema basis data lokal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Freeform 2"/>
          <p:cNvSpPr/>
          <p:nvPr/>
        </p:nvSpPr>
        <p:spPr>
          <a:xfrm rot="-5400000">
            <a:off x="12947213" y="3980480"/>
            <a:ext cx="11422522" cy="2326041"/>
          </a:xfrm>
          <a:custGeom>
            <a:avLst/>
            <a:gdLst/>
            <a:ahLst/>
            <a:cxnLst/>
            <a:rect l="l" t="t" r="r" b="b"/>
            <a:pathLst>
              <a:path w="11422522" h="2326041">
                <a:moveTo>
                  <a:pt x="0" y="0"/>
                </a:moveTo>
                <a:lnTo>
                  <a:pt x="11422522" y="0"/>
                </a:lnTo>
                <a:lnTo>
                  <a:pt x="11422522" y="2326040"/>
                </a:lnTo>
                <a:lnTo>
                  <a:pt x="0" y="23260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657495" y="-878435"/>
            <a:ext cx="5314990" cy="3088600"/>
          </a:xfrm>
          <a:custGeom>
            <a:avLst/>
            <a:gdLst/>
            <a:ahLst/>
            <a:cxnLst/>
            <a:rect l="l" t="t" r="r" b="b"/>
            <a:pathLst>
              <a:path w="5314990" h="3088600">
                <a:moveTo>
                  <a:pt x="0" y="0"/>
                </a:moveTo>
                <a:lnTo>
                  <a:pt x="5314990" y="0"/>
                </a:lnTo>
                <a:lnTo>
                  <a:pt x="5314990" y="3088599"/>
                </a:lnTo>
                <a:lnTo>
                  <a:pt x="0" y="30885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484773" y="6922894"/>
            <a:ext cx="3856053" cy="3493245"/>
            <a:chOff x="0" y="0"/>
            <a:chExt cx="5141404" cy="4657660"/>
          </a:xfrm>
        </p:grpSpPr>
        <p:sp>
          <p:nvSpPr>
            <p:cNvPr id="5" name="Freeform 5"/>
            <p:cNvSpPr/>
            <p:nvPr/>
          </p:nvSpPr>
          <p:spPr>
            <a:xfrm rot="-834027">
              <a:off x="367226" y="451484"/>
              <a:ext cx="4193676" cy="3568437"/>
            </a:xfrm>
            <a:custGeom>
              <a:avLst/>
              <a:gdLst/>
              <a:ahLst/>
              <a:cxnLst/>
              <a:rect l="l" t="t" r="r" b="b"/>
              <a:pathLst>
                <a:path w="4193676" h="3568437">
                  <a:moveTo>
                    <a:pt x="0" y="0"/>
                  </a:moveTo>
                  <a:lnTo>
                    <a:pt x="4193676" y="0"/>
                  </a:lnTo>
                  <a:lnTo>
                    <a:pt x="4193676" y="3568437"/>
                  </a:lnTo>
                  <a:lnTo>
                    <a:pt x="0" y="35684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168428" flipH="1">
              <a:off x="2123787" y="2069956"/>
              <a:ext cx="2957763" cy="2516787"/>
            </a:xfrm>
            <a:custGeom>
              <a:avLst/>
              <a:gdLst/>
              <a:ahLst/>
              <a:cxnLst/>
              <a:rect l="l" t="t" r="r" b="b"/>
              <a:pathLst>
                <a:path w="2957763" h="2516787">
                  <a:moveTo>
                    <a:pt x="2957763" y="0"/>
                  </a:moveTo>
                  <a:lnTo>
                    <a:pt x="0" y="0"/>
                  </a:lnTo>
                  <a:lnTo>
                    <a:pt x="0" y="2516787"/>
                  </a:lnTo>
                  <a:lnTo>
                    <a:pt x="2957763" y="2516787"/>
                  </a:lnTo>
                  <a:lnTo>
                    <a:pt x="2957763" y="0"/>
                  </a:lnTo>
                  <a:close/>
                </a:path>
              </a:pathLst>
            </a:custGeom>
            <a:blipFill>
              <a:blip r:embed="rId8">
                <a:extLst>
                  <a:ext uri="{96DAC541-7B7A-43D3-8B79-37D633B846F1}">
                    <asvg:svgBlip xmlns="" xmlns:asvg="http://schemas.microsoft.com/office/drawing/2016/SVG/main" r:embed="rId9"/>
                  </a:ext>
                </a:extLst>
              </a:blip>
              <a:stretch>
                <a:fillRect/>
              </a:stretch>
            </a:blipFill>
          </p:spPr>
        </p:sp>
      </p:grpSp>
      <p:sp>
        <p:nvSpPr>
          <p:cNvPr id="7" name="Freeform 7"/>
          <p:cNvSpPr/>
          <p:nvPr/>
        </p:nvSpPr>
        <p:spPr>
          <a:xfrm rot="-10800000">
            <a:off x="1878031" y="665864"/>
            <a:ext cx="14531938" cy="8978502"/>
          </a:xfrm>
          <a:custGeom>
            <a:avLst/>
            <a:gdLst/>
            <a:ahLst/>
            <a:cxnLst/>
            <a:rect l="l" t="t" r="r" b="b"/>
            <a:pathLst>
              <a:path w="14531938" h="8978502">
                <a:moveTo>
                  <a:pt x="0" y="0"/>
                </a:moveTo>
                <a:lnTo>
                  <a:pt x="14531938" y="0"/>
                </a:lnTo>
                <a:lnTo>
                  <a:pt x="14531938" y="8978502"/>
                </a:lnTo>
                <a:lnTo>
                  <a:pt x="0" y="8978502"/>
                </a:lnTo>
                <a:lnTo>
                  <a:pt x="0" y="0"/>
                </a:lnTo>
                <a:close/>
              </a:path>
            </a:pathLst>
          </a:custGeom>
          <a:blipFill>
            <a:blip r:embed="rId10"/>
            <a:stretch>
              <a:fillRect t="-44553" r="-106420" b="-105880"/>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Freeform 2"/>
          <p:cNvSpPr/>
          <p:nvPr/>
        </p:nvSpPr>
        <p:spPr>
          <a:xfrm rot="-5400000">
            <a:off x="12947213" y="3980480"/>
            <a:ext cx="11422522" cy="2326041"/>
          </a:xfrm>
          <a:custGeom>
            <a:avLst/>
            <a:gdLst/>
            <a:ahLst/>
            <a:cxnLst/>
            <a:rect l="l" t="t" r="r" b="b"/>
            <a:pathLst>
              <a:path w="11422522" h="2326041">
                <a:moveTo>
                  <a:pt x="0" y="0"/>
                </a:moveTo>
                <a:lnTo>
                  <a:pt x="11422522" y="0"/>
                </a:lnTo>
                <a:lnTo>
                  <a:pt x="11422522" y="2326040"/>
                </a:lnTo>
                <a:lnTo>
                  <a:pt x="0" y="23260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982486" y="-1045980"/>
            <a:ext cx="5314990" cy="3088600"/>
          </a:xfrm>
          <a:custGeom>
            <a:avLst/>
            <a:gdLst/>
            <a:ahLst/>
            <a:cxnLst/>
            <a:rect l="l" t="t" r="r" b="b"/>
            <a:pathLst>
              <a:path w="5314990" h="3088600">
                <a:moveTo>
                  <a:pt x="0" y="0"/>
                </a:moveTo>
                <a:lnTo>
                  <a:pt x="5314990" y="0"/>
                </a:lnTo>
                <a:lnTo>
                  <a:pt x="5314990" y="3088600"/>
                </a:lnTo>
                <a:lnTo>
                  <a:pt x="0" y="30886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523549" y="7511677"/>
            <a:ext cx="3856053" cy="3493245"/>
            <a:chOff x="0" y="0"/>
            <a:chExt cx="5141404" cy="4657660"/>
          </a:xfrm>
        </p:grpSpPr>
        <p:sp>
          <p:nvSpPr>
            <p:cNvPr id="5" name="Freeform 5"/>
            <p:cNvSpPr/>
            <p:nvPr/>
          </p:nvSpPr>
          <p:spPr>
            <a:xfrm rot="-834027">
              <a:off x="367226" y="451484"/>
              <a:ext cx="4193676" cy="3568437"/>
            </a:xfrm>
            <a:custGeom>
              <a:avLst/>
              <a:gdLst/>
              <a:ahLst/>
              <a:cxnLst/>
              <a:rect l="l" t="t" r="r" b="b"/>
              <a:pathLst>
                <a:path w="4193676" h="3568437">
                  <a:moveTo>
                    <a:pt x="0" y="0"/>
                  </a:moveTo>
                  <a:lnTo>
                    <a:pt x="4193676" y="0"/>
                  </a:lnTo>
                  <a:lnTo>
                    <a:pt x="4193676" y="3568437"/>
                  </a:lnTo>
                  <a:lnTo>
                    <a:pt x="0" y="35684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168428" flipH="1">
              <a:off x="2123787" y="2069956"/>
              <a:ext cx="2957763" cy="2516787"/>
            </a:xfrm>
            <a:custGeom>
              <a:avLst/>
              <a:gdLst/>
              <a:ahLst/>
              <a:cxnLst/>
              <a:rect l="l" t="t" r="r" b="b"/>
              <a:pathLst>
                <a:path w="2957763" h="2516787">
                  <a:moveTo>
                    <a:pt x="2957763" y="0"/>
                  </a:moveTo>
                  <a:lnTo>
                    <a:pt x="0" y="0"/>
                  </a:lnTo>
                  <a:lnTo>
                    <a:pt x="0" y="2516787"/>
                  </a:lnTo>
                  <a:lnTo>
                    <a:pt x="2957763" y="2516787"/>
                  </a:lnTo>
                  <a:lnTo>
                    <a:pt x="2957763" y="0"/>
                  </a:lnTo>
                  <a:close/>
                </a:path>
              </a:pathLst>
            </a:custGeom>
            <a:blipFill>
              <a:blip r:embed="rId8">
                <a:extLst>
                  <a:ext uri="{96DAC541-7B7A-43D3-8B79-37D633B846F1}">
                    <asvg:svgBlip xmlns="" xmlns:asvg="http://schemas.microsoft.com/office/drawing/2016/SVG/main" r:embed="rId9"/>
                  </a:ext>
                </a:extLst>
              </a:blip>
              <a:stretch>
                <a:fillRect/>
              </a:stretch>
            </a:blipFill>
          </p:spPr>
        </p:sp>
      </p:grpSp>
      <p:sp>
        <p:nvSpPr>
          <p:cNvPr id="7" name="TextBox 7"/>
          <p:cNvSpPr txBox="1"/>
          <p:nvPr/>
        </p:nvSpPr>
        <p:spPr>
          <a:xfrm>
            <a:off x="817012" y="942975"/>
            <a:ext cx="17841462" cy="7550189"/>
          </a:xfrm>
          <a:prstGeom prst="rect">
            <a:avLst/>
          </a:prstGeom>
        </p:spPr>
        <p:txBody>
          <a:bodyPr lIns="0" tIns="0" rIns="0" bIns="0" rtlCol="0" anchor="t">
            <a:spAutoFit/>
          </a:bodyPr>
          <a:lstStyle/>
          <a:p>
            <a:pPr>
              <a:lnSpc>
                <a:spcPts val="5971"/>
              </a:lnSpc>
            </a:pPr>
            <a:r>
              <a:rPr lang="en-US" sz="4265" spc="-170">
                <a:solidFill>
                  <a:srgbClr val="FFE147"/>
                </a:solidFill>
                <a:latin typeface="Sondos Bold"/>
              </a:rPr>
              <a:t>Karakteristik :</a:t>
            </a:r>
          </a:p>
          <a:p>
            <a:pPr>
              <a:lnSpc>
                <a:spcPts val="5971"/>
              </a:lnSpc>
            </a:pPr>
            <a:r>
              <a:rPr lang="en-US" sz="4265" spc="-170">
                <a:solidFill>
                  <a:srgbClr val="FFE147"/>
                </a:solidFill>
                <a:latin typeface="Sondos Bold"/>
              </a:rPr>
              <a:t>1 . Data tersebut melintasi semua simpul</a:t>
            </a:r>
          </a:p>
          <a:p>
            <a:pPr>
              <a:lnSpc>
                <a:spcPts val="5971"/>
              </a:lnSpc>
            </a:pPr>
            <a:endParaRPr lang="en-US" sz="4265" spc="-170">
              <a:solidFill>
                <a:srgbClr val="FFE147"/>
              </a:solidFill>
              <a:latin typeface="Sondos Bold"/>
            </a:endParaRPr>
          </a:p>
          <a:p>
            <a:pPr>
              <a:lnSpc>
                <a:spcPts val="5971"/>
              </a:lnSpc>
            </a:pPr>
            <a:r>
              <a:rPr lang="en-US" sz="4265" spc="-170">
                <a:solidFill>
                  <a:srgbClr val="FFE147"/>
                </a:solidFill>
                <a:latin typeface="Sondos Bold"/>
              </a:rPr>
              <a:t>2. DBMS yang berbeda mungkin saja digunakan pada setiap simpul</a:t>
            </a:r>
          </a:p>
          <a:p>
            <a:pPr>
              <a:lnSpc>
                <a:spcPts val="5971"/>
              </a:lnSpc>
            </a:pPr>
            <a:endParaRPr lang="en-US" sz="4265" spc="-170">
              <a:solidFill>
                <a:srgbClr val="FFE147"/>
              </a:solidFill>
              <a:latin typeface="Sondos Bold"/>
            </a:endParaRPr>
          </a:p>
          <a:p>
            <a:pPr>
              <a:lnSpc>
                <a:spcPts val="5971"/>
              </a:lnSpc>
            </a:pPr>
            <a:r>
              <a:rPr lang="en-US" sz="4265" spc="-170">
                <a:solidFill>
                  <a:srgbClr val="FFE147"/>
                </a:solidFill>
                <a:latin typeface="Sondos Bold"/>
              </a:rPr>
              <a:t>3. Beberapa pengguna mungkin hanya menghendaki akses lokal ke basis data, yang dapat diselesaikan dengan DBMS lokal dan skema lokal</a:t>
            </a:r>
          </a:p>
          <a:p>
            <a:pPr>
              <a:lnSpc>
                <a:spcPts val="5971"/>
              </a:lnSpc>
            </a:pPr>
            <a:endParaRPr lang="en-US" sz="4265" spc="-170">
              <a:solidFill>
                <a:srgbClr val="FFE147"/>
              </a:solidFill>
              <a:latin typeface="Sondos Bold"/>
            </a:endParaRPr>
          </a:p>
          <a:p>
            <a:pPr>
              <a:lnSpc>
                <a:spcPts val="5971"/>
              </a:lnSpc>
            </a:pPr>
            <a:r>
              <a:rPr lang="en-US" sz="4265" spc="-170">
                <a:solidFill>
                  <a:srgbClr val="FFE147"/>
                </a:solidFill>
                <a:latin typeface="Sondos Bold"/>
              </a:rPr>
              <a:t>4. Skema global juga ada, mengizinkan pengguna lokal untuk mengakses data jarak jauh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Freeform 2"/>
          <p:cNvSpPr/>
          <p:nvPr/>
        </p:nvSpPr>
        <p:spPr>
          <a:xfrm flipH="1" flipV="1">
            <a:off x="12826679" y="6041608"/>
            <a:ext cx="5461321" cy="6068135"/>
          </a:xfrm>
          <a:custGeom>
            <a:avLst/>
            <a:gdLst/>
            <a:ahLst/>
            <a:cxnLst/>
            <a:rect l="l" t="t" r="r" b="b"/>
            <a:pathLst>
              <a:path w="5461321" h="6068135">
                <a:moveTo>
                  <a:pt x="5461321" y="6068135"/>
                </a:moveTo>
                <a:lnTo>
                  <a:pt x="0" y="6068135"/>
                </a:lnTo>
                <a:lnTo>
                  <a:pt x="0" y="0"/>
                </a:lnTo>
                <a:lnTo>
                  <a:pt x="5461321" y="0"/>
                </a:lnTo>
                <a:lnTo>
                  <a:pt x="5461321" y="6068135"/>
                </a:lnTo>
                <a:close/>
              </a:path>
            </a:pathLst>
          </a:custGeom>
          <a:blipFill>
            <a:blip r:embed="rId2"/>
            <a:stretch>
              <a:fillRect/>
            </a:stretch>
          </a:blipFill>
        </p:spPr>
      </p:sp>
      <p:sp>
        <p:nvSpPr>
          <p:cNvPr id="3" name="Freeform 3"/>
          <p:cNvSpPr/>
          <p:nvPr/>
        </p:nvSpPr>
        <p:spPr>
          <a:xfrm rot="-946185" flipH="1">
            <a:off x="4476734" y="8072992"/>
            <a:ext cx="5714777" cy="2005367"/>
          </a:xfrm>
          <a:custGeom>
            <a:avLst/>
            <a:gdLst/>
            <a:ahLst/>
            <a:cxnLst/>
            <a:rect l="l" t="t" r="r" b="b"/>
            <a:pathLst>
              <a:path w="5714777" h="2005367">
                <a:moveTo>
                  <a:pt x="5714777" y="0"/>
                </a:moveTo>
                <a:lnTo>
                  <a:pt x="0" y="0"/>
                </a:lnTo>
                <a:lnTo>
                  <a:pt x="0" y="2005367"/>
                </a:lnTo>
                <a:lnTo>
                  <a:pt x="5714777" y="2005367"/>
                </a:lnTo>
                <a:lnTo>
                  <a:pt x="5714777"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flipV="1">
            <a:off x="-1613775" y="-171382"/>
            <a:ext cx="8044973" cy="2823054"/>
          </a:xfrm>
          <a:custGeom>
            <a:avLst/>
            <a:gdLst/>
            <a:ahLst/>
            <a:cxnLst/>
            <a:rect l="l" t="t" r="r" b="b"/>
            <a:pathLst>
              <a:path w="8044973" h="2823054">
                <a:moveTo>
                  <a:pt x="8044973" y="2823054"/>
                </a:moveTo>
                <a:lnTo>
                  <a:pt x="0" y="2823054"/>
                </a:lnTo>
                <a:lnTo>
                  <a:pt x="0" y="0"/>
                </a:lnTo>
                <a:lnTo>
                  <a:pt x="8044973" y="0"/>
                </a:lnTo>
                <a:lnTo>
                  <a:pt x="8044973" y="2823054"/>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978176" y="3920707"/>
            <a:ext cx="16331648" cy="2112211"/>
          </a:xfrm>
          <a:prstGeom prst="rect">
            <a:avLst/>
          </a:prstGeom>
        </p:spPr>
        <p:txBody>
          <a:bodyPr lIns="0" tIns="0" rIns="0" bIns="0" rtlCol="0" anchor="t">
            <a:spAutoFit/>
          </a:bodyPr>
          <a:lstStyle/>
          <a:p>
            <a:pPr>
              <a:lnSpc>
                <a:spcPts val="16403"/>
              </a:lnSpc>
            </a:pPr>
            <a:r>
              <a:rPr lang="en-US" sz="11717" spc="-468">
                <a:solidFill>
                  <a:srgbClr val="FFE147"/>
                </a:solidFill>
                <a:latin typeface="Childos Arabic Semi-Bold"/>
              </a:rPr>
              <a:t>Apa itu Basis Data Tersebar?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Freeform 2"/>
          <p:cNvSpPr/>
          <p:nvPr/>
        </p:nvSpPr>
        <p:spPr>
          <a:xfrm rot="-5400000">
            <a:off x="12947213" y="3980480"/>
            <a:ext cx="11422522" cy="2326041"/>
          </a:xfrm>
          <a:custGeom>
            <a:avLst/>
            <a:gdLst/>
            <a:ahLst/>
            <a:cxnLst/>
            <a:rect l="l" t="t" r="r" b="b"/>
            <a:pathLst>
              <a:path w="11422522" h="2326041">
                <a:moveTo>
                  <a:pt x="0" y="0"/>
                </a:moveTo>
                <a:lnTo>
                  <a:pt x="11422522" y="0"/>
                </a:lnTo>
                <a:lnTo>
                  <a:pt x="11422522" y="2326040"/>
                </a:lnTo>
                <a:lnTo>
                  <a:pt x="0" y="23260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3108333" y="-1164536"/>
            <a:ext cx="5314990" cy="3088600"/>
          </a:xfrm>
          <a:custGeom>
            <a:avLst/>
            <a:gdLst/>
            <a:ahLst/>
            <a:cxnLst/>
            <a:rect l="l" t="t" r="r" b="b"/>
            <a:pathLst>
              <a:path w="5314990" h="3088600">
                <a:moveTo>
                  <a:pt x="0" y="0"/>
                </a:moveTo>
                <a:lnTo>
                  <a:pt x="5314990" y="0"/>
                </a:lnTo>
                <a:lnTo>
                  <a:pt x="5314990" y="3088600"/>
                </a:lnTo>
                <a:lnTo>
                  <a:pt x="0" y="30886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6929571" y="7985756"/>
            <a:ext cx="3856053" cy="3493245"/>
            <a:chOff x="0" y="0"/>
            <a:chExt cx="5141404" cy="4657660"/>
          </a:xfrm>
        </p:grpSpPr>
        <p:sp>
          <p:nvSpPr>
            <p:cNvPr id="5" name="Freeform 5"/>
            <p:cNvSpPr/>
            <p:nvPr/>
          </p:nvSpPr>
          <p:spPr>
            <a:xfrm rot="-834027">
              <a:off x="367226" y="451484"/>
              <a:ext cx="4193676" cy="3568437"/>
            </a:xfrm>
            <a:custGeom>
              <a:avLst/>
              <a:gdLst/>
              <a:ahLst/>
              <a:cxnLst/>
              <a:rect l="l" t="t" r="r" b="b"/>
              <a:pathLst>
                <a:path w="4193676" h="3568437">
                  <a:moveTo>
                    <a:pt x="0" y="0"/>
                  </a:moveTo>
                  <a:lnTo>
                    <a:pt x="4193676" y="0"/>
                  </a:lnTo>
                  <a:lnTo>
                    <a:pt x="4193676" y="3568437"/>
                  </a:lnTo>
                  <a:lnTo>
                    <a:pt x="0" y="35684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168428" flipH="1">
              <a:off x="2123787" y="2069956"/>
              <a:ext cx="2957763" cy="2516787"/>
            </a:xfrm>
            <a:custGeom>
              <a:avLst/>
              <a:gdLst/>
              <a:ahLst/>
              <a:cxnLst/>
              <a:rect l="l" t="t" r="r" b="b"/>
              <a:pathLst>
                <a:path w="2957763" h="2516787">
                  <a:moveTo>
                    <a:pt x="2957763" y="0"/>
                  </a:moveTo>
                  <a:lnTo>
                    <a:pt x="0" y="0"/>
                  </a:lnTo>
                  <a:lnTo>
                    <a:pt x="0" y="2516787"/>
                  </a:lnTo>
                  <a:lnTo>
                    <a:pt x="2957763" y="2516787"/>
                  </a:lnTo>
                  <a:lnTo>
                    <a:pt x="2957763" y="0"/>
                  </a:lnTo>
                  <a:close/>
                </a:path>
              </a:pathLst>
            </a:custGeom>
            <a:blipFill>
              <a:blip r:embed="rId8">
                <a:extLst>
                  <a:ext uri="{96DAC541-7B7A-43D3-8B79-37D633B846F1}">
                    <asvg:svgBlip xmlns="" xmlns:asvg="http://schemas.microsoft.com/office/drawing/2016/SVG/main" r:embed="rId9"/>
                  </a:ext>
                </a:extLst>
              </a:blip>
              <a:stretch>
                <a:fillRect/>
              </a:stretch>
            </a:blipFill>
          </p:spPr>
        </p:sp>
      </p:grpSp>
      <p:sp>
        <p:nvSpPr>
          <p:cNvPr id="7" name="TextBox 7"/>
          <p:cNvSpPr txBox="1"/>
          <p:nvPr/>
        </p:nvSpPr>
        <p:spPr>
          <a:xfrm>
            <a:off x="1028700" y="274989"/>
            <a:ext cx="11284327" cy="920372"/>
          </a:xfrm>
          <a:prstGeom prst="rect">
            <a:avLst/>
          </a:prstGeom>
        </p:spPr>
        <p:txBody>
          <a:bodyPr lIns="0" tIns="0" rIns="0" bIns="0" rtlCol="0" anchor="t">
            <a:spAutoFit/>
          </a:bodyPr>
          <a:lstStyle/>
          <a:p>
            <a:pPr>
              <a:lnSpc>
                <a:spcPts val="7545"/>
              </a:lnSpc>
            </a:pPr>
            <a:r>
              <a:rPr lang="en-US" sz="5389" spc="-215">
                <a:solidFill>
                  <a:srgbClr val="FFE147"/>
                </a:solidFill>
                <a:latin typeface="Sondos Bold"/>
              </a:rPr>
              <a:t>Sasaran dan Pertukaran ( Trade - off )</a:t>
            </a:r>
          </a:p>
        </p:txBody>
      </p:sp>
      <p:sp>
        <p:nvSpPr>
          <p:cNvPr id="8" name="TextBox 8"/>
          <p:cNvSpPr txBox="1"/>
          <p:nvPr/>
        </p:nvSpPr>
        <p:spPr>
          <a:xfrm>
            <a:off x="0" y="1504882"/>
            <a:ext cx="17629774" cy="1780540"/>
          </a:xfrm>
          <a:prstGeom prst="rect">
            <a:avLst/>
          </a:prstGeom>
        </p:spPr>
        <p:txBody>
          <a:bodyPr lIns="0" tIns="0" rIns="0" bIns="0" rtlCol="0" anchor="t">
            <a:spAutoFit/>
          </a:bodyPr>
          <a:lstStyle/>
          <a:p>
            <a:pPr marL="734059" lvl="1" indent="-367030">
              <a:lnSpc>
                <a:spcPts val="4759"/>
              </a:lnSpc>
              <a:spcBef>
                <a:spcPct val="0"/>
              </a:spcBef>
              <a:buFont typeface="Arial"/>
              <a:buChar char="•"/>
            </a:pPr>
            <a:r>
              <a:rPr lang="en-US" sz="3399">
                <a:solidFill>
                  <a:srgbClr val="FFE147"/>
                </a:solidFill>
                <a:latin typeface="Open Sans"/>
              </a:rPr>
              <a:t>Sasaran utama dari basis data tersebar adalah menyediakan kemudahan untuk mengakses data untuk pengguna - pengguna yang berada pada lokasi - lokasi yang berbeda </a:t>
            </a:r>
          </a:p>
        </p:txBody>
      </p:sp>
      <p:sp>
        <p:nvSpPr>
          <p:cNvPr id="9" name="TextBox 9"/>
          <p:cNvSpPr txBox="1"/>
          <p:nvPr/>
        </p:nvSpPr>
        <p:spPr>
          <a:xfrm>
            <a:off x="0" y="3828149"/>
            <a:ext cx="17629774" cy="2380615"/>
          </a:xfrm>
          <a:prstGeom prst="rect">
            <a:avLst/>
          </a:prstGeom>
        </p:spPr>
        <p:txBody>
          <a:bodyPr lIns="0" tIns="0" rIns="0" bIns="0" rtlCol="0" anchor="t">
            <a:spAutoFit/>
          </a:bodyPr>
          <a:lstStyle/>
          <a:p>
            <a:pPr marL="734059" lvl="1" indent="-367030">
              <a:lnSpc>
                <a:spcPts val="4759"/>
              </a:lnSpc>
              <a:spcBef>
                <a:spcPct val="0"/>
              </a:spcBef>
              <a:buFont typeface="Arial"/>
              <a:buChar char="•"/>
            </a:pPr>
            <a:r>
              <a:rPr lang="en-US" sz="3399">
                <a:solidFill>
                  <a:srgbClr val="FFE147"/>
                </a:solidFill>
                <a:latin typeface="Open Sans"/>
              </a:rPr>
              <a:t>sistem basis data tersebar harus memiliki apa yang dinamakan location transparency , yang berarti pengguna ( atau program pengguna ) memakai data pada langkah - langkah permohonan dan pembaruan ( update ) tanpa harus tahu di mana sesungguhnya data yang bersangkutan berada .</a:t>
            </a:r>
          </a:p>
        </p:txBody>
      </p:sp>
      <p:sp>
        <p:nvSpPr>
          <p:cNvPr id="10" name="TextBox 10"/>
          <p:cNvSpPr txBox="1"/>
          <p:nvPr/>
        </p:nvSpPr>
        <p:spPr>
          <a:xfrm>
            <a:off x="0" y="6751689"/>
            <a:ext cx="17629774" cy="2980690"/>
          </a:xfrm>
          <a:prstGeom prst="rect">
            <a:avLst/>
          </a:prstGeom>
        </p:spPr>
        <p:txBody>
          <a:bodyPr lIns="0" tIns="0" rIns="0" bIns="0" rtlCol="0" anchor="t">
            <a:spAutoFit/>
          </a:bodyPr>
          <a:lstStyle/>
          <a:p>
            <a:pPr marL="734059" lvl="1" indent="-367030">
              <a:lnSpc>
                <a:spcPts val="4759"/>
              </a:lnSpc>
              <a:spcBef>
                <a:spcPct val="0"/>
              </a:spcBef>
              <a:buFont typeface="Arial"/>
              <a:buChar char="•"/>
            </a:pPr>
            <a:r>
              <a:rPr lang="en-US" sz="3399">
                <a:solidFill>
                  <a:srgbClr val="FFE147"/>
                </a:solidFill>
                <a:latin typeface="Open Sans"/>
              </a:rPr>
              <a:t> Idealnya , pengguna tidak perlu memedulikan penyebaran data ; semua data pada jaringan hadir seolah - olah ia merupakan basis data yang secara logika adalah tunggal dan berada di satu lokasi tertentu . Pada kasus yang ideal . permohonan tunggal dapat menggabungkan data dari tabel - tabel pada lokasi yang berbeda seolah - olah data - data tersebut berada pada satu lokasi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TextBox 2"/>
          <p:cNvSpPr txBox="1"/>
          <p:nvPr/>
        </p:nvSpPr>
        <p:spPr>
          <a:xfrm>
            <a:off x="0" y="2029576"/>
            <a:ext cx="17760763" cy="4416344"/>
          </a:xfrm>
          <a:prstGeom prst="rect">
            <a:avLst/>
          </a:prstGeom>
        </p:spPr>
        <p:txBody>
          <a:bodyPr lIns="0" tIns="0" rIns="0" bIns="0" rtlCol="0" anchor="t">
            <a:spAutoFit/>
          </a:bodyPr>
          <a:lstStyle/>
          <a:p>
            <a:pPr marL="776079" lvl="1" indent="-388039">
              <a:lnSpc>
                <a:spcPts val="5032"/>
              </a:lnSpc>
              <a:spcBef>
                <a:spcPct val="0"/>
              </a:spcBef>
              <a:buFont typeface="Arial"/>
              <a:buChar char="•"/>
            </a:pPr>
            <a:r>
              <a:rPr lang="en-US" sz="3594">
                <a:solidFill>
                  <a:srgbClr val="FFE147"/>
                </a:solidFill>
                <a:latin typeface="Open Sans"/>
              </a:rPr>
              <a:t>Sasaran kedua dari batis data tersebar adalah otonomi lokal ( local autonomy ) . yaitu kemampuan administratif basis data lokal untuk beroperasi secara mandin saat koneksi ke simpul lain mengalami kegagalan . Dengan otonomi lokal ini setiap lokasi memiliki kemampuan untuk mengendalikan data lokal . mengelola keamanan . mencatat transaksi - transaksi , melakukan recovery data saat terjadi kegagalan lokal , dan menyediakan akses penuh pengguna lokal pada data lokal saat lokasi pusat tidak dapat beroperasi </a:t>
            </a:r>
          </a:p>
        </p:txBody>
      </p:sp>
      <p:sp>
        <p:nvSpPr>
          <p:cNvPr id="3" name="Freeform 3"/>
          <p:cNvSpPr/>
          <p:nvPr/>
        </p:nvSpPr>
        <p:spPr>
          <a:xfrm rot="-5400000">
            <a:off x="12947213" y="3980480"/>
            <a:ext cx="11422522" cy="2326041"/>
          </a:xfrm>
          <a:custGeom>
            <a:avLst/>
            <a:gdLst/>
            <a:ahLst/>
            <a:cxnLst/>
            <a:rect l="l" t="t" r="r" b="b"/>
            <a:pathLst>
              <a:path w="11422522" h="2326041">
                <a:moveTo>
                  <a:pt x="0" y="0"/>
                </a:moveTo>
                <a:lnTo>
                  <a:pt x="11422522" y="0"/>
                </a:lnTo>
                <a:lnTo>
                  <a:pt x="11422522" y="2326040"/>
                </a:lnTo>
                <a:lnTo>
                  <a:pt x="0" y="23260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57495" y="-878435"/>
            <a:ext cx="5314990" cy="3088600"/>
          </a:xfrm>
          <a:custGeom>
            <a:avLst/>
            <a:gdLst/>
            <a:ahLst/>
            <a:cxnLst/>
            <a:rect l="l" t="t" r="r" b="b"/>
            <a:pathLst>
              <a:path w="5314990" h="3088600">
                <a:moveTo>
                  <a:pt x="0" y="0"/>
                </a:moveTo>
                <a:lnTo>
                  <a:pt x="5314990" y="0"/>
                </a:lnTo>
                <a:lnTo>
                  <a:pt x="5314990" y="3088599"/>
                </a:lnTo>
                <a:lnTo>
                  <a:pt x="0" y="30885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484773" y="6922894"/>
            <a:ext cx="3856053" cy="3493245"/>
            <a:chOff x="0" y="0"/>
            <a:chExt cx="5141404" cy="4657660"/>
          </a:xfrm>
        </p:grpSpPr>
        <p:sp>
          <p:nvSpPr>
            <p:cNvPr id="6" name="Freeform 6"/>
            <p:cNvSpPr/>
            <p:nvPr/>
          </p:nvSpPr>
          <p:spPr>
            <a:xfrm rot="-834027">
              <a:off x="367226" y="451484"/>
              <a:ext cx="4193676" cy="3568437"/>
            </a:xfrm>
            <a:custGeom>
              <a:avLst/>
              <a:gdLst/>
              <a:ahLst/>
              <a:cxnLst/>
              <a:rect l="l" t="t" r="r" b="b"/>
              <a:pathLst>
                <a:path w="4193676" h="3568437">
                  <a:moveTo>
                    <a:pt x="0" y="0"/>
                  </a:moveTo>
                  <a:lnTo>
                    <a:pt x="4193676" y="0"/>
                  </a:lnTo>
                  <a:lnTo>
                    <a:pt x="4193676" y="3568437"/>
                  </a:lnTo>
                  <a:lnTo>
                    <a:pt x="0" y="35684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168428" flipH="1">
              <a:off x="2123787" y="2069956"/>
              <a:ext cx="2957763" cy="2516787"/>
            </a:xfrm>
            <a:custGeom>
              <a:avLst/>
              <a:gdLst/>
              <a:ahLst/>
              <a:cxnLst/>
              <a:rect l="l" t="t" r="r" b="b"/>
              <a:pathLst>
                <a:path w="2957763" h="2516787">
                  <a:moveTo>
                    <a:pt x="2957763" y="0"/>
                  </a:moveTo>
                  <a:lnTo>
                    <a:pt x="0" y="0"/>
                  </a:lnTo>
                  <a:lnTo>
                    <a:pt x="0" y="2516787"/>
                  </a:lnTo>
                  <a:lnTo>
                    <a:pt x="2957763" y="2516787"/>
                  </a:lnTo>
                  <a:lnTo>
                    <a:pt x="2957763" y="0"/>
                  </a:lnTo>
                  <a:close/>
                </a:path>
              </a:pathLst>
            </a:custGeom>
            <a:blipFill>
              <a:blip r:embed="rId8">
                <a:extLst>
                  <a:ext uri="{96DAC541-7B7A-43D3-8B79-37D633B846F1}">
                    <asvg:svgBlip xmlns="" xmlns:asvg="http://schemas.microsoft.com/office/drawing/2016/SVG/main" r:embed="rId9"/>
                  </a:ext>
                </a:extLst>
              </a:blip>
              <a:stretch>
                <a:fillRect/>
              </a:stretch>
            </a:blip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TextBox 2"/>
          <p:cNvSpPr txBox="1"/>
          <p:nvPr/>
        </p:nvSpPr>
        <p:spPr>
          <a:xfrm>
            <a:off x="0" y="3228628"/>
            <a:ext cx="18288000" cy="3300178"/>
          </a:xfrm>
          <a:prstGeom prst="rect">
            <a:avLst/>
          </a:prstGeom>
        </p:spPr>
        <p:txBody>
          <a:bodyPr lIns="0" tIns="0" rIns="0" bIns="0" rtlCol="0" anchor="t">
            <a:spAutoFit/>
          </a:bodyPr>
          <a:lstStyle/>
          <a:p>
            <a:pPr marL="814541" lvl="1" indent="-407270">
              <a:lnSpc>
                <a:spcPts val="5281"/>
              </a:lnSpc>
              <a:spcBef>
                <a:spcPct val="0"/>
              </a:spcBef>
              <a:buFont typeface="Arial"/>
              <a:buChar char="•"/>
            </a:pPr>
            <a:r>
              <a:rPr lang="en-US" sz="3772">
                <a:solidFill>
                  <a:srgbClr val="FFE147"/>
                </a:solidFill>
                <a:latin typeface="Open Sans"/>
              </a:rPr>
              <a:t>Dengan teknologi basis data tersebar sinkron ( synchronous distributed database ) , semua data pada jaringan komputer secara kontinu dijaga agar berada pada keadaan mutakhir ( up - to - date ) . Dengan teknologi sinkron ini jika ada salinan data pada jaringan yang diperbarui , langkah pembaruan yang sama harus dilakukan pada salinan data pada bagian jaringan yang lain </a:t>
            </a:r>
          </a:p>
        </p:txBody>
      </p:sp>
      <p:sp>
        <p:nvSpPr>
          <p:cNvPr id="3" name="Freeform 3"/>
          <p:cNvSpPr/>
          <p:nvPr/>
        </p:nvSpPr>
        <p:spPr>
          <a:xfrm rot="-5400000">
            <a:off x="12947213" y="3980480"/>
            <a:ext cx="11422522" cy="2326041"/>
          </a:xfrm>
          <a:custGeom>
            <a:avLst/>
            <a:gdLst/>
            <a:ahLst/>
            <a:cxnLst/>
            <a:rect l="l" t="t" r="r" b="b"/>
            <a:pathLst>
              <a:path w="11422522" h="2326041">
                <a:moveTo>
                  <a:pt x="0" y="0"/>
                </a:moveTo>
                <a:lnTo>
                  <a:pt x="11422522" y="0"/>
                </a:lnTo>
                <a:lnTo>
                  <a:pt x="11422522" y="2326040"/>
                </a:lnTo>
                <a:lnTo>
                  <a:pt x="0" y="23260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57495" y="-878435"/>
            <a:ext cx="5314990" cy="3088600"/>
          </a:xfrm>
          <a:custGeom>
            <a:avLst/>
            <a:gdLst/>
            <a:ahLst/>
            <a:cxnLst/>
            <a:rect l="l" t="t" r="r" b="b"/>
            <a:pathLst>
              <a:path w="5314990" h="3088600">
                <a:moveTo>
                  <a:pt x="0" y="0"/>
                </a:moveTo>
                <a:lnTo>
                  <a:pt x="5314990" y="0"/>
                </a:lnTo>
                <a:lnTo>
                  <a:pt x="5314990" y="3088599"/>
                </a:lnTo>
                <a:lnTo>
                  <a:pt x="0" y="30885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484773" y="6922894"/>
            <a:ext cx="3856053" cy="3493245"/>
            <a:chOff x="0" y="0"/>
            <a:chExt cx="5141404" cy="4657660"/>
          </a:xfrm>
        </p:grpSpPr>
        <p:sp>
          <p:nvSpPr>
            <p:cNvPr id="6" name="Freeform 6"/>
            <p:cNvSpPr/>
            <p:nvPr/>
          </p:nvSpPr>
          <p:spPr>
            <a:xfrm rot="-834027">
              <a:off x="367226" y="451484"/>
              <a:ext cx="4193676" cy="3568437"/>
            </a:xfrm>
            <a:custGeom>
              <a:avLst/>
              <a:gdLst/>
              <a:ahLst/>
              <a:cxnLst/>
              <a:rect l="l" t="t" r="r" b="b"/>
              <a:pathLst>
                <a:path w="4193676" h="3568437">
                  <a:moveTo>
                    <a:pt x="0" y="0"/>
                  </a:moveTo>
                  <a:lnTo>
                    <a:pt x="4193676" y="0"/>
                  </a:lnTo>
                  <a:lnTo>
                    <a:pt x="4193676" y="3568437"/>
                  </a:lnTo>
                  <a:lnTo>
                    <a:pt x="0" y="35684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168428" flipH="1">
              <a:off x="2123787" y="2069956"/>
              <a:ext cx="2957763" cy="2516787"/>
            </a:xfrm>
            <a:custGeom>
              <a:avLst/>
              <a:gdLst/>
              <a:ahLst/>
              <a:cxnLst/>
              <a:rect l="l" t="t" r="r" b="b"/>
              <a:pathLst>
                <a:path w="2957763" h="2516787">
                  <a:moveTo>
                    <a:pt x="2957763" y="0"/>
                  </a:moveTo>
                  <a:lnTo>
                    <a:pt x="0" y="0"/>
                  </a:lnTo>
                  <a:lnTo>
                    <a:pt x="0" y="2516787"/>
                  </a:lnTo>
                  <a:lnTo>
                    <a:pt x="2957763" y="2516787"/>
                  </a:lnTo>
                  <a:lnTo>
                    <a:pt x="2957763" y="0"/>
                  </a:lnTo>
                  <a:close/>
                </a:path>
              </a:pathLst>
            </a:custGeom>
            <a:blipFill>
              <a:blip r:embed="rId8">
                <a:extLst>
                  <a:ext uri="{96DAC541-7B7A-43D3-8B79-37D633B846F1}">
                    <asvg:svgBlip xmlns="" xmlns:asvg="http://schemas.microsoft.com/office/drawing/2016/SVG/main" r:embed="rId9"/>
                  </a:ext>
                </a:extLst>
              </a:blip>
              <a:stretch>
                <a:fillRect/>
              </a:stretch>
            </a:blip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TextBox 2"/>
          <p:cNvSpPr txBox="1"/>
          <p:nvPr/>
        </p:nvSpPr>
        <p:spPr>
          <a:xfrm>
            <a:off x="289812" y="3012650"/>
            <a:ext cx="17708377" cy="3910244"/>
          </a:xfrm>
          <a:prstGeom prst="rect">
            <a:avLst/>
          </a:prstGeom>
        </p:spPr>
        <p:txBody>
          <a:bodyPr lIns="0" tIns="0" rIns="0" bIns="0" rtlCol="0" anchor="t">
            <a:spAutoFit/>
          </a:bodyPr>
          <a:lstStyle/>
          <a:p>
            <a:pPr marL="800895" lvl="1" indent="-400447">
              <a:lnSpc>
                <a:spcPts val="5193"/>
              </a:lnSpc>
              <a:spcBef>
                <a:spcPct val="0"/>
              </a:spcBef>
              <a:buFont typeface="Arial"/>
              <a:buChar char="•"/>
            </a:pPr>
            <a:r>
              <a:rPr lang="en-US" sz="3709">
                <a:solidFill>
                  <a:srgbClr val="FFE147"/>
                </a:solidFill>
                <a:latin typeface="Open Sans"/>
              </a:rPr>
              <a:t>Teknologi basis data tersebar asinkron ( asynchronous distributed database ) memelihara data tereplikasi pada simpul - simpul yang berbeda sehingga server lokal dapat mengakses data tanpa harus melakukan pemeriksaan melintasi jaringan Dengan teknologi asinkron , ada waktu tertentu yang dibutuhkan dalam penjalaran perubahan data pada jaringan sehingga ketidakkonsistenan data sampai tahap tertentu diperbolehkan</a:t>
            </a:r>
          </a:p>
        </p:txBody>
      </p:sp>
      <p:sp>
        <p:nvSpPr>
          <p:cNvPr id="3" name="Freeform 3"/>
          <p:cNvSpPr/>
          <p:nvPr/>
        </p:nvSpPr>
        <p:spPr>
          <a:xfrm rot="-5400000">
            <a:off x="12947213" y="3980480"/>
            <a:ext cx="11422522" cy="2326041"/>
          </a:xfrm>
          <a:custGeom>
            <a:avLst/>
            <a:gdLst/>
            <a:ahLst/>
            <a:cxnLst/>
            <a:rect l="l" t="t" r="r" b="b"/>
            <a:pathLst>
              <a:path w="11422522" h="2326041">
                <a:moveTo>
                  <a:pt x="0" y="0"/>
                </a:moveTo>
                <a:lnTo>
                  <a:pt x="11422522" y="0"/>
                </a:lnTo>
                <a:lnTo>
                  <a:pt x="11422522" y="2326040"/>
                </a:lnTo>
                <a:lnTo>
                  <a:pt x="0" y="23260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57495" y="-878435"/>
            <a:ext cx="5314990" cy="3088600"/>
          </a:xfrm>
          <a:custGeom>
            <a:avLst/>
            <a:gdLst/>
            <a:ahLst/>
            <a:cxnLst/>
            <a:rect l="l" t="t" r="r" b="b"/>
            <a:pathLst>
              <a:path w="5314990" h="3088600">
                <a:moveTo>
                  <a:pt x="0" y="0"/>
                </a:moveTo>
                <a:lnTo>
                  <a:pt x="5314990" y="0"/>
                </a:lnTo>
                <a:lnTo>
                  <a:pt x="5314990" y="3088599"/>
                </a:lnTo>
                <a:lnTo>
                  <a:pt x="0" y="30885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484773" y="6922894"/>
            <a:ext cx="3856053" cy="3493245"/>
            <a:chOff x="0" y="0"/>
            <a:chExt cx="5141404" cy="4657660"/>
          </a:xfrm>
        </p:grpSpPr>
        <p:sp>
          <p:nvSpPr>
            <p:cNvPr id="6" name="Freeform 6"/>
            <p:cNvSpPr/>
            <p:nvPr/>
          </p:nvSpPr>
          <p:spPr>
            <a:xfrm rot="-834027">
              <a:off x="367226" y="451484"/>
              <a:ext cx="4193676" cy="3568437"/>
            </a:xfrm>
            <a:custGeom>
              <a:avLst/>
              <a:gdLst/>
              <a:ahLst/>
              <a:cxnLst/>
              <a:rect l="l" t="t" r="r" b="b"/>
              <a:pathLst>
                <a:path w="4193676" h="3568437">
                  <a:moveTo>
                    <a:pt x="0" y="0"/>
                  </a:moveTo>
                  <a:lnTo>
                    <a:pt x="4193676" y="0"/>
                  </a:lnTo>
                  <a:lnTo>
                    <a:pt x="4193676" y="3568437"/>
                  </a:lnTo>
                  <a:lnTo>
                    <a:pt x="0" y="35684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168428" flipH="1">
              <a:off x="2123787" y="2069956"/>
              <a:ext cx="2957763" cy="2516787"/>
            </a:xfrm>
            <a:custGeom>
              <a:avLst/>
              <a:gdLst/>
              <a:ahLst/>
              <a:cxnLst/>
              <a:rect l="l" t="t" r="r" b="b"/>
              <a:pathLst>
                <a:path w="2957763" h="2516787">
                  <a:moveTo>
                    <a:pt x="2957763" y="0"/>
                  </a:moveTo>
                  <a:lnTo>
                    <a:pt x="0" y="0"/>
                  </a:lnTo>
                  <a:lnTo>
                    <a:pt x="0" y="2516787"/>
                  </a:lnTo>
                  <a:lnTo>
                    <a:pt x="2957763" y="2516787"/>
                  </a:lnTo>
                  <a:lnTo>
                    <a:pt x="2957763" y="0"/>
                  </a:lnTo>
                  <a:close/>
                </a:path>
              </a:pathLst>
            </a:custGeom>
            <a:blipFill>
              <a:blip r:embed="rId8">
                <a:extLst>
                  <a:ext uri="{96DAC541-7B7A-43D3-8B79-37D633B846F1}">
                    <asvg:svgBlip xmlns="" xmlns:asvg="http://schemas.microsoft.com/office/drawing/2016/SVG/main" r:embed="rId9"/>
                  </a:ext>
                </a:extLst>
              </a:blip>
              <a:stretch>
                <a:fillRect/>
              </a:stretch>
            </a:blipFill>
          </p:spPr>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147"/>
        </a:solidFill>
        <a:effectLst/>
      </p:bgPr>
    </p:bg>
    <p:spTree>
      <p:nvGrpSpPr>
        <p:cNvPr id="1" name=""/>
        <p:cNvGrpSpPr/>
        <p:nvPr/>
      </p:nvGrpSpPr>
      <p:grpSpPr>
        <a:xfrm>
          <a:off x="0" y="0"/>
          <a:ext cx="0" cy="0"/>
          <a:chOff x="0" y="0"/>
          <a:chExt cx="0" cy="0"/>
        </a:xfrm>
      </p:grpSpPr>
      <p:sp>
        <p:nvSpPr>
          <p:cNvPr id="2" name="Freeform 2"/>
          <p:cNvSpPr/>
          <p:nvPr/>
        </p:nvSpPr>
        <p:spPr>
          <a:xfrm rot="-10800000">
            <a:off x="12598568" y="-1038874"/>
            <a:ext cx="6639615" cy="4611514"/>
          </a:xfrm>
          <a:custGeom>
            <a:avLst/>
            <a:gdLst/>
            <a:ahLst/>
            <a:cxnLst/>
            <a:rect l="l" t="t" r="r" b="b"/>
            <a:pathLst>
              <a:path w="6639615" h="4611514">
                <a:moveTo>
                  <a:pt x="0" y="0"/>
                </a:moveTo>
                <a:lnTo>
                  <a:pt x="6639615" y="0"/>
                </a:lnTo>
                <a:lnTo>
                  <a:pt x="6639615" y="4611514"/>
                </a:lnTo>
                <a:lnTo>
                  <a:pt x="0" y="46115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585145" y="2808058"/>
            <a:ext cx="11769939" cy="6914382"/>
            <a:chOff x="0" y="0"/>
            <a:chExt cx="2277336" cy="1337846"/>
          </a:xfrm>
        </p:grpSpPr>
        <p:sp>
          <p:nvSpPr>
            <p:cNvPr id="4" name="Freeform 4"/>
            <p:cNvSpPr/>
            <p:nvPr/>
          </p:nvSpPr>
          <p:spPr>
            <a:xfrm>
              <a:off x="0" y="0"/>
              <a:ext cx="2277336" cy="1337846"/>
            </a:xfrm>
            <a:custGeom>
              <a:avLst/>
              <a:gdLst/>
              <a:ahLst/>
              <a:cxnLst/>
              <a:rect l="l" t="t" r="r" b="b"/>
              <a:pathLst>
                <a:path w="2277336" h="1337846">
                  <a:moveTo>
                    <a:pt x="51964" y="0"/>
                  </a:moveTo>
                  <a:lnTo>
                    <a:pt x="2225372" y="0"/>
                  </a:lnTo>
                  <a:cubicBezTo>
                    <a:pt x="2254071" y="0"/>
                    <a:pt x="2277336" y="23265"/>
                    <a:pt x="2277336" y="51964"/>
                  </a:cubicBezTo>
                  <a:lnTo>
                    <a:pt x="2277336" y="1285882"/>
                  </a:lnTo>
                  <a:cubicBezTo>
                    <a:pt x="2277336" y="1299664"/>
                    <a:pt x="2271861" y="1312881"/>
                    <a:pt x="2262116" y="1322626"/>
                  </a:cubicBezTo>
                  <a:cubicBezTo>
                    <a:pt x="2252371" y="1332371"/>
                    <a:pt x="2239153" y="1337846"/>
                    <a:pt x="2225372" y="1337846"/>
                  </a:cubicBezTo>
                  <a:lnTo>
                    <a:pt x="51964" y="1337846"/>
                  </a:lnTo>
                  <a:cubicBezTo>
                    <a:pt x="38182" y="1337846"/>
                    <a:pt x="24965" y="1332371"/>
                    <a:pt x="15220" y="1322626"/>
                  </a:cubicBezTo>
                  <a:cubicBezTo>
                    <a:pt x="5475" y="1312881"/>
                    <a:pt x="0" y="1299664"/>
                    <a:pt x="0" y="1285882"/>
                  </a:cubicBezTo>
                  <a:lnTo>
                    <a:pt x="0" y="51964"/>
                  </a:lnTo>
                  <a:cubicBezTo>
                    <a:pt x="0" y="38182"/>
                    <a:pt x="5475" y="24965"/>
                    <a:pt x="15220" y="15220"/>
                  </a:cubicBezTo>
                  <a:cubicBezTo>
                    <a:pt x="24965" y="5475"/>
                    <a:pt x="38182" y="0"/>
                    <a:pt x="51964" y="0"/>
                  </a:cubicBezTo>
                  <a:close/>
                </a:path>
              </a:pathLst>
            </a:custGeom>
            <a:solidFill>
              <a:srgbClr val="FFFBEE"/>
            </a:solidFill>
            <a:ln cap="rnd">
              <a:noFill/>
              <a:prstDash val="solid"/>
              <a:round/>
            </a:ln>
          </p:spPr>
        </p:sp>
        <p:sp>
          <p:nvSpPr>
            <p:cNvPr id="5" name="TextBox 5"/>
            <p:cNvSpPr txBox="1"/>
            <p:nvPr/>
          </p:nvSpPr>
          <p:spPr>
            <a:xfrm>
              <a:off x="0" y="-38100"/>
              <a:ext cx="2277336" cy="137594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347323"/>
            <a:ext cx="14889676" cy="2111980"/>
          </a:xfrm>
          <a:prstGeom prst="rect">
            <a:avLst/>
          </a:prstGeom>
        </p:spPr>
        <p:txBody>
          <a:bodyPr lIns="0" tIns="0" rIns="0" bIns="0" rtlCol="0" anchor="t">
            <a:spAutoFit/>
          </a:bodyPr>
          <a:lstStyle/>
          <a:p>
            <a:pPr>
              <a:lnSpc>
                <a:spcPts val="8281"/>
              </a:lnSpc>
            </a:pPr>
            <a:r>
              <a:rPr lang="en-US" sz="5915" spc="-236">
                <a:solidFill>
                  <a:srgbClr val="226959"/>
                </a:solidFill>
                <a:latin typeface="Childos Arabic Semi-Bold"/>
              </a:rPr>
              <a:t>Keunggulan Basis data tersebar dibanding Basis Data terpusat</a:t>
            </a:r>
          </a:p>
        </p:txBody>
      </p:sp>
      <p:sp>
        <p:nvSpPr>
          <p:cNvPr id="7" name="TextBox 7"/>
          <p:cNvSpPr txBox="1"/>
          <p:nvPr/>
        </p:nvSpPr>
        <p:spPr>
          <a:xfrm>
            <a:off x="1028700" y="3111410"/>
            <a:ext cx="11569868" cy="832609"/>
          </a:xfrm>
          <a:prstGeom prst="rect">
            <a:avLst/>
          </a:prstGeom>
        </p:spPr>
        <p:txBody>
          <a:bodyPr lIns="0" tIns="0" rIns="0" bIns="0" rtlCol="0" anchor="t">
            <a:spAutoFit/>
          </a:bodyPr>
          <a:lstStyle/>
          <a:p>
            <a:pPr>
              <a:lnSpc>
                <a:spcPts val="6435"/>
              </a:lnSpc>
            </a:pPr>
            <a:r>
              <a:rPr lang="en-US" sz="4596" spc="-183">
                <a:solidFill>
                  <a:srgbClr val="226959"/>
                </a:solidFill>
                <a:latin typeface="Childos Arabic Semi-Bold"/>
              </a:rPr>
              <a:t>Keunggulan</a:t>
            </a:r>
          </a:p>
        </p:txBody>
      </p:sp>
      <p:sp>
        <p:nvSpPr>
          <p:cNvPr id="8" name="TextBox 8"/>
          <p:cNvSpPr txBox="1"/>
          <p:nvPr/>
        </p:nvSpPr>
        <p:spPr>
          <a:xfrm>
            <a:off x="1028700" y="4310891"/>
            <a:ext cx="11569868" cy="4096653"/>
          </a:xfrm>
          <a:prstGeom prst="rect">
            <a:avLst/>
          </a:prstGeom>
        </p:spPr>
        <p:txBody>
          <a:bodyPr lIns="0" tIns="0" rIns="0" bIns="0" rtlCol="0" anchor="t">
            <a:spAutoFit/>
          </a:bodyPr>
          <a:lstStyle/>
          <a:p>
            <a:pPr marL="992396" lvl="1" indent="-496198">
              <a:lnSpc>
                <a:spcPts val="6435"/>
              </a:lnSpc>
              <a:buFont typeface="Arial"/>
              <a:buChar char="•"/>
            </a:pPr>
            <a:r>
              <a:rPr lang="en-US" sz="4596" spc="-183">
                <a:solidFill>
                  <a:srgbClr val="226959"/>
                </a:solidFill>
                <a:latin typeface="Childos Arabic Semi-Bold"/>
              </a:rPr>
              <a:t> Peningkatan Keandalan</a:t>
            </a:r>
          </a:p>
          <a:p>
            <a:pPr marL="992396" lvl="1" indent="-496198">
              <a:lnSpc>
                <a:spcPts val="6435"/>
              </a:lnSpc>
              <a:buFont typeface="Arial"/>
              <a:buChar char="•"/>
            </a:pPr>
            <a:r>
              <a:rPr lang="en-US" sz="4596" spc="-183">
                <a:solidFill>
                  <a:srgbClr val="226959"/>
                </a:solidFill>
                <a:latin typeface="Childos Arabic Semi-Bold"/>
              </a:rPr>
              <a:t>Kendali lokal</a:t>
            </a:r>
          </a:p>
          <a:p>
            <a:pPr marL="992396" lvl="1" indent="-496198">
              <a:lnSpc>
                <a:spcPts val="6435"/>
              </a:lnSpc>
              <a:buFont typeface="Arial"/>
              <a:buChar char="•"/>
            </a:pPr>
            <a:r>
              <a:rPr lang="en-US" sz="4596" spc="-183">
                <a:solidFill>
                  <a:srgbClr val="226959"/>
                </a:solidFill>
                <a:latin typeface="Childos Arabic Semi-Bold"/>
              </a:rPr>
              <a:t>Pertumbuhan secara modular</a:t>
            </a:r>
          </a:p>
          <a:p>
            <a:pPr marL="992396" lvl="1" indent="-496198">
              <a:lnSpc>
                <a:spcPts val="6435"/>
              </a:lnSpc>
              <a:buFont typeface="Arial"/>
              <a:buChar char="•"/>
            </a:pPr>
            <a:r>
              <a:rPr lang="en-US" sz="4596" spc="-183">
                <a:solidFill>
                  <a:srgbClr val="226959"/>
                </a:solidFill>
                <a:latin typeface="Childos Arabic Semi-Bold"/>
              </a:rPr>
              <a:t>Biaya komunikasi yang lebih rendah</a:t>
            </a:r>
          </a:p>
          <a:p>
            <a:pPr marL="992396" lvl="1" indent="-496198">
              <a:lnSpc>
                <a:spcPts val="6435"/>
              </a:lnSpc>
              <a:buFont typeface="Arial"/>
              <a:buChar char="•"/>
            </a:pPr>
            <a:r>
              <a:rPr lang="en-US" sz="4596" spc="-183">
                <a:solidFill>
                  <a:srgbClr val="226959"/>
                </a:solidFill>
                <a:latin typeface="Childos Arabic Semi-Bold"/>
              </a:rPr>
              <a:t>Waktu tanggap yang lebih baik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147"/>
        </a:solidFill>
        <a:effectLst/>
      </p:bgPr>
    </p:bg>
    <p:spTree>
      <p:nvGrpSpPr>
        <p:cNvPr id="1" name=""/>
        <p:cNvGrpSpPr/>
        <p:nvPr/>
      </p:nvGrpSpPr>
      <p:grpSpPr>
        <a:xfrm>
          <a:off x="0" y="0"/>
          <a:ext cx="0" cy="0"/>
          <a:chOff x="0" y="0"/>
          <a:chExt cx="0" cy="0"/>
        </a:xfrm>
      </p:grpSpPr>
      <p:sp>
        <p:nvSpPr>
          <p:cNvPr id="2" name="Freeform 2"/>
          <p:cNvSpPr/>
          <p:nvPr/>
        </p:nvSpPr>
        <p:spPr>
          <a:xfrm rot="-10800000">
            <a:off x="12598568" y="-1038874"/>
            <a:ext cx="6639615" cy="4611514"/>
          </a:xfrm>
          <a:custGeom>
            <a:avLst/>
            <a:gdLst/>
            <a:ahLst/>
            <a:cxnLst/>
            <a:rect l="l" t="t" r="r" b="b"/>
            <a:pathLst>
              <a:path w="6639615" h="4611514">
                <a:moveTo>
                  <a:pt x="0" y="0"/>
                </a:moveTo>
                <a:lnTo>
                  <a:pt x="6639615" y="0"/>
                </a:lnTo>
                <a:lnTo>
                  <a:pt x="6639615" y="4611514"/>
                </a:lnTo>
                <a:lnTo>
                  <a:pt x="0" y="46115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585145" y="2808058"/>
            <a:ext cx="11769939" cy="6914382"/>
            <a:chOff x="0" y="0"/>
            <a:chExt cx="2277336" cy="1337846"/>
          </a:xfrm>
        </p:grpSpPr>
        <p:sp>
          <p:nvSpPr>
            <p:cNvPr id="4" name="Freeform 4"/>
            <p:cNvSpPr/>
            <p:nvPr/>
          </p:nvSpPr>
          <p:spPr>
            <a:xfrm>
              <a:off x="0" y="0"/>
              <a:ext cx="2277336" cy="1337846"/>
            </a:xfrm>
            <a:custGeom>
              <a:avLst/>
              <a:gdLst/>
              <a:ahLst/>
              <a:cxnLst/>
              <a:rect l="l" t="t" r="r" b="b"/>
              <a:pathLst>
                <a:path w="2277336" h="1337846">
                  <a:moveTo>
                    <a:pt x="51964" y="0"/>
                  </a:moveTo>
                  <a:lnTo>
                    <a:pt x="2225372" y="0"/>
                  </a:lnTo>
                  <a:cubicBezTo>
                    <a:pt x="2254071" y="0"/>
                    <a:pt x="2277336" y="23265"/>
                    <a:pt x="2277336" y="51964"/>
                  </a:cubicBezTo>
                  <a:lnTo>
                    <a:pt x="2277336" y="1285882"/>
                  </a:lnTo>
                  <a:cubicBezTo>
                    <a:pt x="2277336" y="1299664"/>
                    <a:pt x="2271861" y="1312881"/>
                    <a:pt x="2262116" y="1322626"/>
                  </a:cubicBezTo>
                  <a:cubicBezTo>
                    <a:pt x="2252371" y="1332371"/>
                    <a:pt x="2239153" y="1337846"/>
                    <a:pt x="2225372" y="1337846"/>
                  </a:cubicBezTo>
                  <a:lnTo>
                    <a:pt x="51964" y="1337846"/>
                  </a:lnTo>
                  <a:cubicBezTo>
                    <a:pt x="38182" y="1337846"/>
                    <a:pt x="24965" y="1332371"/>
                    <a:pt x="15220" y="1322626"/>
                  </a:cubicBezTo>
                  <a:cubicBezTo>
                    <a:pt x="5475" y="1312881"/>
                    <a:pt x="0" y="1299664"/>
                    <a:pt x="0" y="1285882"/>
                  </a:cubicBezTo>
                  <a:lnTo>
                    <a:pt x="0" y="51964"/>
                  </a:lnTo>
                  <a:cubicBezTo>
                    <a:pt x="0" y="38182"/>
                    <a:pt x="5475" y="24965"/>
                    <a:pt x="15220" y="15220"/>
                  </a:cubicBezTo>
                  <a:cubicBezTo>
                    <a:pt x="24965" y="5475"/>
                    <a:pt x="38182" y="0"/>
                    <a:pt x="51964" y="0"/>
                  </a:cubicBezTo>
                  <a:close/>
                </a:path>
              </a:pathLst>
            </a:custGeom>
            <a:solidFill>
              <a:srgbClr val="FFFBEE"/>
            </a:solidFill>
            <a:ln cap="rnd">
              <a:noFill/>
              <a:prstDash val="solid"/>
              <a:round/>
            </a:ln>
          </p:spPr>
        </p:sp>
        <p:sp>
          <p:nvSpPr>
            <p:cNvPr id="5" name="TextBox 5"/>
            <p:cNvSpPr txBox="1"/>
            <p:nvPr/>
          </p:nvSpPr>
          <p:spPr>
            <a:xfrm>
              <a:off x="0" y="-38100"/>
              <a:ext cx="2277336" cy="137594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347323"/>
            <a:ext cx="14889676" cy="2111980"/>
          </a:xfrm>
          <a:prstGeom prst="rect">
            <a:avLst/>
          </a:prstGeom>
        </p:spPr>
        <p:txBody>
          <a:bodyPr lIns="0" tIns="0" rIns="0" bIns="0" rtlCol="0" anchor="t">
            <a:spAutoFit/>
          </a:bodyPr>
          <a:lstStyle/>
          <a:p>
            <a:pPr>
              <a:lnSpc>
                <a:spcPts val="8281"/>
              </a:lnSpc>
            </a:pPr>
            <a:r>
              <a:rPr lang="en-US" sz="5915" spc="-236">
                <a:solidFill>
                  <a:srgbClr val="226959"/>
                </a:solidFill>
                <a:latin typeface="Childos Arabic Semi-Bold"/>
              </a:rPr>
              <a:t>Kekurangan Basis data tersebar dibanding Basis Data terpusat</a:t>
            </a:r>
          </a:p>
        </p:txBody>
      </p:sp>
      <p:sp>
        <p:nvSpPr>
          <p:cNvPr id="7" name="TextBox 7"/>
          <p:cNvSpPr txBox="1"/>
          <p:nvPr/>
        </p:nvSpPr>
        <p:spPr>
          <a:xfrm>
            <a:off x="1028700" y="3111410"/>
            <a:ext cx="11569868" cy="832609"/>
          </a:xfrm>
          <a:prstGeom prst="rect">
            <a:avLst/>
          </a:prstGeom>
        </p:spPr>
        <p:txBody>
          <a:bodyPr lIns="0" tIns="0" rIns="0" bIns="0" rtlCol="0" anchor="t">
            <a:spAutoFit/>
          </a:bodyPr>
          <a:lstStyle/>
          <a:p>
            <a:pPr>
              <a:lnSpc>
                <a:spcPts val="6435"/>
              </a:lnSpc>
            </a:pPr>
            <a:r>
              <a:rPr lang="en-US" sz="4596" spc="-183">
                <a:solidFill>
                  <a:srgbClr val="226959"/>
                </a:solidFill>
                <a:latin typeface="Childos Arabic Semi-Bold"/>
              </a:rPr>
              <a:t>Kekurangan</a:t>
            </a:r>
          </a:p>
        </p:txBody>
      </p:sp>
      <p:sp>
        <p:nvSpPr>
          <p:cNvPr id="8" name="TextBox 8"/>
          <p:cNvSpPr txBox="1"/>
          <p:nvPr/>
        </p:nvSpPr>
        <p:spPr>
          <a:xfrm>
            <a:off x="1028700" y="4310891"/>
            <a:ext cx="11569868" cy="3280642"/>
          </a:xfrm>
          <a:prstGeom prst="rect">
            <a:avLst/>
          </a:prstGeom>
        </p:spPr>
        <p:txBody>
          <a:bodyPr lIns="0" tIns="0" rIns="0" bIns="0" rtlCol="0" anchor="t">
            <a:spAutoFit/>
          </a:bodyPr>
          <a:lstStyle/>
          <a:p>
            <a:pPr marL="992396" lvl="1" indent="-496198">
              <a:lnSpc>
                <a:spcPts val="6435"/>
              </a:lnSpc>
              <a:buFont typeface="Arial"/>
              <a:buChar char="•"/>
            </a:pPr>
            <a:r>
              <a:rPr lang="en-US" sz="4596" spc="-183">
                <a:solidFill>
                  <a:srgbClr val="226959"/>
                </a:solidFill>
                <a:latin typeface="Childos Arabic Semi-Bold"/>
              </a:rPr>
              <a:t>Biaya perangkat lunak yang tinggi</a:t>
            </a:r>
          </a:p>
          <a:p>
            <a:pPr marL="992396" lvl="1" indent="-496198">
              <a:lnSpc>
                <a:spcPts val="6435"/>
              </a:lnSpc>
              <a:buFont typeface="Arial"/>
              <a:buChar char="•"/>
            </a:pPr>
            <a:r>
              <a:rPr lang="en-US" sz="4596" spc="-183">
                <a:solidFill>
                  <a:srgbClr val="226959"/>
                </a:solidFill>
                <a:latin typeface="Childos Arabic Semi-Bold"/>
              </a:rPr>
              <a:t>Biaya pemrosesan yang relatif tinggi</a:t>
            </a:r>
          </a:p>
          <a:p>
            <a:pPr marL="992396" lvl="1" indent="-496198">
              <a:lnSpc>
                <a:spcPts val="6435"/>
              </a:lnSpc>
              <a:buFont typeface="Arial"/>
              <a:buChar char="•"/>
            </a:pPr>
            <a:r>
              <a:rPr lang="en-US" sz="4596" spc="-183">
                <a:solidFill>
                  <a:srgbClr val="226959"/>
                </a:solidFill>
                <a:latin typeface="Childos Arabic Semi-Bold"/>
              </a:rPr>
              <a:t>Integritas data yang kurang terjamin</a:t>
            </a:r>
          </a:p>
          <a:p>
            <a:pPr marL="992396" lvl="1" indent="-496198">
              <a:lnSpc>
                <a:spcPts val="6435"/>
              </a:lnSpc>
              <a:buFont typeface="Arial"/>
              <a:buChar char="•"/>
            </a:pPr>
            <a:r>
              <a:rPr lang="en-US" sz="4596" spc="-183">
                <a:solidFill>
                  <a:srgbClr val="226959"/>
                </a:solidFill>
                <a:latin typeface="Childos Arabic Semi-Bold"/>
              </a:rPr>
              <a:t>Waktu tanggap yang rendah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147"/>
        </a:solidFill>
        <a:effectLst/>
      </p:bgPr>
    </p:bg>
    <p:spTree>
      <p:nvGrpSpPr>
        <p:cNvPr id="1" name=""/>
        <p:cNvGrpSpPr/>
        <p:nvPr/>
      </p:nvGrpSpPr>
      <p:grpSpPr>
        <a:xfrm>
          <a:off x="0" y="0"/>
          <a:ext cx="0" cy="0"/>
          <a:chOff x="0" y="0"/>
          <a:chExt cx="0" cy="0"/>
        </a:xfrm>
      </p:grpSpPr>
      <p:sp>
        <p:nvSpPr>
          <p:cNvPr id="2" name="Freeform 2"/>
          <p:cNvSpPr/>
          <p:nvPr/>
        </p:nvSpPr>
        <p:spPr>
          <a:xfrm rot="-5549272">
            <a:off x="13945637" y="-860110"/>
            <a:ext cx="4079780" cy="4114800"/>
          </a:xfrm>
          <a:custGeom>
            <a:avLst/>
            <a:gdLst/>
            <a:ahLst/>
            <a:cxnLst/>
            <a:rect l="l" t="t" r="r" b="b"/>
            <a:pathLst>
              <a:path w="4079780" h="4114800">
                <a:moveTo>
                  <a:pt x="0" y="0"/>
                </a:moveTo>
                <a:lnTo>
                  <a:pt x="4079781" y="0"/>
                </a:lnTo>
                <a:lnTo>
                  <a:pt x="4079781"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549272">
            <a:off x="8200169" y="7442072"/>
            <a:ext cx="4079780" cy="4114800"/>
          </a:xfrm>
          <a:custGeom>
            <a:avLst/>
            <a:gdLst/>
            <a:ahLst/>
            <a:cxnLst/>
            <a:rect l="l" t="t" r="r" b="b"/>
            <a:pathLst>
              <a:path w="4079780" h="4114800">
                <a:moveTo>
                  <a:pt x="0" y="0"/>
                </a:moveTo>
                <a:lnTo>
                  <a:pt x="4079780" y="0"/>
                </a:lnTo>
                <a:lnTo>
                  <a:pt x="4079780"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0" y="8541105"/>
            <a:ext cx="3067867" cy="1745895"/>
          </a:xfrm>
          <a:custGeom>
            <a:avLst/>
            <a:gdLst/>
            <a:ahLst/>
            <a:cxnLst/>
            <a:rect l="l" t="t" r="r" b="b"/>
            <a:pathLst>
              <a:path w="3067867" h="1745895">
                <a:moveTo>
                  <a:pt x="0" y="0"/>
                </a:moveTo>
                <a:lnTo>
                  <a:pt x="3067867" y="0"/>
                </a:lnTo>
                <a:lnTo>
                  <a:pt x="3067867" y="1745895"/>
                </a:lnTo>
                <a:lnTo>
                  <a:pt x="0" y="174589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flipV="1">
            <a:off x="-190749" y="0"/>
            <a:ext cx="3067867" cy="1745895"/>
          </a:xfrm>
          <a:custGeom>
            <a:avLst/>
            <a:gdLst/>
            <a:ahLst/>
            <a:cxnLst/>
            <a:rect l="l" t="t" r="r" b="b"/>
            <a:pathLst>
              <a:path w="3067867" h="1745895">
                <a:moveTo>
                  <a:pt x="0" y="1745895"/>
                </a:moveTo>
                <a:lnTo>
                  <a:pt x="3067867" y="1745895"/>
                </a:lnTo>
                <a:lnTo>
                  <a:pt x="3067867" y="0"/>
                </a:lnTo>
                <a:lnTo>
                  <a:pt x="0" y="0"/>
                </a:lnTo>
                <a:lnTo>
                  <a:pt x="0" y="1745895"/>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602887" y="195723"/>
            <a:ext cx="8541113" cy="2620873"/>
          </a:xfrm>
          <a:prstGeom prst="rect">
            <a:avLst/>
          </a:prstGeom>
        </p:spPr>
        <p:txBody>
          <a:bodyPr lIns="0" tIns="0" rIns="0" bIns="0" rtlCol="0" anchor="t">
            <a:spAutoFit/>
          </a:bodyPr>
          <a:lstStyle/>
          <a:p>
            <a:pPr>
              <a:lnSpc>
                <a:spcPts val="10233"/>
              </a:lnSpc>
            </a:pPr>
            <a:r>
              <a:rPr lang="en-US" sz="7309" spc="-292">
                <a:solidFill>
                  <a:srgbClr val="0F5243"/>
                </a:solidFill>
                <a:latin typeface="Childos Arabic Semi-Bold"/>
              </a:rPr>
              <a:t>Pilihan untuk basis data tersebar</a:t>
            </a:r>
          </a:p>
        </p:txBody>
      </p:sp>
      <p:sp>
        <p:nvSpPr>
          <p:cNvPr id="7" name="TextBox 7"/>
          <p:cNvSpPr txBox="1"/>
          <p:nvPr/>
        </p:nvSpPr>
        <p:spPr>
          <a:xfrm>
            <a:off x="1028700" y="3302746"/>
            <a:ext cx="8407663" cy="4080096"/>
          </a:xfrm>
          <a:prstGeom prst="rect">
            <a:avLst/>
          </a:prstGeom>
        </p:spPr>
        <p:txBody>
          <a:bodyPr lIns="0" tIns="0" rIns="0" bIns="0" rtlCol="0" anchor="t">
            <a:spAutoFit/>
          </a:bodyPr>
          <a:lstStyle/>
          <a:p>
            <a:pPr marL="1075749" lvl="1" indent="-537874" algn="just">
              <a:lnSpc>
                <a:spcPts val="6477"/>
              </a:lnSpc>
              <a:buFont typeface="Arial"/>
              <a:buChar char="•"/>
            </a:pPr>
            <a:r>
              <a:rPr lang="en-US" sz="4982" spc="-149">
                <a:solidFill>
                  <a:srgbClr val="226959"/>
                </a:solidFill>
                <a:latin typeface="Sondos Bold"/>
              </a:rPr>
              <a:t>Replikasi data</a:t>
            </a:r>
          </a:p>
          <a:p>
            <a:pPr marL="1075749" lvl="1" indent="-537874" algn="just">
              <a:lnSpc>
                <a:spcPts val="6477"/>
              </a:lnSpc>
              <a:buFont typeface="Arial"/>
              <a:buChar char="•"/>
            </a:pPr>
            <a:r>
              <a:rPr lang="en-US" sz="4982" spc="-149">
                <a:solidFill>
                  <a:srgbClr val="226959"/>
                </a:solidFill>
                <a:latin typeface="Sondos Bold"/>
              </a:rPr>
              <a:t>Pemartisian horizontal </a:t>
            </a:r>
          </a:p>
          <a:p>
            <a:pPr marL="1075749" lvl="1" indent="-537874" algn="just">
              <a:lnSpc>
                <a:spcPts val="6477"/>
              </a:lnSpc>
              <a:buFont typeface="Arial"/>
              <a:buChar char="•"/>
            </a:pPr>
            <a:r>
              <a:rPr lang="en-US" sz="4982" spc="-149">
                <a:solidFill>
                  <a:srgbClr val="226959"/>
                </a:solidFill>
                <a:latin typeface="Sondos Bold"/>
              </a:rPr>
              <a:t>Pemartisisan vertikal</a:t>
            </a:r>
          </a:p>
          <a:p>
            <a:pPr marL="1075749" lvl="1" indent="-537874" algn="just">
              <a:lnSpc>
                <a:spcPts val="6477"/>
              </a:lnSpc>
              <a:buFont typeface="Arial"/>
              <a:buChar char="•"/>
            </a:pPr>
            <a:r>
              <a:rPr lang="en-US" sz="4982" spc="-149">
                <a:solidFill>
                  <a:srgbClr val="226959"/>
                </a:solidFill>
                <a:latin typeface="Sondos Bold"/>
              </a:rPr>
              <a:t>Kombinasi dari ketiga strategi sebelumnya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147"/>
        </a:solidFill>
        <a:effectLst/>
      </p:bgPr>
    </p:bg>
    <p:spTree>
      <p:nvGrpSpPr>
        <p:cNvPr id="1" name=""/>
        <p:cNvGrpSpPr/>
        <p:nvPr/>
      </p:nvGrpSpPr>
      <p:grpSpPr>
        <a:xfrm>
          <a:off x="0" y="0"/>
          <a:ext cx="0" cy="0"/>
          <a:chOff x="0" y="0"/>
          <a:chExt cx="0" cy="0"/>
        </a:xfrm>
      </p:grpSpPr>
      <p:sp>
        <p:nvSpPr>
          <p:cNvPr id="2" name="Freeform 2"/>
          <p:cNvSpPr/>
          <p:nvPr/>
        </p:nvSpPr>
        <p:spPr>
          <a:xfrm rot="-5549272">
            <a:off x="13945637" y="-860110"/>
            <a:ext cx="4079780" cy="4114800"/>
          </a:xfrm>
          <a:custGeom>
            <a:avLst/>
            <a:gdLst/>
            <a:ahLst/>
            <a:cxnLst/>
            <a:rect l="l" t="t" r="r" b="b"/>
            <a:pathLst>
              <a:path w="4079780" h="4114800">
                <a:moveTo>
                  <a:pt x="0" y="0"/>
                </a:moveTo>
                <a:lnTo>
                  <a:pt x="4079781" y="0"/>
                </a:lnTo>
                <a:lnTo>
                  <a:pt x="4079781"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549272">
            <a:off x="8200169" y="7442072"/>
            <a:ext cx="4079780" cy="4114800"/>
          </a:xfrm>
          <a:custGeom>
            <a:avLst/>
            <a:gdLst/>
            <a:ahLst/>
            <a:cxnLst/>
            <a:rect l="l" t="t" r="r" b="b"/>
            <a:pathLst>
              <a:path w="4079780" h="4114800">
                <a:moveTo>
                  <a:pt x="0" y="0"/>
                </a:moveTo>
                <a:lnTo>
                  <a:pt x="4079780" y="0"/>
                </a:lnTo>
                <a:lnTo>
                  <a:pt x="4079780"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0" y="8541105"/>
            <a:ext cx="3067867" cy="1745895"/>
          </a:xfrm>
          <a:custGeom>
            <a:avLst/>
            <a:gdLst/>
            <a:ahLst/>
            <a:cxnLst/>
            <a:rect l="l" t="t" r="r" b="b"/>
            <a:pathLst>
              <a:path w="3067867" h="1745895">
                <a:moveTo>
                  <a:pt x="0" y="0"/>
                </a:moveTo>
                <a:lnTo>
                  <a:pt x="3067867" y="0"/>
                </a:lnTo>
                <a:lnTo>
                  <a:pt x="3067867" y="1745895"/>
                </a:lnTo>
                <a:lnTo>
                  <a:pt x="0" y="174589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flipV="1">
            <a:off x="-190749" y="0"/>
            <a:ext cx="3067867" cy="1745895"/>
          </a:xfrm>
          <a:custGeom>
            <a:avLst/>
            <a:gdLst/>
            <a:ahLst/>
            <a:cxnLst/>
            <a:rect l="l" t="t" r="r" b="b"/>
            <a:pathLst>
              <a:path w="3067867" h="1745895">
                <a:moveTo>
                  <a:pt x="0" y="1745895"/>
                </a:moveTo>
                <a:lnTo>
                  <a:pt x="3067867" y="1745895"/>
                </a:lnTo>
                <a:lnTo>
                  <a:pt x="3067867" y="0"/>
                </a:lnTo>
                <a:lnTo>
                  <a:pt x="0" y="0"/>
                </a:lnTo>
                <a:lnTo>
                  <a:pt x="0" y="1745895"/>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602887" y="195723"/>
            <a:ext cx="8541113" cy="1322380"/>
          </a:xfrm>
          <a:prstGeom prst="rect">
            <a:avLst/>
          </a:prstGeom>
        </p:spPr>
        <p:txBody>
          <a:bodyPr lIns="0" tIns="0" rIns="0" bIns="0" rtlCol="0" anchor="t">
            <a:spAutoFit/>
          </a:bodyPr>
          <a:lstStyle/>
          <a:p>
            <a:pPr marL="1578125" lvl="1" indent="-789063">
              <a:lnSpc>
                <a:spcPts val="10233"/>
              </a:lnSpc>
              <a:buFont typeface="Arial"/>
              <a:buChar char="•"/>
            </a:pPr>
            <a:r>
              <a:rPr lang="en-US" sz="7309" spc="-292">
                <a:solidFill>
                  <a:srgbClr val="0F5243"/>
                </a:solidFill>
                <a:latin typeface="Childos Arabic Semi-Bold"/>
              </a:rPr>
              <a:t>Replikasi Data</a:t>
            </a:r>
          </a:p>
        </p:txBody>
      </p:sp>
      <p:sp>
        <p:nvSpPr>
          <p:cNvPr id="7" name="TextBox 7"/>
          <p:cNvSpPr txBox="1"/>
          <p:nvPr/>
        </p:nvSpPr>
        <p:spPr>
          <a:xfrm>
            <a:off x="1179165" y="2203255"/>
            <a:ext cx="16541891" cy="6170313"/>
          </a:xfrm>
          <a:prstGeom prst="rect">
            <a:avLst/>
          </a:prstGeom>
        </p:spPr>
        <p:txBody>
          <a:bodyPr lIns="0" tIns="0" rIns="0" bIns="0" rtlCol="0" anchor="t">
            <a:spAutoFit/>
          </a:bodyPr>
          <a:lstStyle/>
          <a:p>
            <a:pPr>
              <a:lnSpc>
                <a:spcPts val="7032"/>
              </a:lnSpc>
            </a:pPr>
            <a:r>
              <a:rPr lang="en-US" sz="5022" spc="-200">
                <a:solidFill>
                  <a:srgbClr val="226959"/>
                </a:solidFill>
                <a:latin typeface="Sondos Bold"/>
              </a:rPr>
              <a:t>Replikasi memungkinkan organisasi - organisasi untuk memindahkan basis data dari mainframe terpusat ke server - server yang spesifik pada lokasi tertentu , dekat dengan para pengguna . </a:t>
            </a:r>
          </a:p>
          <a:p>
            <a:pPr>
              <a:lnSpc>
                <a:spcPts val="7032"/>
              </a:lnSpc>
            </a:pPr>
            <a:endParaRPr lang="en-US" sz="5022" spc="-200">
              <a:solidFill>
                <a:srgbClr val="226959"/>
              </a:solidFill>
              <a:latin typeface="Sondos Bold"/>
            </a:endParaRPr>
          </a:p>
          <a:p>
            <a:pPr>
              <a:lnSpc>
                <a:spcPts val="7032"/>
              </a:lnSpc>
            </a:pPr>
            <a:r>
              <a:rPr lang="en-US" sz="5022" spc="-200">
                <a:solidFill>
                  <a:srgbClr val="226959"/>
                </a:solidFill>
                <a:latin typeface="Sondos Bold"/>
              </a:rPr>
              <a:t>Replikasi mungkin menggunakan teknologi basis data sinkron maupun asinkron . Meskipun demikian , teknologi asinkron adalah teknologi yang paling sering digunakan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147"/>
        </a:solidFill>
        <a:effectLst/>
      </p:bgPr>
    </p:bg>
    <p:spTree>
      <p:nvGrpSpPr>
        <p:cNvPr id="1" name=""/>
        <p:cNvGrpSpPr/>
        <p:nvPr/>
      </p:nvGrpSpPr>
      <p:grpSpPr>
        <a:xfrm>
          <a:off x="0" y="0"/>
          <a:ext cx="0" cy="0"/>
          <a:chOff x="0" y="0"/>
          <a:chExt cx="0" cy="0"/>
        </a:xfrm>
      </p:grpSpPr>
      <p:sp>
        <p:nvSpPr>
          <p:cNvPr id="2" name="Freeform 2"/>
          <p:cNvSpPr/>
          <p:nvPr/>
        </p:nvSpPr>
        <p:spPr>
          <a:xfrm rot="-10800000">
            <a:off x="12598568" y="-1038874"/>
            <a:ext cx="6639615" cy="4611514"/>
          </a:xfrm>
          <a:custGeom>
            <a:avLst/>
            <a:gdLst/>
            <a:ahLst/>
            <a:cxnLst/>
            <a:rect l="l" t="t" r="r" b="b"/>
            <a:pathLst>
              <a:path w="6639615" h="4611514">
                <a:moveTo>
                  <a:pt x="0" y="0"/>
                </a:moveTo>
                <a:lnTo>
                  <a:pt x="6639615" y="0"/>
                </a:lnTo>
                <a:lnTo>
                  <a:pt x="6639615" y="4611514"/>
                </a:lnTo>
                <a:lnTo>
                  <a:pt x="0" y="46115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585145" y="1409149"/>
            <a:ext cx="17158489" cy="8554962"/>
            <a:chOff x="0" y="0"/>
            <a:chExt cx="3319952" cy="1655278"/>
          </a:xfrm>
        </p:grpSpPr>
        <p:sp>
          <p:nvSpPr>
            <p:cNvPr id="4" name="Freeform 4"/>
            <p:cNvSpPr/>
            <p:nvPr/>
          </p:nvSpPr>
          <p:spPr>
            <a:xfrm>
              <a:off x="0" y="0"/>
              <a:ext cx="3319952" cy="1655278"/>
            </a:xfrm>
            <a:custGeom>
              <a:avLst/>
              <a:gdLst/>
              <a:ahLst/>
              <a:cxnLst/>
              <a:rect l="l" t="t" r="r" b="b"/>
              <a:pathLst>
                <a:path w="3319952" h="1655278">
                  <a:moveTo>
                    <a:pt x="35645" y="0"/>
                  </a:moveTo>
                  <a:lnTo>
                    <a:pt x="3284308" y="0"/>
                  </a:lnTo>
                  <a:cubicBezTo>
                    <a:pt x="3303994" y="0"/>
                    <a:pt x="3319952" y="15959"/>
                    <a:pt x="3319952" y="35645"/>
                  </a:cubicBezTo>
                  <a:lnTo>
                    <a:pt x="3319952" y="1619633"/>
                  </a:lnTo>
                  <a:cubicBezTo>
                    <a:pt x="3319952" y="1639319"/>
                    <a:pt x="3303994" y="1655278"/>
                    <a:pt x="3284308" y="1655278"/>
                  </a:cubicBezTo>
                  <a:lnTo>
                    <a:pt x="35645" y="1655278"/>
                  </a:lnTo>
                  <a:cubicBezTo>
                    <a:pt x="15959" y="1655278"/>
                    <a:pt x="0" y="1639319"/>
                    <a:pt x="0" y="1619633"/>
                  </a:cubicBezTo>
                  <a:lnTo>
                    <a:pt x="0" y="35645"/>
                  </a:lnTo>
                  <a:cubicBezTo>
                    <a:pt x="0" y="15959"/>
                    <a:pt x="15959" y="0"/>
                    <a:pt x="35645" y="0"/>
                  </a:cubicBezTo>
                  <a:close/>
                </a:path>
              </a:pathLst>
            </a:custGeom>
            <a:solidFill>
              <a:srgbClr val="FFFBEE"/>
            </a:solidFill>
            <a:ln cap="rnd">
              <a:noFill/>
              <a:prstDash val="solid"/>
              <a:round/>
            </a:ln>
          </p:spPr>
        </p:sp>
        <p:sp>
          <p:nvSpPr>
            <p:cNvPr id="5" name="TextBox 5"/>
            <p:cNvSpPr txBox="1"/>
            <p:nvPr/>
          </p:nvSpPr>
          <p:spPr>
            <a:xfrm>
              <a:off x="0" y="-38100"/>
              <a:ext cx="3319952" cy="16933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90757"/>
            <a:ext cx="14889676" cy="1061826"/>
          </a:xfrm>
          <a:prstGeom prst="rect">
            <a:avLst/>
          </a:prstGeom>
        </p:spPr>
        <p:txBody>
          <a:bodyPr lIns="0" tIns="0" rIns="0" bIns="0" rtlCol="0" anchor="t">
            <a:spAutoFit/>
          </a:bodyPr>
          <a:lstStyle/>
          <a:p>
            <a:pPr>
              <a:lnSpc>
                <a:spcPts val="8281"/>
              </a:lnSpc>
            </a:pPr>
            <a:r>
              <a:rPr lang="en-US" sz="5915" spc="-236">
                <a:solidFill>
                  <a:srgbClr val="226959"/>
                </a:solidFill>
                <a:latin typeface="Childos Arabic Semi-Bold"/>
              </a:rPr>
              <a:t>Keunggulan dari Replikasi Data</a:t>
            </a:r>
          </a:p>
        </p:txBody>
      </p:sp>
      <p:sp>
        <p:nvSpPr>
          <p:cNvPr id="7" name="TextBox 7"/>
          <p:cNvSpPr txBox="1"/>
          <p:nvPr/>
        </p:nvSpPr>
        <p:spPr>
          <a:xfrm>
            <a:off x="1028700" y="1612746"/>
            <a:ext cx="11569868" cy="832609"/>
          </a:xfrm>
          <a:prstGeom prst="rect">
            <a:avLst/>
          </a:prstGeom>
        </p:spPr>
        <p:txBody>
          <a:bodyPr lIns="0" tIns="0" rIns="0" bIns="0" rtlCol="0" anchor="t">
            <a:spAutoFit/>
          </a:bodyPr>
          <a:lstStyle/>
          <a:p>
            <a:pPr>
              <a:lnSpc>
                <a:spcPts val="6435"/>
              </a:lnSpc>
            </a:pPr>
            <a:r>
              <a:rPr lang="en-US" sz="4596" spc="-183">
                <a:solidFill>
                  <a:srgbClr val="226959"/>
                </a:solidFill>
                <a:latin typeface="Childos Arabic Semi-Bold"/>
              </a:rPr>
              <a:t>Keunggulan</a:t>
            </a:r>
          </a:p>
        </p:txBody>
      </p:sp>
      <p:sp>
        <p:nvSpPr>
          <p:cNvPr id="8" name="TextBox 8"/>
          <p:cNvSpPr txBox="1"/>
          <p:nvPr/>
        </p:nvSpPr>
        <p:spPr>
          <a:xfrm>
            <a:off x="1028700" y="2812228"/>
            <a:ext cx="15848147" cy="6544687"/>
          </a:xfrm>
          <a:prstGeom prst="rect">
            <a:avLst/>
          </a:prstGeom>
        </p:spPr>
        <p:txBody>
          <a:bodyPr lIns="0" tIns="0" rIns="0" bIns="0" rtlCol="0" anchor="t">
            <a:spAutoFit/>
          </a:bodyPr>
          <a:lstStyle/>
          <a:p>
            <a:pPr marL="992396" lvl="1" indent="-496198">
              <a:lnSpc>
                <a:spcPts val="6435"/>
              </a:lnSpc>
              <a:buFont typeface="Arial"/>
              <a:buChar char="•"/>
            </a:pPr>
            <a:r>
              <a:rPr lang="en-US" sz="4596" spc="-183">
                <a:solidFill>
                  <a:srgbClr val="226959"/>
                </a:solidFill>
                <a:latin typeface="Childos Arabic Bold"/>
              </a:rPr>
              <a:t>Keandalan, jika salah satu lokasi memuat relasi basis data mengalami kegagaln, salinannya selalu dapat ditemukan dilokasi lain</a:t>
            </a:r>
          </a:p>
          <a:p>
            <a:pPr marL="992396" lvl="1" indent="-496198">
              <a:lnSpc>
                <a:spcPts val="6435"/>
              </a:lnSpc>
              <a:buFont typeface="Arial"/>
              <a:buChar char="•"/>
            </a:pPr>
            <a:r>
              <a:rPr lang="en-US" sz="4596" spc="-183">
                <a:solidFill>
                  <a:srgbClr val="226959"/>
                </a:solidFill>
                <a:latin typeface="Childos Arabic Bold"/>
              </a:rPr>
              <a:t>Waktu tanggap yang cepat</a:t>
            </a:r>
          </a:p>
          <a:p>
            <a:pPr marL="992396" lvl="1" indent="-496198">
              <a:lnSpc>
                <a:spcPts val="6435"/>
              </a:lnSpc>
              <a:buFont typeface="Arial"/>
              <a:buChar char="•"/>
            </a:pPr>
            <a:r>
              <a:rPr lang="en-US" sz="4596" spc="-183">
                <a:solidFill>
                  <a:srgbClr val="226959"/>
                </a:solidFill>
                <a:latin typeface="Childos Arabic Bold"/>
              </a:rPr>
              <a:t>Kemungkinan untuk mengabaikan rutin yang rumit untuk menjaga integritas transaksi terdistribusi</a:t>
            </a:r>
          </a:p>
          <a:p>
            <a:pPr marL="992396" lvl="1" indent="-496198">
              <a:lnSpc>
                <a:spcPts val="6435"/>
              </a:lnSpc>
              <a:buFont typeface="Arial"/>
              <a:buChar char="•"/>
            </a:pPr>
            <a:r>
              <a:rPr lang="en-US" sz="4596" spc="-183">
                <a:solidFill>
                  <a:srgbClr val="226959"/>
                </a:solidFill>
                <a:latin typeface="Childos Arabic Bold"/>
              </a:rPr>
              <a:t>Mengurangi koordinasi antarsimpul, setiap transaksi secara mandiri dapat diproses tanpa koordinasi dalam jaringan</a:t>
            </a:r>
          </a:p>
          <a:p>
            <a:pPr marL="992396" lvl="1" indent="-496198">
              <a:lnSpc>
                <a:spcPts val="6435"/>
              </a:lnSpc>
              <a:buFont typeface="Arial"/>
              <a:buChar char="•"/>
            </a:pPr>
            <a:r>
              <a:rPr lang="en-US" sz="4596" spc="-183">
                <a:solidFill>
                  <a:srgbClr val="226959"/>
                </a:solidFill>
                <a:latin typeface="Childos Arabic Bold"/>
              </a:rPr>
              <a:t>Mengurangi lalu lintas pada jaringan saat waktu sibuk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147"/>
        </a:solidFill>
        <a:effectLst/>
      </p:bgPr>
    </p:bg>
    <p:spTree>
      <p:nvGrpSpPr>
        <p:cNvPr id="1" name=""/>
        <p:cNvGrpSpPr/>
        <p:nvPr/>
      </p:nvGrpSpPr>
      <p:grpSpPr>
        <a:xfrm>
          <a:off x="0" y="0"/>
          <a:ext cx="0" cy="0"/>
          <a:chOff x="0" y="0"/>
          <a:chExt cx="0" cy="0"/>
        </a:xfrm>
      </p:grpSpPr>
      <p:sp>
        <p:nvSpPr>
          <p:cNvPr id="2" name="Freeform 2"/>
          <p:cNvSpPr/>
          <p:nvPr/>
        </p:nvSpPr>
        <p:spPr>
          <a:xfrm rot="-10800000">
            <a:off x="12598568" y="-1038874"/>
            <a:ext cx="6639615" cy="4611514"/>
          </a:xfrm>
          <a:custGeom>
            <a:avLst/>
            <a:gdLst/>
            <a:ahLst/>
            <a:cxnLst/>
            <a:rect l="l" t="t" r="r" b="b"/>
            <a:pathLst>
              <a:path w="6639615" h="4611514">
                <a:moveTo>
                  <a:pt x="0" y="0"/>
                </a:moveTo>
                <a:lnTo>
                  <a:pt x="6639615" y="0"/>
                </a:lnTo>
                <a:lnTo>
                  <a:pt x="6639615" y="4611514"/>
                </a:lnTo>
                <a:lnTo>
                  <a:pt x="0" y="46115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585145" y="1409149"/>
            <a:ext cx="17158489" cy="8554962"/>
            <a:chOff x="0" y="0"/>
            <a:chExt cx="3319952" cy="1655278"/>
          </a:xfrm>
        </p:grpSpPr>
        <p:sp>
          <p:nvSpPr>
            <p:cNvPr id="4" name="Freeform 4"/>
            <p:cNvSpPr/>
            <p:nvPr/>
          </p:nvSpPr>
          <p:spPr>
            <a:xfrm>
              <a:off x="0" y="0"/>
              <a:ext cx="3319952" cy="1655278"/>
            </a:xfrm>
            <a:custGeom>
              <a:avLst/>
              <a:gdLst/>
              <a:ahLst/>
              <a:cxnLst/>
              <a:rect l="l" t="t" r="r" b="b"/>
              <a:pathLst>
                <a:path w="3319952" h="1655278">
                  <a:moveTo>
                    <a:pt x="35645" y="0"/>
                  </a:moveTo>
                  <a:lnTo>
                    <a:pt x="3284308" y="0"/>
                  </a:lnTo>
                  <a:cubicBezTo>
                    <a:pt x="3303994" y="0"/>
                    <a:pt x="3319952" y="15959"/>
                    <a:pt x="3319952" y="35645"/>
                  </a:cubicBezTo>
                  <a:lnTo>
                    <a:pt x="3319952" y="1619633"/>
                  </a:lnTo>
                  <a:cubicBezTo>
                    <a:pt x="3319952" y="1639319"/>
                    <a:pt x="3303994" y="1655278"/>
                    <a:pt x="3284308" y="1655278"/>
                  </a:cubicBezTo>
                  <a:lnTo>
                    <a:pt x="35645" y="1655278"/>
                  </a:lnTo>
                  <a:cubicBezTo>
                    <a:pt x="15959" y="1655278"/>
                    <a:pt x="0" y="1639319"/>
                    <a:pt x="0" y="1619633"/>
                  </a:cubicBezTo>
                  <a:lnTo>
                    <a:pt x="0" y="35645"/>
                  </a:lnTo>
                  <a:cubicBezTo>
                    <a:pt x="0" y="15959"/>
                    <a:pt x="15959" y="0"/>
                    <a:pt x="35645" y="0"/>
                  </a:cubicBezTo>
                  <a:close/>
                </a:path>
              </a:pathLst>
            </a:custGeom>
            <a:solidFill>
              <a:srgbClr val="FFFBEE"/>
            </a:solidFill>
            <a:ln cap="rnd">
              <a:noFill/>
              <a:prstDash val="solid"/>
              <a:round/>
            </a:ln>
          </p:spPr>
        </p:sp>
        <p:sp>
          <p:nvSpPr>
            <p:cNvPr id="5" name="TextBox 5"/>
            <p:cNvSpPr txBox="1"/>
            <p:nvPr/>
          </p:nvSpPr>
          <p:spPr>
            <a:xfrm>
              <a:off x="0" y="-38100"/>
              <a:ext cx="3319952" cy="16933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90757"/>
            <a:ext cx="14889676" cy="1061826"/>
          </a:xfrm>
          <a:prstGeom prst="rect">
            <a:avLst/>
          </a:prstGeom>
        </p:spPr>
        <p:txBody>
          <a:bodyPr lIns="0" tIns="0" rIns="0" bIns="0" rtlCol="0" anchor="t">
            <a:spAutoFit/>
          </a:bodyPr>
          <a:lstStyle/>
          <a:p>
            <a:pPr>
              <a:lnSpc>
                <a:spcPts val="8281"/>
              </a:lnSpc>
            </a:pPr>
            <a:r>
              <a:rPr lang="en-US" sz="5915" spc="-236">
                <a:solidFill>
                  <a:srgbClr val="226959"/>
                </a:solidFill>
                <a:latin typeface="Childos Arabic Semi-Bold"/>
              </a:rPr>
              <a:t>Kekurangan dari Replikasi Data</a:t>
            </a:r>
          </a:p>
        </p:txBody>
      </p:sp>
      <p:sp>
        <p:nvSpPr>
          <p:cNvPr id="7" name="TextBox 7"/>
          <p:cNvSpPr txBox="1"/>
          <p:nvPr/>
        </p:nvSpPr>
        <p:spPr>
          <a:xfrm>
            <a:off x="1028700" y="1612746"/>
            <a:ext cx="11569868" cy="832609"/>
          </a:xfrm>
          <a:prstGeom prst="rect">
            <a:avLst/>
          </a:prstGeom>
        </p:spPr>
        <p:txBody>
          <a:bodyPr lIns="0" tIns="0" rIns="0" bIns="0" rtlCol="0" anchor="t">
            <a:spAutoFit/>
          </a:bodyPr>
          <a:lstStyle/>
          <a:p>
            <a:pPr>
              <a:lnSpc>
                <a:spcPts val="6435"/>
              </a:lnSpc>
            </a:pPr>
            <a:r>
              <a:rPr lang="en-US" sz="4596" spc="-183">
                <a:solidFill>
                  <a:srgbClr val="226959"/>
                </a:solidFill>
                <a:latin typeface="Childos Arabic Semi-Bold"/>
              </a:rPr>
              <a:t>Kekurangan</a:t>
            </a:r>
          </a:p>
        </p:txBody>
      </p:sp>
      <p:sp>
        <p:nvSpPr>
          <p:cNvPr id="8" name="TextBox 8"/>
          <p:cNvSpPr txBox="1"/>
          <p:nvPr/>
        </p:nvSpPr>
        <p:spPr>
          <a:xfrm>
            <a:off x="1028700" y="2812228"/>
            <a:ext cx="15848147" cy="3280642"/>
          </a:xfrm>
          <a:prstGeom prst="rect">
            <a:avLst/>
          </a:prstGeom>
        </p:spPr>
        <p:txBody>
          <a:bodyPr lIns="0" tIns="0" rIns="0" bIns="0" rtlCol="0" anchor="t">
            <a:spAutoFit/>
          </a:bodyPr>
          <a:lstStyle/>
          <a:p>
            <a:pPr marL="992396" lvl="1" indent="-496198">
              <a:lnSpc>
                <a:spcPts val="6435"/>
              </a:lnSpc>
              <a:buFont typeface="Arial"/>
              <a:buChar char="•"/>
            </a:pPr>
            <a:r>
              <a:rPr lang="en-US" sz="4596" spc="-183">
                <a:solidFill>
                  <a:srgbClr val="226959"/>
                </a:solidFill>
                <a:latin typeface="Childos Arabic Bold"/>
              </a:rPr>
              <a:t> Keburukan ruang penyimpanan, setiap lokasi</a:t>
            </a:r>
          </a:p>
          <a:p>
            <a:pPr marL="992396" lvl="1" indent="-496198">
              <a:lnSpc>
                <a:spcPts val="6435"/>
              </a:lnSpc>
              <a:buFont typeface="Arial"/>
              <a:buChar char="•"/>
            </a:pPr>
            <a:r>
              <a:rPr lang="en-US" sz="4596" spc="-183">
                <a:solidFill>
                  <a:srgbClr val="226959"/>
                </a:solidFill>
                <a:latin typeface="Childos Arabic Bold"/>
              </a:rPr>
              <a:t> Biaya dan kerumintas pembaruan, kapan pun relasi diperbarui, pembaruan tersebut harta dijalarkan ke setiap lokasi yang memiliki salinannya.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Freeform 2"/>
          <p:cNvSpPr/>
          <p:nvPr/>
        </p:nvSpPr>
        <p:spPr>
          <a:xfrm flipH="1" flipV="1">
            <a:off x="12826679" y="6041608"/>
            <a:ext cx="5461321" cy="6068135"/>
          </a:xfrm>
          <a:custGeom>
            <a:avLst/>
            <a:gdLst/>
            <a:ahLst/>
            <a:cxnLst/>
            <a:rect l="l" t="t" r="r" b="b"/>
            <a:pathLst>
              <a:path w="5461321" h="6068135">
                <a:moveTo>
                  <a:pt x="5461321" y="6068135"/>
                </a:moveTo>
                <a:lnTo>
                  <a:pt x="0" y="6068135"/>
                </a:lnTo>
                <a:lnTo>
                  <a:pt x="0" y="0"/>
                </a:lnTo>
                <a:lnTo>
                  <a:pt x="5461321" y="0"/>
                </a:lnTo>
                <a:lnTo>
                  <a:pt x="5461321" y="6068135"/>
                </a:lnTo>
                <a:close/>
              </a:path>
            </a:pathLst>
          </a:custGeom>
          <a:blipFill>
            <a:blip r:embed="rId2"/>
            <a:stretch>
              <a:fillRect/>
            </a:stretch>
          </a:blipFill>
        </p:spPr>
      </p:sp>
      <p:sp>
        <p:nvSpPr>
          <p:cNvPr id="3" name="Freeform 3"/>
          <p:cNvSpPr/>
          <p:nvPr/>
        </p:nvSpPr>
        <p:spPr>
          <a:xfrm rot="-946185" flipH="1">
            <a:off x="4476734" y="8072992"/>
            <a:ext cx="5714777" cy="2005367"/>
          </a:xfrm>
          <a:custGeom>
            <a:avLst/>
            <a:gdLst/>
            <a:ahLst/>
            <a:cxnLst/>
            <a:rect l="l" t="t" r="r" b="b"/>
            <a:pathLst>
              <a:path w="5714777" h="2005367">
                <a:moveTo>
                  <a:pt x="5714777" y="0"/>
                </a:moveTo>
                <a:lnTo>
                  <a:pt x="0" y="0"/>
                </a:lnTo>
                <a:lnTo>
                  <a:pt x="0" y="2005367"/>
                </a:lnTo>
                <a:lnTo>
                  <a:pt x="5714777" y="2005367"/>
                </a:lnTo>
                <a:lnTo>
                  <a:pt x="5714777"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TextBox 4"/>
          <p:cNvSpPr txBox="1"/>
          <p:nvPr/>
        </p:nvSpPr>
        <p:spPr>
          <a:xfrm>
            <a:off x="1028700" y="2648314"/>
            <a:ext cx="16230600" cy="4933221"/>
          </a:xfrm>
          <a:prstGeom prst="rect">
            <a:avLst/>
          </a:prstGeom>
        </p:spPr>
        <p:txBody>
          <a:bodyPr lIns="0" tIns="0" rIns="0" bIns="0" rtlCol="0" anchor="t">
            <a:spAutoFit/>
          </a:bodyPr>
          <a:lstStyle/>
          <a:p>
            <a:pPr algn="just">
              <a:lnSpc>
                <a:spcPts val="7874"/>
              </a:lnSpc>
            </a:pPr>
            <a:r>
              <a:rPr lang="en-US" sz="6057" spc="-181">
                <a:solidFill>
                  <a:srgbClr val="FFE147"/>
                </a:solidFill>
                <a:latin typeface="Sondos Bold"/>
              </a:rPr>
              <a:t>Basis data tersebar adalah basis data yang secara logika menyatu, yang tersebar secara fisik pada komputer-komputer yang terletak di beberapa lokasi sekaligus, dan terhubung satu sama lain dengan jaringan komunikasi data.</a:t>
            </a:r>
          </a:p>
        </p:txBody>
      </p:sp>
      <p:sp>
        <p:nvSpPr>
          <p:cNvPr id="5" name="Freeform 5"/>
          <p:cNvSpPr/>
          <p:nvPr/>
        </p:nvSpPr>
        <p:spPr>
          <a:xfrm flipH="1" flipV="1">
            <a:off x="-1613775" y="-171382"/>
            <a:ext cx="8044973" cy="2823054"/>
          </a:xfrm>
          <a:custGeom>
            <a:avLst/>
            <a:gdLst/>
            <a:ahLst/>
            <a:cxnLst/>
            <a:rect l="l" t="t" r="r" b="b"/>
            <a:pathLst>
              <a:path w="8044973" h="2823054">
                <a:moveTo>
                  <a:pt x="8044973" y="2823054"/>
                </a:moveTo>
                <a:lnTo>
                  <a:pt x="0" y="2823054"/>
                </a:lnTo>
                <a:lnTo>
                  <a:pt x="0" y="0"/>
                </a:lnTo>
                <a:lnTo>
                  <a:pt x="8044973" y="0"/>
                </a:lnTo>
                <a:lnTo>
                  <a:pt x="8044973" y="2823054"/>
                </a:lnTo>
                <a:close/>
              </a:path>
            </a:pathLst>
          </a:custGeom>
          <a:blipFill>
            <a:blip r:embed="rId5">
              <a:extLst>
                <a:ext uri="{96DAC541-7B7A-43D3-8B79-37D633B846F1}">
                  <asvg:svgBlip xmlns="" xmlns:asvg="http://schemas.microsoft.com/office/drawing/2016/SVG/main" r:embed="rId6"/>
                </a:ext>
              </a:extLst>
            </a:blip>
            <a:stretch>
              <a:fillRect/>
            </a:stretch>
          </a:blip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147"/>
        </a:solidFill>
        <a:effectLst/>
      </p:bgPr>
    </p:bg>
    <p:spTree>
      <p:nvGrpSpPr>
        <p:cNvPr id="1" name=""/>
        <p:cNvGrpSpPr/>
        <p:nvPr/>
      </p:nvGrpSpPr>
      <p:grpSpPr>
        <a:xfrm>
          <a:off x="0" y="0"/>
          <a:ext cx="0" cy="0"/>
          <a:chOff x="0" y="0"/>
          <a:chExt cx="0" cy="0"/>
        </a:xfrm>
      </p:grpSpPr>
      <p:sp>
        <p:nvSpPr>
          <p:cNvPr id="2" name="Freeform 2"/>
          <p:cNvSpPr/>
          <p:nvPr/>
        </p:nvSpPr>
        <p:spPr>
          <a:xfrm rot="-10800000">
            <a:off x="12598568" y="-1038874"/>
            <a:ext cx="6639615" cy="4611514"/>
          </a:xfrm>
          <a:custGeom>
            <a:avLst/>
            <a:gdLst/>
            <a:ahLst/>
            <a:cxnLst/>
            <a:rect l="l" t="t" r="r" b="b"/>
            <a:pathLst>
              <a:path w="6639615" h="4611514">
                <a:moveTo>
                  <a:pt x="0" y="0"/>
                </a:moveTo>
                <a:lnTo>
                  <a:pt x="6639615" y="0"/>
                </a:lnTo>
                <a:lnTo>
                  <a:pt x="6639615" y="4611514"/>
                </a:lnTo>
                <a:lnTo>
                  <a:pt x="0" y="46115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585145" y="1409149"/>
            <a:ext cx="17158489" cy="8554962"/>
            <a:chOff x="0" y="0"/>
            <a:chExt cx="3319952" cy="1655278"/>
          </a:xfrm>
        </p:grpSpPr>
        <p:sp>
          <p:nvSpPr>
            <p:cNvPr id="4" name="Freeform 4"/>
            <p:cNvSpPr/>
            <p:nvPr/>
          </p:nvSpPr>
          <p:spPr>
            <a:xfrm>
              <a:off x="0" y="0"/>
              <a:ext cx="3319952" cy="1655278"/>
            </a:xfrm>
            <a:custGeom>
              <a:avLst/>
              <a:gdLst/>
              <a:ahLst/>
              <a:cxnLst/>
              <a:rect l="l" t="t" r="r" b="b"/>
              <a:pathLst>
                <a:path w="3319952" h="1655278">
                  <a:moveTo>
                    <a:pt x="35645" y="0"/>
                  </a:moveTo>
                  <a:lnTo>
                    <a:pt x="3284308" y="0"/>
                  </a:lnTo>
                  <a:cubicBezTo>
                    <a:pt x="3303994" y="0"/>
                    <a:pt x="3319952" y="15959"/>
                    <a:pt x="3319952" y="35645"/>
                  </a:cubicBezTo>
                  <a:lnTo>
                    <a:pt x="3319952" y="1619633"/>
                  </a:lnTo>
                  <a:cubicBezTo>
                    <a:pt x="3319952" y="1639319"/>
                    <a:pt x="3303994" y="1655278"/>
                    <a:pt x="3284308" y="1655278"/>
                  </a:cubicBezTo>
                  <a:lnTo>
                    <a:pt x="35645" y="1655278"/>
                  </a:lnTo>
                  <a:cubicBezTo>
                    <a:pt x="15959" y="1655278"/>
                    <a:pt x="0" y="1639319"/>
                    <a:pt x="0" y="1619633"/>
                  </a:cubicBezTo>
                  <a:lnTo>
                    <a:pt x="0" y="35645"/>
                  </a:lnTo>
                  <a:cubicBezTo>
                    <a:pt x="0" y="15959"/>
                    <a:pt x="15959" y="0"/>
                    <a:pt x="35645" y="0"/>
                  </a:cubicBezTo>
                  <a:close/>
                </a:path>
              </a:pathLst>
            </a:custGeom>
            <a:solidFill>
              <a:srgbClr val="FFFBEE"/>
            </a:solidFill>
            <a:ln cap="rnd">
              <a:noFill/>
              <a:prstDash val="solid"/>
              <a:round/>
            </a:ln>
          </p:spPr>
        </p:sp>
        <p:sp>
          <p:nvSpPr>
            <p:cNvPr id="5" name="TextBox 5"/>
            <p:cNvSpPr txBox="1"/>
            <p:nvPr/>
          </p:nvSpPr>
          <p:spPr>
            <a:xfrm>
              <a:off x="0" y="-38100"/>
              <a:ext cx="3319952" cy="16933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2850328"/>
            <a:ext cx="15848147" cy="3216998"/>
          </a:xfrm>
          <a:prstGeom prst="rect">
            <a:avLst/>
          </a:prstGeom>
        </p:spPr>
        <p:txBody>
          <a:bodyPr lIns="0" tIns="0" rIns="0" bIns="0" rtlCol="0" anchor="t">
            <a:spAutoFit/>
          </a:bodyPr>
          <a:lstStyle/>
          <a:p>
            <a:pPr>
              <a:lnSpc>
                <a:spcPts val="6435"/>
              </a:lnSpc>
            </a:pPr>
            <a:r>
              <a:rPr lang="en-US" sz="4596" spc="-183">
                <a:solidFill>
                  <a:srgbClr val="226959"/>
                </a:solidFill>
                <a:latin typeface="Sondos Bold"/>
              </a:rPr>
              <a:t>Replikasi yang sangat sesuai digunakan saat kebanyakan proses adalah pembacaan data, seperti pada aplikasi-aplikasi nomor telepon, jadwal pemberangkatan kereta api, jadwal pemberangkatan pesawat udara, dsb</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5232089" y="-28575"/>
            <a:ext cx="7823823" cy="1339506"/>
          </a:xfrm>
          <a:prstGeom prst="rect">
            <a:avLst/>
          </a:prstGeom>
        </p:spPr>
        <p:txBody>
          <a:bodyPr lIns="0" tIns="0" rIns="0" bIns="0" rtlCol="0" anchor="t">
            <a:spAutoFit/>
          </a:bodyPr>
          <a:lstStyle/>
          <a:p>
            <a:pPr algn="ctr">
              <a:lnSpc>
                <a:spcPts val="4817"/>
              </a:lnSpc>
            </a:pPr>
            <a:r>
              <a:rPr lang="en-US" sz="4588">
                <a:solidFill>
                  <a:srgbClr val="000000"/>
                </a:solidFill>
                <a:latin typeface="Copperplate Gothic 32 AB"/>
              </a:rPr>
              <a:t>REPLIKASI SNAPSHOT</a:t>
            </a:r>
          </a:p>
        </p:txBody>
      </p:sp>
      <p:sp>
        <p:nvSpPr>
          <p:cNvPr id="3" name="TextBox 3"/>
          <p:cNvSpPr txBox="1"/>
          <p:nvPr/>
        </p:nvSpPr>
        <p:spPr>
          <a:xfrm>
            <a:off x="254160" y="1253781"/>
            <a:ext cx="17779680" cy="6204714"/>
          </a:xfrm>
          <a:prstGeom prst="rect">
            <a:avLst/>
          </a:prstGeom>
        </p:spPr>
        <p:txBody>
          <a:bodyPr lIns="0" tIns="0" rIns="0" bIns="0" rtlCol="0" anchor="t">
            <a:spAutoFit/>
          </a:bodyPr>
          <a:lstStyle/>
          <a:p>
            <a:pPr algn="just">
              <a:lnSpc>
                <a:spcPts val="4151"/>
              </a:lnSpc>
              <a:spcBef>
                <a:spcPct val="0"/>
              </a:spcBef>
            </a:pPr>
            <a:r>
              <a:rPr lang="en-US" sz="2965">
                <a:solidFill>
                  <a:srgbClr val="000000"/>
                </a:solidFill>
                <a:latin typeface="Open Sans"/>
              </a:rPr>
              <a:t>Replikasi snapshot adalah salah satu metode replikasi basis data di mana salinan dari basis data diambil pada titik waktu tertentu dan kemudian dikirim ke setiap lokasi yang tereplikasi. Metode ini tidak membutuhkan ruang penyimpanan yang besar dan membutuhkan waktu yang lebih singkat untuk melakukan pembaruan dibandingkan dengan replikasi penuh. Namun, replikasi snapshot tidak menjamin bahwa semua lokasi memiliki data yang sama dan konsisten, karena data di setiap lokasi dapat berubah setelah snapshot diambil.</a:t>
            </a:r>
          </a:p>
          <a:p>
            <a:pPr algn="just">
              <a:lnSpc>
                <a:spcPts val="4151"/>
              </a:lnSpc>
              <a:spcBef>
                <a:spcPct val="0"/>
              </a:spcBef>
            </a:pPr>
            <a:endParaRPr lang="en-US" sz="2965">
              <a:solidFill>
                <a:srgbClr val="000000"/>
              </a:solidFill>
              <a:latin typeface="Open Sans"/>
            </a:endParaRPr>
          </a:p>
          <a:p>
            <a:pPr algn="just">
              <a:lnSpc>
                <a:spcPts val="4151"/>
              </a:lnSpc>
              <a:spcBef>
                <a:spcPct val="0"/>
              </a:spcBef>
            </a:pPr>
            <a:r>
              <a:rPr lang="en-US" sz="2965">
                <a:solidFill>
                  <a:srgbClr val="000000"/>
                </a:solidFill>
                <a:latin typeface="Open Sans"/>
              </a:rPr>
              <a:t>Replikasi snapshot cocok digunakan untuk aplikasi-aplikasi yang tidak membutuhkan data terkini, seperti aplikasi untuk sistem pendukung keputusan (Decision Support System (055)) dan penggudangan (warehousing) atau penambangan (mining). Replikasi snapshot juga cocok digunakan untuk aplikasi-aplikasi yang tidak sering melakukan pembaruan, seperti aplikasi untuk nomor telepon, jadwal pemberangkatan kereta api, atau jadwal pemberangkatan pesawat udara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5232089" y="-28575"/>
            <a:ext cx="7823823" cy="1339506"/>
          </a:xfrm>
          <a:prstGeom prst="rect">
            <a:avLst/>
          </a:prstGeom>
        </p:spPr>
        <p:txBody>
          <a:bodyPr lIns="0" tIns="0" rIns="0" bIns="0" rtlCol="0" anchor="t">
            <a:spAutoFit/>
          </a:bodyPr>
          <a:lstStyle/>
          <a:p>
            <a:pPr algn="ctr">
              <a:lnSpc>
                <a:spcPts val="4817"/>
              </a:lnSpc>
            </a:pPr>
            <a:r>
              <a:rPr lang="en-US" sz="4588">
                <a:solidFill>
                  <a:srgbClr val="000000"/>
                </a:solidFill>
                <a:latin typeface="Copperplate Gothic 32 AB"/>
              </a:rPr>
              <a:t>REPLIKASI REAL TIME</a:t>
            </a:r>
          </a:p>
        </p:txBody>
      </p:sp>
      <p:sp>
        <p:nvSpPr>
          <p:cNvPr id="3" name="TextBox 3"/>
          <p:cNvSpPr txBox="1"/>
          <p:nvPr/>
        </p:nvSpPr>
        <p:spPr>
          <a:xfrm>
            <a:off x="303567" y="1401625"/>
            <a:ext cx="17984433" cy="2560704"/>
          </a:xfrm>
          <a:prstGeom prst="rect">
            <a:avLst/>
          </a:prstGeom>
        </p:spPr>
        <p:txBody>
          <a:bodyPr lIns="0" tIns="0" rIns="0" bIns="0" rtlCol="0" anchor="t">
            <a:spAutoFit/>
          </a:bodyPr>
          <a:lstStyle/>
          <a:p>
            <a:pPr algn="just">
              <a:lnSpc>
                <a:spcPts val="4128"/>
              </a:lnSpc>
              <a:spcBef>
                <a:spcPct val="0"/>
              </a:spcBef>
            </a:pPr>
            <a:r>
              <a:rPr lang="en-US" sz="2949">
                <a:solidFill>
                  <a:srgbClr val="000000"/>
                </a:solidFill>
                <a:latin typeface="Open Sans"/>
              </a:rPr>
              <a:t>Replikasi dekat ke waktu nyata (real time) adalah salah satu metode replikasi basis data di mana setiap transaksi yang telah diselesaikan disebarkan ke setiap lokasi yang tereplikasi tanpa harus mendapatkan konfirmasi simpul asal. Metode ini cocok digunakan untuk aplikasi-aplikasi yang membutuhkan pemrosesan waktu nyata, seperti aplikasi untuk sistem perdagangan elektronik atau aplikasi untuk sistem kontrol otomatis.</a:t>
            </a:r>
          </a:p>
        </p:txBody>
      </p:sp>
      <p:sp>
        <p:nvSpPr>
          <p:cNvPr id="4" name="TextBox 4"/>
          <p:cNvSpPr txBox="1"/>
          <p:nvPr/>
        </p:nvSpPr>
        <p:spPr>
          <a:xfrm>
            <a:off x="303567" y="7423020"/>
            <a:ext cx="10982325" cy="506095"/>
          </a:xfrm>
          <a:prstGeom prst="rect">
            <a:avLst/>
          </a:prstGeom>
        </p:spPr>
        <p:txBody>
          <a:bodyPr lIns="0" tIns="0" rIns="0" bIns="0" rtlCol="0" anchor="t">
            <a:spAutoFit/>
          </a:bodyPr>
          <a:lstStyle/>
          <a:p>
            <a:pPr algn="ctr">
              <a:lnSpc>
                <a:spcPts val="4129"/>
              </a:lnSpc>
              <a:spcBef>
                <a:spcPct val="0"/>
              </a:spcBef>
            </a:pPr>
            <a:r>
              <a:rPr lang="en-US" sz="2949">
                <a:solidFill>
                  <a:srgbClr val="000000"/>
                </a:solidFill>
                <a:latin typeface="Open Sans"/>
              </a:rPr>
              <a:t>Berikut adalah ringkasan dari masing-masing metode replikasi: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2470110" y="300958"/>
            <a:ext cx="13347780" cy="727742"/>
          </a:xfrm>
          <a:prstGeom prst="rect">
            <a:avLst/>
          </a:prstGeom>
        </p:spPr>
        <p:txBody>
          <a:bodyPr lIns="0" tIns="0" rIns="0" bIns="0" rtlCol="0" anchor="t">
            <a:spAutoFit/>
          </a:bodyPr>
          <a:lstStyle/>
          <a:p>
            <a:pPr algn="ctr">
              <a:lnSpc>
                <a:spcPts val="4817"/>
              </a:lnSpc>
            </a:pPr>
            <a:r>
              <a:rPr lang="en-US" sz="4588">
                <a:solidFill>
                  <a:srgbClr val="000000"/>
                </a:solidFill>
                <a:latin typeface="Copperplate Gothic 32 AB"/>
              </a:rPr>
              <a:t>KAPAN MENGGUNAKAN REPLIKASI</a:t>
            </a:r>
          </a:p>
        </p:txBody>
      </p:sp>
      <p:sp>
        <p:nvSpPr>
          <p:cNvPr id="3" name="TextBox 3"/>
          <p:cNvSpPr txBox="1"/>
          <p:nvPr/>
        </p:nvSpPr>
        <p:spPr>
          <a:xfrm>
            <a:off x="208658" y="1239760"/>
            <a:ext cx="17259300" cy="1180465"/>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rPr>
              <a:t>Replikasi basis data merupakan alternatif perancangan yang dapat diterima untuk basis data tersebar bergantung pada beberapa faktor, yaitu:</a:t>
            </a:r>
          </a:p>
        </p:txBody>
      </p:sp>
      <p:sp>
        <p:nvSpPr>
          <p:cNvPr id="4" name="TextBox 4"/>
          <p:cNvSpPr txBox="1"/>
          <p:nvPr/>
        </p:nvSpPr>
        <p:spPr>
          <a:xfrm>
            <a:off x="0" y="2353550"/>
            <a:ext cx="5562600" cy="615553"/>
          </a:xfrm>
          <a:prstGeom prst="rect">
            <a:avLst/>
          </a:prstGeom>
        </p:spPr>
        <p:txBody>
          <a:bodyPr wrap="square" lIns="0" tIns="0" rIns="0" bIns="0" rtlCol="0" anchor="t">
            <a:spAutoFit/>
          </a:bodyPr>
          <a:lstStyle/>
          <a:p>
            <a:pPr marL="734059" lvl="1" indent="-367030" algn="ctr">
              <a:lnSpc>
                <a:spcPts val="4759"/>
              </a:lnSpc>
              <a:buFont typeface="Arial"/>
              <a:buChar char="•"/>
            </a:pPr>
            <a:r>
              <a:rPr lang="en-US" sz="3399" dirty="0" err="1" smtClean="0">
                <a:solidFill>
                  <a:srgbClr val="000000"/>
                </a:solidFill>
                <a:latin typeface="Open Sans"/>
              </a:rPr>
              <a:t>Penundaandata</a:t>
            </a:r>
            <a:endParaRPr lang="en-US" sz="3399" dirty="0">
              <a:solidFill>
                <a:srgbClr val="000000"/>
              </a:solidFill>
              <a:latin typeface="Open Sans"/>
            </a:endParaRPr>
          </a:p>
        </p:txBody>
      </p:sp>
      <p:sp>
        <p:nvSpPr>
          <p:cNvPr id="5" name="TextBox 5"/>
          <p:cNvSpPr txBox="1"/>
          <p:nvPr/>
        </p:nvSpPr>
        <p:spPr>
          <a:xfrm>
            <a:off x="762000" y="5444830"/>
            <a:ext cx="4653121" cy="582771"/>
          </a:xfrm>
          <a:prstGeom prst="rect">
            <a:avLst/>
          </a:prstGeom>
        </p:spPr>
        <p:txBody>
          <a:bodyPr lIns="0" tIns="0" rIns="0" bIns="0" rtlCol="0" anchor="t">
            <a:spAutoFit/>
          </a:bodyPr>
          <a:lstStyle/>
          <a:p>
            <a:pPr marL="734059" lvl="1" indent="-367030" algn="ctr">
              <a:lnSpc>
                <a:spcPts val="4759"/>
              </a:lnSpc>
              <a:buFont typeface="Arial"/>
              <a:buChar char="•"/>
            </a:pPr>
            <a:r>
              <a:rPr lang="en-US" sz="3399" dirty="0" err="1">
                <a:solidFill>
                  <a:srgbClr val="000000"/>
                </a:solidFill>
                <a:latin typeface="Open Sans"/>
              </a:rPr>
              <a:t>Kemampuan</a:t>
            </a:r>
            <a:r>
              <a:rPr lang="en-US" sz="3399" dirty="0">
                <a:solidFill>
                  <a:srgbClr val="000000"/>
                </a:solidFill>
                <a:latin typeface="Open Sans"/>
              </a:rPr>
              <a:t> DBMS</a:t>
            </a:r>
          </a:p>
        </p:txBody>
      </p:sp>
      <p:sp>
        <p:nvSpPr>
          <p:cNvPr id="6" name="TextBox 6"/>
          <p:cNvSpPr txBox="1"/>
          <p:nvPr/>
        </p:nvSpPr>
        <p:spPr>
          <a:xfrm>
            <a:off x="334041" y="2924152"/>
            <a:ext cx="3737213" cy="1231106"/>
          </a:xfrm>
          <a:prstGeom prst="rect">
            <a:avLst/>
          </a:prstGeom>
        </p:spPr>
        <p:txBody>
          <a:bodyPr wrap="square" lIns="0" tIns="0" rIns="0" bIns="0" rtlCol="0" anchor="t">
            <a:spAutoFit/>
          </a:bodyPr>
          <a:lstStyle/>
          <a:p>
            <a:pPr marL="1191259" lvl="2" indent="-367030">
              <a:lnSpc>
                <a:spcPts val="4759"/>
              </a:lnSpc>
              <a:buFont typeface="Arial"/>
              <a:buChar char="•"/>
            </a:pPr>
            <a:r>
              <a:rPr lang="en-US" sz="3399" dirty="0" err="1">
                <a:solidFill>
                  <a:srgbClr val="000000"/>
                </a:solidFill>
                <a:latin typeface="Open Sans"/>
              </a:rPr>
              <a:t>Implikasi</a:t>
            </a:r>
            <a:r>
              <a:rPr lang="en-US" sz="3399" dirty="0">
                <a:solidFill>
                  <a:srgbClr val="000000"/>
                </a:solidFill>
                <a:latin typeface="Open Sans"/>
              </a:rPr>
              <a:t> </a:t>
            </a:r>
            <a:r>
              <a:rPr lang="en-US" sz="3399" dirty="0" err="1">
                <a:solidFill>
                  <a:srgbClr val="000000"/>
                </a:solidFill>
                <a:latin typeface="Open Sans"/>
              </a:rPr>
              <a:t>kinerja</a:t>
            </a:r>
            <a:endParaRPr lang="en-US" sz="3399" dirty="0">
              <a:solidFill>
                <a:srgbClr val="000000"/>
              </a:solidFill>
              <a:latin typeface="Open Sans"/>
            </a:endParaRPr>
          </a:p>
        </p:txBody>
      </p:sp>
      <p:sp>
        <p:nvSpPr>
          <p:cNvPr id="7" name="TextBox 7"/>
          <p:cNvSpPr txBox="1"/>
          <p:nvPr/>
        </p:nvSpPr>
        <p:spPr>
          <a:xfrm>
            <a:off x="748145" y="7307405"/>
            <a:ext cx="6453822" cy="1189749"/>
          </a:xfrm>
          <a:prstGeom prst="rect">
            <a:avLst/>
          </a:prstGeom>
        </p:spPr>
        <p:txBody>
          <a:bodyPr lIns="0" tIns="0" rIns="0" bIns="0" rtlCol="0" anchor="t">
            <a:spAutoFit/>
          </a:bodyPr>
          <a:lstStyle/>
          <a:p>
            <a:pPr marL="734059" lvl="1" indent="-367030">
              <a:lnSpc>
                <a:spcPts val="4759"/>
              </a:lnSpc>
              <a:buFont typeface="Arial"/>
              <a:buChar char="•"/>
            </a:pPr>
            <a:r>
              <a:rPr lang="en-US" sz="3399" dirty="0" err="1">
                <a:solidFill>
                  <a:srgbClr val="000000"/>
                </a:solidFill>
                <a:latin typeface="Open Sans"/>
              </a:rPr>
              <a:t>Heterogenitas</a:t>
            </a:r>
            <a:r>
              <a:rPr lang="en-US" sz="3399" dirty="0">
                <a:solidFill>
                  <a:srgbClr val="000000"/>
                </a:solidFill>
                <a:latin typeface="Open Sans"/>
              </a:rPr>
              <a:t> </a:t>
            </a:r>
            <a:r>
              <a:rPr lang="en-US" sz="3399" dirty="0" err="1">
                <a:solidFill>
                  <a:srgbClr val="000000"/>
                </a:solidFill>
                <a:latin typeface="Open Sans"/>
              </a:rPr>
              <a:t>pada</a:t>
            </a:r>
            <a:r>
              <a:rPr lang="en-US" sz="3399" dirty="0">
                <a:solidFill>
                  <a:srgbClr val="000000"/>
                </a:solidFill>
                <a:latin typeface="Open Sans"/>
              </a:rPr>
              <a:t> </a:t>
            </a:r>
            <a:r>
              <a:rPr lang="en-US" sz="3399" dirty="0" err="1">
                <a:solidFill>
                  <a:srgbClr val="000000"/>
                </a:solidFill>
                <a:latin typeface="Open Sans"/>
              </a:rPr>
              <a:t>jaringan</a:t>
            </a:r>
            <a:endParaRPr lang="en-US" sz="3399" dirty="0">
              <a:solidFill>
                <a:srgbClr val="000000"/>
              </a:solidFill>
              <a:latin typeface="Open Sans"/>
            </a:endParaRPr>
          </a:p>
        </p:txBody>
      </p:sp>
      <p:sp>
        <p:nvSpPr>
          <p:cNvPr id="8" name="TextBox 8"/>
          <p:cNvSpPr txBox="1"/>
          <p:nvPr/>
        </p:nvSpPr>
        <p:spPr>
          <a:xfrm>
            <a:off x="762000" y="4113904"/>
            <a:ext cx="14456251" cy="1189749"/>
          </a:xfrm>
          <a:prstGeom prst="rect">
            <a:avLst/>
          </a:prstGeom>
        </p:spPr>
        <p:txBody>
          <a:bodyPr lIns="0" tIns="0" rIns="0" bIns="0" rtlCol="0" anchor="t">
            <a:spAutoFit/>
          </a:bodyPr>
          <a:lstStyle/>
          <a:p>
            <a:pPr marL="734059" lvl="1" indent="-367030">
              <a:lnSpc>
                <a:spcPts val="4759"/>
              </a:lnSpc>
              <a:buFont typeface="Arial"/>
              <a:buChar char="•"/>
            </a:pPr>
            <a:r>
              <a:rPr lang="en-US" sz="3399" dirty="0" err="1">
                <a:solidFill>
                  <a:srgbClr val="000000"/>
                </a:solidFill>
                <a:latin typeface="Open Sans"/>
              </a:rPr>
              <a:t>Kesukaran</a:t>
            </a:r>
            <a:r>
              <a:rPr lang="en-US" sz="3399" dirty="0">
                <a:solidFill>
                  <a:srgbClr val="000000"/>
                </a:solidFill>
                <a:latin typeface="Open Sans"/>
              </a:rPr>
              <a:t> </a:t>
            </a:r>
            <a:r>
              <a:rPr lang="en-US" sz="3399" dirty="0" err="1">
                <a:solidFill>
                  <a:srgbClr val="000000"/>
                </a:solidFill>
                <a:latin typeface="Open Sans"/>
              </a:rPr>
              <a:t>untuk</a:t>
            </a:r>
            <a:r>
              <a:rPr lang="en-US" sz="3399" dirty="0">
                <a:solidFill>
                  <a:srgbClr val="000000"/>
                </a:solidFill>
                <a:latin typeface="Open Sans"/>
              </a:rPr>
              <a:t> </a:t>
            </a:r>
            <a:r>
              <a:rPr lang="en-US" sz="3399" dirty="0" err="1">
                <a:solidFill>
                  <a:srgbClr val="000000"/>
                </a:solidFill>
                <a:latin typeface="Open Sans"/>
              </a:rPr>
              <a:t>menangani</a:t>
            </a:r>
            <a:r>
              <a:rPr lang="en-US" sz="3399" dirty="0">
                <a:solidFill>
                  <a:srgbClr val="000000"/>
                </a:solidFill>
                <a:latin typeface="Open Sans"/>
              </a:rPr>
              <a:t> </a:t>
            </a:r>
            <a:r>
              <a:rPr lang="en-US" sz="3399" dirty="0" err="1">
                <a:solidFill>
                  <a:srgbClr val="000000"/>
                </a:solidFill>
                <a:latin typeface="Open Sans"/>
              </a:rPr>
              <a:t>pembaruan</a:t>
            </a:r>
            <a:r>
              <a:rPr lang="en-US" sz="3399" dirty="0">
                <a:solidFill>
                  <a:srgbClr val="000000"/>
                </a:solidFill>
                <a:latin typeface="Open Sans"/>
              </a:rPr>
              <a:t> </a:t>
            </a:r>
            <a:r>
              <a:rPr lang="en-US" sz="3399" dirty="0" err="1">
                <a:solidFill>
                  <a:srgbClr val="000000"/>
                </a:solidFill>
                <a:latin typeface="Open Sans"/>
              </a:rPr>
              <a:t>pada</a:t>
            </a:r>
            <a:r>
              <a:rPr lang="en-US" sz="3399" dirty="0">
                <a:solidFill>
                  <a:srgbClr val="000000"/>
                </a:solidFill>
                <a:latin typeface="Open Sans"/>
              </a:rPr>
              <a:t> basis data </a:t>
            </a:r>
            <a:r>
              <a:rPr lang="en-US" sz="3399" dirty="0" err="1">
                <a:solidFill>
                  <a:srgbClr val="000000"/>
                </a:solidFill>
                <a:latin typeface="Open Sans"/>
              </a:rPr>
              <a:t>tereplikasi</a:t>
            </a:r>
            <a:endParaRPr lang="en-US" sz="3399" dirty="0">
              <a:solidFill>
                <a:srgbClr val="000000"/>
              </a:solidFill>
              <a:latin typeface="Open Sans"/>
            </a:endParaRPr>
          </a:p>
        </p:txBody>
      </p:sp>
      <p:sp>
        <p:nvSpPr>
          <p:cNvPr id="9" name="TextBox 9"/>
          <p:cNvSpPr txBox="1"/>
          <p:nvPr/>
        </p:nvSpPr>
        <p:spPr>
          <a:xfrm>
            <a:off x="762000" y="6117656"/>
            <a:ext cx="7610792" cy="1189749"/>
          </a:xfrm>
          <a:prstGeom prst="rect">
            <a:avLst/>
          </a:prstGeom>
        </p:spPr>
        <p:txBody>
          <a:bodyPr lIns="0" tIns="0" rIns="0" bIns="0" rtlCol="0" anchor="t">
            <a:spAutoFit/>
          </a:bodyPr>
          <a:lstStyle/>
          <a:p>
            <a:pPr marL="734059" lvl="1" indent="-367030">
              <a:lnSpc>
                <a:spcPts val="4759"/>
              </a:lnSpc>
              <a:buFont typeface="Arial"/>
              <a:buChar char="•"/>
            </a:pPr>
            <a:r>
              <a:rPr lang="en-US" sz="3399" dirty="0" err="1">
                <a:solidFill>
                  <a:srgbClr val="000000"/>
                </a:solidFill>
                <a:latin typeface="Open Sans"/>
              </a:rPr>
              <a:t>Kemampuan</a:t>
            </a:r>
            <a:r>
              <a:rPr lang="en-US" sz="3399" dirty="0">
                <a:solidFill>
                  <a:srgbClr val="000000"/>
                </a:solidFill>
                <a:latin typeface="Open Sans"/>
              </a:rPr>
              <a:t> </a:t>
            </a:r>
            <a:r>
              <a:rPr lang="en-US" sz="3399" dirty="0" err="1">
                <a:solidFill>
                  <a:srgbClr val="000000"/>
                </a:solidFill>
                <a:latin typeface="Open Sans"/>
              </a:rPr>
              <a:t>komunikasi</a:t>
            </a:r>
            <a:r>
              <a:rPr lang="en-US" sz="3399" dirty="0">
                <a:solidFill>
                  <a:srgbClr val="000000"/>
                </a:solidFill>
                <a:latin typeface="Open Sans"/>
              </a:rPr>
              <a:t> </a:t>
            </a:r>
            <a:r>
              <a:rPr lang="en-US" sz="3399" dirty="0" err="1">
                <a:solidFill>
                  <a:srgbClr val="000000"/>
                </a:solidFill>
                <a:latin typeface="Open Sans"/>
              </a:rPr>
              <a:t>jaringan</a:t>
            </a:r>
            <a:r>
              <a:rPr lang="en-US" sz="3399" dirty="0">
                <a:solidFill>
                  <a:srgbClr val="000000"/>
                </a:solidFill>
                <a:latin typeface="Open Sans"/>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443664" y="-3662363"/>
            <a:ext cx="5105399" cy="14792325"/>
          </a:xfrm>
          <a:prstGeom prst="rect">
            <a:avLst/>
          </a:prstGeom>
        </p:spPr>
      </p:pic>
      <p:sp>
        <p:nvSpPr>
          <p:cNvPr id="3" name="TextBox 5"/>
          <p:cNvSpPr txBox="1"/>
          <p:nvPr/>
        </p:nvSpPr>
        <p:spPr>
          <a:xfrm>
            <a:off x="7391400" y="7353300"/>
            <a:ext cx="2764949" cy="574196"/>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GAMBAR </a:t>
            </a:r>
            <a:r>
              <a:rPr lang="en-US" sz="3399" dirty="0" smtClean="0">
                <a:solidFill>
                  <a:srgbClr val="000000"/>
                </a:solidFill>
                <a:latin typeface="Open Sans"/>
              </a:rPr>
              <a:t>10.</a:t>
            </a:r>
            <a:r>
              <a:rPr lang="id-ID" sz="3399" dirty="0" smtClean="0">
                <a:solidFill>
                  <a:srgbClr val="000000"/>
                </a:solidFill>
                <a:latin typeface="Open Sans"/>
              </a:rPr>
              <a:t>4 </a:t>
            </a:r>
            <a:endParaRPr lang="en-US" sz="3399" dirty="0">
              <a:solidFill>
                <a:srgbClr val="000000"/>
              </a:solidFill>
              <a:latin typeface="Open Sans"/>
            </a:endParaRPr>
          </a:p>
        </p:txBody>
      </p:sp>
    </p:spTree>
    <p:extLst>
      <p:ext uri="{BB962C8B-B14F-4D97-AF65-F5344CB8AC3E}">
        <p14:creationId xmlns:p14="http://schemas.microsoft.com/office/powerpoint/2010/main" val="1927444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Freeform 2"/>
          <p:cNvSpPr/>
          <p:nvPr/>
        </p:nvSpPr>
        <p:spPr>
          <a:xfrm rot="-5400000">
            <a:off x="6438282" y="-2258990"/>
            <a:ext cx="5411436" cy="16230600"/>
          </a:xfrm>
          <a:custGeom>
            <a:avLst/>
            <a:gdLst/>
            <a:ahLst/>
            <a:cxnLst/>
            <a:rect l="l" t="t" r="r" b="b"/>
            <a:pathLst>
              <a:path w="5411436" h="16230600">
                <a:moveTo>
                  <a:pt x="0" y="0"/>
                </a:moveTo>
                <a:lnTo>
                  <a:pt x="5411436" y="0"/>
                </a:lnTo>
                <a:lnTo>
                  <a:pt x="5411436" y="16230600"/>
                </a:lnTo>
                <a:lnTo>
                  <a:pt x="0" y="16230600"/>
                </a:lnTo>
                <a:lnTo>
                  <a:pt x="0" y="0"/>
                </a:lnTo>
                <a:close/>
              </a:path>
            </a:pathLst>
          </a:custGeom>
          <a:blipFill>
            <a:blip r:embed="rId2"/>
            <a:stretch>
              <a:fillRect b="-4133"/>
            </a:stretch>
          </a:blipFill>
        </p:spPr>
      </p:sp>
      <p:sp>
        <p:nvSpPr>
          <p:cNvPr id="3" name="TextBox 3"/>
          <p:cNvSpPr txBox="1"/>
          <p:nvPr/>
        </p:nvSpPr>
        <p:spPr>
          <a:xfrm>
            <a:off x="2470110" y="-28575"/>
            <a:ext cx="13347780" cy="727742"/>
          </a:xfrm>
          <a:prstGeom prst="rect">
            <a:avLst/>
          </a:prstGeom>
        </p:spPr>
        <p:txBody>
          <a:bodyPr lIns="0" tIns="0" rIns="0" bIns="0" rtlCol="0" anchor="t">
            <a:spAutoFit/>
          </a:bodyPr>
          <a:lstStyle/>
          <a:p>
            <a:pPr algn="ctr">
              <a:lnSpc>
                <a:spcPts val="4817"/>
              </a:lnSpc>
            </a:pPr>
            <a:r>
              <a:rPr lang="en-US" sz="4588">
                <a:solidFill>
                  <a:srgbClr val="000000"/>
                </a:solidFill>
                <a:latin typeface="Copperplate Gothic 32 AB"/>
              </a:rPr>
              <a:t>PARTISI HORIZONTAL</a:t>
            </a:r>
          </a:p>
        </p:txBody>
      </p:sp>
      <p:sp>
        <p:nvSpPr>
          <p:cNvPr id="4" name="TextBox 4"/>
          <p:cNvSpPr txBox="1"/>
          <p:nvPr/>
        </p:nvSpPr>
        <p:spPr>
          <a:xfrm>
            <a:off x="302799" y="632492"/>
            <a:ext cx="16956501" cy="1750472"/>
          </a:xfrm>
          <a:prstGeom prst="rect">
            <a:avLst/>
          </a:prstGeom>
        </p:spPr>
        <p:txBody>
          <a:bodyPr lIns="0" tIns="0" rIns="0" bIns="0" rtlCol="0" anchor="t">
            <a:spAutoFit/>
          </a:bodyPr>
          <a:lstStyle/>
          <a:p>
            <a:pPr algn="just">
              <a:lnSpc>
                <a:spcPts val="4676"/>
              </a:lnSpc>
              <a:spcBef>
                <a:spcPct val="0"/>
              </a:spcBef>
            </a:pPr>
            <a:r>
              <a:rPr lang="en-US" sz="3340">
                <a:solidFill>
                  <a:srgbClr val="000000"/>
                </a:solidFill>
                <a:latin typeface="Open Sans"/>
              </a:rPr>
              <a:t>Pemartisian horizontal adalah menaruh sebagian relasi di suatu lokasi dan menaruh sebagian relasi yang lain di lokasi yang berbeda pula. Secara sederhana, rekaman-rekaman pada suatu relasi disebarkan ke beberapa lokasi.</a:t>
            </a:r>
          </a:p>
        </p:txBody>
      </p:sp>
      <p:sp>
        <p:nvSpPr>
          <p:cNvPr id="5" name="TextBox 5"/>
          <p:cNvSpPr txBox="1"/>
          <p:nvPr/>
        </p:nvSpPr>
        <p:spPr>
          <a:xfrm>
            <a:off x="7761526" y="8677910"/>
            <a:ext cx="2764949"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GAMBAR 10.5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344630" y="308841"/>
            <a:ext cx="17598740" cy="6093832"/>
          </a:xfrm>
          <a:prstGeom prst="rect">
            <a:avLst/>
          </a:prstGeom>
        </p:spPr>
        <p:txBody>
          <a:bodyPr lIns="0" tIns="0" rIns="0" bIns="0" rtlCol="0" anchor="t">
            <a:spAutoFit/>
          </a:bodyPr>
          <a:lstStyle/>
          <a:p>
            <a:pPr algn="just">
              <a:lnSpc>
                <a:spcPts val="2691"/>
              </a:lnSpc>
              <a:spcBef>
                <a:spcPct val="0"/>
              </a:spcBef>
            </a:pPr>
            <a:r>
              <a:rPr lang="en-US" sz="1922">
                <a:solidFill>
                  <a:srgbClr val="000000"/>
                </a:solidFill>
                <a:latin typeface="Open Sans"/>
              </a:rPr>
              <a:t>Keunggulan partisi  horizontal</a:t>
            </a:r>
          </a:p>
          <a:p>
            <a:pPr algn="just">
              <a:lnSpc>
                <a:spcPts val="2691"/>
              </a:lnSpc>
              <a:spcBef>
                <a:spcPct val="0"/>
              </a:spcBef>
            </a:pPr>
            <a:endParaRPr lang="en-US" sz="1922">
              <a:solidFill>
                <a:srgbClr val="000000"/>
              </a:solidFill>
              <a:latin typeface="Open Sans"/>
            </a:endParaRPr>
          </a:p>
          <a:p>
            <a:pPr marL="415064" lvl="1" indent="-207532" algn="just">
              <a:lnSpc>
                <a:spcPts val="2691"/>
              </a:lnSpc>
              <a:buFont typeface="Arial"/>
              <a:buChar char="•"/>
            </a:pPr>
            <a:r>
              <a:rPr lang="en-US" sz="1922">
                <a:solidFill>
                  <a:srgbClr val="000000"/>
                </a:solidFill>
                <a:latin typeface="Open Sans"/>
              </a:rPr>
              <a:t>Efisiensi. Data tersimpan dekat dengan tempat di mana data tersebut digunakan dan terpisah dengan data lain yang digunakan oleh program atau pengguna yang lain.</a:t>
            </a:r>
          </a:p>
          <a:p>
            <a:pPr marL="415064" lvl="1" indent="-207532" algn="just">
              <a:lnSpc>
                <a:spcPts val="2691"/>
              </a:lnSpc>
              <a:buFont typeface="Arial"/>
              <a:buChar char="•"/>
            </a:pPr>
            <a:r>
              <a:rPr lang="en-US" sz="1922">
                <a:solidFill>
                  <a:srgbClr val="000000"/>
                </a:solidFill>
                <a:latin typeface="Open Sans"/>
              </a:rPr>
              <a:t>Optimasi lokal. Data dapat disimpan untuk mengoptimasi kinerja untuk akses-akses lokal.</a:t>
            </a:r>
          </a:p>
          <a:p>
            <a:pPr marL="415064" lvl="1" indent="-207532" algn="just">
              <a:lnSpc>
                <a:spcPts val="2691"/>
              </a:lnSpc>
              <a:buFont typeface="Arial"/>
              <a:buChar char="•"/>
            </a:pPr>
            <a:r>
              <a:rPr lang="en-US" sz="1922">
                <a:solidFill>
                  <a:srgbClr val="000000"/>
                </a:solidFill>
                <a:latin typeface="Open Sans"/>
              </a:rPr>
              <a:t>Keamanan. Data yang tidak relevan untuk penggunaan tertentu mungkin tidak diperkenankan untuk diakses di lokasi tertentu.</a:t>
            </a:r>
          </a:p>
          <a:p>
            <a:pPr marL="415064" lvl="1" indent="-207532" algn="just">
              <a:lnSpc>
                <a:spcPts val="2691"/>
              </a:lnSpc>
              <a:buFont typeface="Arial"/>
              <a:buChar char="•"/>
            </a:pPr>
            <a:r>
              <a:rPr lang="en-US" sz="1922">
                <a:solidFill>
                  <a:srgbClr val="000000"/>
                </a:solidFill>
                <a:latin typeface="Open Sans"/>
              </a:rPr>
              <a:t>Kemudahan permohonan. Mengombinasikan data lewat pemartisian horizontal ini mudah sebab baris-baris dapat secara sederhana digabungkan.</a:t>
            </a:r>
          </a:p>
          <a:p>
            <a:pPr algn="just">
              <a:lnSpc>
                <a:spcPts val="2691"/>
              </a:lnSpc>
              <a:spcBef>
                <a:spcPct val="0"/>
              </a:spcBef>
            </a:pPr>
            <a:endParaRPr lang="en-US" sz="1922">
              <a:solidFill>
                <a:srgbClr val="000000"/>
              </a:solidFill>
              <a:latin typeface="Open Sans"/>
            </a:endParaRPr>
          </a:p>
          <a:p>
            <a:pPr algn="just">
              <a:lnSpc>
                <a:spcPts val="2691"/>
              </a:lnSpc>
              <a:spcBef>
                <a:spcPct val="0"/>
              </a:spcBef>
            </a:pPr>
            <a:r>
              <a:rPr lang="en-US" sz="1922">
                <a:solidFill>
                  <a:srgbClr val="000000"/>
                </a:solidFill>
                <a:latin typeface="Open Sans"/>
              </a:rPr>
              <a:t>Kelemahan partisi horizontal</a:t>
            </a:r>
          </a:p>
          <a:p>
            <a:pPr algn="just">
              <a:lnSpc>
                <a:spcPts val="2691"/>
              </a:lnSpc>
              <a:spcBef>
                <a:spcPct val="0"/>
              </a:spcBef>
            </a:pPr>
            <a:endParaRPr lang="en-US" sz="1922">
              <a:solidFill>
                <a:srgbClr val="000000"/>
              </a:solidFill>
              <a:latin typeface="Open Sans"/>
            </a:endParaRPr>
          </a:p>
          <a:p>
            <a:pPr marL="415064" lvl="1" indent="-207532" algn="just">
              <a:lnSpc>
                <a:spcPts val="2691"/>
              </a:lnSpc>
              <a:buFont typeface="Arial"/>
              <a:buChar char="•"/>
            </a:pPr>
            <a:r>
              <a:rPr lang="en-US" sz="1922">
                <a:solidFill>
                  <a:srgbClr val="000000"/>
                </a:solidFill>
                <a:latin typeface="Open Sans"/>
              </a:rPr>
              <a:t>Kecepatan akses yang tidak konsisten. Saat data dari beberupa partiai dibutuhkan, misalnya dengan pernyataan SQL: JOIN atau UNION, waktu akses dapat secara signifikan berbeda dari akses yang bersifat lokal.</a:t>
            </a:r>
          </a:p>
          <a:p>
            <a:pPr marL="415064" lvl="1" indent="-207532" algn="just">
              <a:lnSpc>
                <a:spcPts val="2691"/>
              </a:lnSpc>
              <a:buFont typeface="Arial"/>
              <a:buChar char="•"/>
            </a:pPr>
            <a:r>
              <a:rPr lang="en-US" sz="1922">
                <a:solidFill>
                  <a:srgbClr val="000000"/>
                </a:solidFill>
                <a:latin typeface="Open Sans"/>
              </a:rPr>
              <a:t>Kesukaran dalam pencadangan untuk keamanan (backup). Karena data tidak tereplikasi, saat data pada suatu lokasi tidak dapat diakses atau rusak, penggunaan tidak dapat dialihkan ke lokasi yang lain tempat cadangan berada; data mungkin hilang jika prosedur pencadangan tidak dilakukan dengan benar.</a:t>
            </a:r>
          </a:p>
          <a:p>
            <a:pPr algn="just">
              <a:lnSpc>
                <a:spcPts val="2691"/>
              </a:lnSpc>
              <a:spcBef>
                <a:spcPct val="0"/>
              </a:spcBef>
            </a:pPr>
            <a:endParaRPr lang="en-US" sz="1922">
              <a:solidFill>
                <a:srgbClr val="000000"/>
              </a:solidFill>
              <a:latin typeface="Open Sans"/>
            </a:endParaRPr>
          </a:p>
          <a:p>
            <a:pPr algn="just">
              <a:lnSpc>
                <a:spcPts val="2691"/>
              </a:lnSpc>
              <a:spcBef>
                <a:spcPct val="0"/>
              </a:spcBef>
            </a:pPr>
            <a:r>
              <a:rPr lang="en-US" sz="1922">
                <a:solidFill>
                  <a:srgbClr val="000000"/>
                </a:solidFill>
                <a:latin typeface="Open Sans"/>
              </a:rPr>
              <a:t>Secara umum, pemartisian horizontal dapat meningkatkan kinerja dan skalabilitas sistem basis data tersebar. Namun, perlu diperhatikan kelemahan-kelemahannya sebelum menerapkan pemartisian horizontal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514350" y="431828"/>
            <a:ext cx="17259300" cy="5981065"/>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rPr>
              <a:t>Gambar 10.5 memperlihatkan pemartisian relasi Nasabah secara horizontal yang ditunjukkan pada Gambar 10.4. Setiap baris sekarang berlokasi di cabangnya masing-masing. Jika pelanggan secara aktual melakukan transaksi-transaksi di cabangnya masing-masing, transaksi-transaksi itu akan diproses secara lokal dan waktu tanggapnya akan diminimalkan. Saat pelanggan melakukan transaksi untuk cahang yang lain, transaksi harus ditransmisikan ke cabang yang sesuai dan tanggapan dikirimkan kembali ke cabang tempat pelanggan yang bersangkutan melakukan transaksi (ini adalah pola normal pada ATM). Jika pola transaksi pelanggan berubah (mungkin karena berpindah cabang), sistem akan mampu mendeteksi perubahan tersebut dan secara dinamis memindahkan rekaman ke lokasi yang seharusnya.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2470110" y="148398"/>
            <a:ext cx="13347780" cy="727742"/>
          </a:xfrm>
          <a:prstGeom prst="rect">
            <a:avLst/>
          </a:prstGeom>
        </p:spPr>
        <p:txBody>
          <a:bodyPr lIns="0" tIns="0" rIns="0" bIns="0" rtlCol="0" anchor="t">
            <a:spAutoFit/>
          </a:bodyPr>
          <a:lstStyle/>
          <a:p>
            <a:pPr algn="ctr">
              <a:lnSpc>
                <a:spcPts val="4817"/>
              </a:lnSpc>
            </a:pPr>
            <a:r>
              <a:rPr lang="en-US" sz="4588">
                <a:solidFill>
                  <a:srgbClr val="000000"/>
                </a:solidFill>
                <a:latin typeface="Copperplate Gothic 32 AB"/>
              </a:rPr>
              <a:t>PARTISI VERTIKAL</a:t>
            </a:r>
          </a:p>
        </p:txBody>
      </p:sp>
      <p:sp>
        <p:nvSpPr>
          <p:cNvPr id="3" name="TextBox 3"/>
          <p:cNvSpPr txBox="1"/>
          <p:nvPr/>
        </p:nvSpPr>
        <p:spPr>
          <a:xfrm>
            <a:off x="366955" y="809465"/>
            <a:ext cx="17554089" cy="2380615"/>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rPr>
              <a:t>Partisi vertikal adalah teknik yang membagi tabel database menjadi beberapa tabel yang lebih kecil berdasarkan kolom. Misalnya, tabel pelanggan dapat dipartisi vertikal berdasarkan negara, sehingga setiap tabel partisi hanya berisi data pelanggan untuk negara tertentu.</a:t>
            </a:r>
          </a:p>
        </p:txBody>
      </p:sp>
      <p:sp>
        <p:nvSpPr>
          <p:cNvPr id="4" name="TextBox 4"/>
          <p:cNvSpPr txBox="1"/>
          <p:nvPr/>
        </p:nvSpPr>
        <p:spPr>
          <a:xfrm>
            <a:off x="366955" y="3308152"/>
            <a:ext cx="17779381" cy="4790440"/>
          </a:xfrm>
          <a:prstGeom prst="rect">
            <a:avLst/>
          </a:prstGeom>
        </p:spPr>
        <p:txBody>
          <a:bodyPr lIns="0" tIns="0" rIns="0" bIns="0" rtlCol="0" anchor="t">
            <a:spAutoFit/>
          </a:bodyPr>
          <a:lstStyle/>
          <a:p>
            <a:pPr>
              <a:lnSpc>
                <a:spcPts val="4759"/>
              </a:lnSpc>
              <a:spcBef>
                <a:spcPct val="0"/>
              </a:spcBef>
            </a:pPr>
            <a:r>
              <a:rPr lang="en-US" sz="3399">
                <a:solidFill>
                  <a:srgbClr val="000000"/>
                </a:solidFill>
                <a:latin typeface="Open Sans"/>
              </a:rPr>
              <a:t>Keuntungan</a:t>
            </a:r>
          </a:p>
          <a:p>
            <a:pPr>
              <a:lnSpc>
                <a:spcPts val="4759"/>
              </a:lnSpc>
              <a:spcBef>
                <a:spcPct val="0"/>
              </a:spcBef>
            </a:pPr>
            <a:endParaRPr lang="en-US" sz="3399">
              <a:solidFill>
                <a:srgbClr val="000000"/>
              </a:solidFill>
              <a:latin typeface="Open Sans"/>
            </a:endParaRPr>
          </a:p>
          <a:p>
            <a:pPr marL="734059" lvl="1" indent="-367030">
              <a:lnSpc>
                <a:spcPts val="4759"/>
              </a:lnSpc>
              <a:buFont typeface="Arial"/>
              <a:buChar char="•"/>
            </a:pPr>
            <a:r>
              <a:rPr lang="en-US" sz="3399">
                <a:solidFill>
                  <a:srgbClr val="000000"/>
                </a:solidFill>
                <a:latin typeface="Open Sans"/>
              </a:rPr>
              <a:t>Meningkatkan kinerja database dengan memisahkan data yang sering diakses bersama.</a:t>
            </a:r>
          </a:p>
          <a:p>
            <a:pPr marL="734059" lvl="1" indent="-367030">
              <a:lnSpc>
                <a:spcPts val="4759"/>
              </a:lnSpc>
              <a:buFont typeface="Arial"/>
              <a:buChar char="•"/>
            </a:pPr>
            <a:r>
              <a:rPr lang="en-US" sz="3399">
                <a:solidFill>
                  <a:srgbClr val="000000"/>
                </a:solidFill>
                <a:latin typeface="Open Sans"/>
              </a:rPr>
              <a:t>Mengurangi ukuran tabel database, yang dapat meningkatkan kinerja database dan mengurangi biaya penyimpanan.</a:t>
            </a:r>
          </a:p>
          <a:p>
            <a:pPr marL="734059" lvl="1" indent="-367030">
              <a:lnSpc>
                <a:spcPts val="4759"/>
              </a:lnSpc>
              <a:buFont typeface="Arial"/>
              <a:buChar char="•"/>
            </a:pPr>
            <a:r>
              <a:rPr lang="en-US" sz="3399">
                <a:solidFill>
                  <a:srgbClr val="000000"/>
                </a:solidFill>
                <a:latin typeface="Open Sans"/>
              </a:rPr>
              <a:t>Meningkatkan skalabilitas database.</a:t>
            </a:r>
          </a:p>
          <a:p>
            <a:pPr marL="734059" lvl="1" indent="-367030">
              <a:lnSpc>
                <a:spcPts val="4759"/>
              </a:lnSpc>
              <a:buFont typeface="Arial"/>
              <a:buChar char="•"/>
            </a:pPr>
            <a:r>
              <a:rPr lang="en-US" sz="3399">
                <a:solidFill>
                  <a:srgbClr val="000000"/>
                </a:solidFill>
                <a:latin typeface="Open Sans"/>
              </a:rPr>
              <a:t>Meningkatkan kemudahan manajemen database.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711409" y="-66675"/>
            <a:ext cx="16865183" cy="3507501"/>
          </a:xfrm>
          <a:prstGeom prst="rect">
            <a:avLst/>
          </a:prstGeom>
        </p:spPr>
        <p:txBody>
          <a:bodyPr lIns="0" tIns="0" rIns="0" bIns="0" rtlCol="0" anchor="t">
            <a:spAutoFit/>
          </a:bodyPr>
          <a:lstStyle/>
          <a:p>
            <a:pPr>
              <a:lnSpc>
                <a:spcPts val="4651"/>
              </a:lnSpc>
              <a:spcBef>
                <a:spcPct val="0"/>
              </a:spcBef>
            </a:pPr>
            <a:r>
              <a:rPr lang="en-US" sz="3322">
                <a:solidFill>
                  <a:srgbClr val="000000"/>
                </a:solidFill>
                <a:latin typeface="Open Sans"/>
              </a:rPr>
              <a:t>Kerugian</a:t>
            </a:r>
          </a:p>
          <a:p>
            <a:pPr>
              <a:lnSpc>
                <a:spcPts val="4651"/>
              </a:lnSpc>
              <a:spcBef>
                <a:spcPct val="0"/>
              </a:spcBef>
            </a:pPr>
            <a:endParaRPr lang="en-US" sz="3322">
              <a:solidFill>
                <a:srgbClr val="000000"/>
              </a:solidFill>
              <a:latin typeface="Open Sans"/>
            </a:endParaRPr>
          </a:p>
          <a:p>
            <a:pPr marL="717297" lvl="1" indent="-358649">
              <a:lnSpc>
                <a:spcPts val="4651"/>
              </a:lnSpc>
              <a:buFont typeface="Arial"/>
              <a:buChar char="•"/>
            </a:pPr>
            <a:r>
              <a:rPr lang="en-US" sz="3322">
                <a:solidFill>
                  <a:srgbClr val="000000"/>
                </a:solidFill>
                <a:latin typeface="Open Sans"/>
              </a:rPr>
              <a:t>Dapat menambah kompleksitas database.</a:t>
            </a:r>
          </a:p>
          <a:p>
            <a:pPr marL="717297" lvl="1" indent="-358649">
              <a:lnSpc>
                <a:spcPts val="4651"/>
              </a:lnSpc>
              <a:buFont typeface="Arial"/>
              <a:buChar char="•"/>
            </a:pPr>
            <a:r>
              <a:rPr lang="en-US" sz="3322">
                <a:solidFill>
                  <a:srgbClr val="000000"/>
                </a:solidFill>
                <a:latin typeface="Open Sans"/>
              </a:rPr>
              <a:t>Dapat mengurangi efisiensi pemrosesan kueri yang melibatkan data dari beberapa tabel partisi.</a:t>
            </a:r>
          </a:p>
          <a:p>
            <a:pPr marL="717297" lvl="1" indent="-358649">
              <a:lnSpc>
                <a:spcPts val="4651"/>
              </a:lnSpc>
              <a:buFont typeface="Arial"/>
              <a:buChar char="•"/>
            </a:pPr>
            <a:r>
              <a:rPr lang="en-US" sz="3322">
                <a:solidFill>
                  <a:srgbClr val="000000"/>
                </a:solidFill>
                <a:latin typeface="Open Sans"/>
              </a:rPr>
              <a:t>Dapat meningkatkan biaya pemeliharaan database.</a:t>
            </a:r>
          </a:p>
        </p:txBody>
      </p:sp>
      <p:sp>
        <p:nvSpPr>
          <p:cNvPr id="3" name="TextBox 3"/>
          <p:cNvSpPr txBox="1"/>
          <p:nvPr/>
        </p:nvSpPr>
        <p:spPr>
          <a:xfrm>
            <a:off x="711409" y="3741911"/>
            <a:ext cx="17203386" cy="4589467"/>
          </a:xfrm>
          <a:prstGeom prst="rect">
            <a:avLst/>
          </a:prstGeom>
        </p:spPr>
        <p:txBody>
          <a:bodyPr lIns="0" tIns="0" rIns="0" bIns="0" rtlCol="0" anchor="t">
            <a:spAutoFit/>
          </a:bodyPr>
          <a:lstStyle/>
          <a:p>
            <a:pPr algn="just">
              <a:lnSpc>
                <a:spcPts val="4068"/>
              </a:lnSpc>
              <a:spcBef>
                <a:spcPct val="0"/>
              </a:spcBef>
            </a:pPr>
            <a:r>
              <a:rPr lang="en-US" sz="2905">
                <a:solidFill>
                  <a:srgbClr val="000000"/>
                </a:solidFill>
                <a:latin typeface="Open Sans"/>
              </a:rPr>
              <a:t>Pada gambar yang dikirimkan, tabel Bagian dipartisi vertikal berdasarkan kolom Departemen. Tabel Bagian_Perakitan hanya berisi data bagian yang digunakan oleh departemen perakitan, sedangkan tabel Bagian_Rekayasa hanya berisi data bagian yang digunakan oleh departemen rekayasa.</a:t>
            </a:r>
          </a:p>
          <a:p>
            <a:pPr algn="just">
              <a:lnSpc>
                <a:spcPts val="4068"/>
              </a:lnSpc>
              <a:spcBef>
                <a:spcPct val="0"/>
              </a:spcBef>
            </a:pPr>
            <a:endParaRPr lang="en-US" sz="2905">
              <a:solidFill>
                <a:srgbClr val="000000"/>
              </a:solidFill>
              <a:latin typeface="Open Sans"/>
            </a:endParaRPr>
          </a:p>
          <a:p>
            <a:pPr algn="just">
              <a:lnSpc>
                <a:spcPts val="4068"/>
              </a:lnSpc>
              <a:spcBef>
                <a:spcPct val="0"/>
              </a:spcBef>
            </a:pPr>
            <a:r>
              <a:rPr lang="en-US" sz="2905">
                <a:solidFill>
                  <a:srgbClr val="000000"/>
                </a:solidFill>
                <a:latin typeface="Open Sans"/>
              </a:rPr>
              <a:t>Kesimpulan</a:t>
            </a:r>
          </a:p>
          <a:p>
            <a:pPr algn="just">
              <a:lnSpc>
                <a:spcPts val="4068"/>
              </a:lnSpc>
              <a:spcBef>
                <a:spcPct val="0"/>
              </a:spcBef>
            </a:pPr>
            <a:endParaRPr lang="en-US" sz="2905">
              <a:solidFill>
                <a:srgbClr val="000000"/>
              </a:solidFill>
              <a:latin typeface="Open Sans"/>
            </a:endParaRPr>
          </a:p>
          <a:p>
            <a:pPr algn="just">
              <a:lnSpc>
                <a:spcPts val="4068"/>
              </a:lnSpc>
              <a:spcBef>
                <a:spcPct val="0"/>
              </a:spcBef>
            </a:pPr>
            <a:r>
              <a:rPr lang="en-US" sz="2905">
                <a:solidFill>
                  <a:srgbClr val="000000"/>
                </a:solidFill>
                <a:latin typeface="Open Sans"/>
              </a:rPr>
              <a:t>Partisi vertikal dapat menjadi teknik yang efektif untuk meningkatkan kinerja dan skalabilitas database. Namun, penting untuk mempertimbangkan keuntungan dan kerugiannya sebelum menerapkan partisi vertikal.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Freeform 2"/>
          <p:cNvSpPr/>
          <p:nvPr/>
        </p:nvSpPr>
        <p:spPr>
          <a:xfrm flipH="1" flipV="1">
            <a:off x="12826679" y="6041608"/>
            <a:ext cx="5461321" cy="6068135"/>
          </a:xfrm>
          <a:custGeom>
            <a:avLst/>
            <a:gdLst/>
            <a:ahLst/>
            <a:cxnLst/>
            <a:rect l="l" t="t" r="r" b="b"/>
            <a:pathLst>
              <a:path w="5461321" h="6068135">
                <a:moveTo>
                  <a:pt x="5461321" y="6068135"/>
                </a:moveTo>
                <a:lnTo>
                  <a:pt x="0" y="6068135"/>
                </a:lnTo>
                <a:lnTo>
                  <a:pt x="0" y="0"/>
                </a:lnTo>
                <a:lnTo>
                  <a:pt x="5461321" y="0"/>
                </a:lnTo>
                <a:lnTo>
                  <a:pt x="5461321" y="6068135"/>
                </a:lnTo>
                <a:close/>
              </a:path>
            </a:pathLst>
          </a:custGeom>
          <a:blipFill>
            <a:blip r:embed="rId2"/>
            <a:stretch>
              <a:fillRect/>
            </a:stretch>
          </a:blipFill>
        </p:spPr>
      </p:sp>
      <p:sp>
        <p:nvSpPr>
          <p:cNvPr id="3" name="Freeform 3"/>
          <p:cNvSpPr/>
          <p:nvPr/>
        </p:nvSpPr>
        <p:spPr>
          <a:xfrm rot="-946185" flipH="1">
            <a:off x="4476734" y="8072992"/>
            <a:ext cx="5714777" cy="2005367"/>
          </a:xfrm>
          <a:custGeom>
            <a:avLst/>
            <a:gdLst/>
            <a:ahLst/>
            <a:cxnLst/>
            <a:rect l="l" t="t" r="r" b="b"/>
            <a:pathLst>
              <a:path w="5714777" h="2005367">
                <a:moveTo>
                  <a:pt x="5714777" y="0"/>
                </a:moveTo>
                <a:lnTo>
                  <a:pt x="0" y="0"/>
                </a:lnTo>
                <a:lnTo>
                  <a:pt x="0" y="2005367"/>
                </a:lnTo>
                <a:lnTo>
                  <a:pt x="5714777" y="2005367"/>
                </a:lnTo>
                <a:lnTo>
                  <a:pt x="5714777"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flipV="1">
            <a:off x="-1613775" y="-171382"/>
            <a:ext cx="8044973" cy="2823054"/>
          </a:xfrm>
          <a:custGeom>
            <a:avLst/>
            <a:gdLst/>
            <a:ahLst/>
            <a:cxnLst/>
            <a:rect l="l" t="t" r="r" b="b"/>
            <a:pathLst>
              <a:path w="8044973" h="2823054">
                <a:moveTo>
                  <a:pt x="8044973" y="2823054"/>
                </a:moveTo>
                <a:lnTo>
                  <a:pt x="0" y="2823054"/>
                </a:lnTo>
                <a:lnTo>
                  <a:pt x="0" y="0"/>
                </a:lnTo>
                <a:lnTo>
                  <a:pt x="8044973" y="0"/>
                </a:lnTo>
                <a:lnTo>
                  <a:pt x="8044973" y="2823054"/>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1028700" y="2882482"/>
            <a:ext cx="16331648" cy="4188661"/>
          </a:xfrm>
          <a:prstGeom prst="rect">
            <a:avLst/>
          </a:prstGeom>
        </p:spPr>
        <p:txBody>
          <a:bodyPr lIns="0" tIns="0" rIns="0" bIns="0" rtlCol="0" anchor="t">
            <a:spAutoFit/>
          </a:bodyPr>
          <a:lstStyle/>
          <a:p>
            <a:pPr>
              <a:lnSpc>
                <a:spcPts val="16403"/>
              </a:lnSpc>
            </a:pPr>
            <a:r>
              <a:rPr lang="en-US" sz="11717" spc="-468">
                <a:solidFill>
                  <a:srgbClr val="FFE147"/>
                </a:solidFill>
                <a:latin typeface="Childos Arabic Semi-Bold"/>
              </a:rPr>
              <a:t>Karakteristik Basis Data Tersebar?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514350" y="962025"/>
            <a:ext cx="17259300" cy="7788434"/>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rPr>
              <a:t>Contoh penerapan</a:t>
            </a:r>
          </a:p>
          <a:p>
            <a:pPr algn="just">
              <a:lnSpc>
                <a:spcPts val="4759"/>
              </a:lnSpc>
              <a:spcBef>
                <a:spcPct val="0"/>
              </a:spcBef>
            </a:pPr>
            <a:endParaRPr lang="en-US" sz="3399">
              <a:solidFill>
                <a:srgbClr val="000000"/>
              </a:solidFill>
              <a:latin typeface="Open Sans"/>
            </a:endParaRPr>
          </a:p>
          <a:p>
            <a:pPr algn="just">
              <a:lnSpc>
                <a:spcPts val="4759"/>
              </a:lnSpc>
              <a:spcBef>
                <a:spcPct val="0"/>
              </a:spcBef>
            </a:pPr>
            <a:r>
              <a:rPr lang="en-US" sz="3399">
                <a:solidFill>
                  <a:srgbClr val="000000"/>
                </a:solidFill>
                <a:latin typeface="Open Sans"/>
              </a:rPr>
              <a:t>Berikut adalah beberapa contoh penerapan partisi vertikal:</a:t>
            </a:r>
          </a:p>
          <a:p>
            <a:pPr algn="just">
              <a:lnSpc>
                <a:spcPts val="4759"/>
              </a:lnSpc>
              <a:spcBef>
                <a:spcPct val="0"/>
              </a:spcBef>
            </a:pPr>
            <a:endParaRPr lang="en-US" sz="3399">
              <a:solidFill>
                <a:srgbClr val="000000"/>
              </a:solidFill>
              <a:latin typeface="Open Sans"/>
            </a:endParaRPr>
          </a:p>
          <a:p>
            <a:pPr marL="734059" lvl="1" indent="-367030" algn="just">
              <a:lnSpc>
                <a:spcPts val="4759"/>
              </a:lnSpc>
              <a:buFont typeface="Arial"/>
              <a:buChar char="•"/>
            </a:pPr>
            <a:r>
              <a:rPr lang="en-US" sz="3399">
                <a:solidFill>
                  <a:srgbClr val="000000"/>
                </a:solidFill>
                <a:latin typeface="Open Sans"/>
              </a:rPr>
              <a:t>Sebuah perusahaan manufaktur dapat menggunakan partisi vertikal untuk membagi tabel produk berdasarkan kategori produk.</a:t>
            </a:r>
          </a:p>
          <a:p>
            <a:pPr marL="734059" lvl="1" indent="-367030" algn="just">
              <a:lnSpc>
                <a:spcPts val="4759"/>
              </a:lnSpc>
              <a:buFont typeface="Arial"/>
              <a:buChar char="•"/>
            </a:pPr>
            <a:r>
              <a:rPr lang="en-US" sz="3399">
                <a:solidFill>
                  <a:srgbClr val="000000"/>
                </a:solidFill>
                <a:latin typeface="Open Sans"/>
              </a:rPr>
              <a:t>Sebuah perusahaan ritel dapat menggunakan partisi vertikal untuk membagi tabel pelanggan berdasarkan lokasi.</a:t>
            </a:r>
          </a:p>
          <a:p>
            <a:pPr marL="734059" lvl="1" indent="-367030" algn="just">
              <a:lnSpc>
                <a:spcPts val="4759"/>
              </a:lnSpc>
              <a:buFont typeface="Arial"/>
              <a:buChar char="•"/>
            </a:pPr>
            <a:r>
              <a:rPr lang="en-US" sz="3399">
                <a:solidFill>
                  <a:srgbClr val="000000"/>
                </a:solidFill>
                <a:latin typeface="Open Sans"/>
              </a:rPr>
              <a:t>Sebuah perusahaan media dapat menggunakan partisi vertikal untuk membagi tabel konten berdasarkan tanggal publikasi.</a:t>
            </a:r>
          </a:p>
          <a:p>
            <a:pPr algn="just">
              <a:lnSpc>
                <a:spcPts val="4759"/>
              </a:lnSpc>
              <a:spcBef>
                <a:spcPct val="0"/>
              </a:spcBef>
            </a:pPr>
            <a:endParaRPr lang="en-US" sz="3399">
              <a:solidFill>
                <a:srgbClr val="000000"/>
              </a:solidFill>
              <a:latin typeface="Open Sans"/>
            </a:endParaRPr>
          </a:p>
          <a:p>
            <a:pPr algn="just">
              <a:lnSpc>
                <a:spcPts val="4759"/>
              </a:lnSpc>
              <a:spcBef>
                <a:spcPct val="0"/>
              </a:spcBef>
            </a:pPr>
            <a:r>
              <a:rPr lang="en-US" sz="3399">
                <a:solidFill>
                  <a:srgbClr val="000000"/>
                </a:solidFill>
                <a:latin typeface="Open Sans"/>
              </a:rPr>
              <a:t>Secara umum, partisi vertikal dapat diterapkan untuk tabel database apa pun yang berisi data yang sering diakses bersama.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38100"/>
            <a:ext cx="18288000" cy="10287000"/>
          </a:xfrm>
          <a:prstGeom prst="rect">
            <a:avLst/>
          </a:prstGeom>
          <a:solidFill>
            <a:srgbClr val="FFFBEE"/>
          </a:solidFill>
        </p:spPr>
      </p:sp>
      <p:sp>
        <p:nvSpPr>
          <p:cNvPr id="3" name="Freeform 3"/>
          <p:cNvSpPr/>
          <p:nvPr/>
        </p:nvSpPr>
        <p:spPr>
          <a:xfrm>
            <a:off x="1028700" y="922106"/>
            <a:ext cx="10018418" cy="2417381"/>
          </a:xfrm>
          <a:custGeom>
            <a:avLst/>
            <a:gdLst/>
            <a:ahLst/>
            <a:cxnLst/>
            <a:rect l="l" t="t" r="r" b="b"/>
            <a:pathLst>
              <a:path w="10018418" h="2417381">
                <a:moveTo>
                  <a:pt x="0" y="0"/>
                </a:moveTo>
                <a:lnTo>
                  <a:pt x="10018418" y="0"/>
                </a:lnTo>
                <a:lnTo>
                  <a:pt x="10018418" y="2417381"/>
                </a:lnTo>
                <a:lnTo>
                  <a:pt x="0" y="2417381"/>
                </a:lnTo>
                <a:lnTo>
                  <a:pt x="0" y="0"/>
                </a:lnTo>
                <a:close/>
              </a:path>
            </a:pathLst>
          </a:custGeom>
          <a:blipFill>
            <a:blip r:embed="rId2"/>
            <a:stretch>
              <a:fillRect t="-11731" b="-15997"/>
            </a:stretch>
          </a:blipFill>
        </p:spPr>
      </p:sp>
      <p:sp>
        <p:nvSpPr>
          <p:cNvPr id="4" name="TextBox 4"/>
          <p:cNvSpPr txBox="1"/>
          <p:nvPr/>
        </p:nvSpPr>
        <p:spPr>
          <a:xfrm>
            <a:off x="1028700" y="3644287"/>
            <a:ext cx="3591483" cy="488061"/>
          </a:xfrm>
          <a:prstGeom prst="rect">
            <a:avLst/>
          </a:prstGeom>
        </p:spPr>
        <p:txBody>
          <a:bodyPr lIns="0" tIns="0" rIns="0" bIns="0" rtlCol="0" anchor="t">
            <a:spAutoFit/>
          </a:bodyPr>
          <a:lstStyle/>
          <a:p>
            <a:pPr algn="ctr">
              <a:lnSpc>
                <a:spcPts val="4073"/>
              </a:lnSpc>
              <a:spcBef>
                <a:spcPct val="0"/>
              </a:spcBef>
            </a:pPr>
            <a:r>
              <a:rPr lang="en-US" sz="2910">
                <a:solidFill>
                  <a:srgbClr val="000000"/>
                </a:solidFill>
                <a:latin typeface="Open Sans Bold"/>
              </a:rPr>
              <a:t>Operasi kombinasi</a:t>
            </a:r>
          </a:p>
        </p:txBody>
      </p:sp>
      <p:sp>
        <p:nvSpPr>
          <p:cNvPr id="5" name="TextBox 5"/>
          <p:cNvSpPr txBox="1"/>
          <p:nvPr/>
        </p:nvSpPr>
        <p:spPr>
          <a:xfrm>
            <a:off x="1028700" y="4437148"/>
            <a:ext cx="11913392" cy="1002411"/>
          </a:xfrm>
          <a:prstGeom prst="rect">
            <a:avLst/>
          </a:prstGeom>
        </p:spPr>
        <p:txBody>
          <a:bodyPr lIns="0" tIns="0" rIns="0" bIns="0" rtlCol="0" anchor="t">
            <a:spAutoFit/>
          </a:bodyPr>
          <a:lstStyle/>
          <a:p>
            <a:pPr>
              <a:lnSpc>
                <a:spcPts val="4073"/>
              </a:lnSpc>
              <a:spcBef>
                <a:spcPct val="0"/>
              </a:spcBef>
            </a:pPr>
            <a:r>
              <a:rPr lang="en-US" sz="2910" dirty="0" err="1">
                <a:solidFill>
                  <a:srgbClr val="000000"/>
                </a:solidFill>
                <a:latin typeface="Open Sans"/>
              </a:rPr>
              <a:t>pemartisian</a:t>
            </a:r>
            <a:r>
              <a:rPr lang="en-US" sz="2910" dirty="0">
                <a:solidFill>
                  <a:srgbClr val="000000"/>
                </a:solidFill>
                <a:latin typeface="Open Sans"/>
              </a:rPr>
              <a:t> </a:t>
            </a:r>
            <a:r>
              <a:rPr lang="en-US" sz="2910" dirty="0" err="1">
                <a:solidFill>
                  <a:srgbClr val="000000"/>
                </a:solidFill>
                <a:latin typeface="Open Sans"/>
              </a:rPr>
              <a:t>secara</a:t>
            </a:r>
            <a:r>
              <a:rPr lang="en-US" sz="2910" dirty="0">
                <a:solidFill>
                  <a:srgbClr val="000000"/>
                </a:solidFill>
                <a:latin typeface="Open Sans"/>
              </a:rPr>
              <a:t> horizontal </a:t>
            </a:r>
            <a:r>
              <a:rPr lang="en-US" sz="2910" dirty="0" err="1">
                <a:solidFill>
                  <a:srgbClr val="000000"/>
                </a:solidFill>
                <a:latin typeface="Open Sans"/>
              </a:rPr>
              <a:t>maupun</a:t>
            </a:r>
            <a:r>
              <a:rPr lang="en-US" sz="2910" dirty="0">
                <a:solidFill>
                  <a:srgbClr val="000000"/>
                </a:solidFill>
                <a:latin typeface="Open Sans"/>
              </a:rPr>
              <a:t> </a:t>
            </a:r>
            <a:r>
              <a:rPr lang="en-US" sz="2910" dirty="0" err="1">
                <a:solidFill>
                  <a:srgbClr val="000000"/>
                </a:solidFill>
                <a:latin typeface="Open Sans"/>
              </a:rPr>
              <a:t>vertikal</a:t>
            </a:r>
            <a:r>
              <a:rPr lang="en-US" sz="2910" dirty="0">
                <a:solidFill>
                  <a:srgbClr val="000000"/>
                </a:solidFill>
                <a:latin typeface="Open Sans"/>
              </a:rPr>
              <a:t> </a:t>
            </a:r>
            <a:r>
              <a:rPr lang="en-US" sz="2910" dirty="0" err="1">
                <a:solidFill>
                  <a:srgbClr val="000000"/>
                </a:solidFill>
                <a:latin typeface="Open Sans"/>
              </a:rPr>
              <a:t>dimung</a:t>
            </a:r>
            <a:r>
              <a:rPr lang="en-US" sz="2910" dirty="0">
                <a:solidFill>
                  <a:srgbClr val="000000"/>
                </a:solidFill>
                <a:latin typeface="Open Sans"/>
              </a:rPr>
              <a:t>- </a:t>
            </a:r>
            <a:r>
              <a:rPr lang="en-US" sz="2910" dirty="0" err="1">
                <a:solidFill>
                  <a:srgbClr val="000000"/>
                </a:solidFill>
                <a:latin typeface="Open Sans"/>
              </a:rPr>
              <a:t>kinkan</a:t>
            </a:r>
            <a:r>
              <a:rPr lang="en-US" sz="2910" dirty="0">
                <a:solidFill>
                  <a:srgbClr val="000000"/>
                </a:solidFill>
                <a:latin typeface="Open Sans"/>
              </a:rPr>
              <a:t> </a:t>
            </a:r>
            <a:r>
              <a:rPr lang="en-US" sz="2910" dirty="0" err="1">
                <a:solidFill>
                  <a:srgbClr val="000000"/>
                </a:solidFill>
                <a:latin typeface="Open Sans"/>
              </a:rPr>
              <a:t>untuk</a:t>
            </a:r>
            <a:r>
              <a:rPr lang="en-US" sz="2910" dirty="0">
                <a:solidFill>
                  <a:srgbClr val="000000"/>
                </a:solidFill>
                <a:latin typeface="Open Sans"/>
              </a:rPr>
              <a:t> </a:t>
            </a:r>
            <a:r>
              <a:rPr lang="en-US" sz="2910" dirty="0" err="1">
                <a:solidFill>
                  <a:srgbClr val="000000"/>
                </a:solidFill>
                <a:latin typeface="Open Sans"/>
              </a:rPr>
              <a:t>penyebaran</a:t>
            </a:r>
            <a:r>
              <a:rPr lang="en-US" sz="2910" dirty="0">
                <a:solidFill>
                  <a:srgbClr val="000000"/>
                </a:solidFill>
                <a:latin typeface="Open Sans"/>
              </a:rPr>
              <a:t> data, </a:t>
            </a:r>
            <a:r>
              <a:rPr lang="en-US" sz="2910" dirty="0" err="1">
                <a:solidFill>
                  <a:srgbClr val="000000"/>
                </a:solidFill>
                <a:latin typeface="Open Sans"/>
              </a:rPr>
              <a:t>tentu</a:t>
            </a:r>
            <a:r>
              <a:rPr lang="en-US" sz="2910" dirty="0">
                <a:solidFill>
                  <a:srgbClr val="000000"/>
                </a:solidFill>
                <a:latin typeface="Open Sans"/>
              </a:rPr>
              <a:t> </a:t>
            </a:r>
            <a:r>
              <a:rPr lang="en-US" sz="2910" dirty="0" err="1">
                <a:solidFill>
                  <a:srgbClr val="000000"/>
                </a:solidFill>
                <a:latin typeface="Open Sans"/>
              </a:rPr>
              <a:t>saja</a:t>
            </a:r>
            <a:r>
              <a:rPr lang="en-US" sz="2910" dirty="0">
                <a:solidFill>
                  <a:srgbClr val="000000"/>
                </a:solidFill>
                <a:latin typeface="Open Sans"/>
              </a:rPr>
              <a:t> </a:t>
            </a:r>
            <a:r>
              <a:rPr lang="en-US" sz="2910" dirty="0" err="1">
                <a:solidFill>
                  <a:srgbClr val="000000"/>
                </a:solidFill>
                <a:latin typeface="Open Sans"/>
              </a:rPr>
              <a:t>untuk</a:t>
            </a:r>
            <a:r>
              <a:rPr lang="en-US" sz="2910" dirty="0">
                <a:solidFill>
                  <a:srgbClr val="000000"/>
                </a:solidFill>
                <a:latin typeface="Open Sans"/>
              </a:rPr>
              <a:t> </a:t>
            </a:r>
            <a:r>
              <a:rPr lang="en-US" sz="2910" dirty="0" err="1">
                <a:solidFill>
                  <a:srgbClr val="000000"/>
                </a:solidFill>
                <a:latin typeface="Open Sans"/>
              </a:rPr>
              <a:t>alasan</a:t>
            </a:r>
            <a:r>
              <a:rPr lang="en-US" sz="2910" dirty="0">
                <a:solidFill>
                  <a:srgbClr val="000000"/>
                </a:solidFill>
                <a:latin typeface="Open Sans"/>
              </a:rPr>
              <a:t> </a:t>
            </a:r>
            <a:r>
              <a:rPr lang="en-US" sz="2910" dirty="0" err="1">
                <a:solidFill>
                  <a:srgbClr val="000000"/>
                </a:solidFill>
                <a:latin typeface="Open Sans"/>
              </a:rPr>
              <a:t>efisienal</a:t>
            </a:r>
            <a:r>
              <a:rPr lang="en-US" sz="2910">
                <a:solidFill>
                  <a:srgbClr val="000000"/>
                </a:solidFill>
                <a:latin typeface="Open Sans"/>
              </a:rPr>
              <a:t> serta</a:t>
            </a:r>
            <a:r>
              <a:rPr lang="en-US" sz="2910" dirty="0">
                <a:solidFill>
                  <a:srgbClr val="000000"/>
                </a:solidFill>
                <a:latin typeface="Open Sans"/>
              </a:rPr>
              <a:t> </a:t>
            </a:r>
            <a:r>
              <a:rPr lang="en-US" sz="2910" dirty="0" err="1">
                <a:solidFill>
                  <a:srgbClr val="000000"/>
                </a:solidFill>
                <a:latin typeface="Open Sans"/>
              </a:rPr>
              <a:t>efektivitas</a:t>
            </a:r>
            <a:endParaRPr lang="en-US" sz="2910" dirty="0">
              <a:solidFill>
                <a:srgbClr val="000000"/>
              </a:solidFill>
              <a:latin typeface="Open Sans"/>
            </a:endParaRPr>
          </a:p>
        </p:txBody>
      </p:sp>
      <p:sp>
        <p:nvSpPr>
          <p:cNvPr id="6" name="TextBox 6"/>
          <p:cNvSpPr txBox="1"/>
          <p:nvPr/>
        </p:nvSpPr>
        <p:spPr>
          <a:xfrm>
            <a:off x="533400" y="5747723"/>
            <a:ext cx="3924300" cy="525785"/>
          </a:xfrm>
          <a:prstGeom prst="rect">
            <a:avLst/>
          </a:prstGeom>
        </p:spPr>
        <p:txBody>
          <a:bodyPr wrap="square" lIns="0" tIns="0" rIns="0" bIns="0" rtlCol="0" anchor="t">
            <a:spAutoFit/>
          </a:bodyPr>
          <a:lstStyle/>
          <a:p>
            <a:pPr algn="ctr">
              <a:lnSpc>
                <a:spcPts val="4073"/>
              </a:lnSpc>
              <a:spcBef>
                <a:spcPct val="0"/>
              </a:spcBef>
            </a:pPr>
            <a:r>
              <a:rPr lang="en-US" sz="2910" dirty="0">
                <a:solidFill>
                  <a:srgbClr val="000000"/>
                </a:solidFill>
                <a:latin typeface="Open Sans Bold"/>
              </a:rPr>
              <a:t>BDSM </a:t>
            </a:r>
            <a:r>
              <a:rPr lang="en-US" sz="2910" dirty="0" err="1">
                <a:solidFill>
                  <a:srgbClr val="000000"/>
                </a:solidFill>
                <a:latin typeface="Open Sans Bold"/>
              </a:rPr>
              <a:t>terseba</a:t>
            </a:r>
            <a:r>
              <a:rPr lang="en-US" sz="2910" dirty="0" err="1">
                <a:solidFill>
                  <a:srgbClr val="000000"/>
                </a:solidFill>
                <a:latin typeface="Open Sans"/>
              </a:rPr>
              <a:t>r</a:t>
            </a:r>
            <a:endParaRPr lang="en-US" sz="2910" dirty="0">
              <a:solidFill>
                <a:srgbClr val="000000"/>
              </a:solidFill>
              <a:latin typeface="Open Sans"/>
            </a:endParaRPr>
          </a:p>
        </p:txBody>
      </p:sp>
      <p:sp>
        <p:nvSpPr>
          <p:cNvPr id="7" name="TextBox 7"/>
          <p:cNvSpPr txBox="1"/>
          <p:nvPr/>
        </p:nvSpPr>
        <p:spPr>
          <a:xfrm>
            <a:off x="1028700" y="6466216"/>
            <a:ext cx="12094798" cy="2545461"/>
          </a:xfrm>
          <a:prstGeom prst="rect">
            <a:avLst/>
          </a:prstGeom>
        </p:spPr>
        <p:txBody>
          <a:bodyPr lIns="0" tIns="0" rIns="0" bIns="0" rtlCol="0" anchor="t">
            <a:spAutoFit/>
          </a:bodyPr>
          <a:lstStyle/>
          <a:p>
            <a:pPr>
              <a:lnSpc>
                <a:spcPts val="4073"/>
              </a:lnSpc>
              <a:spcBef>
                <a:spcPct val="0"/>
              </a:spcBef>
            </a:pPr>
            <a:r>
              <a:rPr lang="en-US" sz="2910">
                <a:solidFill>
                  <a:srgbClr val="000000"/>
                </a:solidFill>
                <a:latin typeface="Open Sans"/>
              </a:rPr>
              <a:t>untuk  dapat menggunakan sisitem basis data tersebar,kita harus memiliki sistem pengelolaan basis data yang dapat digunakan  untuk meng akses data_data dari berbagai simpul.kita akan menanamkan sistem ini sebagai BDSM tersebar (</a:t>
            </a:r>
            <a:r>
              <a:rPr lang="en-US" sz="2910">
                <a:solidFill>
                  <a:srgbClr val="000000"/>
                </a:solidFill>
                <a:latin typeface="Open Sans Italics"/>
              </a:rPr>
              <a:t>Distributed BDSM</a:t>
            </a:r>
            <a:r>
              <a:rPr lang="en-US" sz="2910">
                <a:solidFill>
                  <a:srgbClr val="000000"/>
                </a:solidFill>
                <a:latin typeface="Open Sans"/>
              </a:rPr>
              <a:t>).yang mengelola basis data lokal pada lokasi yang bersangkutan.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1028700" y="530860"/>
            <a:ext cx="4710708" cy="497840"/>
          </a:xfrm>
          <a:prstGeom prst="rect">
            <a:avLst/>
          </a:prstGeom>
        </p:spPr>
        <p:txBody>
          <a:bodyPr lIns="0" tIns="0" rIns="0" bIns="0" rtlCol="0" anchor="t">
            <a:spAutoFit/>
          </a:bodyPr>
          <a:lstStyle/>
          <a:p>
            <a:pPr algn="ctr">
              <a:lnSpc>
                <a:spcPts val="4060"/>
              </a:lnSpc>
              <a:spcBef>
                <a:spcPct val="0"/>
              </a:spcBef>
            </a:pPr>
            <a:r>
              <a:rPr lang="en-US" sz="2900">
                <a:solidFill>
                  <a:srgbClr val="000000"/>
                </a:solidFill>
                <a:latin typeface="Open Sans Bold"/>
              </a:rPr>
              <a:t>Ketertutupan Konkurensi</a:t>
            </a:r>
          </a:p>
        </p:txBody>
      </p:sp>
      <p:sp>
        <p:nvSpPr>
          <p:cNvPr id="3" name="TextBox 3"/>
          <p:cNvSpPr txBox="1"/>
          <p:nvPr/>
        </p:nvSpPr>
        <p:spPr>
          <a:xfrm>
            <a:off x="1039369" y="1313843"/>
            <a:ext cx="16259894" cy="2545461"/>
          </a:xfrm>
          <a:prstGeom prst="rect">
            <a:avLst/>
          </a:prstGeom>
        </p:spPr>
        <p:txBody>
          <a:bodyPr lIns="0" tIns="0" rIns="0" bIns="0" rtlCol="0" anchor="t">
            <a:spAutoFit/>
          </a:bodyPr>
          <a:lstStyle/>
          <a:p>
            <a:pPr>
              <a:lnSpc>
                <a:spcPts val="4073"/>
              </a:lnSpc>
              <a:spcBef>
                <a:spcPct val="0"/>
              </a:spcBef>
            </a:pPr>
            <a:r>
              <a:rPr lang="en-US" sz="2910" dirty="0" err="1">
                <a:solidFill>
                  <a:srgbClr val="000000"/>
                </a:solidFill>
                <a:latin typeface="Open Sans"/>
              </a:rPr>
              <a:t>Sasaran</a:t>
            </a:r>
            <a:r>
              <a:rPr lang="en-US" sz="2910" dirty="0">
                <a:solidFill>
                  <a:srgbClr val="000000"/>
                </a:solidFill>
                <a:latin typeface="Open Sans"/>
              </a:rPr>
              <a:t> </a:t>
            </a:r>
            <a:r>
              <a:rPr lang="en-US" sz="2910" dirty="0" err="1">
                <a:solidFill>
                  <a:srgbClr val="000000"/>
                </a:solidFill>
                <a:latin typeface="Open Sans"/>
              </a:rPr>
              <a:t>manajemen</a:t>
            </a:r>
            <a:r>
              <a:rPr lang="en-US" sz="2910" dirty="0">
                <a:solidFill>
                  <a:srgbClr val="000000"/>
                </a:solidFill>
                <a:latin typeface="Open Sans"/>
              </a:rPr>
              <a:t> </a:t>
            </a:r>
            <a:r>
              <a:rPr lang="en-US" sz="2910" dirty="0" err="1">
                <a:solidFill>
                  <a:srgbClr val="000000"/>
                </a:solidFill>
                <a:latin typeface="Open Sans"/>
              </a:rPr>
              <a:t>konkurensi</a:t>
            </a:r>
            <a:r>
              <a:rPr lang="en-US" sz="2910" dirty="0">
                <a:solidFill>
                  <a:srgbClr val="000000"/>
                </a:solidFill>
                <a:latin typeface="Open Sans"/>
              </a:rPr>
              <a:t> </a:t>
            </a:r>
            <a:r>
              <a:rPr lang="en-US" sz="2910" dirty="0" err="1">
                <a:solidFill>
                  <a:srgbClr val="000000"/>
                </a:solidFill>
                <a:latin typeface="Open Sans"/>
              </a:rPr>
              <a:t>mudah</a:t>
            </a:r>
            <a:r>
              <a:rPr lang="en-US" sz="2910" dirty="0">
                <a:solidFill>
                  <a:srgbClr val="000000"/>
                </a:solidFill>
                <a:latin typeface="Open Sans"/>
              </a:rPr>
              <a:t> </a:t>
            </a:r>
            <a:r>
              <a:rPr lang="en-US" sz="2910" dirty="0" err="1">
                <a:solidFill>
                  <a:srgbClr val="000000"/>
                </a:solidFill>
                <a:latin typeface="Open Sans"/>
              </a:rPr>
              <a:t>untuk</a:t>
            </a:r>
            <a:r>
              <a:rPr lang="en-US" sz="2910" dirty="0">
                <a:solidFill>
                  <a:srgbClr val="000000"/>
                </a:solidFill>
                <a:latin typeface="Open Sans"/>
              </a:rPr>
              <a:t> di </a:t>
            </a:r>
            <a:r>
              <a:rPr lang="en-US" sz="2910" dirty="0" err="1">
                <a:solidFill>
                  <a:srgbClr val="000000"/>
                </a:solidFill>
                <a:latin typeface="Open Sans"/>
              </a:rPr>
              <a:t>definisikan,tetapi</a:t>
            </a:r>
            <a:r>
              <a:rPr lang="en-US" sz="2910" dirty="0">
                <a:solidFill>
                  <a:srgbClr val="000000"/>
                </a:solidFill>
                <a:latin typeface="Open Sans"/>
              </a:rPr>
              <a:t>  </a:t>
            </a:r>
            <a:r>
              <a:rPr lang="en-US" sz="2910" dirty="0" err="1">
                <a:solidFill>
                  <a:srgbClr val="000000"/>
                </a:solidFill>
                <a:latin typeface="Open Sans"/>
              </a:rPr>
              <a:t>sukar</a:t>
            </a:r>
            <a:r>
              <a:rPr lang="en-US" sz="2910" dirty="0">
                <a:solidFill>
                  <a:srgbClr val="000000"/>
                </a:solidFill>
                <a:latin typeface="Open Sans"/>
              </a:rPr>
              <a:t> </a:t>
            </a:r>
            <a:r>
              <a:rPr lang="en-US" sz="2910" dirty="0" err="1">
                <a:solidFill>
                  <a:srgbClr val="000000"/>
                </a:solidFill>
                <a:latin typeface="Open Sans"/>
              </a:rPr>
              <a:t>untuk</a:t>
            </a:r>
            <a:r>
              <a:rPr lang="en-US" sz="2910" dirty="0">
                <a:solidFill>
                  <a:srgbClr val="000000"/>
                </a:solidFill>
                <a:latin typeface="Open Sans"/>
              </a:rPr>
              <a:t> di </a:t>
            </a:r>
            <a:r>
              <a:rPr lang="en-US" sz="2910" dirty="0" err="1">
                <a:solidFill>
                  <a:srgbClr val="000000"/>
                </a:solidFill>
                <a:latin typeface="Open Sans"/>
              </a:rPr>
              <a:t>praktikan.Meskipun</a:t>
            </a:r>
            <a:r>
              <a:rPr lang="en-US" sz="2910" dirty="0">
                <a:solidFill>
                  <a:srgbClr val="000000"/>
                </a:solidFill>
                <a:latin typeface="Open Sans"/>
              </a:rPr>
              <a:t> </a:t>
            </a:r>
            <a:r>
              <a:rPr lang="en-US" sz="2910" dirty="0" err="1">
                <a:solidFill>
                  <a:srgbClr val="000000"/>
                </a:solidFill>
                <a:latin typeface="Open Sans"/>
              </a:rPr>
              <a:t>sistem</a:t>
            </a:r>
            <a:r>
              <a:rPr lang="en-US" sz="2910" dirty="0">
                <a:solidFill>
                  <a:srgbClr val="000000"/>
                </a:solidFill>
                <a:latin typeface="Open Sans"/>
              </a:rPr>
              <a:t> </a:t>
            </a:r>
            <a:r>
              <a:rPr lang="en-US" sz="2910" dirty="0" err="1">
                <a:solidFill>
                  <a:srgbClr val="000000"/>
                </a:solidFill>
                <a:latin typeface="Open Sans"/>
              </a:rPr>
              <a:t>tersebar</a:t>
            </a:r>
            <a:r>
              <a:rPr lang="en-US" sz="2910" dirty="0">
                <a:solidFill>
                  <a:srgbClr val="000000"/>
                </a:solidFill>
                <a:latin typeface="Open Sans"/>
              </a:rPr>
              <a:t> </a:t>
            </a:r>
            <a:r>
              <a:rPr lang="en-US" sz="2910" dirty="0" err="1">
                <a:solidFill>
                  <a:srgbClr val="000000"/>
                </a:solidFill>
                <a:latin typeface="Open Sans"/>
              </a:rPr>
              <a:t>mungkin</a:t>
            </a:r>
            <a:r>
              <a:rPr lang="en-US" sz="2910" dirty="0">
                <a:solidFill>
                  <a:srgbClr val="000000"/>
                </a:solidFill>
                <a:latin typeface="Open Sans"/>
              </a:rPr>
              <a:t> </a:t>
            </a:r>
            <a:r>
              <a:rPr lang="en-US" sz="2910" dirty="0" err="1">
                <a:solidFill>
                  <a:srgbClr val="000000"/>
                </a:solidFill>
                <a:latin typeface="Open Sans"/>
              </a:rPr>
              <a:t>menjalankan</a:t>
            </a:r>
            <a:r>
              <a:rPr lang="en-US" sz="2910" dirty="0">
                <a:solidFill>
                  <a:srgbClr val="000000"/>
                </a:solidFill>
                <a:latin typeface="Open Sans"/>
              </a:rPr>
              <a:t> </a:t>
            </a:r>
            <a:r>
              <a:rPr lang="en-US" sz="2910" dirty="0" err="1">
                <a:solidFill>
                  <a:srgbClr val="000000"/>
                </a:solidFill>
                <a:latin typeface="Open Sans"/>
              </a:rPr>
              <a:t>transaksi-transaksi</a:t>
            </a:r>
            <a:r>
              <a:rPr lang="en-US" sz="2910" dirty="0">
                <a:solidFill>
                  <a:srgbClr val="000000"/>
                </a:solidFill>
                <a:latin typeface="Open Sans"/>
              </a:rPr>
              <a:t> </a:t>
            </a:r>
            <a:r>
              <a:rPr lang="en-US" sz="2910" dirty="0" err="1">
                <a:solidFill>
                  <a:srgbClr val="000000"/>
                </a:solidFill>
                <a:latin typeface="Open Sans"/>
              </a:rPr>
              <a:t>secara</a:t>
            </a:r>
            <a:r>
              <a:rPr lang="en-US" sz="2910" dirty="0">
                <a:solidFill>
                  <a:srgbClr val="000000"/>
                </a:solidFill>
                <a:latin typeface="Open Sans"/>
              </a:rPr>
              <a:t> </a:t>
            </a:r>
            <a:r>
              <a:rPr lang="en-US" sz="2910" dirty="0" err="1">
                <a:solidFill>
                  <a:srgbClr val="000000"/>
                </a:solidFill>
                <a:latin typeface="Open Sans"/>
              </a:rPr>
              <a:t>konkuren,ketertutupan</a:t>
            </a:r>
            <a:r>
              <a:rPr lang="en-US" sz="2910" dirty="0">
                <a:solidFill>
                  <a:srgbClr val="000000"/>
                </a:solidFill>
                <a:latin typeface="Open Sans"/>
              </a:rPr>
              <a:t> </a:t>
            </a:r>
            <a:r>
              <a:rPr lang="en-US" sz="2910" dirty="0" err="1">
                <a:solidFill>
                  <a:srgbClr val="000000"/>
                </a:solidFill>
                <a:latin typeface="Open Sans"/>
              </a:rPr>
              <a:t>konkurensi</a:t>
            </a:r>
            <a:r>
              <a:rPr lang="en-US" sz="2910" dirty="0">
                <a:solidFill>
                  <a:srgbClr val="000000"/>
                </a:solidFill>
                <a:latin typeface="Open Sans"/>
              </a:rPr>
              <a:t> </a:t>
            </a:r>
            <a:r>
              <a:rPr lang="en-US" sz="2910" dirty="0">
                <a:solidFill>
                  <a:srgbClr val="000000"/>
                </a:solidFill>
                <a:latin typeface="Open Sans Italics"/>
              </a:rPr>
              <a:t>(concurrency </a:t>
            </a:r>
            <a:r>
              <a:rPr lang="en-US" sz="2910" dirty="0" err="1">
                <a:solidFill>
                  <a:srgbClr val="000000"/>
                </a:solidFill>
                <a:latin typeface="Open Sans Italics"/>
              </a:rPr>
              <a:t>transperency</a:t>
            </a:r>
            <a:r>
              <a:rPr lang="en-US" sz="2910" dirty="0">
                <a:solidFill>
                  <a:srgbClr val="000000"/>
                </a:solidFill>
                <a:latin typeface="Open Sans Italics"/>
              </a:rPr>
              <a:t>)</a:t>
            </a:r>
            <a:r>
              <a:rPr lang="en-US" sz="2910" dirty="0">
                <a:solidFill>
                  <a:srgbClr val="000000"/>
                </a:solidFill>
                <a:latin typeface="Open Sans"/>
              </a:rPr>
              <a:t> </a:t>
            </a:r>
            <a:r>
              <a:rPr lang="en-US" sz="2910" dirty="0" err="1">
                <a:solidFill>
                  <a:srgbClr val="000000"/>
                </a:solidFill>
                <a:latin typeface="Open Sans"/>
              </a:rPr>
              <a:t>memungkinkan</a:t>
            </a:r>
            <a:r>
              <a:rPr lang="en-US" sz="2910" dirty="0">
                <a:solidFill>
                  <a:srgbClr val="000000"/>
                </a:solidFill>
                <a:latin typeface="Open Sans"/>
              </a:rPr>
              <a:t> </a:t>
            </a:r>
            <a:r>
              <a:rPr lang="en-US" sz="2910" dirty="0" err="1">
                <a:solidFill>
                  <a:srgbClr val="000000"/>
                </a:solidFill>
                <a:latin typeface="Open Sans"/>
              </a:rPr>
              <a:t>setiap</a:t>
            </a:r>
            <a:r>
              <a:rPr lang="en-US" sz="2910" dirty="0">
                <a:solidFill>
                  <a:srgbClr val="000000"/>
                </a:solidFill>
                <a:latin typeface="Open Sans"/>
              </a:rPr>
              <a:t> </a:t>
            </a:r>
            <a:r>
              <a:rPr lang="en-US" sz="2910" dirty="0" err="1">
                <a:solidFill>
                  <a:srgbClr val="000000"/>
                </a:solidFill>
                <a:latin typeface="Open Sans"/>
              </a:rPr>
              <a:t>transaKsi</a:t>
            </a:r>
            <a:r>
              <a:rPr lang="en-US" sz="2910" dirty="0">
                <a:solidFill>
                  <a:srgbClr val="000000"/>
                </a:solidFill>
                <a:latin typeface="Open Sans"/>
              </a:rPr>
              <a:t> </a:t>
            </a:r>
            <a:r>
              <a:rPr lang="en-US" sz="2910" dirty="0" err="1">
                <a:solidFill>
                  <a:srgbClr val="000000"/>
                </a:solidFill>
                <a:latin typeface="Open Sans"/>
              </a:rPr>
              <a:t>dilakukan</a:t>
            </a:r>
            <a:r>
              <a:rPr lang="en-US" sz="2910" dirty="0">
                <a:solidFill>
                  <a:srgbClr val="000000"/>
                </a:solidFill>
                <a:latin typeface="Open Sans"/>
              </a:rPr>
              <a:t> </a:t>
            </a:r>
            <a:r>
              <a:rPr lang="en-US" sz="2910" dirty="0" err="1">
                <a:solidFill>
                  <a:srgbClr val="000000"/>
                </a:solidFill>
                <a:latin typeface="Open Sans"/>
              </a:rPr>
              <a:t>seolah</a:t>
            </a:r>
            <a:r>
              <a:rPr lang="en-US" sz="2910" dirty="0">
                <a:solidFill>
                  <a:srgbClr val="000000"/>
                </a:solidFill>
                <a:latin typeface="Open Sans"/>
              </a:rPr>
              <a:t> </a:t>
            </a:r>
            <a:r>
              <a:rPr lang="en-US" sz="2910" dirty="0" err="1">
                <a:solidFill>
                  <a:srgbClr val="000000"/>
                </a:solidFill>
                <a:latin typeface="Open Sans"/>
              </a:rPr>
              <a:t>olah</a:t>
            </a:r>
            <a:r>
              <a:rPr lang="en-US" sz="2910" dirty="0">
                <a:solidFill>
                  <a:srgbClr val="000000"/>
                </a:solidFill>
                <a:latin typeface="Open Sans"/>
              </a:rPr>
              <a:t> </a:t>
            </a:r>
            <a:r>
              <a:rPr lang="en-US" sz="2910" dirty="0" err="1">
                <a:solidFill>
                  <a:srgbClr val="000000"/>
                </a:solidFill>
                <a:latin typeface="Open Sans"/>
              </a:rPr>
              <a:t>masing</a:t>
            </a:r>
            <a:r>
              <a:rPr lang="en-US" sz="2910" dirty="0">
                <a:solidFill>
                  <a:srgbClr val="000000"/>
                </a:solidFill>
                <a:latin typeface="Open Sans"/>
              </a:rPr>
              <a:t> </a:t>
            </a:r>
            <a:r>
              <a:rPr lang="en-US" sz="2910" dirty="0" err="1">
                <a:solidFill>
                  <a:srgbClr val="000000"/>
                </a:solidFill>
                <a:latin typeface="Open Sans"/>
              </a:rPr>
              <a:t>Masing</a:t>
            </a:r>
            <a:r>
              <a:rPr lang="en-US" sz="2910" dirty="0">
                <a:solidFill>
                  <a:srgbClr val="000000"/>
                </a:solidFill>
                <a:latin typeface="Open Sans"/>
              </a:rPr>
              <a:t> </a:t>
            </a:r>
            <a:r>
              <a:rPr lang="en-US" sz="2910" dirty="0" err="1">
                <a:solidFill>
                  <a:srgbClr val="000000"/>
                </a:solidFill>
                <a:latin typeface="Open Sans"/>
              </a:rPr>
              <a:t>transaksi</a:t>
            </a:r>
            <a:r>
              <a:rPr lang="en-US" sz="2910" dirty="0">
                <a:solidFill>
                  <a:srgbClr val="000000"/>
                </a:solidFill>
                <a:latin typeface="Open Sans"/>
              </a:rPr>
              <a:t> </a:t>
            </a:r>
            <a:r>
              <a:rPr lang="en-US" sz="2910" dirty="0" err="1">
                <a:solidFill>
                  <a:srgbClr val="000000"/>
                </a:solidFill>
                <a:latin typeface="Open Sans"/>
              </a:rPr>
              <a:t>merupakan</a:t>
            </a:r>
            <a:r>
              <a:rPr lang="en-US" sz="2910" dirty="0">
                <a:solidFill>
                  <a:srgbClr val="000000"/>
                </a:solidFill>
                <a:latin typeface="Open Sans"/>
              </a:rPr>
              <a:t> </a:t>
            </a:r>
            <a:r>
              <a:rPr lang="en-US" sz="2910" dirty="0" err="1">
                <a:solidFill>
                  <a:srgbClr val="000000"/>
                </a:solidFill>
                <a:latin typeface="Open Sans"/>
              </a:rPr>
              <a:t>satu</a:t>
            </a:r>
            <a:r>
              <a:rPr lang="en-US" sz="2910" dirty="0">
                <a:solidFill>
                  <a:srgbClr val="000000"/>
                </a:solidFill>
                <a:latin typeface="Open Sans"/>
              </a:rPr>
              <a:t> </a:t>
            </a:r>
            <a:r>
              <a:rPr lang="en-US" sz="2910" dirty="0" err="1">
                <a:solidFill>
                  <a:srgbClr val="000000"/>
                </a:solidFill>
                <a:latin typeface="Open Sans"/>
              </a:rPr>
              <a:t>aktivitas</a:t>
            </a:r>
            <a:r>
              <a:rPr lang="en-US" sz="2910" dirty="0">
                <a:solidFill>
                  <a:srgbClr val="000000"/>
                </a:solidFill>
                <a:latin typeface="Open Sans"/>
              </a:rPr>
              <a:t> </a:t>
            </a:r>
            <a:r>
              <a:rPr lang="en-US" sz="2910" dirty="0" err="1">
                <a:solidFill>
                  <a:srgbClr val="000000"/>
                </a:solidFill>
                <a:latin typeface="Open Sans"/>
              </a:rPr>
              <a:t>tunggal</a:t>
            </a:r>
            <a:r>
              <a:rPr lang="en-US" sz="2910" dirty="0">
                <a:solidFill>
                  <a:srgbClr val="000000"/>
                </a:solidFill>
                <a:latin typeface="Open Sans"/>
              </a:rPr>
              <a:t> </a:t>
            </a:r>
            <a:r>
              <a:rPr lang="en-US" sz="2910" dirty="0" err="1">
                <a:solidFill>
                  <a:srgbClr val="000000"/>
                </a:solidFill>
                <a:latin typeface="Open Sans"/>
              </a:rPr>
              <a:t>dalam</a:t>
            </a:r>
            <a:r>
              <a:rPr lang="en-US" sz="2910" dirty="0">
                <a:solidFill>
                  <a:srgbClr val="000000"/>
                </a:solidFill>
                <a:latin typeface="Open Sans"/>
              </a:rPr>
              <a:t> </a:t>
            </a:r>
            <a:r>
              <a:rPr lang="en-US" sz="2910" dirty="0" err="1">
                <a:solidFill>
                  <a:srgbClr val="000000"/>
                </a:solidFill>
                <a:latin typeface="Open Sans"/>
              </a:rPr>
              <a:t>sistem</a:t>
            </a:r>
            <a:endParaRPr lang="en-US" sz="2910" dirty="0">
              <a:solidFill>
                <a:srgbClr val="000000"/>
              </a:solidFill>
              <a:latin typeface="Open Sans"/>
            </a:endParaRPr>
          </a:p>
        </p:txBody>
      </p:sp>
      <p:sp>
        <p:nvSpPr>
          <p:cNvPr id="4" name="TextBox 4"/>
          <p:cNvSpPr txBox="1"/>
          <p:nvPr/>
        </p:nvSpPr>
        <p:spPr>
          <a:xfrm>
            <a:off x="381000" y="4184250"/>
            <a:ext cx="4142231" cy="525785"/>
          </a:xfrm>
          <a:prstGeom prst="rect">
            <a:avLst/>
          </a:prstGeom>
        </p:spPr>
        <p:txBody>
          <a:bodyPr wrap="square" lIns="0" tIns="0" rIns="0" bIns="0" rtlCol="0" anchor="t">
            <a:spAutoFit/>
          </a:bodyPr>
          <a:lstStyle/>
          <a:p>
            <a:pPr algn="ctr">
              <a:lnSpc>
                <a:spcPts val="4073"/>
              </a:lnSpc>
              <a:spcBef>
                <a:spcPct val="0"/>
              </a:spcBef>
            </a:pPr>
            <a:r>
              <a:rPr lang="en-US" sz="2910" dirty="0" err="1" smtClean="0">
                <a:solidFill>
                  <a:srgbClr val="000000"/>
                </a:solidFill>
                <a:latin typeface="Open Sans Bold"/>
              </a:rPr>
              <a:t>Timestampin</a:t>
            </a:r>
            <a:r>
              <a:rPr lang="id-ID" sz="2910" dirty="0" smtClean="0">
                <a:solidFill>
                  <a:srgbClr val="000000"/>
                </a:solidFill>
                <a:latin typeface="Open Sans Bold"/>
              </a:rPr>
              <a:t>g</a:t>
            </a:r>
            <a:endParaRPr lang="en-US" sz="2910" dirty="0">
              <a:solidFill>
                <a:srgbClr val="000000"/>
              </a:solidFill>
              <a:latin typeface="Open Sans Bold"/>
            </a:endParaRPr>
          </a:p>
        </p:txBody>
      </p:sp>
      <p:sp>
        <p:nvSpPr>
          <p:cNvPr id="5" name="TextBox 5"/>
          <p:cNvSpPr txBox="1"/>
          <p:nvPr/>
        </p:nvSpPr>
        <p:spPr>
          <a:xfrm>
            <a:off x="381000" y="7520334"/>
            <a:ext cx="5600700" cy="525785"/>
          </a:xfrm>
          <a:prstGeom prst="rect">
            <a:avLst/>
          </a:prstGeom>
        </p:spPr>
        <p:txBody>
          <a:bodyPr wrap="square" lIns="0" tIns="0" rIns="0" bIns="0" rtlCol="0" anchor="t">
            <a:spAutoFit/>
          </a:bodyPr>
          <a:lstStyle/>
          <a:p>
            <a:pPr algn="ctr">
              <a:lnSpc>
                <a:spcPts val="4073"/>
              </a:lnSpc>
              <a:spcBef>
                <a:spcPct val="0"/>
              </a:spcBef>
            </a:pPr>
            <a:r>
              <a:rPr lang="en-US" sz="2910" dirty="0" err="1">
                <a:solidFill>
                  <a:srgbClr val="000000"/>
                </a:solidFill>
                <a:latin typeface="Open Sans Bold"/>
              </a:rPr>
              <a:t>Optimasi</a:t>
            </a:r>
            <a:r>
              <a:rPr lang="en-US" sz="2910" dirty="0">
                <a:solidFill>
                  <a:srgbClr val="000000"/>
                </a:solidFill>
                <a:latin typeface="Open Sans Bold"/>
              </a:rPr>
              <a:t> </a:t>
            </a:r>
            <a:r>
              <a:rPr lang="en-US" sz="2910" dirty="0" err="1">
                <a:solidFill>
                  <a:srgbClr val="000000"/>
                </a:solidFill>
                <a:latin typeface="Open Sans Bold"/>
              </a:rPr>
              <a:t>permohonan</a:t>
            </a:r>
            <a:endParaRPr lang="en-US" sz="2910" dirty="0">
              <a:solidFill>
                <a:srgbClr val="000000"/>
              </a:solidFill>
              <a:latin typeface="Open Sans Bold"/>
            </a:endParaRPr>
          </a:p>
        </p:txBody>
      </p:sp>
      <p:sp>
        <p:nvSpPr>
          <p:cNvPr id="6" name="TextBox 6"/>
          <p:cNvSpPr txBox="1"/>
          <p:nvPr/>
        </p:nvSpPr>
        <p:spPr>
          <a:xfrm>
            <a:off x="1139057" y="4726699"/>
            <a:ext cx="15885060" cy="2545461"/>
          </a:xfrm>
          <a:prstGeom prst="rect">
            <a:avLst/>
          </a:prstGeom>
        </p:spPr>
        <p:txBody>
          <a:bodyPr lIns="0" tIns="0" rIns="0" bIns="0" rtlCol="0" anchor="t">
            <a:spAutoFit/>
          </a:bodyPr>
          <a:lstStyle/>
          <a:p>
            <a:pPr>
              <a:lnSpc>
                <a:spcPts val="4073"/>
              </a:lnSpc>
              <a:spcBef>
                <a:spcPct val="0"/>
              </a:spcBef>
            </a:pPr>
            <a:r>
              <a:rPr lang="en-US" sz="2910" dirty="0" err="1" smtClean="0">
                <a:solidFill>
                  <a:srgbClr val="000000"/>
                </a:solidFill>
                <a:latin typeface="Open Sans"/>
              </a:rPr>
              <a:t>Timestamping</a:t>
            </a:r>
            <a:r>
              <a:rPr lang="en-US" sz="2910" dirty="0" smtClean="0">
                <a:solidFill>
                  <a:srgbClr val="000000"/>
                </a:solidFill>
                <a:latin typeface="Open Sans"/>
              </a:rPr>
              <a:t> </a:t>
            </a:r>
            <a:r>
              <a:rPr lang="en-US" sz="2910" dirty="0" err="1">
                <a:solidFill>
                  <a:srgbClr val="000000"/>
                </a:solidFill>
                <a:latin typeface="Open Sans"/>
              </a:rPr>
              <a:t>dalam</a:t>
            </a:r>
            <a:r>
              <a:rPr lang="en-US" sz="2910" dirty="0">
                <a:solidFill>
                  <a:srgbClr val="000000"/>
                </a:solidFill>
                <a:latin typeface="Open Sans"/>
              </a:rPr>
              <a:t> </a:t>
            </a:r>
            <a:r>
              <a:rPr lang="en-US" sz="2910" dirty="0" err="1">
                <a:solidFill>
                  <a:srgbClr val="000000"/>
                </a:solidFill>
                <a:latin typeface="Open Sans"/>
              </a:rPr>
              <a:t>konteks</a:t>
            </a:r>
            <a:r>
              <a:rPr lang="en-US" sz="2910" dirty="0">
                <a:solidFill>
                  <a:srgbClr val="000000"/>
                </a:solidFill>
                <a:latin typeface="Open Sans"/>
              </a:rPr>
              <a:t> basis data </a:t>
            </a:r>
            <a:r>
              <a:rPr lang="en-US" sz="2910" dirty="0" err="1">
                <a:solidFill>
                  <a:srgbClr val="000000"/>
                </a:solidFill>
                <a:latin typeface="Open Sans"/>
              </a:rPr>
              <a:t>merujuk</a:t>
            </a:r>
            <a:r>
              <a:rPr lang="en-US" sz="2910" dirty="0">
                <a:solidFill>
                  <a:srgbClr val="000000"/>
                </a:solidFill>
                <a:latin typeface="Open Sans"/>
              </a:rPr>
              <a:t> </a:t>
            </a:r>
            <a:r>
              <a:rPr lang="en-US" sz="2910" dirty="0" err="1">
                <a:solidFill>
                  <a:srgbClr val="000000"/>
                </a:solidFill>
                <a:latin typeface="Open Sans"/>
              </a:rPr>
              <a:t>pada</a:t>
            </a:r>
            <a:r>
              <a:rPr lang="en-US" sz="2910" dirty="0">
                <a:solidFill>
                  <a:srgbClr val="000000"/>
                </a:solidFill>
                <a:latin typeface="Open Sans"/>
              </a:rPr>
              <a:t> </a:t>
            </a:r>
            <a:r>
              <a:rPr lang="en-US" sz="2910" dirty="0" err="1">
                <a:solidFill>
                  <a:srgbClr val="000000"/>
                </a:solidFill>
                <a:latin typeface="Open Sans"/>
              </a:rPr>
              <a:t>praktik</a:t>
            </a:r>
            <a:r>
              <a:rPr lang="en-US" sz="2910" dirty="0">
                <a:solidFill>
                  <a:srgbClr val="000000"/>
                </a:solidFill>
                <a:latin typeface="Open Sans"/>
              </a:rPr>
              <a:t> </a:t>
            </a:r>
            <a:r>
              <a:rPr lang="en-US" sz="2910" dirty="0" err="1">
                <a:solidFill>
                  <a:srgbClr val="000000"/>
                </a:solidFill>
                <a:latin typeface="Open Sans"/>
              </a:rPr>
              <a:t>menambahkan</a:t>
            </a:r>
            <a:r>
              <a:rPr lang="en-US" sz="2910" dirty="0">
                <a:solidFill>
                  <a:srgbClr val="000000"/>
                </a:solidFill>
                <a:latin typeface="Open Sans"/>
              </a:rPr>
              <a:t> </a:t>
            </a:r>
            <a:r>
              <a:rPr lang="en-US" sz="2910" dirty="0" err="1">
                <a:solidFill>
                  <a:srgbClr val="000000"/>
                </a:solidFill>
                <a:latin typeface="Open Sans"/>
              </a:rPr>
              <a:t>penanda</a:t>
            </a:r>
            <a:r>
              <a:rPr lang="en-US" sz="2910" dirty="0">
                <a:solidFill>
                  <a:srgbClr val="000000"/>
                </a:solidFill>
                <a:latin typeface="Open Sans"/>
              </a:rPr>
              <a:t> </a:t>
            </a:r>
            <a:r>
              <a:rPr lang="en-US" sz="2910" dirty="0" err="1">
                <a:solidFill>
                  <a:srgbClr val="000000"/>
                </a:solidFill>
                <a:latin typeface="Open Sans"/>
              </a:rPr>
              <a:t>waktu</a:t>
            </a:r>
            <a:r>
              <a:rPr lang="en-US" sz="2910" dirty="0">
                <a:solidFill>
                  <a:srgbClr val="000000"/>
                </a:solidFill>
                <a:latin typeface="Open Sans"/>
              </a:rPr>
              <a:t> (timestamp) </a:t>
            </a:r>
            <a:r>
              <a:rPr lang="en-US" sz="2910" dirty="0" err="1">
                <a:solidFill>
                  <a:srgbClr val="000000"/>
                </a:solidFill>
                <a:latin typeface="Open Sans"/>
              </a:rPr>
              <a:t>ke</a:t>
            </a:r>
            <a:r>
              <a:rPr lang="en-US" sz="2910" dirty="0">
                <a:solidFill>
                  <a:srgbClr val="000000"/>
                </a:solidFill>
                <a:latin typeface="Open Sans"/>
              </a:rPr>
              <a:t> data </a:t>
            </a:r>
            <a:r>
              <a:rPr lang="en-US" sz="2910" dirty="0" err="1">
                <a:solidFill>
                  <a:srgbClr val="000000"/>
                </a:solidFill>
                <a:latin typeface="Open Sans"/>
              </a:rPr>
              <a:t>atau</a:t>
            </a:r>
            <a:r>
              <a:rPr lang="en-US" sz="2910" dirty="0">
                <a:solidFill>
                  <a:srgbClr val="000000"/>
                </a:solidFill>
                <a:latin typeface="Open Sans"/>
              </a:rPr>
              <a:t> </a:t>
            </a:r>
            <a:r>
              <a:rPr lang="en-US" sz="2910" dirty="0" err="1">
                <a:solidFill>
                  <a:srgbClr val="000000"/>
                </a:solidFill>
                <a:latin typeface="Open Sans"/>
              </a:rPr>
              <a:t>catatan</a:t>
            </a:r>
            <a:r>
              <a:rPr lang="en-US" sz="2910" dirty="0">
                <a:solidFill>
                  <a:srgbClr val="000000"/>
                </a:solidFill>
                <a:latin typeface="Open Sans"/>
              </a:rPr>
              <a:t> yang </a:t>
            </a:r>
            <a:r>
              <a:rPr lang="en-US" sz="2910" dirty="0" err="1">
                <a:solidFill>
                  <a:srgbClr val="000000"/>
                </a:solidFill>
                <a:latin typeface="Open Sans"/>
              </a:rPr>
              <a:t>ada</a:t>
            </a:r>
            <a:r>
              <a:rPr lang="en-US" sz="2910" dirty="0">
                <a:solidFill>
                  <a:srgbClr val="000000"/>
                </a:solidFill>
                <a:latin typeface="Open Sans"/>
              </a:rPr>
              <a:t> </a:t>
            </a:r>
            <a:r>
              <a:rPr lang="en-US" sz="2910" dirty="0" err="1">
                <a:solidFill>
                  <a:srgbClr val="000000"/>
                </a:solidFill>
                <a:latin typeface="Open Sans"/>
              </a:rPr>
              <a:t>dalam</a:t>
            </a:r>
            <a:r>
              <a:rPr lang="en-US" sz="2910" dirty="0">
                <a:solidFill>
                  <a:srgbClr val="000000"/>
                </a:solidFill>
                <a:latin typeface="Open Sans"/>
              </a:rPr>
              <a:t> basis data. </a:t>
            </a:r>
            <a:r>
              <a:rPr lang="en-US" sz="2910" dirty="0" err="1">
                <a:solidFill>
                  <a:srgbClr val="000000"/>
                </a:solidFill>
                <a:latin typeface="Open Sans"/>
              </a:rPr>
              <a:t>Ini</a:t>
            </a:r>
            <a:r>
              <a:rPr lang="en-US" sz="2910" dirty="0">
                <a:solidFill>
                  <a:srgbClr val="000000"/>
                </a:solidFill>
                <a:latin typeface="Open Sans"/>
              </a:rPr>
              <a:t> </a:t>
            </a:r>
            <a:r>
              <a:rPr lang="en-US" sz="2910" dirty="0" err="1">
                <a:solidFill>
                  <a:srgbClr val="000000"/>
                </a:solidFill>
                <a:latin typeface="Open Sans"/>
              </a:rPr>
              <a:t>memungkinkan</a:t>
            </a:r>
            <a:r>
              <a:rPr lang="en-US" sz="2910" dirty="0">
                <a:solidFill>
                  <a:srgbClr val="000000"/>
                </a:solidFill>
                <a:latin typeface="Open Sans"/>
              </a:rPr>
              <a:t> </a:t>
            </a:r>
            <a:r>
              <a:rPr lang="en-US" sz="2910" dirty="0" err="1">
                <a:solidFill>
                  <a:srgbClr val="000000"/>
                </a:solidFill>
                <a:latin typeface="Open Sans"/>
              </a:rPr>
              <a:t>pelacakan</a:t>
            </a:r>
            <a:r>
              <a:rPr lang="en-US" sz="2910" dirty="0">
                <a:solidFill>
                  <a:srgbClr val="000000"/>
                </a:solidFill>
                <a:latin typeface="Open Sans"/>
              </a:rPr>
              <a:t> </a:t>
            </a:r>
            <a:r>
              <a:rPr lang="en-US" sz="2910" dirty="0" err="1">
                <a:solidFill>
                  <a:srgbClr val="000000"/>
                </a:solidFill>
                <a:latin typeface="Open Sans"/>
              </a:rPr>
              <a:t>waktu</a:t>
            </a:r>
            <a:r>
              <a:rPr lang="en-US" sz="2910" dirty="0">
                <a:solidFill>
                  <a:srgbClr val="000000"/>
                </a:solidFill>
                <a:latin typeface="Open Sans"/>
              </a:rPr>
              <a:t> </a:t>
            </a:r>
            <a:r>
              <a:rPr lang="en-US" sz="2910" dirty="0" err="1">
                <a:solidFill>
                  <a:srgbClr val="000000"/>
                </a:solidFill>
                <a:latin typeface="Open Sans"/>
              </a:rPr>
              <a:t>terjadinya</a:t>
            </a:r>
            <a:r>
              <a:rPr lang="en-US" sz="2910" dirty="0">
                <a:solidFill>
                  <a:srgbClr val="000000"/>
                </a:solidFill>
                <a:latin typeface="Open Sans"/>
              </a:rPr>
              <a:t> </a:t>
            </a:r>
            <a:r>
              <a:rPr lang="en-US" sz="2910" dirty="0" err="1">
                <a:solidFill>
                  <a:srgbClr val="000000"/>
                </a:solidFill>
                <a:latin typeface="Open Sans"/>
              </a:rPr>
              <a:t>perubahan</a:t>
            </a:r>
            <a:r>
              <a:rPr lang="en-US" sz="2910" dirty="0">
                <a:solidFill>
                  <a:srgbClr val="000000"/>
                </a:solidFill>
                <a:latin typeface="Open Sans"/>
              </a:rPr>
              <a:t> </a:t>
            </a:r>
            <a:r>
              <a:rPr lang="en-US" sz="2910" dirty="0" err="1">
                <a:solidFill>
                  <a:srgbClr val="000000"/>
                </a:solidFill>
                <a:latin typeface="Open Sans"/>
              </a:rPr>
              <a:t>atau</a:t>
            </a:r>
            <a:r>
              <a:rPr lang="en-US" sz="2910" dirty="0">
                <a:solidFill>
                  <a:srgbClr val="000000"/>
                </a:solidFill>
                <a:latin typeface="Open Sans"/>
              </a:rPr>
              <a:t> </a:t>
            </a:r>
            <a:r>
              <a:rPr lang="en-US" sz="2910" dirty="0" err="1">
                <a:solidFill>
                  <a:srgbClr val="000000"/>
                </a:solidFill>
                <a:latin typeface="Open Sans"/>
              </a:rPr>
              <a:t>pembuatan</a:t>
            </a:r>
            <a:r>
              <a:rPr lang="en-US" sz="2910" dirty="0">
                <a:solidFill>
                  <a:srgbClr val="000000"/>
                </a:solidFill>
                <a:latin typeface="Open Sans"/>
              </a:rPr>
              <a:t> data, </a:t>
            </a:r>
            <a:r>
              <a:rPr lang="en-US" sz="2910" dirty="0" err="1">
                <a:solidFill>
                  <a:srgbClr val="000000"/>
                </a:solidFill>
                <a:latin typeface="Open Sans"/>
              </a:rPr>
              <a:t>dan</a:t>
            </a:r>
            <a:r>
              <a:rPr lang="en-US" sz="2910" dirty="0">
                <a:solidFill>
                  <a:srgbClr val="000000"/>
                </a:solidFill>
                <a:latin typeface="Open Sans"/>
              </a:rPr>
              <a:t> </a:t>
            </a:r>
            <a:r>
              <a:rPr lang="en-US" sz="2910" dirty="0" err="1">
                <a:solidFill>
                  <a:srgbClr val="000000"/>
                </a:solidFill>
                <a:latin typeface="Open Sans"/>
              </a:rPr>
              <a:t>dapat</a:t>
            </a:r>
            <a:r>
              <a:rPr lang="en-US" sz="2910" dirty="0">
                <a:solidFill>
                  <a:srgbClr val="000000"/>
                </a:solidFill>
                <a:latin typeface="Open Sans"/>
              </a:rPr>
              <a:t> </a:t>
            </a:r>
            <a:r>
              <a:rPr lang="en-US" sz="2910" dirty="0" err="1">
                <a:solidFill>
                  <a:srgbClr val="000000"/>
                </a:solidFill>
                <a:latin typeface="Open Sans"/>
              </a:rPr>
              <a:t>digunakan</a:t>
            </a:r>
            <a:r>
              <a:rPr lang="en-US" sz="2910" dirty="0">
                <a:solidFill>
                  <a:srgbClr val="000000"/>
                </a:solidFill>
                <a:latin typeface="Open Sans"/>
              </a:rPr>
              <a:t> </a:t>
            </a:r>
            <a:r>
              <a:rPr lang="en-US" sz="2910" dirty="0" err="1">
                <a:solidFill>
                  <a:srgbClr val="000000"/>
                </a:solidFill>
                <a:latin typeface="Open Sans"/>
              </a:rPr>
              <a:t>untuk</a:t>
            </a:r>
            <a:r>
              <a:rPr lang="en-US" sz="2910" dirty="0">
                <a:solidFill>
                  <a:srgbClr val="000000"/>
                </a:solidFill>
                <a:latin typeface="Open Sans"/>
              </a:rPr>
              <a:t> </a:t>
            </a:r>
            <a:r>
              <a:rPr lang="en-US" sz="2910" dirty="0" err="1">
                <a:solidFill>
                  <a:srgbClr val="000000"/>
                </a:solidFill>
                <a:latin typeface="Open Sans"/>
              </a:rPr>
              <a:t>memahami</a:t>
            </a:r>
            <a:r>
              <a:rPr lang="en-US" sz="2910" dirty="0">
                <a:solidFill>
                  <a:srgbClr val="000000"/>
                </a:solidFill>
                <a:latin typeface="Open Sans"/>
              </a:rPr>
              <a:t> </a:t>
            </a:r>
            <a:r>
              <a:rPr lang="en-US" sz="2910" dirty="0" err="1">
                <a:solidFill>
                  <a:srgbClr val="000000"/>
                </a:solidFill>
                <a:latin typeface="Open Sans"/>
              </a:rPr>
              <a:t>sejarah</a:t>
            </a:r>
            <a:r>
              <a:rPr lang="en-US" sz="2910" dirty="0">
                <a:solidFill>
                  <a:srgbClr val="000000"/>
                </a:solidFill>
                <a:latin typeface="Open Sans"/>
              </a:rPr>
              <a:t> </a:t>
            </a:r>
            <a:r>
              <a:rPr lang="en-US" sz="2910" dirty="0" err="1">
                <a:solidFill>
                  <a:srgbClr val="000000"/>
                </a:solidFill>
                <a:latin typeface="Open Sans"/>
              </a:rPr>
              <a:t>perubahan</a:t>
            </a:r>
            <a:r>
              <a:rPr lang="en-US" sz="2910" dirty="0">
                <a:solidFill>
                  <a:srgbClr val="000000"/>
                </a:solidFill>
                <a:latin typeface="Open Sans"/>
              </a:rPr>
              <a:t> data, </a:t>
            </a:r>
            <a:r>
              <a:rPr lang="en-US" sz="2910" dirty="0" err="1">
                <a:solidFill>
                  <a:srgbClr val="000000"/>
                </a:solidFill>
                <a:latin typeface="Open Sans"/>
              </a:rPr>
              <a:t>melacak</a:t>
            </a:r>
            <a:r>
              <a:rPr lang="en-US" sz="2910" dirty="0">
                <a:solidFill>
                  <a:srgbClr val="000000"/>
                </a:solidFill>
                <a:latin typeface="Open Sans"/>
              </a:rPr>
              <a:t> </a:t>
            </a:r>
            <a:r>
              <a:rPr lang="en-US" sz="2910" dirty="0" err="1">
                <a:solidFill>
                  <a:srgbClr val="000000"/>
                </a:solidFill>
                <a:latin typeface="Open Sans"/>
              </a:rPr>
              <a:t>versi</a:t>
            </a:r>
            <a:r>
              <a:rPr lang="en-US" sz="2910" dirty="0">
                <a:solidFill>
                  <a:srgbClr val="000000"/>
                </a:solidFill>
                <a:latin typeface="Open Sans"/>
              </a:rPr>
              <a:t>, </a:t>
            </a:r>
            <a:r>
              <a:rPr lang="en-US" sz="2910" dirty="0" err="1">
                <a:solidFill>
                  <a:srgbClr val="000000"/>
                </a:solidFill>
                <a:latin typeface="Open Sans"/>
              </a:rPr>
              <a:t>atau</a:t>
            </a:r>
            <a:r>
              <a:rPr lang="en-US" sz="2910" dirty="0">
                <a:solidFill>
                  <a:srgbClr val="000000"/>
                </a:solidFill>
                <a:latin typeface="Open Sans"/>
              </a:rPr>
              <a:t> </a:t>
            </a:r>
            <a:r>
              <a:rPr lang="en-US" sz="2910" dirty="0" err="1">
                <a:solidFill>
                  <a:srgbClr val="000000"/>
                </a:solidFill>
                <a:latin typeface="Open Sans"/>
              </a:rPr>
              <a:t>menyusun</a:t>
            </a:r>
            <a:r>
              <a:rPr lang="en-US" sz="2910" dirty="0">
                <a:solidFill>
                  <a:srgbClr val="000000"/>
                </a:solidFill>
                <a:latin typeface="Open Sans"/>
              </a:rPr>
              <a:t> </a:t>
            </a:r>
            <a:r>
              <a:rPr lang="en-US" sz="2910" dirty="0" err="1">
                <a:solidFill>
                  <a:srgbClr val="000000"/>
                </a:solidFill>
                <a:latin typeface="Open Sans"/>
              </a:rPr>
              <a:t>catatan</a:t>
            </a:r>
            <a:r>
              <a:rPr lang="en-US" sz="2910" dirty="0">
                <a:solidFill>
                  <a:srgbClr val="000000"/>
                </a:solidFill>
                <a:latin typeface="Open Sans"/>
              </a:rPr>
              <a:t> </a:t>
            </a:r>
            <a:r>
              <a:rPr lang="en-US" sz="2910" dirty="0" err="1">
                <a:solidFill>
                  <a:srgbClr val="000000"/>
                </a:solidFill>
                <a:latin typeface="Open Sans"/>
              </a:rPr>
              <a:t>waktu</a:t>
            </a:r>
            <a:r>
              <a:rPr lang="en-US" sz="2910" dirty="0">
                <a:solidFill>
                  <a:srgbClr val="000000"/>
                </a:solidFill>
                <a:latin typeface="Open Sans"/>
              </a:rPr>
              <a:t> </a:t>
            </a:r>
            <a:r>
              <a:rPr lang="en-US" sz="2910" dirty="0" err="1">
                <a:solidFill>
                  <a:srgbClr val="000000"/>
                </a:solidFill>
                <a:latin typeface="Open Sans"/>
              </a:rPr>
              <a:t>dalam</a:t>
            </a:r>
            <a:r>
              <a:rPr lang="en-US" sz="2910" dirty="0">
                <a:solidFill>
                  <a:srgbClr val="000000"/>
                </a:solidFill>
                <a:latin typeface="Open Sans"/>
              </a:rPr>
              <a:t> </a:t>
            </a:r>
            <a:r>
              <a:rPr lang="en-US" sz="2910" dirty="0" err="1">
                <a:solidFill>
                  <a:srgbClr val="000000"/>
                </a:solidFill>
                <a:latin typeface="Open Sans"/>
              </a:rPr>
              <a:t>berbagai</a:t>
            </a:r>
            <a:r>
              <a:rPr lang="en-US" sz="2910" dirty="0">
                <a:solidFill>
                  <a:srgbClr val="000000"/>
                </a:solidFill>
                <a:latin typeface="Open Sans"/>
              </a:rPr>
              <a:t> </a:t>
            </a:r>
            <a:r>
              <a:rPr lang="en-US" sz="2910" dirty="0" err="1">
                <a:solidFill>
                  <a:srgbClr val="000000"/>
                </a:solidFill>
                <a:latin typeface="Open Sans"/>
              </a:rPr>
              <a:t>operasi</a:t>
            </a:r>
            <a:r>
              <a:rPr lang="en-US" sz="2910" dirty="0">
                <a:solidFill>
                  <a:srgbClr val="000000"/>
                </a:solidFill>
                <a:latin typeface="Open Sans"/>
              </a:rPr>
              <a:t> basis data.</a:t>
            </a:r>
          </a:p>
        </p:txBody>
      </p:sp>
      <p:sp>
        <p:nvSpPr>
          <p:cNvPr id="7" name="TextBox 7"/>
          <p:cNvSpPr txBox="1"/>
          <p:nvPr/>
        </p:nvSpPr>
        <p:spPr>
          <a:xfrm>
            <a:off x="1028700" y="8255889"/>
            <a:ext cx="17328556" cy="1002411"/>
          </a:xfrm>
          <a:prstGeom prst="rect">
            <a:avLst/>
          </a:prstGeom>
        </p:spPr>
        <p:txBody>
          <a:bodyPr lIns="0" tIns="0" rIns="0" bIns="0" rtlCol="0" anchor="t">
            <a:spAutoFit/>
          </a:bodyPr>
          <a:lstStyle/>
          <a:p>
            <a:pPr>
              <a:lnSpc>
                <a:spcPts val="4073"/>
              </a:lnSpc>
              <a:spcBef>
                <a:spcPct val="0"/>
              </a:spcBef>
            </a:pPr>
            <a:r>
              <a:rPr lang="en-US" sz="2910">
                <a:solidFill>
                  <a:srgbClr val="000000"/>
                </a:solidFill>
                <a:latin typeface="Open Sans"/>
              </a:rPr>
              <a:t>Optimasi permohonan sering kali melibatkan berbagai strategi untuk meminimalkan waktu respons, mengurangi beban server, dan meningkatkan pengalaman pengguna.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1028700" y="1755424"/>
            <a:ext cx="15619110" cy="1516761"/>
          </a:xfrm>
          <a:prstGeom prst="rect">
            <a:avLst/>
          </a:prstGeom>
        </p:spPr>
        <p:txBody>
          <a:bodyPr lIns="0" tIns="0" rIns="0" bIns="0" rtlCol="0" anchor="t">
            <a:spAutoFit/>
          </a:bodyPr>
          <a:lstStyle/>
          <a:p>
            <a:pPr>
              <a:lnSpc>
                <a:spcPts val="4073"/>
              </a:lnSpc>
              <a:spcBef>
                <a:spcPct val="0"/>
              </a:spcBef>
            </a:pPr>
            <a:r>
              <a:rPr lang="en-US" sz="2910">
                <a:solidFill>
                  <a:srgbClr val="000000"/>
                </a:solidFill>
                <a:latin typeface="Open Sans"/>
              </a:rPr>
              <a:t>Permasalahn yang lebih kompleks muncul saat satu atau lebih pengguna mencoba memperbarui data yang tereplikasi.perubahan harus diselesaikan secara akurat dan konkuren pada semua lokasi.</a:t>
            </a:r>
          </a:p>
        </p:txBody>
      </p:sp>
      <p:sp>
        <p:nvSpPr>
          <p:cNvPr id="3" name="TextBox 3"/>
          <p:cNvSpPr txBox="1"/>
          <p:nvPr/>
        </p:nvSpPr>
        <p:spPr>
          <a:xfrm>
            <a:off x="1028700" y="3785026"/>
            <a:ext cx="14858179" cy="1516761"/>
          </a:xfrm>
          <a:prstGeom prst="rect">
            <a:avLst/>
          </a:prstGeom>
        </p:spPr>
        <p:txBody>
          <a:bodyPr lIns="0" tIns="0" rIns="0" bIns="0" rtlCol="0" anchor="t">
            <a:spAutoFit/>
          </a:bodyPr>
          <a:lstStyle/>
          <a:p>
            <a:pPr>
              <a:lnSpc>
                <a:spcPts val="4073"/>
              </a:lnSpc>
              <a:spcBef>
                <a:spcPct val="0"/>
              </a:spcBef>
            </a:pPr>
            <a:r>
              <a:rPr lang="en-US" sz="2910">
                <a:solidFill>
                  <a:srgbClr val="000000"/>
                </a:solidFill>
                <a:latin typeface="Open Sans"/>
              </a:rPr>
              <a:t>Setiap simpul pada sistem tersebar adalah sasaran dari tipe kegagalan yang sama seperti pada sistem terpusat ,contoh kegagalan media penyimpanan,kegagalan jaringan komunikasi,dan sebagainya</a:t>
            </a:r>
          </a:p>
        </p:txBody>
      </p:sp>
      <p:sp>
        <p:nvSpPr>
          <p:cNvPr id="4" name="TextBox 4"/>
          <p:cNvSpPr txBox="1"/>
          <p:nvPr/>
        </p:nvSpPr>
        <p:spPr>
          <a:xfrm>
            <a:off x="1028700" y="5635252"/>
            <a:ext cx="18288000" cy="1002411"/>
          </a:xfrm>
          <a:prstGeom prst="rect">
            <a:avLst/>
          </a:prstGeom>
        </p:spPr>
        <p:txBody>
          <a:bodyPr lIns="0" tIns="0" rIns="0" bIns="0" rtlCol="0" anchor="t">
            <a:spAutoFit/>
          </a:bodyPr>
          <a:lstStyle/>
          <a:p>
            <a:pPr>
              <a:lnSpc>
                <a:spcPts val="4073"/>
              </a:lnSpc>
              <a:spcBef>
                <a:spcPct val="0"/>
              </a:spcBef>
            </a:pPr>
            <a:r>
              <a:rPr lang="en-US" sz="2910">
                <a:solidFill>
                  <a:srgbClr val="000000"/>
                </a:solidFill>
                <a:latin typeface="Open Sans"/>
              </a:rPr>
              <a:t>Deteksi kesalahan dan pengaturan ulang sistem  kemungkinan besar merupakan fungsi dari sarana komunikasi atau prosesor</a:t>
            </a:r>
          </a:p>
        </p:txBody>
      </p:sp>
      <p:sp>
        <p:nvSpPr>
          <p:cNvPr id="5" name="TextBox 5"/>
          <p:cNvSpPr txBox="1"/>
          <p:nvPr/>
        </p:nvSpPr>
        <p:spPr>
          <a:xfrm>
            <a:off x="1028700" y="6971128"/>
            <a:ext cx="17259300" cy="1516761"/>
          </a:xfrm>
          <a:prstGeom prst="rect">
            <a:avLst/>
          </a:prstGeom>
        </p:spPr>
        <p:txBody>
          <a:bodyPr lIns="0" tIns="0" rIns="0" bIns="0" rtlCol="0" anchor="t">
            <a:spAutoFit/>
          </a:bodyPr>
          <a:lstStyle/>
          <a:p>
            <a:pPr>
              <a:lnSpc>
                <a:spcPts val="4073"/>
              </a:lnSpc>
              <a:spcBef>
                <a:spcPct val="0"/>
              </a:spcBef>
            </a:pPr>
            <a:r>
              <a:rPr lang="en-US" sz="2910">
                <a:solidFill>
                  <a:srgbClr val="000000"/>
                </a:solidFill>
                <a:latin typeface="Open Sans"/>
              </a:rPr>
              <a:t>Untuk memastikan integeritas data untuk operasi pembaruan,manajer-manajer transaksi yang  saling bekerja sama mengeksekusi protokol COMMIT (</a:t>
            </a:r>
            <a:r>
              <a:rPr lang="en-US" sz="2910">
                <a:solidFill>
                  <a:srgbClr val="000000"/>
                </a:solidFill>
                <a:latin typeface="Open Sans Italics"/>
              </a:rPr>
              <a:t>commit protoco</a:t>
            </a:r>
            <a:r>
              <a:rPr lang="en-US" sz="2910">
                <a:solidFill>
                  <a:srgbClr val="000000"/>
                </a:solidFill>
                <a:latin typeface="Open Sans"/>
              </a:rPr>
              <a:t>l),yang merupakan prosedur terdefinisi untuk memastikan transaksi global dengan sukses diselesaikan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Freeform 2"/>
          <p:cNvSpPr/>
          <p:nvPr/>
        </p:nvSpPr>
        <p:spPr>
          <a:xfrm>
            <a:off x="3347208" y="1636338"/>
            <a:ext cx="11593585" cy="7014325"/>
          </a:xfrm>
          <a:custGeom>
            <a:avLst/>
            <a:gdLst/>
            <a:ahLst/>
            <a:cxnLst/>
            <a:rect l="l" t="t" r="r" b="b"/>
            <a:pathLst>
              <a:path w="11593585" h="7014325">
                <a:moveTo>
                  <a:pt x="0" y="0"/>
                </a:moveTo>
                <a:lnTo>
                  <a:pt x="11593584" y="0"/>
                </a:lnTo>
                <a:lnTo>
                  <a:pt x="11593584" y="7014324"/>
                </a:lnTo>
                <a:lnTo>
                  <a:pt x="0" y="7014324"/>
                </a:lnTo>
                <a:lnTo>
                  <a:pt x="0" y="0"/>
                </a:lnTo>
                <a:close/>
              </a:path>
            </a:pathLst>
          </a:custGeom>
          <a:blipFill>
            <a:blip r:embed="rId2"/>
            <a:stretch>
              <a:fillRect t="-4288" b="-6432"/>
            </a:stretch>
          </a:blipFill>
        </p:spPr>
      </p:sp>
      <p:sp>
        <p:nvSpPr>
          <p:cNvPr id="3" name="TextBox 3"/>
          <p:cNvSpPr txBox="1"/>
          <p:nvPr/>
        </p:nvSpPr>
        <p:spPr>
          <a:xfrm>
            <a:off x="4547443" y="705167"/>
            <a:ext cx="10235357" cy="615553"/>
          </a:xfrm>
          <a:prstGeom prst="rect">
            <a:avLst/>
          </a:prstGeom>
        </p:spPr>
        <p:txBody>
          <a:bodyPr wrap="square" lIns="0" tIns="0" rIns="0" bIns="0" rtlCol="0" anchor="t">
            <a:spAutoFit/>
          </a:bodyPr>
          <a:lstStyle/>
          <a:p>
            <a:pPr algn="ctr">
              <a:lnSpc>
                <a:spcPts val="4759"/>
              </a:lnSpc>
              <a:spcBef>
                <a:spcPct val="0"/>
              </a:spcBef>
            </a:pPr>
            <a:r>
              <a:rPr lang="en-US" sz="3399" dirty="0">
                <a:solidFill>
                  <a:srgbClr val="000000"/>
                </a:solidFill>
                <a:latin typeface="Open Sans"/>
              </a:rPr>
              <a:t>GAMBAR  10.9  </a:t>
            </a:r>
            <a:r>
              <a:rPr lang="en-US" sz="3399" dirty="0" err="1">
                <a:solidFill>
                  <a:srgbClr val="000000"/>
                </a:solidFill>
                <a:latin typeface="Open Sans"/>
              </a:rPr>
              <a:t>Arsitektur</a:t>
            </a:r>
            <a:r>
              <a:rPr lang="en-US" sz="3399" dirty="0">
                <a:solidFill>
                  <a:srgbClr val="000000"/>
                </a:solidFill>
                <a:latin typeface="Open Sans"/>
              </a:rPr>
              <a:t> Basis Data </a:t>
            </a:r>
            <a:r>
              <a:rPr lang="en-US" sz="3399" dirty="0" err="1">
                <a:solidFill>
                  <a:srgbClr val="000000"/>
                </a:solidFill>
                <a:latin typeface="Open Sans"/>
              </a:rPr>
              <a:t>Tersebar</a:t>
            </a:r>
            <a:endParaRPr lang="en-US" sz="3399" dirty="0">
              <a:solidFill>
                <a:srgbClr val="000000"/>
              </a:solidFill>
              <a:latin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3810000" y="190500"/>
            <a:ext cx="9237728" cy="1118359"/>
          </a:xfrm>
          <a:prstGeom prst="rect">
            <a:avLst/>
          </a:prstGeom>
        </p:spPr>
        <p:txBody>
          <a:bodyPr wrap="square" lIns="0" tIns="0" rIns="0" bIns="0" rtlCol="0" anchor="t">
            <a:spAutoFit/>
          </a:bodyPr>
          <a:lstStyle/>
          <a:p>
            <a:pPr algn="ctr">
              <a:lnSpc>
                <a:spcPts val="8615"/>
              </a:lnSpc>
              <a:spcBef>
                <a:spcPct val="0"/>
              </a:spcBef>
            </a:pPr>
            <a:r>
              <a:rPr lang="en-US" sz="6153" spc="-246" dirty="0" err="1">
                <a:solidFill>
                  <a:srgbClr val="000000"/>
                </a:solidFill>
                <a:latin typeface="Childos Arabic Bold"/>
              </a:rPr>
              <a:t>Optimasi</a:t>
            </a:r>
            <a:r>
              <a:rPr lang="en-US" sz="6153" spc="-246" dirty="0">
                <a:solidFill>
                  <a:srgbClr val="000000"/>
                </a:solidFill>
                <a:latin typeface="Childos Arabic Bold"/>
              </a:rPr>
              <a:t> </a:t>
            </a:r>
            <a:r>
              <a:rPr lang="en-US" sz="6153" spc="-246" dirty="0" err="1">
                <a:solidFill>
                  <a:srgbClr val="000000"/>
                </a:solidFill>
                <a:latin typeface="Childos Arabic Bold"/>
              </a:rPr>
              <a:t>permohonan</a:t>
            </a:r>
            <a:endParaRPr lang="en-US" sz="6153" spc="-246" dirty="0">
              <a:solidFill>
                <a:srgbClr val="000000"/>
              </a:solidFill>
              <a:latin typeface="Childos Arabic Bold"/>
            </a:endParaRPr>
          </a:p>
        </p:txBody>
      </p:sp>
      <p:sp>
        <p:nvSpPr>
          <p:cNvPr id="3" name="TextBox 3"/>
          <p:cNvSpPr txBox="1"/>
          <p:nvPr/>
        </p:nvSpPr>
        <p:spPr>
          <a:xfrm>
            <a:off x="496578" y="1477010"/>
            <a:ext cx="17791422" cy="6581140"/>
          </a:xfrm>
          <a:prstGeom prst="rect">
            <a:avLst/>
          </a:prstGeom>
        </p:spPr>
        <p:txBody>
          <a:bodyPr lIns="0" tIns="0" rIns="0" bIns="0" rtlCol="0" anchor="t">
            <a:spAutoFit/>
          </a:bodyPr>
          <a:lstStyle/>
          <a:p>
            <a:pPr>
              <a:lnSpc>
                <a:spcPts val="4759"/>
              </a:lnSpc>
            </a:pPr>
            <a:r>
              <a:rPr lang="en-US" sz="3399">
                <a:solidFill>
                  <a:srgbClr val="000000"/>
                </a:solidFill>
                <a:latin typeface="Open Sans"/>
              </a:rPr>
              <a:t>1. Pemrosesan Permohonan dalam Sistem Basis Data Terdistribusi:</a:t>
            </a:r>
          </a:p>
          <a:p>
            <a:pPr>
              <a:lnSpc>
                <a:spcPts val="4759"/>
              </a:lnSpc>
            </a:pPr>
            <a:r>
              <a:rPr lang="en-US" sz="3399">
                <a:solidFill>
                  <a:srgbClr val="000000"/>
                </a:solidFill>
                <a:latin typeface="Open Sans"/>
              </a:rPr>
              <a:t>   - Terdapat tiga langkah utama dalam pemrosesan permohonan: dekomposisi permohonan, lokalisasi data, dan optimasi global.</a:t>
            </a:r>
          </a:p>
          <a:p>
            <a:pPr>
              <a:lnSpc>
                <a:spcPts val="4759"/>
              </a:lnSpc>
            </a:pPr>
            <a:r>
              <a:rPr lang="en-US" sz="3399">
                <a:solidFill>
                  <a:srgbClr val="000000"/>
                </a:solidFill>
                <a:latin typeface="Open Sans"/>
              </a:rPr>
              <a:t>   - Langkah pertama, dekomposisi permohonan, adalah menyederhanakan permohonan ke bentuk yang lebih terstruktur dengan prinsip aljabar relasional.</a:t>
            </a:r>
          </a:p>
          <a:p>
            <a:pPr>
              <a:lnSpc>
                <a:spcPts val="4759"/>
              </a:lnSpc>
            </a:pPr>
            <a:r>
              <a:rPr lang="en-US" sz="3399">
                <a:solidFill>
                  <a:srgbClr val="000000"/>
                </a:solidFill>
                <a:latin typeface="Open Sans"/>
              </a:rPr>
              <a:t>   - Langkah kedua, lokalisasi data, mengubah permohonan agar secara eksplisit merujuk pada data di lokasi tertentu, menghindari kebutuhan data di seluruh jaringan.</a:t>
            </a:r>
          </a:p>
          <a:p>
            <a:pPr>
              <a:lnSpc>
                <a:spcPts val="4759"/>
              </a:lnSpc>
            </a:pPr>
            <a:r>
              <a:rPr lang="en-US" sz="3399">
                <a:solidFill>
                  <a:srgbClr val="000000"/>
                </a:solidFill>
                <a:latin typeface="Open Sans"/>
              </a:rPr>
              <a:t>   - Langkah ketiga, optimasi global, melibatkan keputusan tentang urutan pemrosesan bagian permohonan, pemindahan antar lokasi, dan bagian mana dari permohonan yang dieksekusi.</a:t>
            </a:r>
          </a:p>
          <a:p>
            <a:pPr>
              <a:lnSpc>
                <a:spcPts val="4759"/>
              </a:lnSpc>
            </a:pPr>
            <a:endParaRPr lang="en-US" sz="3399">
              <a:solidFill>
                <a:srgbClr val="000000"/>
              </a:solidFill>
              <a:latin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3962400" y="190500"/>
            <a:ext cx="9085328" cy="1118359"/>
          </a:xfrm>
          <a:prstGeom prst="rect">
            <a:avLst/>
          </a:prstGeom>
        </p:spPr>
        <p:txBody>
          <a:bodyPr wrap="square" lIns="0" tIns="0" rIns="0" bIns="0" rtlCol="0" anchor="t">
            <a:spAutoFit/>
          </a:bodyPr>
          <a:lstStyle/>
          <a:p>
            <a:pPr algn="ctr">
              <a:lnSpc>
                <a:spcPts val="8615"/>
              </a:lnSpc>
              <a:spcBef>
                <a:spcPct val="0"/>
              </a:spcBef>
            </a:pPr>
            <a:r>
              <a:rPr lang="en-US" sz="6153" spc="-246" dirty="0" err="1">
                <a:solidFill>
                  <a:srgbClr val="000000"/>
                </a:solidFill>
                <a:latin typeface="Childos Arabic Bold"/>
              </a:rPr>
              <a:t>Optimasi</a:t>
            </a:r>
            <a:r>
              <a:rPr lang="en-US" sz="6153" spc="-246" dirty="0">
                <a:solidFill>
                  <a:srgbClr val="000000"/>
                </a:solidFill>
                <a:latin typeface="Childos Arabic Bold"/>
              </a:rPr>
              <a:t> </a:t>
            </a:r>
            <a:r>
              <a:rPr lang="en-US" sz="6153" spc="-246" dirty="0" err="1">
                <a:solidFill>
                  <a:srgbClr val="000000"/>
                </a:solidFill>
                <a:latin typeface="Childos Arabic Bold"/>
              </a:rPr>
              <a:t>permohonan</a:t>
            </a:r>
            <a:endParaRPr lang="en-US" sz="6153" spc="-246" dirty="0">
              <a:solidFill>
                <a:srgbClr val="000000"/>
              </a:solidFill>
              <a:latin typeface="Childos Arabic Bold"/>
            </a:endParaRPr>
          </a:p>
        </p:txBody>
      </p:sp>
      <p:sp>
        <p:nvSpPr>
          <p:cNvPr id="3" name="TextBox 3"/>
          <p:cNvSpPr txBox="1"/>
          <p:nvPr/>
        </p:nvSpPr>
        <p:spPr>
          <a:xfrm>
            <a:off x="496578" y="1477010"/>
            <a:ext cx="17791422" cy="5380990"/>
          </a:xfrm>
          <a:prstGeom prst="rect">
            <a:avLst/>
          </a:prstGeom>
        </p:spPr>
        <p:txBody>
          <a:bodyPr lIns="0" tIns="0" rIns="0" bIns="0" rtlCol="0" anchor="t">
            <a:spAutoFit/>
          </a:bodyPr>
          <a:lstStyle/>
          <a:p>
            <a:pPr>
              <a:lnSpc>
                <a:spcPts val="4759"/>
              </a:lnSpc>
            </a:pPr>
            <a:r>
              <a:rPr lang="en-US" sz="3399">
                <a:solidFill>
                  <a:srgbClr val="000000"/>
                </a:solidFill>
                <a:latin typeface="Open Sans"/>
              </a:rPr>
              <a:t>2. Desain Basis Data Terdistribusi dan Efisiensi Pemrosesan Permohonan:</a:t>
            </a:r>
          </a:p>
          <a:p>
            <a:pPr>
              <a:lnSpc>
                <a:spcPts val="4759"/>
              </a:lnSpc>
            </a:pPr>
            <a:r>
              <a:rPr lang="en-US" sz="3399">
                <a:solidFill>
                  <a:srgbClr val="000000"/>
                </a:solidFill>
                <a:latin typeface="Open Sans"/>
              </a:rPr>
              <a:t>   - Desain basis data terdistribusi bertujuan untuk mendukung kinerja efisien dalam pemrosesan permohonan.</a:t>
            </a:r>
          </a:p>
          <a:p>
            <a:pPr>
              <a:lnSpc>
                <a:spcPts val="4759"/>
              </a:lnSpc>
            </a:pPr>
            <a:r>
              <a:rPr lang="en-US" sz="3399">
                <a:solidFill>
                  <a:srgbClr val="000000"/>
                </a:solidFill>
                <a:latin typeface="Open Sans"/>
              </a:rPr>
              <a:t>   - Desain ini mengalokasikan data pada lokasi tertentu dan mempertimbangkan cara data akan digunakan untuk memastikan pemrosesan permohonan dengan efisiensi maksimal.</a:t>
            </a:r>
          </a:p>
          <a:p>
            <a:pPr>
              <a:lnSpc>
                <a:spcPts val="4759"/>
              </a:lnSpc>
            </a:pPr>
            <a:r>
              <a:rPr lang="en-US" sz="3399">
                <a:solidFill>
                  <a:srgbClr val="000000"/>
                </a:solidFill>
                <a:latin typeface="Open Sans"/>
              </a:rPr>
              <a:t>   - Tujuan akhirnya adalah memproses permohonan dengan cara yang paling efisien, mempertimbangkan alokasi data pada lokasi dan sifat penggunaan data tersebut.</a:t>
            </a:r>
          </a:p>
          <a:p>
            <a:pPr>
              <a:lnSpc>
                <a:spcPts val="4759"/>
              </a:lnSpc>
            </a:pPr>
            <a:endParaRPr lang="en-US" sz="3399">
              <a:solidFill>
                <a:srgbClr val="000000"/>
              </a:solidFill>
              <a:latin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2726875" y="-57662"/>
            <a:ext cx="12834250" cy="1118359"/>
          </a:xfrm>
          <a:prstGeom prst="rect">
            <a:avLst/>
          </a:prstGeom>
        </p:spPr>
        <p:txBody>
          <a:bodyPr lIns="0" tIns="0" rIns="0" bIns="0" rtlCol="0" anchor="t">
            <a:spAutoFit/>
          </a:bodyPr>
          <a:lstStyle/>
          <a:p>
            <a:pPr algn="ctr">
              <a:lnSpc>
                <a:spcPts val="8615"/>
              </a:lnSpc>
              <a:spcBef>
                <a:spcPct val="0"/>
              </a:spcBef>
            </a:pPr>
            <a:r>
              <a:rPr lang="en-US" sz="6153" spc="-246">
                <a:solidFill>
                  <a:srgbClr val="000000"/>
                </a:solidFill>
                <a:latin typeface="Childos Arabic Bold"/>
              </a:rPr>
              <a:t>Tahapan Evolusi DBMS Tersebar</a:t>
            </a:r>
          </a:p>
        </p:txBody>
      </p:sp>
      <p:sp>
        <p:nvSpPr>
          <p:cNvPr id="3" name="TextBox 3"/>
          <p:cNvSpPr txBox="1"/>
          <p:nvPr/>
        </p:nvSpPr>
        <p:spPr>
          <a:xfrm>
            <a:off x="496578" y="1486535"/>
            <a:ext cx="17207545" cy="9756140"/>
          </a:xfrm>
          <a:prstGeom prst="rect">
            <a:avLst/>
          </a:prstGeom>
        </p:spPr>
        <p:txBody>
          <a:bodyPr lIns="0" tIns="0" rIns="0" bIns="0" rtlCol="0" anchor="t">
            <a:spAutoFit/>
          </a:bodyPr>
          <a:lstStyle/>
          <a:p>
            <a:pPr>
              <a:lnSpc>
                <a:spcPts val="4060"/>
              </a:lnSpc>
            </a:pPr>
            <a:r>
              <a:rPr lang="en-US" sz="2900">
                <a:solidFill>
                  <a:srgbClr val="000000"/>
                </a:solidFill>
                <a:latin typeface="Open Sans"/>
              </a:rPr>
              <a:t>1. Unit Kerja Jarak Jauh:</a:t>
            </a:r>
          </a:p>
          <a:p>
            <a:pPr>
              <a:lnSpc>
                <a:spcPts val="4060"/>
              </a:lnSpc>
            </a:pPr>
            <a:endParaRPr lang="en-US" sz="2900">
              <a:solidFill>
                <a:srgbClr val="000000"/>
              </a:solidFill>
              <a:latin typeface="Open Sans"/>
            </a:endParaRPr>
          </a:p>
          <a:p>
            <a:pPr>
              <a:lnSpc>
                <a:spcPts val="4060"/>
              </a:lnSpc>
            </a:pPr>
            <a:r>
              <a:rPr lang="en-US" sz="2900">
                <a:solidFill>
                  <a:srgbClr val="000000"/>
                </a:solidFill>
                <a:latin typeface="Open Sans"/>
              </a:rPr>
              <a:t>   - Tahap awal memungkinkan pernyataan SQL dihasilkan pada satu lokasi dan dieksekusi sebagai unit tunggal pada DBMS jarak jauh tunggal.</a:t>
            </a:r>
          </a:p>
          <a:p>
            <a:pPr>
              <a:lnSpc>
                <a:spcPts val="4060"/>
              </a:lnSpc>
            </a:pPr>
            <a:endParaRPr lang="en-US" sz="2900">
              <a:solidFill>
                <a:srgbClr val="000000"/>
              </a:solidFill>
              <a:latin typeface="Open Sans"/>
            </a:endParaRPr>
          </a:p>
          <a:p>
            <a:pPr>
              <a:lnSpc>
                <a:spcPts val="4060"/>
              </a:lnSpc>
            </a:pPr>
            <a:r>
              <a:rPr lang="en-US" sz="2900">
                <a:solidFill>
                  <a:srgbClr val="000000"/>
                </a:solidFill>
                <a:latin typeface="Open Sans"/>
              </a:rPr>
              <a:t>   - Komputer pengirim dan penerima perlu menggunakan DBMS yang sama; aplikasi harus mengetahui letak data sebelum melaksanakan unit kerja jarak jauh. Konsep ini tidak mendukung ketertutupan lokasi.</a:t>
            </a:r>
          </a:p>
          <a:p>
            <a:pPr>
              <a:lnSpc>
                <a:spcPts val="4060"/>
              </a:lnSpc>
            </a:pPr>
            <a:endParaRPr lang="en-US" sz="2900">
              <a:solidFill>
                <a:srgbClr val="000000"/>
              </a:solidFill>
              <a:latin typeface="Open Sans"/>
            </a:endParaRPr>
          </a:p>
          <a:p>
            <a:pPr>
              <a:lnSpc>
                <a:spcPts val="4060"/>
              </a:lnSpc>
            </a:pPr>
            <a:r>
              <a:rPr lang="en-US" sz="2900">
                <a:solidFill>
                  <a:srgbClr val="000000"/>
                </a:solidFill>
                <a:latin typeface="Open Sans"/>
              </a:rPr>
              <a:t>2. Unit Kerja Tersebar:</a:t>
            </a:r>
          </a:p>
          <a:p>
            <a:pPr>
              <a:lnSpc>
                <a:spcPts val="4060"/>
              </a:lnSpc>
            </a:pPr>
            <a:endParaRPr lang="en-US" sz="2900">
              <a:solidFill>
                <a:srgbClr val="000000"/>
              </a:solidFill>
              <a:latin typeface="Open Sans"/>
            </a:endParaRPr>
          </a:p>
          <a:p>
            <a:pPr>
              <a:lnSpc>
                <a:spcPts val="4060"/>
              </a:lnSpc>
            </a:pPr>
            <a:r>
              <a:rPr lang="en-US" sz="2900">
                <a:solidFill>
                  <a:srgbClr val="000000"/>
                </a:solidFill>
                <a:latin typeface="Open Sans"/>
              </a:rPr>
              <a:t>   - Memungkinkan pernyataan dalam unit kerja merujuk pada berbagai lokasi DBMS jarak jauh.</a:t>
            </a:r>
          </a:p>
          <a:p>
            <a:pPr>
              <a:lnSpc>
                <a:spcPts val="4060"/>
              </a:lnSpc>
            </a:pPr>
            <a:endParaRPr lang="en-US" sz="2900">
              <a:solidFill>
                <a:srgbClr val="000000"/>
              </a:solidFill>
              <a:latin typeface="Open Sans"/>
            </a:endParaRPr>
          </a:p>
          <a:p>
            <a:pPr>
              <a:lnSpc>
                <a:spcPts val="4060"/>
              </a:lnSpc>
            </a:pPr>
            <a:r>
              <a:rPr lang="en-US" sz="2900">
                <a:solidFill>
                  <a:srgbClr val="000000"/>
                </a:solidFill>
                <a:latin typeface="Open Sans"/>
              </a:rPr>
              <a:t>   - Sistem berkonsultasi dengan Data Directory untuk melokalisasi tabel yang dibutuhkan pada setiap pernyataan. Meskipun data mungkin berada di beberapa lokasi, setiap pernyataan membutuhkan data hanya dari satu lokasi.</a:t>
            </a:r>
          </a:p>
          <a:p>
            <a:pPr>
              <a:lnSpc>
                <a:spcPts val="4060"/>
              </a:lnSpc>
            </a:pPr>
            <a:endParaRPr lang="en-US" sz="2900">
              <a:solidFill>
                <a:srgbClr val="000000"/>
              </a:solidFill>
              <a:latin typeface="Open Sans"/>
            </a:endParaRPr>
          </a:p>
          <a:p>
            <a:pPr>
              <a:lnSpc>
                <a:spcPts val="4060"/>
              </a:lnSpc>
            </a:pPr>
            <a:r>
              <a:rPr lang="en-US" sz="2900">
                <a:solidFill>
                  <a:srgbClr val="000000"/>
                </a:solidFill>
                <a:latin typeface="Open Sans"/>
              </a:rPr>
              <a:t>3. Permintaan Tersebar:</a:t>
            </a:r>
          </a:p>
          <a:p>
            <a:pPr>
              <a:lnSpc>
                <a:spcPts val="4060"/>
              </a:lnSpc>
            </a:pPr>
            <a:endParaRPr lang="en-US" sz="2900">
              <a:solidFill>
                <a:srgbClr val="000000"/>
              </a:solidFill>
              <a:latin typeface="Open Sans"/>
            </a:endParaRPr>
          </a:p>
          <a:p>
            <a:pPr>
              <a:lnSpc>
                <a:spcPts val="4060"/>
              </a:lnSpc>
            </a:pPr>
            <a:r>
              <a:rPr lang="en-US" sz="2900">
                <a:solidFill>
                  <a:srgbClr val="000000"/>
                </a:solidFill>
                <a:latin typeface="Open Sans"/>
              </a:rPr>
              <a:t>   - DBMS yang canggih memungkinkan pernyataan SQL tunggal mengambil data dari beberapa lokasi sekaligus, mendukung ketertutupan lokasi secara penuh.</a:t>
            </a:r>
          </a:p>
          <a:p>
            <a:pPr>
              <a:lnSpc>
                <a:spcPts val="4060"/>
              </a:lnSpc>
            </a:pPr>
            <a:endParaRPr lang="en-US" sz="2900">
              <a:solidFill>
                <a:srgbClr val="000000"/>
              </a:solidFill>
              <a:latin typeface="Open Sans"/>
            </a:endParaRPr>
          </a:p>
          <a:p>
            <a:pPr>
              <a:lnSpc>
                <a:spcPts val="4060"/>
              </a:lnSpc>
            </a:pPr>
            <a:r>
              <a:rPr lang="en-US" sz="2900">
                <a:solidFill>
                  <a:srgbClr val="000000"/>
                </a:solidFill>
                <a:latin typeface="Open Sans"/>
              </a:rPr>
              <a:t>   - Meskipun demikian, bisa atau tidak mendukung ketertutupan replikasi atau kegagalan, dan diharapkan adanya DBMS yang mendukung keseluruhan ketertutupan di masa depan.</a:t>
            </a:r>
          </a:p>
          <a:p>
            <a:pPr>
              <a:lnSpc>
                <a:spcPts val="4060"/>
              </a:lnSpc>
            </a:pPr>
            <a:endParaRPr lang="en-US" sz="2900">
              <a:solidFill>
                <a:srgbClr val="000000"/>
              </a:solidFill>
              <a:latin typeface="Open Sans"/>
            </a:endParaRPr>
          </a:p>
          <a:p>
            <a:pPr>
              <a:lnSpc>
                <a:spcPts val="4060"/>
              </a:lnSpc>
            </a:pPr>
            <a:endParaRPr lang="en-US" sz="2900">
              <a:solidFill>
                <a:srgbClr val="000000"/>
              </a:solidFill>
              <a:latin typeface="Open Sans"/>
            </a:endParaRPr>
          </a:p>
          <a:p>
            <a:pPr>
              <a:lnSpc>
                <a:spcPts val="4060"/>
              </a:lnSpc>
            </a:pPr>
            <a:endParaRPr lang="en-US" sz="2900">
              <a:solidFill>
                <a:srgbClr val="000000"/>
              </a:solidFill>
              <a:latin typeface="Open Sans"/>
            </a:endParaRPr>
          </a:p>
          <a:p>
            <a:pPr>
              <a:lnSpc>
                <a:spcPts val="4060"/>
              </a:lnSpc>
            </a:pPr>
            <a:endParaRPr lang="en-US" sz="2900">
              <a:solidFill>
                <a:srgbClr val="000000"/>
              </a:solidFill>
              <a:latin typeface="Open Sans"/>
            </a:endParaRPr>
          </a:p>
          <a:p>
            <a:pPr>
              <a:lnSpc>
                <a:spcPts val="4060"/>
              </a:lnSpc>
            </a:pPr>
            <a:endParaRPr lang="en-US" sz="2900">
              <a:solidFill>
                <a:srgbClr val="000000"/>
              </a:solidFill>
              <a:latin typeface="Open Sans"/>
            </a:endParaRPr>
          </a:p>
          <a:p>
            <a:pPr>
              <a:lnSpc>
                <a:spcPts val="4060"/>
              </a:lnSpc>
            </a:pPr>
            <a:endParaRPr lang="en-US" sz="2900">
              <a:solidFill>
                <a:srgbClr val="000000"/>
              </a:solidFill>
              <a:latin typeface="Open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2726875" y="-57662"/>
            <a:ext cx="12834250" cy="1118359"/>
          </a:xfrm>
          <a:prstGeom prst="rect">
            <a:avLst/>
          </a:prstGeom>
        </p:spPr>
        <p:txBody>
          <a:bodyPr lIns="0" tIns="0" rIns="0" bIns="0" rtlCol="0" anchor="t">
            <a:spAutoFit/>
          </a:bodyPr>
          <a:lstStyle/>
          <a:p>
            <a:pPr algn="ctr">
              <a:lnSpc>
                <a:spcPts val="8615"/>
              </a:lnSpc>
              <a:spcBef>
                <a:spcPct val="0"/>
              </a:spcBef>
            </a:pPr>
            <a:r>
              <a:rPr lang="en-US" sz="6153" spc="-246">
                <a:solidFill>
                  <a:srgbClr val="000000"/>
                </a:solidFill>
                <a:latin typeface="Childos Arabic Bold"/>
              </a:rPr>
              <a:t>Poduk DBMS Tersebar</a:t>
            </a:r>
          </a:p>
        </p:txBody>
      </p:sp>
      <p:sp>
        <p:nvSpPr>
          <p:cNvPr id="3" name="TextBox 3"/>
          <p:cNvSpPr txBox="1"/>
          <p:nvPr/>
        </p:nvSpPr>
        <p:spPr>
          <a:xfrm>
            <a:off x="496578" y="1477010"/>
            <a:ext cx="17207545" cy="9581515"/>
          </a:xfrm>
          <a:prstGeom prst="rect">
            <a:avLst/>
          </a:prstGeom>
        </p:spPr>
        <p:txBody>
          <a:bodyPr lIns="0" tIns="0" rIns="0" bIns="0" rtlCol="0" anchor="t">
            <a:spAutoFit/>
          </a:bodyPr>
          <a:lstStyle/>
          <a:p>
            <a:pPr>
              <a:lnSpc>
                <a:spcPts val="4759"/>
              </a:lnSpc>
            </a:pPr>
            <a:r>
              <a:rPr lang="en-US" sz="3399">
                <a:solidFill>
                  <a:srgbClr val="000000"/>
                </a:solidFill>
                <a:latin typeface="Open Sans"/>
              </a:rPr>
              <a:t>   - Banyak vendor DBMS saat ini memiliki versi untuk basis data terdistribusi, terutama dalam bentuk lingkungan basis data tersebar homogen.</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   - Dalam lingkungan klien-server, pengguna memetakan hubungan dengan lokasi jarak jauh, memuat perangkat tengah basis data ke memori, memungkinkan akses ke basis data tersebar.</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   - Menemukan produk DBMS tersebar yang sesuai dengan kebutuhan organisasi bisa sulit karena perbedaan pendekatan dan kemampuan produk.</a:t>
            </a: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1. Pertimbangan Penggunaan DBMS Tersebar:</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   - Perancangan basis data tersebar membutuhkan analisis kebutuhan organisasi dan mempertimbangkan kompleksitas DBMS. Gunakan hanya jika memang diperlukan, bukan untuk menciptakan cadangan data sederhana.</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   - Memilih produk DBMS tersebar memerlukan pertimbangan hati-hati sesuai dengan kebutuhan organisasi.</a:t>
            </a: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583877" y="-57662"/>
            <a:ext cx="17120246" cy="2212050"/>
          </a:xfrm>
          <a:prstGeom prst="rect">
            <a:avLst/>
          </a:prstGeom>
        </p:spPr>
        <p:txBody>
          <a:bodyPr lIns="0" tIns="0" rIns="0" bIns="0" rtlCol="0" anchor="t">
            <a:spAutoFit/>
          </a:bodyPr>
          <a:lstStyle/>
          <a:p>
            <a:pPr algn="ctr">
              <a:lnSpc>
                <a:spcPts val="8615"/>
              </a:lnSpc>
              <a:spcBef>
                <a:spcPct val="0"/>
              </a:spcBef>
            </a:pPr>
            <a:r>
              <a:rPr lang="en-US" sz="6153" spc="-246">
                <a:solidFill>
                  <a:srgbClr val="000000"/>
                </a:solidFill>
                <a:latin typeface="Childos Arabic Bold"/>
              </a:rPr>
              <a:t>Pertimbangan dalam Memilih Relational Database Management System (RDBMS)</a:t>
            </a:r>
          </a:p>
        </p:txBody>
      </p:sp>
      <p:sp>
        <p:nvSpPr>
          <p:cNvPr id="3" name="TextBox 3"/>
          <p:cNvSpPr txBox="1"/>
          <p:nvPr/>
        </p:nvSpPr>
        <p:spPr>
          <a:xfrm>
            <a:off x="496578" y="2087712"/>
            <a:ext cx="17207545" cy="8381365"/>
          </a:xfrm>
          <a:prstGeom prst="rect">
            <a:avLst/>
          </a:prstGeom>
        </p:spPr>
        <p:txBody>
          <a:bodyPr lIns="0" tIns="0" rIns="0" bIns="0" rtlCol="0" anchor="t">
            <a:spAutoFit/>
          </a:bodyPr>
          <a:lstStyle/>
          <a:p>
            <a:pPr>
              <a:lnSpc>
                <a:spcPts val="4759"/>
              </a:lnSpc>
            </a:pPr>
            <a:r>
              <a:rPr lang="en-US" sz="3399">
                <a:solidFill>
                  <a:srgbClr val="000000"/>
                </a:solidFill>
                <a:latin typeface="Open Sans"/>
              </a:rPr>
              <a:t>1.	Arsitektur Komputasi: Pemilihan RDBMS tergantung pada tipe arsitektur komputasi yang didukung, misalnya, file server atau client-server.</a:t>
            </a:r>
          </a:p>
          <a:p>
            <a:pPr>
              <a:lnSpc>
                <a:spcPts val="4759"/>
              </a:lnSpc>
            </a:pPr>
            <a:r>
              <a:rPr lang="en-US" sz="3399">
                <a:solidFill>
                  <a:srgbClr val="000000"/>
                </a:solidFill>
                <a:latin typeface="Open Sans"/>
              </a:rPr>
              <a:t>2.	Jumlah Data yang Akan Disimpan: Perkiraan jumlah data yang akan disimpan akan mempengaruhi pilihan RDBMS, misalnya, untuk aplikasi tunggal dengan data sedikit atau aplikasi jaringan pada perusahaan besar.</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3.	Harga dan Kondisi Keuangan: Harga DBMS bisa mahal; perusahaan besar mungkin tidak terlalu memperhatikan harga, sementara perusahaan kecil mungkin mempertimbangkan biaya.</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4.	Kinerja, Ekstensibilitas, dan Akses Konkuren: Kinerja DBMS terkait dengan algoritma dan struktur data, sementara ekstensibilitas yang baik memungkinkan akses data dengan pengetahuan SQL yang sedikit. Pertimbangan juga termasuk bagaimana DBMS menangani akses konkuren dan mekanisme penguncian rekaman.</a:t>
            </a: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TextBox 2"/>
          <p:cNvSpPr txBox="1"/>
          <p:nvPr/>
        </p:nvSpPr>
        <p:spPr>
          <a:xfrm>
            <a:off x="1028700" y="2153014"/>
            <a:ext cx="16230600" cy="5923821"/>
          </a:xfrm>
          <a:prstGeom prst="rect">
            <a:avLst/>
          </a:prstGeom>
        </p:spPr>
        <p:txBody>
          <a:bodyPr lIns="0" tIns="0" rIns="0" bIns="0" rtlCol="0" anchor="t">
            <a:spAutoFit/>
          </a:bodyPr>
          <a:lstStyle/>
          <a:p>
            <a:pPr marL="1307786" lvl="1" indent="-653893" algn="just">
              <a:lnSpc>
                <a:spcPts val="7874"/>
              </a:lnSpc>
              <a:buFont typeface="Arial"/>
              <a:buChar char="•"/>
            </a:pPr>
            <a:r>
              <a:rPr lang="en-US" sz="6057" spc="-181">
                <a:solidFill>
                  <a:srgbClr val="FFE147"/>
                </a:solidFill>
                <a:latin typeface="Sondos Bold"/>
              </a:rPr>
              <a:t>Distribusi data: Data tersebar di beberapa lokasi fisik.</a:t>
            </a:r>
          </a:p>
          <a:p>
            <a:pPr marL="1307786" lvl="1" indent="-653893" algn="just">
              <a:lnSpc>
                <a:spcPts val="7874"/>
              </a:lnSpc>
              <a:buFont typeface="Arial"/>
              <a:buChar char="•"/>
            </a:pPr>
            <a:r>
              <a:rPr lang="en-US" sz="6057" spc="-181">
                <a:solidFill>
                  <a:srgbClr val="FFE147"/>
                </a:solidFill>
                <a:latin typeface="Sondos Bold"/>
              </a:rPr>
              <a:t>Kesatuan logika: Data secara logis tetap menyatu.</a:t>
            </a:r>
          </a:p>
          <a:p>
            <a:pPr marL="1307786" lvl="1" indent="-653893" algn="just">
              <a:lnSpc>
                <a:spcPts val="7874"/>
              </a:lnSpc>
              <a:buFont typeface="Arial"/>
              <a:buChar char="•"/>
            </a:pPr>
            <a:r>
              <a:rPr lang="en-US" sz="6057" spc="-181">
                <a:solidFill>
                  <a:srgbClr val="FFE147"/>
                </a:solidFill>
                <a:latin typeface="Sondos Bold"/>
              </a:rPr>
              <a:t>Keterhubungan: Komputer-komputer yang menyimpan data saling terhubung.</a:t>
            </a:r>
          </a:p>
          <a:p>
            <a:pPr algn="just">
              <a:lnSpc>
                <a:spcPts val="7874"/>
              </a:lnSpc>
            </a:pPr>
            <a:endParaRPr lang="en-US" sz="6057" spc="-181">
              <a:solidFill>
                <a:srgbClr val="FFE147"/>
              </a:solidFill>
              <a:latin typeface="Sondos Bold"/>
            </a:endParaRPr>
          </a:p>
        </p:txBody>
      </p:sp>
      <p:sp>
        <p:nvSpPr>
          <p:cNvPr id="3" name="Freeform 3"/>
          <p:cNvSpPr/>
          <p:nvPr/>
        </p:nvSpPr>
        <p:spPr>
          <a:xfrm flipH="1" flipV="1">
            <a:off x="12826679" y="6041608"/>
            <a:ext cx="5461321" cy="6068135"/>
          </a:xfrm>
          <a:custGeom>
            <a:avLst/>
            <a:gdLst/>
            <a:ahLst/>
            <a:cxnLst/>
            <a:rect l="l" t="t" r="r" b="b"/>
            <a:pathLst>
              <a:path w="5461321" h="6068135">
                <a:moveTo>
                  <a:pt x="5461321" y="6068135"/>
                </a:moveTo>
                <a:lnTo>
                  <a:pt x="0" y="6068135"/>
                </a:lnTo>
                <a:lnTo>
                  <a:pt x="0" y="0"/>
                </a:lnTo>
                <a:lnTo>
                  <a:pt x="5461321" y="0"/>
                </a:lnTo>
                <a:lnTo>
                  <a:pt x="5461321" y="6068135"/>
                </a:lnTo>
                <a:close/>
              </a:path>
            </a:pathLst>
          </a:custGeom>
          <a:blipFill>
            <a:blip r:embed="rId2"/>
            <a:stretch>
              <a:fillRect/>
            </a:stretch>
          </a:blipFill>
        </p:spPr>
      </p:sp>
      <p:sp>
        <p:nvSpPr>
          <p:cNvPr id="4" name="Freeform 4"/>
          <p:cNvSpPr/>
          <p:nvPr/>
        </p:nvSpPr>
        <p:spPr>
          <a:xfrm rot="-946185" flipH="1">
            <a:off x="4476734" y="8072992"/>
            <a:ext cx="5714777" cy="2005367"/>
          </a:xfrm>
          <a:custGeom>
            <a:avLst/>
            <a:gdLst/>
            <a:ahLst/>
            <a:cxnLst/>
            <a:rect l="l" t="t" r="r" b="b"/>
            <a:pathLst>
              <a:path w="5714777" h="2005367">
                <a:moveTo>
                  <a:pt x="5714777" y="0"/>
                </a:moveTo>
                <a:lnTo>
                  <a:pt x="0" y="0"/>
                </a:lnTo>
                <a:lnTo>
                  <a:pt x="0" y="2005367"/>
                </a:lnTo>
                <a:lnTo>
                  <a:pt x="5714777" y="2005367"/>
                </a:lnTo>
                <a:lnTo>
                  <a:pt x="5714777"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H="1" flipV="1">
            <a:off x="-1613775" y="-171382"/>
            <a:ext cx="8044973" cy="2823054"/>
          </a:xfrm>
          <a:custGeom>
            <a:avLst/>
            <a:gdLst/>
            <a:ahLst/>
            <a:cxnLst/>
            <a:rect l="l" t="t" r="r" b="b"/>
            <a:pathLst>
              <a:path w="8044973" h="2823054">
                <a:moveTo>
                  <a:pt x="8044973" y="2823054"/>
                </a:moveTo>
                <a:lnTo>
                  <a:pt x="0" y="2823054"/>
                </a:lnTo>
                <a:lnTo>
                  <a:pt x="0" y="0"/>
                </a:lnTo>
                <a:lnTo>
                  <a:pt x="8044973" y="0"/>
                </a:lnTo>
                <a:lnTo>
                  <a:pt x="8044973" y="2823054"/>
                </a:lnTo>
                <a:close/>
              </a:path>
            </a:pathLst>
          </a:custGeom>
          <a:blipFill>
            <a:blip r:embed="rId5">
              <a:extLst>
                <a:ext uri="{96DAC541-7B7A-43D3-8B79-37D633B846F1}">
                  <asvg:svgBlip xmlns="" xmlns:asvg="http://schemas.microsoft.com/office/drawing/2016/SVG/main" r:embed="rId6"/>
                </a:ext>
              </a:extLst>
            </a:blip>
            <a:stretch>
              <a:fillRect/>
            </a:stretch>
          </a:blipFill>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583877" y="-57662"/>
            <a:ext cx="17120246" cy="2212050"/>
          </a:xfrm>
          <a:prstGeom prst="rect">
            <a:avLst/>
          </a:prstGeom>
        </p:spPr>
        <p:txBody>
          <a:bodyPr lIns="0" tIns="0" rIns="0" bIns="0" rtlCol="0" anchor="t">
            <a:spAutoFit/>
          </a:bodyPr>
          <a:lstStyle/>
          <a:p>
            <a:pPr algn="ctr">
              <a:lnSpc>
                <a:spcPts val="8615"/>
              </a:lnSpc>
              <a:spcBef>
                <a:spcPct val="0"/>
              </a:spcBef>
            </a:pPr>
            <a:r>
              <a:rPr lang="en-US" sz="6153" spc="-246">
                <a:solidFill>
                  <a:srgbClr val="000000"/>
                </a:solidFill>
                <a:latin typeface="Childos Arabic Bold"/>
              </a:rPr>
              <a:t>Pertimbangan dalam Memilih Relational Database Management System (RDBMS)</a:t>
            </a:r>
          </a:p>
        </p:txBody>
      </p:sp>
      <p:sp>
        <p:nvSpPr>
          <p:cNvPr id="3" name="TextBox 3"/>
          <p:cNvSpPr txBox="1"/>
          <p:nvPr/>
        </p:nvSpPr>
        <p:spPr>
          <a:xfrm>
            <a:off x="496578" y="2087712"/>
            <a:ext cx="17207545" cy="8381365"/>
          </a:xfrm>
          <a:prstGeom prst="rect">
            <a:avLst/>
          </a:prstGeom>
        </p:spPr>
        <p:txBody>
          <a:bodyPr lIns="0" tIns="0" rIns="0" bIns="0" rtlCol="0" anchor="t">
            <a:spAutoFit/>
          </a:bodyPr>
          <a:lstStyle/>
          <a:p>
            <a:pPr>
              <a:lnSpc>
                <a:spcPts val="4759"/>
              </a:lnSpc>
            </a:pPr>
            <a:r>
              <a:rPr lang="en-US" sz="3399">
                <a:solidFill>
                  <a:srgbClr val="000000"/>
                </a:solidFill>
                <a:latin typeface="Open Sans"/>
              </a:rPr>
              <a:t>1.	Arsitektur Komputasi: Pemilihan RDBMS tergantung pada tipe arsitektur komputasi yang didukung, misalnya, file server atau client-server.</a:t>
            </a:r>
          </a:p>
          <a:p>
            <a:pPr>
              <a:lnSpc>
                <a:spcPts val="4759"/>
              </a:lnSpc>
            </a:pPr>
            <a:r>
              <a:rPr lang="en-US" sz="3399">
                <a:solidFill>
                  <a:srgbClr val="000000"/>
                </a:solidFill>
                <a:latin typeface="Open Sans"/>
              </a:rPr>
              <a:t>2.	Jumlah Data yang Akan Disimpan: Perkiraan jumlah data yang akan disimpan akan mempengaruhi pilihan RDBMS, misalnya, untuk aplikasi tunggal dengan data sedikit atau aplikasi jaringan pada perusahaan besar.</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3.	Harga dan Kondisi Keuangan: Harga DBMS bisa mahal; perusahaan besar mungkin tidak terlalu memperhatikan harga, sementara perusahaan kecil mungkin mempertimbangkan biaya.</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4.	Kinerja, Ekstensibilitas, dan Akses Konkuren: Kinerja DBMS terkait dengan algoritma dan struktur data, sementara ekstensibilitas yang baik memungkinkan akses data dengan pengetahuan SQL yang sedikit. Pertimbangan juga termasuk bagaimana DBMS menangani akses konkuren dan mekanisme penguncian rekaman.</a:t>
            </a: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583877" y="-57662"/>
            <a:ext cx="17120246" cy="2212050"/>
          </a:xfrm>
          <a:prstGeom prst="rect">
            <a:avLst/>
          </a:prstGeom>
        </p:spPr>
        <p:txBody>
          <a:bodyPr lIns="0" tIns="0" rIns="0" bIns="0" rtlCol="0" anchor="t">
            <a:spAutoFit/>
          </a:bodyPr>
          <a:lstStyle/>
          <a:p>
            <a:pPr algn="ctr">
              <a:lnSpc>
                <a:spcPts val="8615"/>
              </a:lnSpc>
              <a:spcBef>
                <a:spcPct val="0"/>
              </a:spcBef>
            </a:pPr>
            <a:r>
              <a:rPr lang="en-US" sz="6153" spc="-246">
                <a:solidFill>
                  <a:srgbClr val="000000"/>
                </a:solidFill>
                <a:latin typeface="Childos Arabic Bold"/>
              </a:rPr>
              <a:t>Pertimbangan dalam Memilih Relational Database Management System (RDBMS)</a:t>
            </a:r>
          </a:p>
        </p:txBody>
      </p:sp>
      <p:sp>
        <p:nvSpPr>
          <p:cNvPr id="3" name="TextBox 3"/>
          <p:cNvSpPr txBox="1"/>
          <p:nvPr/>
        </p:nvSpPr>
        <p:spPr>
          <a:xfrm>
            <a:off x="496578" y="2459419"/>
            <a:ext cx="17207545" cy="7181215"/>
          </a:xfrm>
          <a:prstGeom prst="rect">
            <a:avLst/>
          </a:prstGeom>
        </p:spPr>
        <p:txBody>
          <a:bodyPr lIns="0" tIns="0" rIns="0" bIns="0" rtlCol="0" anchor="t">
            <a:spAutoFit/>
          </a:bodyPr>
          <a:lstStyle/>
          <a:p>
            <a:pPr>
              <a:lnSpc>
                <a:spcPts val="4759"/>
              </a:lnSpc>
            </a:pPr>
            <a:r>
              <a:rPr lang="en-US" sz="3399">
                <a:solidFill>
                  <a:srgbClr val="000000"/>
                </a:solidFill>
                <a:latin typeface="Open Sans"/>
              </a:rPr>
              <a:t>5.	Recovery Data dan Integritas Basis Data: Pertimbangan meliputi kemampuan recovery data, pengecekan integritas referensial, validitas data yang dimasukkan, serta keabsahan atribut dan nilai-nilai atribut.</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6.	Dukungan Transaksi dan SQL: DBMS seharusnya mendukung konsep transaksi, memeriksa keberhasilan atau kegagalan transaksi, serta mendukung SQL. Kebanyakan DBMS memiliki beberapa versi SQL.</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7.	Keamanan: Tingkat keamanan DBMS penting terutama di perusahaan besar, melindungi data dari akses yang tidak sah.</a:t>
            </a: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583877" y="-57662"/>
            <a:ext cx="17120246" cy="1118359"/>
          </a:xfrm>
          <a:prstGeom prst="rect">
            <a:avLst/>
          </a:prstGeom>
        </p:spPr>
        <p:txBody>
          <a:bodyPr lIns="0" tIns="0" rIns="0" bIns="0" rtlCol="0" anchor="t">
            <a:spAutoFit/>
          </a:bodyPr>
          <a:lstStyle/>
          <a:p>
            <a:pPr algn="ctr">
              <a:lnSpc>
                <a:spcPts val="8615"/>
              </a:lnSpc>
              <a:spcBef>
                <a:spcPct val="0"/>
              </a:spcBef>
            </a:pPr>
            <a:r>
              <a:rPr lang="en-US" sz="6153" spc="-246">
                <a:solidFill>
                  <a:srgbClr val="000000"/>
                </a:solidFill>
                <a:latin typeface="Childos Arabic Bold"/>
              </a:rPr>
              <a:t>IBM Corporation dan DB2</a:t>
            </a:r>
          </a:p>
        </p:txBody>
      </p:sp>
      <p:sp>
        <p:nvSpPr>
          <p:cNvPr id="3" name="TextBox 3"/>
          <p:cNvSpPr txBox="1"/>
          <p:nvPr/>
        </p:nvSpPr>
        <p:spPr>
          <a:xfrm>
            <a:off x="496578" y="1660248"/>
            <a:ext cx="17207545" cy="9581515"/>
          </a:xfrm>
          <a:prstGeom prst="rect">
            <a:avLst/>
          </a:prstGeom>
        </p:spPr>
        <p:txBody>
          <a:bodyPr lIns="0" tIns="0" rIns="0" bIns="0" rtlCol="0" anchor="t">
            <a:spAutoFit/>
          </a:bodyPr>
          <a:lstStyle/>
          <a:p>
            <a:pPr>
              <a:lnSpc>
                <a:spcPts val="4759"/>
              </a:lnSpc>
            </a:pPr>
            <a:r>
              <a:rPr lang="en-US" sz="3399">
                <a:solidFill>
                  <a:srgbClr val="000000"/>
                </a:solidFill>
                <a:latin typeface="Open Sans"/>
              </a:rPr>
              <a:t>1. Data Propagator Relasional (DPropR) dengan DB2:</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   - DPropR, yang digunakan oleh IBM Corporation, berinteraksi dengan DB2, sebuah DBMS relasional yang beroperasi di berbagai platform sistem operasi.</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   - Fungsinya memungkinkan pembaruan asinkron yang dikirimkan ke lokasi hanya baca (read-only) dari lokasi utama, bertindak sebagai sarana pembaruan.</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2. Kemampuan Data Propagator:</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   - Data Propagator tidak hanya memungkinkan lokasi jarak jauh untuk memberikan himpunan bagian dari data di lokasi utama, tetapi juga keseluruhan permohonan.</a:t>
            </a:r>
          </a:p>
          <a:p>
            <a:pPr>
              <a:lnSpc>
                <a:spcPts val="4759"/>
              </a:lnSpc>
            </a:pPr>
            <a:endParaRPr lang="en-US" sz="3399">
              <a:solidFill>
                <a:srgbClr val="000000"/>
              </a:solidFill>
              <a:latin typeface="Open Sans"/>
            </a:endParaRPr>
          </a:p>
          <a:p>
            <a:pPr>
              <a:lnSpc>
                <a:spcPts val="4759"/>
              </a:lnSpc>
            </a:pPr>
            <a:r>
              <a:rPr lang="en-US" sz="3399">
                <a:solidFill>
                  <a:srgbClr val="000000"/>
                </a:solidFill>
                <a:latin typeface="Open Sans"/>
              </a:rPr>
              <a:t>   - Misalnya, cabang bank jarak jauh dapat memberikan tabel hasil penggabungan data pelanggan dan rekening untuk rekening-rekening di cabang tersebut. Hal ini sangat berguna terutama untuk basis data pendukung keputusan yang melibatkan agregasi dan ikhtisar dari data dasar.</a:t>
            </a: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a:p>
            <a:pPr>
              <a:lnSpc>
                <a:spcPts val="4759"/>
              </a:lnSpc>
            </a:pPr>
            <a:endParaRPr lang="en-US" sz="3399">
              <a:solidFill>
                <a:srgbClr val="000000"/>
              </a:solidFill>
              <a:latin typeface="Open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583877" y="-57662"/>
            <a:ext cx="17120246" cy="1118359"/>
          </a:xfrm>
          <a:prstGeom prst="rect">
            <a:avLst/>
          </a:prstGeom>
        </p:spPr>
        <p:txBody>
          <a:bodyPr lIns="0" tIns="0" rIns="0" bIns="0" rtlCol="0" anchor="t">
            <a:spAutoFit/>
          </a:bodyPr>
          <a:lstStyle/>
          <a:p>
            <a:pPr algn="ctr">
              <a:lnSpc>
                <a:spcPts val="8615"/>
              </a:lnSpc>
              <a:spcBef>
                <a:spcPct val="0"/>
              </a:spcBef>
            </a:pPr>
            <a:r>
              <a:rPr lang="en-US" sz="6153" spc="-246">
                <a:solidFill>
                  <a:srgbClr val="000000"/>
                </a:solidFill>
                <a:latin typeface="Childos Arabic Bold"/>
              </a:rPr>
              <a:t>Sybase Inc.</a:t>
            </a:r>
          </a:p>
        </p:txBody>
      </p:sp>
      <p:sp>
        <p:nvSpPr>
          <p:cNvPr id="3" name="TextBox 3"/>
          <p:cNvSpPr txBox="1"/>
          <p:nvPr/>
        </p:nvSpPr>
        <p:spPr>
          <a:xfrm>
            <a:off x="248289" y="1390992"/>
            <a:ext cx="17791422" cy="10115550"/>
          </a:xfrm>
          <a:prstGeom prst="rect">
            <a:avLst/>
          </a:prstGeom>
        </p:spPr>
        <p:txBody>
          <a:bodyPr lIns="0" tIns="0" rIns="0" bIns="0" rtlCol="0" anchor="t">
            <a:spAutoFit/>
          </a:bodyPr>
          <a:lstStyle/>
          <a:p>
            <a:pPr>
              <a:lnSpc>
                <a:spcPts val="4200"/>
              </a:lnSpc>
            </a:pPr>
            <a:r>
              <a:rPr lang="en-US" sz="3000">
                <a:solidFill>
                  <a:srgbClr val="000000"/>
                </a:solidFill>
                <a:latin typeface="Open Sans"/>
              </a:rPr>
              <a:t>1. Sybase Replication Server:</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 Produk DBMS tersebar pertama yang berbasis replikasi.</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 Mengandalkan pendekatan lokasi utama untuk pembaruan dan basis data tersebar yang bersifat hanya baca (read-only).</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 Memperlakukan informasi baris yang diperbarui sebagai satu transaksi, memudahkan pengendalian integritas basis data pada lokasi jarak jauh.</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 Mendukung replikasi berjenjang, di mana lokasi pusat dapat melakukan replikasi per divisi.</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 Fitur replikasi mencakup salinan tabel, baris, kolom, dan prosedur tersimpan, mengurangi lalu lintas pembaruan pada jaringan.</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2. SQL Anywhere:</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 Alat yang dimuat pada komputer bergerak (mobile computer) yang memungkinkan basis data yang bergerak menjadi simpul dengan fungsionalitas penuh pada basis data tersebar.</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3. Other Products:</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 Sybase juga memiliki produk lain seperti OmniSQL yang menghubungkan basis data Sybase dengan DB2, Oracle, dan beberapa DBMS lainnya, serta SQL Anywhere yang mendukung basis data pada komputer bergerak.</a:t>
            </a:r>
          </a:p>
          <a:p>
            <a:pPr>
              <a:lnSpc>
                <a:spcPts val="4200"/>
              </a:lnSpc>
            </a:pPr>
            <a:endParaRPr lang="en-US" sz="3000">
              <a:solidFill>
                <a:srgbClr val="000000"/>
              </a:solidFill>
              <a:latin typeface="Open Sans"/>
            </a:endParaRPr>
          </a:p>
          <a:p>
            <a:pPr>
              <a:lnSpc>
                <a:spcPts val="4200"/>
              </a:lnSpc>
            </a:pPr>
            <a:endParaRPr lang="en-US" sz="3000">
              <a:solidFill>
                <a:srgbClr val="000000"/>
              </a:solidFill>
              <a:latin typeface="Open Sans"/>
            </a:endParaRPr>
          </a:p>
          <a:p>
            <a:pPr>
              <a:lnSpc>
                <a:spcPts val="4200"/>
              </a:lnSpc>
            </a:pPr>
            <a:endParaRPr lang="en-US" sz="3000">
              <a:solidFill>
                <a:srgbClr val="000000"/>
              </a:solidFill>
              <a:latin typeface="Open Sans"/>
            </a:endParaRP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a:t>
            </a:r>
          </a:p>
          <a:p>
            <a:pPr>
              <a:lnSpc>
                <a:spcPts val="4200"/>
              </a:lnSpc>
            </a:pPr>
            <a:endParaRPr lang="en-US" sz="3000">
              <a:solidFill>
                <a:srgbClr val="000000"/>
              </a:solidFill>
              <a:latin typeface="Open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583877" y="-57662"/>
            <a:ext cx="17120246" cy="1118359"/>
          </a:xfrm>
          <a:prstGeom prst="rect">
            <a:avLst/>
          </a:prstGeom>
        </p:spPr>
        <p:txBody>
          <a:bodyPr lIns="0" tIns="0" rIns="0" bIns="0" rtlCol="0" anchor="t">
            <a:spAutoFit/>
          </a:bodyPr>
          <a:lstStyle/>
          <a:p>
            <a:pPr algn="ctr">
              <a:lnSpc>
                <a:spcPts val="8615"/>
              </a:lnSpc>
              <a:spcBef>
                <a:spcPct val="0"/>
              </a:spcBef>
            </a:pPr>
            <a:r>
              <a:rPr lang="en-US" sz="6153" spc="-246">
                <a:solidFill>
                  <a:srgbClr val="000000"/>
                </a:solidFill>
                <a:latin typeface="Childos Arabic Bold"/>
              </a:rPr>
              <a:t>Oracle Corporation</a:t>
            </a:r>
          </a:p>
        </p:txBody>
      </p:sp>
      <p:sp>
        <p:nvSpPr>
          <p:cNvPr id="3" name="TextBox 3"/>
          <p:cNvSpPr txBox="1"/>
          <p:nvPr/>
        </p:nvSpPr>
        <p:spPr>
          <a:xfrm>
            <a:off x="248289" y="1390992"/>
            <a:ext cx="17791422" cy="9582150"/>
          </a:xfrm>
          <a:prstGeom prst="rect">
            <a:avLst/>
          </a:prstGeom>
        </p:spPr>
        <p:txBody>
          <a:bodyPr lIns="0" tIns="0" rIns="0" bIns="0" rtlCol="0" anchor="t">
            <a:spAutoFit/>
          </a:bodyPr>
          <a:lstStyle/>
          <a:p>
            <a:pPr>
              <a:lnSpc>
                <a:spcPts val="4200"/>
              </a:lnSpc>
            </a:pPr>
            <a:r>
              <a:rPr lang="en-US" sz="3000">
                <a:solidFill>
                  <a:srgbClr val="000000"/>
                </a:solidFill>
                <a:latin typeface="Open Sans"/>
              </a:rPr>
              <a:t>1. Pilihan Replikasi Basis Data Oracle:</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 Oracle menyediakan beberapa pilihan replikasi basis data tersebar.</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 Table Snapshot: Mendukung penyebaran snapshot secara periodik ke simpul-simpul lain pada jaringan basis data.</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 Symmetric Replication: Bentuk teknologi basis data tersebar asinkron yang memungkinkan salinan utama diperbarui, dengan semua perubahan disebarkan ke salinan yang lain. Versi kedua memperluas kemampuan ini untuk memungkinkan lokasi target melakukan pembaruan pada salinan basis data lokal.</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2. Pendekatan Oracle:</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 Oracle tidak menggunakan pendekatan publish-and-subscribe dalam mendefinisikan replika, melainkan administrator basis data yang mengidentifikasi bagian basis data yang akan direplikasi.</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 Menggunakan prosedur tersimpan untuk menjalankan perubahan-perubahan melintasi lokasi-lokasi tereplikasi.</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3. Asynchronous Technology:</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 Semua bentuk teknologi asinkron merupakan bagian terintegrasi dari produk Oracle.</a:t>
            </a:r>
          </a:p>
          <a:p>
            <a:pPr>
              <a:lnSpc>
                <a:spcPts val="4200"/>
              </a:lnSpc>
            </a:pPr>
            <a:endParaRPr lang="en-US" sz="3000">
              <a:solidFill>
                <a:srgbClr val="000000"/>
              </a:solidFill>
              <a:latin typeface="Open Sans"/>
            </a:endParaRP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a:t>
            </a:r>
          </a:p>
          <a:p>
            <a:pPr>
              <a:lnSpc>
                <a:spcPts val="4200"/>
              </a:lnSpc>
            </a:pPr>
            <a:endParaRPr lang="en-US" sz="3000">
              <a:solidFill>
                <a:srgbClr val="000000"/>
              </a:solidFill>
              <a:latin typeface="Open Sans"/>
            </a:endParaRPr>
          </a:p>
          <a:p>
            <a:pPr>
              <a:lnSpc>
                <a:spcPts val="4200"/>
              </a:lnSpc>
            </a:pPr>
            <a:r>
              <a:rPr lang="en-US" sz="3000">
                <a:solidFill>
                  <a:srgbClr val="000000"/>
                </a:solidFill>
                <a:latin typeface="Open Sans"/>
              </a:rPr>
              <a:t>   </a:t>
            </a:r>
          </a:p>
          <a:p>
            <a:pPr>
              <a:lnSpc>
                <a:spcPts val="4200"/>
              </a:lnSpc>
            </a:pPr>
            <a:endParaRPr lang="en-US" sz="3000">
              <a:solidFill>
                <a:srgbClr val="000000"/>
              </a:solidFill>
              <a:latin typeface="Open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5776008" y="-57662"/>
            <a:ext cx="6735984" cy="1118359"/>
          </a:xfrm>
          <a:prstGeom prst="rect">
            <a:avLst/>
          </a:prstGeom>
        </p:spPr>
        <p:txBody>
          <a:bodyPr lIns="0" tIns="0" rIns="0" bIns="0" rtlCol="0" anchor="t">
            <a:spAutoFit/>
          </a:bodyPr>
          <a:lstStyle/>
          <a:p>
            <a:pPr algn="ctr">
              <a:lnSpc>
                <a:spcPts val="8615"/>
              </a:lnSpc>
              <a:spcBef>
                <a:spcPct val="0"/>
              </a:spcBef>
            </a:pPr>
            <a:r>
              <a:rPr lang="en-US" sz="6153" spc="-246">
                <a:solidFill>
                  <a:srgbClr val="000000"/>
                </a:solidFill>
                <a:latin typeface="Childos Arabic Bold"/>
              </a:rPr>
              <a:t>Tipe Berkas Basis Data</a:t>
            </a:r>
          </a:p>
        </p:txBody>
      </p:sp>
      <p:sp>
        <p:nvSpPr>
          <p:cNvPr id="3" name="TextBox 3"/>
          <p:cNvSpPr txBox="1"/>
          <p:nvPr/>
        </p:nvSpPr>
        <p:spPr>
          <a:xfrm>
            <a:off x="3135700" y="2719705"/>
            <a:ext cx="12016600" cy="4780915"/>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000000"/>
                </a:solidFill>
                <a:latin typeface="Open Sans"/>
              </a:rPr>
              <a:t>satu atau lebih berkas data yang memuat data aktual,</a:t>
            </a:r>
          </a:p>
          <a:p>
            <a:pPr marL="734059" lvl="1" indent="-367030">
              <a:lnSpc>
                <a:spcPts val="4759"/>
              </a:lnSpc>
              <a:buFont typeface="Arial"/>
              <a:buChar char="•"/>
            </a:pPr>
            <a:r>
              <a:rPr lang="en-US" sz="3399">
                <a:solidFill>
                  <a:srgbClr val="000000"/>
                </a:solidFill>
                <a:latin typeface="Open Sans"/>
              </a:rPr>
              <a:t>dua atau lebih berkas log yang mencatat perubahan-perubahan yang terjadi pada rekaman-rekaman dan digunakan untuk recovery data,</a:t>
            </a:r>
          </a:p>
          <a:p>
            <a:pPr marL="734059" lvl="1" indent="-367030">
              <a:lnSpc>
                <a:spcPts val="4759"/>
              </a:lnSpc>
              <a:buFont typeface="Arial"/>
              <a:buChar char="•"/>
            </a:pPr>
            <a:r>
              <a:rPr lang="en-US" sz="3399">
                <a:solidFill>
                  <a:srgbClr val="000000"/>
                </a:solidFill>
                <a:latin typeface="Open Sans"/>
              </a:rPr>
              <a:t>dua atau lebih berkas kendali (control files) yang memuat informasi-informasi kendali.seperti nama basis data, nama berkas dan tabel serta lokasinya masing-masing, dan waktu</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Freeform 2"/>
          <p:cNvSpPr/>
          <p:nvPr/>
        </p:nvSpPr>
        <p:spPr>
          <a:xfrm>
            <a:off x="1335703" y="1149508"/>
            <a:ext cx="6273487" cy="5386018"/>
          </a:xfrm>
          <a:custGeom>
            <a:avLst/>
            <a:gdLst/>
            <a:ahLst/>
            <a:cxnLst/>
            <a:rect l="l" t="t" r="r" b="b"/>
            <a:pathLst>
              <a:path w="6273487" h="5386018">
                <a:moveTo>
                  <a:pt x="0" y="0"/>
                </a:moveTo>
                <a:lnTo>
                  <a:pt x="6273488" y="0"/>
                </a:lnTo>
                <a:lnTo>
                  <a:pt x="6273488" y="5386018"/>
                </a:lnTo>
                <a:lnTo>
                  <a:pt x="0" y="5386018"/>
                </a:lnTo>
                <a:lnTo>
                  <a:pt x="0" y="0"/>
                </a:lnTo>
                <a:close/>
              </a:path>
            </a:pathLst>
          </a:custGeom>
          <a:blipFill>
            <a:blip r:embed="rId2"/>
            <a:stretch>
              <a:fillRect/>
            </a:stretch>
          </a:blipFill>
        </p:spPr>
      </p:sp>
      <p:sp>
        <p:nvSpPr>
          <p:cNvPr id="3" name="TextBox 3"/>
          <p:cNvSpPr txBox="1"/>
          <p:nvPr/>
        </p:nvSpPr>
        <p:spPr>
          <a:xfrm>
            <a:off x="10413564" y="138714"/>
            <a:ext cx="5278042" cy="1745363"/>
          </a:xfrm>
          <a:prstGeom prst="rect">
            <a:avLst/>
          </a:prstGeom>
        </p:spPr>
        <p:txBody>
          <a:bodyPr wrap="square" lIns="0" tIns="0" rIns="0" bIns="0" rtlCol="0" anchor="t">
            <a:spAutoFit/>
          </a:bodyPr>
          <a:lstStyle/>
          <a:p>
            <a:pPr algn="ctr">
              <a:lnSpc>
                <a:spcPts val="13502"/>
              </a:lnSpc>
              <a:spcBef>
                <a:spcPct val="0"/>
              </a:spcBef>
            </a:pPr>
            <a:r>
              <a:rPr lang="en-US" sz="9644" spc="-385" dirty="0">
                <a:solidFill>
                  <a:srgbClr val="000000"/>
                </a:solidFill>
                <a:latin typeface="Childos Arabic Semi-Bold"/>
              </a:rPr>
              <a:t>Oracle</a:t>
            </a:r>
          </a:p>
        </p:txBody>
      </p:sp>
      <p:sp>
        <p:nvSpPr>
          <p:cNvPr id="4" name="TextBox 4"/>
          <p:cNvSpPr txBox="1"/>
          <p:nvPr/>
        </p:nvSpPr>
        <p:spPr>
          <a:xfrm>
            <a:off x="1700636" y="7643934"/>
            <a:ext cx="6116535" cy="578937"/>
          </a:xfrm>
          <a:prstGeom prst="rect">
            <a:avLst/>
          </a:prstGeom>
        </p:spPr>
        <p:txBody>
          <a:bodyPr lIns="0" tIns="0" rIns="0" bIns="0" rtlCol="0" anchor="t">
            <a:spAutoFit/>
          </a:bodyPr>
          <a:lstStyle/>
          <a:p>
            <a:pPr algn="ctr">
              <a:lnSpc>
                <a:spcPts val="4746"/>
              </a:lnSpc>
            </a:pPr>
            <a:r>
              <a:rPr lang="en-US" sz="3390">
                <a:solidFill>
                  <a:srgbClr val="000000"/>
                </a:solidFill>
                <a:latin typeface="Open Sans"/>
              </a:rPr>
              <a:t>pada tahun 1977 </a:t>
            </a:r>
          </a:p>
        </p:txBody>
      </p:sp>
      <p:sp>
        <p:nvSpPr>
          <p:cNvPr id="5" name="TextBox 5"/>
          <p:cNvSpPr txBox="1"/>
          <p:nvPr/>
        </p:nvSpPr>
        <p:spPr>
          <a:xfrm>
            <a:off x="1700636" y="6885416"/>
            <a:ext cx="6116535" cy="1177315"/>
          </a:xfrm>
          <a:prstGeom prst="rect">
            <a:avLst/>
          </a:prstGeom>
        </p:spPr>
        <p:txBody>
          <a:bodyPr lIns="0" tIns="0" rIns="0" bIns="0" rtlCol="0" anchor="t">
            <a:spAutoFit/>
          </a:bodyPr>
          <a:lstStyle/>
          <a:p>
            <a:pPr algn="ctr">
              <a:lnSpc>
                <a:spcPts val="4746"/>
              </a:lnSpc>
            </a:pPr>
            <a:r>
              <a:rPr lang="en-US" sz="3390">
                <a:solidFill>
                  <a:srgbClr val="000000"/>
                </a:solidFill>
                <a:latin typeface="Open Sans"/>
              </a:rPr>
              <a:t> Lawrence Ellison</a:t>
            </a:r>
          </a:p>
          <a:p>
            <a:pPr algn="ctr">
              <a:lnSpc>
                <a:spcPts val="4746"/>
              </a:lnSpc>
            </a:pPr>
            <a:endParaRPr lang="en-US" sz="3390">
              <a:solidFill>
                <a:srgbClr val="000000"/>
              </a:solidFill>
              <a:latin typeface="Open Sans"/>
            </a:endParaRPr>
          </a:p>
        </p:txBody>
      </p:sp>
      <p:sp>
        <p:nvSpPr>
          <p:cNvPr id="6" name="TextBox 6"/>
          <p:cNvSpPr txBox="1"/>
          <p:nvPr/>
        </p:nvSpPr>
        <p:spPr>
          <a:xfrm>
            <a:off x="11111639" y="1817402"/>
            <a:ext cx="3608189" cy="1780540"/>
          </a:xfrm>
          <a:prstGeom prst="rect">
            <a:avLst/>
          </a:prstGeom>
        </p:spPr>
        <p:txBody>
          <a:bodyPr lIns="0" tIns="0" rIns="0" bIns="0" rtlCol="0" anchor="t">
            <a:spAutoFit/>
          </a:bodyPr>
          <a:lstStyle/>
          <a:p>
            <a:pPr algn="ctr">
              <a:lnSpc>
                <a:spcPts val="4759"/>
              </a:lnSpc>
            </a:pPr>
            <a:r>
              <a:rPr lang="en-US" sz="3399" dirty="0" err="1">
                <a:solidFill>
                  <a:srgbClr val="000000"/>
                </a:solidFill>
                <a:latin typeface="Open Sans"/>
              </a:rPr>
              <a:t>Lauwrence</a:t>
            </a:r>
            <a:r>
              <a:rPr lang="en-US" sz="3399" dirty="0">
                <a:solidFill>
                  <a:srgbClr val="000000"/>
                </a:solidFill>
                <a:latin typeface="Open Sans"/>
              </a:rPr>
              <a:t> Ellison</a:t>
            </a:r>
          </a:p>
          <a:p>
            <a:pPr algn="ctr">
              <a:lnSpc>
                <a:spcPts val="4759"/>
              </a:lnSpc>
            </a:pPr>
            <a:r>
              <a:rPr lang="en-US" sz="3399" dirty="0">
                <a:solidFill>
                  <a:srgbClr val="000000"/>
                </a:solidFill>
                <a:latin typeface="Open Sans"/>
              </a:rPr>
              <a:t>Bob Miner</a:t>
            </a:r>
          </a:p>
          <a:p>
            <a:pPr algn="ctr">
              <a:lnSpc>
                <a:spcPts val="4759"/>
              </a:lnSpc>
            </a:pPr>
            <a:r>
              <a:rPr lang="en-US" sz="3399" dirty="0" err="1">
                <a:solidFill>
                  <a:srgbClr val="000000"/>
                </a:solidFill>
                <a:latin typeface="Open Sans"/>
              </a:rPr>
              <a:t>dan</a:t>
            </a:r>
            <a:r>
              <a:rPr lang="en-US" sz="3399" dirty="0">
                <a:solidFill>
                  <a:srgbClr val="000000"/>
                </a:solidFill>
                <a:latin typeface="Open Sans"/>
              </a:rPr>
              <a:t> Ed Oates,</a:t>
            </a:r>
          </a:p>
        </p:txBody>
      </p:sp>
      <p:sp>
        <p:nvSpPr>
          <p:cNvPr id="7" name="TextBox 7"/>
          <p:cNvSpPr txBox="1"/>
          <p:nvPr/>
        </p:nvSpPr>
        <p:spPr>
          <a:xfrm>
            <a:off x="7817171" y="4242582"/>
            <a:ext cx="10470829" cy="29806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Oracle menempati posisi sebagai pemimpin dalam pasar basis data relasional, kemudian, setelah beberapa tahun berjalan, Oracle tumbuh menjadi perusahaan yang sanggup menjadi server basis data relasional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4282374" y="0"/>
            <a:ext cx="9488816" cy="1745363"/>
          </a:xfrm>
          <a:prstGeom prst="rect">
            <a:avLst/>
          </a:prstGeom>
        </p:spPr>
        <p:txBody>
          <a:bodyPr wrap="square" lIns="0" tIns="0" rIns="0" bIns="0" rtlCol="0" anchor="t">
            <a:spAutoFit/>
          </a:bodyPr>
          <a:lstStyle/>
          <a:p>
            <a:pPr algn="ctr">
              <a:lnSpc>
                <a:spcPts val="13502"/>
              </a:lnSpc>
              <a:spcBef>
                <a:spcPct val="0"/>
              </a:spcBef>
            </a:pPr>
            <a:r>
              <a:rPr lang="en-US" sz="9644" spc="-385" dirty="0" err="1">
                <a:solidFill>
                  <a:srgbClr val="000000"/>
                </a:solidFill>
                <a:latin typeface="Childos Arabic Semi-Bold"/>
              </a:rPr>
              <a:t>Perkakas</a:t>
            </a:r>
            <a:r>
              <a:rPr lang="en-US" sz="9644" spc="-385" dirty="0">
                <a:solidFill>
                  <a:srgbClr val="000000"/>
                </a:solidFill>
                <a:latin typeface="Childos Arabic Semi-Bold"/>
              </a:rPr>
              <a:t> Oracle</a:t>
            </a:r>
          </a:p>
        </p:txBody>
      </p:sp>
      <p:sp>
        <p:nvSpPr>
          <p:cNvPr id="3" name="TextBox 3"/>
          <p:cNvSpPr txBox="1"/>
          <p:nvPr/>
        </p:nvSpPr>
        <p:spPr>
          <a:xfrm>
            <a:off x="1151890" y="1824196"/>
            <a:ext cx="15749785" cy="7939284"/>
          </a:xfrm>
          <a:prstGeom prst="rect">
            <a:avLst/>
          </a:prstGeom>
        </p:spPr>
        <p:txBody>
          <a:bodyPr lIns="0" tIns="0" rIns="0" bIns="0" rtlCol="0" anchor="t">
            <a:spAutoFit/>
          </a:bodyPr>
          <a:lstStyle/>
          <a:p>
            <a:pPr algn="ctr">
              <a:lnSpc>
                <a:spcPts val="2738"/>
              </a:lnSpc>
            </a:pPr>
            <a:r>
              <a:rPr lang="en-US" sz="1956">
                <a:solidFill>
                  <a:srgbClr val="000000"/>
                </a:solidFill>
                <a:latin typeface="Open Sans"/>
              </a:rPr>
              <a:t>Oracle Database:</a:t>
            </a:r>
          </a:p>
          <a:p>
            <a:pPr algn="ctr">
              <a:lnSpc>
                <a:spcPts val="2738"/>
              </a:lnSpc>
            </a:pPr>
            <a:r>
              <a:rPr lang="en-US" sz="1956">
                <a:solidFill>
                  <a:srgbClr val="000000"/>
                </a:solidFill>
                <a:latin typeface="Open Sans"/>
              </a:rPr>
              <a:t>Oracle Database Server: Basis data relasional yang kuat dan canggih.</a:t>
            </a:r>
          </a:p>
          <a:p>
            <a:pPr algn="ctr">
              <a:lnSpc>
                <a:spcPts val="2738"/>
              </a:lnSpc>
            </a:pPr>
            <a:r>
              <a:rPr lang="en-US" sz="1956">
                <a:solidFill>
                  <a:srgbClr val="000000"/>
                </a:solidFill>
                <a:latin typeface="Open Sans"/>
              </a:rPr>
              <a:t>Oracle Enterprise Manager (OEM): Alat manajemen dan pemantauan yang menyediakan antarmuka grafis untuk mengelola database.</a:t>
            </a:r>
          </a:p>
          <a:p>
            <a:pPr algn="ctr">
              <a:lnSpc>
                <a:spcPts val="2738"/>
              </a:lnSpc>
            </a:pPr>
            <a:r>
              <a:rPr lang="en-US" sz="1956">
                <a:solidFill>
                  <a:srgbClr val="000000"/>
                </a:solidFill>
                <a:latin typeface="Open Sans"/>
              </a:rPr>
              <a:t>Oracle Cloud Services:</a:t>
            </a:r>
          </a:p>
          <a:p>
            <a:pPr algn="ctr">
              <a:lnSpc>
                <a:spcPts val="2738"/>
              </a:lnSpc>
            </a:pPr>
            <a:r>
              <a:rPr lang="en-US" sz="1956">
                <a:solidFill>
                  <a:srgbClr val="000000"/>
                </a:solidFill>
                <a:latin typeface="Open Sans"/>
              </a:rPr>
              <a:t>Oracle Cloud Database Service: Layanan basis data di cloud yang mencakup Oracle Autonomous Database dan Oracle Database Cloud Service.</a:t>
            </a:r>
          </a:p>
          <a:p>
            <a:pPr algn="ctr">
              <a:lnSpc>
                <a:spcPts val="2738"/>
              </a:lnSpc>
            </a:pPr>
            <a:r>
              <a:rPr lang="en-US" sz="1956">
                <a:solidFill>
                  <a:srgbClr val="000000"/>
                </a:solidFill>
                <a:latin typeface="Open Sans"/>
              </a:rPr>
              <a:t>Oracle SQL Developer:</a:t>
            </a:r>
          </a:p>
          <a:p>
            <a:pPr algn="ctr">
              <a:lnSpc>
                <a:spcPts val="2738"/>
              </a:lnSpc>
            </a:pPr>
            <a:r>
              <a:rPr lang="en-US" sz="1956">
                <a:solidFill>
                  <a:srgbClr val="000000"/>
                </a:solidFill>
                <a:latin typeface="Open Sans"/>
              </a:rPr>
              <a:t>SQL Developer: Lingkungan pengembangan terintegrasi untuk mengelola database Oracle. Ini mencakup alat untuk pengembangan SQL, pemodelan data, dan administrasi basis data.</a:t>
            </a:r>
          </a:p>
          <a:p>
            <a:pPr algn="ctr">
              <a:lnSpc>
                <a:spcPts val="2738"/>
              </a:lnSpc>
            </a:pPr>
            <a:r>
              <a:rPr lang="en-US" sz="1956">
                <a:solidFill>
                  <a:srgbClr val="000000"/>
                </a:solidFill>
                <a:latin typeface="Open Sans"/>
              </a:rPr>
              <a:t>Oracle JDeveloper:</a:t>
            </a:r>
          </a:p>
          <a:p>
            <a:pPr algn="ctr">
              <a:lnSpc>
                <a:spcPts val="2738"/>
              </a:lnSpc>
            </a:pPr>
            <a:r>
              <a:rPr lang="en-US" sz="1956">
                <a:solidFill>
                  <a:srgbClr val="000000"/>
                </a:solidFill>
                <a:latin typeface="Open Sans"/>
              </a:rPr>
              <a:t>JDeveloper: Lingkungan pengembangan terintegrasi untuk pengembangan aplikasi Java EE (Enterprise Edition) dan aplikasi web.</a:t>
            </a:r>
          </a:p>
          <a:p>
            <a:pPr algn="ctr">
              <a:lnSpc>
                <a:spcPts val="2738"/>
              </a:lnSpc>
            </a:pPr>
            <a:r>
              <a:rPr lang="en-US" sz="1956">
                <a:solidFill>
                  <a:srgbClr val="000000"/>
                </a:solidFill>
                <a:latin typeface="Open Sans"/>
              </a:rPr>
              <a:t>Oracle APEX (Application Express):</a:t>
            </a:r>
          </a:p>
          <a:p>
            <a:pPr algn="ctr">
              <a:lnSpc>
                <a:spcPts val="2738"/>
              </a:lnSpc>
            </a:pPr>
            <a:r>
              <a:rPr lang="en-US" sz="1956">
                <a:solidFill>
                  <a:srgbClr val="000000"/>
                </a:solidFill>
                <a:latin typeface="Open Sans"/>
              </a:rPr>
              <a:t>Oracle APEX: Platform pengembangan aplikasi web berbasis browser yang memungkinkan pengembang untuk membuat aplikasi web yang kuat dan responsif menggunakan SQL dan PL/SQL.</a:t>
            </a:r>
          </a:p>
          <a:p>
            <a:pPr algn="ctr">
              <a:lnSpc>
                <a:spcPts val="2738"/>
              </a:lnSpc>
            </a:pPr>
            <a:r>
              <a:rPr lang="en-US" sz="1956">
                <a:solidFill>
                  <a:srgbClr val="000000"/>
                </a:solidFill>
                <a:latin typeface="Open Sans"/>
              </a:rPr>
              <a:t>Oracle Data Integrator (ODI):</a:t>
            </a:r>
          </a:p>
          <a:p>
            <a:pPr algn="ctr">
              <a:lnSpc>
                <a:spcPts val="2738"/>
              </a:lnSpc>
            </a:pPr>
            <a:r>
              <a:rPr lang="en-US" sz="1956">
                <a:solidFill>
                  <a:srgbClr val="000000"/>
                </a:solidFill>
                <a:latin typeface="Open Sans"/>
              </a:rPr>
              <a:t>Oracle Data Integrator (ODI): Alat integrasi data untuk mendukung ekstraksi, transformasi, dan pemuatan (ETL) data.</a:t>
            </a:r>
          </a:p>
          <a:p>
            <a:pPr algn="ctr">
              <a:lnSpc>
                <a:spcPts val="2738"/>
              </a:lnSpc>
            </a:pPr>
            <a:r>
              <a:rPr lang="en-US" sz="1956">
                <a:solidFill>
                  <a:srgbClr val="000000"/>
                </a:solidFill>
                <a:latin typeface="Open Sans"/>
              </a:rPr>
              <a:t>Oracle WebLogic Server:</a:t>
            </a:r>
          </a:p>
          <a:p>
            <a:pPr algn="ctr">
              <a:lnSpc>
                <a:spcPts val="2738"/>
              </a:lnSpc>
            </a:pPr>
            <a:r>
              <a:rPr lang="en-US" sz="1956">
                <a:solidFill>
                  <a:srgbClr val="000000"/>
                </a:solidFill>
                <a:latin typeface="Open Sans"/>
              </a:rPr>
              <a:t>Oracle WebLogic Server: Server aplikasi Java EE yang menyediakan platform untuk mengembangkan, mengimplementasikan, dan mengelola aplikasi enterprise Java.</a:t>
            </a:r>
          </a:p>
          <a:p>
            <a:pPr algn="ctr">
              <a:lnSpc>
                <a:spcPts val="2738"/>
              </a:lnSpc>
            </a:pPr>
            <a:r>
              <a:rPr lang="en-US" sz="1956">
                <a:solidFill>
                  <a:srgbClr val="000000"/>
                </a:solidFill>
                <a:latin typeface="Open Sans"/>
              </a:rPr>
              <a:t>Oracle GoldenGate:</a:t>
            </a:r>
          </a:p>
          <a:p>
            <a:pPr algn="ctr">
              <a:lnSpc>
                <a:spcPts val="2738"/>
              </a:lnSpc>
            </a:pPr>
            <a:r>
              <a:rPr lang="en-US" sz="1956">
                <a:solidFill>
                  <a:srgbClr val="000000"/>
                </a:solidFill>
                <a:latin typeface="Open Sans"/>
              </a:rPr>
              <a:t>Oracle GoldenGate: Solusi manajemen data waktu nyata yang memungkinkan replikasi data dan integrasi heterogen antar sistem dan basis data.</a:t>
            </a:r>
          </a:p>
          <a:p>
            <a:pPr algn="ctr">
              <a:lnSpc>
                <a:spcPts val="2738"/>
              </a:lnSpc>
            </a:pPr>
            <a:endParaRPr lang="en-US" sz="1956">
              <a:solidFill>
                <a:srgbClr val="000000"/>
              </a:solidFill>
              <a:latin typeface="Open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Freeform 2"/>
          <p:cNvSpPr/>
          <p:nvPr/>
        </p:nvSpPr>
        <p:spPr>
          <a:xfrm>
            <a:off x="5002939" y="1539986"/>
            <a:ext cx="8282122" cy="4430056"/>
          </a:xfrm>
          <a:custGeom>
            <a:avLst/>
            <a:gdLst/>
            <a:ahLst/>
            <a:cxnLst/>
            <a:rect l="l" t="t" r="r" b="b"/>
            <a:pathLst>
              <a:path w="8282122" h="4430056">
                <a:moveTo>
                  <a:pt x="0" y="0"/>
                </a:moveTo>
                <a:lnTo>
                  <a:pt x="8282122" y="0"/>
                </a:lnTo>
                <a:lnTo>
                  <a:pt x="8282122" y="4430056"/>
                </a:lnTo>
                <a:lnTo>
                  <a:pt x="0" y="4430056"/>
                </a:lnTo>
                <a:lnTo>
                  <a:pt x="0" y="0"/>
                </a:lnTo>
                <a:close/>
              </a:path>
            </a:pathLst>
          </a:custGeom>
          <a:blipFill>
            <a:blip r:embed="rId2"/>
            <a:stretch>
              <a:fillRect l="-137" r="-137"/>
            </a:stretch>
          </a:blipFill>
        </p:spPr>
      </p:sp>
      <p:sp>
        <p:nvSpPr>
          <p:cNvPr id="3" name="TextBox 3"/>
          <p:cNvSpPr txBox="1"/>
          <p:nvPr/>
        </p:nvSpPr>
        <p:spPr>
          <a:xfrm>
            <a:off x="1066800" y="33741"/>
            <a:ext cx="16789665" cy="1118359"/>
          </a:xfrm>
          <a:prstGeom prst="rect">
            <a:avLst/>
          </a:prstGeom>
        </p:spPr>
        <p:txBody>
          <a:bodyPr wrap="square" lIns="0" tIns="0" rIns="0" bIns="0" rtlCol="0" anchor="t">
            <a:spAutoFit/>
          </a:bodyPr>
          <a:lstStyle/>
          <a:p>
            <a:pPr algn="ctr">
              <a:lnSpc>
                <a:spcPts val="8615"/>
              </a:lnSpc>
              <a:spcBef>
                <a:spcPct val="0"/>
              </a:spcBef>
            </a:pPr>
            <a:r>
              <a:rPr lang="en-US" sz="6153" spc="-246" dirty="0" err="1">
                <a:solidFill>
                  <a:srgbClr val="000000"/>
                </a:solidFill>
                <a:latin typeface="Childos Arabic Bold"/>
              </a:rPr>
              <a:t>Alokasi</a:t>
            </a:r>
            <a:r>
              <a:rPr lang="en-US" sz="6153" spc="-246" dirty="0">
                <a:solidFill>
                  <a:srgbClr val="000000"/>
                </a:solidFill>
                <a:latin typeface="Childos Arabic Bold"/>
              </a:rPr>
              <a:t> </a:t>
            </a:r>
            <a:r>
              <a:rPr lang="en-US" sz="6153" spc="-246" dirty="0" err="1">
                <a:solidFill>
                  <a:srgbClr val="000000"/>
                </a:solidFill>
                <a:latin typeface="Childos Arabic Bold"/>
              </a:rPr>
              <a:t>memori</a:t>
            </a:r>
            <a:r>
              <a:rPr lang="en-US" sz="6153" spc="-246" dirty="0">
                <a:solidFill>
                  <a:srgbClr val="000000"/>
                </a:solidFill>
                <a:latin typeface="Childos Arabic Bold"/>
              </a:rPr>
              <a:t> </a:t>
            </a:r>
            <a:r>
              <a:rPr lang="en-US" sz="6153" spc="-246" dirty="0" err="1">
                <a:solidFill>
                  <a:srgbClr val="000000"/>
                </a:solidFill>
                <a:latin typeface="Childos Arabic Bold"/>
              </a:rPr>
              <a:t>untuk</a:t>
            </a:r>
            <a:r>
              <a:rPr lang="en-US" sz="6153" spc="-246" dirty="0">
                <a:solidFill>
                  <a:srgbClr val="000000"/>
                </a:solidFill>
                <a:latin typeface="Childos Arabic Bold"/>
              </a:rPr>
              <a:t> proses-proses internal Oracle</a:t>
            </a:r>
          </a:p>
        </p:txBody>
      </p:sp>
      <p:sp>
        <p:nvSpPr>
          <p:cNvPr id="4" name="TextBox 4"/>
          <p:cNvSpPr txBox="1"/>
          <p:nvPr/>
        </p:nvSpPr>
        <p:spPr>
          <a:xfrm>
            <a:off x="6010275" y="6914410"/>
            <a:ext cx="6267450" cy="1780540"/>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000000"/>
                </a:solidFill>
                <a:latin typeface="Open Sans"/>
              </a:rPr>
              <a:t>System Global Area (SGA)</a:t>
            </a:r>
          </a:p>
          <a:p>
            <a:pPr marL="734059" lvl="1" indent="-367030" algn="just">
              <a:lnSpc>
                <a:spcPts val="4759"/>
              </a:lnSpc>
              <a:buFont typeface="Arial"/>
              <a:buChar char="•"/>
            </a:pPr>
            <a:r>
              <a:rPr lang="en-US" sz="3399">
                <a:solidFill>
                  <a:srgbClr val="000000"/>
                </a:solidFill>
                <a:latin typeface="Open Sans"/>
              </a:rPr>
              <a:t>User Processes</a:t>
            </a:r>
          </a:p>
          <a:p>
            <a:pPr marL="734059" lvl="1" indent="-367030">
              <a:lnSpc>
                <a:spcPts val="4759"/>
              </a:lnSpc>
              <a:buFont typeface="Arial"/>
              <a:buChar char="•"/>
            </a:pPr>
            <a:r>
              <a:rPr lang="en-US" sz="3399">
                <a:solidFill>
                  <a:srgbClr val="000000"/>
                </a:solidFill>
                <a:latin typeface="Open Sans"/>
              </a:rPr>
              <a:t>Program Global Area (PGA)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3796417" y="6331"/>
            <a:ext cx="10695166" cy="1118359"/>
          </a:xfrm>
          <a:prstGeom prst="rect">
            <a:avLst/>
          </a:prstGeom>
        </p:spPr>
        <p:txBody>
          <a:bodyPr lIns="0" tIns="0" rIns="0" bIns="0" rtlCol="0" anchor="t">
            <a:spAutoFit/>
          </a:bodyPr>
          <a:lstStyle/>
          <a:p>
            <a:pPr algn="ctr">
              <a:lnSpc>
                <a:spcPts val="8615"/>
              </a:lnSpc>
              <a:spcBef>
                <a:spcPct val="0"/>
              </a:spcBef>
            </a:pPr>
            <a:r>
              <a:rPr lang="en-US" sz="6153" spc="-246">
                <a:solidFill>
                  <a:srgbClr val="000000"/>
                </a:solidFill>
                <a:latin typeface="Childos Arabic Bold"/>
              </a:rPr>
              <a:t>Proses Latar Belakang Dalam Oracle</a:t>
            </a:r>
          </a:p>
        </p:txBody>
      </p:sp>
      <p:sp>
        <p:nvSpPr>
          <p:cNvPr id="3" name="TextBox 3"/>
          <p:cNvSpPr txBox="1"/>
          <p:nvPr/>
        </p:nvSpPr>
        <p:spPr>
          <a:xfrm>
            <a:off x="0" y="2151275"/>
            <a:ext cx="18288000" cy="7264229"/>
          </a:xfrm>
          <a:prstGeom prst="rect">
            <a:avLst/>
          </a:prstGeom>
        </p:spPr>
        <p:txBody>
          <a:bodyPr lIns="0" tIns="0" rIns="0" bIns="0" rtlCol="0" anchor="t">
            <a:spAutoFit/>
          </a:bodyPr>
          <a:lstStyle/>
          <a:p>
            <a:pPr marL="595180" lvl="1" indent="-297590">
              <a:lnSpc>
                <a:spcPts val="3859"/>
              </a:lnSpc>
              <a:buFont typeface="Arial"/>
              <a:buChar char="•"/>
            </a:pPr>
            <a:r>
              <a:rPr lang="en-US" sz="2756">
                <a:solidFill>
                  <a:srgbClr val="000000"/>
                </a:solidFill>
                <a:latin typeface="Open Sans"/>
              </a:rPr>
              <a:t>Database Writer. Menulis blok yang dimodifikasi dari penyangga ke berkas secara fisik di media simpan permanen.</a:t>
            </a:r>
          </a:p>
          <a:p>
            <a:pPr marL="595180" lvl="1" indent="-297590">
              <a:lnSpc>
                <a:spcPts val="3859"/>
              </a:lnSpc>
              <a:buFont typeface="Arial"/>
              <a:buChar char="•"/>
            </a:pPr>
            <a:r>
              <a:rPr lang="en-US" sz="2756">
                <a:solidFill>
                  <a:srgbClr val="000000"/>
                </a:solidFill>
                <a:latin typeface="Open Sans"/>
              </a:rPr>
              <a:t>Log Writer. Menulis dari penyangga log ke media simpan permanen.</a:t>
            </a:r>
          </a:p>
          <a:p>
            <a:pPr marL="595180" lvl="1" indent="-297590">
              <a:lnSpc>
                <a:spcPts val="3859"/>
              </a:lnSpc>
              <a:buFont typeface="Arial"/>
              <a:buChar char="•"/>
            </a:pPr>
            <a:r>
              <a:rPr lang="en-US" sz="2756">
                <a:solidFill>
                  <a:srgbClr val="000000"/>
                </a:solidFill>
                <a:latin typeface="Open Sans"/>
              </a:rPr>
              <a:t>Checkpoint. Mencatat saat terakhir terjadi perubahan pada isi penyangga yang disimpan di media fisik. Checkpoint juga dicatat di media simpan permanen.</a:t>
            </a:r>
          </a:p>
          <a:p>
            <a:pPr marL="595180" lvl="1" indent="-297590">
              <a:lnSpc>
                <a:spcPts val="3859"/>
              </a:lnSpc>
              <a:buFont typeface="Arial"/>
              <a:buChar char="•"/>
            </a:pPr>
            <a:r>
              <a:rPr lang="en-US" sz="2756">
                <a:solidFill>
                  <a:srgbClr val="000000"/>
                </a:solidFill>
                <a:latin typeface="Open Sans"/>
              </a:rPr>
              <a:t>System Monitor. Melakukan proses pemulihan, mengelola area penyimpanan dengan mengupayakan kemenerusan ruang yang digunakan demi kecepatan akses, serts mengembalikan transaksi-transaksi yang dibatalkan (rollback).</a:t>
            </a:r>
          </a:p>
          <a:p>
            <a:pPr marL="595180" lvl="1" indent="-297590">
              <a:lnSpc>
                <a:spcPts val="3859"/>
              </a:lnSpc>
              <a:buFont typeface="Arial"/>
              <a:buChar char="•"/>
            </a:pPr>
            <a:r>
              <a:rPr lang="en-US" sz="2756">
                <a:solidFill>
                  <a:srgbClr val="000000"/>
                </a:solidFill>
                <a:latin typeface="Open Sans"/>
              </a:rPr>
              <a:t>Process Monitor. Melakukan proses recovery saat proses yang dilakukan pengguna mengalami kegagalan. Proses ini juga mengelola cache serta sumber daya lain yang dibutuhkan proses yang dilakukan pengguna.</a:t>
            </a:r>
          </a:p>
          <a:p>
            <a:pPr marL="595180" lvl="1" indent="-297590">
              <a:lnSpc>
                <a:spcPts val="3859"/>
              </a:lnSpc>
              <a:buFont typeface="Arial"/>
              <a:buChar char="•"/>
            </a:pPr>
            <a:r>
              <a:rPr lang="en-US" sz="2756">
                <a:solidFill>
                  <a:srgbClr val="000000"/>
                </a:solidFill>
                <a:latin typeface="Open Sans"/>
              </a:rPr>
              <a:t>Archiver. Melakukan pengarsipan log ke media-media arsip seperti pita magnetik.</a:t>
            </a:r>
          </a:p>
          <a:p>
            <a:pPr marL="595180" lvl="1" indent="-297590">
              <a:lnSpc>
                <a:spcPts val="3859"/>
              </a:lnSpc>
              <a:buFont typeface="Arial"/>
              <a:buChar char="•"/>
            </a:pPr>
            <a:r>
              <a:rPr lang="en-US" sz="2756">
                <a:solidFill>
                  <a:srgbClr val="000000"/>
                </a:solidFill>
                <a:latin typeface="Open Sans"/>
              </a:rPr>
              <a:t>Recoverer Process. Menyelesaikan transaksi-transaksi yang tersebar yang tertunda karen masalah jaringan atau kegagalan sistem pada sistem basis data tersebar.</a:t>
            </a:r>
          </a:p>
          <a:p>
            <a:pPr marL="595180" lvl="1" indent="-297590">
              <a:lnSpc>
                <a:spcPts val="3859"/>
              </a:lnSpc>
              <a:buFont typeface="Arial"/>
              <a:buChar char="•"/>
            </a:pPr>
            <a:r>
              <a:rPr lang="en-US" sz="2756">
                <a:solidFill>
                  <a:srgbClr val="000000"/>
                </a:solidFill>
                <a:latin typeface="Open Sans"/>
              </a:rPr>
              <a:t>Lock Processes. Digunakan untuk mekanisme penguncian saat Oracle berjalan pad lingkungan banyak pengguna.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Freeform 2"/>
          <p:cNvSpPr/>
          <p:nvPr/>
        </p:nvSpPr>
        <p:spPr>
          <a:xfrm flipH="1" flipV="1">
            <a:off x="12826679" y="6041608"/>
            <a:ext cx="5461321" cy="6068135"/>
          </a:xfrm>
          <a:custGeom>
            <a:avLst/>
            <a:gdLst/>
            <a:ahLst/>
            <a:cxnLst/>
            <a:rect l="l" t="t" r="r" b="b"/>
            <a:pathLst>
              <a:path w="5461321" h="6068135">
                <a:moveTo>
                  <a:pt x="5461321" y="6068135"/>
                </a:moveTo>
                <a:lnTo>
                  <a:pt x="0" y="6068135"/>
                </a:lnTo>
                <a:lnTo>
                  <a:pt x="0" y="0"/>
                </a:lnTo>
                <a:lnTo>
                  <a:pt x="5461321" y="0"/>
                </a:lnTo>
                <a:lnTo>
                  <a:pt x="5461321" y="6068135"/>
                </a:lnTo>
                <a:close/>
              </a:path>
            </a:pathLst>
          </a:custGeom>
          <a:blipFill>
            <a:blip r:embed="rId2"/>
            <a:stretch>
              <a:fillRect/>
            </a:stretch>
          </a:blipFill>
        </p:spPr>
      </p:sp>
      <p:sp>
        <p:nvSpPr>
          <p:cNvPr id="3" name="Freeform 3"/>
          <p:cNvSpPr/>
          <p:nvPr/>
        </p:nvSpPr>
        <p:spPr>
          <a:xfrm rot="-946185" flipH="1">
            <a:off x="4476734" y="8072992"/>
            <a:ext cx="5714777" cy="2005367"/>
          </a:xfrm>
          <a:custGeom>
            <a:avLst/>
            <a:gdLst/>
            <a:ahLst/>
            <a:cxnLst/>
            <a:rect l="l" t="t" r="r" b="b"/>
            <a:pathLst>
              <a:path w="5714777" h="2005367">
                <a:moveTo>
                  <a:pt x="5714777" y="0"/>
                </a:moveTo>
                <a:lnTo>
                  <a:pt x="0" y="0"/>
                </a:lnTo>
                <a:lnTo>
                  <a:pt x="0" y="2005367"/>
                </a:lnTo>
                <a:lnTo>
                  <a:pt x="5714777" y="2005367"/>
                </a:lnTo>
                <a:lnTo>
                  <a:pt x="5714777"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flipV="1">
            <a:off x="-1613775" y="-171382"/>
            <a:ext cx="8044973" cy="2823054"/>
          </a:xfrm>
          <a:custGeom>
            <a:avLst/>
            <a:gdLst/>
            <a:ahLst/>
            <a:cxnLst/>
            <a:rect l="l" t="t" r="r" b="b"/>
            <a:pathLst>
              <a:path w="8044973" h="2823054">
                <a:moveTo>
                  <a:pt x="8044973" y="2823054"/>
                </a:moveTo>
                <a:lnTo>
                  <a:pt x="0" y="2823054"/>
                </a:lnTo>
                <a:lnTo>
                  <a:pt x="0" y="0"/>
                </a:lnTo>
                <a:lnTo>
                  <a:pt x="8044973" y="0"/>
                </a:lnTo>
                <a:lnTo>
                  <a:pt x="8044973" y="2823054"/>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1028700" y="3920707"/>
            <a:ext cx="16331648" cy="2112211"/>
          </a:xfrm>
          <a:prstGeom prst="rect">
            <a:avLst/>
          </a:prstGeom>
        </p:spPr>
        <p:txBody>
          <a:bodyPr lIns="0" tIns="0" rIns="0" bIns="0" rtlCol="0" anchor="t">
            <a:spAutoFit/>
          </a:bodyPr>
          <a:lstStyle/>
          <a:p>
            <a:pPr>
              <a:lnSpc>
                <a:spcPts val="16403"/>
              </a:lnSpc>
            </a:pPr>
            <a:r>
              <a:rPr lang="en-US" sz="11717" spc="-468">
                <a:solidFill>
                  <a:srgbClr val="FFE147"/>
                </a:solidFill>
                <a:latin typeface="Childos Arabic Semi-Bold"/>
              </a:rPr>
              <a:t>Kelebihan dan Kekurangan?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2209800" y="342900"/>
            <a:ext cx="14134417" cy="1118359"/>
          </a:xfrm>
          <a:prstGeom prst="rect">
            <a:avLst/>
          </a:prstGeom>
        </p:spPr>
        <p:txBody>
          <a:bodyPr wrap="square" lIns="0" tIns="0" rIns="0" bIns="0" rtlCol="0" anchor="t">
            <a:spAutoFit/>
          </a:bodyPr>
          <a:lstStyle/>
          <a:p>
            <a:pPr algn="ctr">
              <a:lnSpc>
                <a:spcPts val="8615"/>
              </a:lnSpc>
              <a:spcBef>
                <a:spcPct val="0"/>
              </a:spcBef>
            </a:pPr>
            <a:r>
              <a:rPr lang="en-US" sz="6153" spc="-246" dirty="0">
                <a:solidFill>
                  <a:srgbClr val="000000"/>
                </a:solidFill>
                <a:latin typeface="Childos Arabic Bold"/>
              </a:rPr>
              <a:t>Microsoft Corporation </a:t>
            </a:r>
            <a:r>
              <a:rPr lang="en-US" sz="6153" spc="-246" dirty="0" err="1">
                <a:solidFill>
                  <a:srgbClr val="000000"/>
                </a:solidFill>
                <a:latin typeface="Childos Arabic Bold"/>
              </a:rPr>
              <a:t>dan</a:t>
            </a:r>
            <a:r>
              <a:rPr lang="en-US" sz="6153" spc="-246" dirty="0">
                <a:solidFill>
                  <a:srgbClr val="000000"/>
                </a:solidFill>
                <a:latin typeface="Childos Arabic Bold"/>
              </a:rPr>
              <a:t> MS SQL Server</a:t>
            </a:r>
          </a:p>
        </p:txBody>
      </p:sp>
      <p:sp>
        <p:nvSpPr>
          <p:cNvPr id="3" name="TextBox 3"/>
          <p:cNvSpPr txBox="1"/>
          <p:nvPr/>
        </p:nvSpPr>
        <p:spPr>
          <a:xfrm>
            <a:off x="0" y="1741788"/>
            <a:ext cx="18288000" cy="5398266"/>
          </a:xfrm>
          <a:prstGeom prst="rect">
            <a:avLst/>
          </a:prstGeom>
        </p:spPr>
        <p:txBody>
          <a:bodyPr lIns="0" tIns="0" rIns="0" bIns="0" rtlCol="0" anchor="t">
            <a:spAutoFit/>
          </a:bodyPr>
          <a:lstStyle/>
          <a:p>
            <a:pPr algn="ctr">
              <a:lnSpc>
                <a:spcPts val="3902"/>
              </a:lnSpc>
            </a:pPr>
            <a:r>
              <a:rPr lang="en-US" sz="2787">
                <a:solidFill>
                  <a:srgbClr val="000000"/>
                </a:solidFill>
                <a:latin typeface="Open Sans"/>
              </a:rPr>
              <a:t>Microsoft SQL Server adalah DBMS bertipe relasional yang memiliki rentang dari laptop dan komputer meja (desktop) hingga server perusahaan besar.</a:t>
            </a:r>
          </a:p>
          <a:p>
            <a:pPr algn="ctr">
              <a:lnSpc>
                <a:spcPts val="3902"/>
              </a:lnSpc>
            </a:pPr>
            <a:endParaRPr lang="en-US" sz="2787">
              <a:solidFill>
                <a:srgbClr val="000000"/>
              </a:solidFill>
              <a:latin typeface="Open Sans"/>
            </a:endParaRPr>
          </a:p>
          <a:p>
            <a:pPr algn="ctr">
              <a:lnSpc>
                <a:spcPts val="3902"/>
              </a:lnSpc>
            </a:pPr>
            <a:r>
              <a:rPr lang="en-US" sz="2787">
                <a:solidFill>
                  <a:srgbClr val="000000"/>
                </a:solidFill>
                <a:latin typeface="Open Sans"/>
              </a:rPr>
              <a:t>Saat melakukan perancangan basis data, administrator basis data menciptakan objek-objek basis data, seperti tabel, kunci, indeks, serta view.</a:t>
            </a:r>
          </a:p>
          <a:p>
            <a:pPr algn="ctr">
              <a:lnSpc>
                <a:spcPts val="3902"/>
              </a:lnSpc>
            </a:pPr>
            <a:endParaRPr lang="en-US" sz="2787">
              <a:solidFill>
                <a:srgbClr val="000000"/>
              </a:solidFill>
              <a:latin typeface="Open Sans"/>
            </a:endParaRPr>
          </a:p>
          <a:p>
            <a:pPr algn="ctr">
              <a:lnSpc>
                <a:spcPts val="3902"/>
              </a:lnSpc>
            </a:pPr>
            <a:r>
              <a:rPr lang="en-US" sz="2787">
                <a:solidFill>
                  <a:srgbClr val="000000"/>
                </a:solidFill>
                <a:latin typeface="Open Sans"/>
              </a:rPr>
              <a:t>Ada tiga perkakas yang sangat membantu saat kita melakukan perancangan basis data.yaitu Database Designer, Table Designer, serta View Designer.</a:t>
            </a:r>
          </a:p>
          <a:p>
            <a:pPr algn="ctr">
              <a:lnSpc>
                <a:spcPts val="3902"/>
              </a:lnSpc>
            </a:pPr>
            <a:endParaRPr lang="en-US" sz="2787">
              <a:solidFill>
                <a:srgbClr val="000000"/>
              </a:solidFill>
              <a:latin typeface="Open Sans"/>
            </a:endParaRPr>
          </a:p>
          <a:p>
            <a:pPr algn="ctr">
              <a:lnSpc>
                <a:spcPts val="3902"/>
              </a:lnSpc>
            </a:pPr>
            <a:r>
              <a:rPr lang="en-US" sz="2787">
                <a:solidFill>
                  <a:srgbClr val="000000"/>
                </a:solidFill>
                <a:latin typeface="Open Sans"/>
              </a:rPr>
              <a:t>Database Designer adalah perkakas yang bersifat visual yang mengizinkan administrator basis data menciptakan tabel, kolom, indeks, relasi, serta batasan.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TextBox 2"/>
          <p:cNvSpPr txBox="1"/>
          <p:nvPr/>
        </p:nvSpPr>
        <p:spPr>
          <a:xfrm>
            <a:off x="3048097" y="-180975"/>
            <a:ext cx="12191807" cy="2212050"/>
          </a:xfrm>
          <a:prstGeom prst="rect">
            <a:avLst/>
          </a:prstGeom>
        </p:spPr>
        <p:txBody>
          <a:bodyPr lIns="0" tIns="0" rIns="0" bIns="0" rtlCol="0" anchor="t">
            <a:spAutoFit/>
          </a:bodyPr>
          <a:lstStyle/>
          <a:p>
            <a:pPr algn="ctr">
              <a:lnSpc>
                <a:spcPts val="8615"/>
              </a:lnSpc>
            </a:pPr>
            <a:r>
              <a:rPr lang="en-US" sz="6153" spc="-246">
                <a:solidFill>
                  <a:srgbClr val="000000"/>
                </a:solidFill>
                <a:latin typeface="Childos Arabic Bold"/>
              </a:rPr>
              <a:t>Tujuan Menggunakan SQL Query Analyzer </a:t>
            </a:r>
          </a:p>
          <a:p>
            <a:pPr algn="ctr">
              <a:lnSpc>
                <a:spcPts val="8615"/>
              </a:lnSpc>
              <a:spcBef>
                <a:spcPct val="0"/>
              </a:spcBef>
            </a:pPr>
            <a:endParaRPr lang="en-US" sz="6153" spc="-246">
              <a:solidFill>
                <a:srgbClr val="000000"/>
              </a:solidFill>
              <a:latin typeface="Childos Arabic Bold"/>
            </a:endParaRPr>
          </a:p>
        </p:txBody>
      </p:sp>
      <p:sp>
        <p:nvSpPr>
          <p:cNvPr id="3" name="TextBox 3"/>
          <p:cNvSpPr txBox="1"/>
          <p:nvPr/>
        </p:nvSpPr>
        <p:spPr>
          <a:xfrm>
            <a:off x="0" y="1964400"/>
            <a:ext cx="15455801" cy="2380615"/>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000000"/>
                </a:solidFill>
                <a:latin typeface="Open Sans"/>
              </a:rPr>
              <a:t>Melakukan analisis permohonan</a:t>
            </a:r>
          </a:p>
          <a:p>
            <a:pPr marL="734059" lvl="1" indent="-367030">
              <a:lnSpc>
                <a:spcPts val="4759"/>
              </a:lnSpc>
              <a:buFont typeface="Arial"/>
              <a:buChar char="•"/>
            </a:pPr>
            <a:r>
              <a:rPr lang="en-US" sz="3399">
                <a:solidFill>
                  <a:srgbClr val="000000"/>
                </a:solidFill>
                <a:latin typeface="Open Sans"/>
              </a:rPr>
              <a:t>Memformat permohonan SQL</a:t>
            </a:r>
          </a:p>
          <a:p>
            <a:pPr marL="734059" lvl="1" indent="-367030">
              <a:lnSpc>
                <a:spcPts val="4759"/>
              </a:lnSpc>
              <a:buFont typeface="Arial"/>
              <a:buChar char="•"/>
            </a:pPr>
            <a:r>
              <a:rPr lang="en-US" sz="3399">
                <a:solidFill>
                  <a:srgbClr val="000000"/>
                </a:solidFill>
                <a:latin typeface="Open Sans"/>
              </a:rPr>
              <a:t>Menggunakan template untuk prosedur-prosedur tersimpan</a:t>
            </a:r>
          </a:p>
          <a:p>
            <a:pPr marL="734059" lvl="1" indent="-367030">
              <a:lnSpc>
                <a:spcPts val="4759"/>
              </a:lnSpc>
              <a:buFont typeface="Arial"/>
              <a:buChar char="•"/>
            </a:pPr>
            <a:r>
              <a:rPr lang="en-US" sz="3399">
                <a:solidFill>
                  <a:srgbClr val="000000"/>
                </a:solidFill>
                <a:latin typeface="Open Sans"/>
              </a:rPr>
              <a:t>Menyeret nama-nama objek dari Object Browser ke jendela permohonan</a:t>
            </a:r>
          </a:p>
        </p:txBody>
      </p:sp>
      <p:sp>
        <p:nvSpPr>
          <p:cNvPr id="4" name="TextBox 4"/>
          <p:cNvSpPr txBox="1"/>
          <p:nvPr/>
        </p:nvSpPr>
        <p:spPr>
          <a:xfrm>
            <a:off x="5733239" y="4889058"/>
            <a:ext cx="6821522" cy="1824384"/>
          </a:xfrm>
          <a:prstGeom prst="rect">
            <a:avLst/>
          </a:prstGeom>
        </p:spPr>
        <p:txBody>
          <a:bodyPr lIns="0" tIns="0" rIns="0" bIns="0" rtlCol="0" anchor="t">
            <a:spAutoFit/>
          </a:bodyPr>
          <a:lstStyle/>
          <a:p>
            <a:pPr algn="ctr">
              <a:lnSpc>
                <a:spcPts val="7132"/>
              </a:lnSpc>
            </a:pPr>
            <a:r>
              <a:rPr lang="en-US" sz="5094" spc="-203">
                <a:solidFill>
                  <a:srgbClr val="000000"/>
                </a:solidFill>
                <a:latin typeface="Childos Arabic Bold"/>
              </a:rPr>
              <a:t>Fasilitas-fasilitas tambahan</a:t>
            </a:r>
          </a:p>
          <a:p>
            <a:pPr algn="ctr">
              <a:lnSpc>
                <a:spcPts val="7132"/>
              </a:lnSpc>
              <a:spcBef>
                <a:spcPct val="0"/>
              </a:spcBef>
            </a:pPr>
            <a:endParaRPr lang="en-US" sz="5094" spc="-203">
              <a:solidFill>
                <a:srgbClr val="000000"/>
              </a:solidFill>
              <a:latin typeface="Childos Arabic Bold"/>
            </a:endParaRPr>
          </a:p>
        </p:txBody>
      </p:sp>
      <p:sp>
        <p:nvSpPr>
          <p:cNvPr id="5" name="TextBox 5"/>
          <p:cNvSpPr txBox="1"/>
          <p:nvPr/>
        </p:nvSpPr>
        <p:spPr>
          <a:xfrm>
            <a:off x="0" y="6895387"/>
            <a:ext cx="18288000" cy="2604658"/>
          </a:xfrm>
          <a:prstGeom prst="rect">
            <a:avLst/>
          </a:prstGeom>
        </p:spPr>
        <p:txBody>
          <a:bodyPr lIns="0" tIns="0" rIns="0" bIns="0" rtlCol="0" anchor="t">
            <a:spAutoFit/>
          </a:bodyPr>
          <a:lstStyle/>
          <a:p>
            <a:pPr marL="641734" lvl="1" indent="-320867">
              <a:lnSpc>
                <a:spcPts val="4161"/>
              </a:lnSpc>
              <a:buFont typeface="Arial"/>
              <a:buChar char="•"/>
            </a:pPr>
            <a:r>
              <a:rPr lang="en-US" sz="2972">
                <a:solidFill>
                  <a:srgbClr val="000000"/>
                </a:solidFill>
                <a:latin typeface="Open Sans"/>
              </a:rPr>
              <a:t>Dukungan penuh terhadap komputasi jaringan di mana pada komputasi jaringan mungkin dijumpai permasalahan konkurensi</a:t>
            </a:r>
          </a:p>
          <a:p>
            <a:pPr marL="641734" lvl="1" indent="-320867">
              <a:lnSpc>
                <a:spcPts val="4161"/>
              </a:lnSpc>
              <a:buFont typeface="Arial"/>
              <a:buChar char="•"/>
            </a:pPr>
            <a:r>
              <a:rPr lang="en-US" sz="2972">
                <a:solidFill>
                  <a:srgbClr val="000000"/>
                </a:solidFill>
                <a:latin typeface="Open Sans"/>
              </a:rPr>
              <a:t>Dukungan penuh terhadap SQL</a:t>
            </a:r>
          </a:p>
          <a:p>
            <a:pPr marL="641734" lvl="1" indent="-320867">
              <a:lnSpc>
                <a:spcPts val="4161"/>
              </a:lnSpc>
              <a:buFont typeface="Arial"/>
              <a:buChar char="•"/>
            </a:pPr>
            <a:r>
              <a:rPr lang="en-US" sz="2972">
                <a:solidFill>
                  <a:srgbClr val="000000"/>
                </a:solidFill>
                <a:latin typeface="Open Sans"/>
              </a:rPr>
              <a:t>Dukungan penuh terhadap arsitektur klien-server</a:t>
            </a:r>
          </a:p>
          <a:p>
            <a:pPr marL="641734" lvl="1" indent="-320867">
              <a:lnSpc>
                <a:spcPts val="4161"/>
              </a:lnSpc>
              <a:buFont typeface="Arial"/>
              <a:buChar char="•"/>
            </a:pPr>
            <a:r>
              <a:rPr lang="en-US" sz="2972">
                <a:solidFill>
                  <a:srgbClr val="000000"/>
                </a:solidFill>
                <a:latin typeface="Open Sans"/>
              </a:rPr>
              <a:t>Catatan (log) untuk kegagalan-kegagalan dalam transaksidengan basis data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sp>
        <p:nvSpPr>
          <p:cNvPr id="2" name="Freeform 2"/>
          <p:cNvSpPr/>
          <p:nvPr/>
        </p:nvSpPr>
        <p:spPr>
          <a:xfrm rot="-474658">
            <a:off x="13684856" y="7171234"/>
            <a:ext cx="1236792" cy="1748116"/>
          </a:xfrm>
          <a:custGeom>
            <a:avLst/>
            <a:gdLst/>
            <a:ahLst/>
            <a:cxnLst/>
            <a:rect l="l" t="t" r="r" b="b"/>
            <a:pathLst>
              <a:path w="1236792" h="1748116">
                <a:moveTo>
                  <a:pt x="0" y="0"/>
                </a:moveTo>
                <a:lnTo>
                  <a:pt x="1236792" y="0"/>
                </a:lnTo>
                <a:lnTo>
                  <a:pt x="1236792" y="1748116"/>
                </a:lnTo>
                <a:lnTo>
                  <a:pt x="0" y="1748116"/>
                </a:lnTo>
                <a:lnTo>
                  <a:pt x="0" y="0"/>
                </a:lnTo>
                <a:close/>
              </a:path>
            </a:pathLst>
          </a:custGeom>
          <a:blipFill>
            <a:blip r:embed="rId2"/>
            <a:stretch>
              <a:fillRect/>
            </a:stretch>
          </a:blipFill>
        </p:spPr>
      </p:sp>
      <p:sp>
        <p:nvSpPr>
          <p:cNvPr id="3" name="Freeform 3"/>
          <p:cNvSpPr/>
          <p:nvPr/>
        </p:nvSpPr>
        <p:spPr>
          <a:xfrm rot="-930141">
            <a:off x="14562465" y="7290309"/>
            <a:ext cx="3965724" cy="3935981"/>
          </a:xfrm>
          <a:custGeom>
            <a:avLst/>
            <a:gdLst/>
            <a:ahLst/>
            <a:cxnLst/>
            <a:rect l="l" t="t" r="r" b="b"/>
            <a:pathLst>
              <a:path w="3965724" h="3935981">
                <a:moveTo>
                  <a:pt x="0" y="0"/>
                </a:moveTo>
                <a:lnTo>
                  <a:pt x="3965724" y="0"/>
                </a:lnTo>
                <a:lnTo>
                  <a:pt x="3965724" y="3935982"/>
                </a:lnTo>
                <a:lnTo>
                  <a:pt x="0" y="3935982"/>
                </a:lnTo>
                <a:lnTo>
                  <a:pt x="0" y="0"/>
                </a:lnTo>
                <a:close/>
              </a:path>
            </a:pathLst>
          </a:custGeom>
          <a:blipFill>
            <a:blip r:embed="rId3"/>
            <a:stretch>
              <a:fillRect/>
            </a:stretch>
          </a:blipFill>
        </p:spPr>
      </p:sp>
      <p:sp>
        <p:nvSpPr>
          <p:cNvPr id="4" name="Freeform 4"/>
          <p:cNvSpPr/>
          <p:nvPr/>
        </p:nvSpPr>
        <p:spPr>
          <a:xfrm rot="-867913">
            <a:off x="-270530" y="-30524"/>
            <a:ext cx="3307530" cy="2679099"/>
          </a:xfrm>
          <a:custGeom>
            <a:avLst/>
            <a:gdLst/>
            <a:ahLst/>
            <a:cxnLst/>
            <a:rect l="l" t="t" r="r" b="b"/>
            <a:pathLst>
              <a:path w="3307530" h="2679099">
                <a:moveTo>
                  <a:pt x="0" y="0"/>
                </a:moveTo>
                <a:lnTo>
                  <a:pt x="3307529" y="0"/>
                </a:lnTo>
                <a:lnTo>
                  <a:pt x="3307529" y="2679099"/>
                </a:lnTo>
                <a:lnTo>
                  <a:pt x="0" y="26790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3726943">
            <a:off x="2182718" y="1292753"/>
            <a:ext cx="1620466" cy="1800518"/>
          </a:xfrm>
          <a:custGeom>
            <a:avLst/>
            <a:gdLst/>
            <a:ahLst/>
            <a:cxnLst/>
            <a:rect l="l" t="t" r="r" b="b"/>
            <a:pathLst>
              <a:path w="1620466" h="1800518">
                <a:moveTo>
                  <a:pt x="0" y="0"/>
                </a:moveTo>
                <a:lnTo>
                  <a:pt x="1620467" y="0"/>
                </a:lnTo>
                <a:lnTo>
                  <a:pt x="1620467" y="1800518"/>
                </a:lnTo>
                <a:lnTo>
                  <a:pt x="0" y="180051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1472365">
            <a:off x="14148985" y="9029816"/>
            <a:ext cx="1077957" cy="1178095"/>
          </a:xfrm>
          <a:custGeom>
            <a:avLst/>
            <a:gdLst/>
            <a:ahLst/>
            <a:cxnLst/>
            <a:rect l="l" t="t" r="r" b="b"/>
            <a:pathLst>
              <a:path w="1077957" h="1178095">
                <a:moveTo>
                  <a:pt x="0" y="0"/>
                </a:moveTo>
                <a:lnTo>
                  <a:pt x="1077958" y="0"/>
                </a:lnTo>
                <a:lnTo>
                  <a:pt x="1077958" y="1178095"/>
                </a:lnTo>
                <a:lnTo>
                  <a:pt x="0" y="1178095"/>
                </a:lnTo>
                <a:lnTo>
                  <a:pt x="0" y="0"/>
                </a:lnTo>
                <a:close/>
              </a:path>
            </a:pathLst>
          </a:custGeom>
          <a:blipFill>
            <a:blip r:embed="rId8"/>
            <a:stretch>
              <a:fillRect/>
            </a:stretch>
          </a:blipFill>
        </p:spPr>
      </p:sp>
      <p:sp>
        <p:nvSpPr>
          <p:cNvPr id="7" name="Freeform 7"/>
          <p:cNvSpPr/>
          <p:nvPr/>
        </p:nvSpPr>
        <p:spPr>
          <a:xfrm rot="-1064436">
            <a:off x="340895" y="1273979"/>
            <a:ext cx="1050652" cy="2401491"/>
          </a:xfrm>
          <a:custGeom>
            <a:avLst/>
            <a:gdLst/>
            <a:ahLst/>
            <a:cxnLst/>
            <a:rect l="l" t="t" r="r" b="b"/>
            <a:pathLst>
              <a:path w="1050652" h="2401491">
                <a:moveTo>
                  <a:pt x="0" y="0"/>
                </a:moveTo>
                <a:lnTo>
                  <a:pt x="1050652" y="0"/>
                </a:lnTo>
                <a:lnTo>
                  <a:pt x="1050652" y="2401491"/>
                </a:lnTo>
                <a:lnTo>
                  <a:pt x="0" y="240149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15036063" y="1093520"/>
            <a:ext cx="2223237" cy="2198984"/>
          </a:xfrm>
          <a:custGeom>
            <a:avLst/>
            <a:gdLst/>
            <a:ahLst/>
            <a:cxnLst/>
            <a:rect l="l" t="t" r="r" b="b"/>
            <a:pathLst>
              <a:path w="2223237" h="2198984">
                <a:moveTo>
                  <a:pt x="0" y="0"/>
                </a:moveTo>
                <a:lnTo>
                  <a:pt x="2223237" y="0"/>
                </a:lnTo>
                <a:lnTo>
                  <a:pt x="2223237" y="2198984"/>
                </a:lnTo>
                <a:lnTo>
                  <a:pt x="0" y="219898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rot="-10800000">
            <a:off x="1028700" y="7094440"/>
            <a:ext cx="2223237" cy="2198984"/>
          </a:xfrm>
          <a:custGeom>
            <a:avLst/>
            <a:gdLst/>
            <a:ahLst/>
            <a:cxnLst/>
            <a:rect l="l" t="t" r="r" b="b"/>
            <a:pathLst>
              <a:path w="2223237" h="2198984">
                <a:moveTo>
                  <a:pt x="0" y="0"/>
                </a:moveTo>
                <a:lnTo>
                  <a:pt x="2223237" y="0"/>
                </a:lnTo>
                <a:lnTo>
                  <a:pt x="2223237" y="2198983"/>
                </a:lnTo>
                <a:lnTo>
                  <a:pt x="0" y="2198983"/>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0" name="TextBox 10"/>
          <p:cNvSpPr txBox="1"/>
          <p:nvPr/>
        </p:nvSpPr>
        <p:spPr>
          <a:xfrm>
            <a:off x="1742673" y="3487081"/>
            <a:ext cx="14802654" cy="2865499"/>
          </a:xfrm>
          <a:prstGeom prst="rect">
            <a:avLst/>
          </a:prstGeom>
        </p:spPr>
        <p:txBody>
          <a:bodyPr lIns="0" tIns="0" rIns="0" bIns="0" rtlCol="0" anchor="t">
            <a:spAutoFit/>
          </a:bodyPr>
          <a:lstStyle/>
          <a:p>
            <a:pPr algn="ctr">
              <a:lnSpc>
                <a:spcPts val="22134"/>
              </a:lnSpc>
            </a:pPr>
            <a:r>
              <a:rPr lang="en-US" sz="15810" spc="-632">
                <a:solidFill>
                  <a:srgbClr val="0F5243"/>
                </a:solidFill>
                <a:latin typeface="Childos Arabic Semi-Bold"/>
              </a:rPr>
              <a:t>Terimakasih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Freeform 2"/>
          <p:cNvSpPr/>
          <p:nvPr/>
        </p:nvSpPr>
        <p:spPr>
          <a:xfrm flipH="1" flipV="1">
            <a:off x="12826679" y="6041608"/>
            <a:ext cx="5461321" cy="6068135"/>
          </a:xfrm>
          <a:custGeom>
            <a:avLst/>
            <a:gdLst/>
            <a:ahLst/>
            <a:cxnLst/>
            <a:rect l="l" t="t" r="r" b="b"/>
            <a:pathLst>
              <a:path w="5461321" h="6068135">
                <a:moveTo>
                  <a:pt x="5461321" y="6068135"/>
                </a:moveTo>
                <a:lnTo>
                  <a:pt x="0" y="6068135"/>
                </a:lnTo>
                <a:lnTo>
                  <a:pt x="0" y="0"/>
                </a:lnTo>
                <a:lnTo>
                  <a:pt x="5461321" y="0"/>
                </a:lnTo>
                <a:lnTo>
                  <a:pt x="5461321" y="6068135"/>
                </a:lnTo>
                <a:close/>
              </a:path>
            </a:pathLst>
          </a:custGeom>
          <a:blipFill>
            <a:blip r:embed="rId2"/>
            <a:stretch>
              <a:fillRect/>
            </a:stretch>
          </a:blipFill>
        </p:spPr>
      </p:sp>
      <p:sp>
        <p:nvSpPr>
          <p:cNvPr id="3" name="Freeform 3"/>
          <p:cNvSpPr/>
          <p:nvPr/>
        </p:nvSpPr>
        <p:spPr>
          <a:xfrm rot="-946185" flipH="1">
            <a:off x="4476734" y="8072992"/>
            <a:ext cx="5714777" cy="2005367"/>
          </a:xfrm>
          <a:custGeom>
            <a:avLst/>
            <a:gdLst/>
            <a:ahLst/>
            <a:cxnLst/>
            <a:rect l="l" t="t" r="r" b="b"/>
            <a:pathLst>
              <a:path w="5714777" h="2005367">
                <a:moveTo>
                  <a:pt x="5714777" y="0"/>
                </a:moveTo>
                <a:lnTo>
                  <a:pt x="0" y="0"/>
                </a:lnTo>
                <a:lnTo>
                  <a:pt x="0" y="2005367"/>
                </a:lnTo>
                <a:lnTo>
                  <a:pt x="5714777" y="2005367"/>
                </a:lnTo>
                <a:lnTo>
                  <a:pt x="5714777"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flipV="1">
            <a:off x="-1613775" y="-171382"/>
            <a:ext cx="8044973" cy="2823054"/>
          </a:xfrm>
          <a:custGeom>
            <a:avLst/>
            <a:gdLst/>
            <a:ahLst/>
            <a:cxnLst/>
            <a:rect l="l" t="t" r="r" b="b"/>
            <a:pathLst>
              <a:path w="8044973" h="2823054">
                <a:moveTo>
                  <a:pt x="8044973" y="2823054"/>
                </a:moveTo>
                <a:lnTo>
                  <a:pt x="0" y="2823054"/>
                </a:lnTo>
                <a:lnTo>
                  <a:pt x="0" y="0"/>
                </a:lnTo>
                <a:lnTo>
                  <a:pt x="8044973" y="0"/>
                </a:lnTo>
                <a:lnTo>
                  <a:pt x="8044973" y="2823054"/>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1320509" y="1751901"/>
            <a:ext cx="15646983" cy="6690453"/>
          </a:xfrm>
          <a:prstGeom prst="rect">
            <a:avLst/>
          </a:prstGeom>
        </p:spPr>
        <p:txBody>
          <a:bodyPr lIns="0" tIns="0" rIns="0" bIns="0" rtlCol="0" anchor="t">
            <a:spAutoFit/>
          </a:bodyPr>
          <a:lstStyle/>
          <a:p>
            <a:pPr>
              <a:lnSpc>
                <a:spcPts val="6609"/>
              </a:lnSpc>
            </a:pPr>
            <a:r>
              <a:rPr lang="en-US" sz="4721" spc="-188">
                <a:solidFill>
                  <a:srgbClr val="FFE147"/>
                </a:solidFill>
                <a:latin typeface="Sondos Bold"/>
              </a:rPr>
              <a:t>Kelebihan :</a:t>
            </a:r>
          </a:p>
          <a:p>
            <a:pPr marL="1019341" lvl="1" indent="-509670">
              <a:lnSpc>
                <a:spcPts val="6609"/>
              </a:lnSpc>
              <a:buFont typeface="Arial"/>
              <a:buChar char="•"/>
            </a:pPr>
            <a:r>
              <a:rPr lang="en-US" sz="4721" spc="-188">
                <a:solidFill>
                  <a:srgbClr val="FFE147"/>
                </a:solidFill>
                <a:latin typeface="Sondos Bold"/>
              </a:rPr>
              <a:t>Meningkatkan kinerja: Data dapat diakses dari lokasi yang paling dekat dengan pengguna.</a:t>
            </a:r>
          </a:p>
          <a:p>
            <a:pPr marL="1019341" lvl="1" indent="-509670">
              <a:lnSpc>
                <a:spcPts val="6609"/>
              </a:lnSpc>
              <a:buFont typeface="Arial"/>
              <a:buChar char="•"/>
            </a:pPr>
            <a:r>
              <a:rPr lang="en-US" sz="4721" spc="-188">
                <a:solidFill>
                  <a:srgbClr val="FFE147"/>
                </a:solidFill>
                <a:latin typeface="Sondos Bold"/>
              </a:rPr>
              <a:t>Meningkatkan keandalan: Data tidak bergantung pada satu lokasi fisik.</a:t>
            </a:r>
          </a:p>
          <a:p>
            <a:pPr marL="1019341" lvl="1" indent="-509670">
              <a:lnSpc>
                <a:spcPts val="6609"/>
              </a:lnSpc>
              <a:buFont typeface="Arial"/>
              <a:buChar char="•"/>
            </a:pPr>
            <a:r>
              <a:rPr lang="en-US" sz="4721" spc="-188">
                <a:solidFill>
                  <a:srgbClr val="FFE147"/>
                </a:solidFill>
                <a:latin typeface="Sondos Bold"/>
              </a:rPr>
              <a:t>Meningkatkan keamanan: Data dapat didistribusikan ke lokasi yang aman.</a:t>
            </a:r>
          </a:p>
          <a:p>
            <a:pPr>
              <a:lnSpc>
                <a:spcPts val="6609"/>
              </a:lnSpc>
            </a:pPr>
            <a:endParaRPr lang="en-US" sz="4721" spc="-188">
              <a:solidFill>
                <a:srgbClr val="FFE147"/>
              </a:solidFill>
              <a:latin typeface="Sondo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26959"/>
        </a:solidFill>
        <a:effectLst/>
      </p:bgPr>
    </p:bg>
    <p:spTree>
      <p:nvGrpSpPr>
        <p:cNvPr id="1" name=""/>
        <p:cNvGrpSpPr/>
        <p:nvPr/>
      </p:nvGrpSpPr>
      <p:grpSpPr>
        <a:xfrm>
          <a:off x="0" y="0"/>
          <a:ext cx="0" cy="0"/>
          <a:chOff x="0" y="0"/>
          <a:chExt cx="0" cy="0"/>
        </a:xfrm>
      </p:grpSpPr>
      <p:sp>
        <p:nvSpPr>
          <p:cNvPr id="2" name="Freeform 2"/>
          <p:cNvSpPr/>
          <p:nvPr/>
        </p:nvSpPr>
        <p:spPr>
          <a:xfrm flipH="1" flipV="1">
            <a:off x="12826679" y="6041608"/>
            <a:ext cx="5461321" cy="6068135"/>
          </a:xfrm>
          <a:custGeom>
            <a:avLst/>
            <a:gdLst/>
            <a:ahLst/>
            <a:cxnLst/>
            <a:rect l="l" t="t" r="r" b="b"/>
            <a:pathLst>
              <a:path w="5461321" h="6068135">
                <a:moveTo>
                  <a:pt x="5461321" y="6068135"/>
                </a:moveTo>
                <a:lnTo>
                  <a:pt x="0" y="6068135"/>
                </a:lnTo>
                <a:lnTo>
                  <a:pt x="0" y="0"/>
                </a:lnTo>
                <a:lnTo>
                  <a:pt x="5461321" y="0"/>
                </a:lnTo>
                <a:lnTo>
                  <a:pt x="5461321" y="6068135"/>
                </a:lnTo>
                <a:close/>
              </a:path>
            </a:pathLst>
          </a:custGeom>
          <a:blipFill>
            <a:blip r:embed="rId2"/>
            <a:stretch>
              <a:fillRect/>
            </a:stretch>
          </a:blipFill>
        </p:spPr>
      </p:sp>
      <p:sp>
        <p:nvSpPr>
          <p:cNvPr id="3" name="Freeform 3"/>
          <p:cNvSpPr/>
          <p:nvPr/>
        </p:nvSpPr>
        <p:spPr>
          <a:xfrm rot="-946185" flipH="1">
            <a:off x="4476734" y="8072992"/>
            <a:ext cx="5714777" cy="2005367"/>
          </a:xfrm>
          <a:custGeom>
            <a:avLst/>
            <a:gdLst/>
            <a:ahLst/>
            <a:cxnLst/>
            <a:rect l="l" t="t" r="r" b="b"/>
            <a:pathLst>
              <a:path w="5714777" h="2005367">
                <a:moveTo>
                  <a:pt x="5714777" y="0"/>
                </a:moveTo>
                <a:lnTo>
                  <a:pt x="0" y="0"/>
                </a:lnTo>
                <a:lnTo>
                  <a:pt x="0" y="2005367"/>
                </a:lnTo>
                <a:lnTo>
                  <a:pt x="5714777" y="2005367"/>
                </a:lnTo>
                <a:lnTo>
                  <a:pt x="5714777"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flipV="1">
            <a:off x="-1613775" y="-171382"/>
            <a:ext cx="8044973" cy="2823054"/>
          </a:xfrm>
          <a:custGeom>
            <a:avLst/>
            <a:gdLst/>
            <a:ahLst/>
            <a:cxnLst/>
            <a:rect l="l" t="t" r="r" b="b"/>
            <a:pathLst>
              <a:path w="8044973" h="2823054">
                <a:moveTo>
                  <a:pt x="8044973" y="2823054"/>
                </a:moveTo>
                <a:lnTo>
                  <a:pt x="0" y="2823054"/>
                </a:lnTo>
                <a:lnTo>
                  <a:pt x="0" y="0"/>
                </a:lnTo>
                <a:lnTo>
                  <a:pt x="8044973" y="0"/>
                </a:lnTo>
                <a:lnTo>
                  <a:pt x="8044973" y="2823054"/>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1320509" y="1751901"/>
            <a:ext cx="15646983" cy="6690453"/>
          </a:xfrm>
          <a:prstGeom prst="rect">
            <a:avLst/>
          </a:prstGeom>
        </p:spPr>
        <p:txBody>
          <a:bodyPr lIns="0" tIns="0" rIns="0" bIns="0" rtlCol="0" anchor="t">
            <a:spAutoFit/>
          </a:bodyPr>
          <a:lstStyle/>
          <a:p>
            <a:pPr>
              <a:lnSpc>
                <a:spcPts val="6609"/>
              </a:lnSpc>
            </a:pPr>
            <a:r>
              <a:rPr lang="en-US" sz="4721" spc="-188">
                <a:solidFill>
                  <a:srgbClr val="FFE147"/>
                </a:solidFill>
                <a:latin typeface="Sondos Bold"/>
              </a:rPr>
              <a:t>Kekurangan :</a:t>
            </a:r>
          </a:p>
          <a:p>
            <a:pPr marL="1019341" lvl="1" indent="-509670">
              <a:lnSpc>
                <a:spcPts val="6609"/>
              </a:lnSpc>
              <a:buFont typeface="Arial"/>
              <a:buChar char="•"/>
            </a:pPr>
            <a:r>
              <a:rPr lang="en-US" sz="4721" spc="-188">
                <a:solidFill>
                  <a:srgbClr val="FFE147"/>
                </a:solidFill>
                <a:latin typeface="Sondos Bold"/>
              </a:rPr>
              <a:t>Meningkatkan biaya: Membutuhkan infrastruktur jaringan yang memadai.</a:t>
            </a:r>
          </a:p>
          <a:p>
            <a:pPr marL="1019341" lvl="1" indent="-509670">
              <a:lnSpc>
                <a:spcPts val="6609"/>
              </a:lnSpc>
              <a:buFont typeface="Arial"/>
              <a:buChar char="•"/>
            </a:pPr>
            <a:r>
              <a:rPr lang="en-US" sz="4721" spc="-188">
                <a:solidFill>
                  <a:srgbClr val="FFE147"/>
                </a:solidFill>
                <a:latin typeface="Sondos Bold"/>
              </a:rPr>
              <a:t>Meningkatkan kompleksitas: Membutuhkan pengelolaan yang kompleks.</a:t>
            </a:r>
          </a:p>
          <a:p>
            <a:pPr marL="1019341" lvl="1" indent="-509670">
              <a:lnSpc>
                <a:spcPts val="6609"/>
              </a:lnSpc>
              <a:buFont typeface="Arial"/>
              <a:buChar char="•"/>
            </a:pPr>
            <a:r>
              <a:rPr lang="en-US" sz="4721" spc="-188">
                <a:solidFill>
                  <a:srgbClr val="FFE147"/>
                </a:solidFill>
                <a:latin typeface="Sondos Bold"/>
              </a:rPr>
              <a:t>Meningkatkan masalah keamanan: Keamanan data menjadi lebih kompleks.</a:t>
            </a:r>
          </a:p>
          <a:p>
            <a:pPr>
              <a:lnSpc>
                <a:spcPts val="6609"/>
              </a:lnSpc>
            </a:pPr>
            <a:endParaRPr lang="en-US" sz="4721" spc="-188">
              <a:solidFill>
                <a:srgbClr val="FFE147"/>
              </a:solidFill>
              <a:latin typeface="Sondo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EE"/>
        </a:solidFill>
        <a:effectLst/>
      </p:bgPr>
    </p:bg>
    <p:spTree>
      <p:nvGrpSpPr>
        <p:cNvPr id="1" name=""/>
        <p:cNvGrpSpPr/>
        <p:nvPr/>
      </p:nvGrpSpPr>
      <p:grpSpPr>
        <a:xfrm>
          <a:off x="0" y="0"/>
          <a:ext cx="0" cy="0"/>
          <a:chOff x="0" y="0"/>
          <a:chExt cx="0" cy="0"/>
        </a:xfrm>
      </p:grpSpPr>
      <p:grpSp>
        <p:nvGrpSpPr>
          <p:cNvPr id="2" name="Group 2"/>
          <p:cNvGrpSpPr/>
          <p:nvPr/>
        </p:nvGrpSpPr>
        <p:grpSpPr>
          <a:xfrm rot="765072">
            <a:off x="-887942" y="-808022"/>
            <a:ext cx="4559365" cy="5363129"/>
            <a:chOff x="0" y="0"/>
            <a:chExt cx="6079154" cy="7150839"/>
          </a:xfrm>
        </p:grpSpPr>
        <p:sp>
          <p:nvSpPr>
            <p:cNvPr id="3" name="Freeform 3"/>
            <p:cNvSpPr/>
            <p:nvPr/>
          </p:nvSpPr>
          <p:spPr>
            <a:xfrm rot="-996455">
              <a:off x="717973" y="1279631"/>
              <a:ext cx="4455711" cy="4521478"/>
            </a:xfrm>
            <a:custGeom>
              <a:avLst/>
              <a:gdLst/>
              <a:ahLst/>
              <a:cxnLst/>
              <a:rect l="l" t="t" r="r" b="b"/>
              <a:pathLst>
                <a:path w="4455711" h="4521478">
                  <a:moveTo>
                    <a:pt x="0" y="0"/>
                  </a:moveTo>
                  <a:lnTo>
                    <a:pt x="4455711" y="0"/>
                  </a:lnTo>
                  <a:lnTo>
                    <a:pt x="4455711" y="4521478"/>
                  </a:lnTo>
                  <a:lnTo>
                    <a:pt x="0" y="452147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996455">
              <a:off x="3403290" y="281684"/>
              <a:ext cx="2351977" cy="2609683"/>
            </a:xfrm>
            <a:custGeom>
              <a:avLst/>
              <a:gdLst/>
              <a:ahLst/>
              <a:cxnLst/>
              <a:rect l="l" t="t" r="r" b="b"/>
              <a:pathLst>
                <a:path w="2351977" h="2609683">
                  <a:moveTo>
                    <a:pt x="0" y="0"/>
                  </a:moveTo>
                  <a:lnTo>
                    <a:pt x="2351977" y="0"/>
                  </a:lnTo>
                  <a:lnTo>
                    <a:pt x="2351977" y="2609683"/>
                  </a:lnTo>
                  <a:lnTo>
                    <a:pt x="0" y="26096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703544">
              <a:off x="234074" y="4594533"/>
              <a:ext cx="3430012" cy="1852207"/>
            </a:xfrm>
            <a:custGeom>
              <a:avLst/>
              <a:gdLst/>
              <a:ahLst/>
              <a:cxnLst/>
              <a:rect l="l" t="t" r="r" b="b"/>
              <a:pathLst>
                <a:path w="3430012" h="1852207">
                  <a:moveTo>
                    <a:pt x="0" y="0"/>
                  </a:moveTo>
                  <a:lnTo>
                    <a:pt x="3430012" y="0"/>
                  </a:lnTo>
                  <a:lnTo>
                    <a:pt x="3430012" y="1852207"/>
                  </a:lnTo>
                  <a:lnTo>
                    <a:pt x="0" y="185220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sp>
        <p:nvSpPr>
          <p:cNvPr id="6" name="Freeform 6"/>
          <p:cNvSpPr/>
          <p:nvPr/>
        </p:nvSpPr>
        <p:spPr>
          <a:xfrm rot="-1486891">
            <a:off x="12176626" y="8556260"/>
            <a:ext cx="6503106" cy="1404080"/>
          </a:xfrm>
          <a:custGeom>
            <a:avLst/>
            <a:gdLst/>
            <a:ahLst/>
            <a:cxnLst/>
            <a:rect l="l" t="t" r="r" b="b"/>
            <a:pathLst>
              <a:path w="6503106" h="1404080">
                <a:moveTo>
                  <a:pt x="0" y="0"/>
                </a:moveTo>
                <a:lnTo>
                  <a:pt x="6503106" y="0"/>
                </a:lnTo>
                <a:lnTo>
                  <a:pt x="6503106" y="1404080"/>
                </a:lnTo>
                <a:lnTo>
                  <a:pt x="0" y="14040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9999594">
            <a:off x="13837056" y="-694772"/>
            <a:ext cx="4554595" cy="4281319"/>
          </a:xfrm>
          <a:custGeom>
            <a:avLst/>
            <a:gdLst/>
            <a:ahLst/>
            <a:cxnLst/>
            <a:rect l="l" t="t" r="r" b="b"/>
            <a:pathLst>
              <a:path w="4554595" h="4281319">
                <a:moveTo>
                  <a:pt x="0" y="0"/>
                </a:moveTo>
                <a:lnTo>
                  <a:pt x="4554595" y="0"/>
                </a:lnTo>
                <a:lnTo>
                  <a:pt x="4554595" y="4281318"/>
                </a:lnTo>
                <a:lnTo>
                  <a:pt x="0" y="428131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TextBox 8"/>
          <p:cNvSpPr txBox="1"/>
          <p:nvPr/>
        </p:nvSpPr>
        <p:spPr>
          <a:xfrm>
            <a:off x="640467" y="2998458"/>
            <a:ext cx="17007067" cy="3975760"/>
          </a:xfrm>
          <a:prstGeom prst="rect">
            <a:avLst/>
          </a:prstGeom>
        </p:spPr>
        <p:txBody>
          <a:bodyPr lIns="0" tIns="0" rIns="0" bIns="0" rtlCol="0" anchor="t">
            <a:spAutoFit/>
          </a:bodyPr>
          <a:lstStyle/>
          <a:p>
            <a:pPr algn="ctr">
              <a:lnSpc>
                <a:spcPts val="15538"/>
              </a:lnSpc>
            </a:pPr>
            <a:r>
              <a:rPr lang="en-US" sz="11099" spc="-443">
                <a:solidFill>
                  <a:srgbClr val="226959"/>
                </a:solidFill>
                <a:latin typeface="Childos Arabic Semi-Bold"/>
              </a:rPr>
              <a:t>Perbedaan dengan Basis Data Terdesentralisasi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3816</Words>
  <Application>Microsoft Office PowerPoint</Application>
  <PresentationFormat>Custom</PresentationFormat>
  <Paragraphs>376</Paragraphs>
  <Slides>62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Sondos Bold</vt:lpstr>
      <vt:lpstr>Open Sans Bold</vt:lpstr>
      <vt:lpstr>Childos Arabic Bold</vt:lpstr>
      <vt:lpstr>Arial</vt:lpstr>
      <vt:lpstr>Copperplate Gothic 32 AB</vt:lpstr>
      <vt:lpstr>Childos Arabic</vt:lpstr>
      <vt:lpstr>Open Sans</vt:lpstr>
      <vt:lpstr>Open Sans Italics</vt:lpstr>
      <vt:lpstr>Childos Arabic Semi-Bold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MANAJEMEN BASIS DATA (BASIS DATA TERSEBAR)</dc:title>
  <dc:creator>UseR</dc:creator>
  <cp:lastModifiedBy>ASUS</cp:lastModifiedBy>
  <cp:revision>8</cp:revision>
  <dcterms:created xsi:type="dcterms:W3CDTF">2006-08-16T00:00:00Z</dcterms:created>
  <dcterms:modified xsi:type="dcterms:W3CDTF">2024-02-14T09:44:08Z</dcterms:modified>
  <dc:identifier>DAF1inbespQ</dc:identifier>
</cp:coreProperties>
</file>