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93" r:id="rId2"/>
    <p:sldId id="264" r:id="rId3"/>
    <p:sldId id="266" r:id="rId4"/>
    <p:sldId id="294" r:id="rId5"/>
    <p:sldId id="295" r:id="rId6"/>
    <p:sldId id="271" r:id="rId7"/>
    <p:sldId id="274" r:id="rId8"/>
    <p:sldId id="276" r:id="rId9"/>
    <p:sldId id="278" r:id="rId10"/>
    <p:sldId id="279" r:id="rId11"/>
    <p:sldId id="281" r:id="rId12"/>
    <p:sldId id="299" r:id="rId13"/>
    <p:sldId id="283" r:id="rId14"/>
    <p:sldId id="285" r:id="rId15"/>
    <p:sldId id="286" r:id="rId16"/>
    <p:sldId id="287" r:id="rId17"/>
    <p:sldId id="288" r:id="rId18"/>
    <p:sldId id="297" r:id="rId19"/>
    <p:sldId id="298" r:id="rId20"/>
    <p:sldId id="291" r:id="rId21"/>
    <p:sldId id="300" r:id="rId22"/>
    <p:sldId id="261" r:id="rId23"/>
  </p:sldIdLst>
  <p:sldSz cx="9144000" cy="6858000" type="screen4x3"/>
  <p:notesSz cx="6858000" cy="9945688"/>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93" autoAdjust="0"/>
    <p:restoredTop sz="94533" autoAdjust="0"/>
  </p:normalViewPr>
  <p:slideViewPr>
    <p:cSldViewPr>
      <p:cViewPr varScale="1">
        <p:scale>
          <a:sx n="69" d="100"/>
          <a:sy n="69" d="100"/>
        </p:scale>
        <p:origin x="-1584" y="-108"/>
      </p:cViewPr>
      <p:guideLst>
        <p:guide orient="horz" pos="2160"/>
        <p:guide pos="2880"/>
      </p:guideLst>
    </p:cSldViewPr>
  </p:slideViewPr>
  <p:outlineViewPr>
    <p:cViewPr>
      <p:scale>
        <a:sx n="33" d="100"/>
        <a:sy n="33" d="100"/>
      </p:scale>
      <p:origin x="0" y="-11352"/>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19.wmf"/><Relationship Id="rId1" Type="http://schemas.openxmlformats.org/officeDocument/2006/relationships/image" Target="../media/image22.wmf"/><Relationship Id="rId5" Type="http://schemas.openxmlformats.org/officeDocument/2006/relationships/image" Target="../media/image25.wmf"/><Relationship Id="rId4"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1.wmf"/><Relationship Id="rId4"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atin typeface="Arial" charset="0"/>
                <a:cs typeface="+mn-cs"/>
              </a:defRPr>
            </a:lvl1pPr>
          </a:lstStyle>
          <a:p>
            <a:pPr>
              <a:defRPr/>
            </a:pPr>
            <a:endParaRPr lang="id-ID"/>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smtClean="0">
                <a:latin typeface="Arial" charset="0"/>
                <a:cs typeface="+mn-cs"/>
              </a:defRPr>
            </a:lvl1pPr>
          </a:lstStyle>
          <a:p>
            <a:pPr>
              <a:defRPr/>
            </a:pPr>
            <a:fld id="{38F668F0-FD1B-4A7A-9864-4CCD9A3DBAFB}" type="datetimeFigureOut">
              <a:rPr lang="id-ID"/>
              <a:pPr>
                <a:defRPr/>
              </a:pPr>
              <a:t>29/05/2023</a:t>
            </a:fld>
            <a:endParaRPr lang="id-ID"/>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id-ID"/>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E2C2752-5DC1-4166-A67F-21D0661A4556}" type="slidenum">
              <a:rPr lang="id-ID"/>
              <a:pPr/>
              <a:t>‹#›</a:t>
            </a:fld>
            <a:endParaRPr lang="id-ID"/>
          </a:p>
        </p:txBody>
      </p:sp>
    </p:spTree>
    <p:extLst>
      <p:ext uri="{BB962C8B-B14F-4D97-AF65-F5344CB8AC3E}">
        <p14:creationId xmlns:p14="http://schemas.microsoft.com/office/powerpoint/2010/main" val="1421420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3E450C50-07AD-445B-B6E8-1FAC91A715C8}" type="datetimeFigureOut">
              <a:rPr lang="id-ID" smtClean="0"/>
              <a:t>29/05/2023</a:t>
            </a:fld>
            <a:endParaRPr lang="id-ID"/>
          </a:p>
        </p:txBody>
      </p:sp>
      <p:sp>
        <p:nvSpPr>
          <p:cNvPr id="4" name="Slide Image Placeholder 3"/>
          <p:cNvSpPr>
            <a:spLocks noGrp="1" noRot="1" noChangeAspect="1"/>
          </p:cNvSpPr>
          <p:nvPr>
            <p:ph type="sldImg" idx="2"/>
          </p:nvPr>
        </p:nvSpPr>
        <p:spPr>
          <a:xfrm>
            <a:off x="1190625" y="1243013"/>
            <a:ext cx="4476750" cy="3357562"/>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86313"/>
            <a:ext cx="5486400" cy="391636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8475"/>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8475"/>
          </a:xfrm>
          <a:prstGeom prst="rect">
            <a:avLst/>
          </a:prstGeom>
        </p:spPr>
        <p:txBody>
          <a:bodyPr vert="horz" lIns="91440" tIns="45720" rIns="91440" bIns="45720" rtlCol="0" anchor="b"/>
          <a:lstStyle>
            <a:lvl1pPr algn="r">
              <a:defRPr sz="1200"/>
            </a:lvl1pPr>
          </a:lstStyle>
          <a:p>
            <a:fld id="{49085767-8339-42A8-AEEC-620B01B3EE82}" type="slidenum">
              <a:rPr lang="id-ID" smtClean="0"/>
              <a:t>‹#›</a:t>
            </a:fld>
            <a:endParaRPr lang="id-ID"/>
          </a:p>
        </p:txBody>
      </p:sp>
    </p:spTree>
    <p:extLst>
      <p:ext uri="{BB962C8B-B14F-4D97-AF65-F5344CB8AC3E}">
        <p14:creationId xmlns:p14="http://schemas.microsoft.com/office/powerpoint/2010/main" val="973177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49085767-8339-42A8-AEEC-620B01B3EE82}" type="slidenum">
              <a:rPr lang="id-ID" smtClean="0"/>
              <a:t>19</a:t>
            </a:fld>
            <a:endParaRPr lang="id-ID"/>
          </a:p>
        </p:txBody>
      </p:sp>
    </p:spTree>
    <p:extLst>
      <p:ext uri="{BB962C8B-B14F-4D97-AF65-F5344CB8AC3E}">
        <p14:creationId xmlns:p14="http://schemas.microsoft.com/office/powerpoint/2010/main" val="1941405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CA"/>
          </a:p>
        </p:txBody>
      </p:sp>
      <p:sp>
        <p:nvSpPr>
          <p:cNvPr id="4" name="Espace réservé de la date 3"/>
          <p:cNvSpPr>
            <a:spLocks noGrp="1"/>
          </p:cNvSpPr>
          <p:nvPr>
            <p:ph type="dt" sz="half" idx="10"/>
          </p:nvPr>
        </p:nvSpPr>
        <p:spPr/>
        <p:txBody>
          <a:bodyPr/>
          <a:lstStyle>
            <a:lvl1pPr>
              <a:defRPr/>
            </a:lvl1pPr>
          </a:lstStyle>
          <a:p>
            <a:pPr>
              <a:defRPr/>
            </a:pPr>
            <a:fld id="{29AF96BB-C7B0-46FA-BB2C-3AB4C520CADF}" type="datetimeFigureOut">
              <a:rPr lang="fr-FR"/>
              <a:pPr>
                <a:defRPr/>
              </a:pPr>
              <a:t>29/05/2023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fld id="{D8F0C8CB-15A8-46E9-831B-D007C53B8E90}" type="slidenum">
              <a:rPr lang="fr-CA"/>
              <a:pPr/>
              <a:t>‹#›</a:t>
            </a:fld>
            <a:endParaRPr lang="fr-CA"/>
          </a:p>
        </p:txBody>
      </p:sp>
    </p:spTree>
    <p:extLst>
      <p:ext uri="{BB962C8B-B14F-4D97-AF65-F5344CB8AC3E}">
        <p14:creationId xmlns:p14="http://schemas.microsoft.com/office/powerpoint/2010/main" val="1728438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E4DF9A32-A932-4774-BA1D-F011DC3ED2A5}" type="datetimeFigureOut">
              <a:rPr lang="fr-FR"/>
              <a:pPr>
                <a:defRPr/>
              </a:pPr>
              <a:t>29/05/2023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fld id="{47B40D5E-1E92-496D-B09E-666A29B477A6}" type="slidenum">
              <a:rPr lang="fr-CA"/>
              <a:pPr/>
              <a:t>‹#›</a:t>
            </a:fld>
            <a:endParaRPr lang="fr-CA"/>
          </a:p>
        </p:txBody>
      </p:sp>
    </p:spTree>
    <p:extLst>
      <p:ext uri="{BB962C8B-B14F-4D97-AF65-F5344CB8AC3E}">
        <p14:creationId xmlns:p14="http://schemas.microsoft.com/office/powerpoint/2010/main" val="357484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A6165081-86FB-42CF-8333-BA58B6719411}" type="datetimeFigureOut">
              <a:rPr lang="fr-FR"/>
              <a:pPr>
                <a:defRPr/>
              </a:pPr>
              <a:t>29/05/2023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fld id="{9181382E-AA38-4671-840F-9331F5CD5A5B}" type="slidenum">
              <a:rPr lang="fr-CA"/>
              <a:pPr/>
              <a:t>‹#›</a:t>
            </a:fld>
            <a:endParaRPr lang="fr-CA"/>
          </a:p>
        </p:txBody>
      </p:sp>
    </p:spTree>
    <p:extLst>
      <p:ext uri="{BB962C8B-B14F-4D97-AF65-F5344CB8AC3E}">
        <p14:creationId xmlns:p14="http://schemas.microsoft.com/office/powerpoint/2010/main" val="1241403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093C990F-507A-4A36-A787-1F6DA89FCFFF}" type="datetimeFigureOut">
              <a:rPr lang="fr-FR"/>
              <a:pPr>
                <a:defRPr/>
              </a:pPr>
              <a:t>29/05/2023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fld id="{CC6AC076-A7D6-4DA7-9FDA-B0181A45B28A}" type="slidenum">
              <a:rPr lang="fr-CA"/>
              <a:pPr/>
              <a:t>‹#›</a:t>
            </a:fld>
            <a:endParaRPr lang="fr-CA"/>
          </a:p>
        </p:txBody>
      </p:sp>
    </p:spTree>
    <p:extLst>
      <p:ext uri="{BB962C8B-B14F-4D97-AF65-F5344CB8AC3E}">
        <p14:creationId xmlns:p14="http://schemas.microsoft.com/office/powerpoint/2010/main" val="35906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25D60D6B-6927-411C-B63A-3B882E0580D5}" type="datetimeFigureOut">
              <a:rPr lang="fr-FR"/>
              <a:pPr>
                <a:defRPr/>
              </a:pPr>
              <a:t>29/05/2023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fld id="{28E7DBD6-CD0D-40BB-8267-7A376D7ED3A1}" type="slidenum">
              <a:rPr lang="fr-CA"/>
              <a:pPr/>
              <a:t>‹#›</a:t>
            </a:fld>
            <a:endParaRPr lang="fr-CA"/>
          </a:p>
        </p:txBody>
      </p:sp>
    </p:spTree>
    <p:extLst>
      <p:ext uri="{BB962C8B-B14F-4D97-AF65-F5344CB8AC3E}">
        <p14:creationId xmlns:p14="http://schemas.microsoft.com/office/powerpoint/2010/main" val="1667660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e la date 3"/>
          <p:cNvSpPr>
            <a:spLocks noGrp="1"/>
          </p:cNvSpPr>
          <p:nvPr>
            <p:ph type="dt" sz="half" idx="10"/>
          </p:nvPr>
        </p:nvSpPr>
        <p:spPr/>
        <p:txBody>
          <a:bodyPr/>
          <a:lstStyle>
            <a:lvl1pPr>
              <a:defRPr/>
            </a:lvl1pPr>
          </a:lstStyle>
          <a:p>
            <a:pPr>
              <a:defRPr/>
            </a:pPr>
            <a:fld id="{159CC4DE-5E74-4163-9396-920D65EAFB1E}" type="datetimeFigureOut">
              <a:rPr lang="fr-FR"/>
              <a:pPr>
                <a:defRPr/>
              </a:pPr>
              <a:t>29/05/2023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fld id="{C9606108-1086-416D-916B-07047A8ECA59}" type="slidenum">
              <a:rPr lang="fr-CA"/>
              <a:pPr/>
              <a:t>‹#›</a:t>
            </a:fld>
            <a:endParaRPr lang="fr-CA"/>
          </a:p>
        </p:txBody>
      </p:sp>
    </p:spTree>
    <p:extLst>
      <p:ext uri="{BB962C8B-B14F-4D97-AF65-F5344CB8AC3E}">
        <p14:creationId xmlns:p14="http://schemas.microsoft.com/office/powerpoint/2010/main" val="3461213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Espace réservé de la date 3"/>
          <p:cNvSpPr>
            <a:spLocks noGrp="1"/>
          </p:cNvSpPr>
          <p:nvPr>
            <p:ph type="dt" sz="half" idx="10"/>
          </p:nvPr>
        </p:nvSpPr>
        <p:spPr/>
        <p:txBody>
          <a:bodyPr/>
          <a:lstStyle>
            <a:lvl1pPr>
              <a:defRPr/>
            </a:lvl1pPr>
          </a:lstStyle>
          <a:p>
            <a:pPr>
              <a:defRPr/>
            </a:pPr>
            <a:fld id="{A3C3B83B-76D2-476E-9DEF-A7CEF70977A4}" type="datetimeFigureOut">
              <a:rPr lang="fr-FR"/>
              <a:pPr>
                <a:defRPr/>
              </a:pPr>
              <a:t>29/05/2023</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fld id="{3787334D-AE03-443A-9901-223FEF57701D}" type="slidenum">
              <a:rPr lang="fr-CA"/>
              <a:pPr/>
              <a:t>‹#›</a:t>
            </a:fld>
            <a:endParaRPr lang="fr-CA"/>
          </a:p>
        </p:txBody>
      </p:sp>
    </p:spTree>
    <p:extLst>
      <p:ext uri="{BB962C8B-B14F-4D97-AF65-F5344CB8AC3E}">
        <p14:creationId xmlns:p14="http://schemas.microsoft.com/office/powerpoint/2010/main" val="349013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e la date 3"/>
          <p:cNvSpPr>
            <a:spLocks noGrp="1"/>
          </p:cNvSpPr>
          <p:nvPr>
            <p:ph type="dt" sz="half" idx="10"/>
          </p:nvPr>
        </p:nvSpPr>
        <p:spPr/>
        <p:txBody>
          <a:bodyPr/>
          <a:lstStyle>
            <a:lvl1pPr>
              <a:defRPr/>
            </a:lvl1pPr>
          </a:lstStyle>
          <a:p>
            <a:pPr>
              <a:defRPr/>
            </a:pPr>
            <a:fld id="{559BA8A5-A390-49A9-B588-D018BDBF70C5}" type="datetimeFigureOut">
              <a:rPr lang="fr-FR"/>
              <a:pPr>
                <a:defRPr/>
              </a:pPr>
              <a:t>29/05/2023</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fld id="{81FDDD65-BC12-49E3-955C-E340502DE0B5}" type="slidenum">
              <a:rPr lang="fr-CA"/>
              <a:pPr/>
              <a:t>‹#›</a:t>
            </a:fld>
            <a:endParaRPr lang="fr-CA"/>
          </a:p>
        </p:txBody>
      </p:sp>
    </p:spTree>
    <p:extLst>
      <p:ext uri="{BB962C8B-B14F-4D97-AF65-F5344CB8AC3E}">
        <p14:creationId xmlns:p14="http://schemas.microsoft.com/office/powerpoint/2010/main" val="466981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F50C805-E1EF-4777-933D-AE3A03898B9F}" type="datetimeFigureOut">
              <a:rPr lang="fr-FR"/>
              <a:pPr>
                <a:defRPr/>
              </a:pPr>
              <a:t>29/05/2023</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fld id="{5D6B831B-E2C3-4077-8985-EDA6334CD659}" type="slidenum">
              <a:rPr lang="fr-CA"/>
              <a:pPr/>
              <a:t>‹#›</a:t>
            </a:fld>
            <a:endParaRPr lang="fr-CA"/>
          </a:p>
        </p:txBody>
      </p:sp>
    </p:spTree>
    <p:extLst>
      <p:ext uri="{BB962C8B-B14F-4D97-AF65-F5344CB8AC3E}">
        <p14:creationId xmlns:p14="http://schemas.microsoft.com/office/powerpoint/2010/main" val="154669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CFEDBA58-0CE8-4D20-8643-153A6F509D48}" type="datetimeFigureOut">
              <a:rPr lang="fr-FR"/>
              <a:pPr>
                <a:defRPr/>
              </a:pPr>
              <a:t>29/05/2023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fld id="{417EEDC1-342A-42F2-AD3B-12B7B5FD52EE}" type="slidenum">
              <a:rPr lang="fr-CA"/>
              <a:pPr/>
              <a:t>‹#›</a:t>
            </a:fld>
            <a:endParaRPr lang="fr-CA"/>
          </a:p>
        </p:txBody>
      </p:sp>
    </p:spTree>
    <p:extLst>
      <p:ext uri="{BB962C8B-B14F-4D97-AF65-F5344CB8AC3E}">
        <p14:creationId xmlns:p14="http://schemas.microsoft.com/office/powerpoint/2010/main" val="318955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19B5FB3F-8A2A-4A28-A790-08486B81EDED}" type="datetimeFigureOut">
              <a:rPr lang="fr-FR"/>
              <a:pPr>
                <a:defRPr/>
              </a:pPr>
              <a:t>29/05/2023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fld id="{FFF6452C-D852-4295-AD80-E0802064E153}" type="slidenum">
              <a:rPr lang="fr-CA"/>
              <a:pPr/>
              <a:t>‹#›</a:t>
            </a:fld>
            <a:endParaRPr lang="fr-CA"/>
          </a:p>
        </p:txBody>
      </p:sp>
    </p:spTree>
    <p:extLst>
      <p:ext uri="{BB962C8B-B14F-4D97-AF65-F5344CB8AC3E}">
        <p14:creationId xmlns:p14="http://schemas.microsoft.com/office/powerpoint/2010/main" val="3574863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fr-CA"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smtClean="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F80C46B-60CB-4721-AFDC-1D2FBA4A3BB9}" type="datetimeFigureOut">
              <a:rPr lang="fr-FR"/>
              <a:pPr>
                <a:defRPr/>
              </a:pPr>
              <a:t>29/05/2023</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9B4940C-3759-46DF-A970-E0CE0CD1EBC3}" type="slidenum">
              <a:rPr lang="fr-CA"/>
              <a:pPr/>
              <a:t>‹#›</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23.bin"/><Relationship Id="rId10" Type="http://schemas.openxmlformats.org/officeDocument/2006/relationships/image" Target="../media/image18.wmf"/><Relationship Id="rId4" Type="http://schemas.openxmlformats.org/officeDocument/2006/relationships/image" Target="../media/image11.wmf"/><Relationship Id="rId9" Type="http://schemas.openxmlformats.org/officeDocument/2006/relationships/oleObject" Target="../embeddings/oleObject2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27.bin"/><Relationship Id="rId4" Type="http://schemas.openxmlformats.org/officeDocument/2006/relationships/image" Target="../media/image1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25.wmf"/><Relationship Id="rId3" Type="http://schemas.openxmlformats.org/officeDocument/2006/relationships/notesSlide" Target="../notesSlides/notesSlide1.xml"/><Relationship Id="rId7" Type="http://schemas.openxmlformats.org/officeDocument/2006/relationships/image" Target="../media/image19.wmf"/><Relationship Id="rId12"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11" Type="http://schemas.openxmlformats.org/officeDocument/2006/relationships/image" Target="../media/image24.wmf"/><Relationship Id="rId5" Type="http://schemas.openxmlformats.org/officeDocument/2006/relationships/image" Target="../media/image22.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2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7.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2.xml"/><Relationship Id="rId16" Type="http://schemas.openxmlformats.org/officeDocument/2006/relationships/image" Target="../media/image6.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6.bin"/><Relationship Id="rId5" Type="http://schemas.openxmlformats.org/officeDocument/2006/relationships/oleObject" Target="../embeddings/oleObject2.bin"/><Relationship Id="rId15" Type="http://schemas.openxmlformats.org/officeDocument/2006/relationships/oleObject" Target="../embeddings/oleObject9.bin"/><Relationship Id="rId10" Type="http://schemas.openxmlformats.org/officeDocument/2006/relationships/oleObject" Target="../embeddings/oleObject5.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13.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en-US" dirty="0" smtClean="0">
                <a:solidFill>
                  <a:srgbClr val="FFFF00"/>
                </a:solidFill>
                <a:latin typeface="Algerian" panose="04020705040A02060702" pitchFamily="82" charset="0"/>
              </a:rPr>
              <a:t>DATA ANALISIS</a:t>
            </a:r>
            <a:endParaRPr lang="fr-CA" dirty="0" smtClean="0">
              <a:solidFill>
                <a:srgbClr val="FFFF00"/>
              </a:solidFill>
              <a:latin typeface="Algerian" panose="04020705040A02060702" pitchFamily="82" charset="0"/>
            </a:endParaRPr>
          </a:p>
        </p:txBody>
      </p:sp>
      <p:sp>
        <p:nvSpPr>
          <p:cNvPr id="5" name="Titre 1"/>
          <p:cNvSpPr txBox="1">
            <a:spLocks/>
          </p:cNvSpPr>
          <p:nvPr/>
        </p:nvSpPr>
        <p:spPr>
          <a:xfrm>
            <a:off x="971600" y="1556792"/>
            <a:ext cx="7280989" cy="864095"/>
          </a:xfrm>
          <a:prstGeom prst="rect">
            <a:avLst/>
          </a:prstGeom>
        </p:spPr>
        <p:txBody>
          <a:bodyPr>
            <a:normAutofit fontScale="975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defRPr/>
            </a:pPr>
            <a:r>
              <a:rPr lang="id-ID" dirty="0" smtClean="0">
                <a:solidFill>
                  <a:srgbClr val="0000CC"/>
                </a:solidFill>
                <a:latin typeface="Algerian" panose="04020705040A02060702" pitchFamily="82" charset="0"/>
              </a:rPr>
              <a:t>(ANALISA KORELASI)</a:t>
            </a:r>
            <a:endParaRPr lang="fr-CA" dirty="0" smtClean="0">
              <a:solidFill>
                <a:srgbClr val="0000CC"/>
              </a:solidFill>
              <a:latin typeface="Algerian" panose="04020705040A02060702" pitchFamily="82" charset="0"/>
            </a:endParaRPr>
          </a:p>
        </p:txBody>
      </p:sp>
    </p:spTree>
    <p:extLst>
      <p:ext uri="{BB962C8B-B14F-4D97-AF65-F5344CB8AC3E}">
        <p14:creationId xmlns:p14="http://schemas.microsoft.com/office/powerpoint/2010/main" val="793311025"/>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3"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4"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5"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6"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7"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8"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9"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2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21" name="TextBox 12"/>
          <p:cNvSpPr txBox="1">
            <a:spLocks noChangeArrowheads="1"/>
          </p:cNvSpPr>
          <p:nvPr/>
        </p:nvSpPr>
        <p:spPr bwMode="auto">
          <a:xfrm>
            <a:off x="251520" y="692696"/>
            <a:ext cx="889248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200" b="1" u="sng" dirty="0" smtClean="0">
                <a:sym typeface="Wingdings" panose="05000000000000000000" pitchFamily="2" charset="2"/>
              </a:rPr>
              <a:t>Contoh-</a:t>
            </a:r>
            <a:r>
              <a:rPr lang="en-US" sz="2200" b="1" u="sng" dirty="0" smtClean="0">
                <a:sym typeface="Wingdings" panose="05000000000000000000" pitchFamily="2" charset="2"/>
              </a:rPr>
              <a:t>2</a:t>
            </a:r>
            <a:endParaRPr lang="id-ID" sz="2200" b="1" u="sng" dirty="0" smtClean="0">
              <a:sym typeface="Wingdings" panose="05000000000000000000" pitchFamily="2" charset="2"/>
            </a:endParaRPr>
          </a:p>
          <a:p>
            <a:pPr eaLnBrk="1" hangingPunct="1"/>
            <a:r>
              <a:rPr lang="en-US" sz="2200" dirty="0" err="1" smtClean="0">
                <a:sym typeface="Wingdings" panose="05000000000000000000" pitchFamily="2" charset="2"/>
              </a:rPr>
              <a:t>Cari</a:t>
            </a:r>
            <a:r>
              <a:rPr lang="en-US" sz="2200" dirty="0" smtClean="0">
                <a:sym typeface="Wingdings" panose="05000000000000000000" pitchFamily="2" charset="2"/>
              </a:rPr>
              <a:t> </a:t>
            </a:r>
            <a:r>
              <a:rPr lang="en-US" sz="2200" dirty="0" err="1">
                <a:sym typeface="Wingdings" panose="05000000000000000000" pitchFamily="2" charset="2"/>
              </a:rPr>
              <a:t>koefisien</a:t>
            </a:r>
            <a:r>
              <a:rPr lang="en-US" sz="2200" dirty="0">
                <a:sym typeface="Wingdings" panose="05000000000000000000" pitchFamily="2" charset="2"/>
              </a:rPr>
              <a:t> </a:t>
            </a:r>
            <a:r>
              <a:rPr lang="en-US" sz="2200" dirty="0" err="1">
                <a:sym typeface="Wingdings" panose="05000000000000000000" pitchFamily="2" charset="2"/>
              </a:rPr>
              <a:t>korelasi</a:t>
            </a:r>
            <a:r>
              <a:rPr lang="en-US" sz="2200" dirty="0">
                <a:sym typeface="Wingdings" panose="05000000000000000000" pitchFamily="2" charset="2"/>
              </a:rPr>
              <a:t> rank </a:t>
            </a:r>
            <a:r>
              <a:rPr lang="en-US" sz="2200" dirty="0" err="1">
                <a:sym typeface="Wingdings" panose="05000000000000000000" pitchFamily="2" charset="2"/>
              </a:rPr>
              <a:t>antara</a:t>
            </a:r>
            <a:r>
              <a:rPr lang="en-US" sz="2200" dirty="0">
                <a:sym typeface="Wingdings" panose="05000000000000000000" pitchFamily="2" charset="2"/>
              </a:rPr>
              <a:t> </a:t>
            </a:r>
            <a:r>
              <a:rPr lang="en-US" sz="2200" dirty="0" smtClean="0">
                <a:sym typeface="Wingdings" panose="05000000000000000000" pitchFamily="2" charset="2"/>
              </a:rPr>
              <a:t>rank</a:t>
            </a:r>
            <a:r>
              <a:rPr lang="id-ID" sz="2200" dirty="0">
                <a:sym typeface="Wingdings" panose="05000000000000000000" pitchFamily="2" charset="2"/>
              </a:rPr>
              <a:t> </a:t>
            </a:r>
            <a:r>
              <a:rPr lang="id-ID" sz="2200" dirty="0" smtClean="0">
                <a:sym typeface="Wingdings" panose="05000000000000000000" pitchFamily="2" charset="2"/>
              </a:rPr>
              <a:t>yang diberikan </a:t>
            </a:r>
            <a:r>
              <a:rPr lang="en-US" sz="2200" dirty="0" smtClean="0">
                <a:sym typeface="Wingdings" panose="05000000000000000000" pitchFamily="2" charset="2"/>
              </a:rPr>
              <a:t> </a:t>
            </a:r>
            <a:r>
              <a:rPr lang="id-ID" sz="2200" dirty="0" smtClean="0">
                <a:sym typeface="Wingdings" panose="05000000000000000000" pitchFamily="2" charset="2"/>
              </a:rPr>
              <a:t>Amin</a:t>
            </a:r>
            <a:r>
              <a:rPr lang="en-US" sz="2200" dirty="0" smtClean="0">
                <a:sym typeface="Wingdings" panose="05000000000000000000" pitchFamily="2" charset="2"/>
              </a:rPr>
              <a:t> </a:t>
            </a:r>
            <a:r>
              <a:rPr lang="en-US" sz="2200" dirty="0" err="1">
                <a:sym typeface="Wingdings" panose="05000000000000000000" pitchFamily="2" charset="2"/>
              </a:rPr>
              <a:t>dan</a:t>
            </a:r>
            <a:r>
              <a:rPr lang="en-US" sz="2200" dirty="0">
                <a:sym typeface="Wingdings" panose="05000000000000000000" pitchFamily="2" charset="2"/>
              </a:rPr>
              <a:t> rank </a:t>
            </a:r>
            <a:r>
              <a:rPr lang="id-ID" sz="2200" dirty="0" smtClean="0">
                <a:sym typeface="Wingdings" panose="05000000000000000000" pitchFamily="2" charset="2"/>
              </a:rPr>
              <a:t>yang diberikan Udin</a:t>
            </a:r>
            <a:r>
              <a:rPr lang="en-US" sz="2200" dirty="0" smtClean="0">
                <a:sym typeface="Wingdings" panose="05000000000000000000" pitchFamily="2" charset="2"/>
              </a:rPr>
              <a:t> </a:t>
            </a:r>
            <a:r>
              <a:rPr lang="en-US" sz="2200" dirty="0" err="1">
                <a:sym typeface="Wingdings" panose="05000000000000000000" pitchFamily="2" charset="2"/>
              </a:rPr>
              <a:t>dalam</a:t>
            </a:r>
            <a:r>
              <a:rPr lang="en-US" sz="2200" dirty="0">
                <a:sym typeface="Wingdings" panose="05000000000000000000" pitchFamily="2" charset="2"/>
              </a:rPr>
              <a:t> </a:t>
            </a:r>
            <a:r>
              <a:rPr lang="en-US" sz="2200" dirty="0" err="1">
                <a:sym typeface="Wingdings" panose="05000000000000000000" pitchFamily="2" charset="2"/>
              </a:rPr>
              <a:t>menilai</a:t>
            </a:r>
            <a:r>
              <a:rPr lang="en-US" sz="2200" dirty="0">
                <a:sym typeface="Wingdings" panose="05000000000000000000" pitchFamily="2" charset="2"/>
              </a:rPr>
              <a:t> </a:t>
            </a:r>
            <a:r>
              <a:rPr lang="en-US" sz="2200" dirty="0" err="1">
                <a:sym typeface="Wingdings" panose="05000000000000000000" pitchFamily="2" charset="2"/>
              </a:rPr>
              <a:t>merk</a:t>
            </a:r>
            <a:r>
              <a:rPr lang="en-US" sz="2200" dirty="0">
                <a:sym typeface="Wingdings" panose="05000000000000000000" pitchFamily="2" charset="2"/>
              </a:rPr>
              <a:t> </a:t>
            </a:r>
            <a:r>
              <a:rPr lang="en-US" sz="2200" dirty="0" err="1">
                <a:sym typeface="Wingdings" panose="05000000000000000000" pitchFamily="2" charset="2"/>
              </a:rPr>
              <a:t>rokok</a:t>
            </a:r>
            <a:endParaRPr lang="en-US" sz="2200" dirty="0">
              <a:sym typeface="Wingdings" panose="05000000000000000000" pitchFamily="2" charset="2"/>
            </a:endParaRPr>
          </a:p>
          <a:p>
            <a:pPr eaLnBrk="1" hangingPunct="1">
              <a:buFont typeface="Wingdings" panose="05000000000000000000" pitchFamily="2" charset="2"/>
              <a:buChar char="à"/>
            </a:pPr>
            <a:endParaRPr lang="en-US" sz="2200" dirty="0"/>
          </a:p>
          <a:p>
            <a:pPr eaLnBrk="1" hangingPunct="1"/>
            <a:endParaRPr lang="en-US" sz="2200" dirty="0"/>
          </a:p>
        </p:txBody>
      </p:sp>
      <p:sp>
        <p:nvSpPr>
          <p:cNvPr id="17422"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18" name="Table 17"/>
          <p:cNvGraphicFramePr>
            <a:graphicFrameLocks noGrp="1"/>
          </p:cNvGraphicFramePr>
          <p:nvPr>
            <p:extLst>
              <p:ext uri="{D42A27DB-BD31-4B8C-83A1-F6EECF244321}">
                <p14:modId xmlns:p14="http://schemas.microsoft.com/office/powerpoint/2010/main" val="1405999095"/>
              </p:ext>
            </p:extLst>
          </p:nvPr>
        </p:nvGraphicFramePr>
        <p:xfrm>
          <a:off x="395536" y="1844824"/>
          <a:ext cx="4612303" cy="4348204"/>
        </p:xfrm>
        <a:graphic>
          <a:graphicData uri="http://schemas.openxmlformats.org/drawingml/2006/table">
            <a:tbl>
              <a:tblPr firstRow="1" bandRow="1">
                <a:tableStyleId>{5C22544A-7EE6-4342-B048-85BDC9FD1C3A}</a:tableStyleId>
              </a:tblPr>
              <a:tblGrid>
                <a:gridCol w="1571636"/>
                <a:gridCol w="736918"/>
                <a:gridCol w="708343"/>
                <a:gridCol w="857256"/>
                <a:gridCol w="738150"/>
              </a:tblGrid>
              <a:tr h="640033">
                <a:tc>
                  <a:txBody>
                    <a:bodyPr/>
                    <a:lstStyle/>
                    <a:p>
                      <a:r>
                        <a:rPr lang="en-US" sz="1800" dirty="0" err="1" smtClean="0"/>
                        <a:t>Merk</a:t>
                      </a:r>
                      <a:r>
                        <a:rPr lang="en-US" sz="1800" dirty="0" smtClean="0"/>
                        <a:t> </a:t>
                      </a:r>
                      <a:r>
                        <a:rPr lang="en-US" sz="1800" dirty="0" err="1" smtClean="0"/>
                        <a:t>rokok</a:t>
                      </a:r>
                      <a:endParaRPr lang="en-US" sz="1800" dirty="0"/>
                    </a:p>
                  </a:txBody>
                  <a:tcPr marT="45717" marB="45717"/>
                </a:tc>
                <a:tc>
                  <a:txBody>
                    <a:bodyPr/>
                    <a:lstStyle/>
                    <a:p>
                      <a:pPr algn="ctr"/>
                      <a:r>
                        <a:rPr lang="en-US" sz="1800" dirty="0" smtClean="0"/>
                        <a:t>Rank</a:t>
                      </a:r>
                      <a:endParaRPr lang="id-ID" sz="1800" dirty="0" smtClean="0"/>
                    </a:p>
                    <a:p>
                      <a:pPr algn="ctr"/>
                      <a:r>
                        <a:rPr lang="id-ID" sz="1800" dirty="0" smtClean="0"/>
                        <a:t>Amin</a:t>
                      </a:r>
                      <a:endParaRPr lang="en-US" sz="1800" dirty="0"/>
                    </a:p>
                  </a:txBody>
                  <a:tcPr marT="45717" marB="45717"/>
                </a:tc>
                <a:tc>
                  <a:txBody>
                    <a:bodyPr/>
                    <a:lstStyle/>
                    <a:p>
                      <a:pPr algn="ctr"/>
                      <a:r>
                        <a:rPr lang="en-US" sz="1800" dirty="0" smtClean="0"/>
                        <a:t>Rank</a:t>
                      </a:r>
                      <a:endParaRPr lang="id-ID" sz="1800" dirty="0" smtClean="0"/>
                    </a:p>
                    <a:p>
                      <a:pPr algn="ctr"/>
                      <a:r>
                        <a:rPr lang="id-ID" sz="1800" dirty="0" smtClean="0"/>
                        <a:t>Udin</a:t>
                      </a:r>
                      <a:endParaRPr lang="en-US" sz="1800" dirty="0"/>
                    </a:p>
                  </a:txBody>
                  <a:tcPr marT="45717" marB="45717"/>
                </a:tc>
                <a:tc>
                  <a:txBody>
                    <a:bodyPr/>
                    <a:lstStyle/>
                    <a:p>
                      <a:pPr algn="ctr"/>
                      <a:r>
                        <a:rPr lang="en-US" sz="1800" i="1" dirty="0" err="1" smtClean="0"/>
                        <a:t>d</a:t>
                      </a:r>
                      <a:r>
                        <a:rPr lang="en-US" sz="1800" i="1" baseline="-25000" dirty="0" err="1" smtClean="0"/>
                        <a:t>i</a:t>
                      </a:r>
                      <a:endParaRPr lang="en-US" sz="1800" i="1" baseline="-25000" dirty="0"/>
                    </a:p>
                  </a:txBody>
                  <a:tcPr marT="45717" marB="45717"/>
                </a:tc>
                <a:tc>
                  <a:txBody>
                    <a:bodyPr/>
                    <a:lstStyle/>
                    <a:p>
                      <a:pPr algn="ctr"/>
                      <a:r>
                        <a:rPr lang="en-US" sz="1800" i="1" dirty="0" smtClean="0"/>
                        <a:t>d</a:t>
                      </a:r>
                      <a:r>
                        <a:rPr lang="id-ID" sz="1800" i="1" baseline="-25000" dirty="0" smtClean="0"/>
                        <a:t>i</a:t>
                      </a:r>
                      <a:r>
                        <a:rPr lang="en-US" sz="1800" i="1" baseline="30000" dirty="0" smtClean="0"/>
                        <a:t>2</a:t>
                      </a:r>
                      <a:endParaRPr lang="en-US" sz="1800" i="1" baseline="30000" dirty="0"/>
                    </a:p>
                  </a:txBody>
                  <a:tcPr marT="45717" marB="45717"/>
                </a:tc>
              </a:tr>
              <a:tr h="370813">
                <a:tc>
                  <a:txBody>
                    <a:bodyPr/>
                    <a:lstStyle/>
                    <a:p>
                      <a:r>
                        <a:rPr lang="en-US" sz="1800" dirty="0" smtClean="0"/>
                        <a:t>Kansas</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9</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err="1" smtClean="0"/>
                        <a:t>Jarum</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5</a:t>
                      </a:r>
                      <a:endParaRPr lang="en-US" sz="1800" dirty="0"/>
                    </a:p>
                  </a:txBody>
                  <a:tcPr marT="45717" marB="45717"/>
                </a:tc>
                <a:tc>
                  <a:txBody>
                    <a:bodyPr/>
                    <a:lstStyle/>
                    <a:p>
                      <a:pPr algn="ctr"/>
                      <a:r>
                        <a:rPr lang="en-US" sz="1800" dirty="0" smtClean="0"/>
                        <a:t>-2</a:t>
                      </a:r>
                      <a:endParaRPr lang="en-US" sz="1800" dirty="0"/>
                    </a:p>
                  </a:txBody>
                  <a:tcPr marT="45717" marB="45717"/>
                </a:tc>
                <a:tc>
                  <a:txBody>
                    <a:bodyPr/>
                    <a:lstStyle/>
                    <a:p>
                      <a:pPr algn="ctr"/>
                      <a:r>
                        <a:rPr lang="en-US" sz="1800" dirty="0" smtClean="0"/>
                        <a:t>4</a:t>
                      </a:r>
                      <a:endParaRPr lang="en-US" sz="1800" dirty="0"/>
                    </a:p>
                  </a:txBody>
                  <a:tcPr marT="45717" marB="45717"/>
                </a:tc>
              </a:tr>
              <a:tr h="370813">
                <a:tc>
                  <a:txBody>
                    <a:bodyPr/>
                    <a:lstStyle/>
                    <a:p>
                      <a:r>
                        <a:rPr lang="id-ID" sz="1800" dirty="0" smtClean="0"/>
                        <a:t>Sampoerna</a:t>
                      </a:r>
                      <a:endParaRPr lang="en-US" sz="1800" dirty="0"/>
                    </a:p>
                  </a:txBody>
                  <a:tcPr marT="45717" marB="45717"/>
                </a:tc>
                <a:tc>
                  <a:txBody>
                    <a:bodyPr/>
                    <a:lstStyle/>
                    <a:p>
                      <a:pPr algn="ctr"/>
                      <a:r>
                        <a:rPr lang="en-US" sz="1800" dirty="0" smtClean="0"/>
                        <a:t>9</a:t>
                      </a:r>
                      <a:endParaRPr lang="en-US" sz="1800" dirty="0"/>
                    </a:p>
                  </a:txBody>
                  <a:tcPr marT="45717" marB="45717"/>
                </a:tc>
                <a:tc>
                  <a:txBody>
                    <a:bodyPr/>
                    <a:lstStyle/>
                    <a:p>
                      <a:pPr algn="ctr"/>
                      <a:r>
                        <a:rPr lang="en-US" sz="1800" dirty="0" smtClean="0"/>
                        <a:t>10</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err="1" smtClean="0"/>
                        <a:t>Bentoel</a:t>
                      </a:r>
                      <a:endParaRPr lang="en-US" sz="1800" dirty="0"/>
                    </a:p>
                  </a:txBody>
                  <a:tcPr marT="45717" marB="45717"/>
                </a:tc>
                <a:tc>
                  <a:txBody>
                    <a:bodyPr/>
                    <a:lstStyle/>
                    <a:p>
                      <a:pPr algn="ctr"/>
                      <a:r>
                        <a:rPr lang="en-US" sz="1800" dirty="0" smtClean="0"/>
                        <a:t>2</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smtClean="0"/>
                        <a:t>Mascot</a:t>
                      </a:r>
                      <a:endParaRPr lang="en-US" sz="1800" dirty="0"/>
                    </a:p>
                  </a:txBody>
                  <a:tcPr marT="45717" marB="45717"/>
                </a:tc>
                <a:tc>
                  <a:txBody>
                    <a:bodyPr/>
                    <a:lstStyle/>
                    <a:p>
                      <a:pPr algn="ctr"/>
                      <a:r>
                        <a:rPr lang="en-US" sz="1800" dirty="0" smtClean="0"/>
                        <a:t>7</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smtClean="0"/>
                        <a:t>Marlboro</a:t>
                      </a:r>
                      <a:endParaRPr lang="en-US" sz="1800" dirty="0"/>
                    </a:p>
                  </a:txBody>
                  <a:tcPr marT="45717" marB="45717"/>
                </a:tc>
                <a:tc>
                  <a:txBody>
                    <a:bodyPr/>
                    <a:lstStyle/>
                    <a:p>
                      <a:pPr algn="ctr"/>
                      <a:r>
                        <a:rPr lang="en-US" sz="1800" dirty="0" smtClean="0"/>
                        <a:t>10</a:t>
                      </a:r>
                      <a:endParaRPr lang="en-US" sz="1800" dirty="0"/>
                    </a:p>
                  </a:txBody>
                  <a:tcPr marT="45717" marB="45717"/>
                </a:tc>
                <a:tc>
                  <a:txBody>
                    <a:bodyPr/>
                    <a:lstStyle/>
                    <a:p>
                      <a:pPr algn="ctr"/>
                      <a:r>
                        <a:rPr lang="en-US" sz="1800" dirty="0" smtClean="0"/>
                        <a:t>7</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9</a:t>
                      </a:r>
                      <a:endParaRPr lang="en-US" sz="1800" dirty="0"/>
                    </a:p>
                  </a:txBody>
                  <a:tcPr marT="45717" marB="45717"/>
                </a:tc>
              </a:tr>
              <a:tr h="370813">
                <a:tc>
                  <a:txBody>
                    <a:bodyPr/>
                    <a:lstStyle/>
                    <a:p>
                      <a:r>
                        <a:rPr lang="en-US" sz="1800" dirty="0" smtClean="0"/>
                        <a:t>Salem</a:t>
                      </a:r>
                      <a:endParaRPr lang="en-US" sz="1800" dirty="0"/>
                    </a:p>
                  </a:txBody>
                  <a:tcPr marT="45717" marB="45717"/>
                </a:tc>
                <a:tc>
                  <a:txBody>
                    <a:bodyPr/>
                    <a:lstStyle/>
                    <a:p>
                      <a:pPr algn="ctr"/>
                      <a:r>
                        <a:rPr lang="en-US" sz="1800" dirty="0" smtClean="0"/>
                        <a:t>4</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smtClean="0"/>
                        <a:t>Kent</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4</a:t>
                      </a:r>
                      <a:endParaRPr lang="en-US" sz="1800" dirty="0"/>
                    </a:p>
                  </a:txBody>
                  <a:tcPr marT="45717" marB="45717"/>
                </a:tc>
                <a:tc>
                  <a:txBody>
                    <a:bodyPr/>
                    <a:lstStyle/>
                    <a:p>
                      <a:pPr algn="ctr"/>
                      <a:r>
                        <a:rPr lang="en-US" sz="1800" dirty="0" smtClean="0"/>
                        <a:t>2</a:t>
                      </a:r>
                      <a:endParaRPr lang="en-US" sz="1800" dirty="0"/>
                    </a:p>
                  </a:txBody>
                  <a:tcPr marT="45717" marB="45717"/>
                </a:tc>
                <a:tc>
                  <a:txBody>
                    <a:bodyPr/>
                    <a:lstStyle/>
                    <a:p>
                      <a:pPr algn="ctr"/>
                      <a:r>
                        <a:rPr lang="en-US" sz="1800" dirty="0" smtClean="0"/>
                        <a:t>4</a:t>
                      </a:r>
                      <a:endParaRPr lang="en-US" sz="1800" dirty="0"/>
                    </a:p>
                  </a:txBody>
                  <a:tcPr marT="45717" marB="45717"/>
                </a:tc>
              </a:tr>
              <a:tr h="370813">
                <a:tc>
                  <a:txBody>
                    <a:bodyPr/>
                    <a:lstStyle/>
                    <a:p>
                      <a:r>
                        <a:rPr lang="en-US" sz="1800" dirty="0" err="1" smtClean="0"/>
                        <a:t>Gudang</a:t>
                      </a:r>
                      <a:r>
                        <a:rPr lang="en-US" sz="1800" dirty="0" smtClean="0"/>
                        <a:t> </a:t>
                      </a:r>
                      <a:r>
                        <a:rPr lang="en-US" sz="1800" dirty="0" err="1" smtClean="0"/>
                        <a:t>garam</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2</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r h="370813">
                <a:tc>
                  <a:txBody>
                    <a:bodyPr/>
                    <a:lstStyle/>
                    <a:p>
                      <a:r>
                        <a:rPr lang="en-US" sz="1800" dirty="0" smtClean="0"/>
                        <a:t>Dunhill</a:t>
                      </a:r>
                      <a:endParaRPr lang="en-US" sz="1800" dirty="0"/>
                    </a:p>
                  </a:txBody>
                  <a:tcPr marT="45717" marB="45717"/>
                </a:tc>
                <a:tc>
                  <a:txBody>
                    <a:bodyPr/>
                    <a:lstStyle/>
                    <a:p>
                      <a:pPr algn="ctr"/>
                      <a:r>
                        <a:rPr lang="en-US" sz="1800" dirty="0" smtClean="0"/>
                        <a:t>5</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a:t>
                      </a:r>
                      <a:endParaRPr lang="en-US" sz="1800" dirty="0"/>
                    </a:p>
                  </a:txBody>
                  <a:tcPr marT="45717" marB="45717"/>
                </a:tc>
                <a:tc>
                  <a:txBody>
                    <a:bodyPr/>
                    <a:lstStyle/>
                    <a:p>
                      <a:pPr algn="ctr"/>
                      <a:r>
                        <a:rPr lang="en-US" sz="1800" dirty="0" smtClean="0"/>
                        <a:t>1</a:t>
                      </a:r>
                      <a:endParaRPr lang="en-US" sz="1800" dirty="0"/>
                    </a:p>
                  </a:txBody>
                  <a:tcPr marT="45717" marB="45717"/>
                </a:tc>
              </a:tr>
            </a:tbl>
          </a:graphicData>
        </a:graphic>
      </p:graphicFrame>
      <p:sp>
        <p:nvSpPr>
          <p:cNvPr id="17"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Rank/Spearman</a:t>
            </a:r>
            <a:endParaRPr lang="fr-CA" dirty="0">
              <a:solidFill>
                <a:srgbClr val="FFFF00"/>
              </a:solidFill>
              <a:latin typeface="Imprint MT Shadow" panose="04020605060303030202" pitchFamily="82" charset="0"/>
            </a:endParaRPr>
          </a:p>
        </p:txBody>
      </p:sp>
      <p:graphicFrame>
        <p:nvGraphicFramePr>
          <p:cNvPr id="15" name="Object 31"/>
          <p:cNvGraphicFramePr>
            <a:graphicFrameLocks noChangeAspect="1"/>
          </p:cNvGraphicFramePr>
          <p:nvPr>
            <p:extLst>
              <p:ext uri="{D42A27DB-BD31-4B8C-83A1-F6EECF244321}">
                <p14:modId xmlns:p14="http://schemas.microsoft.com/office/powerpoint/2010/main" val="2665912379"/>
              </p:ext>
            </p:extLst>
          </p:nvPr>
        </p:nvGraphicFramePr>
        <p:xfrm>
          <a:off x="5408835" y="1772816"/>
          <a:ext cx="2413888" cy="1008112"/>
        </p:xfrm>
        <a:graphic>
          <a:graphicData uri="http://schemas.openxmlformats.org/presentationml/2006/ole">
            <mc:AlternateContent xmlns:mc="http://schemas.openxmlformats.org/markup-compatibility/2006">
              <mc:Choice xmlns:v="urn:schemas-microsoft-com:vml" Requires="v">
                <p:oleObj spid="_x0000_s6484" name="Equation" r:id="rId3" imgW="1155600" imgH="444240" progId="Equation.3">
                  <p:embed/>
                </p:oleObj>
              </mc:Choice>
              <mc:Fallback>
                <p:oleObj name="Equation" r:id="rId3" imgW="1155600" imgH="444240" progId="Equation.3">
                  <p:embed/>
                  <p:pic>
                    <p:nvPicPr>
                      <p:cNvPr id="0" name=""/>
                      <p:cNvPicPr>
                        <a:picLocks noChangeAspect="1" noChangeArrowheads="1"/>
                      </p:cNvPicPr>
                      <p:nvPr/>
                    </p:nvPicPr>
                    <p:blipFill>
                      <a:blip r:embed="rId4"/>
                      <a:srcRect/>
                      <a:stretch>
                        <a:fillRect/>
                      </a:stretch>
                    </p:blipFill>
                    <p:spPr bwMode="auto">
                      <a:xfrm>
                        <a:off x="5408835" y="1772816"/>
                        <a:ext cx="2413888" cy="1008112"/>
                      </a:xfrm>
                      <a:prstGeom prst="rect">
                        <a:avLst/>
                      </a:prstGeom>
                      <a:noFill/>
                      <a:ln>
                        <a:noFill/>
                      </a:ln>
                      <a:effectLst/>
                    </p:spPr>
                  </p:pic>
                </p:oleObj>
              </mc:Fallback>
            </mc:AlternateContent>
          </a:graphicData>
        </a:graphic>
      </p:graphicFrame>
      <p:graphicFrame>
        <p:nvGraphicFramePr>
          <p:cNvPr id="16" name="Object 31"/>
          <p:cNvGraphicFramePr>
            <a:graphicFrameLocks noChangeAspect="1"/>
          </p:cNvGraphicFramePr>
          <p:nvPr>
            <p:extLst>
              <p:ext uri="{D42A27DB-BD31-4B8C-83A1-F6EECF244321}">
                <p14:modId xmlns:p14="http://schemas.microsoft.com/office/powerpoint/2010/main" val="1931670428"/>
              </p:ext>
            </p:extLst>
          </p:nvPr>
        </p:nvGraphicFramePr>
        <p:xfrm>
          <a:off x="5436096" y="2837879"/>
          <a:ext cx="2652713" cy="949325"/>
        </p:xfrm>
        <a:graphic>
          <a:graphicData uri="http://schemas.openxmlformats.org/presentationml/2006/ole">
            <mc:AlternateContent xmlns:mc="http://schemas.openxmlformats.org/markup-compatibility/2006">
              <mc:Choice xmlns:v="urn:schemas-microsoft-com:vml" Requires="v">
                <p:oleObj spid="_x0000_s6485" name="Equation" r:id="rId5" imgW="1269720" imgH="419040" progId="Equation.3">
                  <p:embed/>
                </p:oleObj>
              </mc:Choice>
              <mc:Fallback>
                <p:oleObj name="Equation" r:id="rId5" imgW="1269720" imgH="419040" progId="Equation.3">
                  <p:embed/>
                  <p:pic>
                    <p:nvPicPr>
                      <p:cNvPr id="0" name=""/>
                      <p:cNvPicPr>
                        <a:picLocks noChangeAspect="1" noChangeArrowheads="1"/>
                      </p:cNvPicPr>
                      <p:nvPr/>
                    </p:nvPicPr>
                    <p:blipFill>
                      <a:blip r:embed="rId6"/>
                      <a:srcRect/>
                      <a:stretch>
                        <a:fillRect/>
                      </a:stretch>
                    </p:blipFill>
                    <p:spPr bwMode="auto">
                      <a:xfrm>
                        <a:off x="5436096" y="2837879"/>
                        <a:ext cx="2652713" cy="949325"/>
                      </a:xfrm>
                      <a:prstGeom prst="rect">
                        <a:avLst/>
                      </a:prstGeom>
                      <a:noFill/>
                      <a:ln>
                        <a:noFill/>
                      </a:ln>
                      <a:effectLst/>
                    </p:spPr>
                  </p:pic>
                </p:oleObj>
              </mc:Fallback>
            </mc:AlternateContent>
          </a:graphicData>
        </a:graphic>
      </p:graphicFrame>
      <p:graphicFrame>
        <p:nvGraphicFramePr>
          <p:cNvPr id="19" name="Object 31"/>
          <p:cNvGraphicFramePr>
            <a:graphicFrameLocks noChangeAspect="1"/>
          </p:cNvGraphicFramePr>
          <p:nvPr>
            <p:extLst>
              <p:ext uri="{D42A27DB-BD31-4B8C-83A1-F6EECF244321}">
                <p14:modId xmlns:p14="http://schemas.microsoft.com/office/powerpoint/2010/main" val="1363763775"/>
              </p:ext>
            </p:extLst>
          </p:nvPr>
        </p:nvGraphicFramePr>
        <p:xfrm>
          <a:off x="5436096" y="3917999"/>
          <a:ext cx="2149475" cy="949325"/>
        </p:xfrm>
        <a:graphic>
          <a:graphicData uri="http://schemas.openxmlformats.org/presentationml/2006/ole">
            <mc:AlternateContent xmlns:mc="http://schemas.openxmlformats.org/markup-compatibility/2006">
              <mc:Choice xmlns:v="urn:schemas-microsoft-com:vml" Requires="v">
                <p:oleObj spid="_x0000_s6486" name="Equation" r:id="rId7" imgW="1028520" imgH="419040" progId="Equation.3">
                  <p:embed/>
                </p:oleObj>
              </mc:Choice>
              <mc:Fallback>
                <p:oleObj name="Equation" r:id="rId7" imgW="1028520" imgH="419040" progId="Equation.3">
                  <p:embed/>
                  <p:pic>
                    <p:nvPicPr>
                      <p:cNvPr id="0" name=""/>
                      <p:cNvPicPr>
                        <a:picLocks noChangeAspect="1" noChangeArrowheads="1"/>
                      </p:cNvPicPr>
                      <p:nvPr/>
                    </p:nvPicPr>
                    <p:blipFill>
                      <a:blip r:embed="rId8"/>
                      <a:srcRect/>
                      <a:stretch>
                        <a:fillRect/>
                      </a:stretch>
                    </p:blipFill>
                    <p:spPr bwMode="auto">
                      <a:xfrm>
                        <a:off x="5436096" y="3917999"/>
                        <a:ext cx="2149475" cy="949325"/>
                      </a:xfrm>
                      <a:prstGeom prst="rect">
                        <a:avLst/>
                      </a:prstGeom>
                      <a:noFill/>
                      <a:ln>
                        <a:noFill/>
                      </a:ln>
                      <a:effectLst/>
                    </p:spPr>
                  </p:pic>
                </p:oleObj>
              </mc:Fallback>
            </mc:AlternateContent>
          </a:graphicData>
        </a:graphic>
      </p:graphicFrame>
      <p:graphicFrame>
        <p:nvGraphicFramePr>
          <p:cNvPr id="20" name="Object 31"/>
          <p:cNvGraphicFramePr>
            <a:graphicFrameLocks noChangeAspect="1"/>
          </p:cNvGraphicFramePr>
          <p:nvPr>
            <p:extLst>
              <p:ext uri="{D42A27DB-BD31-4B8C-83A1-F6EECF244321}">
                <p14:modId xmlns:p14="http://schemas.microsoft.com/office/powerpoint/2010/main" val="3865286455"/>
              </p:ext>
            </p:extLst>
          </p:nvPr>
        </p:nvGraphicFramePr>
        <p:xfrm>
          <a:off x="5508104" y="4998119"/>
          <a:ext cx="1804987" cy="892175"/>
        </p:xfrm>
        <a:graphic>
          <a:graphicData uri="http://schemas.openxmlformats.org/presentationml/2006/ole">
            <mc:AlternateContent xmlns:mc="http://schemas.openxmlformats.org/markup-compatibility/2006">
              <mc:Choice xmlns:v="urn:schemas-microsoft-com:vml" Requires="v">
                <p:oleObj spid="_x0000_s6487" name="Equation" r:id="rId9" imgW="863280" imgH="393480" progId="Equation.3">
                  <p:embed/>
                </p:oleObj>
              </mc:Choice>
              <mc:Fallback>
                <p:oleObj name="Equation" r:id="rId9" imgW="863280" imgH="393480" progId="Equation.3">
                  <p:embed/>
                  <p:pic>
                    <p:nvPicPr>
                      <p:cNvPr id="0" name=""/>
                      <p:cNvPicPr>
                        <a:picLocks noChangeAspect="1" noChangeArrowheads="1"/>
                      </p:cNvPicPr>
                      <p:nvPr/>
                    </p:nvPicPr>
                    <p:blipFill>
                      <a:blip r:embed="rId10"/>
                      <a:srcRect/>
                      <a:stretch>
                        <a:fillRect/>
                      </a:stretch>
                    </p:blipFill>
                    <p:spPr bwMode="auto">
                      <a:xfrm>
                        <a:off x="5508104" y="4998119"/>
                        <a:ext cx="1804987" cy="892175"/>
                      </a:xfrm>
                      <a:prstGeom prst="rect">
                        <a:avLst/>
                      </a:prstGeom>
                      <a:noFill/>
                      <a:ln>
                        <a:noFill/>
                      </a:ln>
                      <a:effectLst/>
                    </p:spPr>
                  </p:pic>
                </p:oleObj>
              </mc:Fallback>
            </mc:AlternateContent>
          </a:graphicData>
        </a:graphic>
      </p:graphicFrame>
      <p:graphicFrame>
        <p:nvGraphicFramePr>
          <p:cNvPr id="21" name="Object 31"/>
          <p:cNvGraphicFramePr>
            <a:graphicFrameLocks noChangeAspect="1"/>
          </p:cNvGraphicFramePr>
          <p:nvPr>
            <p:extLst>
              <p:ext uri="{D42A27DB-BD31-4B8C-83A1-F6EECF244321}">
                <p14:modId xmlns:p14="http://schemas.microsoft.com/office/powerpoint/2010/main" val="733837716"/>
              </p:ext>
            </p:extLst>
          </p:nvPr>
        </p:nvGraphicFramePr>
        <p:xfrm>
          <a:off x="5580112" y="6006231"/>
          <a:ext cx="1433513" cy="519113"/>
        </p:xfrm>
        <a:graphic>
          <a:graphicData uri="http://schemas.openxmlformats.org/presentationml/2006/ole">
            <mc:AlternateContent xmlns:mc="http://schemas.openxmlformats.org/markup-compatibility/2006">
              <mc:Choice xmlns:v="urn:schemas-microsoft-com:vml" Requires="v">
                <p:oleObj spid="_x0000_s6488" name="Equation" r:id="rId11" imgW="685800" imgH="228600" progId="Equation.3">
                  <p:embed/>
                </p:oleObj>
              </mc:Choice>
              <mc:Fallback>
                <p:oleObj name="Equation" r:id="rId11" imgW="685800" imgH="228600" progId="Equation.3">
                  <p:embed/>
                  <p:pic>
                    <p:nvPicPr>
                      <p:cNvPr id="0" name=""/>
                      <p:cNvPicPr>
                        <a:picLocks noChangeAspect="1" noChangeArrowheads="1"/>
                      </p:cNvPicPr>
                      <p:nvPr/>
                    </p:nvPicPr>
                    <p:blipFill>
                      <a:blip r:embed="rId12"/>
                      <a:srcRect/>
                      <a:stretch>
                        <a:fillRect/>
                      </a:stretch>
                    </p:blipFill>
                    <p:spPr bwMode="auto">
                      <a:xfrm>
                        <a:off x="5580112" y="6006231"/>
                        <a:ext cx="1433513" cy="519113"/>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left)">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left)">
                                      <p:cBhvr>
                                        <p:cTn id="2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1"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2"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3"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4"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5"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6"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7"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7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71" name="TextBox 21"/>
          <p:cNvSpPr txBox="1">
            <a:spLocks noChangeArrowheads="1"/>
          </p:cNvSpPr>
          <p:nvPr/>
        </p:nvSpPr>
        <p:spPr bwMode="auto">
          <a:xfrm>
            <a:off x="251520" y="692696"/>
            <a:ext cx="8568952"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200" b="1" u="sng" dirty="0" smtClean="0">
                <a:sym typeface="Wingdings" panose="05000000000000000000" pitchFamily="2" charset="2"/>
              </a:rPr>
              <a:t>Contoh-</a:t>
            </a:r>
            <a:r>
              <a:rPr lang="en-US" sz="2200" b="1" u="sng" dirty="0" smtClean="0">
                <a:sym typeface="Wingdings" panose="05000000000000000000" pitchFamily="2" charset="2"/>
              </a:rPr>
              <a:t>3</a:t>
            </a:r>
            <a:r>
              <a:rPr lang="id-ID" sz="2200" b="1" u="sng" dirty="0" smtClean="0">
                <a:sym typeface="Wingdings" panose="05000000000000000000" pitchFamily="2" charset="2"/>
              </a:rPr>
              <a:t>.</a:t>
            </a:r>
            <a:endParaRPr lang="id-ID" sz="2200" b="1" u="sng" dirty="0">
              <a:sym typeface="Wingdings" panose="05000000000000000000" pitchFamily="2" charset="2"/>
            </a:endParaRPr>
          </a:p>
          <a:p>
            <a:pPr eaLnBrk="1" hangingPunct="1"/>
            <a:r>
              <a:rPr lang="en-US" sz="2200" dirty="0" err="1" smtClean="0"/>
              <a:t>Jika</a:t>
            </a:r>
            <a:r>
              <a:rPr lang="en-US" sz="2200" dirty="0" smtClean="0"/>
              <a:t> </a:t>
            </a:r>
            <a:r>
              <a:rPr lang="en-US" sz="2200" dirty="0"/>
              <a:t>X </a:t>
            </a:r>
            <a:r>
              <a:rPr lang="en-US" sz="2200" dirty="0" err="1"/>
              <a:t>adalah</a:t>
            </a:r>
            <a:r>
              <a:rPr lang="en-US" sz="2200" dirty="0"/>
              <a:t> </a:t>
            </a:r>
            <a:r>
              <a:rPr lang="en-US" sz="2200" dirty="0" err="1"/>
              <a:t>biaya</a:t>
            </a:r>
            <a:r>
              <a:rPr lang="en-US" sz="2200" dirty="0"/>
              <a:t> </a:t>
            </a:r>
            <a:r>
              <a:rPr lang="en-US" sz="2200" dirty="0" err="1"/>
              <a:t>periklanan</a:t>
            </a:r>
            <a:r>
              <a:rPr lang="en-US" sz="2200" dirty="0"/>
              <a:t> </a:t>
            </a:r>
            <a:r>
              <a:rPr lang="en-US" sz="2200" dirty="0" err="1"/>
              <a:t>dalam</a:t>
            </a:r>
            <a:r>
              <a:rPr lang="en-US" sz="2200" dirty="0"/>
              <a:t> </a:t>
            </a:r>
            <a:r>
              <a:rPr lang="en-US" sz="2200" dirty="0" err="1"/>
              <a:t>jutaan</a:t>
            </a:r>
            <a:r>
              <a:rPr lang="en-US" sz="2200" dirty="0"/>
              <a:t> rupiah (</a:t>
            </a:r>
            <a:r>
              <a:rPr lang="en-US" sz="2200" dirty="0" err="1"/>
              <a:t>tahunan</a:t>
            </a:r>
            <a:r>
              <a:rPr lang="en-US" sz="2200" dirty="0"/>
              <a:t>), </a:t>
            </a:r>
            <a:r>
              <a:rPr lang="en-US" sz="2200" dirty="0" err="1"/>
              <a:t>dan</a:t>
            </a:r>
            <a:r>
              <a:rPr lang="en-US" sz="2200" dirty="0"/>
              <a:t> Y </a:t>
            </a:r>
            <a:r>
              <a:rPr lang="en-US" sz="2200" dirty="0" err="1"/>
              <a:t>adalah</a:t>
            </a:r>
            <a:r>
              <a:rPr lang="en-US" sz="2200" dirty="0"/>
              <a:t> </a:t>
            </a:r>
            <a:r>
              <a:rPr lang="en-US" sz="2200" dirty="0" err="1"/>
              <a:t>hasil</a:t>
            </a:r>
            <a:r>
              <a:rPr lang="en-US" sz="2200" dirty="0"/>
              <a:t> </a:t>
            </a:r>
            <a:r>
              <a:rPr lang="en-US" sz="2200" dirty="0" err="1"/>
              <a:t>penjualan</a:t>
            </a:r>
            <a:r>
              <a:rPr lang="en-US" sz="2200" dirty="0"/>
              <a:t> </a:t>
            </a:r>
            <a:r>
              <a:rPr lang="en-US" sz="2200" dirty="0" err="1"/>
              <a:t>dalam</a:t>
            </a:r>
            <a:r>
              <a:rPr lang="en-US" sz="2200" dirty="0"/>
              <a:t> </a:t>
            </a:r>
            <a:r>
              <a:rPr lang="en-US" sz="2200" dirty="0" err="1"/>
              <a:t>jutaan</a:t>
            </a:r>
            <a:r>
              <a:rPr lang="en-US" sz="2200" dirty="0"/>
              <a:t> rupiah (</a:t>
            </a:r>
            <a:r>
              <a:rPr lang="en-US" sz="2200" dirty="0" err="1"/>
              <a:t>tahunan</a:t>
            </a:r>
            <a:r>
              <a:rPr lang="en-US" sz="2200" dirty="0"/>
              <a:t>), </a:t>
            </a:r>
            <a:r>
              <a:rPr lang="en-US" sz="2200" dirty="0" err="1"/>
              <a:t>maka</a:t>
            </a:r>
            <a:r>
              <a:rPr lang="en-US" sz="2200" dirty="0"/>
              <a:t> </a:t>
            </a:r>
            <a:r>
              <a:rPr lang="en-US" sz="2200" dirty="0" err="1"/>
              <a:t>berdasarkan</a:t>
            </a:r>
            <a:r>
              <a:rPr lang="en-US" sz="2200" dirty="0"/>
              <a:t> data </a:t>
            </a:r>
            <a:r>
              <a:rPr lang="en-US" sz="2200" dirty="0" err="1"/>
              <a:t>pada</a:t>
            </a:r>
            <a:r>
              <a:rPr lang="en-US" sz="2200" dirty="0"/>
              <a:t> </a:t>
            </a:r>
            <a:r>
              <a:rPr lang="en-US" sz="2200" dirty="0" err="1"/>
              <a:t>tabel</a:t>
            </a:r>
            <a:r>
              <a:rPr lang="en-US" sz="2200" dirty="0"/>
              <a:t> </a:t>
            </a:r>
            <a:r>
              <a:rPr lang="en-US" sz="2200" dirty="0" err="1"/>
              <a:t>berikut</a:t>
            </a:r>
            <a:r>
              <a:rPr lang="en-US" sz="2200" dirty="0"/>
              <a:t>, </a:t>
            </a:r>
            <a:r>
              <a:rPr lang="en-US" sz="2200" dirty="0" err="1"/>
              <a:t>tentukan</a:t>
            </a:r>
            <a:r>
              <a:rPr lang="en-US" sz="2200" dirty="0"/>
              <a:t> </a:t>
            </a:r>
            <a:r>
              <a:rPr lang="en-US" sz="2200" dirty="0" err="1"/>
              <a:t>koefisien</a:t>
            </a:r>
            <a:r>
              <a:rPr lang="en-US" sz="2200" dirty="0"/>
              <a:t> rank </a:t>
            </a:r>
            <a:r>
              <a:rPr lang="en-US" sz="2200" dirty="0" err="1"/>
              <a:t>antara</a:t>
            </a:r>
            <a:r>
              <a:rPr lang="en-US" sz="2200" dirty="0"/>
              <a:t> </a:t>
            </a:r>
            <a:r>
              <a:rPr lang="en-US" sz="2200" dirty="0" err="1"/>
              <a:t>biaya</a:t>
            </a:r>
            <a:r>
              <a:rPr lang="en-US" sz="2200" dirty="0"/>
              <a:t> </a:t>
            </a:r>
            <a:r>
              <a:rPr lang="en-US" sz="2200" dirty="0" err="1"/>
              <a:t>periklanan</a:t>
            </a:r>
            <a:r>
              <a:rPr lang="en-US" sz="2200" dirty="0"/>
              <a:t> </a:t>
            </a:r>
            <a:r>
              <a:rPr lang="en-US" sz="2200" dirty="0" err="1"/>
              <a:t>dan</a:t>
            </a:r>
            <a:r>
              <a:rPr lang="en-US" sz="2200" dirty="0"/>
              <a:t> </a:t>
            </a:r>
            <a:r>
              <a:rPr lang="en-US" sz="2200" dirty="0" err="1"/>
              <a:t>hasil</a:t>
            </a:r>
            <a:r>
              <a:rPr lang="en-US" sz="2200" dirty="0"/>
              <a:t> </a:t>
            </a:r>
            <a:r>
              <a:rPr lang="en-US" sz="2200" dirty="0" err="1"/>
              <a:t>penjualan</a:t>
            </a:r>
            <a:endParaRPr lang="en-US" sz="2200" dirty="0"/>
          </a:p>
          <a:p>
            <a:pPr eaLnBrk="1" hangingPunct="1"/>
            <a:endParaRPr lang="en-US" sz="2200" dirty="0"/>
          </a:p>
        </p:txBody>
      </p:sp>
      <p:graphicFrame>
        <p:nvGraphicFramePr>
          <p:cNvPr id="23" name="Table 22"/>
          <p:cNvGraphicFramePr>
            <a:graphicFrameLocks noGrp="1"/>
          </p:cNvGraphicFramePr>
          <p:nvPr>
            <p:extLst>
              <p:ext uri="{D42A27DB-BD31-4B8C-83A1-F6EECF244321}">
                <p14:modId xmlns:p14="http://schemas.microsoft.com/office/powerpoint/2010/main" val="886148166"/>
              </p:ext>
            </p:extLst>
          </p:nvPr>
        </p:nvGraphicFramePr>
        <p:xfrm>
          <a:off x="467544" y="2564904"/>
          <a:ext cx="4524376" cy="3885581"/>
        </p:xfrm>
        <a:graphic>
          <a:graphicData uri="http://schemas.openxmlformats.org/drawingml/2006/table">
            <a:tbl>
              <a:tblPr firstRow="1" bandRow="1">
                <a:tableStyleId>{5C22544A-7EE6-4342-B048-85BDC9FD1C3A}</a:tableStyleId>
              </a:tblPr>
              <a:tblGrid>
                <a:gridCol w="738152"/>
                <a:gridCol w="857258"/>
                <a:gridCol w="714382"/>
                <a:gridCol w="857258"/>
                <a:gridCol w="714382"/>
                <a:gridCol w="642944"/>
              </a:tblGrid>
              <a:tr h="548541">
                <a:tc>
                  <a:txBody>
                    <a:bodyPr/>
                    <a:lstStyle/>
                    <a:p>
                      <a:r>
                        <a:rPr lang="en-US" sz="1800" dirty="0" smtClean="0"/>
                        <a:t>X</a:t>
                      </a:r>
                      <a:endParaRPr lang="en-US" sz="1800" dirty="0"/>
                    </a:p>
                  </a:txBody>
                  <a:tcPr marT="45712" marB="45712"/>
                </a:tc>
                <a:tc>
                  <a:txBody>
                    <a:bodyPr/>
                    <a:lstStyle/>
                    <a:p>
                      <a:r>
                        <a:rPr lang="en-US" sz="1800" dirty="0" smtClean="0"/>
                        <a:t>Rank X</a:t>
                      </a:r>
                      <a:endParaRPr lang="en-US" sz="1800" dirty="0"/>
                    </a:p>
                  </a:txBody>
                  <a:tcPr marT="45712" marB="45712"/>
                </a:tc>
                <a:tc>
                  <a:txBody>
                    <a:bodyPr/>
                    <a:lstStyle/>
                    <a:p>
                      <a:r>
                        <a:rPr lang="en-US" sz="1800" dirty="0" smtClean="0"/>
                        <a:t>Y</a:t>
                      </a:r>
                      <a:endParaRPr lang="en-US" sz="1800" dirty="0"/>
                    </a:p>
                  </a:txBody>
                  <a:tcPr marT="45712" marB="45712"/>
                </a:tc>
                <a:tc>
                  <a:txBody>
                    <a:bodyPr/>
                    <a:lstStyle/>
                    <a:p>
                      <a:r>
                        <a:rPr lang="en-US" sz="1800" baseline="0" dirty="0" smtClean="0"/>
                        <a:t>Rank Y</a:t>
                      </a:r>
                      <a:endParaRPr lang="en-US" sz="1800" baseline="-25000" dirty="0"/>
                    </a:p>
                  </a:txBody>
                  <a:tcPr marT="45712" marB="45712"/>
                </a:tc>
                <a:tc>
                  <a:txBody>
                    <a:bodyPr/>
                    <a:lstStyle/>
                    <a:p>
                      <a:r>
                        <a:rPr lang="en-US" sz="1800" dirty="0" smtClean="0"/>
                        <a:t>d</a:t>
                      </a:r>
                      <a:endParaRPr lang="en-US" sz="1800" baseline="300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d</a:t>
                      </a:r>
                      <a:r>
                        <a:rPr lang="en-US" sz="1800" baseline="30000" dirty="0" smtClean="0"/>
                        <a:t>2</a:t>
                      </a:r>
                    </a:p>
                    <a:p>
                      <a:endParaRPr lang="en-US" sz="1800" baseline="30000" dirty="0"/>
                    </a:p>
                  </a:txBody>
                  <a:tcPr marT="45712" marB="45712"/>
                </a:tc>
              </a:tr>
              <a:tr h="370773">
                <a:tc>
                  <a:txBody>
                    <a:bodyPr/>
                    <a:lstStyle/>
                    <a:p>
                      <a:r>
                        <a:rPr lang="en-US" sz="1800" dirty="0" smtClean="0"/>
                        <a:t>63</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478</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0</a:t>
                      </a:r>
                      <a:endParaRPr lang="en-US" sz="1800" dirty="0"/>
                    </a:p>
                  </a:txBody>
                  <a:tcPr marT="45712" marB="45712"/>
                </a:tc>
                <a:tc>
                  <a:txBody>
                    <a:bodyPr/>
                    <a:lstStyle/>
                    <a:p>
                      <a:r>
                        <a:rPr lang="en-US" sz="1800" dirty="0" smtClean="0"/>
                        <a:t>0</a:t>
                      </a:r>
                      <a:endParaRPr lang="en-US" sz="1800" dirty="0"/>
                    </a:p>
                  </a:txBody>
                  <a:tcPr marT="45712" marB="45712"/>
                </a:tc>
              </a:tr>
              <a:tr h="370773">
                <a:tc>
                  <a:txBody>
                    <a:bodyPr/>
                    <a:lstStyle/>
                    <a:p>
                      <a:r>
                        <a:rPr lang="en-US" sz="1800" dirty="0" smtClean="0"/>
                        <a:t>80</a:t>
                      </a:r>
                      <a:endParaRPr lang="en-US" sz="1800" dirty="0"/>
                    </a:p>
                  </a:txBody>
                  <a:tcPr marT="45712" marB="45712"/>
                </a:tc>
                <a:tc>
                  <a:txBody>
                    <a:bodyPr/>
                    <a:lstStyle/>
                    <a:p>
                      <a:r>
                        <a:rPr lang="en-US" sz="1800" dirty="0" smtClean="0"/>
                        <a:t>6</a:t>
                      </a:r>
                      <a:endParaRPr lang="en-US" sz="1800" dirty="0"/>
                    </a:p>
                  </a:txBody>
                  <a:tcPr marT="45712" marB="45712"/>
                </a:tc>
                <a:tc>
                  <a:txBody>
                    <a:bodyPr/>
                    <a:lstStyle/>
                    <a:p>
                      <a:r>
                        <a:rPr lang="en-US" sz="1800" dirty="0" smtClean="0"/>
                        <a:t>643</a:t>
                      </a:r>
                      <a:endParaRPr lang="en-US" sz="1800" dirty="0"/>
                    </a:p>
                  </a:txBody>
                  <a:tcPr marT="45712" marB="45712"/>
                </a:tc>
                <a:tc>
                  <a:txBody>
                    <a:bodyPr/>
                    <a:lstStyle/>
                    <a:p>
                      <a:r>
                        <a:rPr lang="en-US" sz="1800" dirty="0" smtClean="0"/>
                        <a:t>8</a:t>
                      </a:r>
                      <a:endParaRPr lang="en-US" sz="1800" dirty="0"/>
                    </a:p>
                  </a:txBody>
                  <a:tcPr marT="45712" marB="45712"/>
                </a:tc>
                <a:tc>
                  <a:txBody>
                    <a:bodyPr/>
                    <a:lstStyle/>
                    <a:p>
                      <a:r>
                        <a:rPr lang="en-US" sz="1800" dirty="0" smtClean="0"/>
                        <a:t>-2</a:t>
                      </a:r>
                      <a:endParaRPr lang="en-US" sz="1800" dirty="0"/>
                    </a:p>
                  </a:txBody>
                  <a:tcPr marT="45712" marB="45712"/>
                </a:tc>
                <a:tc>
                  <a:txBody>
                    <a:bodyPr/>
                    <a:lstStyle/>
                    <a:p>
                      <a:r>
                        <a:rPr lang="en-US" sz="1800" dirty="0" smtClean="0"/>
                        <a:t>4</a:t>
                      </a:r>
                      <a:endParaRPr lang="en-US" sz="1800" dirty="0"/>
                    </a:p>
                  </a:txBody>
                  <a:tcPr marT="45712" marB="45712"/>
                </a:tc>
              </a:tr>
              <a:tr h="370773">
                <a:tc>
                  <a:txBody>
                    <a:bodyPr/>
                    <a:lstStyle/>
                    <a:p>
                      <a:r>
                        <a:rPr lang="en-US" sz="1800" dirty="0" smtClean="0"/>
                        <a:t>78</a:t>
                      </a:r>
                      <a:endParaRPr lang="en-US" sz="1800" dirty="0"/>
                    </a:p>
                  </a:txBody>
                  <a:tcPr marT="45712" marB="45712"/>
                </a:tc>
                <a:tc>
                  <a:txBody>
                    <a:bodyPr/>
                    <a:lstStyle/>
                    <a:p>
                      <a:r>
                        <a:rPr lang="en-US" sz="1800" dirty="0" smtClean="0"/>
                        <a:t>5</a:t>
                      </a:r>
                      <a:endParaRPr lang="en-US" sz="1800" dirty="0"/>
                    </a:p>
                  </a:txBody>
                  <a:tcPr marT="45712" marB="45712"/>
                </a:tc>
                <a:tc>
                  <a:txBody>
                    <a:bodyPr/>
                    <a:lstStyle/>
                    <a:p>
                      <a:r>
                        <a:rPr lang="en-US" sz="1800" dirty="0" smtClean="0"/>
                        <a:t>620</a:t>
                      </a:r>
                      <a:endParaRPr lang="en-US" sz="1800" dirty="0"/>
                    </a:p>
                  </a:txBody>
                  <a:tcPr marT="45712" marB="45712"/>
                </a:tc>
                <a:tc>
                  <a:txBody>
                    <a:bodyPr/>
                    <a:lstStyle/>
                    <a:p>
                      <a:r>
                        <a:rPr lang="en-US" sz="1800" dirty="0" smtClean="0"/>
                        <a:t>6</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1</a:t>
                      </a:r>
                      <a:endParaRPr lang="en-US" sz="1800" dirty="0"/>
                    </a:p>
                  </a:txBody>
                  <a:tcPr marT="45712" marB="45712"/>
                </a:tc>
              </a:tr>
              <a:tr h="370773">
                <a:tc>
                  <a:txBody>
                    <a:bodyPr/>
                    <a:lstStyle/>
                    <a:p>
                      <a:r>
                        <a:rPr lang="en-US" sz="1800" dirty="0" smtClean="0"/>
                        <a:t>67</a:t>
                      </a:r>
                      <a:endParaRPr lang="en-US" sz="1800" dirty="0"/>
                    </a:p>
                  </a:txBody>
                  <a:tcPr marT="45712" marB="45712"/>
                </a:tc>
                <a:tc>
                  <a:txBody>
                    <a:bodyPr/>
                    <a:lstStyle/>
                    <a:p>
                      <a:r>
                        <a:rPr lang="en-US" sz="1800" dirty="0" smtClean="0"/>
                        <a:t>2</a:t>
                      </a:r>
                      <a:endParaRPr lang="en-US" sz="1800" dirty="0"/>
                    </a:p>
                  </a:txBody>
                  <a:tcPr marT="45712" marB="45712"/>
                </a:tc>
                <a:tc>
                  <a:txBody>
                    <a:bodyPr/>
                    <a:lstStyle/>
                    <a:p>
                      <a:r>
                        <a:rPr lang="en-US" sz="1800" dirty="0" smtClean="0"/>
                        <a:t>514</a:t>
                      </a:r>
                      <a:endParaRPr lang="en-US" sz="1800" dirty="0"/>
                    </a:p>
                  </a:txBody>
                  <a:tcPr marT="45712" marB="45712"/>
                </a:tc>
                <a:tc>
                  <a:txBody>
                    <a:bodyPr/>
                    <a:lstStyle/>
                    <a:p>
                      <a:r>
                        <a:rPr lang="en-US" sz="1800" dirty="0" smtClean="0"/>
                        <a:t>2</a:t>
                      </a:r>
                      <a:endParaRPr lang="en-US" sz="1800" dirty="0"/>
                    </a:p>
                  </a:txBody>
                  <a:tcPr marT="45712" marB="45712"/>
                </a:tc>
                <a:tc>
                  <a:txBody>
                    <a:bodyPr/>
                    <a:lstStyle/>
                    <a:p>
                      <a:r>
                        <a:rPr lang="en-US" sz="1800" dirty="0" smtClean="0"/>
                        <a:t>0</a:t>
                      </a:r>
                      <a:endParaRPr lang="en-US" sz="1800" dirty="0"/>
                    </a:p>
                  </a:txBody>
                  <a:tcPr marT="45712" marB="45712"/>
                </a:tc>
                <a:tc>
                  <a:txBody>
                    <a:bodyPr/>
                    <a:lstStyle/>
                    <a:p>
                      <a:r>
                        <a:rPr lang="en-US" sz="1800" dirty="0" smtClean="0"/>
                        <a:t>0</a:t>
                      </a:r>
                      <a:endParaRPr lang="en-US" sz="1800" dirty="0"/>
                    </a:p>
                  </a:txBody>
                  <a:tcPr marT="45712" marB="45712"/>
                </a:tc>
              </a:tr>
              <a:tr h="370773">
                <a:tc>
                  <a:txBody>
                    <a:bodyPr/>
                    <a:lstStyle/>
                    <a:p>
                      <a:r>
                        <a:rPr lang="en-US" sz="1800" dirty="0" smtClean="0"/>
                        <a:t>83</a:t>
                      </a:r>
                      <a:endParaRPr lang="en-US" sz="1800" dirty="0"/>
                    </a:p>
                  </a:txBody>
                  <a:tcPr marT="45712" marB="45712"/>
                </a:tc>
                <a:tc>
                  <a:txBody>
                    <a:bodyPr/>
                    <a:lstStyle/>
                    <a:p>
                      <a:r>
                        <a:rPr lang="en-US" sz="1800" dirty="0" smtClean="0"/>
                        <a:t>7</a:t>
                      </a:r>
                      <a:endParaRPr lang="en-US" sz="1800" dirty="0"/>
                    </a:p>
                  </a:txBody>
                  <a:tcPr marT="45712" marB="45712"/>
                </a:tc>
                <a:tc>
                  <a:txBody>
                    <a:bodyPr/>
                    <a:lstStyle/>
                    <a:p>
                      <a:r>
                        <a:rPr lang="en-US" sz="1800" dirty="0" smtClean="0"/>
                        <a:t>597</a:t>
                      </a:r>
                      <a:endParaRPr lang="en-US" sz="1800" dirty="0"/>
                    </a:p>
                  </a:txBody>
                  <a:tcPr marT="45712" marB="45712"/>
                </a:tc>
                <a:tc>
                  <a:txBody>
                    <a:bodyPr/>
                    <a:lstStyle/>
                    <a:p>
                      <a:r>
                        <a:rPr lang="en-US" sz="1800" dirty="0" smtClean="0"/>
                        <a:t>5</a:t>
                      </a:r>
                      <a:endParaRPr lang="en-US" sz="1800" dirty="0"/>
                    </a:p>
                  </a:txBody>
                  <a:tcPr marT="45712" marB="45712"/>
                </a:tc>
                <a:tc>
                  <a:txBody>
                    <a:bodyPr/>
                    <a:lstStyle/>
                    <a:p>
                      <a:r>
                        <a:rPr lang="en-US" sz="1800" dirty="0" smtClean="0"/>
                        <a:t>2</a:t>
                      </a:r>
                      <a:endParaRPr lang="en-US" sz="1800" dirty="0"/>
                    </a:p>
                  </a:txBody>
                  <a:tcPr marT="45712" marB="45712"/>
                </a:tc>
                <a:tc>
                  <a:txBody>
                    <a:bodyPr/>
                    <a:lstStyle/>
                    <a:p>
                      <a:r>
                        <a:rPr lang="en-US" sz="1800" dirty="0" smtClean="0"/>
                        <a:t>4</a:t>
                      </a:r>
                      <a:endParaRPr lang="en-US" sz="1800" dirty="0"/>
                    </a:p>
                  </a:txBody>
                  <a:tcPr marT="45712" marB="45712"/>
                </a:tc>
              </a:tr>
              <a:tr h="370773">
                <a:tc>
                  <a:txBody>
                    <a:bodyPr/>
                    <a:lstStyle/>
                    <a:p>
                      <a:r>
                        <a:rPr lang="en-US" sz="1800" dirty="0" smtClean="0"/>
                        <a:t>90</a:t>
                      </a:r>
                      <a:endParaRPr lang="en-US" sz="1800" dirty="0"/>
                    </a:p>
                  </a:txBody>
                  <a:tcPr marT="45712" marB="45712"/>
                </a:tc>
                <a:tc>
                  <a:txBody>
                    <a:bodyPr/>
                    <a:lstStyle/>
                    <a:p>
                      <a:r>
                        <a:rPr lang="en-US" sz="1800" dirty="0" smtClean="0"/>
                        <a:t>8</a:t>
                      </a:r>
                      <a:endParaRPr lang="en-US" sz="1800" dirty="0"/>
                    </a:p>
                  </a:txBody>
                  <a:tcPr marT="45712" marB="45712"/>
                </a:tc>
                <a:tc>
                  <a:txBody>
                    <a:bodyPr/>
                    <a:lstStyle/>
                    <a:p>
                      <a:r>
                        <a:rPr lang="en-US" sz="1800" dirty="0" smtClean="0"/>
                        <a:t>635</a:t>
                      </a:r>
                      <a:endParaRPr lang="en-US" sz="1800" dirty="0"/>
                    </a:p>
                  </a:txBody>
                  <a:tcPr marT="45712" marB="45712"/>
                </a:tc>
                <a:tc>
                  <a:txBody>
                    <a:bodyPr/>
                    <a:lstStyle/>
                    <a:p>
                      <a:r>
                        <a:rPr lang="en-US" sz="1800" dirty="0" smtClean="0"/>
                        <a:t>7</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1</a:t>
                      </a:r>
                      <a:endParaRPr lang="en-US" sz="1800" dirty="0"/>
                    </a:p>
                  </a:txBody>
                  <a:tcPr marT="45712" marB="45712"/>
                </a:tc>
              </a:tr>
              <a:tr h="370773">
                <a:tc>
                  <a:txBody>
                    <a:bodyPr/>
                    <a:lstStyle/>
                    <a:p>
                      <a:r>
                        <a:rPr lang="en-US" sz="1800" dirty="0" smtClean="0"/>
                        <a:t>75</a:t>
                      </a:r>
                      <a:endParaRPr lang="en-US" sz="1800" dirty="0"/>
                    </a:p>
                  </a:txBody>
                  <a:tcPr marT="45712" marB="45712"/>
                </a:tc>
                <a:tc>
                  <a:txBody>
                    <a:bodyPr/>
                    <a:lstStyle/>
                    <a:p>
                      <a:r>
                        <a:rPr lang="en-US" sz="1800" dirty="0" smtClean="0"/>
                        <a:t>4</a:t>
                      </a:r>
                      <a:endParaRPr lang="en-US" sz="1800" dirty="0"/>
                    </a:p>
                  </a:txBody>
                  <a:tcPr marT="45712" marB="45712"/>
                </a:tc>
                <a:tc>
                  <a:txBody>
                    <a:bodyPr/>
                    <a:lstStyle/>
                    <a:p>
                      <a:r>
                        <a:rPr lang="en-US" sz="1800" dirty="0" smtClean="0"/>
                        <a:t>579</a:t>
                      </a:r>
                      <a:endParaRPr lang="en-US" sz="1800" dirty="0"/>
                    </a:p>
                  </a:txBody>
                  <a:tcPr marT="45712" marB="45712"/>
                </a:tc>
                <a:tc>
                  <a:txBody>
                    <a:bodyPr/>
                    <a:lstStyle/>
                    <a:p>
                      <a:r>
                        <a:rPr lang="en-US" sz="1800" dirty="0" smtClean="0"/>
                        <a:t>3</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1</a:t>
                      </a:r>
                      <a:endParaRPr lang="en-US" sz="1800" dirty="0"/>
                    </a:p>
                  </a:txBody>
                  <a:tcPr marT="45712" marB="45712"/>
                </a:tc>
              </a:tr>
              <a:tr h="370773">
                <a:tc>
                  <a:txBody>
                    <a:bodyPr/>
                    <a:lstStyle/>
                    <a:p>
                      <a:r>
                        <a:rPr lang="en-US" sz="1800" dirty="0" smtClean="0"/>
                        <a:t>72</a:t>
                      </a:r>
                      <a:endParaRPr lang="en-US" sz="1800" dirty="0"/>
                    </a:p>
                  </a:txBody>
                  <a:tcPr marT="45712" marB="45712"/>
                </a:tc>
                <a:tc>
                  <a:txBody>
                    <a:bodyPr/>
                    <a:lstStyle/>
                    <a:p>
                      <a:r>
                        <a:rPr lang="en-US" sz="1800" dirty="0" smtClean="0"/>
                        <a:t>3</a:t>
                      </a:r>
                      <a:endParaRPr lang="en-US" sz="1800" dirty="0"/>
                    </a:p>
                  </a:txBody>
                  <a:tcPr marT="45712" marB="45712"/>
                </a:tc>
                <a:tc>
                  <a:txBody>
                    <a:bodyPr/>
                    <a:lstStyle/>
                    <a:p>
                      <a:r>
                        <a:rPr lang="en-US" sz="1800" dirty="0" smtClean="0"/>
                        <a:t>593</a:t>
                      </a:r>
                      <a:endParaRPr lang="en-US" sz="1800" dirty="0"/>
                    </a:p>
                  </a:txBody>
                  <a:tcPr marT="45712" marB="45712"/>
                </a:tc>
                <a:tc>
                  <a:txBody>
                    <a:bodyPr/>
                    <a:lstStyle/>
                    <a:p>
                      <a:r>
                        <a:rPr lang="en-US" sz="1800" dirty="0" smtClean="0"/>
                        <a:t>4</a:t>
                      </a:r>
                      <a:endParaRPr lang="en-US" sz="1800" dirty="0"/>
                    </a:p>
                  </a:txBody>
                  <a:tcPr marT="45712" marB="45712"/>
                </a:tc>
                <a:tc>
                  <a:txBody>
                    <a:bodyPr/>
                    <a:lstStyle/>
                    <a:p>
                      <a:r>
                        <a:rPr lang="en-US" sz="1800" dirty="0" smtClean="0"/>
                        <a:t>-1</a:t>
                      </a:r>
                      <a:endParaRPr lang="en-US" sz="1800" dirty="0"/>
                    </a:p>
                  </a:txBody>
                  <a:tcPr marT="45712" marB="45712"/>
                </a:tc>
                <a:tc>
                  <a:txBody>
                    <a:bodyPr/>
                    <a:lstStyle/>
                    <a:p>
                      <a:r>
                        <a:rPr lang="en-US" sz="1800" dirty="0" smtClean="0"/>
                        <a:t>1</a:t>
                      </a:r>
                      <a:endParaRPr lang="en-US" sz="1800" dirty="0"/>
                    </a:p>
                  </a:txBody>
                  <a:tcPr marT="45712" marB="45712"/>
                </a:tc>
              </a:tr>
              <a:tr h="370773">
                <a:tc gridSpan="5">
                  <a:txBody>
                    <a:bodyPr/>
                    <a:lstStyle/>
                    <a:p>
                      <a:r>
                        <a:rPr lang="id-ID" sz="1800" dirty="0" smtClean="0"/>
                        <a:t>Jumlah</a:t>
                      </a:r>
                      <a:endParaRPr lang="en-US" sz="1800" dirty="0"/>
                    </a:p>
                  </a:txBody>
                  <a:tcPr marT="45712" marB="45712"/>
                </a:tc>
                <a:tc hMerge="1">
                  <a:txBody>
                    <a:bodyPr/>
                    <a:lstStyle/>
                    <a:p>
                      <a:endParaRPr lang="en-US" sz="1800" dirty="0"/>
                    </a:p>
                  </a:txBody>
                  <a:tcPr marT="45712" marB="45712"/>
                </a:tc>
                <a:tc hMerge="1">
                  <a:txBody>
                    <a:bodyPr/>
                    <a:lstStyle/>
                    <a:p>
                      <a:endParaRPr lang="en-US" sz="1800" dirty="0"/>
                    </a:p>
                  </a:txBody>
                  <a:tcPr marT="45712" marB="45712"/>
                </a:tc>
                <a:tc hMerge="1">
                  <a:txBody>
                    <a:bodyPr/>
                    <a:lstStyle/>
                    <a:p>
                      <a:endParaRPr lang="en-US" sz="1800" dirty="0"/>
                    </a:p>
                  </a:txBody>
                  <a:tcPr marT="45712" marB="45712"/>
                </a:tc>
                <a:tc hMerge="1">
                  <a:txBody>
                    <a:bodyPr/>
                    <a:lstStyle/>
                    <a:p>
                      <a:endParaRPr lang="en-US" sz="1800" dirty="0"/>
                    </a:p>
                  </a:txBody>
                  <a:tcPr marT="45712" marB="45712"/>
                </a:tc>
                <a:tc>
                  <a:txBody>
                    <a:bodyPr/>
                    <a:lstStyle/>
                    <a:p>
                      <a:r>
                        <a:rPr lang="id-ID" sz="1800" dirty="0" smtClean="0"/>
                        <a:t>12</a:t>
                      </a:r>
                      <a:endParaRPr lang="en-US" sz="1800" dirty="0"/>
                    </a:p>
                  </a:txBody>
                  <a:tcPr marT="45712" marB="45712"/>
                </a:tc>
              </a:tr>
            </a:tbl>
          </a:graphicData>
        </a:graphic>
      </p:graphicFrame>
      <p:sp>
        <p:nvSpPr>
          <p:cNvPr id="18"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Rank/Spearman</a:t>
            </a:r>
            <a:endParaRPr lang="fr-CA" dirty="0">
              <a:solidFill>
                <a:srgbClr val="FFFF00"/>
              </a:solidFill>
              <a:latin typeface="Imprint MT Shadow" panose="04020605060303030202" pitchFamily="82" charset="0"/>
            </a:endParaRPr>
          </a:p>
        </p:txBody>
      </p:sp>
      <p:graphicFrame>
        <p:nvGraphicFramePr>
          <p:cNvPr id="16" name="Object 31"/>
          <p:cNvGraphicFramePr>
            <a:graphicFrameLocks noChangeAspect="1"/>
          </p:cNvGraphicFramePr>
          <p:nvPr>
            <p:extLst>
              <p:ext uri="{D42A27DB-BD31-4B8C-83A1-F6EECF244321}">
                <p14:modId xmlns:p14="http://schemas.microsoft.com/office/powerpoint/2010/main" val="389418245"/>
              </p:ext>
            </p:extLst>
          </p:nvPr>
        </p:nvGraphicFramePr>
        <p:xfrm>
          <a:off x="5364088" y="2276872"/>
          <a:ext cx="2413888" cy="1008112"/>
        </p:xfrm>
        <a:graphic>
          <a:graphicData uri="http://schemas.openxmlformats.org/presentationml/2006/ole">
            <mc:AlternateContent xmlns:mc="http://schemas.openxmlformats.org/markup-compatibility/2006">
              <mc:Choice xmlns:v="urn:schemas-microsoft-com:vml" Requires="v">
                <p:oleObj spid="_x0000_s13398" name="Equation" r:id="rId3" imgW="1155600" imgH="444240" progId="Equation.3">
                  <p:embed/>
                </p:oleObj>
              </mc:Choice>
              <mc:Fallback>
                <p:oleObj name="Equation" r:id="rId3" imgW="1155600" imgH="444240" progId="Equation.3">
                  <p:embed/>
                  <p:pic>
                    <p:nvPicPr>
                      <p:cNvPr id="0" name=""/>
                      <p:cNvPicPr>
                        <a:picLocks noChangeAspect="1" noChangeArrowheads="1"/>
                      </p:cNvPicPr>
                      <p:nvPr/>
                    </p:nvPicPr>
                    <p:blipFill>
                      <a:blip r:embed="rId4"/>
                      <a:srcRect/>
                      <a:stretch>
                        <a:fillRect/>
                      </a:stretch>
                    </p:blipFill>
                    <p:spPr bwMode="auto">
                      <a:xfrm>
                        <a:off x="5364088" y="2276872"/>
                        <a:ext cx="2413888" cy="1008112"/>
                      </a:xfrm>
                      <a:prstGeom prst="rect">
                        <a:avLst/>
                      </a:prstGeom>
                      <a:noFill/>
                      <a:ln>
                        <a:noFill/>
                      </a:ln>
                      <a:effectLst/>
                    </p:spPr>
                  </p:pic>
                </p:oleObj>
              </mc:Fallback>
            </mc:AlternateContent>
          </a:graphicData>
        </a:graphic>
      </p:graphicFrame>
      <p:graphicFrame>
        <p:nvGraphicFramePr>
          <p:cNvPr id="17" name="Object 31"/>
          <p:cNvGraphicFramePr>
            <a:graphicFrameLocks noChangeAspect="1"/>
          </p:cNvGraphicFramePr>
          <p:nvPr>
            <p:extLst>
              <p:ext uri="{D42A27DB-BD31-4B8C-83A1-F6EECF244321}">
                <p14:modId xmlns:p14="http://schemas.microsoft.com/office/powerpoint/2010/main" val="3207519086"/>
              </p:ext>
            </p:extLst>
          </p:nvPr>
        </p:nvGraphicFramePr>
        <p:xfrm>
          <a:off x="5364088" y="3429000"/>
          <a:ext cx="2362200" cy="949325"/>
        </p:xfrm>
        <a:graphic>
          <a:graphicData uri="http://schemas.openxmlformats.org/presentationml/2006/ole">
            <mc:AlternateContent xmlns:mc="http://schemas.openxmlformats.org/markup-compatibility/2006">
              <mc:Choice xmlns:v="urn:schemas-microsoft-com:vml" Requires="v">
                <p:oleObj spid="_x0000_s13399" name="Equation" r:id="rId5" imgW="1130040" imgH="419040" progId="Equation.3">
                  <p:embed/>
                </p:oleObj>
              </mc:Choice>
              <mc:Fallback>
                <p:oleObj name="Equation" r:id="rId5" imgW="1130040" imgH="419040" progId="Equation.3">
                  <p:embed/>
                  <p:pic>
                    <p:nvPicPr>
                      <p:cNvPr id="0" name=""/>
                      <p:cNvPicPr>
                        <a:picLocks noChangeAspect="1" noChangeArrowheads="1"/>
                      </p:cNvPicPr>
                      <p:nvPr/>
                    </p:nvPicPr>
                    <p:blipFill>
                      <a:blip r:embed="rId6"/>
                      <a:srcRect/>
                      <a:stretch>
                        <a:fillRect/>
                      </a:stretch>
                    </p:blipFill>
                    <p:spPr bwMode="auto">
                      <a:xfrm>
                        <a:off x="5364088" y="3429000"/>
                        <a:ext cx="2362200" cy="949325"/>
                      </a:xfrm>
                      <a:prstGeom prst="rect">
                        <a:avLst/>
                      </a:prstGeom>
                      <a:noFill/>
                      <a:ln>
                        <a:noFill/>
                      </a:ln>
                      <a:effectLst/>
                    </p:spPr>
                  </p:pic>
                </p:oleObj>
              </mc:Fallback>
            </mc:AlternateContent>
          </a:graphicData>
        </a:graphic>
      </p:graphicFrame>
      <p:graphicFrame>
        <p:nvGraphicFramePr>
          <p:cNvPr id="19" name="Object 31"/>
          <p:cNvGraphicFramePr>
            <a:graphicFrameLocks noChangeAspect="1"/>
          </p:cNvGraphicFramePr>
          <p:nvPr>
            <p:extLst>
              <p:ext uri="{D42A27DB-BD31-4B8C-83A1-F6EECF244321}">
                <p14:modId xmlns:p14="http://schemas.microsoft.com/office/powerpoint/2010/main" val="1575623490"/>
              </p:ext>
            </p:extLst>
          </p:nvPr>
        </p:nvGraphicFramePr>
        <p:xfrm>
          <a:off x="5364088" y="4365104"/>
          <a:ext cx="2016125" cy="949325"/>
        </p:xfrm>
        <a:graphic>
          <a:graphicData uri="http://schemas.openxmlformats.org/presentationml/2006/ole">
            <mc:AlternateContent xmlns:mc="http://schemas.openxmlformats.org/markup-compatibility/2006">
              <mc:Choice xmlns:v="urn:schemas-microsoft-com:vml" Requires="v">
                <p:oleObj spid="_x0000_s13400" name="Equation" r:id="rId7" imgW="965160" imgH="419040" progId="Equation.3">
                  <p:embed/>
                </p:oleObj>
              </mc:Choice>
              <mc:Fallback>
                <p:oleObj name="Equation" r:id="rId7" imgW="965160" imgH="419040" progId="Equation.3">
                  <p:embed/>
                  <p:pic>
                    <p:nvPicPr>
                      <p:cNvPr id="0" name=""/>
                      <p:cNvPicPr>
                        <a:picLocks noChangeAspect="1" noChangeArrowheads="1"/>
                      </p:cNvPicPr>
                      <p:nvPr/>
                    </p:nvPicPr>
                    <p:blipFill>
                      <a:blip r:embed="rId8"/>
                      <a:srcRect/>
                      <a:stretch>
                        <a:fillRect/>
                      </a:stretch>
                    </p:blipFill>
                    <p:spPr bwMode="auto">
                      <a:xfrm>
                        <a:off x="5364088" y="4365104"/>
                        <a:ext cx="2016125" cy="949325"/>
                      </a:xfrm>
                      <a:prstGeom prst="rect">
                        <a:avLst/>
                      </a:prstGeom>
                      <a:noFill/>
                      <a:ln>
                        <a:noFill/>
                      </a:ln>
                      <a:effectLst/>
                    </p:spPr>
                  </p:pic>
                </p:oleObj>
              </mc:Fallback>
            </mc:AlternateContent>
          </a:graphicData>
        </a:graphic>
      </p:graphicFrame>
      <p:graphicFrame>
        <p:nvGraphicFramePr>
          <p:cNvPr id="20" name="Object 31"/>
          <p:cNvGraphicFramePr>
            <a:graphicFrameLocks noChangeAspect="1"/>
          </p:cNvGraphicFramePr>
          <p:nvPr>
            <p:extLst>
              <p:ext uri="{D42A27DB-BD31-4B8C-83A1-F6EECF244321}">
                <p14:modId xmlns:p14="http://schemas.microsoft.com/office/powerpoint/2010/main" val="4080559392"/>
              </p:ext>
            </p:extLst>
          </p:nvPr>
        </p:nvGraphicFramePr>
        <p:xfrm>
          <a:off x="5364088" y="5445224"/>
          <a:ext cx="2654300" cy="892175"/>
        </p:xfrm>
        <a:graphic>
          <a:graphicData uri="http://schemas.openxmlformats.org/presentationml/2006/ole">
            <mc:AlternateContent xmlns:mc="http://schemas.openxmlformats.org/markup-compatibility/2006">
              <mc:Choice xmlns:v="urn:schemas-microsoft-com:vml" Requires="v">
                <p:oleObj spid="_x0000_s13401" name="Equation" r:id="rId9" imgW="1269720" imgH="393480" progId="Equation.3">
                  <p:embed/>
                </p:oleObj>
              </mc:Choice>
              <mc:Fallback>
                <p:oleObj name="Equation" r:id="rId9" imgW="1269720" imgH="393480" progId="Equation.3">
                  <p:embed/>
                  <p:pic>
                    <p:nvPicPr>
                      <p:cNvPr id="0" name=""/>
                      <p:cNvPicPr>
                        <a:picLocks noChangeAspect="1" noChangeArrowheads="1"/>
                      </p:cNvPicPr>
                      <p:nvPr/>
                    </p:nvPicPr>
                    <p:blipFill>
                      <a:blip r:embed="rId10"/>
                      <a:srcRect/>
                      <a:stretch>
                        <a:fillRect/>
                      </a:stretch>
                    </p:blipFill>
                    <p:spPr bwMode="auto">
                      <a:xfrm>
                        <a:off x="5364088" y="5445224"/>
                        <a:ext cx="2654300" cy="892175"/>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Algerian" panose="04020705040A02060702" pitchFamily="82" charset="0"/>
              </a:rPr>
              <a:t>STATISTIK </a:t>
            </a:r>
            <a:r>
              <a:rPr lang="id-ID" dirty="0">
                <a:solidFill>
                  <a:srgbClr val="FFFF00"/>
                </a:solidFill>
                <a:latin typeface="Algerian" panose="04020705040A02060702" pitchFamily="82" charset="0"/>
              </a:rPr>
              <a:t>&amp; </a:t>
            </a:r>
            <a:r>
              <a:rPr lang="id-ID" dirty="0" smtClean="0">
                <a:solidFill>
                  <a:srgbClr val="FFFF00"/>
                </a:solidFill>
                <a:latin typeface="Algerian" panose="04020705040A02060702" pitchFamily="82" charset="0"/>
              </a:rPr>
              <a:t>PROBABILISTIK</a:t>
            </a:r>
            <a:endParaRPr lang="fr-CA" dirty="0" smtClean="0">
              <a:solidFill>
                <a:srgbClr val="FFFF00"/>
              </a:solidFill>
              <a:latin typeface="Algerian" panose="04020705040A02060702" pitchFamily="82" charset="0"/>
            </a:endParaRPr>
          </a:p>
        </p:txBody>
      </p:sp>
      <p:sp>
        <p:nvSpPr>
          <p:cNvPr id="5" name="Titre 1"/>
          <p:cNvSpPr txBox="1">
            <a:spLocks/>
          </p:cNvSpPr>
          <p:nvPr/>
        </p:nvSpPr>
        <p:spPr>
          <a:xfrm>
            <a:off x="251520" y="1556792"/>
            <a:ext cx="8721150" cy="864095"/>
          </a:xfrm>
          <a:prstGeom prst="rect">
            <a:avLst/>
          </a:prstGeom>
        </p:spPr>
        <p:txBody>
          <a:bodyPr>
            <a:normAutofit fontScale="975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defRPr/>
            </a:pPr>
            <a:r>
              <a:rPr lang="id-ID" dirty="0" smtClean="0">
                <a:solidFill>
                  <a:srgbClr val="0000CC"/>
                </a:solidFill>
                <a:latin typeface="Algerian" panose="04020705040A02060702" pitchFamily="82" charset="0"/>
              </a:rPr>
              <a:t>(korelasi data kualitatif)</a:t>
            </a:r>
            <a:endParaRPr lang="fr-CA" dirty="0" smtClean="0">
              <a:solidFill>
                <a:srgbClr val="0000CC"/>
              </a:solidFill>
              <a:latin typeface="Algerian" panose="04020705040A02060702" pitchFamily="82" charset="0"/>
            </a:endParaRPr>
          </a:p>
        </p:txBody>
      </p:sp>
    </p:spTree>
    <p:extLst>
      <p:ext uri="{BB962C8B-B14F-4D97-AF65-F5344CB8AC3E}">
        <p14:creationId xmlns:p14="http://schemas.microsoft.com/office/powerpoint/2010/main" val="3305710751"/>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0"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1"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2"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3"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4"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5"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7"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1519" name="TextBox 21"/>
          <p:cNvSpPr txBox="1">
            <a:spLocks noChangeArrowheads="1"/>
          </p:cNvSpPr>
          <p:nvPr/>
        </p:nvSpPr>
        <p:spPr bwMode="auto">
          <a:xfrm>
            <a:off x="251521" y="692696"/>
            <a:ext cx="8568952"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365125" eaLnBrk="1" hangingPunct="1">
              <a:buFont typeface="Wingdings" panose="05000000000000000000" pitchFamily="2" charset="2"/>
              <a:buChar char="Ø"/>
            </a:pPr>
            <a:r>
              <a:rPr lang="en-US" sz="2400" dirty="0">
                <a:sym typeface="Wingdings" panose="05000000000000000000" pitchFamily="2" charset="2"/>
              </a:rPr>
              <a:t>  </a:t>
            </a:r>
            <a:r>
              <a:rPr lang="en-US" sz="2200" dirty="0" err="1">
                <a:sym typeface="Wingdings" panose="05000000000000000000" pitchFamily="2" charset="2"/>
              </a:rPr>
              <a:t>Korelasi</a:t>
            </a:r>
            <a:r>
              <a:rPr lang="en-US" sz="2200" dirty="0">
                <a:sym typeface="Wingdings" panose="05000000000000000000" pitchFamily="2" charset="2"/>
              </a:rPr>
              <a:t> </a:t>
            </a:r>
            <a:r>
              <a:rPr lang="en-US" sz="2200" dirty="0" err="1">
                <a:sym typeface="Wingdings" panose="05000000000000000000" pitchFamily="2" charset="2"/>
              </a:rPr>
              <a:t>ini</a:t>
            </a:r>
            <a:r>
              <a:rPr lang="en-US" sz="2200" dirty="0">
                <a:sym typeface="Wingdings" panose="05000000000000000000" pitchFamily="2" charset="2"/>
              </a:rPr>
              <a:t> </a:t>
            </a:r>
            <a:r>
              <a:rPr lang="en-US" sz="2200" dirty="0" err="1">
                <a:sym typeface="Wingdings" panose="05000000000000000000" pitchFamily="2" charset="2"/>
              </a:rPr>
              <a:t>digunakan</a:t>
            </a:r>
            <a:r>
              <a:rPr lang="en-US" sz="2200" dirty="0">
                <a:sym typeface="Wingdings" panose="05000000000000000000" pitchFamily="2" charset="2"/>
              </a:rPr>
              <a:t> </a:t>
            </a:r>
            <a:r>
              <a:rPr lang="en-US" sz="2200" dirty="0" err="1">
                <a:sym typeface="Wingdings" panose="05000000000000000000" pitchFamily="2" charset="2"/>
              </a:rPr>
              <a:t>untuk</a:t>
            </a:r>
            <a:r>
              <a:rPr lang="en-US" sz="2200" dirty="0">
                <a:sym typeface="Wingdings" panose="05000000000000000000" pitchFamily="2" charset="2"/>
              </a:rPr>
              <a:t> </a:t>
            </a:r>
            <a:r>
              <a:rPr lang="en-US" sz="2200" dirty="0" err="1">
                <a:sym typeface="Wingdings" panose="05000000000000000000" pitchFamily="2" charset="2"/>
              </a:rPr>
              <a:t>mengetahui</a:t>
            </a:r>
            <a:r>
              <a:rPr lang="en-US" sz="2200" dirty="0">
                <a:sym typeface="Wingdings" panose="05000000000000000000" pitchFamily="2" charset="2"/>
              </a:rPr>
              <a:t> </a:t>
            </a:r>
            <a:r>
              <a:rPr lang="en-US" sz="2200" dirty="0" err="1">
                <a:sym typeface="Wingdings" panose="05000000000000000000" pitchFamily="2" charset="2"/>
              </a:rPr>
              <a:t>kuatnya</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hubungan</a:t>
            </a:r>
            <a:r>
              <a:rPr lang="en-US" sz="2200" dirty="0" smtClean="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antar</a:t>
            </a:r>
            <a:r>
              <a:rPr lang="en-US" sz="2200" dirty="0" smtClean="0">
                <a:sym typeface="Wingdings" panose="05000000000000000000" pitchFamily="2" charset="2"/>
              </a:rPr>
              <a:t> </a:t>
            </a:r>
            <a:r>
              <a:rPr lang="en-US" sz="2200" dirty="0" err="1" smtClean="0">
                <a:sym typeface="Wingdings" panose="05000000000000000000" pitchFamily="2" charset="2"/>
              </a:rPr>
              <a:t>variab</a:t>
            </a:r>
            <a:r>
              <a:rPr lang="id-ID" sz="2200" dirty="0" smtClean="0">
                <a:sym typeface="Wingdings" panose="05000000000000000000" pitchFamily="2" charset="2"/>
              </a:rPr>
              <a:t>el pada data kualitatif</a:t>
            </a:r>
          </a:p>
          <a:p>
            <a:pPr defTabSz="365125" eaLnBrk="1" hangingPunct="1">
              <a:buFont typeface="Wingdings" panose="05000000000000000000" pitchFamily="2" charset="2"/>
              <a:buChar char="Ø"/>
            </a:pPr>
            <a:endParaRPr lang="en-US" sz="2200" dirty="0">
              <a:sym typeface="Wingdings" panose="05000000000000000000" pitchFamily="2" charset="2"/>
            </a:endParaRPr>
          </a:p>
          <a:p>
            <a:pPr defTabSz="365125" eaLnBrk="1" hangingPunct="1">
              <a:buFont typeface="Wingdings" panose="05000000000000000000" pitchFamily="2" charset="2"/>
              <a:buChar char="Ø"/>
            </a:pPr>
            <a:r>
              <a:rPr lang="en-US" sz="2200" dirty="0" smtClean="0">
                <a:sym typeface="Wingdings" panose="05000000000000000000" pitchFamily="2" charset="2"/>
              </a:rPr>
              <a:t>  </a:t>
            </a:r>
            <a:r>
              <a:rPr lang="en-US" sz="2200" dirty="0" err="1">
                <a:sym typeface="Wingdings" panose="05000000000000000000" pitchFamily="2" charset="2"/>
              </a:rPr>
              <a:t>Koefisien</a:t>
            </a:r>
            <a:r>
              <a:rPr lang="en-US" sz="2200" dirty="0">
                <a:sym typeface="Wingdings" panose="05000000000000000000" pitchFamily="2" charset="2"/>
              </a:rPr>
              <a:t> </a:t>
            </a:r>
            <a:r>
              <a:rPr lang="en-US" sz="2200" dirty="0" err="1">
                <a:sym typeface="Wingdings" panose="05000000000000000000" pitchFamily="2" charset="2"/>
              </a:rPr>
              <a:t>korelasi</a:t>
            </a:r>
            <a:r>
              <a:rPr lang="en-US" sz="2200" dirty="0">
                <a:sym typeface="Wingdings" panose="05000000000000000000" pitchFamily="2" charset="2"/>
              </a:rPr>
              <a:t> data </a:t>
            </a:r>
            <a:r>
              <a:rPr lang="en-US" sz="2200" dirty="0" err="1">
                <a:sym typeface="Wingdings" panose="05000000000000000000" pitchFamily="2" charset="2"/>
              </a:rPr>
              <a:t>kualitatif</a:t>
            </a:r>
            <a:r>
              <a:rPr lang="en-US" sz="2200" dirty="0">
                <a:sym typeface="Wingdings" panose="05000000000000000000" pitchFamily="2" charset="2"/>
              </a:rPr>
              <a:t> </a:t>
            </a:r>
            <a:r>
              <a:rPr lang="en-US" sz="2200" dirty="0" err="1">
                <a:sym typeface="Wingdings" panose="05000000000000000000" pitchFamily="2" charset="2"/>
              </a:rPr>
              <a:t>disebut</a:t>
            </a:r>
            <a:r>
              <a:rPr lang="en-US" sz="2200" dirty="0">
                <a:sym typeface="Wingdings" panose="05000000000000000000" pitchFamily="2" charset="2"/>
              </a:rPr>
              <a:t> </a:t>
            </a:r>
            <a:r>
              <a:rPr lang="en-US" sz="2200" i="1" dirty="0">
                <a:sym typeface="Wingdings" panose="05000000000000000000" pitchFamily="2" charset="2"/>
              </a:rPr>
              <a:t>Contingency </a:t>
            </a:r>
            <a:r>
              <a:rPr lang="id-ID" sz="2200" i="1" dirty="0" smtClean="0">
                <a:sym typeface="Wingdings" panose="05000000000000000000" pitchFamily="2" charset="2"/>
              </a:rPr>
              <a:t>	</a:t>
            </a:r>
            <a:r>
              <a:rPr lang="en-US" sz="2200" i="1" dirty="0" smtClean="0">
                <a:sym typeface="Wingdings" panose="05000000000000000000" pitchFamily="2" charset="2"/>
              </a:rPr>
              <a:t>Coefficient </a:t>
            </a:r>
            <a:r>
              <a:rPr lang="en-US" sz="2200" dirty="0">
                <a:sym typeface="Wingdings" panose="05000000000000000000" pitchFamily="2" charset="2"/>
              </a:rPr>
              <a:t>(Cc</a:t>
            </a:r>
            <a:r>
              <a:rPr lang="en-US" sz="2200" dirty="0" smtClean="0">
                <a:sym typeface="Wingdings" panose="05000000000000000000" pitchFamily="2" charset="2"/>
              </a:rPr>
              <a:t>)</a:t>
            </a:r>
            <a:endParaRPr lang="id-ID" sz="2200" dirty="0" smtClean="0">
              <a:sym typeface="Wingdings" panose="05000000000000000000" pitchFamily="2" charset="2"/>
            </a:endParaRPr>
          </a:p>
          <a:p>
            <a:pPr defTabSz="365125" eaLnBrk="1" hangingPunct="1">
              <a:buFont typeface="Wingdings" panose="05000000000000000000" pitchFamily="2" charset="2"/>
              <a:buChar char="Ø"/>
            </a:pPr>
            <a:endParaRPr lang="en-US" sz="2200" dirty="0">
              <a:sym typeface="Wingdings" panose="05000000000000000000" pitchFamily="2" charset="2"/>
            </a:endParaRPr>
          </a:p>
          <a:p>
            <a:pPr defTabSz="365125" eaLnBrk="1" hangingPunct="1">
              <a:buFont typeface="Wingdings" panose="05000000000000000000" pitchFamily="2" charset="2"/>
              <a:buChar char="Ø"/>
            </a:pPr>
            <a:r>
              <a:rPr lang="en-US" sz="2200" dirty="0" smtClean="0">
                <a:sym typeface="Wingdings" panose="05000000000000000000" pitchFamily="2" charset="2"/>
              </a:rPr>
              <a:t>  </a:t>
            </a:r>
            <a:r>
              <a:rPr lang="en-US" sz="2200" dirty="0" err="1">
                <a:sym typeface="Wingdings" panose="05000000000000000000" pitchFamily="2" charset="2"/>
              </a:rPr>
              <a:t>Dimana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a:t>
            </a:r>
            <a:r>
              <a:rPr lang="en-US" sz="2200" dirty="0" err="1">
                <a:sym typeface="Wingdings" panose="05000000000000000000" pitchFamily="2" charset="2"/>
              </a:rPr>
              <a:t>sebesar</a:t>
            </a:r>
            <a:r>
              <a:rPr lang="en-US" sz="2200" dirty="0">
                <a:sym typeface="Wingdings" panose="05000000000000000000" pitchFamily="2" charset="2"/>
              </a:rPr>
              <a:t> </a:t>
            </a:r>
            <a:r>
              <a:rPr lang="en-US" sz="2200" dirty="0" err="1">
                <a:sym typeface="Wingdings" panose="05000000000000000000" pitchFamily="2" charset="2"/>
              </a:rPr>
              <a:t>nol</a:t>
            </a:r>
            <a:r>
              <a:rPr lang="en-US" sz="2200" dirty="0">
                <a:sym typeface="Wingdings" panose="05000000000000000000" pitchFamily="2" charset="2"/>
              </a:rPr>
              <a:t>, yang </a:t>
            </a:r>
            <a:r>
              <a:rPr lang="en-US" sz="2200" dirty="0" err="1">
                <a:sym typeface="Wingdings" panose="05000000000000000000" pitchFamily="2" charset="2"/>
              </a:rPr>
              <a:t>berarti</a:t>
            </a:r>
            <a:r>
              <a:rPr lang="en-US" sz="2200" dirty="0">
                <a:sym typeface="Wingdings" panose="05000000000000000000" pitchFamily="2" charset="2"/>
              </a:rPr>
              <a:t> </a:t>
            </a:r>
            <a:r>
              <a:rPr lang="en-US" sz="2200" dirty="0" err="1">
                <a:sym typeface="Wingdings" panose="05000000000000000000" pitchFamily="2" charset="2"/>
              </a:rPr>
              <a:t>tidak</a:t>
            </a:r>
            <a:r>
              <a:rPr lang="en-US" sz="2200" dirty="0">
                <a:sym typeface="Wingdings" panose="05000000000000000000" pitchFamily="2" charset="2"/>
              </a:rPr>
              <a:t> </a:t>
            </a:r>
            <a:r>
              <a:rPr lang="en-US" sz="2200" dirty="0" err="1">
                <a:sym typeface="Wingdings" panose="05000000000000000000" pitchFamily="2" charset="2"/>
              </a:rPr>
              <a:t>ada</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hubungan</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batas</a:t>
            </a:r>
            <a:r>
              <a:rPr lang="en-US" sz="2200" dirty="0" smtClean="0">
                <a:sym typeface="Wingdings" panose="05000000000000000000" pitchFamily="2" charset="2"/>
              </a:rPr>
              <a:t> </a:t>
            </a:r>
            <a:r>
              <a:rPr lang="en-US" sz="2200" dirty="0" err="1">
                <a:sym typeface="Wingdings" panose="05000000000000000000" pitchFamily="2" charset="2"/>
              </a:rPr>
              <a:t>atas</a:t>
            </a:r>
            <a:r>
              <a:rPr lang="en-US" sz="2200" dirty="0">
                <a:sym typeface="Wingdings" panose="05000000000000000000" pitchFamily="2" charset="2"/>
              </a:rPr>
              <a:t> Cc </a:t>
            </a:r>
            <a:r>
              <a:rPr lang="en-US" sz="2200" dirty="0" err="1">
                <a:sym typeface="Wingdings" panose="05000000000000000000" pitchFamily="2" charset="2"/>
              </a:rPr>
              <a:t>tergantung</a:t>
            </a:r>
            <a:r>
              <a:rPr lang="en-US" sz="2200" dirty="0">
                <a:sym typeface="Wingdings" panose="05000000000000000000" pitchFamily="2" charset="2"/>
              </a:rPr>
              <a:t> </a:t>
            </a:r>
            <a:r>
              <a:rPr lang="en-US" sz="2200" dirty="0" err="1">
                <a:sym typeface="Wingdings" panose="05000000000000000000" pitchFamily="2" charset="2"/>
              </a:rPr>
              <a:t>dari</a:t>
            </a:r>
            <a:r>
              <a:rPr lang="en-US" sz="2200" dirty="0">
                <a:sym typeface="Wingdings" panose="05000000000000000000" pitchFamily="2" charset="2"/>
              </a:rPr>
              <a:t> </a:t>
            </a:r>
            <a:r>
              <a:rPr lang="en-US" sz="2200" dirty="0" err="1">
                <a:sym typeface="Wingdings" panose="05000000000000000000" pitchFamily="2" charset="2"/>
              </a:rPr>
              <a:t>jumlah</a:t>
            </a:r>
            <a:r>
              <a:rPr lang="en-US" sz="2200" dirty="0">
                <a:sym typeface="Wingdings" panose="05000000000000000000" pitchFamily="2" charset="2"/>
              </a:rPr>
              <a:t> </a:t>
            </a:r>
            <a:r>
              <a:rPr lang="en-US" sz="2200" dirty="0" err="1">
                <a:sym typeface="Wingdings" panose="05000000000000000000" pitchFamily="2" charset="2"/>
              </a:rPr>
              <a:t>baris</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dan</a:t>
            </a:r>
            <a:r>
              <a:rPr lang="en-US" sz="2200" dirty="0" smtClean="0">
                <a:sym typeface="Wingdings" panose="05000000000000000000" pitchFamily="2" charset="2"/>
              </a:rPr>
              <a:t> </a:t>
            </a:r>
            <a:r>
              <a:rPr lang="en-US" sz="2200" dirty="0" err="1">
                <a:sym typeface="Wingdings" panose="05000000000000000000" pitchFamily="2" charset="2"/>
              </a:rPr>
              <a:t>kolom</a:t>
            </a:r>
            <a:r>
              <a:rPr lang="en-US" sz="2200" dirty="0">
                <a:sym typeface="Wingdings" panose="05000000000000000000" pitchFamily="2" charset="2"/>
              </a:rPr>
              <a:t>, </a:t>
            </a:r>
            <a:r>
              <a:rPr lang="en-US" sz="2200" dirty="0" err="1">
                <a:sym typeface="Wingdings" panose="05000000000000000000" pitchFamily="2" charset="2"/>
              </a:rPr>
              <a:t>dimana</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batas</a:t>
            </a:r>
            <a:r>
              <a:rPr lang="en-US" sz="2200" dirty="0" smtClean="0">
                <a:sym typeface="Wingdings" panose="05000000000000000000" pitchFamily="2" charset="2"/>
              </a:rPr>
              <a:t> </a:t>
            </a:r>
            <a:r>
              <a:rPr lang="en-US" sz="2200" dirty="0" err="1">
                <a:sym typeface="Wingdings" panose="05000000000000000000" pitchFamily="2" charset="2"/>
              </a:rPr>
              <a:t>atas</a:t>
            </a:r>
            <a:r>
              <a:rPr lang="en-US" sz="2200" dirty="0">
                <a:sym typeface="Wingdings" panose="05000000000000000000" pitchFamily="2" charset="2"/>
              </a:rPr>
              <a:t> Cc </a:t>
            </a:r>
            <a:r>
              <a:rPr lang="en-US" sz="2200" dirty="0" err="1">
                <a:sym typeface="Wingdings" panose="05000000000000000000" pitchFamily="2" charset="2"/>
              </a:rPr>
              <a:t>adalah</a:t>
            </a:r>
            <a:r>
              <a:rPr lang="en-US" sz="2200" dirty="0">
                <a:sym typeface="Wingdings" panose="05000000000000000000" pitchFamily="2" charset="2"/>
              </a:rPr>
              <a:t> √ (r - 1) / r </a:t>
            </a:r>
            <a:endParaRPr lang="id-ID" sz="2200" dirty="0" smtClean="0">
              <a:sym typeface="Wingdings" panose="05000000000000000000" pitchFamily="2" charset="2"/>
            </a:endParaRPr>
          </a:p>
          <a:p>
            <a:pPr defTabSz="365125" eaLnBrk="1" hangingPunct="1">
              <a:buFont typeface="Wingdings" panose="05000000000000000000" pitchFamily="2" charset="2"/>
              <a:buChar char="Ø"/>
            </a:pPr>
            <a:endParaRPr lang="en-US" sz="2200" dirty="0">
              <a:sym typeface="Wingdings" panose="05000000000000000000" pitchFamily="2" charset="2"/>
            </a:endParaRPr>
          </a:p>
          <a:p>
            <a:pPr defTabSz="365125" eaLnBrk="1" hangingPunct="1">
              <a:buFont typeface="Wingdings" panose="05000000000000000000" pitchFamily="2" charset="2"/>
              <a:buChar char="Ø"/>
            </a:pPr>
            <a:r>
              <a:rPr lang="en-US" sz="2200" dirty="0" smtClean="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r </a:t>
            </a:r>
            <a:r>
              <a:rPr lang="en-US" sz="2200" dirty="0" err="1">
                <a:sym typeface="Wingdings" panose="05000000000000000000" pitchFamily="2" charset="2"/>
              </a:rPr>
              <a:t>adalah</a:t>
            </a:r>
            <a:r>
              <a:rPr lang="en-US" sz="2200" dirty="0">
                <a:sym typeface="Wingdings" panose="05000000000000000000" pitchFamily="2" charset="2"/>
              </a:rPr>
              <a:t> </a:t>
            </a:r>
            <a:r>
              <a:rPr lang="en-US" sz="2200" dirty="0" err="1">
                <a:sym typeface="Wingdings" panose="05000000000000000000" pitchFamily="2" charset="2"/>
              </a:rPr>
              <a:t>banyaknya</a:t>
            </a:r>
            <a:r>
              <a:rPr lang="en-US" sz="2200" dirty="0">
                <a:sym typeface="Wingdings" panose="05000000000000000000" pitchFamily="2" charset="2"/>
              </a:rPr>
              <a:t> </a:t>
            </a:r>
            <a:r>
              <a:rPr lang="en-US" sz="2200" dirty="0" err="1">
                <a:sym typeface="Wingdings" panose="05000000000000000000" pitchFamily="2" charset="2"/>
              </a:rPr>
              <a:t>baris</a:t>
            </a:r>
            <a:r>
              <a:rPr lang="en-US" sz="2200" dirty="0">
                <a:sym typeface="Wingdings" panose="05000000000000000000" pitchFamily="2" charset="2"/>
              </a:rPr>
              <a:t> </a:t>
            </a:r>
            <a:r>
              <a:rPr lang="en-US" sz="2200" dirty="0" err="1">
                <a:sym typeface="Wingdings" panose="05000000000000000000" pitchFamily="2" charset="2"/>
              </a:rPr>
              <a:t>atau</a:t>
            </a:r>
            <a:r>
              <a:rPr lang="en-US" sz="2200" dirty="0">
                <a:sym typeface="Wingdings" panose="05000000000000000000" pitchFamily="2" charset="2"/>
              </a:rPr>
              <a:t> </a:t>
            </a:r>
            <a:r>
              <a:rPr lang="en-US" sz="2200" dirty="0" err="1">
                <a:sym typeface="Wingdings" panose="05000000000000000000" pitchFamily="2" charset="2"/>
              </a:rPr>
              <a:t>kolom</a:t>
            </a: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baris</a:t>
            </a:r>
            <a:r>
              <a:rPr lang="en-US" sz="2200" dirty="0">
                <a:sym typeface="Wingdings" panose="05000000000000000000" pitchFamily="2" charset="2"/>
              </a:rPr>
              <a:t> </a:t>
            </a:r>
            <a:r>
              <a:rPr lang="en-US" sz="2200" dirty="0" err="1">
                <a:sym typeface="Wingdings" panose="05000000000000000000" pitchFamily="2" charset="2"/>
              </a:rPr>
              <a:t>atau</a:t>
            </a:r>
            <a:r>
              <a:rPr lang="en-US" sz="2200" dirty="0">
                <a:sym typeface="Wingdings" panose="05000000000000000000" pitchFamily="2" charset="2"/>
              </a:rPr>
              <a:t> </a:t>
            </a:r>
            <a:r>
              <a:rPr lang="id-ID" sz="2200" dirty="0" smtClean="0">
                <a:sym typeface="Wingdings" panose="05000000000000000000" pitchFamily="2" charset="2"/>
              </a:rPr>
              <a:t>	</a:t>
            </a:r>
            <a:r>
              <a:rPr lang="en-US" sz="2200" dirty="0" err="1" smtClean="0">
                <a:sym typeface="Wingdings" panose="05000000000000000000" pitchFamily="2" charset="2"/>
              </a:rPr>
              <a:t>kolomnya</a:t>
            </a:r>
            <a:r>
              <a:rPr lang="en-US" sz="2200" dirty="0" smtClean="0">
                <a:sym typeface="Wingdings" panose="05000000000000000000" pitchFamily="2" charset="2"/>
              </a:rPr>
              <a:t> </a:t>
            </a:r>
            <a:r>
              <a:rPr lang="en-US" sz="2200" dirty="0" err="1">
                <a:sym typeface="Wingdings" panose="05000000000000000000" pitchFamily="2" charset="2"/>
              </a:rPr>
              <a:t>tidak</a:t>
            </a:r>
            <a:r>
              <a:rPr lang="en-US" sz="2200" dirty="0">
                <a:sym typeface="Wingdings" panose="05000000000000000000" pitchFamily="2" charset="2"/>
              </a:rPr>
              <a:t> </a:t>
            </a:r>
            <a:r>
              <a:rPr lang="en-US" sz="2200" dirty="0" err="1">
                <a:sym typeface="Wingdings" panose="05000000000000000000" pitchFamily="2" charset="2"/>
              </a:rPr>
              <a:t>sama</a:t>
            </a:r>
            <a:r>
              <a:rPr lang="en-US" sz="2200" dirty="0">
                <a:sym typeface="Wingdings" panose="05000000000000000000" pitchFamily="2" charset="2"/>
              </a:rPr>
              <a:t>, </a:t>
            </a:r>
            <a:r>
              <a:rPr lang="en-US" sz="2200" dirty="0" err="1">
                <a:sym typeface="Wingdings" panose="05000000000000000000" pitchFamily="2" charset="2"/>
              </a:rPr>
              <a:t>maka</a:t>
            </a:r>
            <a:r>
              <a:rPr lang="en-US" sz="2200" dirty="0">
                <a:sym typeface="Wingdings" panose="05000000000000000000" pitchFamily="2" charset="2"/>
              </a:rPr>
              <a:t> </a:t>
            </a:r>
            <a:r>
              <a:rPr lang="en-US" sz="2200" dirty="0" err="1">
                <a:sym typeface="Wingdings" panose="05000000000000000000" pitchFamily="2" charset="2"/>
              </a:rPr>
              <a:t>pilih</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a:t>
            </a:r>
            <a:r>
              <a:rPr lang="en-US" sz="2200" dirty="0" err="1">
                <a:sym typeface="Wingdings" panose="05000000000000000000" pitchFamily="2" charset="2"/>
              </a:rPr>
              <a:t>terkecil</a:t>
            </a:r>
            <a:r>
              <a:rPr lang="en-US" sz="2200" dirty="0" smtClean="0">
                <a:sym typeface="Wingdings" panose="05000000000000000000" pitchFamily="2" charset="2"/>
              </a:rPr>
              <a:t>.</a:t>
            </a:r>
            <a:endParaRPr lang="id-ID" sz="2200" dirty="0" smtClean="0">
              <a:sym typeface="Wingdings" panose="05000000000000000000" pitchFamily="2" charset="2"/>
            </a:endParaRPr>
          </a:p>
          <a:p>
            <a:pPr defTabSz="365125" eaLnBrk="1" hangingPunct="1">
              <a:buFont typeface="Wingdings" panose="05000000000000000000" pitchFamily="2" charset="2"/>
              <a:buChar char="Ø"/>
            </a:pPr>
            <a:endParaRPr lang="id-ID" sz="2200" dirty="0" smtClean="0">
              <a:sym typeface="Wingdings" panose="05000000000000000000" pitchFamily="2" charset="2"/>
            </a:endParaRPr>
          </a:p>
          <a:p>
            <a:pPr marL="365125" indent="-365125" defTabSz="365125" eaLnBrk="1" hangingPunct="1">
              <a:buFont typeface="Wingdings" panose="05000000000000000000" pitchFamily="2" charset="2"/>
              <a:buChar char="Ø"/>
            </a:pPr>
            <a:r>
              <a:rPr lang="id-ID" sz="2200" dirty="0" smtClean="0">
                <a:sym typeface="Wingdings" panose="05000000000000000000" pitchFamily="2" charset="2"/>
              </a:rPr>
              <a:t>Nilai Cc dihitung dengan rumus :</a:t>
            </a:r>
          </a:p>
          <a:p>
            <a:pPr defTabSz="365125" eaLnBrk="1" hangingPunct="1">
              <a:buFont typeface="Wingdings" panose="05000000000000000000" pitchFamily="2" charset="2"/>
              <a:buChar char="Ø"/>
            </a:pPr>
            <a:endParaRPr lang="en-US" sz="2200" dirty="0">
              <a:sym typeface="Wingdings" panose="05000000000000000000" pitchFamily="2" charset="2"/>
            </a:endParaRPr>
          </a:p>
        </p:txBody>
      </p:sp>
      <p:sp>
        <p:nvSpPr>
          <p:cNvPr id="16"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graphicFrame>
        <p:nvGraphicFramePr>
          <p:cNvPr id="18" name="Object 31"/>
          <p:cNvGraphicFramePr>
            <a:graphicFrameLocks noChangeAspect="1"/>
          </p:cNvGraphicFramePr>
          <p:nvPr>
            <p:extLst>
              <p:ext uri="{D42A27DB-BD31-4B8C-83A1-F6EECF244321}">
                <p14:modId xmlns:p14="http://schemas.microsoft.com/office/powerpoint/2010/main" val="3357309125"/>
              </p:ext>
            </p:extLst>
          </p:nvPr>
        </p:nvGraphicFramePr>
        <p:xfrm>
          <a:off x="611560" y="5517232"/>
          <a:ext cx="1935162" cy="1038225"/>
        </p:xfrm>
        <a:graphic>
          <a:graphicData uri="http://schemas.openxmlformats.org/presentationml/2006/ole">
            <mc:AlternateContent xmlns:mc="http://schemas.openxmlformats.org/markup-compatibility/2006">
              <mc:Choice xmlns:v="urn:schemas-microsoft-com:vml" Requires="v">
                <p:oleObj spid="_x0000_s7295" name="Equation" r:id="rId3" imgW="927000" imgH="457200" progId="Equation.3">
                  <p:embed/>
                </p:oleObj>
              </mc:Choice>
              <mc:Fallback>
                <p:oleObj name="Equation" r:id="rId3" imgW="927000" imgH="457200" progId="Equation.3">
                  <p:embed/>
                  <p:pic>
                    <p:nvPicPr>
                      <p:cNvPr id="0" name=""/>
                      <p:cNvPicPr>
                        <a:picLocks noChangeAspect="1" noChangeArrowheads="1"/>
                      </p:cNvPicPr>
                      <p:nvPr/>
                    </p:nvPicPr>
                    <p:blipFill>
                      <a:blip r:embed="rId4"/>
                      <a:srcRect/>
                      <a:stretch>
                        <a:fillRect/>
                      </a:stretch>
                    </p:blipFill>
                    <p:spPr bwMode="auto">
                      <a:xfrm>
                        <a:off x="611560" y="5517232"/>
                        <a:ext cx="1935162" cy="1038225"/>
                      </a:xfrm>
                      <a:prstGeom prst="rect">
                        <a:avLst/>
                      </a:prstGeom>
                      <a:noFill/>
                      <a:ln>
                        <a:noFill/>
                      </a:ln>
                      <a:effectLst/>
                    </p:spPr>
                  </p:pic>
                </p:oleObj>
              </mc:Fallback>
            </mc:AlternateContent>
          </a:graphicData>
        </a:graphic>
      </p:graphicFrame>
      <p:graphicFrame>
        <p:nvGraphicFramePr>
          <p:cNvPr id="20" name="Object 31"/>
          <p:cNvGraphicFramePr>
            <a:graphicFrameLocks noChangeAspect="1"/>
          </p:cNvGraphicFramePr>
          <p:nvPr>
            <p:extLst>
              <p:ext uri="{D42A27DB-BD31-4B8C-83A1-F6EECF244321}">
                <p14:modId xmlns:p14="http://schemas.microsoft.com/office/powerpoint/2010/main" val="2833225188"/>
              </p:ext>
            </p:extLst>
          </p:nvPr>
        </p:nvGraphicFramePr>
        <p:xfrm>
          <a:off x="3246438" y="5516563"/>
          <a:ext cx="5602287" cy="1096962"/>
        </p:xfrm>
        <a:graphic>
          <a:graphicData uri="http://schemas.openxmlformats.org/presentationml/2006/ole">
            <mc:AlternateContent xmlns:mc="http://schemas.openxmlformats.org/markup-compatibility/2006">
              <mc:Choice xmlns:v="urn:schemas-microsoft-com:vml" Requires="v">
                <p:oleObj spid="_x0000_s7296" name="Equation" r:id="rId5" imgW="2438280" imgH="482400" progId="Equation.3">
                  <p:embed/>
                </p:oleObj>
              </mc:Choice>
              <mc:Fallback>
                <p:oleObj name="Equation" r:id="rId5" imgW="2438280" imgH="482400" progId="Equation.3">
                  <p:embed/>
                  <p:pic>
                    <p:nvPicPr>
                      <p:cNvPr id="0" name=""/>
                      <p:cNvPicPr>
                        <a:picLocks noChangeAspect="1" noChangeArrowheads="1"/>
                      </p:cNvPicPr>
                      <p:nvPr/>
                    </p:nvPicPr>
                    <p:blipFill>
                      <a:blip r:embed="rId6"/>
                      <a:srcRect/>
                      <a:stretch>
                        <a:fillRect/>
                      </a:stretch>
                    </p:blipFill>
                    <p:spPr bwMode="auto">
                      <a:xfrm>
                        <a:off x="3246438" y="5516563"/>
                        <a:ext cx="5602287" cy="1096962"/>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57"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58"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59"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0"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1"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2"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3"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5"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7" name="TextBox 21"/>
          <p:cNvSpPr txBox="1">
            <a:spLocks noChangeArrowheads="1"/>
          </p:cNvSpPr>
          <p:nvPr/>
        </p:nvSpPr>
        <p:spPr bwMode="auto">
          <a:xfrm>
            <a:off x="323528" y="836712"/>
            <a:ext cx="6858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sym typeface="Wingdings" panose="05000000000000000000" pitchFamily="2" charset="2"/>
              </a:rPr>
              <a:t>Dimana :</a:t>
            </a:r>
          </a:p>
        </p:txBody>
      </p:sp>
      <p:sp>
        <p:nvSpPr>
          <p:cNvPr id="23568"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569" name="TextBox 17"/>
          <p:cNvSpPr txBox="1">
            <a:spLocks noChangeArrowheads="1"/>
          </p:cNvSpPr>
          <p:nvPr/>
        </p:nvSpPr>
        <p:spPr bwMode="auto">
          <a:xfrm>
            <a:off x="323528" y="1340768"/>
            <a:ext cx="864153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i="1" dirty="0" err="1">
                <a:sym typeface="Wingdings" panose="05000000000000000000" pitchFamily="2" charset="2"/>
              </a:rPr>
              <a:t>f</a:t>
            </a:r>
            <a:r>
              <a:rPr lang="en-US" sz="2400" i="1" baseline="-25000" dirty="0" err="1">
                <a:sym typeface="Wingdings" panose="05000000000000000000" pitchFamily="2" charset="2"/>
              </a:rPr>
              <a:t>ij</a:t>
            </a:r>
            <a:r>
              <a:rPr lang="en-US" sz="2400" baseline="-25000" dirty="0">
                <a:sym typeface="Wingdings" panose="05000000000000000000" pitchFamily="2" charset="2"/>
              </a:rPr>
              <a:t>  </a:t>
            </a:r>
            <a:r>
              <a:rPr lang="en-US" sz="2400" dirty="0">
                <a:sym typeface="Wingdings" panose="05000000000000000000" pitchFamily="2" charset="2"/>
              </a:rPr>
              <a:t> =   </a:t>
            </a:r>
            <a:r>
              <a:rPr lang="en-US" sz="2400" i="1" dirty="0" err="1">
                <a:sym typeface="Wingdings" panose="05000000000000000000" pitchFamily="2" charset="2"/>
              </a:rPr>
              <a:t>n</a:t>
            </a:r>
            <a:r>
              <a:rPr lang="en-US" sz="2400" i="1" baseline="-25000" dirty="0" err="1">
                <a:sym typeface="Wingdings" panose="05000000000000000000" pitchFamily="2" charset="2"/>
              </a:rPr>
              <a:t>ij</a:t>
            </a:r>
            <a:r>
              <a:rPr lang="en-US" sz="2400" baseline="-25000" dirty="0">
                <a:sym typeface="Wingdings" panose="05000000000000000000" pitchFamily="2" charset="2"/>
              </a:rPr>
              <a:t>  </a:t>
            </a:r>
            <a:r>
              <a:rPr lang="en-US" sz="2400" dirty="0">
                <a:sym typeface="Wingdings" panose="05000000000000000000" pitchFamily="2" charset="2"/>
              </a:rPr>
              <a:t> =  </a:t>
            </a:r>
            <a:r>
              <a:rPr lang="en-US" sz="2400" dirty="0" err="1">
                <a:sym typeface="Wingdings" panose="05000000000000000000" pitchFamily="2" charset="2"/>
              </a:rPr>
              <a:t>frekuensi</a:t>
            </a:r>
            <a:r>
              <a:rPr lang="en-US" sz="2400" dirty="0">
                <a:sym typeface="Wingdings" panose="05000000000000000000" pitchFamily="2" charset="2"/>
              </a:rPr>
              <a:t> </a:t>
            </a:r>
            <a:r>
              <a:rPr lang="en-US" sz="2400" dirty="0" err="1">
                <a:sym typeface="Wingdings" panose="05000000000000000000" pitchFamily="2" charset="2"/>
              </a:rPr>
              <a:t>atau</a:t>
            </a:r>
            <a:r>
              <a:rPr lang="en-US" sz="2400" dirty="0">
                <a:sym typeface="Wingdings" panose="05000000000000000000" pitchFamily="2" charset="2"/>
              </a:rPr>
              <a:t> </a:t>
            </a:r>
            <a:r>
              <a:rPr lang="en-US" sz="2400" dirty="0" err="1">
                <a:sym typeface="Wingdings" panose="05000000000000000000" pitchFamily="2" charset="2"/>
              </a:rPr>
              <a:t>banyaknya</a:t>
            </a:r>
            <a:r>
              <a:rPr lang="en-US" sz="2400" dirty="0">
                <a:sym typeface="Wingdings" panose="05000000000000000000" pitchFamily="2" charset="2"/>
              </a:rPr>
              <a:t> </a:t>
            </a:r>
            <a:r>
              <a:rPr lang="en-US" sz="2400" dirty="0" err="1" smtClean="0">
                <a:sym typeface="Wingdings" panose="05000000000000000000" pitchFamily="2" charset="2"/>
              </a:rPr>
              <a:t>observasi</a:t>
            </a:r>
            <a:r>
              <a:rPr lang="en-US" sz="2400" dirty="0" smtClean="0">
                <a:sym typeface="Wingdings" panose="05000000000000000000" pitchFamily="2" charset="2"/>
              </a:rPr>
              <a:t> </a:t>
            </a:r>
            <a:r>
              <a:rPr lang="en-US" sz="2400" dirty="0" err="1">
                <a:sym typeface="Wingdings" panose="05000000000000000000" pitchFamily="2" charset="2"/>
              </a:rPr>
              <a:t>baris</a:t>
            </a:r>
            <a:r>
              <a:rPr lang="en-US" sz="2400" dirty="0">
                <a:sym typeface="Wingdings" panose="05000000000000000000" pitchFamily="2" charset="2"/>
              </a:rPr>
              <a:t> </a:t>
            </a:r>
            <a:r>
              <a:rPr lang="en-US" sz="2400" i="1" dirty="0" err="1">
                <a:sym typeface="Wingdings" panose="05000000000000000000" pitchFamily="2" charset="2"/>
              </a:rPr>
              <a:t>i</a:t>
            </a:r>
            <a:r>
              <a:rPr lang="en-US" sz="2400" dirty="0">
                <a:sym typeface="Wingdings" panose="05000000000000000000" pitchFamily="2" charset="2"/>
              </a:rPr>
              <a:t> </a:t>
            </a:r>
            <a:r>
              <a:rPr lang="en-US" sz="2400" dirty="0" err="1">
                <a:sym typeface="Wingdings" panose="05000000000000000000" pitchFamily="2" charset="2"/>
              </a:rPr>
              <a:t>kolom</a:t>
            </a:r>
            <a:r>
              <a:rPr lang="en-US" sz="2400" dirty="0">
                <a:sym typeface="Wingdings" panose="05000000000000000000" pitchFamily="2" charset="2"/>
              </a:rPr>
              <a:t> </a:t>
            </a:r>
            <a:r>
              <a:rPr lang="en-US" sz="2400" i="1" dirty="0">
                <a:sym typeface="Wingdings" panose="05000000000000000000" pitchFamily="2" charset="2"/>
              </a:rPr>
              <a:t>j</a:t>
            </a:r>
            <a:r>
              <a:rPr lang="en-US" sz="2400" dirty="0">
                <a:sym typeface="Wingdings" panose="05000000000000000000" pitchFamily="2" charset="2"/>
              </a:rPr>
              <a:t> </a:t>
            </a:r>
          </a:p>
          <a:p>
            <a:pPr eaLnBrk="1" hangingPunct="1"/>
            <a:endParaRPr lang="en-US" sz="2400" dirty="0">
              <a:sym typeface="Wingdings" panose="05000000000000000000" pitchFamily="2" charset="2"/>
            </a:endParaRPr>
          </a:p>
        </p:txBody>
      </p:sp>
      <p:sp>
        <p:nvSpPr>
          <p:cNvPr id="23570"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27" name="Table 26"/>
          <p:cNvGraphicFramePr>
            <a:graphicFrameLocks noGrp="1"/>
          </p:cNvGraphicFramePr>
          <p:nvPr>
            <p:extLst>
              <p:ext uri="{D42A27DB-BD31-4B8C-83A1-F6EECF244321}">
                <p14:modId xmlns:p14="http://schemas.microsoft.com/office/powerpoint/2010/main" val="1232025845"/>
              </p:ext>
            </p:extLst>
          </p:nvPr>
        </p:nvGraphicFramePr>
        <p:xfrm>
          <a:off x="395536" y="2564904"/>
          <a:ext cx="3810000" cy="2870200"/>
        </p:xfrm>
        <a:graphic>
          <a:graphicData uri="http://schemas.openxmlformats.org/drawingml/2006/table">
            <a:tbl>
              <a:tblPr firstRow="1" bandRow="1">
                <a:tableStyleId>{5C22544A-7EE6-4342-B048-85BDC9FD1C3A}</a:tableStyleId>
              </a:tblPr>
              <a:tblGrid>
                <a:gridCol w="762000"/>
                <a:gridCol w="762000"/>
                <a:gridCol w="762000"/>
                <a:gridCol w="762000"/>
                <a:gridCol w="762000"/>
              </a:tblGrid>
              <a:tr h="370840">
                <a:tc>
                  <a:txBody>
                    <a:bodyPr/>
                    <a:lstStyle/>
                    <a:p>
                      <a:r>
                        <a:rPr lang="id-ID" dirty="0" smtClean="0"/>
                        <a:t>i</a:t>
                      </a:r>
                      <a:r>
                        <a:rPr lang="en-US" dirty="0" smtClean="0"/>
                        <a:t>  </a:t>
                      </a:r>
                      <a:r>
                        <a:rPr lang="id-ID" dirty="0" smtClean="0"/>
                        <a:t>\</a:t>
                      </a:r>
                      <a:r>
                        <a:rPr lang="en-US" dirty="0" smtClean="0"/>
                        <a:t>  </a:t>
                      </a:r>
                      <a:r>
                        <a:rPr lang="id-ID" dirty="0" smtClean="0"/>
                        <a:t> j</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endParaRPr lang="en-US" dirty="0"/>
                    </a:p>
                  </a:txBody>
                  <a:tcPr/>
                </a:tc>
              </a:tr>
              <a:tr h="370840">
                <a:tc>
                  <a:txBody>
                    <a:bodyPr/>
                    <a:lstStyle/>
                    <a:p>
                      <a:r>
                        <a:rPr lang="en-US" dirty="0" smtClean="0"/>
                        <a:t>1</a:t>
                      </a:r>
                      <a:endParaRPr lang="en-US" dirty="0"/>
                    </a:p>
                  </a:txBody>
                  <a:tcPr/>
                </a:tc>
                <a:tc>
                  <a:txBody>
                    <a:bodyPr/>
                    <a:lstStyle/>
                    <a:p>
                      <a:r>
                        <a:rPr lang="en-US" sz="2000" dirty="0" smtClean="0">
                          <a:sym typeface="Wingdings" pitchFamily="2" charset="2"/>
                        </a:rPr>
                        <a:t>f</a:t>
                      </a:r>
                      <a:r>
                        <a:rPr lang="en-US" sz="2000" baseline="-25000" dirty="0" smtClean="0">
                          <a:sym typeface="Wingdings" pitchFamily="2" charset="2"/>
                        </a:rPr>
                        <a:t>11</a:t>
                      </a:r>
                    </a:p>
                    <a:p>
                      <a:r>
                        <a:rPr lang="en-US" sz="2000" dirty="0" smtClean="0">
                          <a:sym typeface="Wingdings" pitchFamily="2" charset="2"/>
                        </a:rPr>
                        <a:t>e</a:t>
                      </a:r>
                      <a:r>
                        <a:rPr lang="en-US" sz="2000" baseline="-25000" dirty="0" smtClean="0">
                          <a:sym typeface="Wingdings" pitchFamily="2" charset="2"/>
                        </a:rPr>
                        <a:t>11</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12</a:t>
                      </a:r>
                    </a:p>
                    <a:p>
                      <a:r>
                        <a:rPr lang="en-US" sz="2000" dirty="0" smtClean="0">
                          <a:sym typeface="Wingdings" pitchFamily="2" charset="2"/>
                        </a:rPr>
                        <a:t>e</a:t>
                      </a:r>
                      <a:r>
                        <a:rPr lang="en-US" sz="2000" baseline="-25000" dirty="0" smtClean="0">
                          <a:sym typeface="Wingdings" pitchFamily="2" charset="2"/>
                        </a:rPr>
                        <a:t>12 </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13 </a:t>
                      </a:r>
                    </a:p>
                    <a:p>
                      <a:r>
                        <a:rPr lang="en-US" sz="2000" dirty="0" smtClean="0">
                          <a:sym typeface="Wingdings" pitchFamily="2" charset="2"/>
                        </a:rPr>
                        <a:t>e</a:t>
                      </a:r>
                      <a:r>
                        <a:rPr lang="en-US" sz="2000" baseline="-25000" dirty="0" smtClean="0">
                          <a:sym typeface="Wingdings" pitchFamily="2" charset="2"/>
                        </a:rPr>
                        <a:t>13 </a:t>
                      </a:r>
                      <a:endParaRPr lang="en-US" sz="2000" dirty="0"/>
                    </a:p>
                  </a:txBody>
                  <a:tcPr/>
                </a:tc>
                <a:tc>
                  <a:txBody>
                    <a:bodyPr/>
                    <a:lstStyle/>
                    <a:p>
                      <a:r>
                        <a:rPr lang="en-US" sz="2000" dirty="0" smtClean="0"/>
                        <a:t>n</a:t>
                      </a:r>
                      <a:r>
                        <a:rPr lang="en-US" sz="2000" baseline="-25000" dirty="0" smtClean="0"/>
                        <a:t>1</a:t>
                      </a:r>
                      <a:endParaRPr lang="en-US" sz="2000" baseline="-25000" dirty="0"/>
                    </a:p>
                  </a:txBody>
                  <a:tcPr/>
                </a:tc>
              </a:tr>
              <a:tr h="370840">
                <a:tc>
                  <a:txBody>
                    <a:bodyPr/>
                    <a:lstStyle/>
                    <a:p>
                      <a:r>
                        <a:rPr lang="en-US" dirty="0" smtClean="0"/>
                        <a:t>2</a:t>
                      </a:r>
                      <a:endParaRPr lang="en-US" dirty="0"/>
                    </a:p>
                  </a:txBody>
                  <a:tcPr/>
                </a:tc>
                <a:tc>
                  <a:txBody>
                    <a:bodyPr/>
                    <a:lstStyle/>
                    <a:p>
                      <a:r>
                        <a:rPr lang="en-US" sz="2000" dirty="0" smtClean="0">
                          <a:sym typeface="Wingdings" pitchFamily="2" charset="2"/>
                        </a:rPr>
                        <a:t>f</a:t>
                      </a:r>
                      <a:r>
                        <a:rPr lang="en-US" sz="2000" baseline="-25000" dirty="0" smtClean="0">
                          <a:sym typeface="Wingdings" pitchFamily="2" charset="2"/>
                        </a:rPr>
                        <a:t>21 </a:t>
                      </a:r>
                    </a:p>
                    <a:p>
                      <a:r>
                        <a:rPr lang="en-US" sz="2000" dirty="0" smtClean="0">
                          <a:sym typeface="Wingdings" pitchFamily="2" charset="2"/>
                        </a:rPr>
                        <a:t>e</a:t>
                      </a:r>
                      <a:r>
                        <a:rPr lang="en-US" sz="2000" baseline="-25000" dirty="0" smtClean="0">
                          <a:sym typeface="Wingdings" pitchFamily="2" charset="2"/>
                        </a:rPr>
                        <a:t>21 </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22 </a:t>
                      </a:r>
                    </a:p>
                    <a:p>
                      <a:r>
                        <a:rPr lang="en-US" sz="2000" dirty="0" smtClean="0">
                          <a:sym typeface="Wingdings" pitchFamily="2" charset="2"/>
                        </a:rPr>
                        <a:t>e</a:t>
                      </a:r>
                      <a:r>
                        <a:rPr lang="en-US" sz="2000" baseline="-25000" dirty="0" smtClean="0">
                          <a:sym typeface="Wingdings" pitchFamily="2" charset="2"/>
                        </a:rPr>
                        <a:t>22 </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23 </a:t>
                      </a:r>
                    </a:p>
                    <a:p>
                      <a:r>
                        <a:rPr lang="en-US" sz="2000" dirty="0" smtClean="0">
                          <a:sym typeface="Wingdings" pitchFamily="2" charset="2"/>
                        </a:rPr>
                        <a:t>e</a:t>
                      </a:r>
                      <a:r>
                        <a:rPr lang="en-US" sz="2000" baseline="-25000" dirty="0" smtClean="0">
                          <a:sym typeface="Wingdings" pitchFamily="2" charset="2"/>
                        </a:rPr>
                        <a:t>23 </a:t>
                      </a:r>
                      <a:endParaRPr lang="en-US" sz="2000" dirty="0"/>
                    </a:p>
                  </a:txBody>
                  <a:tcPr/>
                </a:tc>
                <a:tc>
                  <a:txBody>
                    <a:bodyPr/>
                    <a:lstStyle/>
                    <a:p>
                      <a:r>
                        <a:rPr lang="en-US" sz="2000" dirty="0" smtClean="0"/>
                        <a:t>n</a:t>
                      </a:r>
                      <a:r>
                        <a:rPr lang="en-US" sz="2000" baseline="-25000" dirty="0" smtClean="0"/>
                        <a:t>2</a:t>
                      </a:r>
                      <a:endParaRPr lang="en-US" sz="2000" baseline="-25000" dirty="0"/>
                    </a:p>
                  </a:txBody>
                  <a:tcPr/>
                </a:tc>
              </a:tr>
              <a:tr h="370840">
                <a:tc>
                  <a:txBody>
                    <a:bodyPr/>
                    <a:lstStyle/>
                    <a:p>
                      <a:r>
                        <a:rPr lang="en-US" dirty="0" smtClean="0"/>
                        <a:t>3</a:t>
                      </a:r>
                      <a:endParaRPr lang="en-US" dirty="0"/>
                    </a:p>
                  </a:txBody>
                  <a:tcPr/>
                </a:tc>
                <a:tc>
                  <a:txBody>
                    <a:bodyPr/>
                    <a:lstStyle/>
                    <a:p>
                      <a:r>
                        <a:rPr lang="en-US" sz="2000" dirty="0" smtClean="0">
                          <a:sym typeface="Wingdings" pitchFamily="2" charset="2"/>
                        </a:rPr>
                        <a:t>f</a:t>
                      </a:r>
                      <a:r>
                        <a:rPr lang="en-US" sz="2000" baseline="-25000" dirty="0" smtClean="0">
                          <a:sym typeface="Wingdings" pitchFamily="2" charset="2"/>
                        </a:rPr>
                        <a:t>31 </a:t>
                      </a:r>
                    </a:p>
                    <a:p>
                      <a:r>
                        <a:rPr lang="en-US" sz="2000" dirty="0" smtClean="0">
                          <a:sym typeface="Wingdings" pitchFamily="2" charset="2"/>
                        </a:rPr>
                        <a:t>e</a:t>
                      </a:r>
                      <a:r>
                        <a:rPr lang="en-US" sz="2000" baseline="-25000" dirty="0" smtClean="0">
                          <a:sym typeface="Wingdings" pitchFamily="2" charset="2"/>
                        </a:rPr>
                        <a:t>31 </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32 </a:t>
                      </a:r>
                    </a:p>
                    <a:p>
                      <a:r>
                        <a:rPr lang="en-US" sz="2000" dirty="0" smtClean="0">
                          <a:sym typeface="Wingdings" pitchFamily="2" charset="2"/>
                        </a:rPr>
                        <a:t>e</a:t>
                      </a:r>
                      <a:r>
                        <a:rPr lang="en-US" sz="2000" baseline="-25000" dirty="0" smtClean="0">
                          <a:sym typeface="Wingdings" pitchFamily="2" charset="2"/>
                        </a:rPr>
                        <a:t>32 </a:t>
                      </a:r>
                      <a:endParaRPr lang="en-US" sz="2000" dirty="0"/>
                    </a:p>
                  </a:txBody>
                  <a:tcPr/>
                </a:tc>
                <a:tc>
                  <a:txBody>
                    <a:bodyPr/>
                    <a:lstStyle/>
                    <a:p>
                      <a:r>
                        <a:rPr lang="en-US" sz="2000" dirty="0" smtClean="0">
                          <a:sym typeface="Wingdings" pitchFamily="2" charset="2"/>
                        </a:rPr>
                        <a:t>f</a:t>
                      </a:r>
                      <a:r>
                        <a:rPr lang="en-US" sz="2000" baseline="-25000" dirty="0" smtClean="0">
                          <a:sym typeface="Wingdings" pitchFamily="2" charset="2"/>
                        </a:rPr>
                        <a:t>33 </a:t>
                      </a:r>
                    </a:p>
                    <a:p>
                      <a:r>
                        <a:rPr lang="en-US" sz="2000" dirty="0" smtClean="0">
                          <a:sym typeface="Wingdings" pitchFamily="2" charset="2"/>
                        </a:rPr>
                        <a:t>e</a:t>
                      </a:r>
                      <a:r>
                        <a:rPr lang="en-US" sz="2000" baseline="-25000" dirty="0" smtClean="0">
                          <a:sym typeface="Wingdings" pitchFamily="2" charset="2"/>
                        </a:rPr>
                        <a:t>33 </a:t>
                      </a:r>
                      <a:endParaRPr lang="en-US" sz="2000" dirty="0"/>
                    </a:p>
                  </a:txBody>
                  <a:tcPr/>
                </a:tc>
                <a:tc>
                  <a:txBody>
                    <a:bodyPr/>
                    <a:lstStyle/>
                    <a:p>
                      <a:r>
                        <a:rPr lang="en-US" sz="2000" dirty="0" smtClean="0"/>
                        <a:t>n</a:t>
                      </a:r>
                      <a:r>
                        <a:rPr lang="en-US" sz="2000" baseline="-25000" dirty="0" smtClean="0"/>
                        <a:t>3</a:t>
                      </a:r>
                      <a:endParaRPr lang="en-US" sz="2000" baseline="-25000" dirty="0"/>
                    </a:p>
                  </a:txBody>
                  <a:tcPr/>
                </a:tc>
              </a:tr>
              <a:tr h="370840">
                <a:tc>
                  <a:txBody>
                    <a:bodyPr/>
                    <a:lstStyle/>
                    <a:p>
                      <a:endParaRPr lang="en-US" dirty="0"/>
                    </a:p>
                  </a:txBody>
                  <a:tcPr/>
                </a:tc>
                <a:tc>
                  <a:txBody>
                    <a:bodyPr/>
                    <a:lstStyle/>
                    <a:p>
                      <a:r>
                        <a:rPr lang="en-US" sz="2000" dirty="0" smtClean="0"/>
                        <a:t>n</a:t>
                      </a:r>
                      <a:r>
                        <a:rPr lang="en-US" sz="2000" baseline="-25000" dirty="0" smtClean="0"/>
                        <a:t>1</a:t>
                      </a:r>
                      <a:endParaRPr lang="en-US" sz="2000" baseline="-25000" dirty="0"/>
                    </a:p>
                  </a:txBody>
                  <a:tcPr/>
                </a:tc>
                <a:tc>
                  <a:txBody>
                    <a:bodyPr/>
                    <a:lstStyle/>
                    <a:p>
                      <a:r>
                        <a:rPr lang="en-US" sz="2000" dirty="0" smtClean="0"/>
                        <a:t>n</a:t>
                      </a:r>
                      <a:r>
                        <a:rPr lang="en-US" sz="2000" baseline="-25000" dirty="0" smtClean="0"/>
                        <a:t>2</a:t>
                      </a:r>
                      <a:endParaRPr lang="en-US" sz="2000" baseline="-25000" dirty="0"/>
                    </a:p>
                  </a:txBody>
                  <a:tcPr/>
                </a:tc>
                <a:tc>
                  <a:txBody>
                    <a:bodyPr/>
                    <a:lstStyle/>
                    <a:p>
                      <a:r>
                        <a:rPr lang="en-US" sz="2000" dirty="0" smtClean="0"/>
                        <a:t>n</a:t>
                      </a:r>
                      <a:r>
                        <a:rPr lang="en-US" sz="2000" baseline="-25000" dirty="0" smtClean="0"/>
                        <a:t>3</a:t>
                      </a:r>
                      <a:endParaRPr lang="en-US" sz="2000" baseline="-25000" dirty="0"/>
                    </a:p>
                  </a:txBody>
                  <a:tcPr/>
                </a:tc>
                <a:tc>
                  <a:txBody>
                    <a:bodyPr/>
                    <a:lstStyle/>
                    <a:p>
                      <a:r>
                        <a:rPr lang="en-US" sz="2000" dirty="0" smtClean="0"/>
                        <a:t>n</a:t>
                      </a:r>
                      <a:endParaRPr lang="en-US" sz="2000" dirty="0"/>
                    </a:p>
                  </a:txBody>
                  <a:tcPr/>
                </a:tc>
              </a:tr>
            </a:tbl>
          </a:graphicData>
        </a:graphic>
      </p:graphicFrame>
      <p:sp>
        <p:nvSpPr>
          <p:cNvPr id="23610" name="TextBox 28"/>
          <p:cNvSpPr txBox="1">
            <a:spLocks noChangeArrowheads="1"/>
          </p:cNvSpPr>
          <p:nvPr/>
        </p:nvSpPr>
        <p:spPr bwMode="auto">
          <a:xfrm>
            <a:off x="323528" y="1988840"/>
            <a:ext cx="685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err="1">
                <a:sym typeface="Wingdings" panose="05000000000000000000" pitchFamily="2" charset="2"/>
              </a:rPr>
              <a:t>Untuk</a:t>
            </a:r>
            <a:r>
              <a:rPr lang="en-US" sz="2000" dirty="0">
                <a:sym typeface="Wingdings" panose="05000000000000000000" pitchFamily="2" charset="2"/>
              </a:rPr>
              <a:t> </a:t>
            </a:r>
            <a:r>
              <a:rPr lang="en-US" sz="2000" dirty="0" err="1">
                <a:sym typeface="Wingdings" panose="05000000000000000000" pitchFamily="2" charset="2"/>
              </a:rPr>
              <a:t>memudahkan</a:t>
            </a:r>
            <a:r>
              <a:rPr lang="en-US" sz="2000" dirty="0">
                <a:sym typeface="Wingdings" panose="05000000000000000000" pitchFamily="2" charset="2"/>
              </a:rPr>
              <a:t> </a:t>
            </a:r>
            <a:r>
              <a:rPr lang="en-US" sz="2000" dirty="0" err="1">
                <a:sym typeface="Wingdings" panose="05000000000000000000" pitchFamily="2" charset="2"/>
              </a:rPr>
              <a:t>maka</a:t>
            </a:r>
            <a:r>
              <a:rPr lang="en-US" sz="2000" dirty="0">
                <a:sym typeface="Wingdings" panose="05000000000000000000" pitchFamily="2" charset="2"/>
              </a:rPr>
              <a:t> </a:t>
            </a:r>
            <a:r>
              <a:rPr lang="en-US" sz="2000" dirty="0" err="1">
                <a:sym typeface="Wingdings" panose="05000000000000000000" pitchFamily="2" charset="2"/>
              </a:rPr>
              <a:t>kita</a:t>
            </a:r>
            <a:r>
              <a:rPr lang="en-US" sz="2000" dirty="0">
                <a:sym typeface="Wingdings" panose="05000000000000000000" pitchFamily="2" charset="2"/>
              </a:rPr>
              <a:t> </a:t>
            </a:r>
            <a:r>
              <a:rPr lang="en-US" sz="2000" dirty="0" err="1">
                <a:sym typeface="Wingdings" panose="05000000000000000000" pitchFamily="2" charset="2"/>
              </a:rPr>
              <a:t>buat</a:t>
            </a:r>
            <a:r>
              <a:rPr lang="en-US" sz="2000" dirty="0">
                <a:sym typeface="Wingdings" panose="05000000000000000000" pitchFamily="2" charset="2"/>
              </a:rPr>
              <a:t> </a:t>
            </a:r>
            <a:r>
              <a:rPr lang="en-US" sz="2000" dirty="0" err="1">
                <a:sym typeface="Wingdings" panose="05000000000000000000" pitchFamily="2" charset="2"/>
              </a:rPr>
              <a:t>tabel</a:t>
            </a:r>
            <a:r>
              <a:rPr lang="en-US" sz="2000" dirty="0">
                <a:sym typeface="Wingdings" panose="05000000000000000000" pitchFamily="2" charset="2"/>
              </a:rPr>
              <a:t> </a:t>
            </a:r>
            <a:r>
              <a:rPr lang="en-US" sz="2000" dirty="0" err="1" smtClean="0">
                <a:sym typeface="Wingdings" panose="05000000000000000000" pitchFamily="2" charset="2"/>
              </a:rPr>
              <a:t>seperti</a:t>
            </a:r>
            <a:r>
              <a:rPr lang="en-US" sz="2000" dirty="0" smtClean="0">
                <a:sym typeface="Wingdings" panose="05000000000000000000" pitchFamily="2" charset="2"/>
              </a:rPr>
              <a:t> </a:t>
            </a:r>
            <a:r>
              <a:rPr lang="en-US" sz="2000" dirty="0">
                <a:sym typeface="Wingdings" panose="05000000000000000000" pitchFamily="2" charset="2"/>
              </a:rPr>
              <a:t>di </a:t>
            </a:r>
            <a:r>
              <a:rPr lang="en-US" sz="2000" dirty="0" err="1">
                <a:sym typeface="Wingdings" panose="05000000000000000000" pitchFamily="2" charset="2"/>
              </a:rPr>
              <a:t>bawah</a:t>
            </a:r>
            <a:r>
              <a:rPr lang="en-US" sz="2000" dirty="0">
                <a:sym typeface="Wingdings" panose="05000000000000000000" pitchFamily="2" charset="2"/>
              </a:rPr>
              <a:t> :</a:t>
            </a:r>
          </a:p>
        </p:txBody>
      </p:sp>
      <p:sp>
        <p:nvSpPr>
          <p:cNvPr id="23611" name="TextBox 29"/>
          <p:cNvSpPr txBox="1">
            <a:spLocks noChangeArrowheads="1"/>
          </p:cNvSpPr>
          <p:nvPr/>
        </p:nvSpPr>
        <p:spPr bwMode="auto">
          <a:xfrm>
            <a:off x="4609778" y="3094137"/>
            <a:ext cx="24384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sym typeface="Wingdings" panose="05000000000000000000" pitchFamily="2" charset="2"/>
              </a:rPr>
              <a:t>Dimana :</a:t>
            </a:r>
          </a:p>
          <a:p>
            <a:pPr eaLnBrk="1" hangingPunct="1"/>
            <a:endParaRPr lang="en-US" sz="2400">
              <a:sym typeface="Wingdings" panose="05000000000000000000" pitchFamily="2" charset="2"/>
            </a:endParaRPr>
          </a:p>
        </p:txBody>
      </p:sp>
      <p:sp>
        <p:nvSpPr>
          <p:cNvPr id="23612"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614"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3616" name="TextBox 30"/>
          <p:cNvSpPr txBox="1">
            <a:spLocks noChangeArrowheads="1"/>
          </p:cNvSpPr>
          <p:nvPr/>
        </p:nvSpPr>
        <p:spPr bwMode="auto">
          <a:xfrm>
            <a:off x="4681216" y="4656237"/>
            <a:ext cx="23574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400" i="1" dirty="0">
                <a:sym typeface="Wingdings" panose="05000000000000000000" pitchFamily="2" charset="2"/>
              </a:rPr>
              <a:t>i</a:t>
            </a:r>
            <a:r>
              <a:rPr lang="id-ID" sz="2400" dirty="0">
                <a:sym typeface="Wingdings" panose="05000000000000000000" pitchFamily="2" charset="2"/>
              </a:rPr>
              <a:t>  =  baris  </a:t>
            </a:r>
            <a:endParaRPr lang="en-US" sz="2400" baseline="-25000" dirty="0">
              <a:sym typeface="Wingdings" panose="05000000000000000000" pitchFamily="2" charset="2"/>
            </a:endParaRPr>
          </a:p>
          <a:p>
            <a:pPr eaLnBrk="1" hangingPunct="1"/>
            <a:r>
              <a:rPr lang="id-ID" sz="2400" i="1" dirty="0">
                <a:sym typeface="Wingdings" panose="05000000000000000000" pitchFamily="2" charset="2"/>
              </a:rPr>
              <a:t>j</a:t>
            </a:r>
            <a:r>
              <a:rPr lang="id-ID" sz="2400" dirty="0">
                <a:sym typeface="Wingdings" panose="05000000000000000000" pitchFamily="2" charset="2"/>
              </a:rPr>
              <a:t>  =  kolom</a:t>
            </a:r>
            <a:endParaRPr lang="en-US" sz="2400" dirty="0">
              <a:sym typeface="Wingdings" panose="05000000000000000000" pitchFamily="2" charset="2"/>
            </a:endParaRPr>
          </a:p>
        </p:txBody>
      </p:sp>
      <p:sp>
        <p:nvSpPr>
          <p:cNvPr id="30"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graphicFrame>
        <p:nvGraphicFramePr>
          <p:cNvPr id="31" name="Object 31"/>
          <p:cNvGraphicFramePr>
            <a:graphicFrameLocks noChangeAspect="1"/>
          </p:cNvGraphicFramePr>
          <p:nvPr>
            <p:extLst>
              <p:ext uri="{D42A27DB-BD31-4B8C-83A1-F6EECF244321}">
                <p14:modId xmlns:p14="http://schemas.microsoft.com/office/powerpoint/2010/main" val="1349929259"/>
              </p:ext>
            </p:extLst>
          </p:nvPr>
        </p:nvGraphicFramePr>
        <p:xfrm>
          <a:off x="4499992" y="3645024"/>
          <a:ext cx="1722438" cy="952500"/>
        </p:xfrm>
        <a:graphic>
          <a:graphicData uri="http://schemas.openxmlformats.org/presentationml/2006/ole">
            <mc:AlternateContent xmlns:mc="http://schemas.openxmlformats.org/markup-compatibility/2006">
              <mc:Choice xmlns:v="urn:schemas-microsoft-com:vml" Requires="v">
                <p:oleObj spid="_x0000_s8250" name="Equation" r:id="rId3" imgW="825480" imgH="419040" progId="Equation.3">
                  <p:embed/>
                </p:oleObj>
              </mc:Choice>
              <mc:Fallback>
                <p:oleObj name="Equation" r:id="rId3" imgW="825480" imgH="419040" progId="Equation.3">
                  <p:embed/>
                  <p:pic>
                    <p:nvPicPr>
                      <p:cNvPr id="0" name=""/>
                      <p:cNvPicPr>
                        <a:picLocks noChangeAspect="1" noChangeArrowheads="1"/>
                      </p:cNvPicPr>
                      <p:nvPr/>
                    </p:nvPicPr>
                    <p:blipFill>
                      <a:blip r:embed="rId4"/>
                      <a:srcRect/>
                      <a:stretch>
                        <a:fillRect/>
                      </a:stretch>
                    </p:blipFill>
                    <p:spPr bwMode="auto">
                      <a:xfrm>
                        <a:off x="4499992" y="3645024"/>
                        <a:ext cx="1722438" cy="9525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82"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84"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86"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8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8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9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91"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92"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4593" name="TextBox 22"/>
          <p:cNvSpPr txBox="1">
            <a:spLocks noChangeArrowheads="1"/>
          </p:cNvSpPr>
          <p:nvPr/>
        </p:nvSpPr>
        <p:spPr bwMode="auto">
          <a:xfrm>
            <a:off x="323528" y="908720"/>
            <a:ext cx="8568952"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200" dirty="0">
                <a:sym typeface="Wingdings" panose="05000000000000000000" pitchFamily="2" charset="2"/>
              </a:rPr>
              <a:t>Batas </a:t>
            </a:r>
            <a:r>
              <a:rPr lang="en-US" sz="2200" dirty="0" err="1">
                <a:sym typeface="Wingdings" panose="05000000000000000000" pitchFamily="2" charset="2"/>
              </a:rPr>
              <a:t>ketentuan</a:t>
            </a:r>
            <a:r>
              <a:rPr lang="en-US" sz="2200" dirty="0">
                <a:sym typeface="Wingdings" panose="05000000000000000000" pitchFamily="2" charset="2"/>
              </a:rPr>
              <a:t> Cc :</a:t>
            </a:r>
          </a:p>
          <a:p>
            <a:pPr eaLnBrk="1" hangingPunct="1"/>
            <a:endParaRPr lang="en-US" sz="2200" dirty="0">
              <a:sym typeface="Wingdings" panose="05000000000000000000" pitchFamily="2" charset="2"/>
            </a:endParaRPr>
          </a:p>
          <a:p>
            <a:pPr eaLnBrk="1" hangingPunct="1">
              <a:buFont typeface="Wingdings" panose="05000000000000000000" pitchFamily="2" charset="2"/>
              <a:buChar char="§"/>
            </a:pP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a:t>
            </a:r>
            <a:r>
              <a:rPr lang="en-US" sz="2200" dirty="0" err="1">
                <a:sym typeface="Wingdings" panose="05000000000000000000" pitchFamily="2" charset="2"/>
              </a:rPr>
              <a:t>dengan</a:t>
            </a:r>
            <a:r>
              <a:rPr lang="en-US" sz="2200" dirty="0">
                <a:sym typeface="Wingdings" panose="05000000000000000000" pitchFamily="2" charset="2"/>
              </a:rPr>
              <a:t> </a:t>
            </a:r>
            <a:r>
              <a:rPr lang="en-US" sz="2200" dirty="0" err="1">
                <a:sym typeface="Wingdings" panose="05000000000000000000" pitchFamily="2" charset="2"/>
              </a:rPr>
              <a:t>batas</a:t>
            </a:r>
            <a:r>
              <a:rPr lang="en-US" sz="2200" dirty="0">
                <a:sym typeface="Wingdings" panose="05000000000000000000" pitchFamily="2" charset="2"/>
              </a:rPr>
              <a:t> &lt; 0.50 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a:sym typeface="Wingdings" panose="05000000000000000000" pitchFamily="2" charset="2"/>
              </a:rPr>
              <a:t>lemah</a:t>
            </a:r>
            <a:endParaRPr lang="en-US" sz="2200" dirty="0">
              <a:sym typeface="Wingdings" panose="05000000000000000000" pitchFamily="2" charset="2"/>
            </a:endParaRPr>
          </a:p>
          <a:p>
            <a:pPr eaLnBrk="1" hangingPunct="1">
              <a:buFont typeface="Wingdings" panose="05000000000000000000" pitchFamily="2" charset="2"/>
              <a:buChar char="§"/>
            </a:pP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a:t>
            </a:r>
            <a:r>
              <a:rPr lang="en-US" sz="2200" dirty="0" err="1">
                <a:sym typeface="Wingdings" panose="05000000000000000000" pitchFamily="2" charset="2"/>
              </a:rPr>
              <a:t>antara</a:t>
            </a:r>
            <a:r>
              <a:rPr lang="en-US" sz="2200" dirty="0">
                <a:sym typeface="Wingdings" panose="05000000000000000000" pitchFamily="2" charset="2"/>
              </a:rPr>
              <a:t> 0.50 </a:t>
            </a:r>
            <a:r>
              <a:rPr lang="en-US" sz="2200" dirty="0" err="1">
                <a:sym typeface="Wingdings" panose="05000000000000000000" pitchFamily="2" charset="2"/>
              </a:rPr>
              <a:t>dan</a:t>
            </a:r>
            <a:r>
              <a:rPr lang="en-US" sz="2200" dirty="0">
                <a:sym typeface="Wingdings" panose="05000000000000000000" pitchFamily="2" charset="2"/>
              </a:rPr>
              <a:t> 0.75 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smtClean="0">
                <a:sym typeface="Wingdings" panose="05000000000000000000" pitchFamily="2" charset="2"/>
              </a:rPr>
              <a:t>sedang</a:t>
            </a:r>
            <a:r>
              <a:rPr lang="id-ID" sz="2200" dirty="0">
                <a:sym typeface="Wingdings" panose="05000000000000000000" pitchFamily="2" charset="2"/>
              </a:rPr>
              <a:t> </a:t>
            </a:r>
            <a:r>
              <a:rPr lang="en-US" sz="2200" dirty="0" smtClean="0">
                <a:sym typeface="Wingdings" panose="05000000000000000000" pitchFamily="2" charset="2"/>
              </a:rPr>
              <a:t>/ </a:t>
            </a:r>
            <a:r>
              <a:rPr lang="en-US" sz="2200" dirty="0" err="1">
                <a:sym typeface="Wingdings" panose="05000000000000000000" pitchFamily="2" charset="2"/>
              </a:rPr>
              <a:t>cukup</a:t>
            </a:r>
            <a:endParaRPr lang="en-US" sz="2200" dirty="0">
              <a:sym typeface="Wingdings" panose="05000000000000000000" pitchFamily="2" charset="2"/>
            </a:endParaRPr>
          </a:p>
          <a:p>
            <a:pPr eaLnBrk="1" hangingPunct="1">
              <a:buFont typeface="Wingdings" panose="05000000000000000000" pitchFamily="2" charset="2"/>
              <a:buChar char="§"/>
            </a:pP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a:t>
            </a:r>
            <a:r>
              <a:rPr lang="en-US" sz="2200" dirty="0" err="1">
                <a:sym typeface="Wingdings" panose="05000000000000000000" pitchFamily="2" charset="2"/>
              </a:rPr>
              <a:t>antara</a:t>
            </a:r>
            <a:r>
              <a:rPr lang="en-US" sz="2200" dirty="0">
                <a:sym typeface="Wingdings" panose="05000000000000000000" pitchFamily="2" charset="2"/>
              </a:rPr>
              <a:t> 0.75 </a:t>
            </a:r>
            <a:r>
              <a:rPr lang="en-US" sz="2200" dirty="0" err="1">
                <a:sym typeface="Wingdings" panose="05000000000000000000" pitchFamily="2" charset="2"/>
              </a:rPr>
              <a:t>dan</a:t>
            </a:r>
            <a:r>
              <a:rPr lang="en-US" sz="2200" dirty="0">
                <a:sym typeface="Wingdings" panose="05000000000000000000" pitchFamily="2" charset="2"/>
              </a:rPr>
              <a:t> 0.90 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a:sym typeface="Wingdings" panose="05000000000000000000" pitchFamily="2" charset="2"/>
              </a:rPr>
              <a:t>kuat</a:t>
            </a:r>
            <a:endParaRPr lang="en-US" sz="2200" dirty="0">
              <a:sym typeface="Wingdings" panose="05000000000000000000" pitchFamily="2" charset="2"/>
            </a:endParaRPr>
          </a:p>
          <a:p>
            <a:pPr eaLnBrk="1" hangingPunct="1">
              <a:buFont typeface="Wingdings" panose="05000000000000000000" pitchFamily="2" charset="2"/>
              <a:buChar char="§"/>
            </a:pP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a:t>
            </a:r>
            <a:r>
              <a:rPr lang="en-US" sz="2200" dirty="0" err="1">
                <a:sym typeface="Wingdings" panose="05000000000000000000" pitchFamily="2" charset="2"/>
              </a:rPr>
              <a:t>antara</a:t>
            </a:r>
            <a:r>
              <a:rPr lang="en-US" sz="2200" dirty="0">
                <a:sym typeface="Wingdings" panose="05000000000000000000" pitchFamily="2" charset="2"/>
              </a:rPr>
              <a:t> 0.90 </a:t>
            </a:r>
            <a:r>
              <a:rPr lang="en-US" sz="2200" dirty="0" err="1">
                <a:sym typeface="Wingdings" panose="05000000000000000000" pitchFamily="2" charset="2"/>
              </a:rPr>
              <a:t>dan</a:t>
            </a:r>
            <a:r>
              <a:rPr lang="en-US" sz="2200" dirty="0">
                <a:sym typeface="Wingdings" panose="05000000000000000000" pitchFamily="2" charset="2"/>
              </a:rPr>
              <a:t> 1 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smtClean="0">
                <a:sym typeface="Wingdings" panose="05000000000000000000" pitchFamily="2" charset="2"/>
              </a:rPr>
              <a:t>sangat</a:t>
            </a:r>
            <a:r>
              <a:rPr lang="id-ID" sz="2200" dirty="0">
                <a:sym typeface="Wingdings" panose="05000000000000000000" pitchFamily="2" charset="2"/>
              </a:rPr>
              <a:t> </a:t>
            </a:r>
            <a:r>
              <a:rPr lang="en-US" sz="2200" dirty="0" err="1" smtClean="0">
                <a:sym typeface="Wingdings" panose="05000000000000000000" pitchFamily="2" charset="2"/>
              </a:rPr>
              <a:t>kuat</a:t>
            </a:r>
            <a:endParaRPr lang="en-US" sz="2200" dirty="0">
              <a:sym typeface="Wingdings" panose="05000000000000000000" pitchFamily="2" charset="2"/>
            </a:endParaRPr>
          </a:p>
          <a:p>
            <a:pPr eaLnBrk="1" hangingPunct="1">
              <a:buFont typeface="Wingdings" panose="05000000000000000000" pitchFamily="2" charset="2"/>
              <a:buChar char="§"/>
            </a:pPr>
            <a:r>
              <a:rPr lang="en-US" sz="2200" dirty="0">
                <a:sym typeface="Wingdings" panose="05000000000000000000" pitchFamily="2" charset="2"/>
              </a:rPr>
              <a:t>  </a:t>
            </a:r>
            <a:r>
              <a:rPr lang="en-US" sz="2200" dirty="0" err="1">
                <a:sym typeface="Wingdings" panose="05000000000000000000" pitchFamily="2" charset="2"/>
              </a:rPr>
              <a:t>Jika</a:t>
            </a:r>
            <a:r>
              <a:rPr lang="en-US" sz="2200" dirty="0">
                <a:sym typeface="Wingdings" panose="05000000000000000000" pitchFamily="2" charset="2"/>
              </a:rPr>
              <a:t> </a:t>
            </a:r>
            <a:r>
              <a:rPr lang="en-US" sz="2200" dirty="0" err="1">
                <a:sym typeface="Wingdings" panose="05000000000000000000" pitchFamily="2" charset="2"/>
              </a:rPr>
              <a:t>nilai</a:t>
            </a:r>
            <a:r>
              <a:rPr lang="en-US" sz="2200" dirty="0">
                <a:sym typeface="Wingdings" panose="05000000000000000000" pitchFamily="2" charset="2"/>
              </a:rPr>
              <a:t> Cc = 1 </a:t>
            </a:r>
            <a:r>
              <a:rPr lang="en-US" sz="2200" dirty="0" err="1">
                <a:sym typeface="Wingdings" panose="05000000000000000000" pitchFamily="2" charset="2"/>
              </a:rPr>
              <a:t>maka</a:t>
            </a:r>
            <a:r>
              <a:rPr lang="en-US" sz="2200" dirty="0">
                <a:sym typeface="Wingdings" panose="05000000000000000000" pitchFamily="2" charset="2"/>
              </a:rPr>
              <a:t>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a:sym typeface="Wingdings" panose="05000000000000000000" pitchFamily="2" charset="2"/>
              </a:rPr>
              <a:t>sempurna</a:t>
            </a:r>
            <a:endParaRPr lang="en-US" sz="2200" dirty="0">
              <a:sym typeface="Wingdings" panose="05000000000000000000" pitchFamily="2" charset="2"/>
            </a:endParaRPr>
          </a:p>
        </p:txBody>
      </p:sp>
      <p:sp>
        <p:nvSpPr>
          <p:cNvPr id="19"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06"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08"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0"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3"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5"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6"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5617" name="TextBox 22"/>
          <p:cNvSpPr txBox="1">
            <a:spLocks noChangeArrowheads="1"/>
          </p:cNvSpPr>
          <p:nvPr/>
        </p:nvSpPr>
        <p:spPr bwMode="auto">
          <a:xfrm>
            <a:off x="251520" y="692696"/>
            <a:ext cx="864096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200" dirty="0"/>
              <a:t>Untuk mengetahui apakah ada hubungan antara tingkat pendapatan masyarakat disuatu wilayah dengan tingkat kriminalitas diwilayah tersebut, dilakukan penelitian yang hasilnya </a:t>
            </a:r>
            <a:r>
              <a:rPr lang="id-ID" sz="2200" dirty="0" smtClean="0"/>
              <a:t>sebagai berikut </a:t>
            </a:r>
            <a:r>
              <a:rPr lang="id-ID" sz="2200" dirty="0"/>
              <a:t>:</a:t>
            </a:r>
            <a:endParaRPr lang="en-US" sz="2200" dirty="0">
              <a:sym typeface="Wingdings" panose="05000000000000000000" pitchFamily="2" charset="2"/>
            </a:endParaRPr>
          </a:p>
        </p:txBody>
      </p:sp>
      <p:graphicFrame>
        <p:nvGraphicFramePr>
          <p:cNvPr id="18" name="Table 17"/>
          <p:cNvGraphicFramePr>
            <a:graphicFrameLocks noGrp="1"/>
          </p:cNvGraphicFramePr>
          <p:nvPr>
            <p:extLst>
              <p:ext uri="{D42A27DB-BD31-4B8C-83A1-F6EECF244321}">
                <p14:modId xmlns:p14="http://schemas.microsoft.com/office/powerpoint/2010/main" val="3409198668"/>
              </p:ext>
            </p:extLst>
          </p:nvPr>
        </p:nvGraphicFramePr>
        <p:xfrm>
          <a:off x="467544" y="2372169"/>
          <a:ext cx="6256624" cy="2285940"/>
        </p:xfrm>
        <a:graphic>
          <a:graphicData uri="http://schemas.openxmlformats.org/drawingml/2006/table">
            <a:tbl>
              <a:tblPr firstRow="1" bandRow="1">
                <a:tableStyleId>{5C22544A-7EE6-4342-B048-85BDC9FD1C3A}</a:tableStyleId>
              </a:tblPr>
              <a:tblGrid>
                <a:gridCol w="1809720"/>
                <a:gridCol w="1541780"/>
                <a:gridCol w="1404926"/>
                <a:gridCol w="1500198"/>
              </a:tblGrid>
              <a:tr h="370793">
                <a:tc rowSpan="2">
                  <a:txBody>
                    <a:bodyPr/>
                    <a:lstStyle/>
                    <a:p>
                      <a:pPr algn="ctr"/>
                      <a:r>
                        <a:rPr lang="id-ID" sz="2000" dirty="0" smtClean="0"/>
                        <a:t>Pendapatan</a:t>
                      </a:r>
                      <a:r>
                        <a:rPr lang="id-ID" sz="2000" baseline="0" dirty="0" smtClean="0"/>
                        <a:t> Masyaraat</a:t>
                      </a:r>
                      <a:endParaRPr lang="en-US" sz="2000" dirty="0"/>
                    </a:p>
                  </a:txBody>
                  <a:tcPr marT="45714" marB="45714"/>
                </a:tc>
                <a:tc gridSpan="3">
                  <a:txBody>
                    <a:bodyPr/>
                    <a:lstStyle/>
                    <a:p>
                      <a:pPr algn="ctr"/>
                      <a:r>
                        <a:rPr lang="id-ID" sz="2000" dirty="0" smtClean="0"/>
                        <a:t>Kriminalitas</a:t>
                      </a:r>
                      <a:endParaRPr lang="en-US" sz="2000" dirty="0"/>
                    </a:p>
                  </a:txBody>
                  <a:tcPr marT="45714" marB="45714"/>
                </a:tc>
                <a:tc hMerge="1">
                  <a:txBody>
                    <a:bodyPr/>
                    <a:lstStyle/>
                    <a:p>
                      <a:endParaRPr lang="en-US" dirty="0"/>
                    </a:p>
                  </a:txBody>
                  <a:tcPr/>
                </a:tc>
                <a:tc hMerge="1">
                  <a:txBody>
                    <a:bodyPr/>
                    <a:lstStyle/>
                    <a:p>
                      <a:endParaRPr lang="en-US" dirty="0"/>
                    </a:p>
                  </a:txBody>
                  <a:tcPr/>
                </a:tc>
              </a:tr>
              <a:tr h="370793">
                <a:tc vMerge="1">
                  <a:txBody>
                    <a:bodyPr/>
                    <a:lstStyle/>
                    <a:p>
                      <a:endParaRPr lang="en-US" dirty="0"/>
                    </a:p>
                  </a:txBody>
                  <a:tcPr/>
                </a:tc>
                <a:tc>
                  <a:txBody>
                    <a:bodyPr/>
                    <a:lstStyle/>
                    <a:p>
                      <a:pPr algn="ctr"/>
                      <a:r>
                        <a:rPr lang="id-ID" sz="2000" dirty="0" smtClean="0"/>
                        <a:t>Sangat Sering </a:t>
                      </a:r>
                      <a:endParaRPr lang="en-US" sz="2000" dirty="0"/>
                    </a:p>
                  </a:txBody>
                  <a:tcPr marT="45714" marB="45714"/>
                </a:tc>
                <a:tc>
                  <a:txBody>
                    <a:bodyPr/>
                    <a:lstStyle/>
                    <a:p>
                      <a:pPr algn="ctr"/>
                      <a:r>
                        <a:rPr lang="id-ID" sz="2000" dirty="0" smtClean="0"/>
                        <a:t>Sering</a:t>
                      </a:r>
                      <a:endParaRPr lang="en-US" sz="2000" dirty="0"/>
                    </a:p>
                  </a:txBody>
                  <a:tcPr marT="45714" marB="45714"/>
                </a:tc>
                <a:tc>
                  <a:txBody>
                    <a:bodyPr/>
                    <a:lstStyle/>
                    <a:p>
                      <a:pPr algn="ctr"/>
                      <a:r>
                        <a:rPr lang="id-ID" sz="2000" dirty="0" smtClean="0"/>
                        <a:t>Jarang</a:t>
                      </a:r>
                      <a:endParaRPr lang="en-US" sz="2000" dirty="0"/>
                    </a:p>
                  </a:txBody>
                  <a:tcPr marT="45714" marB="45714"/>
                </a:tc>
              </a:tr>
              <a:tr h="370793">
                <a:tc>
                  <a:txBody>
                    <a:bodyPr/>
                    <a:lstStyle/>
                    <a:p>
                      <a:r>
                        <a:rPr lang="id-ID" sz="2000" dirty="0" smtClean="0"/>
                        <a:t>Tinggi</a:t>
                      </a:r>
                      <a:endParaRPr lang="en-US" sz="2000" dirty="0"/>
                    </a:p>
                  </a:txBody>
                  <a:tcPr marT="45714" marB="45714"/>
                </a:tc>
                <a:tc>
                  <a:txBody>
                    <a:bodyPr/>
                    <a:lstStyle/>
                    <a:p>
                      <a:pPr algn="ctr"/>
                      <a:r>
                        <a:rPr lang="id-ID" sz="2000" dirty="0" smtClean="0"/>
                        <a:t>1</a:t>
                      </a:r>
                      <a:endParaRPr lang="en-US" sz="2000" dirty="0"/>
                    </a:p>
                  </a:txBody>
                  <a:tcPr marT="45714" marB="45714"/>
                </a:tc>
                <a:tc>
                  <a:txBody>
                    <a:bodyPr/>
                    <a:lstStyle/>
                    <a:p>
                      <a:pPr algn="ctr"/>
                      <a:r>
                        <a:rPr lang="id-ID" sz="2000" dirty="0" smtClean="0"/>
                        <a:t>4</a:t>
                      </a:r>
                      <a:endParaRPr lang="en-US" sz="2000" dirty="0"/>
                    </a:p>
                  </a:txBody>
                  <a:tcPr marT="45714" marB="45714"/>
                </a:tc>
                <a:tc>
                  <a:txBody>
                    <a:bodyPr/>
                    <a:lstStyle/>
                    <a:p>
                      <a:pPr algn="ctr"/>
                      <a:r>
                        <a:rPr lang="id-ID" sz="2000" dirty="0" smtClean="0"/>
                        <a:t>20</a:t>
                      </a:r>
                      <a:endParaRPr lang="en-US" sz="2000" dirty="0"/>
                    </a:p>
                  </a:txBody>
                  <a:tcPr marT="45714" marB="45714"/>
                </a:tc>
              </a:tr>
              <a:tr h="370793">
                <a:tc>
                  <a:txBody>
                    <a:bodyPr/>
                    <a:lstStyle/>
                    <a:p>
                      <a:r>
                        <a:rPr lang="id-ID" sz="2000" dirty="0" smtClean="0"/>
                        <a:t>Sedang</a:t>
                      </a:r>
                      <a:endParaRPr lang="en-US" sz="2000" dirty="0"/>
                    </a:p>
                  </a:txBody>
                  <a:tcPr marT="45714" marB="45714"/>
                </a:tc>
                <a:tc>
                  <a:txBody>
                    <a:bodyPr/>
                    <a:lstStyle/>
                    <a:p>
                      <a:pPr algn="ctr"/>
                      <a:r>
                        <a:rPr lang="id-ID" sz="2000" dirty="0" smtClean="0"/>
                        <a:t>9</a:t>
                      </a:r>
                      <a:endParaRPr lang="en-US" sz="2000" dirty="0"/>
                    </a:p>
                  </a:txBody>
                  <a:tcPr marT="45714" marB="45714"/>
                </a:tc>
                <a:tc>
                  <a:txBody>
                    <a:bodyPr/>
                    <a:lstStyle/>
                    <a:p>
                      <a:pPr algn="ctr"/>
                      <a:r>
                        <a:rPr lang="id-ID" sz="2000" dirty="0" smtClean="0"/>
                        <a:t>7</a:t>
                      </a:r>
                      <a:endParaRPr lang="en-US" sz="2000" dirty="0"/>
                    </a:p>
                  </a:txBody>
                  <a:tcPr marT="45714" marB="45714"/>
                </a:tc>
                <a:tc>
                  <a:txBody>
                    <a:bodyPr/>
                    <a:lstStyle/>
                    <a:p>
                      <a:pPr algn="ctr"/>
                      <a:r>
                        <a:rPr lang="id-ID" sz="2000" dirty="0" smtClean="0"/>
                        <a:t>10</a:t>
                      </a:r>
                      <a:endParaRPr lang="en-US" sz="2000" dirty="0"/>
                    </a:p>
                  </a:txBody>
                  <a:tcPr marT="45714" marB="45714"/>
                </a:tc>
              </a:tr>
              <a:tr h="317028">
                <a:tc>
                  <a:txBody>
                    <a:bodyPr/>
                    <a:lstStyle/>
                    <a:p>
                      <a:r>
                        <a:rPr lang="id-ID" sz="2000" dirty="0" smtClean="0"/>
                        <a:t>Rendah</a:t>
                      </a:r>
                      <a:endParaRPr lang="en-US" sz="2000" dirty="0"/>
                    </a:p>
                  </a:txBody>
                  <a:tcPr marT="45714" marB="45714"/>
                </a:tc>
                <a:tc>
                  <a:txBody>
                    <a:bodyPr/>
                    <a:lstStyle/>
                    <a:p>
                      <a:pPr algn="ctr"/>
                      <a:r>
                        <a:rPr lang="id-ID" sz="2000" dirty="0" smtClean="0"/>
                        <a:t>16</a:t>
                      </a:r>
                      <a:endParaRPr lang="en-US" sz="2000" dirty="0"/>
                    </a:p>
                  </a:txBody>
                  <a:tcPr marT="45714" marB="45714"/>
                </a:tc>
                <a:tc>
                  <a:txBody>
                    <a:bodyPr/>
                    <a:lstStyle/>
                    <a:p>
                      <a:pPr algn="ctr"/>
                      <a:r>
                        <a:rPr lang="id-ID" sz="2000" dirty="0" smtClean="0"/>
                        <a:t>12</a:t>
                      </a:r>
                      <a:endParaRPr lang="en-US" sz="2000" dirty="0"/>
                    </a:p>
                  </a:txBody>
                  <a:tcPr marT="45714" marB="45714"/>
                </a:tc>
                <a:tc>
                  <a:txBody>
                    <a:bodyPr/>
                    <a:lstStyle/>
                    <a:p>
                      <a:pPr algn="ctr"/>
                      <a:r>
                        <a:rPr lang="id-ID" sz="2000" dirty="0" smtClean="0"/>
                        <a:t>3</a:t>
                      </a:r>
                      <a:endParaRPr lang="en-US" sz="2000" dirty="0"/>
                    </a:p>
                  </a:txBody>
                  <a:tcPr marT="45714" marB="45714"/>
                </a:tc>
              </a:tr>
            </a:tbl>
          </a:graphicData>
        </a:graphic>
      </p:graphicFrame>
      <p:sp>
        <p:nvSpPr>
          <p:cNvPr id="25655" name="TextBox 18"/>
          <p:cNvSpPr txBox="1">
            <a:spLocks noChangeArrowheads="1"/>
          </p:cNvSpPr>
          <p:nvPr/>
        </p:nvSpPr>
        <p:spPr bwMode="auto">
          <a:xfrm>
            <a:off x="323528" y="4797152"/>
            <a:ext cx="664368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200" dirty="0" err="1">
                <a:sym typeface="Wingdings" panose="05000000000000000000" pitchFamily="2" charset="2"/>
              </a:rPr>
              <a:t>Hitunglah</a:t>
            </a:r>
            <a:r>
              <a:rPr lang="en-US" sz="2200" dirty="0">
                <a:sym typeface="Wingdings" panose="05000000000000000000" pitchFamily="2" charset="2"/>
              </a:rPr>
              <a:t> Cc </a:t>
            </a:r>
            <a:r>
              <a:rPr lang="en-US" sz="2200" dirty="0" err="1">
                <a:sym typeface="Wingdings" panose="05000000000000000000" pitchFamily="2" charset="2"/>
              </a:rPr>
              <a:t>untuk</a:t>
            </a:r>
            <a:r>
              <a:rPr lang="en-US" sz="2200" dirty="0">
                <a:sym typeface="Wingdings" panose="05000000000000000000" pitchFamily="2" charset="2"/>
              </a:rPr>
              <a:t> </a:t>
            </a:r>
            <a:r>
              <a:rPr lang="en-US" sz="2200" dirty="0" err="1">
                <a:sym typeface="Wingdings" panose="05000000000000000000" pitchFamily="2" charset="2"/>
              </a:rPr>
              <a:t>mengukur</a:t>
            </a:r>
            <a:r>
              <a:rPr lang="en-US" sz="2200" dirty="0">
                <a:sym typeface="Wingdings" panose="05000000000000000000" pitchFamily="2" charset="2"/>
              </a:rPr>
              <a:t> </a:t>
            </a:r>
            <a:r>
              <a:rPr lang="en-US" sz="2200" dirty="0" err="1">
                <a:sym typeface="Wingdings" panose="05000000000000000000" pitchFamily="2" charset="2"/>
              </a:rPr>
              <a:t>hubungan</a:t>
            </a:r>
            <a:r>
              <a:rPr lang="en-US" sz="2200" dirty="0">
                <a:sym typeface="Wingdings" panose="05000000000000000000" pitchFamily="2" charset="2"/>
              </a:rPr>
              <a:t> </a:t>
            </a:r>
            <a:r>
              <a:rPr lang="en-US" sz="2200" dirty="0" err="1">
                <a:sym typeface="Wingdings" panose="05000000000000000000" pitchFamily="2" charset="2"/>
              </a:rPr>
              <a:t>antara</a:t>
            </a:r>
            <a:r>
              <a:rPr lang="en-US" sz="2200" dirty="0">
                <a:sym typeface="Wingdings" panose="05000000000000000000" pitchFamily="2" charset="2"/>
              </a:rPr>
              <a:t> </a:t>
            </a:r>
            <a:r>
              <a:rPr lang="id-ID" sz="2200" dirty="0" smtClean="0">
                <a:sym typeface="Wingdings" panose="05000000000000000000" pitchFamily="2" charset="2"/>
              </a:rPr>
              <a:t>pendapatan masyarakat </a:t>
            </a:r>
            <a:r>
              <a:rPr lang="en-US" sz="2200" dirty="0" err="1" smtClean="0">
                <a:sym typeface="Wingdings" panose="05000000000000000000" pitchFamily="2" charset="2"/>
              </a:rPr>
              <a:t>dan</a:t>
            </a:r>
            <a:r>
              <a:rPr lang="en-US" sz="2200" dirty="0" smtClean="0">
                <a:sym typeface="Wingdings" panose="05000000000000000000" pitchFamily="2" charset="2"/>
              </a:rPr>
              <a:t> </a:t>
            </a:r>
            <a:r>
              <a:rPr lang="id-ID" sz="2200" dirty="0" smtClean="0">
                <a:sym typeface="Wingdings" panose="05000000000000000000" pitchFamily="2" charset="2"/>
              </a:rPr>
              <a:t>tingkat kriminalitas</a:t>
            </a:r>
            <a:r>
              <a:rPr lang="en-US" sz="2200" dirty="0" smtClean="0">
                <a:sym typeface="Wingdings" panose="05000000000000000000" pitchFamily="2" charset="2"/>
              </a:rPr>
              <a:t>.</a:t>
            </a:r>
            <a:endParaRPr lang="en-US" sz="2200" dirty="0">
              <a:sym typeface="Wingdings" panose="05000000000000000000" pitchFamily="2" charset="2"/>
            </a:endParaRPr>
          </a:p>
        </p:txBody>
      </p:sp>
      <p:sp>
        <p:nvSpPr>
          <p:cNvPr id="21"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1" name="TextBox 22"/>
          <p:cNvSpPr txBox="1">
            <a:spLocks noChangeArrowheads="1"/>
          </p:cNvSpPr>
          <p:nvPr/>
        </p:nvSpPr>
        <p:spPr bwMode="auto">
          <a:xfrm>
            <a:off x="539552" y="620688"/>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smtClean="0">
                <a:sym typeface="Wingdings" panose="05000000000000000000" pitchFamily="2" charset="2"/>
              </a:rPr>
              <a:t>1. Uraikan dalam tabel</a:t>
            </a:r>
            <a:r>
              <a:rPr lang="en-US" sz="2000" dirty="0" smtClean="0">
                <a:sym typeface="Wingdings" panose="05000000000000000000" pitchFamily="2" charset="2"/>
              </a:rPr>
              <a:t>:</a:t>
            </a:r>
            <a:endParaRPr lang="en-US" sz="2000" dirty="0">
              <a:sym typeface="Wingdings" panose="05000000000000000000" pitchFamily="2" charset="2"/>
            </a:endParaRPr>
          </a:p>
        </p:txBody>
      </p:sp>
      <p:graphicFrame>
        <p:nvGraphicFramePr>
          <p:cNvPr id="19" name="Table 18"/>
          <p:cNvGraphicFramePr>
            <a:graphicFrameLocks noGrp="1"/>
          </p:cNvGraphicFramePr>
          <p:nvPr>
            <p:extLst>
              <p:ext uri="{D42A27DB-BD31-4B8C-83A1-F6EECF244321}">
                <p14:modId xmlns:p14="http://schemas.microsoft.com/office/powerpoint/2010/main" val="3756653278"/>
              </p:ext>
            </p:extLst>
          </p:nvPr>
        </p:nvGraphicFramePr>
        <p:xfrm>
          <a:off x="683568" y="980728"/>
          <a:ext cx="6096000" cy="2389523"/>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762">
                <a:tc>
                  <a:txBody>
                    <a:bodyPr/>
                    <a:lstStyle/>
                    <a:p>
                      <a:r>
                        <a:rPr lang="en-US" sz="1800" dirty="0" smtClean="0"/>
                        <a:t>I        </a:t>
                      </a:r>
                      <a:r>
                        <a:rPr lang="id-ID" sz="1800" dirty="0" smtClean="0"/>
                        <a:t>\</a:t>
                      </a:r>
                      <a:r>
                        <a:rPr lang="en-US" sz="1800" dirty="0" smtClean="0"/>
                        <a:t>     II</a:t>
                      </a:r>
                      <a:endParaRPr lang="en-US" sz="1800" dirty="0"/>
                    </a:p>
                  </a:txBody>
                  <a:tcPr marT="45710" marB="45710"/>
                </a:tc>
                <a:tc>
                  <a:txBody>
                    <a:bodyPr/>
                    <a:lstStyle/>
                    <a:p>
                      <a:r>
                        <a:rPr lang="en-US" sz="1800" dirty="0" smtClean="0"/>
                        <a:t>1</a:t>
                      </a:r>
                      <a:endParaRPr lang="en-US" sz="1800" dirty="0"/>
                    </a:p>
                  </a:txBody>
                  <a:tcPr marT="45710" marB="45710"/>
                </a:tc>
                <a:tc>
                  <a:txBody>
                    <a:bodyPr/>
                    <a:lstStyle/>
                    <a:p>
                      <a:r>
                        <a:rPr lang="en-US" sz="1800" dirty="0" smtClean="0"/>
                        <a:t>2</a:t>
                      </a:r>
                      <a:endParaRPr lang="en-US" sz="1800" dirty="0"/>
                    </a:p>
                  </a:txBody>
                  <a:tcPr marT="45710" marB="45710"/>
                </a:tc>
                <a:tc>
                  <a:txBody>
                    <a:bodyPr/>
                    <a:lstStyle/>
                    <a:p>
                      <a:r>
                        <a:rPr lang="en-US" sz="1800" dirty="0" smtClean="0"/>
                        <a:t>3</a:t>
                      </a:r>
                      <a:endParaRPr lang="en-US" sz="1800" dirty="0"/>
                    </a:p>
                  </a:txBody>
                  <a:tcPr marT="45710" marB="45710"/>
                </a:tc>
                <a:tc>
                  <a:txBody>
                    <a:bodyPr/>
                    <a:lstStyle/>
                    <a:p>
                      <a:r>
                        <a:rPr lang="en-US" sz="1800" dirty="0" err="1" smtClean="0"/>
                        <a:t>Jumlah</a:t>
                      </a:r>
                      <a:endParaRPr lang="en-US" sz="1800" dirty="0"/>
                    </a:p>
                  </a:txBody>
                  <a:tcPr marT="45710" marB="45710"/>
                </a:tc>
              </a:tr>
              <a:tr h="370762">
                <a:tc>
                  <a:txBody>
                    <a:bodyPr/>
                    <a:lstStyle/>
                    <a:p>
                      <a:r>
                        <a:rPr lang="en-US" sz="2000" dirty="0" smtClean="0"/>
                        <a:t>(1)</a:t>
                      </a:r>
                      <a:endParaRPr lang="en-US" sz="2000" dirty="0"/>
                    </a:p>
                  </a:txBody>
                  <a:tcPr marT="45710" marB="45710"/>
                </a:tc>
                <a:tc>
                  <a:txBody>
                    <a:bodyPr/>
                    <a:lstStyle/>
                    <a:p>
                      <a:r>
                        <a:rPr lang="en-US" sz="2000" dirty="0" smtClean="0"/>
                        <a:t>(2)</a:t>
                      </a:r>
                      <a:endParaRPr lang="en-US" sz="2000" dirty="0"/>
                    </a:p>
                  </a:txBody>
                  <a:tcPr marT="45710" marB="45710"/>
                </a:tc>
                <a:tc>
                  <a:txBody>
                    <a:bodyPr/>
                    <a:lstStyle/>
                    <a:p>
                      <a:r>
                        <a:rPr lang="en-US" sz="2000" dirty="0" smtClean="0"/>
                        <a:t>(3)</a:t>
                      </a:r>
                      <a:endParaRPr lang="en-US" sz="2000" dirty="0"/>
                    </a:p>
                  </a:txBody>
                  <a:tcPr marT="45710" marB="45710"/>
                </a:tc>
                <a:tc>
                  <a:txBody>
                    <a:bodyPr/>
                    <a:lstStyle/>
                    <a:p>
                      <a:r>
                        <a:rPr lang="en-US" sz="2000" dirty="0" smtClean="0"/>
                        <a:t>(4)</a:t>
                      </a:r>
                      <a:endParaRPr lang="en-US" sz="2000" dirty="0"/>
                    </a:p>
                  </a:txBody>
                  <a:tcPr marT="45710" marB="45710"/>
                </a:tc>
                <a:tc>
                  <a:txBody>
                    <a:bodyPr/>
                    <a:lstStyle/>
                    <a:p>
                      <a:r>
                        <a:rPr lang="en-US" sz="2000" dirty="0" smtClean="0"/>
                        <a:t>(5)</a:t>
                      </a:r>
                      <a:endParaRPr lang="en-US" sz="2000" dirty="0"/>
                    </a:p>
                  </a:txBody>
                  <a:tcPr marT="45710" marB="45710"/>
                </a:tc>
              </a:tr>
              <a:tr h="398053">
                <a:tc>
                  <a:txBody>
                    <a:bodyPr/>
                    <a:lstStyle/>
                    <a:p>
                      <a:r>
                        <a:rPr lang="en-US" sz="2000" dirty="0" smtClean="0"/>
                        <a:t>1</a:t>
                      </a:r>
                      <a:endParaRPr lang="en-US" sz="2000" dirty="0"/>
                    </a:p>
                  </a:txBody>
                  <a:tcPr marT="45710" marB="45710"/>
                </a:tc>
                <a:tc>
                  <a:txBody>
                    <a:bodyPr/>
                    <a:lstStyle/>
                    <a:p>
                      <a:r>
                        <a:rPr lang="id-ID" sz="2000" dirty="0" smtClean="0"/>
                        <a:t>1</a:t>
                      </a:r>
                      <a:endParaRPr lang="en-US" sz="2000" dirty="0"/>
                    </a:p>
                  </a:txBody>
                  <a:tcPr marT="45710" marB="45710"/>
                </a:tc>
                <a:tc>
                  <a:txBody>
                    <a:bodyPr/>
                    <a:lstStyle/>
                    <a:p>
                      <a:r>
                        <a:rPr lang="id-ID" sz="2000" dirty="0" smtClean="0"/>
                        <a:t>4</a:t>
                      </a:r>
                      <a:endParaRPr lang="en-US" sz="2000" dirty="0"/>
                    </a:p>
                  </a:txBody>
                  <a:tcPr marT="45710" marB="45710"/>
                </a:tc>
                <a:tc>
                  <a:txBody>
                    <a:bodyPr/>
                    <a:lstStyle/>
                    <a:p>
                      <a:r>
                        <a:rPr lang="id-ID" sz="2000" dirty="0" smtClean="0"/>
                        <a:t>20</a:t>
                      </a:r>
                      <a:endParaRPr lang="en-US" sz="2000" dirty="0"/>
                    </a:p>
                  </a:txBody>
                  <a:tcPr marT="45710" marB="45710"/>
                </a:tc>
                <a:tc>
                  <a:txBody>
                    <a:bodyPr/>
                    <a:lstStyle/>
                    <a:p>
                      <a:r>
                        <a:rPr lang="en-US" sz="2000" dirty="0" smtClean="0"/>
                        <a:t>n</a:t>
                      </a:r>
                      <a:r>
                        <a:rPr lang="en-US" sz="2000" baseline="-25000" dirty="0" smtClean="0"/>
                        <a:t>1</a:t>
                      </a:r>
                      <a:r>
                        <a:rPr lang="en-US" sz="2000" dirty="0" smtClean="0"/>
                        <a:t>      </a:t>
                      </a:r>
                      <a:r>
                        <a:rPr lang="id-ID" sz="2000" dirty="0" smtClean="0"/>
                        <a:t>25</a:t>
                      </a:r>
                      <a:endParaRPr lang="en-US" sz="2000" dirty="0"/>
                    </a:p>
                  </a:txBody>
                  <a:tcPr marT="45710" marB="45710"/>
                </a:tc>
              </a:tr>
              <a:tr h="432048">
                <a:tc>
                  <a:txBody>
                    <a:bodyPr/>
                    <a:lstStyle/>
                    <a:p>
                      <a:r>
                        <a:rPr lang="en-US" sz="2000" dirty="0" smtClean="0"/>
                        <a:t>2</a:t>
                      </a:r>
                      <a:endParaRPr lang="en-US" sz="2000" dirty="0"/>
                    </a:p>
                  </a:txBody>
                  <a:tcPr marT="45710" marB="45710"/>
                </a:tc>
                <a:tc>
                  <a:txBody>
                    <a:bodyPr/>
                    <a:lstStyle/>
                    <a:p>
                      <a:r>
                        <a:rPr lang="id-ID" sz="2000" dirty="0" smtClean="0"/>
                        <a:t>9</a:t>
                      </a:r>
                      <a:endParaRPr lang="en-US" sz="2000" dirty="0"/>
                    </a:p>
                  </a:txBody>
                  <a:tcPr marT="45710" marB="45710"/>
                </a:tc>
                <a:tc>
                  <a:txBody>
                    <a:bodyPr/>
                    <a:lstStyle/>
                    <a:p>
                      <a:r>
                        <a:rPr lang="id-ID" sz="2000" dirty="0" smtClean="0"/>
                        <a:t>7</a:t>
                      </a:r>
                      <a:endParaRPr lang="en-US" sz="2000" dirty="0"/>
                    </a:p>
                  </a:txBody>
                  <a:tcPr marT="45710" marB="45710"/>
                </a:tc>
                <a:tc>
                  <a:txBody>
                    <a:bodyPr/>
                    <a:lstStyle/>
                    <a:p>
                      <a:r>
                        <a:rPr lang="id-ID" sz="2000" dirty="0" smtClean="0"/>
                        <a:t>10</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2</a:t>
                      </a:r>
                      <a:r>
                        <a:rPr lang="en-US" sz="2000" dirty="0" smtClean="0"/>
                        <a:t>      </a:t>
                      </a:r>
                      <a:r>
                        <a:rPr lang="id-ID" sz="2000" dirty="0" smtClean="0"/>
                        <a:t>26</a:t>
                      </a:r>
                      <a:endParaRPr lang="en-US" sz="2000" dirty="0"/>
                    </a:p>
                  </a:txBody>
                  <a:tcPr marT="45710" marB="45710"/>
                </a:tc>
              </a:tr>
              <a:tr h="360040">
                <a:tc>
                  <a:txBody>
                    <a:bodyPr/>
                    <a:lstStyle/>
                    <a:p>
                      <a:r>
                        <a:rPr lang="en-US" sz="2000" dirty="0" smtClean="0"/>
                        <a:t>3</a:t>
                      </a:r>
                      <a:endParaRPr lang="en-US" sz="2000" dirty="0"/>
                    </a:p>
                  </a:txBody>
                  <a:tcPr marT="45710" marB="45710"/>
                </a:tc>
                <a:tc>
                  <a:txBody>
                    <a:bodyPr/>
                    <a:lstStyle/>
                    <a:p>
                      <a:r>
                        <a:rPr lang="id-ID" sz="2000" dirty="0" smtClean="0"/>
                        <a:t>16</a:t>
                      </a:r>
                      <a:endParaRPr lang="en-US" sz="2000" dirty="0"/>
                    </a:p>
                  </a:txBody>
                  <a:tcPr marT="45710" marB="45710"/>
                </a:tc>
                <a:tc>
                  <a:txBody>
                    <a:bodyPr/>
                    <a:lstStyle/>
                    <a:p>
                      <a:r>
                        <a:rPr lang="id-ID" sz="2000" dirty="0" smtClean="0"/>
                        <a:t>12</a:t>
                      </a:r>
                      <a:endParaRPr lang="en-US" sz="2000" dirty="0"/>
                    </a:p>
                  </a:txBody>
                  <a:tcPr marT="45710" marB="45710"/>
                </a:tc>
                <a:tc>
                  <a:txBody>
                    <a:bodyPr/>
                    <a:lstStyle/>
                    <a:p>
                      <a:r>
                        <a:rPr lang="id-ID" sz="2000" dirty="0" smtClean="0"/>
                        <a:t>3</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3</a:t>
                      </a:r>
                      <a:r>
                        <a:rPr lang="en-US" sz="2000" dirty="0" smtClean="0"/>
                        <a:t>      </a:t>
                      </a:r>
                      <a:r>
                        <a:rPr lang="id-ID" sz="2000" dirty="0" smtClean="0"/>
                        <a:t>31</a:t>
                      </a:r>
                      <a:endParaRPr lang="en-US" sz="2000" dirty="0"/>
                    </a:p>
                  </a:txBody>
                  <a:tcPr marT="45710" marB="45710"/>
                </a:tc>
              </a:tr>
              <a:tr h="370762">
                <a:tc>
                  <a:txBody>
                    <a:bodyPr/>
                    <a:lstStyle/>
                    <a:p>
                      <a:r>
                        <a:rPr lang="en-US" sz="2000" dirty="0" err="1" smtClean="0"/>
                        <a:t>Jumlah</a:t>
                      </a:r>
                      <a:endParaRPr lang="en-US" sz="2000" dirty="0"/>
                    </a:p>
                  </a:txBody>
                  <a:tcPr marT="45710" marB="45710"/>
                </a:tc>
                <a:tc>
                  <a:txBody>
                    <a:bodyPr/>
                    <a:lstStyle/>
                    <a:p>
                      <a:r>
                        <a:rPr lang="en-US" sz="2000" dirty="0" smtClean="0"/>
                        <a:t>n</a:t>
                      </a:r>
                      <a:r>
                        <a:rPr lang="en-US" sz="2000" baseline="-25000" dirty="0" smtClean="0"/>
                        <a:t>1</a:t>
                      </a:r>
                      <a:r>
                        <a:rPr lang="en-US" sz="2000" dirty="0" smtClean="0"/>
                        <a:t>   =  </a:t>
                      </a:r>
                      <a:r>
                        <a:rPr lang="id-ID" sz="2000" dirty="0" smtClean="0"/>
                        <a:t>26</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2</a:t>
                      </a:r>
                      <a:r>
                        <a:rPr lang="en-US" sz="2000" dirty="0" smtClean="0"/>
                        <a:t>   =  </a:t>
                      </a:r>
                      <a:r>
                        <a:rPr lang="id-ID" sz="2000" dirty="0" smtClean="0"/>
                        <a:t>23</a:t>
                      </a:r>
                      <a:endParaRPr lang="en-US" sz="2000" dirty="0" smtClean="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3</a:t>
                      </a:r>
                      <a:r>
                        <a:rPr lang="en-US" sz="2000" dirty="0" smtClean="0"/>
                        <a:t>   =  </a:t>
                      </a:r>
                      <a:r>
                        <a:rPr lang="id-ID" sz="2000" dirty="0" smtClean="0"/>
                        <a:t>33</a:t>
                      </a:r>
                      <a:endParaRPr lang="en-US" sz="2000" dirty="0" smtClean="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t>n       82</a:t>
                      </a:r>
                      <a:endParaRPr lang="en-US" sz="2000" dirty="0" smtClean="0"/>
                    </a:p>
                  </a:txBody>
                  <a:tcPr marT="45710" marB="45710"/>
                </a:tc>
              </a:tr>
            </a:tbl>
          </a:graphicData>
        </a:graphic>
      </p:graphicFrame>
      <p:sp>
        <p:nvSpPr>
          <p:cNvPr id="26687" name="TextBox 19"/>
          <p:cNvSpPr txBox="1">
            <a:spLocks noChangeArrowheads="1"/>
          </p:cNvSpPr>
          <p:nvPr/>
        </p:nvSpPr>
        <p:spPr bwMode="auto">
          <a:xfrm>
            <a:off x="899592" y="3645024"/>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a:sym typeface="Wingdings" panose="05000000000000000000" pitchFamily="2" charset="2"/>
              </a:rPr>
              <a:t>e</a:t>
            </a:r>
            <a:r>
              <a:rPr lang="id-ID" sz="2000" baseline="-25000" dirty="0">
                <a:sym typeface="Wingdings" panose="05000000000000000000" pitchFamily="2" charset="2"/>
              </a:rPr>
              <a:t>11</a:t>
            </a:r>
            <a:r>
              <a:rPr lang="id-ID" sz="2000" dirty="0">
                <a:sym typeface="Wingdings" panose="05000000000000000000" pitchFamily="2" charset="2"/>
              </a:rPr>
              <a:t>   =  </a:t>
            </a:r>
            <a:r>
              <a:rPr lang="id-ID" sz="2000" dirty="0" smtClean="0">
                <a:sym typeface="Wingdings" panose="05000000000000000000" pitchFamily="2" charset="2"/>
              </a:rPr>
              <a:t>[(</a:t>
            </a:r>
            <a:r>
              <a:rPr lang="id-ID" sz="2000" dirty="0">
                <a:sym typeface="Wingdings" panose="05000000000000000000" pitchFamily="2" charset="2"/>
              </a:rPr>
              <a:t>n</a:t>
            </a:r>
            <a:r>
              <a:rPr lang="id-ID" sz="2000" baseline="-25000" dirty="0">
                <a:sym typeface="Wingdings" panose="05000000000000000000" pitchFamily="2" charset="2"/>
              </a:rPr>
              <a:t>1</a:t>
            </a:r>
            <a:r>
              <a:rPr lang="id-ID" sz="2000" dirty="0">
                <a:sym typeface="Wingdings" panose="05000000000000000000" pitchFamily="2" charset="2"/>
              </a:rPr>
              <a:t> . n</a:t>
            </a:r>
            <a:r>
              <a:rPr lang="id-ID" sz="2000" baseline="-25000" dirty="0">
                <a:sym typeface="Wingdings" panose="05000000000000000000" pitchFamily="2" charset="2"/>
              </a:rPr>
              <a:t>1</a:t>
            </a:r>
            <a:r>
              <a:rPr lang="id-ID" sz="2000" dirty="0">
                <a:sym typeface="Wingdings" panose="05000000000000000000" pitchFamily="2" charset="2"/>
              </a:rPr>
              <a:t>)/</a:t>
            </a:r>
            <a:r>
              <a:rPr lang="id-ID" sz="2000" dirty="0" smtClean="0">
                <a:sym typeface="Wingdings" panose="05000000000000000000" pitchFamily="2" charset="2"/>
              </a:rPr>
              <a:t>n</a:t>
            </a:r>
            <a:r>
              <a:rPr lang="id-ID" sz="2000" dirty="0">
                <a:sym typeface="Wingdings" panose="05000000000000000000" pitchFamily="2" charset="2"/>
              </a:rPr>
              <a:t>]</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[(25).(26)/82] </a:t>
            </a:r>
            <a:r>
              <a:rPr lang="id-ID" sz="2000" dirty="0">
                <a:sym typeface="Wingdings" panose="05000000000000000000" pitchFamily="2" charset="2"/>
              </a:rPr>
              <a:t>= </a:t>
            </a:r>
            <a:r>
              <a:rPr lang="id-ID" sz="2000" dirty="0" smtClean="0">
                <a:sym typeface="Wingdings" panose="05000000000000000000" pitchFamily="2" charset="2"/>
              </a:rPr>
              <a:t>7,93</a:t>
            </a:r>
            <a:endParaRPr lang="en-US" sz="2000" dirty="0">
              <a:sym typeface="Wingdings" panose="05000000000000000000" pitchFamily="2" charset="2"/>
            </a:endParaRPr>
          </a:p>
        </p:txBody>
      </p:sp>
      <p:sp>
        <p:nvSpPr>
          <p:cNvPr id="26688" name="TextBox 21"/>
          <p:cNvSpPr txBox="1">
            <a:spLocks noChangeArrowheads="1"/>
          </p:cNvSpPr>
          <p:nvPr/>
        </p:nvSpPr>
        <p:spPr bwMode="auto">
          <a:xfrm>
            <a:off x="899592" y="4111749"/>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a:sym typeface="Wingdings" panose="05000000000000000000" pitchFamily="2" charset="2"/>
              </a:rPr>
              <a:t>e</a:t>
            </a:r>
            <a:r>
              <a:rPr lang="id-ID" sz="2000" baseline="-25000" dirty="0">
                <a:sym typeface="Wingdings" panose="05000000000000000000" pitchFamily="2" charset="2"/>
              </a:rPr>
              <a:t>12</a:t>
            </a:r>
            <a:r>
              <a:rPr lang="id-ID" sz="2000" dirty="0">
                <a:sym typeface="Wingdings" panose="05000000000000000000" pitchFamily="2" charset="2"/>
              </a:rPr>
              <a:t>   =  </a:t>
            </a:r>
            <a:r>
              <a:rPr lang="id-ID" sz="2000" dirty="0" smtClean="0">
                <a:sym typeface="Wingdings" panose="05000000000000000000" pitchFamily="2" charset="2"/>
              </a:rPr>
              <a:t>[(</a:t>
            </a:r>
            <a:r>
              <a:rPr lang="id-ID" sz="2000" dirty="0">
                <a:sym typeface="Wingdings" panose="05000000000000000000" pitchFamily="2" charset="2"/>
              </a:rPr>
              <a:t>n</a:t>
            </a:r>
            <a:r>
              <a:rPr lang="id-ID" sz="2000" baseline="-25000" dirty="0">
                <a:sym typeface="Wingdings" panose="05000000000000000000" pitchFamily="2" charset="2"/>
              </a:rPr>
              <a:t>1</a:t>
            </a:r>
            <a:r>
              <a:rPr lang="id-ID" sz="2000" dirty="0">
                <a:sym typeface="Wingdings" panose="05000000000000000000" pitchFamily="2" charset="2"/>
              </a:rPr>
              <a:t> . n</a:t>
            </a:r>
            <a:r>
              <a:rPr lang="id-ID" sz="2000" baseline="-25000" dirty="0">
                <a:sym typeface="Wingdings" panose="05000000000000000000" pitchFamily="2" charset="2"/>
              </a:rPr>
              <a:t>2</a:t>
            </a:r>
            <a:r>
              <a:rPr lang="id-ID" sz="2000" dirty="0">
                <a:sym typeface="Wingdings" panose="05000000000000000000" pitchFamily="2" charset="2"/>
              </a:rPr>
              <a:t>)/</a:t>
            </a:r>
            <a:r>
              <a:rPr lang="id-ID" sz="2000" dirty="0" smtClean="0">
                <a:sym typeface="Wingdings" panose="05000000000000000000" pitchFamily="2" charset="2"/>
              </a:rPr>
              <a:t>n] = </a:t>
            </a:r>
            <a:r>
              <a:rPr lang="id-ID" sz="2000" dirty="0">
                <a:sym typeface="Wingdings" panose="05000000000000000000" pitchFamily="2" charset="2"/>
              </a:rPr>
              <a:t>[(25).(</a:t>
            </a:r>
            <a:r>
              <a:rPr lang="id-ID" sz="2000" dirty="0" smtClean="0">
                <a:sym typeface="Wingdings" panose="05000000000000000000" pitchFamily="2" charset="2"/>
              </a:rPr>
              <a:t>23)/</a:t>
            </a:r>
            <a:r>
              <a:rPr lang="id-ID" sz="2000" dirty="0">
                <a:sym typeface="Wingdings" panose="05000000000000000000" pitchFamily="2" charset="2"/>
              </a:rPr>
              <a:t>82] = </a:t>
            </a:r>
            <a:r>
              <a:rPr lang="id-ID" sz="2000" dirty="0" smtClean="0">
                <a:sym typeface="Wingdings" panose="05000000000000000000" pitchFamily="2" charset="2"/>
              </a:rPr>
              <a:t>7,01</a:t>
            </a:r>
            <a:endParaRPr lang="en-US" sz="2000" dirty="0">
              <a:sym typeface="Wingdings" panose="05000000000000000000" pitchFamily="2" charset="2"/>
            </a:endParaRPr>
          </a:p>
        </p:txBody>
      </p:sp>
      <p:sp>
        <p:nvSpPr>
          <p:cNvPr id="26689" name="TextBox 23"/>
          <p:cNvSpPr txBox="1">
            <a:spLocks noChangeArrowheads="1"/>
          </p:cNvSpPr>
          <p:nvPr/>
        </p:nvSpPr>
        <p:spPr bwMode="auto">
          <a:xfrm>
            <a:off x="899592" y="4611811"/>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a:sym typeface="Wingdings" panose="05000000000000000000" pitchFamily="2" charset="2"/>
              </a:rPr>
              <a:t>e</a:t>
            </a:r>
            <a:r>
              <a:rPr lang="id-ID" sz="2000" baseline="-25000" dirty="0">
                <a:sym typeface="Wingdings" panose="05000000000000000000" pitchFamily="2" charset="2"/>
              </a:rPr>
              <a:t>13</a:t>
            </a:r>
            <a:r>
              <a:rPr lang="id-ID" sz="2000" dirty="0">
                <a:sym typeface="Wingdings" panose="05000000000000000000" pitchFamily="2" charset="2"/>
              </a:rPr>
              <a:t>   =  </a:t>
            </a:r>
            <a:r>
              <a:rPr lang="id-ID" sz="2000" dirty="0" smtClean="0">
                <a:sym typeface="Wingdings" panose="05000000000000000000" pitchFamily="2" charset="2"/>
              </a:rPr>
              <a:t>[(</a:t>
            </a:r>
            <a:r>
              <a:rPr lang="id-ID" sz="2000" dirty="0">
                <a:sym typeface="Wingdings" panose="05000000000000000000" pitchFamily="2" charset="2"/>
              </a:rPr>
              <a:t>n</a:t>
            </a:r>
            <a:r>
              <a:rPr lang="id-ID" sz="2000" baseline="-25000" dirty="0">
                <a:sym typeface="Wingdings" panose="05000000000000000000" pitchFamily="2" charset="2"/>
              </a:rPr>
              <a:t>1</a:t>
            </a:r>
            <a:r>
              <a:rPr lang="id-ID" sz="2000" dirty="0">
                <a:sym typeface="Wingdings" panose="05000000000000000000" pitchFamily="2" charset="2"/>
              </a:rPr>
              <a:t> . n</a:t>
            </a:r>
            <a:r>
              <a:rPr lang="id-ID" sz="2000" baseline="-25000" dirty="0">
                <a:sym typeface="Wingdings" panose="05000000000000000000" pitchFamily="2" charset="2"/>
              </a:rPr>
              <a:t>3</a:t>
            </a:r>
            <a:r>
              <a:rPr lang="id-ID" sz="2000" dirty="0">
                <a:sym typeface="Wingdings" panose="05000000000000000000" pitchFamily="2" charset="2"/>
              </a:rPr>
              <a:t>)/</a:t>
            </a:r>
            <a:r>
              <a:rPr lang="id-ID" sz="2000" dirty="0" smtClean="0">
                <a:sym typeface="Wingdings" panose="05000000000000000000" pitchFamily="2" charset="2"/>
              </a:rPr>
              <a:t>n</a:t>
            </a:r>
            <a:r>
              <a:rPr lang="id-ID" sz="2000" dirty="0">
                <a:sym typeface="Wingdings" panose="05000000000000000000" pitchFamily="2" charset="2"/>
              </a:rPr>
              <a:t>]</a:t>
            </a:r>
            <a:r>
              <a:rPr lang="id-ID" sz="2000" dirty="0" smtClean="0">
                <a:sym typeface="Wingdings" panose="05000000000000000000" pitchFamily="2" charset="2"/>
              </a:rPr>
              <a:t> </a:t>
            </a:r>
            <a:r>
              <a:rPr lang="id-ID" sz="2000" dirty="0">
                <a:sym typeface="Wingdings" panose="05000000000000000000" pitchFamily="2" charset="2"/>
              </a:rPr>
              <a:t>= [(25</a:t>
            </a:r>
            <a:r>
              <a:rPr lang="id-ID" sz="2000" dirty="0" smtClean="0">
                <a:sym typeface="Wingdings" panose="05000000000000000000" pitchFamily="2" charset="2"/>
              </a:rPr>
              <a:t>).(33)/</a:t>
            </a:r>
            <a:r>
              <a:rPr lang="id-ID" sz="2000" dirty="0">
                <a:sym typeface="Wingdings" panose="05000000000000000000" pitchFamily="2" charset="2"/>
              </a:rPr>
              <a:t>82] = </a:t>
            </a:r>
            <a:r>
              <a:rPr lang="id-ID" sz="2000" dirty="0" smtClean="0">
                <a:sym typeface="Wingdings" panose="05000000000000000000" pitchFamily="2" charset="2"/>
              </a:rPr>
              <a:t>10,06</a:t>
            </a:r>
            <a:endParaRPr lang="en-US" sz="2000" dirty="0">
              <a:sym typeface="Wingdings" panose="05000000000000000000" pitchFamily="2" charset="2"/>
            </a:endParaRPr>
          </a:p>
        </p:txBody>
      </p:sp>
      <p:sp>
        <p:nvSpPr>
          <p:cNvPr id="25" name="TextBox 22"/>
          <p:cNvSpPr txBox="1">
            <a:spLocks noChangeArrowheads="1"/>
          </p:cNvSpPr>
          <p:nvPr/>
        </p:nvSpPr>
        <p:spPr bwMode="auto">
          <a:xfrm>
            <a:off x="611560" y="3284984"/>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smtClean="0">
                <a:sym typeface="Wingdings" panose="05000000000000000000" pitchFamily="2" charset="2"/>
              </a:rPr>
              <a:t>2. Hitung Nilai e</a:t>
            </a:r>
            <a:r>
              <a:rPr lang="id-ID" sz="2000" baseline="-25000" dirty="0" smtClean="0">
                <a:sym typeface="Wingdings" panose="05000000000000000000" pitchFamily="2" charset="2"/>
              </a:rPr>
              <a:t>ij</a:t>
            </a:r>
            <a:endParaRPr lang="en-US" sz="2000" baseline="-25000" dirty="0">
              <a:sym typeface="Wingdings" panose="05000000000000000000" pitchFamily="2" charset="2"/>
            </a:endParaRPr>
          </a:p>
        </p:txBody>
      </p:sp>
      <p:sp>
        <p:nvSpPr>
          <p:cNvPr id="26" name="TextBox 19"/>
          <p:cNvSpPr txBox="1">
            <a:spLocks noChangeArrowheads="1"/>
          </p:cNvSpPr>
          <p:nvPr/>
        </p:nvSpPr>
        <p:spPr bwMode="auto">
          <a:xfrm>
            <a:off x="899592" y="5229200"/>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21</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2</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1</a:t>
            </a:r>
            <a:r>
              <a:rPr lang="id-ID" sz="2000" dirty="0">
                <a:sym typeface="Wingdings" panose="05000000000000000000" pitchFamily="2" charset="2"/>
              </a:rPr>
              <a:t>)/</a:t>
            </a:r>
            <a:r>
              <a:rPr lang="id-ID" sz="2000" dirty="0" smtClean="0">
                <a:sym typeface="Wingdings" panose="05000000000000000000" pitchFamily="2" charset="2"/>
              </a:rPr>
              <a:t>n] = [(26).(26)/82] </a:t>
            </a:r>
            <a:r>
              <a:rPr lang="id-ID" sz="2000" dirty="0">
                <a:sym typeface="Wingdings" panose="05000000000000000000" pitchFamily="2" charset="2"/>
              </a:rPr>
              <a:t>= </a:t>
            </a:r>
            <a:r>
              <a:rPr lang="id-ID" sz="2000" dirty="0" smtClean="0">
                <a:sym typeface="Wingdings" panose="05000000000000000000" pitchFamily="2" charset="2"/>
              </a:rPr>
              <a:t>8,24</a:t>
            </a:r>
            <a:endParaRPr lang="en-US" sz="2000" dirty="0">
              <a:sym typeface="Wingdings" panose="05000000000000000000" pitchFamily="2" charset="2"/>
            </a:endParaRPr>
          </a:p>
        </p:txBody>
      </p:sp>
      <p:sp>
        <p:nvSpPr>
          <p:cNvPr id="27" name="TextBox 21"/>
          <p:cNvSpPr txBox="1">
            <a:spLocks noChangeArrowheads="1"/>
          </p:cNvSpPr>
          <p:nvPr/>
        </p:nvSpPr>
        <p:spPr bwMode="auto">
          <a:xfrm>
            <a:off x="899592" y="5695925"/>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22</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2</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2</a:t>
            </a:r>
            <a:r>
              <a:rPr lang="id-ID" sz="2000" dirty="0">
                <a:sym typeface="Wingdings" panose="05000000000000000000" pitchFamily="2" charset="2"/>
              </a:rPr>
              <a:t>)/</a:t>
            </a:r>
            <a:r>
              <a:rPr lang="id-ID" sz="2000" dirty="0" smtClean="0">
                <a:sym typeface="Wingdings" panose="05000000000000000000" pitchFamily="2" charset="2"/>
              </a:rPr>
              <a:t>n] = [(26).(23)/</a:t>
            </a:r>
            <a:r>
              <a:rPr lang="id-ID" sz="2000" dirty="0">
                <a:sym typeface="Wingdings" panose="05000000000000000000" pitchFamily="2" charset="2"/>
              </a:rPr>
              <a:t>82] = </a:t>
            </a:r>
            <a:r>
              <a:rPr lang="id-ID" sz="2000" dirty="0" smtClean="0">
                <a:sym typeface="Wingdings" panose="05000000000000000000" pitchFamily="2" charset="2"/>
              </a:rPr>
              <a:t>7,29</a:t>
            </a:r>
            <a:endParaRPr lang="en-US" sz="2000" dirty="0">
              <a:sym typeface="Wingdings" panose="05000000000000000000" pitchFamily="2" charset="2"/>
            </a:endParaRPr>
          </a:p>
        </p:txBody>
      </p:sp>
      <p:sp>
        <p:nvSpPr>
          <p:cNvPr id="28" name="TextBox 23"/>
          <p:cNvSpPr txBox="1">
            <a:spLocks noChangeArrowheads="1"/>
          </p:cNvSpPr>
          <p:nvPr/>
        </p:nvSpPr>
        <p:spPr bwMode="auto">
          <a:xfrm>
            <a:off x="899592" y="6195987"/>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23</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2</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3</a:t>
            </a:r>
            <a:r>
              <a:rPr lang="id-ID" sz="2000" dirty="0">
                <a:sym typeface="Wingdings" panose="05000000000000000000" pitchFamily="2" charset="2"/>
              </a:rPr>
              <a:t>)/</a:t>
            </a:r>
            <a:r>
              <a:rPr lang="id-ID" sz="2000" dirty="0" smtClean="0">
                <a:sym typeface="Wingdings" panose="05000000000000000000" pitchFamily="2" charset="2"/>
              </a:rPr>
              <a:t>n] = [(26).(33)/</a:t>
            </a:r>
            <a:r>
              <a:rPr lang="id-ID" sz="2000" dirty="0">
                <a:sym typeface="Wingdings" panose="05000000000000000000" pitchFamily="2" charset="2"/>
              </a:rPr>
              <a:t>82] = </a:t>
            </a:r>
            <a:r>
              <a:rPr lang="id-ID" sz="2000" dirty="0" smtClean="0">
                <a:sym typeface="Wingdings" panose="05000000000000000000" pitchFamily="2" charset="2"/>
              </a:rPr>
              <a:t>10,46</a:t>
            </a:r>
            <a:endParaRPr lang="en-US" sz="2000" dirty="0">
              <a:sym typeface="Wingdings" panose="05000000000000000000" pitchFamily="2" charset="2"/>
            </a:endParaRPr>
          </a:p>
        </p:txBody>
      </p:sp>
      <p:sp>
        <p:nvSpPr>
          <p:cNvPr id="29"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0"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2"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4"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7"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3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40"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6687" name="TextBox 19"/>
          <p:cNvSpPr txBox="1">
            <a:spLocks noChangeArrowheads="1"/>
          </p:cNvSpPr>
          <p:nvPr/>
        </p:nvSpPr>
        <p:spPr bwMode="auto">
          <a:xfrm>
            <a:off x="539552" y="764704"/>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31</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3</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1</a:t>
            </a:r>
            <a:r>
              <a:rPr lang="id-ID" sz="2000" dirty="0">
                <a:sym typeface="Wingdings" panose="05000000000000000000" pitchFamily="2" charset="2"/>
              </a:rPr>
              <a:t>)/n)  = </a:t>
            </a:r>
            <a:r>
              <a:rPr lang="id-ID" sz="2000" dirty="0" smtClean="0">
                <a:sym typeface="Wingdings" panose="05000000000000000000" pitchFamily="2" charset="2"/>
              </a:rPr>
              <a:t>[(31).(26)/82] </a:t>
            </a:r>
            <a:r>
              <a:rPr lang="id-ID" sz="2000" dirty="0">
                <a:sym typeface="Wingdings" panose="05000000000000000000" pitchFamily="2" charset="2"/>
              </a:rPr>
              <a:t>= </a:t>
            </a:r>
            <a:r>
              <a:rPr lang="id-ID" sz="2000" dirty="0" smtClean="0">
                <a:sym typeface="Wingdings" panose="05000000000000000000" pitchFamily="2" charset="2"/>
              </a:rPr>
              <a:t>9,83</a:t>
            </a:r>
            <a:endParaRPr lang="en-US" sz="2000" dirty="0">
              <a:sym typeface="Wingdings" panose="05000000000000000000" pitchFamily="2" charset="2"/>
            </a:endParaRPr>
          </a:p>
        </p:txBody>
      </p:sp>
      <p:sp>
        <p:nvSpPr>
          <p:cNvPr id="26688" name="TextBox 21"/>
          <p:cNvSpPr txBox="1">
            <a:spLocks noChangeArrowheads="1"/>
          </p:cNvSpPr>
          <p:nvPr/>
        </p:nvSpPr>
        <p:spPr bwMode="auto">
          <a:xfrm>
            <a:off x="539552" y="1231429"/>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32</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3</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2</a:t>
            </a:r>
            <a:r>
              <a:rPr lang="id-ID" sz="2000" dirty="0">
                <a:sym typeface="Wingdings" panose="05000000000000000000" pitchFamily="2" charset="2"/>
              </a:rPr>
              <a:t>)/n)  = </a:t>
            </a:r>
            <a:r>
              <a:rPr lang="id-ID" sz="2000" dirty="0" smtClean="0">
                <a:sym typeface="Wingdings" panose="05000000000000000000" pitchFamily="2" charset="2"/>
              </a:rPr>
              <a:t>[(31).(23)/</a:t>
            </a:r>
            <a:r>
              <a:rPr lang="id-ID" sz="2000" dirty="0">
                <a:sym typeface="Wingdings" panose="05000000000000000000" pitchFamily="2" charset="2"/>
              </a:rPr>
              <a:t>82] = </a:t>
            </a:r>
            <a:r>
              <a:rPr lang="id-ID" sz="2000" dirty="0" smtClean="0">
                <a:sym typeface="Wingdings" panose="05000000000000000000" pitchFamily="2" charset="2"/>
              </a:rPr>
              <a:t>8,70</a:t>
            </a:r>
            <a:endParaRPr lang="en-US" sz="2000" dirty="0">
              <a:sym typeface="Wingdings" panose="05000000000000000000" pitchFamily="2" charset="2"/>
            </a:endParaRPr>
          </a:p>
        </p:txBody>
      </p:sp>
      <p:sp>
        <p:nvSpPr>
          <p:cNvPr id="26689" name="TextBox 23"/>
          <p:cNvSpPr txBox="1">
            <a:spLocks noChangeArrowheads="1"/>
          </p:cNvSpPr>
          <p:nvPr/>
        </p:nvSpPr>
        <p:spPr bwMode="auto">
          <a:xfrm>
            <a:off x="539552" y="1731491"/>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dirty="0" smtClean="0">
                <a:sym typeface="Wingdings" panose="05000000000000000000" pitchFamily="2" charset="2"/>
              </a:rPr>
              <a:t>e</a:t>
            </a:r>
            <a:r>
              <a:rPr lang="id-ID" sz="2000" baseline="-25000" dirty="0" smtClean="0">
                <a:sym typeface="Wingdings" panose="05000000000000000000" pitchFamily="2" charset="2"/>
              </a:rPr>
              <a:t>33</a:t>
            </a:r>
            <a:r>
              <a:rPr lang="id-ID" sz="2000" dirty="0" smtClean="0">
                <a:sym typeface="Wingdings" panose="05000000000000000000" pitchFamily="2" charset="2"/>
              </a:rPr>
              <a:t>   </a:t>
            </a:r>
            <a:r>
              <a:rPr lang="id-ID" sz="2000" dirty="0">
                <a:sym typeface="Wingdings" panose="05000000000000000000" pitchFamily="2" charset="2"/>
              </a:rPr>
              <a:t>=  ((</a:t>
            </a:r>
            <a:r>
              <a:rPr lang="id-ID" sz="2000" dirty="0" smtClean="0">
                <a:sym typeface="Wingdings" panose="05000000000000000000" pitchFamily="2" charset="2"/>
              </a:rPr>
              <a:t>n</a:t>
            </a:r>
            <a:r>
              <a:rPr lang="id-ID" sz="2000" baseline="-25000" dirty="0" smtClean="0">
                <a:sym typeface="Wingdings" panose="05000000000000000000" pitchFamily="2" charset="2"/>
              </a:rPr>
              <a:t>3</a:t>
            </a:r>
            <a:r>
              <a:rPr lang="id-ID" sz="2000" dirty="0" smtClean="0">
                <a:sym typeface="Wingdings" panose="05000000000000000000" pitchFamily="2" charset="2"/>
              </a:rPr>
              <a:t> </a:t>
            </a:r>
            <a:r>
              <a:rPr lang="id-ID" sz="2000" dirty="0">
                <a:sym typeface="Wingdings" panose="05000000000000000000" pitchFamily="2" charset="2"/>
              </a:rPr>
              <a:t>. n</a:t>
            </a:r>
            <a:r>
              <a:rPr lang="id-ID" sz="2000" baseline="-25000" dirty="0">
                <a:sym typeface="Wingdings" panose="05000000000000000000" pitchFamily="2" charset="2"/>
              </a:rPr>
              <a:t>3</a:t>
            </a:r>
            <a:r>
              <a:rPr lang="id-ID" sz="2000" dirty="0">
                <a:sym typeface="Wingdings" panose="05000000000000000000" pitchFamily="2" charset="2"/>
              </a:rPr>
              <a:t>)/n)  = </a:t>
            </a:r>
            <a:r>
              <a:rPr lang="id-ID" sz="2000" dirty="0" smtClean="0">
                <a:sym typeface="Wingdings" panose="05000000000000000000" pitchFamily="2" charset="2"/>
              </a:rPr>
              <a:t>[(31).(33)/</a:t>
            </a:r>
            <a:r>
              <a:rPr lang="id-ID" sz="2000" dirty="0">
                <a:sym typeface="Wingdings" panose="05000000000000000000" pitchFamily="2" charset="2"/>
              </a:rPr>
              <a:t>82] = </a:t>
            </a:r>
            <a:r>
              <a:rPr lang="id-ID" sz="2000" dirty="0" smtClean="0">
                <a:sym typeface="Wingdings" panose="05000000000000000000" pitchFamily="2" charset="2"/>
              </a:rPr>
              <a:t>12,48</a:t>
            </a:r>
            <a:endParaRPr lang="en-US" sz="2000" dirty="0">
              <a:sym typeface="Wingdings" panose="05000000000000000000" pitchFamily="2" charset="2"/>
            </a:endParaRPr>
          </a:p>
        </p:txBody>
      </p:sp>
      <p:sp>
        <p:nvSpPr>
          <p:cNvPr id="20" name="TextBox 22"/>
          <p:cNvSpPr txBox="1">
            <a:spLocks noChangeArrowheads="1"/>
          </p:cNvSpPr>
          <p:nvPr/>
        </p:nvSpPr>
        <p:spPr bwMode="auto">
          <a:xfrm>
            <a:off x="467544" y="2420888"/>
            <a:ext cx="6643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a:sym typeface="Wingdings" panose="05000000000000000000" pitchFamily="2" charset="2"/>
              </a:rPr>
              <a:t>3</a:t>
            </a:r>
            <a:r>
              <a:rPr lang="id-ID" sz="2000" dirty="0" smtClean="0">
                <a:sym typeface="Wingdings" panose="05000000000000000000" pitchFamily="2" charset="2"/>
              </a:rPr>
              <a:t>. Susun kembali dalam tabel</a:t>
            </a:r>
            <a:r>
              <a:rPr lang="en-US" sz="2000" dirty="0" smtClean="0">
                <a:sym typeface="Wingdings" panose="05000000000000000000" pitchFamily="2" charset="2"/>
              </a:rPr>
              <a:t>:</a:t>
            </a:r>
            <a:endParaRPr lang="en-US" sz="2000" dirty="0">
              <a:sym typeface="Wingdings" panose="05000000000000000000" pitchFamily="2" charset="2"/>
            </a:endParaRPr>
          </a:p>
        </p:txBody>
      </p:sp>
      <p:graphicFrame>
        <p:nvGraphicFramePr>
          <p:cNvPr id="21" name="Table 20"/>
          <p:cNvGraphicFramePr>
            <a:graphicFrameLocks noGrp="1"/>
          </p:cNvGraphicFramePr>
          <p:nvPr>
            <p:extLst>
              <p:ext uri="{D42A27DB-BD31-4B8C-83A1-F6EECF244321}">
                <p14:modId xmlns:p14="http://schemas.microsoft.com/office/powerpoint/2010/main" val="1053503757"/>
              </p:ext>
            </p:extLst>
          </p:nvPr>
        </p:nvGraphicFramePr>
        <p:xfrm>
          <a:off x="611560" y="2780928"/>
          <a:ext cx="6096000" cy="3266262"/>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762">
                <a:tc>
                  <a:txBody>
                    <a:bodyPr/>
                    <a:lstStyle/>
                    <a:p>
                      <a:r>
                        <a:rPr lang="en-US" sz="1800" dirty="0" smtClean="0"/>
                        <a:t>I        </a:t>
                      </a:r>
                      <a:r>
                        <a:rPr lang="id-ID" sz="1800" dirty="0" smtClean="0"/>
                        <a:t>\</a:t>
                      </a:r>
                      <a:r>
                        <a:rPr lang="en-US" sz="1800" dirty="0" smtClean="0"/>
                        <a:t>     II</a:t>
                      </a:r>
                      <a:endParaRPr lang="en-US" sz="1800" dirty="0"/>
                    </a:p>
                  </a:txBody>
                  <a:tcPr marT="45710" marB="45710"/>
                </a:tc>
                <a:tc>
                  <a:txBody>
                    <a:bodyPr/>
                    <a:lstStyle/>
                    <a:p>
                      <a:r>
                        <a:rPr lang="en-US" sz="1800" dirty="0" smtClean="0"/>
                        <a:t>1</a:t>
                      </a:r>
                      <a:endParaRPr lang="en-US" sz="1800" dirty="0"/>
                    </a:p>
                  </a:txBody>
                  <a:tcPr marT="45710" marB="45710"/>
                </a:tc>
                <a:tc>
                  <a:txBody>
                    <a:bodyPr/>
                    <a:lstStyle/>
                    <a:p>
                      <a:r>
                        <a:rPr lang="en-US" sz="1800" dirty="0" smtClean="0"/>
                        <a:t>2</a:t>
                      </a:r>
                      <a:endParaRPr lang="en-US" sz="1800" dirty="0"/>
                    </a:p>
                  </a:txBody>
                  <a:tcPr marT="45710" marB="45710"/>
                </a:tc>
                <a:tc>
                  <a:txBody>
                    <a:bodyPr/>
                    <a:lstStyle/>
                    <a:p>
                      <a:r>
                        <a:rPr lang="en-US" sz="1800" dirty="0" smtClean="0"/>
                        <a:t>3</a:t>
                      </a:r>
                      <a:endParaRPr lang="en-US" sz="1800" dirty="0"/>
                    </a:p>
                  </a:txBody>
                  <a:tcPr marT="45710" marB="45710"/>
                </a:tc>
                <a:tc>
                  <a:txBody>
                    <a:bodyPr/>
                    <a:lstStyle/>
                    <a:p>
                      <a:r>
                        <a:rPr lang="en-US" sz="1800" dirty="0" err="1" smtClean="0"/>
                        <a:t>Jumlah</a:t>
                      </a:r>
                      <a:endParaRPr lang="en-US" sz="1800" dirty="0"/>
                    </a:p>
                  </a:txBody>
                  <a:tcPr marT="45710" marB="45710"/>
                </a:tc>
              </a:tr>
              <a:tr h="370762">
                <a:tc>
                  <a:txBody>
                    <a:bodyPr/>
                    <a:lstStyle/>
                    <a:p>
                      <a:r>
                        <a:rPr lang="en-US" sz="2000" dirty="0" smtClean="0"/>
                        <a:t>(1)</a:t>
                      </a:r>
                      <a:endParaRPr lang="en-US" sz="2000" dirty="0"/>
                    </a:p>
                  </a:txBody>
                  <a:tcPr marT="45710" marB="45710"/>
                </a:tc>
                <a:tc>
                  <a:txBody>
                    <a:bodyPr/>
                    <a:lstStyle/>
                    <a:p>
                      <a:r>
                        <a:rPr lang="en-US" sz="2000" dirty="0" smtClean="0"/>
                        <a:t>(2)</a:t>
                      </a:r>
                      <a:endParaRPr lang="en-US" sz="2000" dirty="0"/>
                    </a:p>
                  </a:txBody>
                  <a:tcPr marT="45710" marB="45710"/>
                </a:tc>
                <a:tc>
                  <a:txBody>
                    <a:bodyPr/>
                    <a:lstStyle/>
                    <a:p>
                      <a:r>
                        <a:rPr lang="en-US" sz="2000" dirty="0" smtClean="0"/>
                        <a:t>(3)</a:t>
                      </a:r>
                      <a:endParaRPr lang="en-US" sz="2000" dirty="0"/>
                    </a:p>
                  </a:txBody>
                  <a:tcPr marT="45710" marB="45710"/>
                </a:tc>
                <a:tc>
                  <a:txBody>
                    <a:bodyPr/>
                    <a:lstStyle/>
                    <a:p>
                      <a:r>
                        <a:rPr lang="en-US" sz="2000" dirty="0" smtClean="0"/>
                        <a:t>(4)</a:t>
                      </a:r>
                      <a:endParaRPr lang="en-US" sz="2000" dirty="0"/>
                    </a:p>
                  </a:txBody>
                  <a:tcPr marT="45710" marB="45710"/>
                </a:tc>
                <a:tc>
                  <a:txBody>
                    <a:bodyPr/>
                    <a:lstStyle/>
                    <a:p>
                      <a:r>
                        <a:rPr lang="en-US" sz="2000" dirty="0" smtClean="0"/>
                        <a:t>(5)</a:t>
                      </a:r>
                      <a:endParaRPr lang="en-US" sz="2000" dirty="0"/>
                    </a:p>
                  </a:txBody>
                  <a:tcPr marT="45710" marB="45710"/>
                </a:tc>
              </a:tr>
              <a:tr h="398053">
                <a:tc>
                  <a:txBody>
                    <a:bodyPr/>
                    <a:lstStyle/>
                    <a:p>
                      <a:r>
                        <a:rPr lang="en-US" sz="2000" dirty="0" smtClean="0"/>
                        <a:t>1</a:t>
                      </a:r>
                      <a:endParaRPr lang="en-US" sz="2000" dirty="0"/>
                    </a:p>
                  </a:txBody>
                  <a:tcPr marT="45710" marB="45710"/>
                </a:tc>
                <a:tc>
                  <a:txBody>
                    <a:bodyPr/>
                    <a:lstStyle/>
                    <a:p>
                      <a:r>
                        <a:rPr lang="id-ID" sz="2000" dirty="0" smtClean="0"/>
                        <a:t>1</a:t>
                      </a:r>
                    </a:p>
                    <a:p>
                      <a:r>
                        <a:rPr lang="id-ID" sz="2000" dirty="0" smtClean="0"/>
                        <a:t>7,39</a:t>
                      </a:r>
                      <a:endParaRPr lang="en-US" sz="2000" dirty="0"/>
                    </a:p>
                  </a:txBody>
                  <a:tcPr marT="45710" marB="45710"/>
                </a:tc>
                <a:tc>
                  <a:txBody>
                    <a:bodyPr/>
                    <a:lstStyle/>
                    <a:p>
                      <a:r>
                        <a:rPr lang="id-ID" sz="2000" dirty="0" smtClean="0"/>
                        <a:t>4</a:t>
                      </a:r>
                    </a:p>
                    <a:p>
                      <a:r>
                        <a:rPr lang="id-ID" sz="2000" dirty="0" smtClean="0"/>
                        <a:t>7,01</a:t>
                      </a:r>
                      <a:endParaRPr lang="en-US" sz="2000" dirty="0"/>
                    </a:p>
                  </a:txBody>
                  <a:tcPr marT="45710" marB="45710"/>
                </a:tc>
                <a:tc>
                  <a:txBody>
                    <a:bodyPr/>
                    <a:lstStyle/>
                    <a:p>
                      <a:r>
                        <a:rPr lang="id-ID" sz="2000" dirty="0" smtClean="0"/>
                        <a:t>20</a:t>
                      </a:r>
                    </a:p>
                    <a:p>
                      <a:r>
                        <a:rPr lang="id-ID" sz="2000" dirty="0" smtClean="0"/>
                        <a:t>10,06</a:t>
                      </a:r>
                      <a:endParaRPr lang="en-US" sz="2000" dirty="0"/>
                    </a:p>
                  </a:txBody>
                  <a:tcPr marT="45710" marB="45710"/>
                </a:tc>
                <a:tc>
                  <a:txBody>
                    <a:bodyPr/>
                    <a:lstStyle/>
                    <a:p>
                      <a:r>
                        <a:rPr lang="en-US" sz="2000" dirty="0" smtClean="0"/>
                        <a:t>n</a:t>
                      </a:r>
                      <a:r>
                        <a:rPr lang="en-US" sz="2000" baseline="-25000" dirty="0" smtClean="0"/>
                        <a:t>1</a:t>
                      </a:r>
                      <a:r>
                        <a:rPr lang="en-US" sz="2000" dirty="0" smtClean="0"/>
                        <a:t>      </a:t>
                      </a:r>
                      <a:r>
                        <a:rPr lang="id-ID" sz="2000" dirty="0" smtClean="0"/>
                        <a:t>25</a:t>
                      </a:r>
                      <a:endParaRPr lang="en-US" sz="2000" dirty="0"/>
                    </a:p>
                  </a:txBody>
                  <a:tcPr marT="45710" marB="45710"/>
                </a:tc>
              </a:tr>
              <a:tr h="432048">
                <a:tc>
                  <a:txBody>
                    <a:bodyPr/>
                    <a:lstStyle/>
                    <a:p>
                      <a:r>
                        <a:rPr lang="en-US" sz="2000" dirty="0" smtClean="0"/>
                        <a:t>2</a:t>
                      </a:r>
                      <a:endParaRPr lang="en-US" sz="2000" dirty="0"/>
                    </a:p>
                  </a:txBody>
                  <a:tcPr marT="45710" marB="45710"/>
                </a:tc>
                <a:tc>
                  <a:txBody>
                    <a:bodyPr/>
                    <a:lstStyle/>
                    <a:p>
                      <a:r>
                        <a:rPr lang="id-ID" sz="2000" dirty="0" smtClean="0"/>
                        <a:t>9</a:t>
                      </a:r>
                    </a:p>
                    <a:p>
                      <a:r>
                        <a:rPr lang="id-ID" sz="2000" dirty="0" smtClean="0"/>
                        <a:t>8,24</a:t>
                      </a:r>
                      <a:endParaRPr lang="en-US" sz="2000" dirty="0"/>
                    </a:p>
                  </a:txBody>
                  <a:tcPr marT="45710" marB="45710"/>
                </a:tc>
                <a:tc>
                  <a:txBody>
                    <a:bodyPr/>
                    <a:lstStyle/>
                    <a:p>
                      <a:r>
                        <a:rPr lang="id-ID" sz="2000" dirty="0" smtClean="0"/>
                        <a:t>7</a:t>
                      </a:r>
                    </a:p>
                    <a:p>
                      <a:r>
                        <a:rPr lang="id-ID" sz="2000" dirty="0" smtClean="0"/>
                        <a:t>7,29</a:t>
                      </a:r>
                      <a:endParaRPr lang="en-US" sz="2000" dirty="0"/>
                    </a:p>
                  </a:txBody>
                  <a:tcPr marT="45710" marB="45710"/>
                </a:tc>
                <a:tc>
                  <a:txBody>
                    <a:bodyPr/>
                    <a:lstStyle/>
                    <a:p>
                      <a:r>
                        <a:rPr lang="id-ID" sz="2000" dirty="0" smtClean="0"/>
                        <a:t>19</a:t>
                      </a:r>
                    </a:p>
                    <a:p>
                      <a:r>
                        <a:rPr lang="id-ID" sz="2000" dirty="0" smtClean="0"/>
                        <a:t>10,46</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2</a:t>
                      </a:r>
                      <a:r>
                        <a:rPr lang="en-US" sz="2000" dirty="0" smtClean="0"/>
                        <a:t>      </a:t>
                      </a:r>
                      <a:r>
                        <a:rPr lang="id-ID" sz="2000" dirty="0" smtClean="0"/>
                        <a:t>26</a:t>
                      </a:r>
                      <a:endParaRPr lang="en-US" sz="2000" dirty="0"/>
                    </a:p>
                  </a:txBody>
                  <a:tcPr marT="45710" marB="45710"/>
                </a:tc>
              </a:tr>
              <a:tr h="360040">
                <a:tc>
                  <a:txBody>
                    <a:bodyPr/>
                    <a:lstStyle/>
                    <a:p>
                      <a:r>
                        <a:rPr lang="en-US" sz="2000" dirty="0" smtClean="0"/>
                        <a:t>3</a:t>
                      </a:r>
                      <a:endParaRPr lang="en-US" sz="2000" dirty="0"/>
                    </a:p>
                  </a:txBody>
                  <a:tcPr marT="45710" marB="45710"/>
                </a:tc>
                <a:tc>
                  <a:txBody>
                    <a:bodyPr/>
                    <a:lstStyle/>
                    <a:p>
                      <a:r>
                        <a:rPr lang="id-ID" sz="2000" dirty="0" smtClean="0"/>
                        <a:t>16</a:t>
                      </a:r>
                    </a:p>
                    <a:p>
                      <a:r>
                        <a:rPr lang="id-ID" sz="2000" dirty="0" smtClean="0"/>
                        <a:t>9,83</a:t>
                      </a:r>
                      <a:endParaRPr lang="en-US" sz="2000" dirty="0"/>
                    </a:p>
                  </a:txBody>
                  <a:tcPr marT="45710" marB="45710"/>
                </a:tc>
                <a:tc>
                  <a:txBody>
                    <a:bodyPr/>
                    <a:lstStyle/>
                    <a:p>
                      <a:r>
                        <a:rPr lang="id-ID" sz="2000" dirty="0" smtClean="0"/>
                        <a:t>12</a:t>
                      </a:r>
                    </a:p>
                    <a:p>
                      <a:r>
                        <a:rPr lang="id-ID" sz="2000" dirty="0" smtClean="0"/>
                        <a:t>8,70</a:t>
                      </a:r>
                      <a:endParaRPr lang="en-US" sz="2000" dirty="0"/>
                    </a:p>
                  </a:txBody>
                  <a:tcPr marT="45710" marB="45710"/>
                </a:tc>
                <a:tc>
                  <a:txBody>
                    <a:bodyPr/>
                    <a:lstStyle/>
                    <a:p>
                      <a:r>
                        <a:rPr lang="id-ID" sz="2000" dirty="0" smtClean="0"/>
                        <a:t>3</a:t>
                      </a:r>
                    </a:p>
                    <a:p>
                      <a:r>
                        <a:rPr lang="id-ID" sz="2000" dirty="0" smtClean="0"/>
                        <a:t>12,48</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3</a:t>
                      </a:r>
                      <a:r>
                        <a:rPr lang="en-US" sz="2000" dirty="0" smtClean="0"/>
                        <a:t>      </a:t>
                      </a:r>
                      <a:r>
                        <a:rPr lang="id-ID" sz="2000" dirty="0" smtClean="0"/>
                        <a:t>31</a:t>
                      </a:r>
                      <a:endParaRPr lang="en-US" sz="2000" dirty="0"/>
                    </a:p>
                  </a:txBody>
                  <a:tcPr marT="45710" marB="45710"/>
                </a:tc>
              </a:tr>
              <a:tr h="370762">
                <a:tc>
                  <a:txBody>
                    <a:bodyPr/>
                    <a:lstStyle/>
                    <a:p>
                      <a:r>
                        <a:rPr lang="en-US" sz="2000" dirty="0" err="1" smtClean="0"/>
                        <a:t>Jumlah</a:t>
                      </a:r>
                      <a:endParaRPr lang="en-US" sz="2000" dirty="0"/>
                    </a:p>
                  </a:txBody>
                  <a:tcPr marT="45710" marB="45710"/>
                </a:tc>
                <a:tc>
                  <a:txBody>
                    <a:bodyPr/>
                    <a:lstStyle/>
                    <a:p>
                      <a:r>
                        <a:rPr lang="en-US" sz="2000" dirty="0" smtClean="0"/>
                        <a:t>n</a:t>
                      </a:r>
                      <a:r>
                        <a:rPr lang="en-US" sz="2000" baseline="-25000" dirty="0" smtClean="0"/>
                        <a:t>1</a:t>
                      </a:r>
                      <a:r>
                        <a:rPr lang="en-US" sz="2000" dirty="0" smtClean="0"/>
                        <a:t>   =  </a:t>
                      </a:r>
                      <a:r>
                        <a:rPr lang="id-ID" sz="2000" dirty="0" smtClean="0"/>
                        <a:t>26</a:t>
                      </a:r>
                      <a:endParaRPr lang="en-US" sz="2000" dirty="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2</a:t>
                      </a:r>
                      <a:r>
                        <a:rPr lang="en-US" sz="2000" dirty="0" smtClean="0"/>
                        <a:t>   =  </a:t>
                      </a:r>
                      <a:r>
                        <a:rPr lang="id-ID" sz="2000" dirty="0" smtClean="0"/>
                        <a:t>23</a:t>
                      </a:r>
                      <a:endParaRPr lang="en-US" sz="2000" dirty="0" smtClean="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t>
                      </a:r>
                      <a:r>
                        <a:rPr lang="en-US" sz="2000" baseline="-25000" dirty="0" smtClean="0"/>
                        <a:t>3</a:t>
                      </a:r>
                      <a:r>
                        <a:rPr lang="en-US" sz="2000" dirty="0" smtClean="0"/>
                        <a:t>   =  </a:t>
                      </a:r>
                      <a:r>
                        <a:rPr lang="id-ID" sz="2000" dirty="0" smtClean="0"/>
                        <a:t>33</a:t>
                      </a:r>
                      <a:endParaRPr lang="en-US" sz="2000" dirty="0" smtClean="0"/>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t>n       82</a:t>
                      </a:r>
                      <a:endParaRPr lang="en-US" sz="2000" dirty="0" smtClean="0"/>
                    </a:p>
                  </a:txBody>
                  <a:tcPr marT="45710" marB="45710"/>
                </a:tc>
              </a:tr>
            </a:tbl>
          </a:graphicData>
        </a:graphic>
      </p:graphicFrame>
      <p:sp>
        <p:nvSpPr>
          <p:cNvPr id="22"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extLst>
      <p:ext uri="{BB962C8B-B14F-4D97-AF65-F5344CB8AC3E}">
        <p14:creationId xmlns:p14="http://schemas.microsoft.com/office/powerpoint/2010/main" val="19514125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1" name="TextBox 22"/>
          <p:cNvSpPr txBox="1">
            <a:spLocks noChangeArrowheads="1"/>
          </p:cNvSpPr>
          <p:nvPr/>
        </p:nvSpPr>
        <p:spPr bwMode="auto">
          <a:xfrm>
            <a:off x="395537" y="620688"/>
            <a:ext cx="316835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smtClean="0">
                <a:sym typeface="Wingdings" panose="05000000000000000000" pitchFamily="2" charset="2"/>
              </a:rPr>
              <a:t>4. Hitung Nilai X</a:t>
            </a:r>
            <a:r>
              <a:rPr lang="id-ID" sz="2000" baseline="30000" dirty="0" smtClean="0">
                <a:sym typeface="Wingdings" panose="05000000000000000000" pitchFamily="2" charset="2"/>
              </a:rPr>
              <a:t>2</a:t>
            </a:r>
            <a:r>
              <a:rPr lang="en-US" sz="2000" dirty="0" smtClean="0">
                <a:sym typeface="Wingdings" panose="05000000000000000000" pitchFamily="2" charset="2"/>
              </a:rPr>
              <a:t>:</a:t>
            </a:r>
            <a:endParaRPr lang="en-US" sz="2000" dirty="0">
              <a:sym typeface="Wingdings" panose="05000000000000000000" pitchFamily="2" charset="2"/>
            </a:endParaRPr>
          </a:p>
        </p:txBody>
      </p:sp>
      <p:graphicFrame>
        <p:nvGraphicFramePr>
          <p:cNvPr id="11" name="Object 31"/>
          <p:cNvGraphicFramePr>
            <a:graphicFrameLocks noChangeAspect="1"/>
          </p:cNvGraphicFramePr>
          <p:nvPr>
            <p:extLst>
              <p:ext uri="{D42A27DB-BD31-4B8C-83A1-F6EECF244321}">
                <p14:modId xmlns:p14="http://schemas.microsoft.com/office/powerpoint/2010/main" val="1439913411"/>
              </p:ext>
            </p:extLst>
          </p:nvPr>
        </p:nvGraphicFramePr>
        <p:xfrm>
          <a:off x="393700" y="1023938"/>
          <a:ext cx="3035300" cy="1154112"/>
        </p:xfrm>
        <a:graphic>
          <a:graphicData uri="http://schemas.openxmlformats.org/presentationml/2006/ole">
            <mc:AlternateContent xmlns:mc="http://schemas.openxmlformats.org/markup-compatibility/2006">
              <mc:Choice xmlns:v="urn:schemas-microsoft-com:vml" Requires="v">
                <p:oleObj spid="_x0000_s12498" name="Equation" r:id="rId4" imgW="1320480" imgH="507960" progId="Equation.3">
                  <p:embed/>
                </p:oleObj>
              </mc:Choice>
              <mc:Fallback>
                <p:oleObj name="Equation" r:id="rId4" imgW="1320480" imgH="507960" progId="Equation.3">
                  <p:embed/>
                  <p:pic>
                    <p:nvPicPr>
                      <p:cNvPr id="0" name=""/>
                      <p:cNvPicPr>
                        <a:picLocks noChangeAspect="1" noChangeArrowheads="1"/>
                      </p:cNvPicPr>
                      <p:nvPr/>
                    </p:nvPicPr>
                    <p:blipFill>
                      <a:blip r:embed="rId5"/>
                      <a:srcRect/>
                      <a:stretch>
                        <a:fillRect/>
                      </a:stretch>
                    </p:blipFill>
                    <p:spPr bwMode="auto">
                      <a:xfrm>
                        <a:off x="393700" y="1023938"/>
                        <a:ext cx="3035300" cy="1154112"/>
                      </a:xfrm>
                      <a:prstGeom prst="rect">
                        <a:avLst/>
                      </a:prstGeom>
                      <a:noFill/>
                      <a:ln>
                        <a:noFill/>
                      </a:ln>
                      <a:effectLst/>
                    </p:spPr>
                  </p:pic>
                </p:oleObj>
              </mc:Fallback>
            </mc:AlternateContent>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916683023"/>
              </p:ext>
            </p:extLst>
          </p:nvPr>
        </p:nvGraphicFramePr>
        <p:xfrm>
          <a:off x="323528" y="2276872"/>
          <a:ext cx="4824537" cy="4248472"/>
        </p:xfrm>
        <a:graphic>
          <a:graphicData uri="http://schemas.openxmlformats.org/drawingml/2006/table">
            <a:tbl>
              <a:tblPr firstRow="1" bandRow="1">
                <a:tableStyleId>{5C22544A-7EE6-4342-B048-85BDC9FD1C3A}</a:tableStyleId>
              </a:tblPr>
              <a:tblGrid>
                <a:gridCol w="803392"/>
                <a:gridCol w="803392"/>
                <a:gridCol w="803392"/>
                <a:gridCol w="1092111"/>
                <a:gridCol w="1322250"/>
              </a:tblGrid>
              <a:tr h="370327">
                <a:tc>
                  <a:txBody>
                    <a:bodyPr/>
                    <a:lstStyle/>
                    <a:p>
                      <a:pPr algn="ctr" rtl="0" fontAlgn="ctr"/>
                      <a:r>
                        <a:rPr lang="id-ID" sz="1800" u="none" strike="noStrike" dirty="0">
                          <a:effectLst/>
                        </a:rPr>
                        <a:t>ij</a:t>
                      </a:r>
                      <a:endParaRPr lang="id-ID" sz="1800" b="1" i="0" u="none" strike="noStrike" dirty="0">
                        <a:solidFill>
                          <a:srgbClr val="FFFFFF"/>
                        </a:solidFill>
                        <a:effectLst/>
                        <a:latin typeface="Calibri" panose="020F0502020204030204" pitchFamily="34" charset="0"/>
                      </a:endParaRPr>
                    </a:p>
                  </a:txBody>
                  <a:tcPr marL="0" marR="0" marT="0" marB="0" anchor="ctr"/>
                </a:tc>
                <a:tc>
                  <a:txBody>
                    <a:bodyPr/>
                    <a:lstStyle/>
                    <a:p>
                      <a:pPr algn="ctr" rtl="0" fontAlgn="ctr"/>
                      <a:r>
                        <a:rPr lang="id-ID" sz="1800" u="none" strike="noStrike">
                          <a:effectLst/>
                        </a:rPr>
                        <a:t>f</a:t>
                      </a:r>
                      <a:r>
                        <a:rPr lang="id-ID" sz="1800" u="none" strike="noStrike" baseline="-25000">
                          <a:effectLst/>
                        </a:rPr>
                        <a:t>ij</a:t>
                      </a:r>
                      <a:endParaRPr lang="id-ID" sz="1800" b="1" i="0" u="none" strike="noStrike">
                        <a:solidFill>
                          <a:srgbClr val="FFFFFF"/>
                        </a:solidFill>
                        <a:effectLst/>
                        <a:latin typeface="Calibri" panose="020F0502020204030204" pitchFamily="34" charset="0"/>
                      </a:endParaRPr>
                    </a:p>
                  </a:txBody>
                  <a:tcPr marL="0" marR="0" marT="0" marB="0" anchor="ctr"/>
                </a:tc>
                <a:tc>
                  <a:txBody>
                    <a:bodyPr/>
                    <a:lstStyle/>
                    <a:p>
                      <a:pPr algn="ctr" rtl="0" fontAlgn="ctr"/>
                      <a:r>
                        <a:rPr lang="id-ID" sz="1800" u="none" strike="noStrike">
                          <a:effectLst/>
                        </a:rPr>
                        <a:t>e</a:t>
                      </a:r>
                      <a:r>
                        <a:rPr lang="id-ID" sz="1800" u="none" strike="noStrike" baseline="-25000">
                          <a:effectLst/>
                        </a:rPr>
                        <a:t>ij</a:t>
                      </a:r>
                      <a:endParaRPr lang="id-ID" sz="1800" b="1" i="0" u="none" strike="noStrike">
                        <a:solidFill>
                          <a:srgbClr val="FFFFFF"/>
                        </a:solidFill>
                        <a:effectLst/>
                        <a:latin typeface="Calibri" panose="020F0502020204030204" pitchFamily="34" charset="0"/>
                      </a:endParaRPr>
                    </a:p>
                  </a:txBody>
                  <a:tcPr marL="0" marR="0" marT="0" marB="0" anchor="ctr"/>
                </a:tc>
                <a:tc>
                  <a:txBody>
                    <a:bodyPr/>
                    <a:lstStyle/>
                    <a:p>
                      <a:pPr algn="ctr" rtl="0" fontAlgn="ctr"/>
                      <a:r>
                        <a:rPr lang="id-ID" sz="1800" u="none" strike="noStrike">
                          <a:effectLst/>
                        </a:rPr>
                        <a:t>(f</a:t>
                      </a:r>
                      <a:r>
                        <a:rPr lang="id-ID" sz="1800" u="none" strike="noStrike" baseline="-25000">
                          <a:effectLst/>
                        </a:rPr>
                        <a:t>ij</a:t>
                      </a:r>
                      <a:r>
                        <a:rPr lang="id-ID" sz="1800" u="none" strike="noStrike">
                          <a:effectLst/>
                        </a:rPr>
                        <a:t>-e</a:t>
                      </a:r>
                      <a:r>
                        <a:rPr lang="id-ID" sz="1800" u="none" strike="noStrike" baseline="-25000">
                          <a:effectLst/>
                        </a:rPr>
                        <a:t>ij</a:t>
                      </a:r>
                      <a:r>
                        <a:rPr lang="id-ID" sz="1800" u="none" strike="noStrike">
                          <a:effectLst/>
                        </a:rPr>
                        <a:t>)</a:t>
                      </a:r>
                      <a:r>
                        <a:rPr lang="id-ID" sz="1800" u="none" strike="noStrike" baseline="30000">
                          <a:effectLst/>
                        </a:rPr>
                        <a:t>2</a:t>
                      </a:r>
                      <a:endParaRPr lang="id-ID" sz="1800" b="1" i="0" u="none" strike="noStrike">
                        <a:solidFill>
                          <a:srgbClr val="FFFFFF"/>
                        </a:solidFill>
                        <a:effectLst/>
                        <a:latin typeface="Calibri" panose="020F0502020204030204" pitchFamily="34" charset="0"/>
                      </a:endParaRPr>
                    </a:p>
                  </a:txBody>
                  <a:tcPr marL="0" marR="0" marT="0" marB="0" anchor="ctr"/>
                </a:tc>
                <a:tc>
                  <a:txBody>
                    <a:bodyPr/>
                    <a:lstStyle/>
                    <a:p>
                      <a:pPr algn="ctr" rtl="0" fontAlgn="ctr"/>
                      <a:r>
                        <a:rPr lang="id-ID" sz="1800" u="none" strike="noStrike">
                          <a:effectLst/>
                        </a:rPr>
                        <a:t>(f</a:t>
                      </a:r>
                      <a:r>
                        <a:rPr lang="id-ID" sz="1800" u="none" strike="noStrike" baseline="-25000">
                          <a:effectLst/>
                        </a:rPr>
                        <a:t>ij</a:t>
                      </a:r>
                      <a:r>
                        <a:rPr lang="id-ID" sz="1800" u="none" strike="noStrike">
                          <a:effectLst/>
                        </a:rPr>
                        <a:t>-e</a:t>
                      </a:r>
                      <a:r>
                        <a:rPr lang="id-ID" sz="1800" u="none" strike="noStrike" baseline="-25000">
                          <a:effectLst/>
                        </a:rPr>
                        <a:t>ij</a:t>
                      </a:r>
                      <a:r>
                        <a:rPr lang="id-ID" sz="1800" u="none" strike="noStrike">
                          <a:effectLst/>
                        </a:rPr>
                        <a:t>)</a:t>
                      </a:r>
                      <a:r>
                        <a:rPr lang="id-ID" sz="1800" u="none" strike="noStrike" baseline="30000">
                          <a:effectLst/>
                        </a:rPr>
                        <a:t>2</a:t>
                      </a:r>
                      <a:r>
                        <a:rPr lang="id-ID" sz="1800" u="none" strike="noStrike">
                          <a:effectLst/>
                        </a:rPr>
                        <a:t>/e</a:t>
                      </a:r>
                      <a:r>
                        <a:rPr lang="id-ID" sz="1800" u="none" strike="noStrike" baseline="-25000">
                          <a:effectLst/>
                        </a:rPr>
                        <a:t>ij</a:t>
                      </a:r>
                      <a:endParaRPr lang="id-ID" sz="1800" b="1" i="0" u="none" strike="noStrike">
                        <a:solidFill>
                          <a:srgbClr val="FFFFFF"/>
                        </a:solidFill>
                        <a:effectLst/>
                        <a:latin typeface="Calibri" panose="020F0502020204030204" pitchFamily="34" charset="0"/>
                      </a:endParaRPr>
                    </a:p>
                  </a:txBody>
                  <a:tcPr marL="0" marR="0" marT="0" marB="0" anchor="ctr"/>
                </a:tc>
              </a:tr>
              <a:tr h="380614">
                <a:tc>
                  <a:txBody>
                    <a:bodyPr/>
                    <a:lstStyle/>
                    <a:p>
                      <a:pPr algn="ctr" rtl="0" fontAlgn="ctr"/>
                      <a:r>
                        <a:rPr lang="id-ID" sz="1800" u="none" strike="noStrike">
                          <a:effectLst/>
                        </a:rPr>
                        <a:t>11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7,93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48,02</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6,06</a:t>
                      </a:r>
                      <a:endParaRPr lang="id-ID" sz="1800" b="0" i="0" u="none" strike="noStrike">
                        <a:solidFill>
                          <a:srgbClr val="000000"/>
                        </a:solidFill>
                        <a:effectLst/>
                        <a:latin typeface="Calibri" panose="020F0502020204030204" pitchFamily="34" charset="0"/>
                      </a:endParaRPr>
                    </a:p>
                  </a:txBody>
                  <a:tcPr marL="0" marR="0" marT="0" marB="0" anchor="ctr"/>
                </a:tc>
              </a:tr>
              <a:tr h="432048">
                <a:tc>
                  <a:txBody>
                    <a:bodyPr/>
                    <a:lstStyle/>
                    <a:p>
                      <a:pPr algn="ctr" rtl="0" fontAlgn="ctr"/>
                      <a:r>
                        <a:rPr lang="id-ID" sz="1800" u="none" strike="noStrike">
                          <a:effectLst/>
                        </a:rPr>
                        <a:t>12</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4</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7,01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dirty="0">
                          <a:effectLst/>
                        </a:rPr>
                        <a:t>9,06</a:t>
                      </a:r>
                      <a:endParaRPr lang="id-ID" sz="1800" b="0" i="0" u="none" strike="noStrike" dirty="0">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1,29</a:t>
                      </a:r>
                      <a:endParaRPr lang="id-ID" sz="1800" b="0" i="0" u="none" strike="noStrike">
                        <a:solidFill>
                          <a:srgbClr val="000000"/>
                        </a:solidFill>
                        <a:effectLst/>
                        <a:latin typeface="Calibri" panose="020F0502020204030204" pitchFamily="34" charset="0"/>
                      </a:endParaRPr>
                    </a:p>
                  </a:txBody>
                  <a:tcPr marL="0" marR="0" marT="0" marB="0" anchor="ctr"/>
                </a:tc>
              </a:tr>
              <a:tr h="370327">
                <a:tc>
                  <a:txBody>
                    <a:bodyPr/>
                    <a:lstStyle/>
                    <a:p>
                      <a:pPr algn="ctr" rtl="0" fontAlgn="ctr"/>
                      <a:r>
                        <a:rPr lang="id-ID" sz="1800" u="none" strike="noStrike">
                          <a:effectLst/>
                        </a:rPr>
                        <a:t>13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20</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10,06</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98,8</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9,82</a:t>
                      </a:r>
                      <a:endParaRPr lang="id-ID" sz="1800" b="0" i="0" u="none" strike="noStrike">
                        <a:solidFill>
                          <a:srgbClr val="000000"/>
                        </a:solidFill>
                        <a:effectLst/>
                        <a:latin typeface="Calibri" panose="020F0502020204030204" pitchFamily="34" charset="0"/>
                      </a:endParaRPr>
                    </a:p>
                  </a:txBody>
                  <a:tcPr marL="0" marR="0" marT="0" marB="0" anchor="ctr"/>
                </a:tc>
              </a:tr>
              <a:tr h="432048">
                <a:tc>
                  <a:txBody>
                    <a:bodyPr/>
                    <a:lstStyle/>
                    <a:p>
                      <a:pPr algn="ctr" rtl="0" fontAlgn="ctr"/>
                      <a:r>
                        <a:rPr lang="id-ID" sz="1800" u="none" strike="noStrike">
                          <a:effectLst/>
                        </a:rPr>
                        <a:t>21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9</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8,24</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0,58</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0,07</a:t>
                      </a:r>
                      <a:endParaRPr lang="id-ID" sz="1800" b="0" i="0" u="none" strike="noStrike">
                        <a:solidFill>
                          <a:srgbClr val="000000"/>
                        </a:solidFill>
                        <a:effectLst/>
                        <a:latin typeface="Calibri" panose="020F0502020204030204" pitchFamily="34" charset="0"/>
                      </a:endParaRPr>
                    </a:p>
                  </a:txBody>
                  <a:tcPr marL="0" marR="0" marT="0" marB="0" anchor="ctr"/>
                </a:tc>
              </a:tr>
              <a:tr h="370327">
                <a:tc>
                  <a:txBody>
                    <a:bodyPr/>
                    <a:lstStyle/>
                    <a:p>
                      <a:pPr algn="ctr" rtl="0" fontAlgn="ctr"/>
                      <a:r>
                        <a:rPr lang="id-ID" sz="1800" u="none" strike="noStrike">
                          <a:effectLst/>
                        </a:rPr>
                        <a:t>22</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7</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7,29</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0,08</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0,01</a:t>
                      </a:r>
                      <a:endParaRPr lang="id-ID" sz="1800" b="0" i="0" u="none" strike="noStrike">
                        <a:solidFill>
                          <a:srgbClr val="000000"/>
                        </a:solidFill>
                        <a:effectLst/>
                        <a:latin typeface="Calibri" panose="020F0502020204030204" pitchFamily="34" charset="0"/>
                      </a:endParaRPr>
                    </a:p>
                  </a:txBody>
                  <a:tcPr marL="0" marR="0" marT="0" marB="0" anchor="ctr"/>
                </a:tc>
              </a:tr>
              <a:tr h="432048">
                <a:tc>
                  <a:txBody>
                    <a:bodyPr/>
                    <a:lstStyle/>
                    <a:p>
                      <a:pPr algn="ctr" rtl="0" fontAlgn="ctr"/>
                      <a:r>
                        <a:rPr lang="id-ID" sz="1800" u="none" strike="noStrike">
                          <a:effectLst/>
                        </a:rPr>
                        <a:t>23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10</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10,5</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0,21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0,02</a:t>
                      </a:r>
                      <a:endParaRPr lang="id-ID" sz="1800" b="0" i="0" u="none" strike="noStrike">
                        <a:solidFill>
                          <a:srgbClr val="000000"/>
                        </a:solidFill>
                        <a:effectLst/>
                        <a:latin typeface="Calibri" panose="020F0502020204030204" pitchFamily="34" charset="0"/>
                      </a:endParaRPr>
                    </a:p>
                  </a:txBody>
                  <a:tcPr marL="0" marR="0" marT="0" marB="0" anchor="ctr"/>
                </a:tc>
              </a:tr>
              <a:tr h="370327">
                <a:tc>
                  <a:txBody>
                    <a:bodyPr/>
                    <a:lstStyle/>
                    <a:p>
                      <a:pPr algn="ctr" rtl="0" fontAlgn="ctr"/>
                      <a:r>
                        <a:rPr lang="id-ID" sz="1800" u="none" strike="noStrike">
                          <a:effectLst/>
                        </a:rPr>
                        <a:t>31</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16</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9,83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38,07</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3,87</a:t>
                      </a:r>
                      <a:endParaRPr lang="id-ID" sz="1800" b="0" i="0" u="none" strike="noStrike">
                        <a:solidFill>
                          <a:srgbClr val="000000"/>
                        </a:solidFill>
                        <a:effectLst/>
                        <a:latin typeface="Calibri" panose="020F0502020204030204" pitchFamily="34" charset="0"/>
                      </a:endParaRPr>
                    </a:p>
                  </a:txBody>
                  <a:tcPr marL="0" marR="0" marT="0" marB="0" anchor="ctr"/>
                </a:tc>
              </a:tr>
              <a:tr h="432048">
                <a:tc>
                  <a:txBody>
                    <a:bodyPr/>
                    <a:lstStyle/>
                    <a:p>
                      <a:pPr algn="ctr" rtl="0" fontAlgn="ctr"/>
                      <a:r>
                        <a:rPr lang="id-ID" sz="1800" u="none" strike="noStrike">
                          <a:effectLst/>
                        </a:rPr>
                        <a:t>32</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12</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8,70</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10,89</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1,25</a:t>
                      </a:r>
                      <a:endParaRPr lang="id-ID" sz="1800" b="0" i="0" u="none" strike="noStrike">
                        <a:solidFill>
                          <a:srgbClr val="000000"/>
                        </a:solidFill>
                        <a:effectLst/>
                        <a:latin typeface="Calibri" panose="020F0502020204030204" pitchFamily="34" charset="0"/>
                      </a:endParaRPr>
                    </a:p>
                  </a:txBody>
                  <a:tcPr marL="0" marR="0" marT="0" marB="0" anchor="ctr"/>
                </a:tc>
              </a:tr>
              <a:tr h="329179">
                <a:tc>
                  <a:txBody>
                    <a:bodyPr/>
                    <a:lstStyle/>
                    <a:p>
                      <a:pPr algn="ctr" rtl="0" fontAlgn="ctr"/>
                      <a:r>
                        <a:rPr lang="id-ID" sz="1800" u="none" strike="noStrike">
                          <a:effectLst/>
                        </a:rPr>
                        <a:t>33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3</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12,48</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89,87</a:t>
                      </a:r>
                      <a:endParaRPr lang="id-ID" sz="1800" b="0" i="0" u="none" strike="noStrike">
                        <a:solidFill>
                          <a:srgbClr val="000000"/>
                        </a:solidFill>
                        <a:effectLst/>
                        <a:latin typeface="Calibri" panose="020F0502020204030204" pitchFamily="34" charset="0"/>
                      </a:endParaRPr>
                    </a:p>
                  </a:txBody>
                  <a:tcPr marL="0" marR="0" marT="0" marB="0" anchor="ctr"/>
                </a:tc>
                <a:tc>
                  <a:txBody>
                    <a:bodyPr/>
                    <a:lstStyle/>
                    <a:p>
                      <a:pPr algn="r" rtl="0" fontAlgn="ctr"/>
                      <a:r>
                        <a:rPr lang="id-ID" sz="1800" u="none" strike="noStrike">
                          <a:effectLst/>
                        </a:rPr>
                        <a:t>7,2</a:t>
                      </a:r>
                      <a:endParaRPr lang="id-ID" sz="1800" b="0" i="0" u="none" strike="noStrike">
                        <a:solidFill>
                          <a:srgbClr val="000000"/>
                        </a:solidFill>
                        <a:effectLst/>
                        <a:latin typeface="Calibri" panose="020F0502020204030204" pitchFamily="34" charset="0"/>
                      </a:endParaRPr>
                    </a:p>
                  </a:txBody>
                  <a:tcPr marL="0" marR="0" marT="0" marB="0" anchor="ctr"/>
                </a:tc>
              </a:tr>
              <a:tr h="329179">
                <a:tc gridSpan="4">
                  <a:txBody>
                    <a:bodyPr/>
                    <a:lstStyle/>
                    <a:p>
                      <a:pPr algn="ctr" rtl="0" fontAlgn="ctr"/>
                      <a:r>
                        <a:rPr lang="id-ID" sz="1800" u="none" strike="noStrike" dirty="0" smtClean="0">
                          <a:effectLst/>
                          <a:latin typeface="+mn-lt"/>
                        </a:rPr>
                        <a:t>X2  =</a:t>
                      </a:r>
                      <a:r>
                        <a:rPr lang="id-ID" sz="1800" u="none" strike="noStrike" dirty="0" smtClean="0">
                          <a:effectLst/>
                          <a:latin typeface="Symbol" panose="05050102010706020507" pitchFamily="18" charset="2"/>
                        </a:rPr>
                        <a:t> S</a:t>
                      </a:r>
                      <a:endParaRPr lang="id-ID" sz="1800" b="1" i="0" u="none" strike="noStrike" dirty="0">
                        <a:solidFill>
                          <a:srgbClr val="FFFFFF"/>
                        </a:solidFill>
                        <a:effectLst/>
                        <a:latin typeface="Symbol" panose="05050102010706020507" pitchFamily="18" charset="2"/>
                      </a:endParaRPr>
                    </a:p>
                  </a:txBody>
                  <a:tcPr marL="0" marR="0" marT="0" marB="0" anchor="ct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pPr algn="r" rtl="0" fontAlgn="ctr"/>
                      <a:r>
                        <a:rPr lang="id-ID" sz="1800" u="none" strike="noStrike" dirty="0">
                          <a:effectLst/>
                        </a:rPr>
                        <a:t>29,59</a:t>
                      </a:r>
                      <a:endParaRPr lang="id-ID" sz="1800" b="1" i="0" u="none" strike="noStrike" dirty="0">
                        <a:solidFill>
                          <a:srgbClr val="FFFFFF"/>
                        </a:solidFill>
                        <a:effectLst/>
                        <a:latin typeface="Calibri" panose="020F0502020204030204" pitchFamily="34" charset="0"/>
                      </a:endParaRPr>
                    </a:p>
                  </a:txBody>
                  <a:tcPr marL="0" marR="0" marT="0" marB="0" anchor="ctr"/>
                </a:tc>
              </a:tr>
            </a:tbl>
          </a:graphicData>
        </a:graphic>
      </p:graphicFrame>
      <p:graphicFrame>
        <p:nvGraphicFramePr>
          <p:cNvPr id="14" name="Object 31"/>
          <p:cNvGraphicFramePr>
            <a:graphicFrameLocks noChangeAspect="1"/>
          </p:cNvGraphicFramePr>
          <p:nvPr>
            <p:extLst>
              <p:ext uri="{D42A27DB-BD31-4B8C-83A1-F6EECF244321}">
                <p14:modId xmlns:p14="http://schemas.microsoft.com/office/powerpoint/2010/main" val="2344817748"/>
              </p:ext>
            </p:extLst>
          </p:nvPr>
        </p:nvGraphicFramePr>
        <p:xfrm>
          <a:off x="5724128" y="980728"/>
          <a:ext cx="1935162" cy="1038225"/>
        </p:xfrm>
        <a:graphic>
          <a:graphicData uri="http://schemas.openxmlformats.org/presentationml/2006/ole">
            <mc:AlternateContent xmlns:mc="http://schemas.openxmlformats.org/markup-compatibility/2006">
              <mc:Choice xmlns:v="urn:schemas-microsoft-com:vml" Requires="v">
                <p:oleObj spid="_x0000_s12499" name="Equation" r:id="rId6" imgW="927000" imgH="457200" progId="Equation.3">
                  <p:embed/>
                </p:oleObj>
              </mc:Choice>
              <mc:Fallback>
                <p:oleObj name="Equation" r:id="rId6" imgW="927000" imgH="457200" progId="Equation.3">
                  <p:embed/>
                  <p:pic>
                    <p:nvPicPr>
                      <p:cNvPr id="0" name=""/>
                      <p:cNvPicPr>
                        <a:picLocks noChangeAspect="1" noChangeArrowheads="1"/>
                      </p:cNvPicPr>
                      <p:nvPr/>
                    </p:nvPicPr>
                    <p:blipFill>
                      <a:blip r:embed="rId7"/>
                      <a:srcRect/>
                      <a:stretch>
                        <a:fillRect/>
                      </a:stretch>
                    </p:blipFill>
                    <p:spPr bwMode="auto">
                      <a:xfrm>
                        <a:off x="5724128" y="980728"/>
                        <a:ext cx="1935162" cy="1038225"/>
                      </a:xfrm>
                      <a:prstGeom prst="rect">
                        <a:avLst/>
                      </a:prstGeom>
                      <a:noFill/>
                      <a:ln>
                        <a:noFill/>
                      </a:ln>
                      <a:effectLst/>
                    </p:spPr>
                  </p:pic>
                </p:oleObj>
              </mc:Fallback>
            </mc:AlternateContent>
          </a:graphicData>
        </a:graphic>
      </p:graphicFrame>
      <p:sp>
        <p:nvSpPr>
          <p:cNvPr id="15" name="TextBox 22"/>
          <p:cNvSpPr txBox="1">
            <a:spLocks noChangeArrowheads="1"/>
          </p:cNvSpPr>
          <p:nvPr/>
        </p:nvSpPr>
        <p:spPr bwMode="auto">
          <a:xfrm>
            <a:off x="5508104" y="620688"/>
            <a:ext cx="316835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smtClean="0">
                <a:sym typeface="Wingdings" panose="05000000000000000000" pitchFamily="2" charset="2"/>
              </a:rPr>
              <a:t>5. Hitung Nilai Cc</a:t>
            </a:r>
            <a:r>
              <a:rPr lang="en-US" sz="2000" dirty="0" smtClean="0">
                <a:sym typeface="Wingdings" panose="05000000000000000000" pitchFamily="2" charset="2"/>
              </a:rPr>
              <a:t>:</a:t>
            </a:r>
            <a:endParaRPr lang="en-US" sz="2000" dirty="0">
              <a:sym typeface="Wingdings" panose="05000000000000000000" pitchFamily="2" charset="2"/>
            </a:endParaRPr>
          </a:p>
        </p:txBody>
      </p:sp>
      <p:graphicFrame>
        <p:nvGraphicFramePr>
          <p:cNvPr id="16" name="Object 31"/>
          <p:cNvGraphicFramePr>
            <a:graphicFrameLocks noChangeAspect="1"/>
          </p:cNvGraphicFramePr>
          <p:nvPr>
            <p:extLst>
              <p:ext uri="{D42A27DB-BD31-4B8C-83A1-F6EECF244321}">
                <p14:modId xmlns:p14="http://schemas.microsoft.com/office/powerpoint/2010/main" val="1617277659"/>
              </p:ext>
            </p:extLst>
          </p:nvPr>
        </p:nvGraphicFramePr>
        <p:xfrm>
          <a:off x="6228184" y="2276872"/>
          <a:ext cx="1700212" cy="938213"/>
        </p:xfrm>
        <a:graphic>
          <a:graphicData uri="http://schemas.openxmlformats.org/presentationml/2006/ole">
            <mc:AlternateContent xmlns:mc="http://schemas.openxmlformats.org/markup-compatibility/2006">
              <mc:Choice xmlns:v="urn:schemas-microsoft-com:vml" Requires="v">
                <p:oleObj spid="_x0000_s12500" name="Equation" r:id="rId8" imgW="927000" imgH="469800" progId="Equation.3">
                  <p:embed/>
                </p:oleObj>
              </mc:Choice>
              <mc:Fallback>
                <p:oleObj name="Equation" r:id="rId8" imgW="927000" imgH="469800" progId="Equation.3">
                  <p:embed/>
                  <p:pic>
                    <p:nvPicPr>
                      <p:cNvPr id="0" name=""/>
                      <p:cNvPicPr>
                        <a:picLocks noChangeAspect="1" noChangeArrowheads="1"/>
                      </p:cNvPicPr>
                      <p:nvPr/>
                    </p:nvPicPr>
                    <p:blipFill>
                      <a:blip r:embed="rId9"/>
                      <a:srcRect/>
                      <a:stretch>
                        <a:fillRect/>
                      </a:stretch>
                    </p:blipFill>
                    <p:spPr bwMode="auto">
                      <a:xfrm>
                        <a:off x="6228184" y="2276872"/>
                        <a:ext cx="1700212" cy="938213"/>
                      </a:xfrm>
                      <a:prstGeom prst="rect">
                        <a:avLst/>
                      </a:prstGeom>
                      <a:noFill/>
                      <a:ln>
                        <a:noFill/>
                      </a:ln>
                      <a:effectLst/>
                    </p:spPr>
                  </p:pic>
                </p:oleObj>
              </mc:Fallback>
            </mc:AlternateContent>
          </a:graphicData>
        </a:graphic>
      </p:graphicFrame>
      <p:graphicFrame>
        <p:nvGraphicFramePr>
          <p:cNvPr id="17" name="Object 31"/>
          <p:cNvGraphicFramePr>
            <a:graphicFrameLocks noChangeAspect="1"/>
          </p:cNvGraphicFramePr>
          <p:nvPr>
            <p:extLst>
              <p:ext uri="{D42A27DB-BD31-4B8C-83A1-F6EECF244321}">
                <p14:modId xmlns:p14="http://schemas.microsoft.com/office/powerpoint/2010/main" val="1305728155"/>
              </p:ext>
            </p:extLst>
          </p:nvPr>
        </p:nvGraphicFramePr>
        <p:xfrm>
          <a:off x="6228184" y="3356992"/>
          <a:ext cx="1375474" cy="1008112"/>
        </p:xfrm>
        <a:graphic>
          <a:graphicData uri="http://schemas.openxmlformats.org/presentationml/2006/ole">
            <mc:AlternateContent xmlns:mc="http://schemas.openxmlformats.org/markup-compatibility/2006">
              <mc:Choice xmlns:v="urn:schemas-microsoft-com:vml" Requires="v">
                <p:oleObj spid="_x0000_s12501" name="Equation" r:id="rId10" imgW="698400" imgH="469800" progId="Equation.3">
                  <p:embed/>
                </p:oleObj>
              </mc:Choice>
              <mc:Fallback>
                <p:oleObj name="Equation" r:id="rId10" imgW="698400" imgH="469800" progId="Equation.3">
                  <p:embed/>
                  <p:pic>
                    <p:nvPicPr>
                      <p:cNvPr id="0" name=""/>
                      <p:cNvPicPr>
                        <a:picLocks noChangeAspect="1" noChangeArrowheads="1"/>
                      </p:cNvPicPr>
                      <p:nvPr/>
                    </p:nvPicPr>
                    <p:blipFill>
                      <a:blip r:embed="rId11"/>
                      <a:srcRect/>
                      <a:stretch>
                        <a:fillRect/>
                      </a:stretch>
                    </p:blipFill>
                    <p:spPr bwMode="auto">
                      <a:xfrm>
                        <a:off x="6228184" y="3356992"/>
                        <a:ext cx="1375474" cy="1008112"/>
                      </a:xfrm>
                      <a:prstGeom prst="rect">
                        <a:avLst/>
                      </a:prstGeom>
                      <a:noFill/>
                      <a:ln>
                        <a:noFill/>
                      </a:ln>
                      <a:effectLst/>
                    </p:spPr>
                  </p:pic>
                </p:oleObj>
              </mc:Fallback>
            </mc:AlternateContent>
          </a:graphicData>
        </a:graphic>
      </p:graphicFrame>
      <p:graphicFrame>
        <p:nvGraphicFramePr>
          <p:cNvPr id="18" name="Object 31"/>
          <p:cNvGraphicFramePr>
            <a:graphicFrameLocks noChangeAspect="1"/>
          </p:cNvGraphicFramePr>
          <p:nvPr>
            <p:extLst>
              <p:ext uri="{D42A27DB-BD31-4B8C-83A1-F6EECF244321}">
                <p14:modId xmlns:p14="http://schemas.microsoft.com/office/powerpoint/2010/main" val="3549664620"/>
              </p:ext>
            </p:extLst>
          </p:nvPr>
        </p:nvGraphicFramePr>
        <p:xfrm>
          <a:off x="6228184" y="4581128"/>
          <a:ext cx="766763" cy="404813"/>
        </p:xfrm>
        <a:graphic>
          <a:graphicData uri="http://schemas.openxmlformats.org/presentationml/2006/ole">
            <mc:AlternateContent xmlns:mc="http://schemas.openxmlformats.org/markup-compatibility/2006">
              <mc:Choice xmlns:v="urn:schemas-microsoft-com:vml" Requires="v">
                <p:oleObj spid="_x0000_s12502" name="Equation" r:id="rId12" imgW="419040" imgH="203040" progId="Equation.3">
                  <p:embed/>
                </p:oleObj>
              </mc:Choice>
              <mc:Fallback>
                <p:oleObj name="Equation" r:id="rId12" imgW="419040" imgH="203040" progId="Equation.3">
                  <p:embed/>
                  <p:pic>
                    <p:nvPicPr>
                      <p:cNvPr id="0" name=""/>
                      <p:cNvPicPr>
                        <a:picLocks noChangeAspect="1" noChangeArrowheads="1"/>
                      </p:cNvPicPr>
                      <p:nvPr/>
                    </p:nvPicPr>
                    <p:blipFill>
                      <a:blip r:embed="rId13"/>
                      <a:srcRect/>
                      <a:stretch>
                        <a:fillRect/>
                      </a:stretch>
                    </p:blipFill>
                    <p:spPr bwMode="auto">
                      <a:xfrm>
                        <a:off x="6228184" y="4581128"/>
                        <a:ext cx="766763" cy="404813"/>
                      </a:xfrm>
                      <a:prstGeom prst="rect">
                        <a:avLst/>
                      </a:prstGeom>
                      <a:noFill/>
                      <a:ln>
                        <a:noFill/>
                      </a:ln>
                      <a:effectLst/>
                    </p:spPr>
                  </p:pic>
                </p:oleObj>
              </mc:Fallback>
            </mc:AlternateContent>
          </a:graphicData>
        </a:graphic>
      </p:graphicFrame>
      <p:sp>
        <p:nvSpPr>
          <p:cNvPr id="20"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extLst>
      <p:ext uri="{BB962C8B-B14F-4D97-AF65-F5344CB8AC3E}">
        <p14:creationId xmlns:p14="http://schemas.microsoft.com/office/powerpoint/2010/main" val="236179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par>
                                <p:cTn id="16" presetID="22" presetClass="entr" presetSubtype="8"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500"/>
                                        <p:tgtEl>
                                          <p:spTgt spid="16"/>
                                        </p:tgtEl>
                                      </p:cBhvr>
                                    </p:animEffect>
                                  </p:childTnLst>
                                </p:cTn>
                              </p:par>
                              <p:par>
                                <p:cTn id="19" presetID="22" presetClass="entr" presetSubtype="8"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left)">
                                      <p:cBhvr>
                                        <p:cTn id="21" dur="500"/>
                                        <p:tgtEl>
                                          <p:spTgt spid="17"/>
                                        </p:tgtEl>
                                      </p:cBhvr>
                                    </p:animEffect>
                                  </p:childTnLst>
                                </p:cTn>
                              </p:par>
                              <p:par>
                                <p:cTn id="22" presetID="22" presetClass="entr" presetSubtype="8"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left)">
                                      <p:cBhvr>
                                        <p:cTn id="2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sz="quarter" idx="1"/>
          </p:nvPr>
        </p:nvSpPr>
        <p:spPr>
          <a:xfrm>
            <a:off x="251520" y="620688"/>
            <a:ext cx="8712968" cy="5616624"/>
          </a:xfrm>
        </p:spPr>
        <p:txBody>
          <a:bodyPr/>
          <a:lstStyle/>
          <a:p>
            <a:r>
              <a:rPr lang="en-US" sz="2400" dirty="0" err="1" smtClean="0"/>
              <a:t>Korelasi</a:t>
            </a:r>
            <a:r>
              <a:rPr lang="en-US" sz="2400" dirty="0" smtClean="0"/>
              <a:t> </a:t>
            </a:r>
            <a:r>
              <a:rPr lang="en-US" sz="2400" dirty="0" err="1" smtClean="0"/>
              <a:t>adalah</a:t>
            </a:r>
            <a:r>
              <a:rPr lang="en-US" sz="2400" dirty="0" smtClean="0"/>
              <a:t> </a:t>
            </a:r>
            <a:r>
              <a:rPr lang="en-US" sz="2400" dirty="0" err="1" smtClean="0"/>
              <a:t>istilah</a:t>
            </a:r>
            <a:r>
              <a:rPr lang="en-US" sz="2400" dirty="0" smtClean="0"/>
              <a:t> </a:t>
            </a:r>
            <a:r>
              <a:rPr lang="en-US" sz="2400" dirty="0" err="1" smtClean="0"/>
              <a:t>statistik</a:t>
            </a:r>
            <a:r>
              <a:rPr lang="en-US" sz="2400" dirty="0" smtClean="0"/>
              <a:t> yang </a:t>
            </a:r>
            <a:r>
              <a:rPr lang="en-US" sz="2400" dirty="0" err="1" smtClean="0"/>
              <a:t>menyatakan</a:t>
            </a:r>
            <a:r>
              <a:rPr lang="en-US" sz="2400" dirty="0" smtClean="0"/>
              <a:t> </a:t>
            </a:r>
            <a:r>
              <a:rPr lang="en-US" sz="2400" dirty="0" err="1" smtClean="0"/>
              <a:t>derajat</a:t>
            </a:r>
            <a:r>
              <a:rPr lang="en-US" sz="2400" dirty="0" smtClean="0"/>
              <a:t> </a:t>
            </a:r>
            <a:r>
              <a:rPr lang="en-US" sz="2400" dirty="0" err="1" smtClean="0"/>
              <a:t>hubungan</a:t>
            </a:r>
            <a:r>
              <a:rPr lang="en-US" sz="2400" dirty="0" smtClean="0"/>
              <a:t> linier </a:t>
            </a:r>
            <a:r>
              <a:rPr lang="en-US" sz="2400" dirty="0" err="1" smtClean="0"/>
              <a:t>antara</a:t>
            </a:r>
            <a:r>
              <a:rPr lang="en-US" sz="2400" dirty="0" smtClean="0"/>
              <a:t> </a:t>
            </a:r>
            <a:r>
              <a:rPr lang="en-US" sz="2400" dirty="0" err="1" smtClean="0"/>
              <a:t>dua</a:t>
            </a:r>
            <a:r>
              <a:rPr lang="en-US" sz="2400" dirty="0" smtClean="0"/>
              <a:t> </a:t>
            </a:r>
            <a:r>
              <a:rPr lang="en-US" sz="2400" dirty="0" err="1" smtClean="0"/>
              <a:t>variabel</a:t>
            </a:r>
            <a:r>
              <a:rPr lang="en-US" sz="2400" dirty="0" smtClean="0"/>
              <a:t> </a:t>
            </a:r>
            <a:r>
              <a:rPr lang="en-US" sz="2400" dirty="0" err="1" smtClean="0"/>
              <a:t>atau</a:t>
            </a:r>
            <a:r>
              <a:rPr lang="en-US" sz="2400" dirty="0" smtClean="0"/>
              <a:t> </a:t>
            </a:r>
            <a:r>
              <a:rPr lang="en-US" sz="2400" dirty="0" err="1" smtClean="0"/>
              <a:t>lebih</a:t>
            </a:r>
            <a:r>
              <a:rPr lang="en-US" sz="2400" dirty="0" smtClean="0"/>
              <a:t>.  </a:t>
            </a:r>
            <a:endParaRPr lang="id-ID" sz="2400" dirty="0" smtClean="0"/>
          </a:p>
          <a:p>
            <a:r>
              <a:rPr lang="en-US" sz="2400" dirty="0" err="1" smtClean="0"/>
              <a:t>Atau</a:t>
            </a:r>
            <a:r>
              <a:rPr lang="en-US" sz="2400" dirty="0" smtClean="0"/>
              <a:t> </a:t>
            </a:r>
            <a:r>
              <a:rPr lang="en-US" sz="2400" dirty="0" err="1" smtClean="0"/>
              <a:t>korelasi</a:t>
            </a:r>
            <a:r>
              <a:rPr lang="en-US" sz="2400" dirty="0" smtClean="0"/>
              <a:t> </a:t>
            </a:r>
            <a:r>
              <a:rPr lang="en-US" sz="2400" dirty="0" err="1" smtClean="0"/>
              <a:t>merupakan</a:t>
            </a:r>
            <a:r>
              <a:rPr lang="en-US" sz="2400" dirty="0" smtClean="0"/>
              <a:t> </a:t>
            </a:r>
            <a:r>
              <a:rPr lang="en-US" sz="2400" dirty="0" err="1" smtClean="0"/>
              <a:t>suatu</a:t>
            </a:r>
            <a:r>
              <a:rPr lang="en-US" sz="2400" dirty="0" smtClean="0"/>
              <a:t> </a:t>
            </a:r>
            <a:r>
              <a:rPr lang="en-US" sz="2400" dirty="0" err="1" smtClean="0"/>
              <a:t>hubungan</a:t>
            </a:r>
            <a:r>
              <a:rPr lang="en-US" sz="2400" dirty="0" smtClean="0"/>
              <a:t> </a:t>
            </a:r>
            <a:r>
              <a:rPr lang="en-US" sz="2400" dirty="0" err="1" smtClean="0"/>
              <a:t>antara</a:t>
            </a:r>
            <a:r>
              <a:rPr lang="en-US" sz="2400" dirty="0" smtClean="0"/>
              <a:t> </a:t>
            </a:r>
            <a:r>
              <a:rPr lang="en-US" sz="2400" dirty="0" err="1" smtClean="0"/>
              <a:t>satu</a:t>
            </a:r>
            <a:r>
              <a:rPr lang="en-US" sz="2400" dirty="0" smtClean="0"/>
              <a:t> </a:t>
            </a:r>
            <a:r>
              <a:rPr lang="en-US" sz="2400" dirty="0" err="1" smtClean="0"/>
              <a:t>variabel</a:t>
            </a:r>
            <a:r>
              <a:rPr lang="en-US" sz="2400" dirty="0" smtClean="0"/>
              <a:t> </a:t>
            </a:r>
            <a:r>
              <a:rPr lang="en-US" sz="2400" dirty="0" err="1" smtClean="0"/>
              <a:t>dengan</a:t>
            </a:r>
            <a:r>
              <a:rPr lang="en-US" sz="2400" dirty="0" smtClean="0"/>
              <a:t> </a:t>
            </a:r>
            <a:r>
              <a:rPr lang="en-US" sz="2400" dirty="0" err="1" smtClean="0"/>
              <a:t>variabel</a:t>
            </a:r>
            <a:r>
              <a:rPr lang="en-US" sz="2400" dirty="0" smtClean="0"/>
              <a:t> </a:t>
            </a:r>
            <a:r>
              <a:rPr lang="en-US" sz="2400" dirty="0" err="1" smtClean="0"/>
              <a:t>lainnya</a:t>
            </a:r>
            <a:r>
              <a:rPr lang="en-US" sz="2400" dirty="0" smtClean="0"/>
              <a:t>.</a:t>
            </a:r>
            <a:endParaRPr lang="id-ID" sz="2400" dirty="0" smtClean="0"/>
          </a:p>
          <a:p>
            <a:r>
              <a:rPr lang="en-US" sz="2400" dirty="0" err="1" smtClean="0"/>
              <a:t>Hubungan</a:t>
            </a:r>
            <a:r>
              <a:rPr lang="en-US" sz="2400" dirty="0" smtClean="0"/>
              <a:t> </a:t>
            </a:r>
            <a:r>
              <a:rPr lang="en-US" sz="2400" dirty="0" err="1"/>
              <a:t>antara</a:t>
            </a:r>
            <a:r>
              <a:rPr lang="en-US" sz="2400" dirty="0"/>
              <a:t> </a:t>
            </a:r>
            <a:r>
              <a:rPr lang="en-US" sz="2400" dirty="0" err="1"/>
              <a:t>variabel</a:t>
            </a:r>
            <a:r>
              <a:rPr lang="en-US" sz="2400" dirty="0"/>
              <a:t> </a:t>
            </a:r>
            <a:r>
              <a:rPr lang="en-US" sz="2400" dirty="0" err="1"/>
              <a:t>tersebut</a:t>
            </a:r>
            <a:r>
              <a:rPr lang="en-US" sz="2400" dirty="0"/>
              <a:t> </a:t>
            </a:r>
            <a:r>
              <a:rPr lang="en-US" sz="2400" dirty="0" err="1"/>
              <a:t>bisa</a:t>
            </a:r>
            <a:r>
              <a:rPr lang="en-US" sz="2400" dirty="0"/>
              <a:t> </a:t>
            </a:r>
            <a:r>
              <a:rPr lang="en-US" sz="2400" dirty="0" err="1"/>
              <a:t>secara</a:t>
            </a:r>
            <a:r>
              <a:rPr lang="en-US" sz="2400" dirty="0"/>
              <a:t> </a:t>
            </a:r>
            <a:r>
              <a:rPr lang="en-US" sz="2400" dirty="0" err="1"/>
              <a:t>korelasional</a:t>
            </a:r>
            <a:r>
              <a:rPr lang="en-US" sz="2400" dirty="0"/>
              <a:t> </a:t>
            </a:r>
            <a:r>
              <a:rPr lang="en-US" sz="2400" dirty="0" err="1"/>
              <a:t>dan</a:t>
            </a:r>
            <a:r>
              <a:rPr lang="en-US" sz="2400" dirty="0"/>
              <a:t> </a:t>
            </a:r>
            <a:r>
              <a:rPr lang="en-US" sz="2400" dirty="0" err="1"/>
              <a:t>bisa</a:t>
            </a:r>
            <a:r>
              <a:rPr lang="en-US" sz="2400" dirty="0"/>
              <a:t> </a:t>
            </a:r>
            <a:r>
              <a:rPr lang="en-US" sz="2400" dirty="0" err="1"/>
              <a:t>juga</a:t>
            </a:r>
            <a:r>
              <a:rPr lang="en-US" sz="2400" dirty="0"/>
              <a:t> </a:t>
            </a:r>
            <a:r>
              <a:rPr lang="en-US" sz="2400" dirty="0" err="1"/>
              <a:t>secara</a:t>
            </a:r>
            <a:r>
              <a:rPr lang="en-US" sz="2400" dirty="0"/>
              <a:t> </a:t>
            </a:r>
            <a:r>
              <a:rPr lang="en-US" sz="2400" dirty="0" err="1"/>
              <a:t>kausal</a:t>
            </a:r>
            <a:r>
              <a:rPr lang="en-US" sz="2400" dirty="0" smtClean="0"/>
              <a:t>.</a:t>
            </a:r>
            <a:endParaRPr lang="id-ID" sz="2400" dirty="0" smtClean="0"/>
          </a:p>
          <a:p>
            <a:r>
              <a:rPr lang="id-ID" sz="2400" b="1" dirty="0" smtClean="0">
                <a:solidFill>
                  <a:srgbClr val="002060"/>
                </a:solidFill>
              </a:rPr>
              <a:t>Korelasi Korelasional</a:t>
            </a:r>
            <a:r>
              <a:rPr lang="id-ID" sz="2400" b="1" dirty="0" smtClean="0"/>
              <a:t> </a:t>
            </a:r>
            <a:r>
              <a:rPr lang="id-ID" sz="2400" dirty="0" smtClean="0"/>
              <a:t>terjadi j</a:t>
            </a:r>
            <a:r>
              <a:rPr lang="en-US" sz="2400" dirty="0" err="1" smtClean="0"/>
              <a:t>ika</a:t>
            </a:r>
            <a:r>
              <a:rPr lang="en-US" sz="2400" dirty="0" smtClean="0"/>
              <a:t> </a:t>
            </a:r>
            <a:r>
              <a:rPr lang="en-US" sz="2400" dirty="0" err="1" smtClean="0"/>
              <a:t>hubungan</a:t>
            </a:r>
            <a:r>
              <a:rPr lang="id-ID" sz="2400" dirty="0" smtClean="0"/>
              <a:t> yang terjadi</a:t>
            </a:r>
            <a:r>
              <a:rPr lang="en-US" sz="2400" dirty="0" smtClean="0"/>
              <a:t> </a:t>
            </a:r>
            <a:r>
              <a:rPr lang="en-US" sz="2400" dirty="0" err="1"/>
              <a:t>tidak</a:t>
            </a:r>
            <a:r>
              <a:rPr lang="en-US" sz="2400" dirty="0"/>
              <a:t> </a:t>
            </a:r>
            <a:r>
              <a:rPr lang="en-US" sz="2400" dirty="0" err="1"/>
              <a:t>menunjukkan</a:t>
            </a:r>
            <a:r>
              <a:rPr lang="en-US" sz="2400" dirty="0"/>
              <a:t> </a:t>
            </a:r>
            <a:r>
              <a:rPr lang="en-US" sz="2400" dirty="0" err="1"/>
              <a:t>sifat</a:t>
            </a:r>
            <a:r>
              <a:rPr lang="en-US" sz="2400" dirty="0"/>
              <a:t> </a:t>
            </a:r>
            <a:r>
              <a:rPr lang="en-US" sz="2400" dirty="0" err="1"/>
              <a:t>sebab</a:t>
            </a:r>
            <a:r>
              <a:rPr lang="en-US" sz="2400" dirty="0"/>
              <a:t> </a:t>
            </a:r>
            <a:r>
              <a:rPr lang="en-US" sz="2400" dirty="0" err="1" smtClean="0"/>
              <a:t>akibat</a:t>
            </a:r>
            <a:r>
              <a:rPr lang="en-US" sz="2400" dirty="0" smtClean="0"/>
              <a:t>, </a:t>
            </a:r>
            <a:r>
              <a:rPr lang="en-US" sz="2400" dirty="0" err="1"/>
              <a:t>artinya</a:t>
            </a:r>
            <a:r>
              <a:rPr lang="en-US" sz="2400" dirty="0"/>
              <a:t> </a:t>
            </a:r>
            <a:r>
              <a:rPr lang="en-US" sz="2400" dirty="0" err="1"/>
              <a:t>sifat</a:t>
            </a:r>
            <a:r>
              <a:rPr lang="en-US" sz="2400" dirty="0"/>
              <a:t> </a:t>
            </a:r>
            <a:r>
              <a:rPr lang="en-US" sz="2400" dirty="0" err="1"/>
              <a:t>hubungan</a:t>
            </a:r>
            <a:r>
              <a:rPr lang="en-US" sz="2400" dirty="0"/>
              <a:t> </a:t>
            </a:r>
            <a:r>
              <a:rPr lang="en-US" sz="2400" dirty="0" err="1"/>
              <a:t>variabel</a:t>
            </a:r>
            <a:r>
              <a:rPr lang="en-US" sz="2400" dirty="0"/>
              <a:t> </a:t>
            </a:r>
            <a:r>
              <a:rPr lang="en-US" sz="2400" dirty="0" err="1"/>
              <a:t>satu</a:t>
            </a:r>
            <a:r>
              <a:rPr lang="en-US" sz="2400" dirty="0"/>
              <a:t> </a:t>
            </a:r>
            <a:r>
              <a:rPr lang="en-US" sz="2400" dirty="0" err="1"/>
              <a:t>dengan</a:t>
            </a:r>
            <a:r>
              <a:rPr lang="en-US" sz="2400" dirty="0"/>
              <a:t> yang </a:t>
            </a:r>
            <a:r>
              <a:rPr lang="en-US" sz="2400" dirty="0" err="1"/>
              <a:t>lainnya</a:t>
            </a:r>
            <a:r>
              <a:rPr lang="en-US" sz="2400" dirty="0"/>
              <a:t> </a:t>
            </a:r>
            <a:r>
              <a:rPr lang="en-US" sz="2400" dirty="0" err="1"/>
              <a:t>tidak</a:t>
            </a:r>
            <a:r>
              <a:rPr lang="en-US" sz="2400" dirty="0"/>
              <a:t> </a:t>
            </a:r>
            <a:r>
              <a:rPr lang="en-US" sz="2400" dirty="0" err="1"/>
              <a:t>jelas</a:t>
            </a:r>
            <a:r>
              <a:rPr lang="en-US" sz="2400" dirty="0"/>
              <a:t> </a:t>
            </a:r>
            <a:r>
              <a:rPr lang="en-US" sz="2400" dirty="0" err="1"/>
              <a:t>mana</a:t>
            </a:r>
            <a:r>
              <a:rPr lang="en-US" sz="2400" dirty="0"/>
              <a:t> </a:t>
            </a:r>
            <a:r>
              <a:rPr lang="en-US" sz="2400" dirty="0" err="1"/>
              <a:t>variabel</a:t>
            </a:r>
            <a:r>
              <a:rPr lang="en-US" sz="2400" dirty="0"/>
              <a:t> </a:t>
            </a:r>
            <a:r>
              <a:rPr lang="en-US" sz="2400" dirty="0" err="1"/>
              <a:t>sebab</a:t>
            </a:r>
            <a:r>
              <a:rPr lang="en-US" sz="2400" dirty="0"/>
              <a:t> </a:t>
            </a:r>
            <a:r>
              <a:rPr lang="en-US" sz="2400" dirty="0" err="1"/>
              <a:t>dan</a:t>
            </a:r>
            <a:r>
              <a:rPr lang="en-US" sz="2400" dirty="0"/>
              <a:t> </a:t>
            </a:r>
            <a:r>
              <a:rPr lang="en-US" sz="2400" dirty="0" err="1"/>
              <a:t>mana</a:t>
            </a:r>
            <a:r>
              <a:rPr lang="en-US" sz="2400" dirty="0"/>
              <a:t> </a:t>
            </a:r>
            <a:r>
              <a:rPr lang="en-US" sz="2400" dirty="0" err="1"/>
              <a:t>variabel</a:t>
            </a:r>
            <a:r>
              <a:rPr lang="en-US" sz="2400" dirty="0"/>
              <a:t> </a:t>
            </a:r>
            <a:r>
              <a:rPr lang="en-US" sz="2400" dirty="0" err="1"/>
              <a:t>akibat</a:t>
            </a:r>
            <a:r>
              <a:rPr lang="en-US" sz="2400" dirty="0" smtClean="0"/>
              <a:t>.</a:t>
            </a:r>
            <a:endParaRPr lang="id-ID" sz="2400" dirty="0" smtClean="0"/>
          </a:p>
          <a:p>
            <a:r>
              <a:rPr lang="id-ID" sz="2400" b="1" dirty="0" smtClean="0">
                <a:solidFill>
                  <a:srgbClr val="002060"/>
                </a:solidFill>
              </a:rPr>
              <a:t>Korelasi Kausal</a:t>
            </a:r>
            <a:r>
              <a:rPr lang="id-ID" sz="2400" dirty="0" smtClean="0"/>
              <a:t> terjadi j</a:t>
            </a:r>
            <a:r>
              <a:rPr lang="en-US" sz="2400" dirty="0" err="1" smtClean="0"/>
              <a:t>ika</a:t>
            </a:r>
            <a:r>
              <a:rPr lang="en-US" sz="2400" dirty="0" smtClean="0"/>
              <a:t> </a:t>
            </a:r>
            <a:r>
              <a:rPr lang="en-US" sz="2400" dirty="0" err="1"/>
              <a:t>hubungan</a:t>
            </a:r>
            <a:r>
              <a:rPr lang="en-US" sz="2400" dirty="0"/>
              <a:t> </a:t>
            </a:r>
            <a:r>
              <a:rPr lang="en-US" sz="2400" dirty="0" err="1" smtClean="0"/>
              <a:t>tersebut</a:t>
            </a:r>
            <a:r>
              <a:rPr lang="en-US" sz="2400" dirty="0" smtClean="0"/>
              <a:t> </a:t>
            </a:r>
            <a:r>
              <a:rPr lang="en-US" sz="2400" dirty="0" err="1"/>
              <a:t>menunjukkan</a:t>
            </a:r>
            <a:r>
              <a:rPr lang="en-US" sz="2400" dirty="0"/>
              <a:t> </a:t>
            </a:r>
            <a:r>
              <a:rPr lang="en-US" sz="2400" dirty="0" err="1" smtClean="0"/>
              <a:t>hubungan</a:t>
            </a:r>
            <a:r>
              <a:rPr lang="id-ID" sz="2400" dirty="0" smtClean="0"/>
              <a:t> </a:t>
            </a:r>
            <a:r>
              <a:rPr lang="en-US" sz="2400" dirty="0" err="1" smtClean="0"/>
              <a:t>sebab</a:t>
            </a:r>
            <a:r>
              <a:rPr lang="en-US" sz="2400" dirty="0" smtClean="0"/>
              <a:t> </a:t>
            </a:r>
            <a:r>
              <a:rPr lang="en-US" sz="2400" dirty="0" err="1"/>
              <a:t>akibat</a:t>
            </a:r>
            <a:r>
              <a:rPr lang="en-US" sz="2400" dirty="0"/>
              <a:t>, </a:t>
            </a:r>
            <a:r>
              <a:rPr lang="en-US" sz="2400" dirty="0" err="1" smtClean="0"/>
              <a:t>artinya</a:t>
            </a:r>
            <a:r>
              <a:rPr lang="en-US" sz="2400" dirty="0" smtClean="0"/>
              <a:t> </a:t>
            </a:r>
            <a:r>
              <a:rPr lang="en-US" sz="2400" dirty="0" err="1"/>
              <a:t>jika</a:t>
            </a:r>
            <a:r>
              <a:rPr lang="en-US" sz="2400" dirty="0"/>
              <a:t> </a:t>
            </a:r>
            <a:r>
              <a:rPr lang="en-US" sz="2400" dirty="0" err="1"/>
              <a:t>variabel</a:t>
            </a:r>
            <a:r>
              <a:rPr lang="en-US" sz="2400" dirty="0"/>
              <a:t> yang </a:t>
            </a:r>
            <a:r>
              <a:rPr lang="en-US" sz="2400" dirty="0" err="1"/>
              <a:t>satunya</a:t>
            </a:r>
            <a:r>
              <a:rPr lang="en-US" sz="2400" dirty="0"/>
              <a:t> </a:t>
            </a:r>
            <a:r>
              <a:rPr lang="en-US" sz="2400" dirty="0" err="1"/>
              <a:t>merupakan</a:t>
            </a:r>
            <a:r>
              <a:rPr lang="en-US" sz="2400" dirty="0"/>
              <a:t> </a:t>
            </a:r>
            <a:r>
              <a:rPr lang="en-US" sz="2400" dirty="0" err="1"/>
              <a:t>sebab</a:t>
            </a:r>
            <a:r>
              <a:rPr lang="en-US" sz="2400" dirty="0"/>
              <a:t>, </a:t>
            </a:r>
            <a:r>
              <a:rPr lang="en-US" sz="2400" dirty="0" err="1"/>
              <a:t>maka</a:t>
            </a:r>
            <a:r>
              <a:rPr lang="en-US" sz="2400" dirty="0"/>
              <a:t> </a:t>
            </a:r>
            <a:r>
              <a:rPr lang="en-US" sz="2400" dirty="0" err="1"/>
              <a:t>variabel</a:t>
            </a:r>
            <a:r>
              <a:rPr lang="en-US" sz="2400" dirty="0"/>
              <a:t> yang </a:t>
            </a:r>
            <a:r>
              <a:rPr lang="en-US" sz="2400" dirty="0" err="1"/>
              <a:t>lainnya</a:t>
            </a:r>
            <a:r>
              <a:rPr lang="en-US" sz="2400" dirty="0"/>
              <a:t> </a:t>
            </a:r>
            <a:r>
              <a:rPr lang="en-US" sz="2400" dirty="0" err="1"/>
              <a:t>merupakan</a:t>
            </a:r>
            <a:r>
              <a:rPr lang="en-US" sz="2400" dirty="0"/>
              <a:t> </a:t>
            </a:r>
            <a:r>
              <a:rPr lang="en-US" sz="2400" dirty="0" err="1"/>
              <a:t>akibat</a:t>
            </a:r>
            <a:r>
              <a:rPr lang="en-US" sz="2400" dirty="0"/>
              <a:t>.</a:t>
            </a:r>
          </a:p>
          <a:p>
            <a:pPr>
              <a:buFont typeface="Wingdings 2" panose="05020102010507070707" pitchFamily="18" charset="2"/>
              <a:buNone/>
            </a:pPr>
            <a:endParaRPr lang="en-US" sz="2400" dirty="0" smtClean="0"/>
          </a:p>
        </p:txBody>
      </p:sp>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Analisa korelasi</a:t>
            </a:r>
            <a:endParaRPr lang="fr-CA" dirty="0" smtClean="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3" name="TextBox 70"/>
          <p:cNvSpPr txBox="1">
            <a:spLocks noChangeArrowheads="1"/>
          </p:cNvSpPr>
          <p:nvPr/>
        </p:nvSpPr>
        <p:spPr bwMode="auto">
          <a:xfrm>
            <a:off x="251520" y="764704"/>
            <a:ext cx="8568952"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000" dirty="0" smtClean="0">
                <a:sym typeface="Wingdings" panose="05000000000000000000" pitchFamily="2" charset="2"/>
              </a:rPr>
              <a:t>6. Kesimpulan</a:t>
            </a:r>
          </a:p>
          <a:p>
            <a:pPr marL="342900" indent="-342900" eaLnBrk="1" hangingPunct="1">
              <a:buFont typeface="Wingdings" panose="05000000000000000000" pitchFamily="2" charset="2"/>
              <a:buChar char="Ø"/>
            </a:pPr>
            <a:r>
              <a:rPr lang="en-US" sz="2000" dirty="0" smtClean="0">
                <a:sym typeface="Wingdings" panose="05000000000000000000" pitchFamily="2" charset="2"/>
              </a:rPr>
              <a:t> </a:t>
            </a:r>
            <a:r>
              <a:rPr lang="en-US" sz="2000" dirty="0" err="1">
                <a:sym typeface="Wingdings" panose="05000000000000000000" pitchFamily="2" charset="2"/>
              </a:rPr>
              <a:t>Jumlah</a:t>
            </a:r>
            <a:r>
              <a:rPr lang="en-US" sz="2000" dirty="0">
                <a:sym typeface="Wingdings" panose="05000000000000000000" pitchFamily="2" charset="2"/>
              </a:rPr>
              <a:t> </a:t>
            </a:r>
            <a:r>
              <a:rPr lang="en-US" sz="2000" dirty="0" err="1">
                <a:sym typeface="Wingdings" panose="05000000000000000000" pitchFamily="2" charset="2"/>
              </a:rPr>
              <a:t>baris</a:t>
            </a:r>
            <a:r>
              <a:rPr lang="en-US" sz="2000" dirty="0">
                <a:sym typeface="Wingdings" panose="05000000000000000000" pitchFamily="2" charset="2"/>
              </a:rPr>
              <a:t> = </a:t>
            </a:r>
            <a:r>
              <a:rPr lang="en-US" sz="2000" dirty="0" err="1">
                <a:sym typeface="Wingdings" panose="05000000000000000000" pitchFamily="2" charset="2"/>
              </a:rPr>
              <a:t>jumlah</a:t>
            </a:r>
            <a:r>
              <a:rPr lang="en-US" sz="2000" dirty="0">
                <a:sym typeface="Wingdings" panose="05000000000000000000" pitchFamily="2" charset="2"/>
              </a:rPr>
              <a:t> </a:t>
            </a:r>
            <a:r>
              <a:rPr lang="en-US" sz="2000" dirty="0" err="1">
                <a:sym typeface="Wingdings" panose="05000000000000000000" pitchFamily="2" charset="2"/>
              </a:rPr>
              <a:t>kolom</a:t>
            </a:r>
            <a:r>
              <a:rPr lang="en-US" sz="2000" dirty="0">
                <a:sym typeface="Wingdings" panose="05000000000000000000" pitchFamily="2" charset="2"/>
              </a:rPr>
              <a:t> = 3    r = 3</a:t>
            </a:r>
          </a:p>
          <a:p>
            <a:pPr eaLnBrk="1" hangingPunct="1"/>
            <a:endParaRPr lang="en-US" sz="2000" dirty="0">
              <a:sym typeface="Wingdings" panose="05000000000000000000" pitchFamily="2" charset="2"/>
            </a:endParaRPr>
          </a:p>
          <a:p>
            <a:pPr marL="342900" indent="-342900" eaLnBrk="1" hangingPunct="1">
              <a:buFont typeface="Wingdings" panose="05000000000000000000" pitchFamily="2" charset="2"/>
              <a:buChar char="Ø"/>
            </a:pPr>
            <a:r>
              <a:rPr lang="en-US" sz="2000" dirty="0">
                <a:sym typeface="Wingdings" panose="05000000000000000000" pitchFamily="2" charset="2"/>
              </a:rPr>
              <a:t>  </a:t>
            </a:r>
            <a:r>
              <a:rPr lang="en-US" sz="2000" dirty="0" err="1">
                <a:sym typeface="Wingdings" panose="05000000000000000000" pitchFamily="2" charset="2"/>
              </a:rPr>
              <a:t>Maka</a:t>
            </a:r>
            <a:r>
              <a:rPr lang="en-US" sz="2000" dirty="0">
                <a:sym typeface="Wingdings" panose="05000000000000000000" pitchFamily="2" charset="2"/>
              </a:rPr>
              <a:t> </a:t>
            </a:r>
            <a:r>
              <a:rPr lang="en-US" sz="2000" dirty="0" err="1">
                <a:sym typeface="Wingdings" panose="05000000000000000000" pitchFamily="2" charset="2"/>
              </a:rPr>
              <a:t>batas</a:t>
            </a:r>
            <a:r>
              <a:rPr lang="en-US" sz="2000" dirty="0">
                <a:sym typeface="Wingdings" panose="05000000000000000000" pitchFamily="2" charset="2"/>
              </a:rPr>
              <a:t> Cc = √ (3-1)/3 = 0.82</a:t>
            </a:r>
          </a:p>
          <a:p>
            <a:pPr eaLnBrk="1" hangingPunct="1"/>
            <a:endParaRPr lang="en-US" sz="2000" dirty="0">
              <a:sym typeface="Wingdings" panose="05000000000000000000" pitchFamily="2" charset="2"/>
            </a:endParaRPr>
          </a:p>
          <a:p>
            <a:pPr marL="342900" indent="-342900" eaLnBrk="1" hangingPunct="1">
              <a:buFont typeface="Wingdings" panose="05000000000000000000" pitchFamily="2" charset="2"/>
              <a:buChar char="Ø"/>
            </a:pPr>
            <a:r>
              <a:rPr lang="en-US" sz="2000" dirty="0">
                <a:sym typeface="Wingdings" panose="05000000000000000000" pitchFamily="2" charset="2"/>
              </a:rPr>
              <a:t>  </a:t>
            </a:r>
            <a:r>
              <a:rPr lang="en-US" sz="2000" dirty="0" err="1">
                <a:sym typeface="Wingdings" panose="05000000000000000000" pitchFamily="2" charset="2"/>
              </a:rPr>
              <a:t>Perbandingan</a:t>
            </a:r>
            <a:r>
              <a:rPr lang="en-US" sz="2000" dirty="0">
                <a:sym typeface="Wingdings" panose="05000000000000000000" pitchFamily="2" charset="2"/>
              </a:rPr>
              <a:t> Cc </a:t>
            </a:r>
            <a:r>
              <a:rPr lang="en-US" sz="2000" dirty="0" err="1">
                <a:sym typeface="Wingdings" panose="05000000000000000000" pitchFamily="2" charset="2"/>
              </a:rPr>
              <a:t>dengan</a:t>
            </a:r>
            <a:r>
              <a:rPr lang="en-US" sz="2000" dirty="0">
                <a:sym typeface="Wingdings" panose="05000000000000000000" pitchFamily="2" charset="2"/>
              </a:rPr>
              <a:t> </a:t>
            </a:r>
            <a:r>
              <a:rPr lang="en-US" sz="2000" dirty="0" err="1">
                <a:sym typeface="Wingdings" panose="05000000000000000000" pitchFamily="2" charset="2"/>
              </a:rPr>
              <a:t>batas</a:t>
            </a:r>
            <a:r>
              <a:rPr lang="en-US" sz="2000" dirty="0">
                <a:sym typeface="Wingdings" panose="05000000000000000000" pitchFamily="2" charset="2"/>
              </a:rPr>
              <a:t> Cc = </a:t>
            </a:r>
            <a:r>
              <a:rPr lang="en-US" sz="2000" dirty="0" smtClean="0">
                <a:sym typeface="Wingdings" panose="05000000000000000000" pitchFamily="2" charset="2"/>
              </a:rPr>
              <a:t>0.</a:t>
            </a:r>
            <a:r>
              <a:rPr lang="id-ID" sz="2000" dirty="0" smtClean="0">
                <a:sym typeface="Wingdings" panose="05000000000000000000" pitchFamily="2" charset="2"/>
              </a:rPr>
              <a:t>51</a:t>
            </a:r>
            <a:r>
              <a:rPr lang="en-US" sz="2000" dirty="0" smtClean="0">
                <a:sym typeface="Wingdings" panose="05000000000000000000" pitchFamily="2" charset="2"/>
              </a:rPr>
              <a:t> </a:t>
            </a:r>
            <a:r>
              <a:rPr lang="en-US" sz="2000" dirty="0">
                <a:sym typeface="Wingdings" panose="05000000000000000000" pitchFamily="2" charset="2"/>
              </a:rPr>
              <a:t>/ 0.82 = </a:t>
            </a:r>
            <a:r>
              <a:rPr lang="id-ID" sz="2000" dirty="0" smtClean="0">
                <a:sym typeface="Wingdings" panose="05000000000000000000" pitchFamily="2" charset="2"/>
              </a:rPr>
              <a:t>0,62</a:t>
            </a:r>
            <a:endParaRPr lang="en-US" sz="2000" dirty="0">
              <a:sym typeface="Wingdings" panose="05000000000000000000" pitchFamily="2" charset="2"/>
            </a:endParaRPr>
          </a:p>
          <a:p>
            <a:pPr eaLnBrk="1" hangingPunct="1">
              <a:buFont typeface="Wingdings" panose="05000000000000000000" pitchFamily="2" charset="2"/>
              <a:buChar char="ü"/>
            </a:pPr>
            <a:endParaRPr lang="en-US" sz="2000" dirty="0">
              <a:sym typeface="Wingdings" panose="05000000000000000000" pitchFamily="2" charset="2"/>
            </a:endParaRPr>
          </a:p>
          <a:p>
            <a:pPr marL="450850" indent="-450850" defTabSz="801688" eaLnBrk="1" hangingPunct="1">
              <a:buFont typeface="Wingdings" panose="05000000000000000000" pitchFamily="2" charset="2"/>
              <a:buChar char="Ø"/>
            </a:pPr>
            <a:r>
              <a:rPr lang="en-US" sz="2000" dirty="0" err="1" smtClean="0">
                <a:sym typeface="Wingdings" panose="05000000000000000000" pitchFamily="2" charset="2"/>
              </a:rPr>
              <a:t>Karena</a:t>
            </a:r>
            <a:r>
              <a:rPr lang="en-US" sz="2000" dirty="0" smtClean="0">
                <a:sym typeface="Wingdings" panose="05000000000000000000" pitchFamily="2" charset="2"/>
              </a:rPr>
              <a:t> </a:t>
            </a:r>
            <a:r>
              <a:rPr lang="en-US" sz="2000" dirty="0" err="1">
                <a:sym typeface="Wingdings" panose="05000000000000000000" pitchFamily="2" charset="2"/>
              </a:rPr>
              <a:t>nilai</a:t>
            </a:r>
            <a:r>
              <a:rPr lang="en-US" sz="2000" dirty="0">
                <a:sym typeface="Wingdings" panose="05000000000000000000" pitchFamily="2" charset="2"/>
              </a:rPr>
              <a:t> </a:t>
            </a:r>
            <a:r>
              <a:rPr lang="en-US" sz="2000" dirty="0" err="1">
                <a:sym typeface="Wingdings" panose="05000000000000000000" pitchFamily="2" charset="2"/>
              </a:rPr>
              <a:t>perbandingan</a:t>
            </a:r>
            <a:r>
              <a:rPr lang="en-US" sz="2000" dirty="0">
                <a:sym typeface="Wingdings" panose="05000000000000000000" pitchFamily="2" charset="2"/>
              </a:rPr>
              <a:t> Cc </a:t>
            </a:r>
            <a:r>
              <a:rPr lang="en-US" sz="2000" dirty="0" err="1">
                <a:sym typeface="Wingdings" panose="05000000000000000000" pitchFamily="2" charset="2"/>
              </a:rPr>
              <a:t>dengan</a:t>
            </a:r>
            <a:r>
              <a:rPr lang="en-US" sz="2000" dirty="0">
                <a:sym typeface="Wingdings" panose="05000000000000000000" pitchFamily="2" charset="2"/>
              </a:rPr>
              <a:t> </a:t>
            </a:r>
            <a:r>
              <a:rPr lang="en-US" sz="2000" dirty="0" err="1">
                <a:sym typeface="Wingdings" panose="05000000000000000000" pitchFamily="2" charset="2"/>
              </a:rPr>
              <a:t>batas</a:t>
            </a:r>
            <a:r>
              <a:rPr lang="en-US" sz="2000" dirty="0">
                <a:sym typeface="Wingdings" panose="05000000000000000000" pitchFamily="2" charset="2"/>
              </a:rPr>
              <a:t> Cc </a:t>
            </a:r>
            <a:r>
              <a:rPr lang="en-US" sz="2000" dirty="0" err="1">
                <a:sym typeface="Wingdings" panose="05000000000000000000" pitchFamily="2" charset="2"/>
              </a:rPr>
              <a:t>antara</a:t>
            </a:r>
            <a:r>
              <a:rPr lang="en-US" sz="2000" dirty="0">
                <a:sym typeface="Wingdings" panose="05000000000000000000" pitchFamily="2" charset="2"/>
              </a:rPr>
              <a:t> </a:t>
            </a:r>
            <a:r>
              <a:rPr lang="en-US" sz="2000" dirty="0" smtClean="0">
                <a:sym typeface="Wingdings" panose="05000000000000000000" pitchFamily="2" charset="2"/>
              </a:rPr>
              <a:t>0.50 </a:t>
            </a:r>
            <a:r>
              <a:rPr lang="en-US" sz="2000" dirty="0" err="1" smtClean="0">
                <a:sym typeface="Wingdings" panose="05000000000000000000" pitchFamily="2" charset="2"/>
              </a:rPr>
              <a:t>dan</a:t>
            </a:r>
            <a:r>
              <a:rPr lang="id-ID" sz="2000" dirty="0" smtClean="0">
                <a:sym typeface="Wingdings" panose="05000000000000000000" pitchFamily="2" charset="2"/>
              </a:rPr>
              <a:t> 0.</a:t>
            </a:r>
            <a:r>
              <a:rPr lang="en-US" sz="2000" dirty="0" smtClean="0">
                <a:sym typeface="Wingdings" panose="05000000000000000000" pitchFamily="2" charset="2"/>
              </a:rPr>
              <a:t>75</a:t>
            </a:r>
            <a:r>
              <a:rPr lang="en-US" sz="2000" dirty="0">
                <a:sym typeface="Wingdings" panose="05000000000000000000" pitchFamily="2" charset="2"/>
              </a:rPr>
              <a:t>, </a:t>
            </a:r>
            <a:r>
              <a:rPr lang="en-US" sz="2000" dirty="0" err="1">
                <a:sym typeface="Wingdings" panose="05000000000000000000" pitchFamily="2" charset="2"/>
              </a:rPr>
              <a:t>maka</a:t>
            </a:r>
            <a:r>
              <a:rPr lang="en-US" sz="2000" dirty="0">
                <a:sym typeface="Wingdings" panose="05000000000000000000" pitchFamily="2" charset="2"/>
              </a:rPr>
              <a:t> </a:t>
            </a:r>
            <a:r>
              <a:rPr lang="en-US" sz="2000" dirty="0" err="1">
                <a:sym typeface="Wingdings" panose="05000000000000000000" pitchFamily="2" charset="2"/>
              </a:rPr>
              <a:t>hubungan</a:t>
            </a:r>
            <a:r>
              <a:rPr lang="en-US" sz="2000" dirty="0">
                <a:sym typeface="Wingdings" panose="05000000000000000000" pitchFamily="2" charset="2"/>
              </a:rPr>
              <a:t> </a:t>
            </a:r>
            <a:r>
              <a:rPr lang="en-US" sz="2000" dirty="0" err="1">
                <a:sym typeface="Wingdings" panose="05000000000000000000" pitchFamily="2" charset="2"/>
              </a:rPr>
              <a:t>atau</a:t>
            </a:r>
            <a:r>
              <a:rPr lang="en-US" sz="2000" dirty="0">
                <a:sym typeface="Wingdings" panose="05000000000000000000" pitchFamily="2" charset="2"/>
              </a:rPr>
              <a:t> </a:t>
            </a:r>
            <a:r>
              <a:rPr lang="en-US" sz="2000" dirty="0" err="1">
                <a:sym typeface="Wingdings" panose="05000000000000000000" pitchFamily="2" charset="2"/>
              </a:rPr>
              <a:t>korelasi</a:t>
            </a:r>
            <a:r>
              <a:rPr lang="en-US" sz="2000" dirty="0">
                <a:sym typeface="Wingdings" panose="05000000000000000000" pitchFamily="2" charset="2"/>
              </a:rPr>
              <a:t> </a:t>
            </a:r>
            <a:r>
              <a:rPr lang="en-US" sz="2000" dirty="0" err="1">
                <a:sym typeface="Wingdings" panose="05000000000000000000" pitchFamily="2" charset="2"/>
              </a:rPr>
              <a:t>antara</a:t>
            </a:r>
            <a:r>
              <a:rPr lang="en-US" sz="2000" dirty="0">
                <a:sym typeface="Wingdings" panose="05000000000000000000" pitchFamily="2" charset="2"/>
              </a:rPr>
              <a:t>  </a:t>
            </a:r>
            <a:r>
              <a:rPr lang="en-US" sz="2000" dirty="0" err="1">
                <a:sym typeface="Wingdings" panose="05000000000000000000" pitchFamily="2" charset="2"/>
              </a:rPr>
              <a:t>tingkat</a:t>
            </a:r>
            <a:r>
              <a:rPr lang="en-US" sz="2000" dirty="0">
                <a:sym typeface="Wingdings" panose="05000000000000000000" pitchFamily="2" charset="2"/>
              </a:rPr>
              <a:t> </a:t>
            </a:r>
            <a:r>
              <a:rPr lang="en-US" sz="2000" dirty="0" err="1">
                <a:sym typeface="Wingdings" panose="05000000000000000000" pitchFamily="2" charset="2"/>
              </a:rPr>
              <a:t>pendapatan</a:t>
            </a:r>
            <a:r>
              <a:rPr lang="en-US" sz="2000" dirty="0">
                <a:sym typeface="Wingdings" panose="05000000000000000000" pitchFamily="2" charset="2"/>
              </a:rPr>
              <a:t> </a:t>
            </a:r>
            <a:r>
              <a:rPr lang="en-US" sz="2000" dirty="0" err="1">
                <a:sym typeface="Wingdings" panose="05000000000000000000" pitchFamily="2" charset="2"/>
              </a:rPr>
              <a:t>masyarakat</a:t>
            </a:r>
            <a:r>
              <a:rPr lang="en-US" sz="2000" dirty="0">
                <a:sym typeface="Wingdings" panose="05000000000000000000" pitchFamily="2" charset="2"/>
              </a:rPr>
              <a:t> </a:t>
            </a:r>
            <a:r>
              <a:rPr lang="en-US" sz="2000" dirty="0" err="1">
                <a:sym typeface="Wingdings" panose="05000000000000000000" pitchFamily="2" charset="2"/>
              </a:rPr>
              <a:t>disuatu</a:t>
            </a:r>
            <a:r>
              <a:rPr lang="en-US" sz="2000" dirty="0">
                <a:sym typeface="Wingdings" panose="05000000000000000000" pitchFamily="2" charset="2"/>
              </a:rPr>
              <a:t> </a:t>
            </a:r>
            <a:r>
              <a:rPr lang="en-US" sz="2000" dirty="0" err="1">
                <a:sym typeface="Wingdings" panose="05000000000000000000" pitchFamily="2" charset="2"/>
              </a:rPr>
              <a:t>wilayah</a:t>
            </a:r>
            <a:r>
              <a:rPr lang="en-US" sz="2000" dirty="0">
                <a:sym typeface="Wingdings" panose="05000000000000000000" pitchFamily="2" charset="2"/>
              </a:rPr>
              <a:t> </a:t>
            </a:r>
            <a:r>
              <a:rPr lang="en-US" sz="2000" dirty="0" err="1">
                <a:sym typeface="Wingdings" panose="05000000000000000000" pitchFamily="2" charset="2"/>
              </a:rPr>
              <a:t>dengan</a:t>
            </a:r>
            <a:r>
              <a:rPr lang="en-US" sz="2000" dirty="0">
                <a:sym typeface="Wingdings" panose="05000000000000000000" pitchFamily="2" charset="2"/>
              </a:rPr>
              <a:t> </a:t>
            </a:r>
            <a:r>
              <a:rPr lang="en-US" sz="2000" dirty="0" err="1">
                <a:sym typeface="Wingdings" panose="05000000000000000000" pitchFamily="2" charset="2"/>
              </a:rPr>
              <a:t>tingkat</a:t>
            </a:r>
            <a:r>
              <a:rPr lang="en-US" sz="2000" dirty="0">
                <a:sym typeface="Wingdings" panose="05000000000000000000" pitchFamily="2" charset="2"/>
              </a:rPr>
              <a:t> </a:t>
            </a:r>
            <a:r>
              <a:rPr lang="en-US" sz="2000" dirty="0" err="1">
                <a:sym typeface="Wingdings" panose="05000000000000000000" pitchFamily="2" charset="2"/>
              </a:rPr>
              <a:t>kriminalitas</a:t>
            </a:r>
            <a:r>
              <a:rPr lang="en-US" sz="2000" dirty="0">
                <a:sym typeface="Wingdings" panose="05000000000000000000" pitchFamily="2" charset="2"/>
              </a:rPr>
              <a:t> </a:t>
            </a:r>
            <a:r>
              <a:rPr lang="en-US" sz="2000" dirty="0" err="1">
                <a:sym typeface="Wingdings" panose="05000000000000000000" pitchFamily="2" charset="2"/>
              </a:rPr>
              <a:t>diwilayah</a:t>
            </a:r>
            <a:r>
              <a:rPr lang="en-US" sz="2000" dirty="0">
                <a:sym typeface="Wingdings" panose="05000000000000000000" pitchFamily="2" charset="2"/>
              </a:rPr>
              <a:t> </a:t>
            </a:r>
            <a:r>
              <a:rPr lang="en-US" sz="2000" dirty="0" err="1">
                <a:sym typeface="Wingdings" panose="05000000000000000000" pitchFamily="2" charset="2"/>
              </a:rPr>
              <a:t>tersebut</a:t>
            </a:r>
            <a:r>
              <a:rPr lang="en-US" sz="2000" dirty="0">
                <a:sym typeface="Wingdings" panose="05000000000000000000" pitchFamily="2" charset="2"/>
              </a:rPr>
              <a:t>  </a:t>
            </a:r>
            <a:r>
              <a:rPr lang="en-US" sz="2000" dirty="0" err="1">
                <a:sym typeface="Wingdings" panose="05000000000000000000" pitchFamily="2" charset="2"/>
              </a:rPr>
              <a:t>bisa</a:t>
            </a:r>
            <a:r>
              <a:rPr lang="en-US" sz="2000" dirty="0">
                <a:sym typeface="Wingdings" panose="05000000000000000000" pitchFamily="2" charset="2"/>
              </a:rPr>
              <a:t> </a:t>
            </a:r>
            <a:r>
              <a:rPr lang="en-US" sz="2000" dirty="0" err="1">
                <a:sym typeface="Wingdings" panose="05000000000000000000" pitchFamily="2" charset="2"/>
              </a:rPr>
              <a:t>dikatakan</a:t>
            </a:r>
            <a:r>
              <a:rPr lang="en-US" sz="2000" dirty="0">
                <a:sym typeface="Wingdings" panose="05000000000000000000" pitchFamily="2" charset="2"/>
              </a:rPr>
              <a:t> </a:t>
            </a:r>
            <a:r>
              <a:rPr lang="en-US" sz="2000" dirty="0" err="1">
                <a:sym typeface="Wingdings" panose="05000000000000000000" pitchFamily="2" charset="2"/>
              </a:rPr>
              <a:t>sedang</a:t>
            </a:r>
            <a:r>
              <a:rPr lang="en-US" sz="2000" dirty="0">
                <a:sym typeface="Wingdings" panose="05000000000000000000" pitchFamily="2" charset="2"/>
              </a:rPr>
              <a:t> </a:t>
            </a:r>
            <a:r>
              <a:rPr lang="en-US" sz="2000" dirty="0" err="1">
                <a:sym typeface="Wingdings" panose="05000000000000000000" pitchFamily="2" charset="2"/>
              </a:rPr>
              <a:t>atau</a:t>
            </a:r>
            <a:r>
              <a:rPr lang="en-US" sz="2000" dirty="0">
                <a:sym typeface="Wingdings" panose="05000000000000000000" pitchFamily="2" charset="2"/>
              </a:rPr>
              <a:t> </a:t>
            </a:r>
            <a:r>
              <a:rPr lang="en-US" sz="2000" dirty="0" err="1">
                <a:sym typeface="Wingdings" panose="05000000000000000000" pitchFamily="2" charset="2"/>
              </a:rPr>
              <a:t>cukup</a:t>
            </a:r>
            <a:r>
              <a:rPr lang="en-US" sz="2000" dirty="0">
                <a:sym typeface="Wingdings" panose="05000000000000000000" pitchFamily="2" charset="2"/>
              </a:rPr>
              <a:t>..  </a:t>
            </a:r>
          </a:p>
        </p:txBody>
      </p:sp>
      <p:sp>
        <p:nvSpPr>
          <p:cNvPr id="47"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Content Placeholder 3"/>
          <p:cNvSpPr>
            <a:spLocks noGrp="1"/>
          </p:cNvSpPr>
          <p:nvPr>
            <p:ph sz="quarter" idx="1"/>
          </p:nvPr>
        </p:nvSpPr>
        <p:spPr>
          <a:xfrm>
            <a:off x="457200" y="692696"/>
            <a:ext cx="8229600" cy="5433467"/>
          </a:xfrm>
        </p:spPr>
        <p:txBody>
          <a:bodyPr/>
          <a:lstStyle/>
          <a:p>
            <a:pPr eaLnBrk="1" hangingPunct="1"/>
            <a:r>
              <a:rPr lang="en-US" b="1" u="sng" dirty="0" err="1" smtClean="0">
                <a:solidFill>
                  <a:srgbClr val="002060"/>
                </a:solidFill>
              </a:rPr>
              <a:t>Latihan</a:t>
            </a:r>
            <a:r>
              <a:rPr lang="en-US" b="1" u="sng" dirty="0" smtClean="0">
                <a:solidFill>
                  <a:srgbClr val="002060"/>
                </a:solidFill>
              </a:rPr>
              <a:t> </a:t>
            </a:r>
            <a:r>
              <a:rPr lang="id-ID" b="1" u="sng" dirty="0" smtClean="0">
                <a:solidFill>
                  <a:srgbClr val="002060"/>
                </a:solidFill>
              </a:rPr>
              <a:t>2</a:t>
            </a:r>
            <a:endParaRPr lang="en-US" b="1" u="sng" dirty="0" smtClean="0">
              <a:solidFill>
                <a:srgbClr val="002060"/>
              </a:solidFill>
            </a:endParaRPr>
          </a:p>
          <a:p>
            <a:pPr algn="just" eaLnBrk="1" hangingPunct="1">
              <a:buFont typeface="Wingdings 2" panose="05020102010507070707" pitchFamily="18" charset="2"/>
              <a:buNone/>
            </a:pPr>
            <a:r>
              <a:rPr lang="en-US" dirty="0" smtClean="0"/>
              <a:t>	</a:t>
            </a:r>
            <a:r>
              <a:rPr lang="en-US" dirty="0" err="1" smtClean="0"/>
              <a:t>Tentukan</a:t>
            </a:r>
            <a:r>
              <a:rPr lang="en-US" dirty="0" smtClean="0"/>
              <a:t> </a:t>
            </a:r>
            <a:r>
              <a:rPr lang="en-US" dirty="0" err="1" smtClean="0"/>
              <a:t>hubungan</a:t>
            </a:r>
            <a:r>
              <a:rPr lang="en-US" dirty="0" smtClean="0"/>
              <a:t> </a:t>
            </a:r>
            <a:r>
              <a:rPr lang="en-US" dirty="0" err="1" smtClean="0"/>
              <a:t>antara</a:t>
            </a:r>
            <a:r>
              <a:rPr lang="en-US" dirty="0" smtClean="0"/>
              <a:t> </a:t>
            </a:r>
            <a:r>
              <a:rPr lang="id-ID" dirty="0" smtClean="0"/>
              <a:t>merk laptop </a:t>
            </a:r>
            <a:r>
              <a:rPr lang="en-US" dirty="0" err="1" smtClean="0"/>
              <a:t>dengan</a:t>
            </a:r>
            <a:r>
              <a:rPr lang="en-US" dirty="0" smtClean="0"/>
              <a:t> </a:t>
            </a:r>
            <a:r>
              <a:rPr lang="id-ID" dirty="0" smtClean="0"/>
              <a:t>peformance </a:t>
            </a:r>
            <a:r>
              <a:rPr lang="en-US" dirty="0" smtClean="0"/>
              <a:t>yang </a:t>
            </a:r>
            <a:r>
              <a:rPr lang="en-US" dirty="0" err="1" smtClean="0"/>
              <a:t>disajikan</a:t>
            </a:r>
            <a:r>
              <a:rPr lang="en-US" dirty="0" smtClean="0"/>
              <a:t> </a:t>
            </a:r>
            <a:r>
              <a:rPr lang="en-US" dirty="0" err="1" smtClean="0"/>
              <a:t>dalam</a:t>
            </a:r>
            <a:r>
              <a:rPr lang="en-US" dirty="0" smtClean="0"/>
              <a:t> </a:t>
            </a:r>
            <a:r>
              <a:rPr lang="en-US" dirty="0" err="1" smtClean="0"/>
              <a:t>tabel</a:t>
            </a:r>
            <a:r>
              <a:rPr lang="en-US" dirty="0" smtClean="0"/>
              <a:t> </a:t>
            </a:r>
            <a:r>
              <a:rPr lang="en-US" dirty="0" err="1" smtClean="0"/>
              <a:t>sebagai</a:t>
            </a:r>
            <a:r>
              <a:rPr lang="en-US" dirty="0" smtClean="0"/>
              <a:t> </a:t>
            </a:r>
            <a:r>
              <a:rPr lang="en-US" dirty="0" err="1" smtClean="0"/>
              <a:t>berikut</a:t>
            </a:r>
            <a:r>
              <a:rPr lang="en-US" dirty="0" smtClean="0"/>
              <a:t>.</a:t>
            </a:r>
          </a:p>
        </p:txBody>
      </p:sp>
      <p:graphicFrame>
        <p:nvGraphicFramePr>
          <p:cNvPr id="5" name="Table 4"/>
          <p:cNvGraphicFramePr>
            <a:graphicFrameLocks noGrp="1"/>
          </p:cNvGraphicFramePr>
          <p:nvPr>
            <p:extLst>
              <p:ext uri="{D42A27DB-BD31-4B8C-83A1-F6EECF244321}">
                <p14:modId xmlns:p14="http://schemas.microsoft.com/office/powerpoint/2010/main" val="2804025495"/>
              </p:ext>
            </p:extLst>
          </p:nvPr>
        </p:nvGraphicFramePr>
        <p:xfrm>
          <a:off x="899592" y="3140968"/>
          <a:ext cx="7010400" cy="2517832"/>
        </p:xfrm>
        <a:graphic>
          <a:graphicData uri="http://schemas.openxmlformats.org/drawingml/2006/table">
            <a:tbl>
              <a:tblPr firstRow="1" bandRow="1">
                <a:tableStyleId>{5C22544A-7EE6-4342-B048-85BDC9FD1C3A}</a:tableStyleId>
              </a:tblPr>
              <a:tblGrid>
                <a:gridCol w="1402080"/>
                <a:gridCol w="1402080"/>
                <a:gridCol w="1402080"/>
                <a:gridCol w="1402080"/>
                <a:gridCol w="1402080"/>
              </a:tblGrid>
              <a:tr h="365684">
                <a:tc rowSpan="2">
                  <a:txBody>
                    <a:bodyPr/>
                    <a:lstStyle/>
                    <a:p>
                      <a:pPr algn="ctr"/>
                      <a:endParaRPr lang="en-US" sz="1800" b="1" dirty="0" smtClean="0"/>
                    </a:p>
                    <a:p>
                      <a:pPr algn="ctr"/>
                      <a:r>
                        <a:rPr lang="id-ID" sz="1800" b="1" dirty="0" smtClean="0"/>
                        <a:t>merk</a:t>
                      </a:r>
                      <a:endParaRPr lang="en-US" sz="1800" b="1" dirty="0"/>
                    </a:p>
                  </a:txBody>
                  <a:tcPr marT="45711" marB="45711"/>
                </a:tc>
                <a:tc gridSpan="3">
                  <a:txBody>
                    <a:bodyPr/>
                    <a:lstStyle/>
                    <a:p>
                      <a:pPr algn="ctr"/>
                      <a:r>
                        <a:rPr lang="id-ID" sz="1800" b="1" dirty="0" smtClean="0"/>
                        <a:t>Peformance</a:t>
                      </a:r>
                      <a:endParaRPr lang="en-US" sz="1800" b="1" dirty="0"/>
                    </a:p>
                  </a:txBody>
                  <a:tcPr marT="45711" marB="45711"/>
                </a:tc>
                <a:tc hMerge="1">
                  <a:txBody>
                    <a:bodyPr/>
                    <a:lstStyle/>
                    <a:p>
                      <a:endParaRPr lang="en-US" dirty="0"/>
                    </a:p>
                  </a:txBody>
                  <a:tcPr/>
                </a:tc>
                <a:tc hMerge="1">
                  <a:txBody>
                    <a:bodyPr/>
                    <a:lstStyle/>
                    <a:p>
                      <a:endParaRPr lang="en-US" dirty="0"/>
                    </a:p>
                  </a:txBody>
                  <a:tcPr/>
                </a:tc>
                <a:tc rowSpan="2">
                  <a:txBody>
                    <a:bodyPr/>
                    <a:lstStyle/>
                    <a:p>
                      <a:pPr algn="ctr"/>
                      <a:endParaRPr lang="en-US" sz="1800" b="1" dirty="0" smtClean="0"/>
                    </a:p>
                    <a:p>
                      <a:pPr algn="ctr"/>
                      <a:r>
                        <a:rPr lang="en-US" sz="1800" b="1" dirty="0" err="1" smtClean="0"/>
                        <a:t>Jumlah</a:t>
                      </a:r>
                      <a:endParaRPr lang="en-US" sz="1800" b="1" dirty="0"/>
                    </a:p>
                  </a:txBody>
                  <a:tcPr marT="45711" marB="45711"/>
                </a:tc>
              </a:tr>
              <a:tr h="430418">
                <a:tc vMerge="1">
                  <a:txBody>
                    <a:bodyPr/>
                    <a:lstStyle/>
                    <a:p>
                      <a:endParaRPr lang="en-US" dirty="0"/>
                    </a:p>
                  </a:txBody>
                  <a:tcPr/>
                </a:tc>
                <a:tc>
                  <a:txBody>
                    <a:bodyPr/>
                    <a:lstStyle/>
                    <a:p>
                      <a:pPr algn="ctr"/>
                      <a:r>
                        <a:rPr lang="en-US" sz="1800" b="1" dirty="0" err="1" smtClean="0"/>
                        <a:t>Kurang</a:t>
                      </a:r>
                      <a:endParaRPr lang="en-US" sz="1800" b="1" dirty="0"/>
                    </a:p>
                  </a:txBody>
                  <a:tcPr marT="45711" marB="45711"/>
                </a:tc>
                <a:tc>
                  <a:txBody>
                    <a:bodyPr/>
                    <a:lstStyle/>
                    <a:p>
                      <a:pPr algn="ctr"/>
                      <a:r>
                        <a:rPr lang="en-US" sz="1800" b="1" dirty="0" err="1" smtClean="0"/>
                        <a:t>Cukup</a:t>
                      </a:r>
                      <a:endParaRPr lang="en-US" sz="1800" b="1" dirty="0"/>
                    </a:p>
                  </a:txBody>
                  <a:tcPr marT="45711" marB="45711"/>
                </a:tc>
                <a:tc>
                  <a:txBody>
                    <a:bodyPr/>
                    <a:lstStyle/>
                    <a:p>
                      <a:pPr algn="ctr"/>
                      <a:r>
                        <a:rPr lang="id-ID" sz="1800" b="1" dirty="0" smtClean="0"/>
                        <a:t>Tinggi </a:t>
                      </a:r>
                      <a:endParaRPr lang="en-US" sz="1800" b="1" dirty="0"/>
                    </a:p>
                  </a:txBody>
                  <a:tcPr marT="45711" marB="45711"/>
                </a:tc>
                <a:tc vMerge="1">
                  <a:txBody>
                    <a:bodyPr/>
                    <a:lstStyle/>
                    <a:p>
                      <a:endParaRPr lang="en-US" dirty="0"/>
                    </a:p>
                  </a:txBody>
                  <a:tcPr/>
                </a:tc>
              </a:tr>
              <a:tr h="430418">
                <a:tc>
                  <a:txBody>
                    <a:bodyPr/>
                    <a:lstStyle/>
                    <a:p>
                      <a:pPr algn="ctr"/>
                      <a:r>
                        <a:rPr lang="id-ID" sz="1800" dirty="0" smtClean="0"/>
                        <a:t>Acer</a:t>
                      </a:r>
                      <a:endParaRPr lang="en-US" sz="1800" dirty="0"/>
                    </a:p>
                  </a:txBody>
                  <a:tcPr marT="45711" marB="45711"/>
                </a:tc>
                <a:tc>
                  <a:txBody>
                    <a:bodyPr/>
                    <a:lstStyle/>
                    <a:p>
                      <a:pPr algn="ctr"/>
                      <a:r>
                        <a:rPr lang="en-US" sz="1800" dirty="0" smtClean="0"/>
                        <a:t>82</a:t>
                      </a:r>
                      <a:endParaRPr lang="en-US" sz="1800" dirty="0"/>
                    </a:p>
                  </a:txBody>
                  <a:tcPr marT="45711" marB="45711"/>
                </a:tc>
                <a:tc>
                  <a:txBody>
                    <a:bodyPr/>
                    <a:lstStyle/>
                    <a:p>
                      <a:pPr algn="ctr"/>
                      <a:r>
                        <a:rPr lang="en-US" sz="1800" dirty="0" smtClean="0"/>
                        <a:t>65</a:t>
                      </a:r>
                      <a:endParaRPr lang="en-US" sz="1800" dirty="0"/>
                    </a:p>
                  </a:txBody>
                  <a:tcPr marT="45711" marB="45711"/>
                </a:tc>
                <a:tc>
                  <a:txBody>
                    <a:bodyPr/>
                    <a:lstStyle/>
                    <a:p>
                      <a:pPr algn="ctr"/>
                      <a:r>
                        <a:rPr lang="en-US" sz="1800" dirty="0" smtClean="0"/>
                        <a:t>12</a:t>
                      </a:r>
                      <a:endParaRPr lang="en-US" sz="1800" dirty="0"/>
                    </a:p>
                  </a:txBody>
                  <a:tcPr marT="45711" marB="45711"/>
                </a:tc>
                <a:tc>
                  <a:txBody>
                    <a:bodyPr/>
                    <a:lstStyle/>
                    <a:p>
                      <a:pPr algn="ctr"/>
                      <a:r>
                        <a:rPr lang="en-US" sz="1800" b="1" dirty="0" smtClean="0"/>
                        <a:t>159</a:t>
                      </a:r>
                      <a:endParaRPr lang="en-US" sz="1800" b="1" dirty="0"/>
                    </a:p>
                  </a:txBody>
                  <a:tcPr marT="45711" marB="45711"/>
                </a:tc>
              </a:tr>
              <a:tr h="430418">
                <a:tc>
                  <a:txBody>
                    <a:bodyPr/>
                    <a:lstStyle/>
                    <a:p>
                      <a:pPr algn="ctr"/>
                      <a:r>
                        <a:rPr lang="id-ID" sz="1800" dirty="0" smtClean="0"/>
                        <a:t>Asus</a:t>
                      </a:r>
                      <a:endParaRPr lang="en-US" sz="1800" dirty="0"/>
                    </a:p>
                  </a:txBody>
                  <a:tcPr marT="45711" marB="45711"/>
                </a:tc>
                <a:tc>
                  <a:txBody>
                    <a:bodyPr/>
                    <a:lstStyle/>
                    <a:p>
                      <a:pPr algn="ctr"/>
                      <a:r>
                        <a:rPr lang="en-US" sz="1800" dirty="0" smtClean="0"/>
                        <a:t>59</a:t>
                      </a:r>
                      <a:endParaRPr lang="en-US" sz="1800" dirty="0"/>
                    </a:p>
                  </a:txBody>
                  <a:tcPr marT="45711" marB="45711"/>
                </a:tc>
                <a:tc>
                  <a:txBody>
                    <a:bodyPr/>
                    <a:lstStyle/>
                    <a:p>
                      <a:pPr algn="ctr"/>
                      <a:r>
                        <a:rPr lang="en-US" sz="1800" dirty="0" smtClean="0"/>
                        <a:t>112</a:t>
                      </a:r>
                      <a:endParaRPr lang="en-US" sz="1800" dirty="0"/>
                    </a:p>
                  </a:txBody>
                  <a:tcPr marT="45711" marB="45711"/>
                </a:tc>
                <a:tc>
                  <a:txBody>
                    <a:bodyPr/>
                    <a:lstStyle/>
                    <a:p>
                      <a:pPr algn="ctr"/>
                      <a:r>
                        <a:rPr lang="en-US" sz="1800" dirty="0" smtClean="0"/>
                        <a:t>24</a:t>
                      </a:r>
                      <a:endParaRPr lang="en-US" sz="1800" dirty="0"/>
                    </a:p>
                  </a:txBody>
                  <a:tcPr marT="45711" marB="45711"/>
                </a:tc>
                <a:tc>
                  <a:txBody>
                    <a:bodyPr/>
                    <a:lstStyle/>
                    <a:p>
                      <a:pPr algn="ctr"/>
                      <a:r>
                        <a:rPr lang="en-US" sz="1800" b="1" dirty="0" smtClean="0"/>
                        <a:t>195</a:t>
                      </a:r>
                      <a:endParaRPr lang="en-US" sz="1800" b="1" dirty="0"/>
                    </a:p>
                  </a:txBody>
                  <a:tcPr marT="45711" marB="45711"/>
                </a:tc>
              </a:tr>
              <a:tr h="430418">
                <a:tc>
                  <a:txBody>
                    <a:bodyPr/>
                    <a:lstStyle/>
                    <a:p>
                      <a:pPr algn="ctr"/>
                      <a:r>
                        <a:rPr lang="id-ID" sz="1800" dirty="0" smtClean="0"/>
                        <a:t>Toshiba </a:t>
                      </a:r>
                      <a:endParaRPr lang="en-US" sz="1800" dirty="0"/>
                    </a:p>
                  </a:txBody>
                  <a:tcPr marT="45711" marB="45711"/>
                </a:tc>
                <a:tc>
                  <a:txBody>
                    <a:bodyPr/>
                    <a:lstStyle/>
                    <a:p>
                      <a:pPr algn="ctr"/>
                      <a:r>
                        <a:rPr lang="en-US" sz="1800" dirty="0" smtClean="0"/>
                        <a:t>37</a:t>
                      </a:r>
                      <a:endParaRPr lang="en-US" sz="1800" dirty="0"/>
                    </a:p>
                  </a:txBody>
                  <a:tcPr marT="45711" marB="45711"/>
                </a:tc>
                <a:tc>
                  <a:txBody>
                    <a:bodyPr/>
                    <a:lstStyle/>
                    <a:p>
                      <a:pPr algn="ctr"/>
                      <a:r>
                        <a:rPr lang="en-US" sz="1800" dirty="0" smtClean="0"/>
                        <a:t>94</a:t>
                      </a:r>
                      <a:endParaRPr lang="en-US" sz="1800" dirty="0"/>
                    </a:p>
                  </a:txBody>
                  <a:tcPr marT="45711" marB="45711"/>
                </a:tc>
                <a:tc>
                  <a:txBody>
                    <a:bodyPr/>
                    <a:lstStyle/>
                    <a:p>
                      <a:pPr algn="ctr"/>
                      <a:r>
                        <a:rPr lang="en-US" sz="1800" dirty="0" smtClean="0"/>
                        <a:t>42</a:t>
                      </a:r>
                      <a:endParaRPr lang="en-US" sz="1800" dirty="0"/>
                    </a:p>
                  </a:txBody>
                  <a:tcPr marT="45711" marB="45711"/>
                </a:tc>
                <a:tc>
                  <a:txBody>
                    <a:bodyPr/>
                    <a:lstStyle/>
                    <a:p>
                      <a:pPr algn="ctr"/>
                      <a:r>
                        <a:rPr lang="en-US" sz="1800" b="1" dirty="0" smtClean="0"/>
                        <a:t>173</a:t>
                      </a:r>
                      <a:endParaRPr lang="en-US" sz="1800" b="1" dirty="0"/>
                    </a:p>
                  </a:txBody>
                  <a:tcPr marT="45711" marB="45711"/>
                </a:tc>
              </a:tr>
              <a:tr h="430418">
                <a:tc>
                  <a:txBody>
                    <a:bodyPr/>
                    <a:lstStyle/>
                    <a:p>
                      <a:pPr algn="ctr"/>
                      <a:r>
                        <a:rPr lang="en-US" sz="1800" b="1" dirty="0" err="1" smtClean="0"/>
                        <a:t>Jumlah</a:t>
                      </a:r>
                      <a:endParaRPr lang="en-US" sz="1800" b="1" dirty="0"/>
                    </a:p>
                  </a:txBody>
                  <a:tcPr marT="45711" marB="45711"/>
                </a:tc>
                <a:tc>
                  <a:txBody>
                    <a:bodyPr/>
                    <a:lstStyle/>
                    <a:p>
                      <a:pPr algn="ctr"/>
                      <a:r>
                        <a:rPr lang="en-US" sz="1800" b="1" dirty="0" smtClean="0"/>
                        <a:t>178</a:t>
                      </a:r>
                      <a:endParaRPr lang="en-US" sz="1800" b="1" dirty="0"/>
                    </a:p>
                  </a:txBody>
                  <a:tcPr marT="45711" marB="45711"/>
                </a:tc>
                <a:tc>
                  <a:txBody>
                    <a:bodyPr/>
                    <a:lstStyle/>
                    <a:p>
                      <a:pPr algn="ctr"/>
                      <a:r>
                        <a:rPr lang="en-US" sz="1800" b="1" dirty="0" smtClean="0"/>
                        <a:t>271</a:t>
                      </a:r>
                      <a:endParaRPr lang="en-US" sz="1800" b="1" dirty="0"/>
                    </a:p>
                  </a:txBody>
                  <a:tcPr marT="45711" marB="45711"/>
                </a:tc>
                <a:tc>
                  <a:txBody>
                    <a:bodyPr/>
                    <a:lstStyle/>
                    <a:p>
                      <a:pPr algn="ctr"/>
                      <a:r>
                        <a:rPr lang="en-US" sz="1800" b="1" dirty="0" smtClean="0"/>
                        <a:t>78</a:t>
                      </a:r>
                      <a:endParaRPr lang="en-US" sz="1800" b="1" dirty="0"/>
                    </a:p>
                  </a:txBody>
                  <a:tcPr marT="45711" marB="45711"/>
                </a:tc>
                <a:tc>
                  <a:txBody>
                    <a:bodyPr/>
                    <a:lstStyle/>
                    <a:p>
                      <a:pPr algn="ctr"/>
                      <a:r>
                        <a:rPr lang="en-US" sz="1800" b="1" dirty="0" smtClean="0"/>
                        <a:t>527</a:t>
                      </a:r>
                      <a:endParaRPr lang="en-US" sz="1800" b="1" dirty="0"/>
                    </a:p>
                  </a:txBody>
                  <a:tcPr marT="45711" marB="45711"/>
                </a:tc>
              </a:tr>
            </a:tbl>
          </a:graphicData>
        </a:graphic>
      </p:graphicFrame>
      <p:sp>
        <p:nvSpPr>
          <p:cNvPr id="7"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Data Kualitatif</a:t>
            </a:r>
            <a:endParaRPr lang="fr-CA" dirty="0">
              <a:solidFill>
                <a:srgbClr val="FFFF00"/>
              </a:solidFill>
              <a:latin typeface="Imprint MT Shadow" panose="04020605060303030202" pitchFamily="82" charset="0"/>
            </a:endParaRPr>
          </a:p>
        </p:txBody>
      </p:sp>
    </p:spTree>
    <p:extLst>
      <p:ext uri="{BB962C8B-B14F-4D97-AF65-F5344CB8AC3E}">
        <p14:creationId xmlns:p14="http://schemas.microsoft.com/office/powerpoint/2010/main" val="26328847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contenu 2"/>
          <p:cNvSpPr>
            <a:spLocks noGrp="1"/>
          </p:cNvSpPr>
          <p:nvPr>
            <p:ph idx="1"/>
          </p:nvPr>
        </p:nvSpPr>
        <p:spPr/>
        <p:txBody>
          <a:bodyPr/>
          <a:lstStyle/>
          <a:p>
            <a:pPr algn="ctr">
              <a:buFont typeface="Arial" panose="020B0604020202020204" pitchFamily="34" charset="0"/>
              <a:buNone/>
            </a:pPr>
            <a:endParaRPr lang="id-ID" sz="6600" smtClean="0">
              <a:solidFill>
                <a:schemeClr val="bg1"/>
              </a:solidFill>
            </a:endParaRPr>
          </a:p>
          <a:p>
            <a:pPr algn="ctr">
              <a:buFont typeface="Arial" panose="020B0604020202020204" pitchFamily="34" charset="0"/>
              <a:buNone/>
            </a:pPr>
            <a:r>
              <a:rPr lang="id-ID" sz="6600" smtClean="0">
                <a:solidFill>
                  <a:schemeClr val="bg1"/>
                </a:solidFill>
              </a:rPr>
              <a:t>Terima kasih</a:t>
            </a:r>
            <a:endParaRPr lang="fr-CA" sz="6600"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sz="quarter" idx="1"/>
          </p:nvPr>
        </p:nvSpPr>
        <p:spPr>
          <a:xfrm>
            <a:off x="251520" y="620688"/>
            <a:ext cx="8640960" cy="6237312"/>
          </a:xfrm>
        </p:spPr>
        <p:txBody>
          <a:bodyPr>
            <a:normAutofit lnSpcReduction="10000"/>
          </a:bodyPr>
          <a:lstStyle/>
          <a:p>
            <a:pPr>
              <a:buFont typeface="Arial" charset="0"/>
              <a:buChar char="•"/>
              <a:defRPr/>
            </a:pPr>
            <a:r>
              <a:rPr lang="id-ID" sz="2400" dirty="0" smtClean="0"/>
              <a:t>D</a:t>
            </a:r>
            <a:r>
              <a:rPr lang="en-US" sz="2400" dirty="0" err="1" smtClean="0"/>
              <a:t>ata</a:t>
            </a:r>
            <a:r>
              <a:rPr lang="en-US" sz="2400" dirty="0" smtClean="0"/>
              <a:t> </a:t>
            </a:r>
            <a:r>
              <a:rPr lang="en-US" sz="2400" dirty="0" err="1" smtClean="0"/>
              <a:t>penyebab</a:t>
            </a:r>
            <a:r>
              <a:rPr lang="en-US" sz="2400" dirty="0" smtClean="0"/>
              <a:t> </a:t>
            </a:r>
            <a:r>
              <a:rPr lang="id-ID" sz="2400" dirty="0" smtClean="0"/>
              <a:t>/</a:t>
            </a:r>
            <a:r>
              <a:rPr lang="en-US" sz="2400" dirty="0" smtClean="0"/>
              <a:t>yang </a:t>
            </a:r>
            <a:r>
              <a:rPr lang="en-US" sz="2400" dirty="0" err="1" smtClean="0"/>
              <a:t>mempengaruhi</a:t>
            </a:r>
            <a:r>
              <a:rPr lang="en-US" sz="2400" dirty="0" smtClean="0"/>
              <a:t> </a:t>
            </a:r>
            <a:r>
              <a:rPr lang="id-ID" sz="2400" dirty="0" smtClean="0">
                <a:sym typeface="Wingdings" pitchFamily="2" charset="2"/>
              </a:rPr>
              <a:t>disebut </a:t>
            </a:r>
            <a:r>
              <a:rPr lang="en-US" sz="2400" dirty="0" err="1" smtClean="0">
                <a:sym typeface="Wingdings" pitchFamily="2" charset="2"/>
              </a:rPr>
              <a:t>variabel</a:t>
            </a:r>
            <a:r>
              <a:rPr lang="en-US" sz="2400" dirty="0" smtClean="0">
                <a:sym typeface="Wingdings" pitchFamily="2" charset="2"/>
              </a:rPr>
              <a:t> </a:t>
            </a:r>
            <a:r>
              <a:rPr lang="en-US" sz="2400" dirty="0" err="1" smtClean="0">
                <a:sym typeface="Wingdings" pitchFamily="2" charset="2"/>
              </a:rPr>
              <a:t>bebas</a:t>
            </a:r>
            <a:r>
              <a:rPr lang="en-US" sz="2400" dirty="0" smtClean="0">
                <a:sym typeface="Wingdings" pitchFamily="2" charset="2"/>
              </a:rPr>
              <a:t> (X)</a:t>
            </a:r>
            <a:endParaRPr lang="id-ID" sz="2400" dirty="0" smtClean="0">
              <a:sym typeface="Wingdings" pitchFamily="2" charset="2"/>
            </a:endParaRPr>
          </a:p>
          <a:p>
            <a:pPr>
              <a:buFont typeface="Arial" charset="0"/>
              <a:buChar char="•"/>
              <a:defRPr/>
            </a:pPr>
            <a:r>
              <a:rPr lang="id-ID" sz="2400" dirty="0" smtClean="0">
                <a:sym typeface="Wingdings" pitchFamily="2" charset="2"/>
              </a:rPr>
              <a:t>D</a:t>
            </a:r>
            <a:r>
              <a:rPr lang="en-US" sz="2400" dirty="0" err="1" smtClean="0">
                <a:sym typeface="Wingdings" pitchFamily="2" charset="2"/>
              </a:rPr>
              <a:t>ata</a:t>
            </a:r>
            <a:r>
              <a:rPr lang="en-US" sz="2400" dirty="0" smtClean="0">
                <a:sym typeface="Wingdings" pitchFamily="2" charset="2"/>
              </a:rPr>
              <a:t> </a:t>
            </a:r>
            <a:r>
              <a:rPr lang="en-US" sz="2400" dirty="0" err="1" smtClean="0">
                <a:sym typeface="Wingdings" pitchFamily="2" charset="2"/>
              </a:rPr>
              <a:t>akibat</a:t>
            </a:r>
            <a:r>
              <a:rPr lang="en-US" sz="2400" dirty="0" smtClean="0">
                <a:sym typeface="Wingdings" pitchFamily="2" charset="2"/>
              </a:rPr>
              <a:t> / yang </a:t>
            </a:r>
            <a:r>
              <a:rPr lang="en-US" sz="2400" dirty="0" err="1" smtClean="0">
                <a:sym typeface="Wingdings" pitchFamily="2" charset="2"/>
              </a:rPr>
              <a:t>dipengaruhi</a:t>
            </a:r>
            <a:r>
              <a:rPr lang="en-US" sz="2400" dirty="0" smtClean="0">
                <a:sym typeface="Wingdings" pitchFamily="2" charset="2"/>
              </a:rPr>
              <a:t> </a:t>
            </a:r>
            <a:r>
              <a:rPr lang="id-ID" sz="2400" dirty="0" smtClean="0">
                <a:sym typeface="Wingdings" pitchFamily="2" charset="2"/>
              </a:rPr>
              <a:t>disebut</a:t>
            </a:r>
            <a:r>
              <a:rPr lang="en-US" sz="2400" dirty="0" smtClean="0">
                <a:sym typeface="Wingdings" pitchFamily="2" charset="2"/>
              </a:rPr>
              <a:t> </a:t>
            </a:r>
            <a:r>
              <a:rPr lang="en-US" sz="2400" dirty="0" err="1" smtClean="0">
                <a:sym typeface="Wingdings" pitchFamily="2" charset="2"/>
              </a:rPr>
              <a:t>variabel</a:t>
            </a:r>
            <a:r>
              <a:rPr lang="en-US" sz="2400" dirty="0" smtClean="0">
                <a:sym typeface="Wingdings" pitchFamily="2" charset="2"/>
              </a:rPr>
              <a:t> </a:t>
            </a:r>
            <a:r>
              <a:rPr lang="en-US" sz="2400" dirty="0" err="1" smtClean="0">
                <a:sym typeface="Wingdings" pitchFamily="2" charset="2"/>
              </a:rPr>
              <a:t>tak</a:t>
            </a:r>
            <a:r>
              <a:rPr lang="en-US" sz="2400" dirty="0" smtClean="0">
                <a:sym typeface="Wingdings" pitchFamily="2" charset="2"/>
              </a:rPr>
              <a:t> </a:t>
            </a:r>
            <a:r>
              <a:rPr lang="en-US" sz="2400" dirty="0" err="1" smtClean="0">
                <a:sym typeface="Wingdings" pitchFamily="2" charset="2"/>
              </a:rPr>
              <a:t>bebas</a:t>
            </a:r>
            <a:r>
              <a:rPr lang="en-US" sz="2400" dirty="0" smtClean="0">
                <a:sym typeface="Wingdings" pitchFamily="2" charset="2"/>
              </a:rPr>
              <a:t> (Y)</a:t>
            </a:r>
            <a:endParaRPr lang="en-US" sz="2400" dirty="0" smtClean="0"/>
          </a:p>
          <a:p>
            <a:pPr>
              <a:buFont typeface="Arial" charset="0"/>
              <a:buChar char="•"/>
              <a:defRPr/>
            </a:pPr>
            <a:r>
              <a:rPr lang="en-US" sz="2400" dirty="0" err="1" smtClean="0"/>
              <a:t>Kuat</a:t>
            </a:r>
            <a:r>
              <a:rPr lang="en-US" sz="2400" dirty="0" smtClean="0"/>
              <a:t> </a:t>
            </a:r>
            <a:r>
              <a:rPr lang="id-ID" sz="2400" dirty="0" smtClean="0"/>
              <a:t> </a:t>
            </a:r>
            <a:r>
              <a:rPr lang="en-US" sz="2400" dirty="0" err="1" smtClean="0"/>
              <a:t>tidaknya</a:t>
            </a:r>
            <a:r>
              <a:rPr lang="en-US" sz="2400" dirty="0" smtClean="0"/>
              <a:t> </a:t>
            </a:r>
            <a:r>
              <a:rPr lang="en-US" sz="2400" dirty="0" err="1" smtClean="0"/>
              <a:t>hubungan</a:t>
            </a:r>
            <a:r>
              <a:rPr lang="en-US" sz="2400" dirty="0" smtClean="0"/>
              <a:t> </a:t>
            </a:r>
            <a:r>
              <a:rPr lang="en-US" sz="2400" dirty="0" err="1" smtClean="0"/>
              <a:t>antara</a:t>
            </a:r>
            <a:r>
              <a:rPr lang="en-US" sz="2400" dirty="0" smtClean="0"/>
              <a:t> X </a:t>
            </a:r>
            <a:r>
              <a:rPr lang="en-US" sz="2400" dirty="0" err="1" smtClean="0"/>
              <a:t>dan</a:t>
            </a:r>
            <a:r>
              <a:rPr lang="en-US" sz="2400" dirty="0" smtClean="0"/>
              <a:t> Y </a:t>
            </a:r>
            <a:r>
              <a:rPr lang="en-US" sz="2400" dirty="0" err="1" smtClean="0"/>
              <a:t>dapat</a:t>
            </a:r>
            <a:r>
              <a:rPr lang="en-US" sz="2400" dirty="0" smtClean="0"/>
              <a:t> </a:t>
            </a:r>
            <a:r>
              <a:rPr lang="id-ID" sz="2400" dirty="0" smtClean="0"/>
              <a:t>didekati</a:t>
            </a:r>
            <a:r>
              <a:rPr lang="en-US" sz="2400" dirty="0" smtClean="0"/>
              <a:t> </a:t>
            </a:r>
            <a:r>
              <a:rPr lang="en-US" sz="2400" dirty="0" err="1" smtClean="0"/>
              <a:t>dengan</a:t>
            </a:r>
            <a:r>
              <a:rPr lang="en-US" sz="2400" dirty="0" smtClean="0"/>
              <a:t> </a:t>
            </a:r>
            <a:r>
              <a:rPr lang="en-US" sz="2400" dirty="0" err="1" smtClean="0"/>
              <a:t>fungsi</a:t>
            </a:r>
            <a:r>
              <a:rPr lang="en-US" sz="2400" dirty="0" smtClean="0"/>
              <a:t> linier, </a:t>
            </a:r>
            <a:r>
              <a:rPr lang="en-US" sz="2400" dirty="0" err="1" smtClean="0"/>
              <a:t>diukur</a:t>
            </a:r>
            <a:r>
              <a:rPr lang="en-US" sz="2400" dirty="0" smtClean="0"/>
              <a:t> </a:t>
            </a:r>
            <a:r>
              <a:rPr lang="en-US" sz="2400" dirty="0" err="1" smtClean="0"/>
              <a:t>dengan</a:t>
            </a:r>
            <a:r>
              <a:rPr lang="en-US" sz="2400" dirty="0" smtClean="0"/>
              <a:t> </a:t>
            </a:r>
            <a:r>
              <a:rPr lang="en-US" sz="2400" dirty="0" err="1" smtClean="0"/>
              <a:t>suatu</a:t>
            </a:r>
            <a:r>
              <a:rPr lang="en-US" sz="2400" dirty="0" smtClean="0"/>
              <a:t> </a:t>
            </a:r>
            <a:r>
              <a:rPr lang="en-US" sz="2400" dirty="0" err="1" smtClean="0"/>
              <a:t>nilai</a:t>
            </a:r>
            <a:r>
              <a:rPr lang="en-US" sz="2400" dirty="0" smtClean="0"/>
              <a:t> yang </a:t>
            </a:r>
            <a:r>
              <a:rPr lang="en-US" sz="2400" dirty="0" err="1" smtClean="0"/>
              <a:t>disebut</a:t>
            </a:r>
            <a:r>
              <a:rPr lang="en-US" sz="2400" dirty="0" smtClean="0"/>
              <a:t> </a:t>
            </a:r>
            <a:r>
              <a:rPr lang="en-US" sz="2400" dirty="0" err="1" smtClean="0"/>
              <a:t>Koefisien</a:t>
            </a:r>
            <a:r>
              <a:rPr lang="en-US" sz="2400" dirty="0" smtClean="0"/>
              <a:t> </a:t>
            </a:r>
            <a:r>
              <a:rPr lang="en-US" sz="2400" dirty="0" err="1" smtClean="0"/>
              <a:t>Korelasi</a:t>
            </a:r>
            <a:r>
              <a:rPr lang="en-US" sz="2400" dirty="0" smtClean="0"/>
              <a:t> (r).</a:t>
            </a:r>
          </a:p>
          <a:p>
            <a:pPr>
              <a:buFont typeface="Arial" charset="0"/>
              <a:buChar char="•"/>
              <a:defRPr/>
            </a:pPr>
            <a:r>
              <a:rPr lang="en-US" sz="2400" dirty="0" err="1" smtClean="0"/>
              <a:t>Nilai</a:t>
            </a:r>
            <a:r>
              <a:rPr lang="en-US" sz="2400" dirty="0" smtClean="0"/>
              <a:t> </a:t>
            </a:r>
            <a:r>
              <a:rPr lang="en-US" sz="2400" dirty="0" err="1" smtClean="0"/>
              <a:t>koefisien</a:t>
            </a:r>
            <a:r>
              <a:rPr lang="en-US" sz="2400" dirty="0" smtClean="0"/>
              <a:t> </a:t>
            </a:r>
            <a:r>
              <a:rPr lang="en-US" sz="2400" dirty="0" err="1" smtClean="0"/>
              <a:t>korelasi</a:t>
            </a:r>
            <a:r>
              <a:rPr lang="en-US" sz="2400" dirty="0" smtClean="0"/>
              <a:t> paling </a:t>
            </a:r>
            <a:r>
              <a:rPr lang="en-US" sz="2400" dirty="0" err="1" smtClean="0"/>
              <a:t>kecil</a:t>
            </a:r>
            <a:r>
              <a:rPr lang="en-US" sz="2400" dirty="0" smtClean="0"/>
              <a:t> -1 </a:t>
            </a:r>
            <a:r>
              <a:rPr lang="en-US" sz="2400" dirty="0" err="1" smtClean="0"/>
              <a:t>dan</a:t>
            </a:r>
            <a:r>
              <a:rPr lang="en-US" sz="2400" dirty="0" smtClean="0"/>
              <a:t> paling </a:t>
            </a:r>
            <a:r>
              <a:rPr lang="en-US" sz="2400" dirty="0" err="1" smtClean="0"/>
              <a:t>besar</a:t>
            </a:r>
            <a:r>
              <a:rPr lang="en-US" sz="2400" dirty="0" smtClean="0"/>
              <a:t> 1.</a:t>
            </a:r>
            <a:endParaRPr lang="id-ID" sz="2400" dirty="0" smtClean="0"/>
          </a:p>
          <a:p>
            <a:pPr marL="717550">
              <a:buFont typeface="Wingdings" panose="05000000000000000000" pitchFamily="2" charset="2"/>
              <a:buChar char="ü"/>
            </a:pPr>
            <a:r>
              <a:rPr lang="id-ID" sz="2400" dirty="0"/>
              <a:t>	</a:t>
            </a:r>
            <a:r>
              <a:rPr lang="id-ID" sz="2400" b="1" dirty="0" smtClean="0">
                <a:solidFill>
                  <a:srgbClr val="002060"/>
                </a:solidFill>
              </a:rPr>
              <a:t>Jika </a:t>
            </a:r>
            <a:r>
              <a:rPr lang="en-US" sz="2400" b="1" dirty="0" smtClean="0">
                <a:solidFill>
                  <a:srgbClr val="002060"/>
                </a:solidFill>
              </a:rPr>
              <a:t>r </a:t>
            </a:r>
            <a:r>
              <a:rPr lang="en-US" sz="2400" b="1" dirty="0">
                <a:solidFill>
                  <a:srgbClr val="002060"/>
                </a:solidFill>
              </a:rPr>
              <a:t>= 1 (</a:t>
            </a:r>
            <a:r>
              <a:rPr lang="en-US" sz="2400" b="1" dirty="0" err="1">
                <a:solidFill>
                  <a:srgbClr val="002060"/>
                </a:solidFill>
              </a:rPr>
              <a:t>korelasi</a:t>
            </a:r>
            <a:r>
              <a:rPr lang="en-US" sz="2400" b="1" dirty="0">
                <a:solidFill>
                  <a:srgbClr val="002060"/>
                </a:solidFill>
              </a:rPr>
              <a:t> </a:t>
            </a:r>
            <a:r>
              <a:rPr lang="en-US" sz="2400" b="1" dirty="0" err="1">
                <a:solidFill>
                  <a:srgbClr val="002060"/>
                </a:solidFill>
              </a:rPr>
              <a:t>positif</a:t>
            </a:r>
            <a:r>
              <a:rPr lang="en-US" sz="2400" b="1" dirty="0">
                <a:solidFill>
                  <a:srgbClr val="002060"/>
                </a:solidFill>
              </a:rPr>
              <a:t> </a:t>
            </a:r>
            <a:r>
              <a:rPr lang="en-US" sz="2400" b="1" dirty="0" err="1">
                <a:solidFill>
                  <a:srgbClr val="002060"/>
                </a:solidFill>
              </a:rPr>
              <a:t>kuat</a:t>
            </a:r>
            <a:r>
              <a:rPr lang="en-US" sz="2400" b="1" dirty="0">
                <a:solidFill>
                  <a:srgbClr val="002060"/>
                </a:solidFill>
              </a:rPr>
              <a:t>)</a:t>
            </a:r>
          </a:p>
          <a:p>
            <a:pPr marL="900113">
              <a:buNone/>
            </a:pPr>
            <a:r>
              <a:rPr lang="en-US" sz="2400" dirty="0"/>
              <a:t>		</a:t>
            </a:r>
            <a:r>
              <a:rPr lang="en-US" sz="2400" dirty="0" err="1"/>
              <a:t>artinya</a:t>
            </a:r>
            <a:r>
              <a:rPr lang="en-US" sz="2400" dirty="0"/>
              <a:t> </a:t>
            </a:r>
            <a:r>
              <a:rPr lang="en-US" sz="2400" dirty="0" err="1"/>
              <a:t>bahwa</a:t>
            </a:r>
            <a:r>
              <a:rPr lang="en-US" sz="2400" dirty="0"/>
              <a:t> </a:t>
            </a:r>
            <a:r>
              <a:rPr lang="en-US" sz="2400" dirty="0" err="1"/>
              <a:t>setiap</a:t>
            </a:r>
            <a:r>
              <a:rPr lang="en-US" sz="2400" dirty="0"/>
              <a:t> </a:t>
            </a:r>
            <a:r>
              <a:rPr lang="en-US" sz="2400" dirty="0" err="1"/>
              <a:t>kenaikan</a:t>
            </a:r>
            <a:r>
              <a:rPr lang="en-US" sz="2400" dirty="0"/>
              <a:t>  </a:t>
            </a:r>
            <a:r>
              <a:rPr lang="en-US" sz="2400" dirty="0" err="1" smtClean="0"/>
              <a:t>nilai</a:t>
            </a:r>
            <a:r>
              <a:rPr lang="en-US" sz="2400" dirty="0" smtClean="0"/>
              <a:t> </a:t>
            </a:r>
            <a:r>
              <a:rPr lang="en-US" sz="2400" dirty="0" err="1"/>
              <a:t>pada</a:t>
            </a:r>
            <a:r>
              <a:rPr lang="en-US" sz="2400" dirty="0"/>
              <a:t> </a:t>
            </a:r>
            <a:r>
              <a:rPr lang="en-US" sz="2400" dirty="0" err="1" smtClean="0"/>
              <a:t>variabel</a:t>
            </a:r>
            <a:r>
              <a:rPr lang="en-US" sz="2400" dirty="0" smtClean="0"/>
              <a:t> </a:t>
            </a:r>
            <a:r>
              <a:rPr lang="en-US" sz="2400" dirty="0"/>
              <a:t>X </a:t>
            </a:r>
            <a:r>
              <a:rPr lang="en-US" sz="2400" dirty="0" err="1"/>
              <a:t>akan</a:t>
            </a:r>
            <a:r>
              <a:rPr lang="en-US" sz="2400" dirty="0"/>
              <a:t> </a:t>
            </a:r>
            <a:r>
              <a:rPr lang="en-US" sz="2400" dirty="0" err="1"/>
              <a:t>diikuti</a:t>
            </a:r>
            <a:r>
              <a:rPr lang="en-US" sz="2400" dirty="0"/>
              <a:t> </a:t>
            </a:r>
            <a:r>
              <a:rPr lang="en-US" sz="2400" dirty="0" err="1"/>
              <a:t>dengan</a:t>
            </a:r>
            <a:r>
              <a:rPr lang="en-US" sz="2400" dirty="0"/>
              <a:t> </a:t>
            </a:r>
            <a:r>
              <a:rPr lang="en-US" sz="2400" dirty="0" err="1"/>
              <a:t>kenaikan</a:t>
            </a:r>
            <a:r>
              <a:rPr lang="en-US" sz="2400" dirty="0"/>
              <a:t> </a:t>
            </a:r>
            <a:r>
              <a:rPr lang="en-US" sz="2400" dirty="0" err="1" smtClean="0"/>
              <a:t>nilai</a:t>
            </a:r>
            <a:r>
              <a:rPr lang="en-US" sz="2400" dirty="0" smtClean="0"/>
              <a:t> </a:t>
            </a:r>
            <a:r>
              <a:rPr lang="en-US" sz="2400" dirty="0" err="1"/>
              <a:t>variabel</a:t>
            </a:r>
            <a:r>
              <a:rPr lang="en-US" sz="2400" dirty="0"/>
              <a:t> Y, </a:t>
            </a:r>
            <a:r>
              <a:rPr lang="en-US" sz="2400" dirty="0" err="1"/>
              <a:t>sebaliknya</a:t>
            </a:r>
            <a:r>
              <a:rPr lang="en-US" sz="2400" dirty="0"/>
              <a:t> </a:t>
            </a:r>
            <a:r>
              <a:rPr lang="en-US" sz="2400" dirty="0" err="1"/>
              <a:t>jika</a:t>
            </a:r>
            <a:r>
              <a:rPr lang="en-US" sz="2400" dirty="0"/>
              <a:t> </a:t>
            </a:r>
            <a:r>
              <a:rPr lang="en-US" sz="2400" dirty="0" err="1"/>
              <a:t>variabel</a:t>
            </a:r>
            <a:r>
              <a:rPr lang="en-US" sz="2400" dirty="0"/>
              <a:t> X </a:t>
            </a:r>
            <a:r>
              <a:rPr lang="en-US" sz="2400" dirty="0" err="1" smtClean="0"/>
              <a:t>mengalami</a:t>
            </a:r>
            <a:r>
              <a:rPr lang="en-US" sz="2400" dirty="0" smtClean="0"/>
              <a:t> </a:t>
            </a:r>
            <a:r>
              <a:rPr lang="en-US" sz="2400" dirty="0" err="1"/>
              <a:t>penurunan</a:t>
            </a:r>
            <a:r>
              <a:rPr lang="en-US" sz="2400" dirty="0"/>
              <a:t>, </a:t>
            </a:r>
            <a:r>
              <a:rPr lang="en-US" sz="2400" dirty="0" err="1"/>
              <a:t>maka</a:t>
            </a:r>
            <a:r>
              <a:rPr lang="en-US" sz="2400" dirty="0"/>
              <a:t> </a:t>
            </a:r>
            <a:r>
              <a:rPr lang="en-US" sz="2400" dirty="0" err="1"/>
              <a:t>akan</a:t>
            </a:r>
            <a:r>
              <a:rPr lang="en-US" sz="2400" dirty="0"/>
              <a:t> </a:t>
            </a:r>
            <a:r>
              <a:rPr lang="en-US" sz="2400" dirty="0" err="1"/>
              <a:t>diikuti</a:t>
            </a:r>
            <a:r>
              <a:rPr lang="en-US" sz="2400" dirty="0"/>
              <a:t> 	</a:t>
            </a:r>
            <a:r>
              <a:rPr lang="en-US" sz="2400" dirty="0" err="1"/>
              <a:t>dengan</a:t>
            </a:r>
            <a:r>
              <a:rPr lang="en-US" sz="2400" dirty="0"/>
              <a:t> </a:t>
            </a:r>
            <a:r>
              <a:rPr lang="en-US" sz="2400" dirty="0" err="1"/>
              <a:t>penurunan</a:t>
            </a:r>
            <a:r>
              <a:rPr lang="en-US" sz="2400" dirty="0"/>
              <a:t> </a:t>
            </a:r>
            <a:r>
              <a:rPr lang="en-US" sz="2400" dirty="0" err="1"/>
              <a:t>variabel</a:t>
            </a:r>
            <a:r>
              <a:rPr lang="en-US" sz="2400" dirty="0"/>
              <a:t> Y.</a:t>
            </a:r>
          </a:p>
          <a:p>
            <a:pPr marL="801688">
              <a:buFont typeface="Wingdings" panose="05000000000000000000" pitchFamily="2" charset="2"/>
              <a:buChar char="ü"/>
            </a:pPr>
            <a:r>
              <a:rPr lang="en-US" sz="2800" dirty="0"/>
              <a:t>	</a:t>
            </a:r>
            <a:r>
              <a:rPr lang="id-ID" sz="2800" b="1" dirty="0" smtClean="0">
                <a:solidFill>
                  <a:srgbClr val="002060"/>
                </a:solidFill>
              </a:rPr>
              <a:t>Jika </a:t>
            </a:r>
            <a:r>
              <a:rPr lang="en-US" sz="2400" b="1" dirty="0" smtClean="0">
                <a:solidFill>
                  <a:srgbClr val="002060"/>
                </a:solidFill>
              </a:rPr>
              <a:t>r </a:t>
            </a:r>
            <a:r>
              <a:rPr lang="en-US" sz="2400" b="1" dirty="0">
                <a:solidFill>
                  <a:srgbClr val="002060"/>
                </a:solidFill>
              </a:rPr>
              <a:t>= -1 (</a:t>
            </a:r>
            <a:r>
              <a:rPr lang="en-US" sz="2400" b="1" dirty="0" err="1">
                <a:solidFill>
                  <a:srgbClr val="002060"/>
                </a:solidFill>
              </a:rPr>
              <a:t>korelasi</a:t>
            </a:r>
            <a:r>
              <a:rPr lang="en-US" sz="2400" b="1" dirty="0">
                <a:solidFill>
                  <a:srgbClr val="002060"/>
                </a:solidFill>
              </a:rPr>
              <a:t> </a:t>
            </a:r>
            <a:r>
              <a:rPr lang="en-US" sz="2400" b="1" dirty="0" err="1">
                <a:solidFill>
                  <a:srgbClr val="002060"/>
                </a:solidFill>
              </a:rPr>
              <a:t>negatif</a:t>
            </a:r>
            <a:r>
              <a:rPr lang="en-US" sz="2400" b="1" dirty="0">
                <a:solidFill>
                  <a:srgbClr val="002060"/>
                </a:solidFill>
              </a:rPr>
              <a:t> </a:t>
            </a:r>
            <a:r>
              <a:rPr lang="en-US" sz="2400" b="1" dirty="0" err="1">
                <a:solidFill>
                  <a:srgbClr val="002060"/>
                </a:solidFill>
              </a:rPr>
              <a:t>kuat</a:t>
            </a:r>
            <a:r>
              <a:rPr lang="en-US" sz="2400" b="1" dirty="0">
                <a:solidFill>
                  <a:srgbClr val="002060"/>
                </a:solidFill>
              </a:rPr>
              <a:t>)</a:t>
            </a:r>
          </a:p>
          <a:p>
            <a:pPr marL="900113">
              <a:buNone/>
            </a:pPr>
            <a:r>
              <a:rPr lang="en-US" sz="2400" dirty="0"/>
              <a:t>		</a:t>
            </a:r>
            <a:r>
              <a:rPr lang="en-US" sz="2400" dirty="0" err="1"/>
              <a:t>artinya</a:t>
            </a:r>
            <a:r>
              <a:rPr lang="en-US" sz="2400" dirty="0"/>
              <a:t> </a:t>
            </a:r>
            <a:r>
              <a:rPr lang="en-US" sz="2400" dirty="0" err="1"/>
              <a:t>bahwa</a:t>
            </a:r>
            <a:r>
              <a:rPr lang="en-US" sz="2400" dirty="0"/>
              <a:t> </a:t>
            </a:r>
            <a:r>
              <a:rPr lang="en-US" sz="2400" dirty="0" err="1"/>
              <a:t>setiap</a:t>
            </a:r>
            <a:r>
              <a:rPr lang="en-US" sz="2400" dirty="0"/>
              <a:t> </a:t>
            </a:r>
            <a:r>
              <a:rPr lang="en-US" sz="2400" dirty="0" err="1"/>
              <a:t>kenaikan</a:t>
            </a:r>
            <a:r>
              <a:rPr lang="en-US" sz="2400" dirty="0"/>
              <a:t>  </a:t>
            </a:r>
            <a:r>
              <a:rPr lang="en-US" sz="2400" dirty="0" err="1" smtClean="0"/>
              <a:t>nilai</a:t>
            </a:r>
            <a:r>
              <a:rPr lang="en-US" sz="2400" dirty="0" smtClean="0"/>
              <a:t> </a:t>
            </a:r>
            <a:r>
              <a:rPr lang="en-US" sz="2400" dirty="0" err="1"/>
              <a:t>pada</a:t>
            </a:r>
            <a:r>
              <a:rPr lang="en-US" sz="2400" dirty="0"/>
              <a:t> </a:t>
            </a:r>
            <a:r>
              <a:rPr lang="en-US" sz="2400" dirty="0" err="1" smtClean="0"/>
              <a:t>variabel</a:t>
            </a:r>
            <a:r>
              <a:rPr lang="en-US" sz="2400" dirty="0" smtClean="0"/>
              <a:t> </a:t>
            </a:r>
            <a:r>
              <a:rPr lang="en-US" sz="2400" dirty="0"/>
              <a:t>X </a:t>
            </a:r>
            <a:r>
              <a:rPr lang="en-US" sz="2400" dirty="0" err="1"/>
              <a:t>akan</a:t>
            </a:r>
            <a:r>
              <a:rPr lang="en-US" sz="2400" dirty="0"/>
              <a:t> </a:t>
            </a:r>
            <a:r>
              <a:rPr lang="en-US" sz="2400" dirty="0" err="1"/>
              <a:t>diikuti</a:t>
            </a:r>
            <a:r>
              <a:rPr lang="en-US" sz="2400" dirty="0"/>
              <a:t> </a:t>
            </a:r>
            <a:r>
              <a:rPr lang="en-US" sz="2400" dirty="0" err="1"/>
              <a:t>dengan</a:t>
            </a:r>
            <a:r>
              <a:rPr lang="en-US" sz="2400" dirty="0"/>
              <a:t> </a:t>
            </a:r>
            <a:r>
              <a:rPr lang="en-US" sz="2400" dirty="0" err="1" smtClean="0"/>
              <a:t>penurunan</a:t>
            </a:r>
            <a:r>
              <a:rPr lang="id-ID" sz="2400" dirty="0" smtClean="0"/>
              <a:t> </a:t>
            </a:r>
            <a:r>
              <a:rPr lang="en-US" sz="2400" dirty="0" err="1" smtClean="0"/>
              <a:t>nilai</a:t>
            </a:r>
            <a:r>
              <a:rPr lang="en-US" sz="2400" dirty="0" smtClean="0"/>
              <a:t> </a:t>
            </a:r>
            <a:r>
              <a:rPr lang="en-US" sz="2400" dirty="0" err="1"/>
              <a:t>variabel</a:t>
            </a:r>
            <a:r>
              <a:rPr lang="en-US" sz="2400" dirty="0"/>
              <a:t> Y, </a:t>
            </a:r>
            <a:r>
              <a:rPr lang="en-US" sz="2400" dirty="0" err="1"/>
              <a:t>sebaliknya</a:t>
            </a:r>
            <a:r>
              <a:rPr lang="en-US" sz="2400" dirty="0"/>
              <a:t> </a:t>
            </a:r>
            <a:r>
              <a:rPr lang="en-US" sz="2400" dirty="0" err="1"/>
              <a:t>jika</a:t>
            </a:r>
            <a:r>
              <a:rPr lang="en-US" sz="2400" dirty="0"/>
              <a:t> </a:t>
            </a:r>
            <a:r>
              <a:rPr lang="en-US" sz="2400" dirty="0" err="1"/>
              <a:t>variabel</a:t>
            </a:r>
            <a:r>
              <a:rPr lang="en-US" sz="2400" dirty="0"/>
              <a:t> X </a:t>
            </a:r>
            <a:r>
              <a:rPr lang="en-US" sz="2400" dirty="0" err="1" smtClean="0"/>
              <a:t>mengalami</a:t>
            </a:r>
            <a:r>
              <a:rPr lang="en-US" sz="2400" dirty="0" smtClean="0"/>
              <a:t> </a:t>
            </a:r>
            <a:r>
              <a:rPr lang="en-US" sz="2400" dirty="0" err="1"/>
              <a:t>penurunan</a:t>
            </a:r>
            <a:r>
              <a:rPr lang="en-US" sz="2400" dirty="0"/>
              <a:t>, </a:t>
            </a:r>
            <a:r>
              <a:rPr lang="en-US" sz="2400" dirty="0" err="1"/>
              <a:t>maka</a:t>
            </a:r>
            <a:r>
              <a:rPr lang="en-US" sz="2400" dirty="0"/>
              <a:t> </a:t>
            </a:r>
            <a:r>
              <a:rPr lang="en-US" sz="2400" dirty="0" err="1"/>
              <a:t>akan</a:t>
            </a:r>
            <a:r>
              <a:rPr lang="en-US" sz="2400" dirty="0"/>
              <a:t> </a:t>
            </a:r>
            <a:r>
              <a:rPr lang="en-US" sz="2400" dirty="0" err="1"/>
              <a:t>diikuti</a:t>
            </a:r>
            <a:r>
              <a:rPr lang="en-US" sz="2400" dirty="0"/>
              <a:t> 	</a:t>
            </a:r>
            <a:r>
              <a:rPr lang="en-US" sz="2400" dirty="0" err="1"/>
              <a:t>dengan</a:t>
            </a:r>
            <a:r>
              <a:rPr lang="en-US" sz="2400" dirty="0"/>
              <a:t> </a:t>
            </a:r>
            <a:r>
              <a:rPr lang="en-US" sz="2400" dirty="0" err="1"/>
              <a:t>kenaikan</a:t>
            </a:r>
            <a:r>
              <a:rPr lang="en-US" sz="2400" dirty="0"/>
              <a:t> </a:t>
            </a:r>
            <a:r>
              <a:rPr lang="en-US" sz="2400" dirty="0" err="1"/>
              <a:t>variabel</a:t>
            </a:r>
            <a:r>
              <a:rPr lang="en-US" sz="2400" dirty="0"/>
              <a:t> Y.</a:t>
            </a:r>
          </a:p>
          <a:p>
            <a:pPr>
              <a:buFont typeface="Arial" charset="0"/>
              <a:buChar char="•"/>
              <a:defRPr/>
            </a:pPr>
            <a:endParaRPr lang="en-US" sz="2400" dirty="0" smtClean="0"/>
          </a:p>
          <a:p>
            <a:pPr>
              <a:buFont typeface="Arial" charset="0"/>
              <a:buNone/>
              <a:defRPr/>
            </a:pPr>
            <a:endParaRPr lang="id-ID" sz="2400" dirty="0" smtClean="0"/>
          </a:p>
          <a:p>
            <a:pPr>
              <a:buFont typeface="Wingdings 2" pitchFamily="18" charset="2"/>
              <a:buNone/>
              <a:defRPr/>
            </a:pPr>
            <a:endParaRPr lang="en-US" sz="2400" dirty="0" smtClean="0"/>
          </a:p>
        </p:txBody>
      </p:sp>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Analisa korelasi</a:t>
            </a:r>
            <a:endParaRPr lang="fr-CA" dirty="0" smtClean="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sz="quarter" idx="1"/>
          </p:nvPr>
        </p:nvSpPr>
        <p:spPr>
          <a:xfrm>
            <a:off x="251520" y="620688"/>
            <a:ext cx="8640960" cy="1656184"/>
          </a:xfrm>
        </p:spPr>
        <p:txBody>
          <a:bodyPr>
            <a:normAutofit/>
          </a:bodyPr>
          <a:lstStyle/>
          <a:p>
            <a:pPr marL="717550">
              <a:buFont typeface="Wingdings" panose="05000000000000000000" pitchFamily="2" charset="2"/>
              <a:buChar char="ü"/>
            </a:pPr>
            <a:r>
              <a:rPr lang="id-ID" sz="2400" dirty="0"/>
              <a:t>	</a:t>
            </a:r>
            <a:r>
              <a:rPr lang="id-ID" sz="2400" b="1" dirty="0" smtClean="0">
                <a:solidFill>
                  <a:srgbClr val="002060"/>
                </a:solidFill>
              </a:rPr>
              <a:t>Jika </a:t>
            </a:r>
            <a:r>
              <a:rPr lang="en-US" sz="2400" b="1" dirty="0" smtClean="0">
                <a:solidFill>
                  <a:srgbClr val="002060"/>
                </a:solidFill>
              </a:rPr>
              <a:t>r </a:t>
            </a:r>
            <a:r>
              <a:rPr lang="en-US" sz="2400" b="1" dirty="0">
                <a:solidFill>
                  <a:srgbClr val="002060"/>
                </a:solidFill>
              </a:rPr>
              <a:t>= </a:t>
            </a:r>
            <a:r>
              <a:rPr lang="id-ID" sz="2400" b="1" dirty="0" smtClean="0">
                <a:solidFill>
                  <a:srgbClr val="002060"/>
                </a:solidFill>
              </a:rPr>
              <a:t>0</a:t>
            </a:r>
            <a:r>
              <a:rPr lang="en-US" sz="2400" b="1" dirty="0" smtClean="0">
                <a:solidFill>
                  <a:srgbClr val="002060"/>
                </a:solidFill>
              </a:rPr>
              <a:t> (</a:t>
            </a:r>
            <a:r>
              <a:rPr lang="id-ID" sz="2400" b="1" dirty="0" smtClean="0">
                <a:solidFill>
                  <a:srgbClr val="002060"/>
                </a:solidFill>
              </a:rPr>
              <a:t>tidak ada korelasi</a:t>
            </a:r>
            <a:r>
              <a:rPr lang="en-US" sz="2400" b="1" dirty="0" smtClean="0">
                <a:solidFill>
                  <a:srgbClr val="002060"/>
                </a:solidFill>
              </a:rPr>
              <a:t>)</a:t>
            </a:r>
            <a:endParaRPr lang="en-US" sz="2400" b="1" dirty="0">
              <a:solidFill>
                <a:srgbClr val="002060"/>
              </a:solidFill>
            </a:endParaRPr>
          </a:p>
          <a:p>
            <a:pPr>
              <a:buNone/>
            </a:pPr>
            <a:r>
              <a:rPr lang="en-US" sz="2400" dirty="0"/>
              <a:t>		</a:t>
            </a:r>
            <a:r>
              <a:rPr lang="en-US" sz="2400" dirty="0" err="1" smtClean="0"/>
              <a:t>artinya</a:t>
            </a:r>
            <a:r>
              <a:rPr lang="en-US" sz="2400" dirty="0" smtClean="0"/>
              <a:t> </a:t>
            </a:r>
            <a:r>
              <a:rPr lang="en-US" sz="2400" dirty="0" err="1"/>
              <a:t>bahwa</a:t>
            </a:r>
            <a:r>
              <a:rPr lang="en-US" sz="2400" dirty="0"/>
              <a:t> </a:t>
            </a:r>
            <a:r>
              <a:rPr lang="en-US" sz="2400" dirty="0" err="1"/>
              <a:t>naik</a:t>
            </a:r>
            <a:r>
              <a:rPr lang="en-US" sz="2400" dirty="0"/>
              <a:t> </a:t>
            </a:r>
            <a:r>
              <a:rPr lang="en-US" sz="2400" dirty="0" err="1"/>
              <a:t>turunnya</a:t>
            </a:r>
            <a:r>
              <a:rPr lang="en-US" sz="2400" dirty="0"/>
              <a:t> </a:t>
            </a:r>
            <a:r>
              <a:rPr lang="en-US" sz="2400" dirty="0" err="1"/>
              <a:t>skor</a:t>
            </a:r>
            <a:r>
              <a:rPr lang="en-US" sz="2400" dirty="0"/>
              <a:t>/</a:t>
            </a:r>
            <a:r>
              <a:rPr lang="en-US" sz="2400" dirty="0" err="1"/>
              <a:t>nilai</a:t>
            </a:r>
            <a:r>
              <a:rPr lang="en-US" sz="2400" dirty="0"/>
              <a:t> </a:t>
            </a:r>
            <a:r>
              <a:rPr lang="en-US" sz="2400" dirty="0" err="1"/>
              <a:t>satu</a:t>
            </a:r>
            <a:r>
              <a:rPr lang="en-US" sz="2400" dirty="0"/>
              <a:t> 	</a:t>
            </a:r>
            <a:r>
              <a:rPr lang="en-US" sz="2400" dirty="0" err="1"/>
              <a:t>variabel</a:t>
            </a:r>
            <a:r>
              <a:rPr lang="en-US" sz="2400" dirty="0"/>
              <a:t> </a:t>
            </a:r>
            <a:r>
              <a:rPr lang="en-US" sz="2400" dirty="0" err="1"/>
              <a:t>tidak</a:t>
            </a:r>
            <a:r>
              <a:rPr lang="en-US" sz="2400" dirty="0"/>
              <a:t> </a:t>
            </a:r>
            <a:r>
              <a:rPr lang="id-ID" sz="2400" dirty="0" smtClean="0"/>
              <a:t>	</a:t>
            </a:r>
            <a:r>
              <a:rPr lang="en-US" sz="2400" dirty="0" err="1" smtClean="0"/>
              <a:t>mempunyai</a:t>
            </a:r>
            <a:r>
              <a:rPr lang="en-US" sz="2400" dirty="0" smtClean="0"/>
              <a:t> </a:t>
            </a:r>
            <a:r>
              <a:rPr lang="en-US" sz="2400" dirty="0" err="1"/>
              <a:t>kaitan</a:t>
            </a:r>
            <a:r>
              <a:rPr lang="en-US" sz="2400" dirty="0"/>
              <a:t> </a:t>
            </a:r>
            <a:r>
              <a:rPr lang="en-US" sz="2400" dirty="0" err="1"/>
              <a:t>dengan</a:t>
            </a:r>
            <a:r>
              <a:rPr lang="en-US" sz="2400" dirty="0"/>
              <a:t> </a:t>
            </a:r>
            <a:r>
              <a:rPr lang="en-US" sz="2400" dirty="0" err="1"/>
              <a:t>naik</a:t>
            </a:r>
            <a:r>
              <a:rPr lang="en-US" sz="2400" dirty="0"/>
              <a:t> </a:t>
            </a:r>
            <a:r>
              <a:rPr lang="en-US" sz="2400" dirty="0" err="1" smtClean="0"/>
              <a:t>turunnya</a:t>
            </a:r>
            <a:r>
              <a:rPr lang="en-US" sz="2400" dirty="0" smtClean="0"/>
              <a:t> </a:t>
            </a:r>
            <a:r>
              <a:rPr lang="en-US" sz="2400" dirty="0" err="1"/>
              <a:t>skor</a:t>
            </a:r>
            <a:r>
              <a:rPr lang="en-US" sz="2400" dirty="0"/>
              <a:t>/</a:t>
            </a:r>
            <a:r>
              <a:rPr lang="en-US" sz="2400" dirty="0" err="1"/>
              <a:t>nilai</a:t>
            </a:r>
            <a:r>
              <a:rPr lang="en-US" sz="2400" dirty="0"/>
              <a:t> </a:t>
            </a:r>
            <a:r>
              <a:rPr lang="id-ID" sz="2400" dirty="0" smtClean="0"/>
              <a:t>	</a:t>
            </a:r>
            <a:r>
              <a:rPr lang="en-US" sz="2400" dirty="0" err="1" smtClean="0"/>
              <a:t>variabel</a:t>
            </a:r>
            <a:r>
              <a:rPr lang="en-US" sz="2400" dirty="0" smtClean="0"/>
              <a:t> </a:t>
            </a:r>
            <a:r>
              <a:rPr lang="id-ID" sz="2400" dirty="0" smtClean="0"/>
              <a:t>	</a:t>
            </a:r>
            <a:r>
              <a:rPr lang="en-US" sz="2400" dirty="0" smtClean="0"/>
              <a:t>yang </a:t>
            </a:r>
            <a:r>
              <a:rPr lang="en-US" sz="2400" dirty="0" err="1"/>
              <a:t>lainnya</a:t>
            </a:r>
            <a:r>
              <a:rPr lang="en-US" sz="2400" dirty="0" smtClean="0"/>
              <a:t>.</a:t>
            </a:r>
          </a:p>
        </p:txBody>
      </p:sp>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Analisa korelasi</a:t>
            </a:r>
            <a:endParaRPr lang="fr-CA" dirty="0" smtClean="0">
              <a:solidFill>
                <a:srgbClr val="FFFF00"/>
              </a:solidFill>
              <a:latin typeface="Imprint MT Shadow" panose="04020605060303030202" pitchFamily="82" charset="0"/>
            </a:endParaRPr>
          </a:p>
        </p:txBody>
      </p:sp>
      <p:grpSp>
        <p:nvGrpSpPr>
          <p:cNvPr id="44" name="Group 43"/>
          <p:cNvGrpSpPr/>
          <p:nvPr/>
        </p:nvGrpSpPr>
        <p:grpSpPr>
          <a:xfrm>
            <a:off x="539552" y="2348880"/>
            <a:ext cx="2906662" cy="1925719"/>
            <a:chOff x="539552" y="2348880"/>
            <a:chExt cx="2906662" cy="1925719"/>
          </a:xfrm>
        </p:grpSpPr>
        <p:cxnSp>
          <p:nvCxnSpPr>
            <p:cNvPr id="3" name="Straight Arrow Connector 2"/>
            <p:cNvCxnSpPr/>
            <p:nvPr/>
          </p:nvCxnSpPr>
          <p:spPr>
            <a:xfrm flipV="1">
              <a:off x="971600" y="2348880"/>
              <a:ext cx="0" cy="1800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a:off x="971600" y="4149080"/>
              <a:ext cx="216024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graphicFrame>
          <p:nvGraphicFramePr>
            <p:cNvPr id="11" name="Object 31"/>
            <p:cNvGraphicFramePr>
              <a:graphicFrameLocks noChangeAspect="1"/>
            </p:cNvGraphicFramePr>
            <p:nvPr>
              <p:extLst>
                <p:ext uri="{D42A27DB-BD31-4B8C-83A1-F6EECF244321}">
                  <p14:modId xmlns:p14="http://schemas.microsoft.com/office/powerpoint/2010/main" val="4207564418"/>
                </p:ext>
              </p:extLst>
            </p:nvPr>
          </p:nvGraphicFramePr>
          <p:xfrm>
            <a:off x="3131840" y="3933056"/>
            <a:ext cx="314374" cy="341543"/>
          </p:xfrm>
          <a:graphic>
            <a:graphicData uri="http://schemas.openxmlformats.org/presentationml/2006/ole">
              <mc:AlternateContent xmlns:mc="http://schemas.openxmlformats.org/markup-compatibility/2006">
                <mc:Choice xmlns:v="urn:schemas-microsoft-com:vml" Requires="v">
                  <p:oleObj spid="_x0000_s1856" name="Equation" r:id="rId3" imgW="164880" imgH="164880" progId="Equation.3">
                    <p:embed/>
                  </p:oleObj>
                </mc:Choice>
                <mc:Fallback>
                  <p:oleObj name="Equation" r:id="rId3" imgW="164880" imgH="164880" progId="Equation.3">
                    <p:embed/>
                    <p:pic>
                      <p:nvPicPr>
                        <p:cNvPr id="0" name=""/>
                        <p:cNvPicPr>
                          <a:picLocks noChangeAspect="1" noChangeArrowheads="1"/>
                        </p:cNvPicPr>
                        <p:nvPr/>
                      </p:nvPicPr>
                      <p:blipFill>
                        <a:blip r:embed="rId4"/>
                        <a:srcRect/>
                        <a:stretch>
                          <a:fillRect/>
                        </a:stretch>
                      </p:blipFill>
                      <p:spPr bwMode="auto">
                        <a:xfrm>
                          <a:off x="3131840" y="3933056"/>
                          <a:ext cx="314374" cy="341543"/>
                        </a:xfrm>
                        <a:prstGeom prst="rect">
                          <a:avLst/>
                        </a:prstGeom>
                        <a:noFill/>
                        <a:ln>
                          <a:noFill/>
                        </a:ln>
                        <a:effectLst/>
                      </p:spPr>
                    </p:pic>
                  </p:oleObj>
                </mc:Fallback>
              </mc:AlternateContent>
            </a:graphicData>
          </a:graphic>
        </p:graphicFrame>
        <p:graphicFrame>
          <p:nvGraphicFramePr>
            <p:cNvPr id="12" name="Object 31"/>
            <p:cNvGraphicFramePr>
              <a:graphicFrameLocks noChangeAspect="1"/>
            </p:cNvGraphicFramePr>
            <p:nvPr>
              <p:extLst>
                <p:ext uri="{D42A27DB-BD31-4B8C-83A1-F6EECF244321}">
                  <p14:modId xmlns:p14="http://schemas.microsoft.com/office/powerpoint/2010/main" val="1505345241"/>
                </p:ext>
              </p:extLst>
            </p:nvPr>
          </p:nvGraphicFramePr>
          <p:xfrm>
            <a:off x="539552" y="2348880"/>
            <a:ext cx="314374" cy="341543"/>
          </p:xfrm>
          <a:graphic>
            <a:graphicData uri="http://schemas.openxmlformats.org/presentationml/2006/ole">
              <mc:AlternateContent xmlns:mc="http://schemas.openxmlformats.org/markup-compatibility/2006">
                <mc:Choice xmlns:v="urn:schemas-microsoft-com:vml" Requires="v">
                  <p:oleObj spid="_x0000_s1857" name="Equation" r:id="rId5" imgW="164880" imgH="164880" progId="Equation.3">
                    <p:embed/>
                  </p:oleObj>
                </mc:Choice>
                <mc:Fallback>
                  <p:oleObj name="Equation" r:id="rId5" imgW="164880" imgH="164880" progId="Equation.3">
                    <p:embed/>
                    <p:pic>
                      <p:nvPicPr>
                        <p:cNvPr id="0" name=""/>
                        <p:cNvPicPr>
                          <a:picLocks noChangeAspect="1" noChangeArrowheads="1"/>
                        </p:cNvPicPr>
                        <p:nvPr/>
                      </p:nvPicPr>
                      <p:blipFill>
                        <a:blip r:embed="rId6"/>
                        <a:srcRect/>
                        <a:stretch>
                          <a:fillRect/>
                        </a:stretch>
                      </p:blipFill>
                      <p:spPr bwMode="auto">
                        <a:xfrm>
                          <a:off x="539552" y="2348880"/>
                          <a:ext cx="314374" cy="341543"/>
                        </a:xfrm>
                        <a:prstGeom prst="rect">
                          <a:avLst/>
                        </a:prstGeom>
                        <a:noFill/>
                        <a:ln>
                          <a:noFill/>
                        </a:ln>
                        <a:effectLst/>
                      </p:spPr>
                    </p:pic>
                  </p:oleObj>
                </mc:Fallback>
              </mc:AlternateContent>
            </a:graphicData>
          </a:graphic>
        </p:graphicFrame>
        <p:grpSp>
          <p:nvGrpSpPr>
            <p:cNvPr id="18" name="Group 17"/>
            <p:cNvGrpSpPr/>
            <p:nvPr/>
          </p:nvGrpSpPr>
          <p:grpSpPr>
            <a:xfrm>
              <a:off x="1259632" y="2708920"/>
              <a:ext cx="1224136" cy="1152128"/>
              <a:chOff x="1259632" y="3068960"/>
              <a:chExt cx="1224136" cy="1152128"/>
            </a:xfrm>
          </p:grpSpPr>
          <p:cxnSp>
            <p:nvCxnSpPr>
              <p:cNvPr id="10" name="Straight Connector 9"/>
              <p:cNvCxnSpPr/>
              <p:nvPr/>
            </p:nvCxnSpPr>
            <p:spPr>
              <a:xfrm flipV="1">
                <a:off x="1259632" y="3068960"/>
                <a:ext cx="1224136" cy="1152128"/>
              </a:xfrm>
              <a:prstGeom prst="line">
                <a:avLst/>
              </a:prstGeom>
            </p:spPr>
            <p:style>
              <a:lnRef idx="2">
                <a:schemeClr val="accent2"/>
              </a:lnRef>
              <a:fillRef idx="0">
                <a:schemeClr val="accent2"/>
              </a:fillRef>
              <a:effectRef idx="1">
                <a:schemeClr val="accent2"/>
              </a:effectRef>
              <a:fontRef idx="minor">
                <a:schemeClr val="tx1"/>
              </a:fontRef>
            </p:style>
          </p:cxnSp>
          <p:sp>
            <p:nvSpPr>
              <p:cNvPr id="13" name="Oval 12"/>
              <p:cNvSpPr/>
              <p:nvPr/>
            </p:nvSpPr>
            <p:spPr>
              <a:xfrm>
                <a:off x="1390948" y="405383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Oval 13"/>
              <p:cNvSpPr/>
              <p:nvPr/>
            </p:nvSpPr>
            <p:spPr>
              <a:xfrm>
                <a:off x="1610147" y="385469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p:cNvSpPr/>
              <p:nvPr/>
            </p:nvSpPr>
            <p:spPr>
              <a:xfrm>
                <a:off x="1829346" y="364184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Oval 15"/>
              <p:cNvSpPr/>
              <p:nvPr/>
            </p:nvSpPr>
            <p:spPr>
              <a:xfrm>
                <a:off x="2051720" y="34290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Oval 16"/>
              <p:cNvSpPr/>
              <p:nvPr/>
            </p:nvSpPr>
            <p:spPr>
              <a:xfrm>
                <a:off x="2280444" y="321615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aphicFrame>
          <p:nvGraphicFramePr>
            <p:cNvPr id="19" name="Object 31"/>
            <p:cNvGraphicFramePr>
              <a:graphicFrameLocks noChangeAspect="1"/>
            </p:cNvGraphicFramePr>
            <p:nvPr>
              <p:extLst>
                <p:ext uri="{D42A27DB-BD31-4B8C-83A1-F6EECF244321}">
                  <p14:modId xmlns:p14="http://schemas.microsoft.com/office/powerpoint/2010/main" val="950781478"/>
                </p:ext>
              </p:extLst>
            </p:nvPr>
          </p:nvGraphicFramePr>
          <p:xfrm>
            <a:off x="1846263" y="3356298"/>
            <a:ext cx="581025" cy="342900"/>
          </p:xfrm>
          <a:graphic>
            <a:graphicData uri="http://schemas.openxmlformats.org/presentationml/2006/ole">
              <mc:AlternateContent xmlns:mc="http://schemas.openxmlformats.org/markup-compatibility/2006">
                <mc:Choice xmlns:v="urn:schemas-microsoft-com:vml" Requires="v">
                  <p:oleObj spid="_x0000_s1858" name="Equation" r:id="rId7" imgW="304560" imgH="164880" progId="Equation.3">
                    <p:embed/>
                  </p:oleObj>
                </mc:Choice>
                <mc:Fallback>
                  <p:oleObj name="Equation" r:id="rId7" imgW="304560" imgH="164880" progId="Equation.3">
                    <p:embed/>
                    <p:pic>
                      <p:nvPicPr>
                        <p:cNvPr id="0" name=""/>
                        <p:cNvPicPr>
                          <a:picLocks noChangeAspect="1" noChangeArrowheads="1"/>
                        </p:cNvPicPr>
                        <p:nvPr/>
                      </p:nvPicPr>
                      <p:blipFill>
                        <a:blip r:embed="rId8"/>
                        <a:srcRect/>
                        <a:stretch>
                          <a:fillRect/>
                        </a:stretch>
                      </p:blipFill>
                      <p:spPr bwMode="auto">
                        <a:xfrm>
                          <a:off x="1846263" y="3356298"/>
                          <a:ext cx="581025" cy="342900"/>
                        </a:xfrm>
                        <a:prstGeom prst="rect">
                          <a:avLst/>
                        </a:prstGeom>
                        <a:noFill/>
                        <a:ln>
                          <a:noFill/>
                        </a:ln>
                        <a:effectLst/>
                      </p:spPr>
                    </p:pic>
                  </p:oleObj>
                </mc:Fallback>
              </mc:AlternateContent>
            </a:graphicData>
          </a:graphic>
        </p:graphicFrame>
      </p:grpSp>
      <p:grpSp>
        <p:nvGrpSpPr>
          <p:cNvPr id="45" name="Group 44"/>
          <p:cNvGrpSpPr/>
          <p:nvPr/>
        </p:nvGrpSpPr>
        <p:grpSpPr>
          <a:xfrm>
            <a:off x="4572000" y="2276872"/>
            <a:ext cx="2906662" cy="1925719"/>
            <a:chOff x="4572000" y="2276872"/>
            <a:chExt cx="2906662" cy="1925719"/>
          </a:xfrm>
        </p:grpSpPr>
        <p:cxnSp>
          <p:nvCxnSpPr>
            <p:cNvPr id="20" name="Straight Arrow Connector 19"/>
            <p:cNvCxnSpPr/>
            <p:nvPr/>
          </p:nvCxnSpPr>
          <p:spPr>
            <a:xfrm flipV="1">
              <a:off x="5004048" y="2276872"/>
              <a:ext cx="0" cy="1800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a:off x="5004048" y="4077072"/>
              <a:ext cx="216024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graphicFrame>
          <p:nvGraphicFramePr>
            <p:cNvPr id="22" name="Object 31"/>
            <p:cNvGraphicFramePr>
              <a:graphicFrameLocks noChangeAspect="1"/>
            </p:cNvGraphicFramePr>
            <p:nvPr>
              <p:extLst>
                <p:ext uri="{D42A27DB-BD31-4B8C-83A1-F6EECF244321}">
                  <p14:modId xmlns:p14="http://schemas.microsoft.com/office/powerpoint/2010/main" val="1520992882"/>
                </p:ext>
              </p:extLst>
            </p:nvPr>
          </p:nvGraphicFramePr>
          <p:xfrm>
            <a:off x="7164288" y="3861048"/>
            <a:ext cx="314374" cy="341543"/>
          </p:xfrm>
          <a:graphic>
            <a:graphicData uri="http://schemas.openxmlformats.org/presentationml/2006/ole">
              <mc:AlternateContent xmlns:mc="http://schemas.openxmlformats.org/markup-compatibility/2006">
                <mc:Choice xmlns:v="urn:schemas-microsoft-com:vml" Requires="v">
                  <p:oleObj spid="_x0000_s1859" name="Equation" r:id="rId9" imgW="164880" imgH="164880" progId="Equation.3">
                    <p:embed/>
                  </p:oleObj>
                </mc:Choice>
                <mc:Fallback>
                  <p:oleObj name="Equation" r:id="rId9" imgW="164880" imgH="164880" progId="Equation.3">
                    <p:embed/>
                    <p:pic>
                      <p:nvPicPr>
                        <p:cNvPr id="0" name=""/>
                        <p:cNvPicPr>
                          <a:picLocks noChangeAspect="1" noChangeArrowheads="1"/>
                        </p:cNvPicPr>
                        <p:nvPr/>
                      </p:nvPicPr>
                      <p:blipFill>
                        <a:blip r:embed="rId4"/>
                        <a:srcRect/>
                        <a:stretch>
                          <a:fillRect/>
                        </a:stretch>
                      </p:blipFill>
                      <p:spPr bwMode="auto">
                        <a:xfrm>
                          <a:off x="7164288" y="3861048"/>
                          <a:ext cx="314374" cy="341543"/>
                        </a:xfrm>
                        <a:prstGeom prst="rect">
                          <a:avLst/>
                        </a:prstGeom>
                        <a:noFill/>
                        <a:ln>
                          <a:noFill/>
                        </a:ln>
                        <a:effectLst/>
                      </p:spPr>
                    </p:pic>
                  </p:oleObj>
                </mc:Fallback>
              </mc:AlternateContent>
            </a:graphicData>
          </a:graphic>
        </p:graphicFrame>
        <p:graphicFrame>
          <p:nvGraphicFramePr>
            <p:cNvPr id="23" name="Object 31"/>
            <p:cNvGraphicFramePr>
              <a:graphicFrameLocks noChangeAspect="1"/>
            </p:cNvGraphicFramePr>
            <p:nvPr>
              <p:extLst>
                <p:ext uri="{D42A27DB-BD31-4B8C-83A1-F6EECF244321}">
                  <p14:modId xmlns:p14="http://schemas.microsoft.com/office/powerpoint/2010/main" val="478464483"/>
                </p:ext>
              </p:extLst>
            </p:nvPr>
          </p:nvGraphicFramePr>
          <p:xfrm>
            <a:off x="4572000" y="2276872"/>
            <a:ext cx="314374" cy="341543"/>
          </p:xfrm>
          <a:graphic>
            <a:graphicData uri="http://schemas.openxmlformats.org/presentationml/2006/ole">
              <mc:AlternateContent xmlns:mc="http://schemas.openxmlformats.org/markup-compatibility/2006">
                <mc:Choice xmlns:v="urn:schemas-microsoft-com:vml" Requires="v">
                  <p:oleObj spid="_x0000_s1860" name="Equation" r:id="rId10" imgW="164880" imgH="164880" progId="Equation.3">
                    <p:embed/>
                  </p:oleObj>
                </mc:Choice>
                <mc:Fallback>
                  <p:oleObj name="Equation" r:id="rId10" imgW="164880" imgH="164880" progId="Equation.3">
                    <p:embed/>
                    <p:pic>
                      <p:nvPicPr>
                        <p:cNvPr id="0" name=""/>
                        <p:cNvPicPr>
                          <a:picLocks noChangeAspect="1" noChangeArrowheads="1"/>
                        </p:cNvPicPr>
                        <p:nvPr/>
                      </p:nvPicPr>
                      <p:blipFill>
                        <a:blip r:embed="rId6"/>
                        <a:srcRect/>
                        <a:stretch>
                          <a:fillRect/>
                        </a:stretch>
                      </p:blipFill>
                      <p:spPr bwMode="auto">
                        <a:xfrm>
                          <a:off x="4572000" y="2276872"/>
                          <a:ext cx="314374" cy="341543"/>
                        </a:xfrm>
                        <a:prstGeom prst="rect">
                          <a:avLst/>
                        </a:prstGeom>
                        <a:noFill/>
                        <a:ln>
                          <a:noFill/>
                        </a:ln>
                        <a:effectLst/>
                      </p:spPr>
                    </p:pic>
                  </p:oleObj>
                </mc:Fallback>
              </mc:AlternateContent>
            </a:graphicData>
          </a:graphic>
        </p:graphicFrame>
        <p:grpSp>
          <p:nvGrpSpPr>
            <p:cNvPr id="24" name="Group 23"/>
            <p:cNvGrpSpPr/>
            <p:nvPr/>
          </p:nvGrpSpPr>
          <p:grpSpPr>
            <a:xfrm rot="4777186">
              <a:off x="5292080" y="2636912"/>
              <a:ext cx="1224136" cy="1152128"/>
              <a:chOff x="1259632" y="3068960"/>
              <a:chExt cx="1224136" cy="1152128"/>
            </a:xfrm>
          </p:grpSpPr>
          <p:cxnSp>
            <p:nvCxnSpPr>
              <p:cNvPr id="25" name="Straight Connector 24"/>
              <p:cNvCxnSpPr/>
              <p:nvPr/>
            </p:nvCxnSpPr>
            <p:spPr>
              <a:xfrm flipV="1">
                <a:off x="1259632" y="3068960"/>
                <a:ext cx="1224136" cy="1152128"/>
              </a:xfrm>
              <a:prstGeom prst="line">
                <a:avLst/>
              </a:prstGeom>
            </p:spPr>
            <p:style>
              <a:lnRef idx="2">
                <a:schemeClr val="accent2"/>
              </a:lnRef>
              <a:fillRef idx="0">
                <a:schemeClr val="accent2"/>
              </a:fillRef>
              <a:effectRef idx="1">
                <a:schemeClr val="accent2"/>
              </a:effectRef>
              <a:fontRef idx="minor">
                <a:schemeClr val="tx1"/>
              </a:fontRef>
            </p:style>
          </p:cxnSp>
          <p:sp>
            <p:nvSpPr>
              <p:cNvPr id="26" name="Oval 25"/>
              <p:cNvSpPr/>
              <p:nvPr/>
            </p:nvSpPr>
            <p:spPr>
              <a:xfrm>
                <a:off x="1390948" y="405383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7" name="Oval 26"/>
              <p:cNvSpPr/>
              <p:nvPr/>
            </p:nvSpPr>
            <p:spPr>
              <a:xfrm>
                <a:off x="1610147" y="385469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Oval 27"/>
              <p:cNvSpPr/>
              <p:nvPr/>
            </p:nvSpPr>
            <p:spPr>
              <a:xfrm>
                <a:off x="1829346" y="364184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9" name="Oval 28"/>
              <p:cNvSpPr/>
              <p:nvPr/>
            </p:nvSpPr>
            <p:spPr>
              <a:xfrm>
                <a:off x="2051720" y="34290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0" name="Oval 29"/>
              <p:cNvSpPr/>
              <p:nvPr/>
            </p:nvSpPr>
            <p:spPr>
              <a:xfrm>
                <a:off x="2280444" y="321615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aphicFrame>
          <p:nvGraphicFramePr>
            <p:cNvPr id="31" name="Object 31"/>
            <p:cNvGraphicFramePr>
              <a:graphicFrameLocks noChangeAspect="1"/>
            </p:cNvGraphicFramePr>
            <p:nvPr>
              <p:extLst>
                <p:ext uri="{D42A27DB-BD31-4B8C-83A1-F6EECF244321}">
                  <p14:modId xmlns:p14="http://schemas.microsoft.com/office/powerpoint/2010/main" val="615282487"/>
                </p:ext>
              </p:extLst>
            </p:nvPr>
          </p:nvGraphicFramePr>
          <p:xfrm>
            <a:off x="5915025" y="2853060"/>
            <a:ext cx="774700" cy="342900"/>
          </p:xfrm>
          <a:graphic>
            <a:graphicData uri="http://schemas.openxmlformats.org/presentationml/2006/ole">
              <mc:AlternateContent xmlns:mc="http://schemas.openxmlformats.org/markup-compatibility/2006">
                <mc:Choice xmlns:v="urn:schemas-microsoft-com:vml" Requires="v">
                  <p:oleObj spid="_x0000_s1861" name="Equation" r:id="rId11" imgW="406080" imgH="164880" progId="Equation.3">
                    <p:embed/>
                  </p:oleObj>
                </mc:Choice>
                <mc:Fallback>
                  <p:oleObj name="Equation" r:id="rId11" imgW="406080" imgH="164880" progId="Equation.3">
                    <p:embed/>
                    <p:pic>
                      <p:nvPicPr>
                        <p:cNvPr id="0" name=""/>
                        <p:cNvPicPr>
                          <a:picLocks noChangeAspect="1" noChangeArrowheads="1"/>
                        </p:cNvPicPr>
                        <p:nvPr/>
                      </p:nvPicPr>
                      <p:blipFill>
                        <a:blip r:embed="rId12"/>
                        <a:srcRect/>
                        <a:stretch>
                          <a:fillRect/>
                        </a:stretch>
                      </p:blipFill>
                      <p:spPr bwMode="auto">
                        <a:xfrm>
                          <a:off x="5915025" y="2853060"/>
                          <a:ext cx="774700" cy="342900"/>
                        </a:xfrm>
                        <a:prstGeom prst="rect">
                          <a:avLst/>
                        </a:prstGeom>
                        <a:noFill/>
                        <a:ln>
                          <a:noFill/>
                        </a:ln>
                        <a:effectLst/>
                      </p:spPr>
                    </p:pic>
                  </p:oleObj>
                </mc:Fallback>
              </mc:AlternateContent>
            </a:graphicData>
          </a:graphic>
        </p:graphicFrame>
      </p:grpSp>
      <p:grpSp>
        <p:nvGrpSpPr>
          <p:cNvPr id="106" name="Group 105"/>
          <p:cNvGrpSpPr/>
          <p:nvPr/>
        </p:nvGrpSpPr>
        <p:grpSpPr>
          <a:xfrm>
            <a:off x="2987824" y="4653136"/>
            <a:ext cx="2906662" cy="1925719"/>
            <a:chOff x="2987824" y="4653136"/>
            <a:chExt cx="2906662" cy="1925719"/>
          </a:xfrm>
        </p:grpSpPr>
        <p:cxnSp>
          <p:nvCxnSpPr>
            <p:cNvPr id="32" name="Straight Arrow Connector 31"/>
            <p:cNvCxnSpPr/>
            <p:nvPr/>
          </p:nvCxnSpPr>
          <p:spPr>
            <a:xfrm flipV="1">
              <a:off x="3419872" y="4653136"/>
              <a:ext cx="0" cy="1800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3" name="Straight Arrow Connector 32"/>
            <p:cNvCxnSpPr/>
            <p:nvPr/>
          </p:nvCxnSpPr>
          <p:spPr>
            <a:xfrm>
              <a:off x="3419872" y="6453336"/>
              <a:ext cx="216024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graphicFrame>
          <p:nvGraphicFramePr>
            <p:cNvPr id="34" name="Object 31"/>
            <p:cNvGraphicFramePr>
              <a:graphicFrameLocks noChangeAspect="1"/>
            </p:cNvGraphicFramePr>
            <p:nvPr>
              <p:extLst>
                <p:ext uri="{D42A27DB-BD31-4B8C-83A1-F6EECF244321}">
                  <p14:modId xmlns:p14="http://schemas.microsoft.com/office/powerpoint/2010/main" val="2505799730"/>
                </p:ext>
              </p:extLst>
            </p:nvPr>
          </p:nvGraphicFramePr>
          <p:xfrm>
            <a:off x="5580112" y="6237312"/>
            <a:ext cx="314374" cy="341543"/>
          </p:xfrm>
          <a:graphic>
            <a:graphicData uri="http://schemas.openxmlformats.org/presentationml/2006/ole">
              <mc:AlternateContent xmlns:mc="http://schemas.openxmlformats.org/markup-compatibility/2006">
                <mc:Choice xmlns:v="urn:schemas-microsoft-com:vml" Requires="v">
                  <p:oleObj spid="_x0000_s1862" name="Equation" r:id="rId13" imgW="164880" imgH="164880" progId="Equation.3">
                    <p:embed/>
                  </p:oleObj>
                </mc:Choice>
                <mc:Fallback>
                  <p:oleObj name="Equation" r:id="rId13" imgW="164880" imgH="164880" progId="Equation.3">
                    <p:embed/>
                    <p:pic>
                      <p:nvPicPr>
                        <p:cNvPr id="0" name=""/>
                        <p:cNvPicPr>
                          <a:picLocks noChangeAspect="1" noChangeArrowheads="1"/>
                        </p:cNvPicPr>
                        <p:nvPr/>
                      </p:nvPicPr>
                      <p:blipFill>
                        <a:blip r:embed="rId4"/>
                        <a:srcRect/>
                        <a:stretch>
                          <a:fillRect/>
                        </a:stretch>
                      </p:blipFill>
                      <p:spPr bwMode="auto">
                        <a:xfrm>
                          <a:off x="5580112" y="6237312"/>
                          <a:ext cx="314374" cy="341543"/>
                        </a:xfrm>
                        <a:prstGeom prst="rect">
                          <a:avLst/>
                        </a:prstGeom>
                        <a:noFill/>
                        <a:ln>
                          <a:noFill/>
                        </a:ln>
                        <a:effectLst/>
                      </p:spPr>
                    </p:pic>
                  </p:oleObj>
                </mc:Fallback>
              </mc:AlternateContent>
            </a:graphicData>
          </a:graphic>
        </p:graphicFrame>
        <p:graphicFrame>
          <p:nvGraphicFramePr>
            <p:cNvPr id="35" name="Object 31"/>
            <p:cNvGraphicFramePr>
              <a:graphicFrameLocks noChangeAspect="1"/>
            </p:cNvGraphicFramePr>
            <p:nvPr>
              <p:extLst>
                <p:ext uri="{D42A27DB-BD31-4B8C-83A1-F6EECF244321}">
                  <p14:modId xmlns:p14="http://schemas.microsoft.com/office/powerpoint/2010/main" val="758199900"/>
                </p:ext>
              </p:extLst>
            </p:nvPr>
          </p:nvGraphicFramePr>
          <p:xfrm>
            <a:off x="2987824" y="4653136"/>
            <a:ext cx="314374" cy="341543"/>
          </p:xfrm>
          <a:graphic>
            <a:graphicData uri="http://schemas.openxmlformats.org/presentationml/2006/ole">
              <mc:AlternateContent xmlns:mc="http://schemas.openxmlformats.org/markup-compatibility/2006">
                <mc:Choice xmlns:v="urn:schemas-microsoft-com:vml" Requires="v">
                  <p:oleObj spid="_x0000_s1863" name="Equation" r:id="rId14" imgW="164880" imgH="164880" progId="Equation.3">
                    <p:embed/>
                  </p:oleObj>
                </mc:Choice>
                <mc:Fallback>
                  <p:oleObj name="Equation" r:id="rId14" imgW="164880" imgH="164880" progId="Equation.3">
                    <p:embed/>
                    <p:pic>
                      <p:nvPicPr>
                        <p:cNvPr id="0" name=""/>
                        <p:cNvPicPr>
                          <a:picLocks noChangeAspect="1" noChangeArrowheads="1"/>
                        </p:cNvPicPr>
                        <p:nvPr/>
                      </p:nvPicPr>
                      <p:blipFill>
                        <a:blip r:embed="rId6"/>
                        <a:srcRect/>
                        <a:stretch>
                          <a:fillRect/>
                        </a:stretch>
                      </p:blipFill>
                      <p:spPr bwMode="auto">
                        <a:xfrm>
                          <a:off x="2987824" y="4653136"/>
                          <a:ext cx="314374" cy="341543"/>
                        </a:xfrm>
                        <a:prstGeom prst="rect">
                          <a:avLst/>
                        </a:prstGeom>
                        <a:noFill/>
                        <a:ln>
                          <a:noFill/>
                        </a:ln>
                        <a:effectLst/>
                      </p:spPr>
                    </p:pic>
                  </p:oleObj>
                </mc:Fallback>
              </mc:AlternateContent>
            </a:graphicData>
          </a:graphic>
        </p:graphicFrame>
        <p:sp>
          <p:nvSpPr>
            <p:cNvPr id="38" name="Oval 37"/>
            <p:cNvSpPr/>
            <p:nvPr/>
          </p:nvSpPr>
          <p:spPr>
            <a:xfrm rot="4777186">
              <a:off x="3790009" y="519375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9" name="Oval 38"/>
            <p:cNvSpPr/>
            <p:nvPr/>
          </p:nvSpPr>
          <p:spPr>
            <a:xfrm rot="4777186">
              <a:off x="4025377" y="537349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0" name="Oval 39"/>
            <p:cNvSpPr/>
            <p:nvPr/>
          </p:nvSpPr>
          <p:spPr>
            <a:xfrm rot="4777186">
              <a:off x="4274238" y="555075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1" name="Oval 40"/>
            <p:cNvSpPr/>
            <p:nvPr/>
          </p:nvSpPr>
          <p:spPr>
            <a:xfrm rot="4777186">
              <a:off x="4523670" y="573113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2" name="Oval 41"/>
            <p:cNvSpPr/>
            <p:nvPr/>
          </p:nvSpPr>
          <p:spPr>
            <a:xfrm rot="4777186">
              <a:off x="4774247" y="591776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aphicFrame>
          <p:nvGraphicFramePr>
            <p:cNvPr id="43" name="Object 31"/>
            <p:cNvGraphicFramePr>
              <a:graphicFrameLocks noChangeAspect="1"/>
            </p:cNvGraphicFramePr>
            <p:nvPr>
              <p:extLst>
                <p:ext uri="{D42A27DB-BD31-4B8C-83A1-F6EECF244321}">
                  <p14:modId xmlns:p14="http://schemas.microsoft.com/office/powerpoint/2010/main" val="757494151"/>
                </p:ext>
              </p:extLst>
            </p:nvPr>
          </p:nvGraphicFramePr>
          <p:xfrm>
            <a:off x="5220072" y="5229200"/>
            <a:ext cx="628650" cy="369888"/>
          </p:xfrm>
          <a:graphic>
            <a:graphicData uri="http://schemas.openxmlformats.org/presentationml/2006/ole">
              <mc:AlternateContent xmlns:mc="http://schemas.openxmlformats.org/markup-compatibility/2006">
                <mc:Choice xmlns:v="urn:schemas-microsoft-com:vml" Requires="v">
                  <p:oleObj spid="_x0000_s1864" name="Equation" r:id="rId15" imgW="330120" imgH="177480" progId="Equation.3">
                    <p:embed/>
                  </p:oleObj>
                </mc:Choice>
                <mc:Fallback>
                  <p:oleObj name="Equation" r:id="rId15" imgW="330120" imgH="177480" progId="Equation.3">
                    <p:embed/>
                    <p:pic>
                      <p:nvPicPr>
                        <p:cNvPr id="0" name=""/>
                        <p:cNvPicPr>
                          <a:picLocks noChangeAspect="1" noChangeArrowheads="1"/>
                        </p:cNvPicPr>
                        <p:nvPr/>
                      </p:nvPicPr>
                      <p:blipFill>
                        <a:blip r:embed="rId16"/>
                        <a:srcRect/>
                        <a:stretch>
                          <a:fillRect/>
                        </a:stretch>
                      </p:blipFill>
                      <p:spPr bwMode="auto">
                        <a:xfrm>
                          <a:off x="5220072" y="5229200"/>
                          <a:ext cx="628650" cy="369888"/>
                        </a:xfrm>
                        <a:prstGeom prst="rect">
                          <a:avLst/>
                        </a:prstGeom>
                        <a:noFill/>
                        <a:ln>
                          <a:noFill/>
                        </a:ln>
                        <a:effectLst/>
                      </p:spPr>
                    </p:pic>
                  </p:oleObj>
                </mc:Fallback>
              </mc:AlternateContent>
            </a:graphicData>
          </a:graphic>
        </p:graphicFrame>
        <p:sp>
          <p:nvSpPr>
            <p:cNvPr id="48" name="Oval 47"/>
            <p:cNvSpPr/>
            <p:nvPr/>
          </p:nvSpPr>
          <p:spPr>
            <a:xfrm>
              <a:off x="3834457" y="595937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9" name="Oval 48"/>
            <p:cNvSpPr/>
            <p:nvPr/>
          </p:nvSpPr>
          <p:spPr>
            <a:xfrm>
              <a:off x="4053656" y="576024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0" name="Oval 49"/>
            <p:cNvSpPr/>
            <p:nvPr/>
          </p:nvSpPr>
          <p:spPr>
            <a:xfrm>
              <a:off x="4272855" y="5547394"/>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1" name="Oval 50"/>
            <p:cNvSpPr/>
            <p:nvPr/>
          </p:nvSpPr>
          <p:spPr>
            <a:xfrm>
              <a:off x="4495229" y="533454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2" name="Oval 51"/>
            <p:cNvSpPr/>
            <p:nvPr/>
          </p:nvSpPr>
          <p:spPr>
            <a:xfrm>
              <a:off x="4723953" y="512169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5" name="Oval 54"/>
            <p:cNvSpPr/>
            <p:nvPr/>
          </p:nvSpPr>
          <p:spPr>
            <a:xfrm rot="2700000">
              <a:off x="3673234" y="553297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6" name="Oval 55"/>
            <p:cNvSpPr/>
            <p:nvPr/>
          </p:nvSpPr>
          <p:spPr>
            <a:xfrm rot="2700000">
              <a:off x="3969039" y="554716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8" name="Oval 57"/>
            <p:cNvSpPr/>
            <p:nvPr/>
          </p:nvSpPr>
          <p:spPr>
            <a:xfrm rot="2700000">
              <a:off x="4582292" y="555839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9" name="Oval 58"/>
            <p:cNvSpPr/>
            <p:nvPr/>
          </p:nvSpPr>
          <p:spPr>
            <a:xfrm rot="2700000">
              <a:off x="4894531" y="556961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2" name="Oval 61"/>
            <p:cNvSpPr/>
            <p:nvPr/>
          </p:nvSpPr>
          <p:spPr>
            <a:xfrm rot="18900000">
              <a:off x="4259776" y="615449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3" name="Oval 62"/>
            <p:cNvSpPr/>
            <p:nvPr/>
          </p:nvSpPr>
          <p:spPr>
            <a:xfrm rot="18900000">
              <a:off x="4273966" y="585868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5" name="Oval 64"/>
            <p:cNvSpPr/>
            <p:nvPr/>
          </p:nvSpPr>
          <p:spPr>
            <a:xfrm rot="18900000">
              <a:off x="4285191" y="524543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6" name="Oval 65"/>
            <p:cNvSpPr/>
            <p:nvPr/>
          </p:nvSpPr>
          <p:spPr>
            <a:xfrm rot="18900000">
              <a:off x="4296416" y="493319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9" name="Oval 68"/>
            <p:cNvSpPr/>
            <p:nvPr/>
          </p:nvSpPr>
          <p:spPr>
            <a:xfrm rot="17100000">
              <a:off x="4567623" y="607439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0" name="Oval 69"/>
            <p:cNvSpPr/>
            <p:nvPr/>
          </p:nvSpPr>
          <p:spPr>
            <a:xfrm rot="17100000">
              <a:off x="4432009" y="581112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2" name="Oval 71"/>
            <p:cNvSpPr/>
            <p:nvPr/>
          </p:nvSpPr>
          <p:spPr>
            <a:xfrm rot="17100000">
              <a:off x="4135104" y="527442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3" name="Oval 72"/>
            <p:cNvSpPr/>
            <p:nvPr/>
          </p:nvSpPr>
          <p:spPr>
            <a:xfrm rot="17100000">
              <a:off x="3988706" y="499840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6" name="Oval 75"/>
            <p:cNvSpPr/>
            <p:nvPr/>
          </p:nvSpPr>
          <p:spPr>
            <a:xfrm rot="20337721">
              <a:off x="4020512" y="607649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7" name="Oval 76"/>
            <p:cNvSpPr/>
            <p:nvPr/>
          </p:nvSpPr>
          <p:spPr>
            <a:xfrm rot="20337721">
              <a:off x="4153614" y="581195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9" name="Oval 78"/>
            <p:cNvSpPr/>
            <p:nvPr/>
          </p:nvSpPr>
          <p:spPr>
            <a:xfrm rot="20337721">
              <a:off x="4412933" y="525611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0" name="Oval 79"/>
            <p:cNvSpPr/>
            <p:nvPr/>
          </p:nvSpPr>
          <p:spPr>
            <a:xfrm rot="20337721">
              <a:off x="4550001" y="497534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1" name="Oval 80"/>
            <p:cNvSpPr/>
            <p:nvPr/>
          </p:nvSpPr>
          <p:spPr>
            <a:xfrm rot="4777186">
              <a:off x="3999680" y="516093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2" name="Oval 81"/>
            <p:cNvSpPr/>
            <p:nvPr/>
          </p:nvSpPr>
          <p:spPr>
            <a:xfrm rot="4777186">
              <a:off x="3855665" y="537696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3" name="Oval 82"/>
            <p:cNvSpPr/>
            <p:nvPr/>
          </p:nvSpPr>
          <p:spPr>
            <a:xfrm rot="2700000">
              <a:off x="3861388" y="567071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4" name="Oval 83"/>
            <p:cNvSpPr/>
            <p:nvPr/>
          </p:nvSpPr>
          <p:spPr>
            <a:xfrm>
              <a:off x="3995936" y="594928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5" name="Oval 84"/>
            <p:cNvSpPr/>
            <p:nvPr/>
          </p:nvSpPr>
          <p:spPr>
            <a:xfrm rot="20337721">
              <a:off x="4146634" y="602797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6" name="Oval 85"/>
            <p:cNvSpPr/>
            <p:nvPr/>
          </p:nvSpPr>
          <p:spPr>
            <a:xfrm rot="18900000">
              <a:off x="4365445" y="603075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7" name="Oval 86"/>
            <p:cNvSpPr/>
            <p:nvPr/>
          </p:nvSpPr>
          <p:spPr>
            <a:xfrm rot="17100000">
              <a:off x="4577138" y="588240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8" name="Oval 87"/>
            <p:cNvSpPr/>
            <p:nvPr/>
          </p:nvSpPr>
          <p:spPr>
            <a:xfrm rot="4777186">
              <a:off x="4719761" y="5737000"/>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9" name="Oval 88"/>
            <p:cNvSpPr/>
            <p:nvPr/>
          </p:nvSpPr>
          <p:spPr>
            <a:xfrm rot="2700000">
              <a:off x="4725483" y="538268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0" name="Oval 89"/>
            <p:cNvSpPr/>
            <p:nvPr/>
          </p:nvSpPr>
          <p:spPr>
            <a:xfrm>
              <a:off x="4499992" y="515719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1" name="Oval 90"/>
            <p:cNvSpPr/>
            <p:nvPr/>
          </p:nvSpPr>
          <p:spPr>
            <a:xfrm rot="18900000">
              <a:off x="4293438" y="509465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2" name="Oval 91"/>
            <p:cNvSpPr/>
            <p:nvPr/>
          </p:nvSpPr>
          <p:spPr>
            <a:xfrm rot="17100000">
              <a:off x="4145090" y="509032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3" name="Oval 92"/>
            <p:cNvSpPr/>
            <p:nvPr/>
          </p:nvSpPr>
          <p:spPr>
            <a:xfrm rot="17100000">
              <a:off x="4217098" y="537835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4" name="Oval 93"/>
            <p:cNvSpPr/>
            <p:nvPr/>
          </p:nvSpPr>
          <p:spPr>
            <a:xfrm rot="2700000">
              <a:off x="4149421" y="559870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5" name="Oval 94"/>
            <p:cNvSpPr/>
            <p:nvPr/>
          </p:nvSpPr>
          <p:spPr>
            <a:xfrm rot="18900000">
              <a:off x="4293435" y="567071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6" name="Oval 95"/>
            <p:cNvSpPr/>
            <p:nvPr/>
          </p:nvSpPr>
          <p:spPr>
            <a:xfrm rot="17100000">
              <a:off x="4433122" y="5666385"/>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7" name="Oval 96"/>
            <p:cNvSpPr/>
            <p:nvPr/>
          </p:nvSpPr>
          <p:spPr>
            <a:xfrm rot="2700000">
              <a:off x="4437454" y="552669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8" name="Oval 97"/>
            <p:cNvSpPr/>
            <p:nvPr/>
          </p:nvSpPr>
          <p:spPr>
            <a:xfrm rot="20337721">
              <a:off x="4362659" y="5379899"/>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9" name="Oval 98"/>
            <p:cNvSpPr/>
            <p:nvPr/>
          </p:nvSpPr>
          <p:spPr>
            <a:xfrm rot="2700000">
              <a:off x="3861389" y="5814732"/>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0" name="Oval 99"/>
            <p:cNvSpPr/>
            <p:nvPr/>
          </p:nvSpPr>
          <p:spPr>
            <a:xfrm rot="2700000">
              <a:off x="4869501" y="5310677"/>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1" name="Oval 100"/>
            <p:cNvSpPr/>
            <p:nvPr/>
          </p:nvSpPr>
          <p:spPr>
            <a:xfrm rot="4777186">
              <a:off x="4863776" y="5737001"/>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2" name="Oval 101"/>
            <p:cNvSpPr/>
            <p:nvPr/>
          </p:nvSpPr>
          <p:spPr>
            <a:xfrm rot="18900000" flipV="1">
              <a:off x="4397772" y="613509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3" name="Oval 102"/>
            <p:cNvSpPr/>
            <p:nvPr/>
          </p:nvSpPr>
          <p:spPr>
            <a:xfrm rot="17100000">
              <a:off x="4649145" y="5954418"/>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4" name="Oval 103"/>
            <p:cNvSpPr/>
            <p:nvPr/>
          </p:nvSpPr>
          <p:spPr>
            <a:xfrm rot="2700000">
              <a:off x="3717374" y="5742724"/>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5" name="Oval 104"/>
            <p:cNvSpPr/>
            <p:nvPr/>
          </p:nvSpPr>
          <p:spPr>
            <a:xfrm rot="4777186">
              <a:off x="3711649" y="5304953"/>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extLst>
      <p:ext uri="{BB962C8B-B14F-4D97-AF65-F5344CB8AC3E}">
        <p14:creationId xmlns:p14="http://schemas.microsoft.com/office/powerpoint/2010/main" val="391886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down)">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wipe(down)">
                                      <p:cBhvr>
                                        <p:cTn id="12" dur="500"/>
                                        <p:tgtEl>
                                          <p:spTgt spid="4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6"/>
                                        </p:tgtEl>
                                        <p:attrNameLst>
                                          <p:attrName>style.visibility</p:attrName>
                                        </p:attrNameLst>
                                      </p:cBhvr>
                                      <p:to>
                                        <p:strVal val="visible"/>
                                      </p:to>
                                    </p:set>
                                    <p:animEffect transition="in" filter="wipe(down)">
                                      <p:cBhvr>
                                        <p:cTn id="17"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sz="quarter" idx="1"/>
          </p:nvPr>
        </p:nvSpPr>
        <p:spPr>
          <a:xfrm>
            <a:off x="251520" y="620688"/>
            <a:ext cx="8352928" cy="6237312"/>
          </a:xfrm>
        </p:spPr>
        <p:txBody>
          <a:bodyPr>
            <a:normAutofit fontScale="92500" lnSpcReduction="10000"/>
          </a:bodyPr>
          <a:lstStyle/>
          <a:p>
            <a:pPr marL="365125">
              <a:buFont typeface="Wingdings" panose="05000000000000000000" pitchFamily="2" charset="2"/>
              <a:buChar char="Ø"/>
            </a:pPr>
            <a:r>
              <a:rPr lang="id-ID" sz="2400" dirty="0" smtClean="0"/>
              <a:t>Koefisien korelasi Pearson di rumuskan sebagai :</a:t>
            </a:r>
          </a:p>
          <a:p>
            <a:endParaRPr lang="id-ID" sz="2400" dirty="0" smtClean="0"/>
          </a:p>
          <a:p>
            <a:endParaRPr lang="id-ID" sz="2400" dirty="0"/>
          </a:p>
          <a:p>
            <a:endParaRPr lang="id-ID" sz="2400" dirty="0" smtClean="0"/>
          </a:p>
          <a:p>
            <a:pPr marL="457200" indent="-457200">
              <a:buFont typeface="+mj-lt"/>
              <a:buAutoNum type="arabicPeriod"/>
            </a:pPr>
            <a:r>
              <a:rPr lang="id-ID" sz="2400" dirty="0" smtClean="0"/>
              <a:t>Jika </a:t>
            </a:r>
            <a:r>
              <a:rPr lang="id-ID" sz="2400" dirty="0" smtClean="0">
                <a:solidFill>
                  <a:srgbClr val="002060"/>
                </a:solidFill>
              </a:rPr>
              <a:t>0,90 &lt; r &lt; 1,00 </a:t>
            </a:r>
            <a:r>
              <a:rPr lang="id-ID" sz="2400" dirty="0" smtClean="0"/>
              <a:t>atau </a:t>
            </a:r>
            <a:r>
              <a:rPr lang="id-ID" sz="2400" dirty="0" smtClean="0">
                <a:solidFill>
                  <a:srgbClr val="002060"/>
                </a:solidFill>
              </a:rPr>
              <a:t>-1,00 &lt; r &lt; -0,90</a:t>
            </a:r>
            <a:r>
              <a:rPr lang="id-ID" sz="2400" dirty="0" smtClean="0"/>
              <a:t> ; artinya hubungan yang </a:t>
            </a:r>
            <a:r>
              <a:rPr lang="id-ID" sz="2400" dirty="0" smtClean="0">
                <a:solidFill>
                  <a:srgbClr val="002060"/>
                </a:solidFill>
              </a:rPr>
              <a:t>sangat kuat</a:t>
            </a:r>
            <a:r>
              <a:rPr lang="id-ID" sz="2400" dirty="0" smtClean="0"/>
              <a:t>.</a:t>
            </a:r>
          </a:p>
          <a:p>
            <a:pPr marL="457200" indent="-457200">
              <a:buFont typeface="+mj-lt"/>
              <a:buAutoNum type="arabicPeriod"/>
            </a:pPr>
            <a:r>
              <a:rPr lang="id-ID" sz="2400" dirty="0"/>
              <a:t>Jika </a:t>
            </a:r>
            <a:r>
              <a:rPr lang="id-ID" sz="2400" dirty="0" smtClean="0">
                <a:solidFill>
                  <a:srgbClr val="002060"/>
                </a:solidFill>
              </a:rPr>
              <a:t>0,70 </a:t>
            </a:r>
            <a:r>
              <a:rPr lang="id-ID" sz="2400" dirty="0">
                <a:solidFill>
                  <a:srgbClr val="002060"/>
                </a:solidFill>
              </a:rPr>
              <a:t>&lt; r &lt; </a:t>
            </a:r>
            <a:r>
              <a:rPr lang="id-ID" sz="2400" dirty="0" smtClean="0">
                <a:solidFill>
                  <a:srgbClr val="002060"/>
                </a:solidFill>
              </a:rPr>
              <a:t>0,90 </a:t>
            </a:r>
            <a:r>
              <a:rPr lang="id-ID" sz="2400" dirty="0"/>
              <a:t>atau </a:t>
            </a:r>
            <a:r>
              <a:rPr lang="id-ID" sz="2400" dirty="0" smtClean="0">
                <a:solidFill>
                  <a:srgbClr val="002060"/>
                </a:solidFill>
              </a:rPr>
              <a:t>-0,90 </a:t>
            </a:r>
            <a:r>
              <a:rPr lang="id-ID" sz="2400" dirty="0">
                <a:solidFill>
                  <a:srgbClr val="002060"/>
                </a:solidFill>
              </a:rPr>
              <a:t>&lt; r </a:t>
            </a:r>
            <a:r>
              <a:rPr lang="id-ID" sz="2400" dirty="0" smtClean="0">
                <a:solidFill>
                  <a:srgbClr val="002060"/>
                </a:solidFill>
              </a:rPr>
              <a:t>&lt; -0,70</a:t>
            </a:r>
            <a:r>
              <a:rPr lang="id-ID" sz="2400" dirty="0" smtClean="0"/>
              <a:t> </a:t>
            </a:r>
            <a:r>
              <a:rPr lang="id-ID" sz="2400" dirty="0"/>
              <a:t>; artinya hubungan yang </a:t>
            </a:r>
            <a:r>
              <a:rPr lang="id-ID" sz="2400" dirty="0" smtClean="0">
                <a:solidFill>
                  <a:srgbClr val="002060"/>
                </a:solidFill>
              </a:rPr>
              <a:t>kuat</a:t>
            </a:r>
            <a:r>
              <a:rPr lang="id-ID" sz="2400" dirty="0"/>
              <a:t>.</a:t>
            </a:r>
          </a:p>
          <a:p>
            <a:pPr marL="457200" indent="-457200">
              <a:buFont typeface="+mj-lt"/>
              <a:buAutoNum type="arabicPeriod"/>
            </a:pPr>
            <a:r>
              <a:rPr lang="id-ID" sz="2400" dirty="0"/>
              <a:t>Jika </a:t>
            </a:r>
            <a:r>
              <a:rPr lang="id-ID" sz="2400" dirty="0" smtClean="0">
                <a:solidFill>
                  <a:srgbClr val="002060"/>
                </a:solidFill>
              </a:rPr>
              <a:t>0,50 </a:t>
            </a:r>
            <a:r>
              <a:rPr lang="id-ID" sz="2400" dirty="0">
                <a:solidFill>
                  <a:srgbClr val="002060"/>
                </a:solidFill>
              </a:rPr>
              <a:t>&lt; r &lt; </a:t>
            </a:r>
            <a:r>
              <a:rPr lang="id-ID" sz="2400" dirty="0" smtClean="0">
                <a:solidFill>
                  <a:srgbClr val="002060"/>
                </a:solidFill>
              </a:rPr>
              <a:t>0,70 </a:t>
            </a:r>
            <a:r>
              <a:rPr lang="id-ID" sz="2400" dirty="0"/>
              <a:t>atau </a:t>
            </a:r>
            <a:r>
              <a:rPr lang="id-ID" sz="2400" dirty="0">
                <a:solidFill>
                  <a:srgbClr val="002060"/>
                </a:solidFill>
              </a:rPr>
              <a:t>-</a:t>
            </a:r>
            <a:r>
              <a:rPr lang="id-ID" sz="2400" dirty="0" smtClean="0">
                <a:solidFill>
                  <a:srgbClr val="002060"/>
                </a:solidFill>
              </a:rPr>
              <a:t>0,70 </a:t>
            </a:r>
            <a:r>
              <a:rPr lang="id-ID" sz="2400" dirty="0">
                <a:solidFill>
                  <a:srgbClr val="002060"/>
                </a:solidFill>
              </a:rPr>
              <a:t>&lt; r </a:t>
            </a:r>
            <a:r>
              <a:rPr lang="id-ID" sz="2400" dirty="0" smtClean="0">
                <a:solidFill>
                  <a:srgbClr val="002060"/>
                </a:solidFill>
              </a:rPr>
              <a:t>&lt; -0,50</a:t>
            </a:r>
            <a:r>
              <a:rPr lang="id-ID" sz="2400" dirty="0" smtClean="0"/>
              <a:t> </a:t>
            </a:r>
            <a:r>
              <a:rPr lang="id-ID" sz="2400" dirty="0"/>
              <a:t>; artinya hubungan yang </a:t>
            </a:r>
            <a:r>
              <a:rPr lang="id-ID" sz="2400" dirty="0" smtClean="0">
                <a:solidFill>
                  <a:srgbClr val="002060"/>
                </a:solidFill>
              </a:rPr>
              <a:t>moderat</a:t>
            </a:r>
          </a:p>
          <a:p>
            <a:pPr marL="457200" indent="-457200">
              <a:buFont typeface="+mj-lt"/>
              <a:buAutoNum type="arabicPeriod"/>
            </a:pPr>
            <a:r>
              <a:rPr lang="id-ID" sz="2400" dirty="0"/>
              <a:t>Jika </a:t>
            </a:r>
            <a:r>
              <a:rPr lang="id-ID" sz="2400" dirty="0" smtClean="0">
                <a:solidFill>
                  <a:srgbClr val="002060"/>
                </a:solidFill>
              </a:rPr>
              <a:t>0,30 </a:t>
            </a:r>
            <a:r>
              <a:rPr lang="id-ID" sz="2400" dirty="0">
                <a:solidFill>
                  <a:srgbClr val="002060"/>
                </a:solidFill>
              </a:rPr>
              <a:t>&lt; r &lt; </a:t>
            </a:r>
            <a:r>
              <a:rPr lang="id-ID" sz="2400" dirty="0" smtClean="0">
                <a:solidFill>
                  <a:srgbClr val="002060"/>
                </a:solidFill>
              </a:rPr>
              <a:t>0,50 </a:t>
            </a:r>
            <a:r>
              <a:rPr lang="id-ID" sz="2400" dirty="0"/>
              <a:t>atau </a:t>
            </a:r>
            <a:r>
              <a:rPr lang="id-ID" sz="2400" dirty="0">
                <a:solidFill>
                  <a:srgbClr val="002060"/>
                </a:solidFill>
              </a:rPr>
              <a:t>-</a:t>
            </a:r>
            <a:r>
              <a:rPr lang="id-ID" sz="2400" dirty="0" smtClean="0">
                <a:solidFill>
                  <a:srgbClr val="002060"/>
                </a:solidFill>
              </a:rPr>
              <a:t>0,50 </a:t>
            </a:r>
            <a:r>
              <a:rPr lang="id-ID" sz="2400" dirty="0">
                <a:solidFill>
                  <a:srgbClr val="002060"/>
                </a:solidFill>
              </a:rPr>
              <a:t>&lt; r </a:t>
            </a:r>
            <a:r>
              <a:rPr lang="id-ID" sz="2400" dirty="0" smtClean="0">
                <a:solidFill>
                  <a:srgbClr val="002060"/>
                </a:solidFill>
              </a:rPr>
              <a:t>&lt; -0,30</a:t>
            </a:r>
            <a:r>
              <a:rPr lang="id-ID" sz="2400" dirty="0" smtClean="0"/>
              <a:t> </a:t>
            </a:r>
            <a:r>
              <a:rPr lang="id-ID" sz="2400" dirty="0"/>
              <a:t>; artinya hubungan yang </a:t>
            </a:r>
            <a:r>
              <a:rPr lang="id-ID" sz="2400" dirty="0" smtClean="0">
                <a:solidFill>
                  <a:srgbClr val="002060"/>
                </a:solidFill>
              </a:rPr>
              <a:t>lemah.</a:t>
            </a:r>
          </a:p>
          <a:p>
            <a:pPr marL="457200" indent="-457200">
              <a:buFont typeface="+mj-lt"/>
              <a:buAutoNum type="arabicPeriod"/>
            </a:pPr>
            <a:r>
              <a:rPr lang="id-ID" sz="2400" dirty="0"/>
              <a:t>Jika </a:t>
            </a:r>
            <a:r>
              <a:rPr lang="id-ID" sz="2400" dirty="0" smtClean="0">
                <a:solidFill>
                  <a:srgbClr val="002060"/>
                </a:solidFill>
              </a:rPr>
              <a:t>0,00 </a:t>
            </a:r>
            <a:r>
              <a:rPr lang="id-ID" sz="2400" dirty="0">
                <a:solidFill>
                  <a:srgbClr val="002060"/>
                </a:solidFill>
              </a:rPr>
              <a:t>&lt; r &lt; </a:t>
            </a:r>
            <a:r>
              <a:rPr lang="id-ID" sz="2400" dirty="0" smtClean="0">
                <a:solidFill>
                  <a:srgbClr val="002060"/>
                </a:solidFill>
              </a:rPr>
              <a:t>0,30 </a:t>
            </a:r>
            <a:r>
              <a:rPr lang="id-ID" sz="2400" dirty="0"/>
              <a:t>atau </a:t>
            </a:r>
            <a:r>
              <a:rPr lang="id-ID" sz="2400" dirty="0">
                <a:solidFill>
                  <a:srgbClr val="002060"/>
                </a:solidFill>
              </a:rPr>
              <a:t>-</a:t>
            </a:r>
            <a:r>
              <a:rPr lang="id-ID" sz="2400" dirty="0" smtClean="0">
                <a:solidFill>
                  <a:srgbClr val="002060"/>
                </a:solidFill>
              </a:rPr>
              <a:t>0,30 </a:t>
            </a:r>
            <a:r>
              <a:rPr lang="id-ID" sz="2400" dirty="0">
                <a:solidFill>
                  <a:srgbClr val="002060"/>
                </a:solidFill>
              </a:rPr>
              <a:t>&lt; r </a:t>
            </a:r>
            <a:r>
              <a:rPr lang="id-ID" sz="2400" dirty="0" smtClean="0">
                <a:solidFill>
                  <a:srgbClr val="002060"/>
                </a:solidFill>
              </a:rPr>
              <a:t>&lt; 0,00</a:t>
            </a:r>
            <a:r>
              <a:rPr lang="id-ID" sz="2400" dirty="0" smtClean="0"/>
              <a:t> </a:t>
            </a:r>
            <a:r>
              <a:rPr lang="id-ID" sz="2400" dirty="0"/>
              <a:t>; artinya hubungan yang </a:t>
            </a:r>
            <a:r>
              <a:rPr lang="id-ID" sz="2400" dirty="0" smtClean="0">
                <a:solidFill>
                  <a:srgbClr val="002060"/>
                </a:solidFill>
              </a:rPr>
              <a:t>sangat lemah</a:t>
            </a:r>
          </a:p>
          <a:p>
            <a:pPr>
              <a:buFont typeface="Wingdings" panose="05000000000000000000" pitchFamily="2" charset="2"/>
              <a:buChar char="Ø"/>
            </a:pPr>
            <a:r>
              <a:rPr lang="en-US" sz="2400" dirty="0" err="1"/>
              <a:t>Untuk</a:t>
            </a:r>
            <a:r>
              <a:rPr lang="en-US" sz="2400" dirty="0"/>
              <a:t> </a:t>
            </a:r>
            <a:r>
              <a:rPr lang="en-US" sz="2400" dirty="0" err="1"/>
              <a:t>mengetahui</a:t>
            </a:r>
            <a:r>
              <a:rPr lang="en-US" sz="2400" dirty="0"/>
              <a:t> </a:t>
            </a:r>
            <a:r>
              <a:rPr lang="en-US" sz="2400" dirty="0" err="1"/>
              <a:t>seberapa</a:t>
            </a:r>
            <a:r>
              <a:rPr lang="en-US" sz="2400" dirty="0"/>
              <a:t> </a:t>
            </a:r>
            <a:r>
              <a:rPr lang="en-US" sz="2400" dirty="0" err="1"/>
              <a:t>besar</a:t>
            </a:r>
            <a:r>
              <a:rPr lang="en-US" sz="2400" dirty="0"/>
              <a:t> </a:t>
            </a:r>
            <a:r>
              <a:rPr lang="en-US" sz="2400" dirty="0" err="1"/>
              <a:t>pengaruh</a:t>
            </a:r>
            <a:r>
              <a:rPr lang="en-US" sz="2400" dirty="0"/>
              <a:t> </a:t>
            </a:r>
            <a:r>
              <a:rPr lang="en-US" sz="2400" dirty="0" err="1"/>
              <a:t>variabel</a:t>
            </a:r>
            <a:r>
              <a:rPr lang="en-US" sz="2400" dirty="0"/>
              <a:t>  X </a:t>
            </a:r>
            <a:r>
              <a:rPr lang="en-US" sz="2400" dirty="0" err="1"/>
              <a:t>terhadap</a:t>
            </a:r>
            <a:r>
              <a:rPr lang="en-US" sz="2400" dirty="0"/>
              <a:t> </a:t>
            </a:r>
            <a:r>
              <a:rPr lang="en-US" sz="2400" dirty="0" err="1"/>
              <a:t>variabel</a:t>
            </a:r>
            <a:r>
              <a:rPr lang="en-US" sz="2400" dirty="0"/>
              <a:t> Y </a:t>
            </a:r>
            <a:r>
              <a:rPr lang="id-ID" sz="2400" dirty="0" smtClean="0"/>
              <a:t>digunakan koefisien determinasi dengan rumusan</a:t>
            </a:r>
            <a:r>
              <a:rPr lang="en-US" sz="2400" dirty="0" smtClean="0"/>
              <a:t>:</a:t>
            </a:r>
            <a:endParaRPr lang="en-US" sz="2400" dirty="0"/>
          </a:p>
          <a:p>
            <a:pPr>
              <a:buNone/>
            </a:pPr>
            <a:r>
              <a:rPr lang="en-US" sz="2400" dirty="0"/>
              <a:t>		</a:t>
            </a:r>
            <a:r>
              <a:rPr lang="en-US" sz="2400" dirty="0" smtClean="0"/>
              <a:t>K</a:t>
            </a:r>
            <a:r>
              <a:rPr lang="id-ID" sz="2400" baseline="-25000" dirty="0" smtClean="0"/>
              <a:t>D</a:t>
            </a:r>
            <a:r>
              <a:rPr lang="en-US" sz="2400" dirty="0" smtClean="0"/>
              <a:t> </a:t>
            </a:r>
            <a:r>
              <a:rPr lang="en-US" sz="2400" dirty="0"/>
              <a:t>= r</a:t>
            </a:r>
            <a:r>
              <a:rPr lang="en-US" sz="2400" baseline="30000" dirty="0"/>
              <a:t>2 </a:t>
            </a:r>
            <a:r>
              <a:rPr lang="en-US" sz="2400" dirty="0"/>
              <a:t>x 100%</a:t>
            </a:r>
            <a:endParaRPr lang="en-US" sz="2400" baseline="30000" dirty="0"/>
          </a:p>
          <a:p>
            <a:pPr>
              <a:buFont typeface="Wingdings" panose="05000000000000000000" pitchFamily="2" charset="2"/>
              <a:buChar char="Ø"/>
            </a:pPr>
            <a:endParaRPr lang="id-ID" sz="2400" dirty="0" smtClean="0">
              <a:solidFill>
                <a:srgbClr val="002060"/>
              </a:solidFill>
            </a:endParaRPr>
          </a:p>
          <a:p>
            <a:pPr marL="457200" indent="-457200">
              <a:buFont typeface="+mj-lt"/>
              <a:buAutoNum type="arabicPeriod"/>
            </a:pPr>
            <a:endParaRPr lang="id-ID" sz="2400" dirty="0">
              <a:solidFill>
                <a:srgbClr val="002060"/>
              </a:solidFill>
            </a:endParaRPr>
          </a:p>
          <a:p>
            <a:endParaRPr lang="id-ID" sz="2400" dirty="0" smtClean="0"/>
          </a:p>
          <a:p>
            <a:endParaRPr lang="id-ID" sz="2400" dirty="0"/>
          </a:p>
          <a:p>
            <a:pPr marL="457200" lvl="1" indent="0">
              <a:buNone/>
            </a:pPr>
            <a:endParaRPr lang="en-US" sz="2400" dirty="0" smtClean="0"/>
          </a:p>
          <a:p>
            <a:pPr>
              <a:buFont typeface="Arial" charset="0"/>
              <a:buNone/>
              <a:defRPr/>
            </a:pPr>
            <a:endParaRPr lang="id-ID" sz="2400" dirty="0" smtClean="0"/>
          </a:p>
          <a:p>
            <a:pPr>
              <a:buFont typeface="Wingdings 2" pitchFamily="18" charset="2"/>
              <a:buNone/>
              <a:defRPr/>
            </a:pPr>
            <a:endParaRPr lang="en-US" sz="2400" dirty="0" smtClean="0"/>
          </a:p>
        </p:txBody>
      </p:sp>
      <p:sp>
        <p:nvSpPr>
          <p:cNvPr id="4"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Pearson Product Momen</a:t>
            </a:r>
            <a:endParaRPr lang="fr-CA" dirty="0" smtClean="0">
              <a:solidFill>
                <a:srgbClr val="FFFF00"/>
              </a:solidFill>
              <a:latin typeface="Imprint MT Shadow" panose="04020605060303030202" pitchFamily="82" charset="0"/>
            </a:endParaRPr>
          </a:p>
        </p:txBody>
      </p:sp>
      <p:graphicFrame>
        <p:nvGraphicFramePr>
          <p:cNvPr id="6" name="Object 31"/>
          <p:cNvGraphicFramePr>
            <a:graphicFrameLocks noChangeAspect="1"/>
          </p:cNvGraphicFramePr>
          <p:nvPr>
            <p:extLst>
              <p:ext uri="{D42A27DB-BD31-4B8C-83A1-F6EECF244321}">
                <p14:modId xmlns:p14="http://schemas.microsoft.com/office/powerpoint/2010/main" val="124672960"/>
              </p:ext>
            </p:extLst>
          </p:nvPr>
        </p:nvGraphicFramePr>
        <p:xfrm>
          <a:off x="683569" y="980728"/>
          <a:ext cx="4824536" cy="1042655"/>
        </p:xfrm>
        <a:graphic>
          <a:graphicData uri="http://schemas.openxmlformats.org/presentationml/2006/ole">
            <mc:AlternateContent xmlns:mc="http://schemas.openxmlformats.org/markup-compatibility/2006">
              <mc:Choice xmlns:v="urn:schemas-microsoft-com:vml" Requires="v">
                <p:oleObj spid="_x0000_s2143" name="Equation" r:id="rId3" imgW="2361960" imgH="469800" progId="Equation.3">
                  <p:embed/>
                </p:oleObj>
              </mc:Choice>
              <mc:Fallback>
                <p:oleObj name="Equation" r:id="rId3" imgW="2361960" imgH="469800" progId="Equation.3">
                  <p:embed/>
                  <p:pic>
                    <p:nvPicPr>
                      <p:cNvPr id="0" name=""/>
                      <p:cNvPicPr>
                        <a:picLocks noChangeAspect="1" noChangeArrowheads="1"/>
                      </p:cNvPicPr>
                      <p:nvPr/>
                    </p:nvPicPr>
                    <p:blipFill>
                      <a:blip r:embed="rId4"/>
                      <a:srcRect/>
                      <a:stretch>
                        <a:fillRect/>
                      </a:stretch>
                    </p:blipFill>
                    <p:spPr bwMode="auto">
                      <a:xfrm>
                        <a:off x="683569" y="980728"/>
                        <a:ext cx="4824536" cy="104265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423570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sz="quarter" idx="1"/>
          </p:nvPr>
        </p:nvSpPr>
        <p:spPr>
          <a:xfrm>
            <a:off x="179513" y="620688"/>
            <a:ext cx="8784975" cy="5976664"/>
          </a:xfrm>
        </p:spPr>
        <p:txBody>
          <a:bodyPr/>
          <a:lstStyle/>
          <a:p>
            <a:pPr>
              <a:buFont typeface="Arial" panose="020B0604020202020204" pitchFamily="34" charset="0"/>
              <a:buNone/>
            </a:pPr>
            <a:r>
              <a:rPr lang="id-ID" sz="2400" b="1" u="sng" dirty="0" smtClean="0">
                <a:sym typeface="Wingdings" panose="05000000000000000000" pitchFamily="2" charset="2"/>
              </a:rPr>
              <a:t>Contoh-1.</a:t>
            </a:r>
          </a:p>
          <a:p>
            <a:pPr>
              <a:buNone/>
            </a:pPr>
            <a:r>
              <a:rPr lang="id-ID" sz="2400" dirty="0" smtClean="0">
                <a:sym typeface="Wingdings" panose="05000000000000000000" pitchFamily="2" charset="2"/>
              </a:rPr>
              <a:t>	Persentase kenaikan hasil penjualan suatu produk di pengaruhi oleh persentase kenaikan biaya iklan seperti ditunjukan dalam tabel dibawah ini tentukanlah seberapa besar pengaruh biaya iklan terhadap naik turunnya hasil penjualan produk tersebut </a:t>
            </a:r>
            <a:r>
              <a:rPr lang="en-US" sz="2400" dirty="0" smtClean="0">
                <a:sym typeface="Wingdings" panose="05000000000000000000" pitchFamily="2" charset="2"/>
              </a:rPr>
              <a:t>.</a:t>
            </a:r>
            <a:endParaRPr lang="id-ID" sz="2400" dirty="0" smtClean="0">
              <a:sym typeface="Wingdings" panose="05000000000000000000" pitchFamily="2" charset="2"/>
            </a:endParaRPr>
          </a:p>
          <a:p>
            <a:pPr>
              <a:buNone/>
            </a:pPr>
            <a:endParaRPr lang="id-ID" sz="2400" dirty="0">
              <a:sym typeface="Wingdings" panose="05000000000000000000" pitchFamily="2" charset="2"/>
            </a:endParaRPr>
          </a:p>
          <a:p>
            <a:pPr>
              <a:buNone/>
            </a:pPr>
            <a:endParaRPr lang="id-ID" sz="2400" dirty="0" smtClean="0">
              <a:sym typeface="Wingdings" panose="05000000000000000000" pitchFamily="2" charset="2"/>
            </a:endParaRPr>
          </a:p>
          <a:p>
            <a:pPr>
              <a:buNone/>
            </a:pPr>
            <a:r>
              <a:rPr lang="id-ID" sz="2400" b="1" u="sng" dirty="0" smtClean="0">
                <a:sym typeface="Wingdings" panose="05000000000000000000" pitchFamily="2" charset="2"/>
              </a:rPr>
              <a:t>Langkah Penyelesaian.</a:t>
            </a:r>
          </a:p>
          <a:p>
            <a:pPr marL="457200" indent="-457200">
              <a:buFont typeface="+mj-lt"/>
              <a:buAutoNum type="arabicPeriod"/>
            </a:pPr>
            <a:r>
              <a:rPr lang="id-ID" sz="2400" dirty="0" smtClean="0">
                <a:sym typeface="Wingdings" panose="05000000000000000000" pitchFamily="2" charset="2"/>
              </a:rPr>
              <a:t>Buatkan tabel untuk membantu perhitungan</a:t>
            </a:r>
          </a:p>
          <a:p>
            <a:pPr marL="457200" indent="-457200">
              <a:buFont typeface="+mj-lt"/>
              <a:buAutoNum type="arabicPeriod"/>
            </a:pPr>
            <a:r>
              <a:rPr lang="id-ID" sz="2400" dirty="0" smtClean="0">
                <a:sym typeface="Wingdings" panose="05000000000000000000" pitchFamily="2" charset="2"/>
              </a:rPr>
              <a:t>Hitung nilai koefisien korelasinya dengan rumus :</a:t>
            </a:r>
          </a:p>
          <a:p>
            <a:pPr marL="457200" indent="-457200">
              <a:buFont typeface="+mj-lt"/>
              <a:buAutoNum type="arabicPeriod"/>
            </a:pPr>
            <a:endParaRPr lang="id-ID" sz="2400" dirty="0">
              <a:sym typeface="Wingdings" panose="05000000000000000000" pitchFamily="2" charset="2"/>
            </a:endParaRPr>
          </a:p>
          <a:p>
            <a:pPr marL="457200" indent="-457200">
              <a:buFont typeface="+mj-lt"/>
              <a:buAutoNum type="arabicPeriod"/>
            </a:pPr>
            <a:endParaRPr lang="id-ID" sz="2400" dirty="0" smtClean="0">
              <a:sym typeface="Wingdings" panose="05000000000000000000" pitchFamily="2" charset="2"/>
            </a:endParaRPr>
          </a:p>
          <a:p>
            <a:pPr marL="457200" indent="-457200">
              <a:buFont typeface="+mj-lt"/>
              <a:buAutoNum type="arabicPeriod"/>
            </a:pPr>
            <a:r>
              <a:rPr lang="id-ID" sz="2400" dirty="0" smtClean="0">
                <a:sym typeface="Wingdings" panose="05000000000000000000" pitchFamily="2" charset="2"/>
              </a:rPr>
              <a:t>Hitung Koefisien determinasinya dengan rumus :</a:t>
            </a:r>
          </a:p>
          <a:p>
            <a:pPr marL="0" indent="0">
              <a:buNone/>
            </a:pPr>
            <a:r>
              <a:rPr lang="id-ID" sz="2400" dirty="0">
                <a:sym typeface="Wingdings" panose="05000000000000000000" pitchFamily="2" charset="2"/>
              </a:rPr>
              <a:t>	</a:t>
            </a:r>
            <a:r>
              <a:rPr lang="en-US" sz="2400" dirty="0"/>
              <a:t>K</a:t>
            </a:r>
            <a:r>
              <a:rPr lang="id-ID" sz="2400" baseline="-25000" dirty="0"/>
              <a:t>D</a:t>
            </a:r>
            <a:r>
              <a:rPr lang="en-US" sz="2400" dirty="0"/>
              <a:t> = r</a:t>
            </a:r>
            <a:r>
              <a:rPr lang="en-US" sz="2400" baseline="30000" dirty="0"/>
              <a:t>2 </a:t>
            </a:r>
            <a:r>
              <a:rPr lang="en-US" sz="2400" dirty="0"/>
              <a:t>x 100%</a:t>
            </a:r>
            <a:endParaRPr lang="en-US" sz="2400" baseline="30000" dirty="0"/>
          </a:p>
          <a:p>
            <a:pPr marL="0" indent="0">
              <a:buNone/>
            </a:pPr>
            <a:endParaRPr lang="id-ID" sz="2400" dirty="0">
              <a:sym typeface="Wingdings" panose="05000000000000000000" pitchFamily="2" charset="2"/>
            </a:endParaRPr>
          </a:p>
        </p:txBody>
      </p:sp>
      <p:sp>
        <p:nvSpPr>
          <p:cNvPr id="10244"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0246"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520181314"/>
              </p:ext>
            </p:extLst>
          </p:nvPr>
        </p:nvGraphicFramePr>
        <p:xfrm>
          <a:off x="611560" y="2708920"/>
          <a:ext cx="6095997" cy="741362"/>
        </p:xfrm>
        <a:graphic>
          <a:graphicData uri="http://schemas.openxmlformats.org/drawingml/2006/table">
            <a:tbl>
              <a:tblPr firstRow="1" bandRow="1">
                <a:tableStyleId>{5C22544A-7EE6-4342-B048-85BDC9FD1C3A}</a:tableStyleId>
              </a:tblPr>
              <a:tblGrid>
                <a:gridCol w="677333"/>
                <a:gridCol w="677333"/>
                <a:gridCol w="677333"/>
                <a:gridCol w="677333"/>
                <a:gridCol w="677333"/>
                <a:gridCol w="677333"/>
                <a:gridCol w="677333"/>
                <a:gridCol w="677333"/>
                <a:gridCol w="677333"/>
              </a:tblGrid>
              <a:tr h="370681">
                <a:tc>
                  <a:txBody>
                    <a:bodyPr/>
                    <a:lstStyle/>
                    <a:p>
                      <a:r>
                        <a:rPr lang="en-US" sz="1800" dirty="0" smtClean="0"/>
                        <a:t>X</a:t>
                      </a:r>
                    </a:p>
                  </a:txBody>
                  <a:tcPr marT="45700" marB="45700"/>
                </a:tc>
                <a:tc>
                  <a:txBody>
                    <a:bodyPr/>
                    <a:lstStyle/>
                    <a:p>
                      <a:r>
                        <a:rPr lang="en-US" sz="1800" dirty="0" smtClean="0"/>
                        <a:t>1</a:t>
                      </a:r>
                      <a:endParaRPr lang="en-US" sz="1800" dirty="0"/>
                    </a:p>
                  </a:txBody>
                  <a:tcPr marT="45700" marB="45700"/>
                </a:tc>
                <a:tc>
                  <a:txBody>
                    <a:bodyPr/>
                    <a:lstStyle/>
                    <a:p>
                      <a:r>
                        <a:rPr lang="en-US" sz="1800" dirty="0" smtClean="0"/>
                        <a:t>2</a:t>
                      </a:r>
                      <a:endParaRPr lang="en-US" sz="1800" dirty="0"/>
                    </a:p>
                  </a:txBody>
                  <a:tcPr marT="45700" marB="45700"/>
                </a:tc>
                <a:tc>
                  <a:txBody>
                    <a:bodyPr/>
                    <a:lstStyle/>
                    <a:p>
                      <a:r>
                        <a:rPr lang="en-US" sz="1800" dirty="0" smtClean="0"/>
                        <a:t>4</a:t>
                      </a:r>
                      <a:endParaRPr lang="en-US" sz="1800" dirty="0"/>
                    </a:p>
                  </a:txBody>
                  <a:tcPr marT="45700" marB="45700"/>
                </a:tc>
                <a:tc>
                  <a:txBody>
                    <a:bodyPr/>
                    <a:lstStyle/>
                    <a:p>
                      <a:r>
                        <a:rPr lang="en-US" sz="1800" dirty="0" smtClean="0"/>
                        <a:t>5</a:t>
                      </a:r>
                      <a:endParaRPr lang="en-US" sz="1800" dirty="0"/>
                    </a:p>
                  </a:txBody>
                  <a:tcPr marT="45700" marB="45700"/>
                </a:tc>
                <a:tc>
                  <a:txBody>
                    <a:bodyPr/>
                    <a:lstStyle/>
                    <a:p>
                      <a:r>
                        <a:rPr lang="en-US" sz="1800" dirty="0" smtClean="0"/>
                        <a:t>7</a:t>
                      </a:r>
                      <a:endParaRPr lang="en-US" sz="1800" dirty="0"/>
                    </a:p>
                  </a:txBody>
                  <a:tcPr marT="45700" marB="45700"/>
                </a:tc>
                <a:tc>
                  <a:txBody>
                    <a:bodyPr/>
                    <a:lstStyle/>
                    <a:p>
                      <a:r>
                        <a:rPr lang="en-US" sz="1800" dirty="0" smtClean="0"/>
                        <a:t>9</a:t>
                      </a:r>
                      <a:endParaRPr lang="en-US" sz="1800" dirty="0"/>
                    </a:p>
                  </a:txBody>
                  <a:tcPr marT="45700" marB="45700"/>
                </a:tc>
                <a:tc>
                  <a:txBody>
                    <a:bodyPr/>
                    <a:lstStyle/>
                    <a:p>
                      <a:r>
                        <a:rPr lang="en-US" sz="1800" dirty="0" smtClean="0"/>
                        <a:t>10</a:t>
                      </a:r>
                      <a:endParaRPr lang="en-US" sz="1800" dirty="0"/>
                    </a:p>
                  </a:txBody>
                  <a:tcPr marT="45700" marB="45700"/>
                </a:tc>
                <a:tc>
                  <a:txBody>
                    <a:bodyPr/>
                    <a:lstStyle/>
                    <a:p>
                      <a:r>
                        <a:rPr lang="en-US" sz="1800" dirty="0" smtClean="0"/>
                        <a:t>12</a:t>
                      </a:r>
                      <a:endParaRPr lang="en-US" sz="1800" dirty="0"/>
                    </a:p>
                  </a:txBody>
                  <a:tcPr marT="45700" marB="45700"/>
                </a:tc>
              </a:tr>
              <a:tr h="370681">
                <a:tc>
                  <a:txBody>
                    <a:bodyPr/>
                    <a:lstStyle/>
                    <a:p>
                      <a:r>
                        <a:rPr lang="en-US" sz="1800" dirty="0" smtClean="0"/>
                        <a:t>Y</a:t>
                      </a:r>
                      <a:endParaRPr lang="en-US" sz="1800" dirty="0"/>
                    </a:p>
                  </a:txBody>
                  <a:tcPr marT="45700" marB="45700"/>
                </a:tc>
                <a:tc>
                  <a:txBody>
                    <a:bodyPr/>
                    <a:lstStyle/>
                    <a:p>
                      <a:r>
                        <a:rPr lang="en-US" sz="1800" dirty="0" smtClean="0"/>
                        <a:t>2</a:t>
                      </a:r>
                      <a:endParaRPr lang="en-US" sz="1800" dirty="0"/>
                    </a:p>
                  </a:txBody>
                  <a:tcPr marT="45700" marB="45700"/>
                </a:tc>
                <a:tc>
                  <a:txBody>
                    <a:bodyPr/>
                    <a:lstStyle/>
                    <a:p>
                      <a:r>
                        <a:rPr lang="en-US" sz="1800" dirty="0" smtClean="0"/>
                        <a:t>4</a:t>
                      </a:r>
                      <a:endParaRPr lang="en-US" sz="1800" dirty="0"/>
                    </a:p>
                  </a:txBody>
                  <a:tcPr marT="45700" marB="45700"/>
                </a:tc>
                <a:tc>
                  <a:txBody>
                    <a:bodyPr/>
                    <a:lstStyle/>
                    <a:p>
                      <a:r>
                        <a:rPr lang="en-US" sz="1800" dirty="0" smtClean="0"/>
                        <a:t>5</a:t>
                      </a:r>
                      <a:endParaRPr lang="en-US" sz="1800" dirty="0"/>
                    </a:p>
                  </a:txBody>
                  <a:tcPr marT="45700" marB="45700"/>
                </a:tc>
                <a:tc>
                  <a:txBody>
                    <a:bodyPr/>
                    <a:lstStyle/>
                    <a:p>
                      <a:r>
                        <a:rPr lang="en-US" sz="1800" dirty="0" smtClean="0"/>
                        <a:t>7</a:t>
                      </a:r>
                      <a:endParaRPr lang="en-US" sz="1800" dirty="0"/>
                    </a:p>
                  </a:txBody>
                  <a:tcPr marT="45700" marB="45700"/>
                </a:tc>
                <a:tc>
                  <a:txBody>
                    <a:bodyPr/>
                    <a:lstStyle/>
                    <a:p>
                      <a:r>
                        <a:rPr lang="en-US" sz="1800" dirty="0" smtClean="0"/>
                        <a:t>8</a:t>
                      </a:r>
                      <a:endParaRPr lang="en-US" sz="1800" dirty="0"/>
                    </a:p>
                  </a:txBody>
                  <a:tcPr marT="45700" marB="45700"/>
                </a:tc>
                <a:tc>
                  <a:txBody>
                    <a:bodyPr/>
                    <a:lstStyle/>
                    <a:p>
                      <a:r>
                        <a:rPr lang="en-US" sz="1800" dirty="0" smtClean="0"/>
                        <a:t>10</a:t>
                      </a:r>
                      <a:endParaRPr lang="en-US" sz="1800" dirty="0"/>
                    </a:p>
                  </a:txBody>
                  <a:tcPr marT="45700" marB="45700"/>
                </a:tc>
                <a:tc>
                  <a:txBody>
                    <a:bodyPr/>
                    <a:lstStyle/>
                    <a:p>
                      <a:r>
                        <a:rPr lang="en-US" sz="1800" dirty="0" smtClean="0"/>
                        <a:t>12</a:t>
                      </a:r>
                      <a:endParaRPr lang="en-US" sz="1800" dirty="0"/>
                    </a:p>
                  </a:txBody>
                  <a:tcPr marT="45700" marB="45700"/>
                </a:tc>
                <a:tc>
                  <a:txBody>
                    <a:bodyPr/>
                    <a:lstStyle/>
                    <a:p>
                      <a:r>
                        <a:rPr lang="en-US" sz="1800" dirty="0" smtClean="0"/>
                        <a:t>14</a:t>
                      </a:r>
                      <a:endParaRPr lang="en-US" sz="1800" dirty="0"/>
                    </a:p>
                  </a:txBody>
                  <a:tcPr marT="45700" marB="45700"/>
                </a:tc>
              </a:tr>
            </a:tbl>
          </a:graphicData>
        </a:graphic>
      </p:graphicFrame>
      <p:graphicFrame>
        <p:nvGraphicFramePr>
          <p:cNvPr id="10" name="Object 31"/>
          <p:cNvGraphicFramePr>
            <a:graphicFrameLocks noChangeAspect="1"/>
          </p:cNvGraphicFramePr>
          <p:nvPr>
            <p:extLst>
              <p:ext uri="{D42A27DB-BD31-4B8C-83A1-F6EECF244321}">
                <p14:modId xmlns:p14="http://schemas.microsoft.com/office/powerpoint/2010/main" val="517560872"/>
              </p:ext>
            </p:extLst>
          </p:nvPr>
        </p:nvGraphicFramePr>
        <p:xfrm>
          <a:off x="827584" y="4725144"/>
          <a:ext cx="4824536" cy="1042655"/>
        </p:xfrm>
        <a:graphic>
          <a:graphicData uri="http://schemas.openxmlformats.org/presentationml/2006/ole">
            <mc:AlternateContent xmlns:mc="http://schemas.openxmlformats.org/markup-compatibility/2006">
              <mc:Choice xmlns:v="urn:schemas-microsoft-com:vml" Requires="v">
                <p:oleObj spid="_x0000_s3160" name="Equation" r:id="rId3" imgW="2361960" imgH="469800" progId="Equation.3">
                  <p:embed/>
                </p:oleObj>
              </mc:Choice>
              <mc:Fallback>
                <p:oleObj name="Equation" r:id="rId3" imgW="2361960" imgH="469800" progId="Equation.3">
                  <p:embed/>
                  <p:pic>
                    <p:nvPicPr>
                      <p:cNvPr id="0" name=""/>
                      <p:cNvPicPr>
                        <a:picLocks noChangeAspect="1" noChangeArrowheads="1"/>
                      </p:cNvPicPr>
                      <p:nvPr/>
                    </p:nvPicPr>
                    <p:blipFill>
                      <a:blip r:embed="rId4"/>
                      <a:srcRect/>
                      <a:stretch>
                        <a:fillRect/>
                      </a:stretch>
                    </p:blipFill>
                    <p:spPr bwMode="auto">
                      <a:xfrm>
                        <a:off x="827584" y="4725144"/>
                        <a:ext cx="4824536" cy="1042655"/>
                      </a:xfrm>
                      <a:prstGeom prst="rect">
                        <a:avLst/>
                      </a:prstGeom>
                      <a:noFill/>
                      <a:ln>
                        <a:noFill/>
                      </a:ln>
                      <a:effectLst/>
                    </p:spPr>
                  </p:pic>
                </p:oleObj>
              </mc:Fallback>
            </mc:AlternateContent>
          </a:graphicData>
        </a:graphic>
      </p:graphicFrame>
      <p:sp>
        <p:nvSpPr>
          <p:cNvPr id="8"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Pearson Product Momen</a:t>
            </a:r>
            <a:endParaRPr lang="fr-CA" dirty="0" smtClean="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17"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18"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19"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20"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21"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22"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3323"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18" name="Table 17"/>
          <p:cNvGraphicFramePr>
            <a:graphicFrameLocks noGrp="1"/>
          </p:cNvGraphicFramePr>
          <p:nvPr>
            <p:extLst>
              <p:ext uri="{D42A27DB-BD31-4B8C-83A1-F6EECF244321}">
                <p14:modId xmlns:p14="http://schemas.microsoft.com/office/powerpoint/2010/main" val="2831949673"/>
              </p:ext>
            </p:extLst>
          </p:nvPr>
        </p:nvGraphicFramePr>
        <p:xfrm>
          <a:off x="539552" y="1052736"/>
          <a:ext cx="2682956" cy="3701456"/>
        </p:xfrm>
        <a:graphic>
          <a:graphicData uri="http://schemas.openxmlformats.org/drawingml/2006/table">
            <a:tbl>
              <a:tblPr firstRow="1" bandRow="1">
                <a:tableStyleId>{5C22544A-7EE6-4342-B048-85BDC9FD1C3A}</a:tableStyleId>
              </a:tblPr>
              <a:tblGrid>
                <a:gridCol w="467059"/>
                <a:gridCol w="467059"/>
                <a:gridCol w="582946"/>
                <a:gridCol w="582946"/>
                <a:gridCol w="582946"/>
              </a:tblGrid>
              <a:tr h="409760">
                <a:tc>
                  <a:txBody>
                    <a:bodyPr/>
                    <a:lstStyle/>
                    <a:p>
                      <a:r>
                        <a:rPr lang="en-US" sz="2000" dirty="0" smtClean="0"/>
                        <a:t>X</a:t>
                      </a:r>
                    </a:p>
                  </a:txBody>
                  <a:tcPr marL="91448" marR="91448" marT="45712" marB="45712"/>
                </a:tc>
                <a:tc>
                  <a:txBody>
                    <a:bodyPr/>
                    <a:lstStyle/>
                    <a:p>
                      <a:r>
                        <a:rPr lang="en-US" sz="2000" dirty="0" smtClean="0"/>
                        <a:t>Y</a:t>
                      </a:r>
                      <a:endParaRPr lang="en-US" sz="2000" dirty="0"/>
                    </a:p>
                  </a:txBody>
                  <a:tcPr marL="91448" marR="91448" marT="45712" marB="45712"/>
                </a:tc>
                <a:tc>
                  <a:txBody>
                    <a:bodyPr/>
                    <a:lstStyle/>
                    <a:p>
                      <a:r>
                        <a:rPr lang="en-US" sz="2000" dirty="0" smtClean="0"/>
                        <a:t>X</a:t>
                      </a:r>
                      <a:r>
                        <a:rPr lang="en-US" sz="2000" baseline="30000" dirty="0" smtClean="0"/>
                        <a:t>2</a:t>
                      </a:r>
                      <a:endParaRPr lang="en-US" sz="2000" baseline="30000" dirty="0"/>
                    </a:p>
                  </a:txBody>
                  <a:tcPr marL="91448" marR="91448" marT="45712" marB="45712"/>
                </a:tc>
                <a:tc>
                  <a:txBody>
                    <a:bodyPr/>
                    <a:lstStyle/>
                    <a:p>
                      <a:r>
                        <a:rPr lang="en-US" sz="2000" dirty="0" smtClean="0"/>
                        <a:t>Y</a:t>
                      </a:r>
                      <a:r>
                        <a:rPr lang="en-US" sz="2000" baseline="30000" dirty="0" smtClean="0"/>
                        <a:t>2</a:t>
                      </a:r>
                      <a:endParaRPr lang="en-US" sz="2000" baseline="30000" dirty="0"/>
                    </a:p>
                  </a:txBody>
                  <a:tcPr marL="91448" marR="91448" marT="45712" marB="45712"/>
                </a:tc>
                <a:tc>
                  <a:txBody>
                    <a:bodyPr/>
                    <a:lstStyle/>
                    <a:p>
                      <a:r>
                        <a:rPr lang="en-US" sz="2000" dirty="0" smtClean="0"/>
                        <a:t>XY</a:t>
                      </a:r>
                      <a:endParaRPr lang="en-US" sz="2000" dirty="0"/>
                    </a:p>
                  </a:txBody>
                  <a:tcPr marL="91448" marR="91448" marT="45712" marB="45712"/>
                </a:tc>
              </a:tr>
              <a:tr h="354516">
                <a:tc>
                  <a:txBody>
                    <a:bodyPr/>
                    <a:lstStyle/>
                    <a:p>
                      <a:r>
                        <a:rPr lang="en-US" sz="1800" dirty="0" smtClean="0"/>
                        <a:t>1</a:t>
                      </a:r>
                      <a:endParaRPr lang="en-US" sz="1800" dirty="0"/>
                    </a:p>
                  </a:txBody>
                  <a:tcPr marL="91448" marR="91448" marT="45712" marB="45712"/>
                </a:tc>
                <a:tc>
                  <a:txBody>
                    <a:bodyPr/>
                    <a:lstStyle/>
                    <a:p>
                      <a:r>
                        <a:rPr lang="en-US" sz="1800" dirty="0" smtClean="0"/>
                        <a:t>2</a:t>
                      </a:r>
                      <a:endParaRPr lang="en-US" sz="1800" dirty="0"/>
                    </a:p>
                  </a:txBody>
                  <a:tcPr marL="91448" marR="91448" marT="45712" marB="45712"/>
                </a:tc>
                <a:tc>
                  <a:txBody>
                    <a:bodyPr/>
                    <a:lstStyle/>
                    <a:p>
                      <a:r>
                        <a:rPr lang="en-US" sz="1800" dirty="0" smtClean="0"/>
                        <a:t>1</a:t>
                      </a:r>
                    </a:p>
                  </a:txBody>
                  <a:tcPr marL="91448" marR="91448" marT="45712" marB="45712"/>
                </a:tc>
                <a:tc>
                  <a:txBody>
                    <a:bodyPr/>
                    <a:lstStyle/>
                    <a:p>
                      <a:r>
                        <a:rPr lang="en-US" sz="1800" dirty="0" smtClean="0"/>
                        <a:t>4</a:t>
                      </a:r>
                      <a:endParaRPr lang="en-US" sz="1800" dirty="0"/>
                    </a:p>
                  </a:txBody>
                  <a:tcPr marL="91448" marR="91448" marT="45712" marB="45712"/>
                </a:tc>
                <a:tc>
                  <a:txBody>
                    <a:bodyPr/>
                    <a:lstStyle/>
                    <a:p>
                      <a:r>
                        <a:rPr lang="en-US" sz="1800" dirty="0" smtClean="0"/>
                        <a:t>2</a:t>
                      </a:r>
                      <a:endParaRPr lang="en-US" sz="1800" dirty="0"/>
                    </a:p>
                  </a:txBody>
                  <a:tcPr marL="91448" marR="91448" marT="45712" marB="45712"/>
                </a:tc>
              </a:tr>
              <a:tr h="354516">
                <a:tc>
                  <a:txBody>
                    <a:bodyPr/>
                    <a:lstStyle/>
                    <a:p>
                      <a:r>
                        <a:rPr lang="en-US" sz="1800" dirty="0" smtClean="0"/>
                        <a:t>2</a:t>
                      </a:r>
                      <a:endParaRPr lang="en-US" sz="1800" dirty="0"/>
                    </a:p>
                  </a:txBody>
                  <a:tcPr marL="91448" marR="91448" marT="45712" marB="45712"/>
                </a:tc>
                <a:tc>
                  <a:txBody>
                    <a:bodyPr/>
                    <a:lstStyle/>
                    <a:p>
                      <a:r>
                        <a:rPr lang="en-US" sz="1800" dirty="0" smtClean="0"/>
                        <a:t>4</a:t>
                      </a:r>
                      <a:endParaRPr lang="en-US" sz="1800" dirty="0"/>
                    </a:p>
                  </a:txBody>
                  <a:tcPr marL="91448" marR="91448" marT="45712" marB="45712"/>
                </a:tc>
                <a:tc>
                  <a:txBody>
                    <a:bodyPr/>
                    <a:lstStyle/>
                    <a:p>
                      <a:r>
                        <a:rPr lang="en-US" sz="1800" dirty="0" smtClean="0"/>
                        <a:t>4</a:t>
                      </a:r>
                      <a:endParaRPr lang="en-US" sz="1800" dirty="0"/>
                    </a:p>
                  </a:txBody>
                  <a:tcPr marL="91448" marR="91448" marT="45712" marB="45712"/>
                </a:tc>
                <a:tc>
                  <a:txBody>
                    <a:bodyPr/>
                    <a:lstStyle/>
                    <a:p>
                      <a:r>
                        <a:rPr lang="en-US" sz="1800" dirty="0" smtClean="0"/>
                        <a:t>16</a:t>
                      </a:r>
                      <a:endParaRPr lang="en-US" sz="1800" dirty="0"/>
                    </a:p>
                  </a:txBody>
                  <a:tcPr marL="91448" marR="91448" marT="45712" marB="45712"/>
                </a:tc>
                <a:tc>
                  <a:txBody>
                    <a:bodyPr/>
                    <a:lstStyle/>
                    <a:p>
                      <a:r>
                        <a:rPr lang="en-US" sz="1800" dirty="0" smtClean="0"/>
                        <a:t>8</a:t>
                      </a:r>
                      <a:endParaRPr lang="en-US" sz="1800" dirty="0"/>
                    </a:p>
                  </a:txBody>
                  <a:tcPr marL="91448" marR="91448" marT="45712" marB="45712"/>
                </a:tc>
              </a:tr>
              <a:tr h="354516">
                <a:tc>
                  <a:txBody>
                    <a:bodyPr/>
                    <a:lstStyle/>
                    <a:p>
                      <a:r>
                        <a:rPr lang="en-US" sz="1800" dirty="0" smtClean="0"/>
                        <a:t>4</a:t>
                      </a:r>
                      <a:endParaRPr lang="en-US" sz="1800" dirty="0"/>
                    </a:p>
                  </a:txBody>
                  <a:tcPr marL="91448" marR="91448" marT="45712" marB="45712"/>
                </a:tc>
                <a:tc>
                  <a:txBody>
                    <a:bodyPr/>
                    <a:lstStyle/>
                    <a:p>
                      <a:r>
                        <a:rPr lang="en-US" sz="1800" dirty="0" smtClean="0"/>
                        <a:t>5</a:t>
                      </a:r>
                      <a:endParaRPr lang="en-US" sz="1800" dirty="0"/>
                    </a:p>
                  </a:txBody>
                  <a:tcPr marL="91448" marR="91448" marT="45712" marB="45712"/>
                </a:tc>
                <a:tc>
                  <a:txBody>
                    <a:bodyPr/>
                    <a:lstStyle/>
                    <a:p>
                      <a:r>
                        <a:rPr lang="en-US" sz="1800" dirty="0" smtClean="0"/>
                        <a:t>16</a:t>
                      </a:r>
                      <a:endParaRPr lang="en-US" sz="1800" dirty="0"/>
                    </a:p>
                  </a:txBody>
                  <a:tcPr marL="91448" marR="91448" marT="45712" marB="45712"/>
                </a:tc>
                <a:tc>
                  <a:txBody>
                    <a:bodyPr/>
                    <a:lstStyle/>
                    <a:p>
                      <a:r>
                        <a:rPr lang="en-US" sz="1800" dirty="0" smtClean="0"/>
                        <a:t>25</a:t>
                      </a:r>
                      <a:endParaRPr lang="en-US" sz="1800" dirty="0"/>
                    </a:p>
                  </a:txBody>
                  <a:tcPr marL="91448" marR="91448" marT="45712" marB="45712"/>
                </a:tc>
                <a:tc>
                  <a:txBody>
                    <a:bodyPr/>
                    <a:lstStyle/>
                    <a:p>
                      <a:r>
                        <a:rPr lang="en-US" sz="1800" dirty="0" smtClean="0"/>
                        <a:t>20</a:t>
                      </a:r>
                      <a:endParaRPr lang="en-US" sz="1800" dirty="0"/>
                    </a:p>
                  </a:txBody>
                  <a:tcPr marL="91448" marR="91448" marT="45712" marB="45712"/>
                </a:tc>
              </a:tr>
              <a:tr h="354516">
                <a:tc>
                  <a:txBody>
                    <a:bodyPr/>
                    <a:lstStyle/>
                    <a:p>
                      <a:r>
                        <a:rPr lang="en-US" sz="1800" dirty="0" smtClean="0"/>
                        <a:t>5</a:t>
                      </a:r>
                      <a:endParaRPr lang="en-US" sz="1800" dirty="0"/>
                    </a:p>
                  </a:txBody>
                  <a:tcPr marL="91448" marR="91448" marT="45712" marB="45712"/>
                </a:tc>
                <a:tc>
                  <a:txBody>
                    <a:bodyPr/>
                    <a:lstStyle/>
                    <a:p>
                      <a:r>
                        <a:rPr lang="en-US" sz="1800" dirty="0" smtClean="0"/>
                        <a:t>7</a:t>
                      </a:r>
                      <a:endParaRPr lang="en-US" sz="1800" dirty="0"/>
                    </a:p>
                  </a:txBody>
                  <a:tcPr marL="91448" marR="91448" marT="45712" marB="45712"/>
                </a:tc>
                <a:tc>
                  <a:txBody>
                    <a:bodyPr/>
                    <a:lstStyle/>
                    <a:p>
                      <a:r>
                        <a:rPr lang="en-US" sz="1800" dirty="0" smtClean="0"/>
                        <a:t>25</a:t>
                      </a:r>
                      <a:endParaRPr lang="en-US" sz="1800" dirty="0"/>
                    </a:p>
                  </a:txBody>
                  <a:tcPr marL="91448" marR="91448" marT="45712" marB="45712"/>
                </a:tc>
                <a:tc>
                  <a:txBody>
                    <a:bodyPr/>
                    <a:lstStyle/>
                    <a:p>
                      <a:r>
                        <a:rPr lang="en-US" sz="1800" dirty="0" smtClean="0"/>
                        <a:t>49</a:t>
                      </a:r>
                      <a:endParaRPr lang="en-US" sz="1800" dirty="0"/>
                    </a:p>
                  </a:txBody>
                  <a:tcPr marL="91448" marR="91448" marT="45712" marB="45712"/>
                </a:tc>
                <a:tc>
                  <a:txBody>
                    <a:bodyPr/>
                    <a:lstStyle/>
                    <a:p>
                      <a:r>
                        <a:rPr lang="en-US" sz="1800" dirty="0" smtClean="0"/>
                        <a:t>35</a:t>
                      </a:r>
                      <a:endParaRPr lang="en-US" sz="1800" dirty="0"/>
                    </a:p>
                  </a:txBody>
                  <a:tcPr marL="91448" marR="91448" marT="45712" marB="45712"/>
                </a:tc>
              </a:tr>
              <a:tr h="354516">
                <a:tc>
                  <a:txBody>
                    <a:bodyPr/>
                    <a:lstStyle/>
                    <a:p>
                      <a:r>
                        <a:rPr lang="en-US" sz="1800" dirty="0" smtClean="0"/>
                        <a:t>7</a:t>
                      </a:r>
                      <a:endParaRPr lang="en-US" sz="1800" dirty="0"/>
                    </a:p>
                  </a:txBody>
                  <a:tcPr marL="91448" marR="91448" marT="45712" marB="45712"/>
                </a:tc>
                <a:tc>
                  <a:txBody>
                    <a:bodyPr/>
                    <a:lstStyle/>
                    <a:p>
                      <a:r>
                        <a:rPr lang="en-US" sz="1800" dirty="0" smtClean="0"/>
                        <a:t>8</a:t>
                      </a:r>
                      <a:endParaRPr lang="en-US" sz="1800" dirty="0"/>
                    </a:p>
                  </a:txBody>
                  <a:tcPr marL="91448" marR="91448" marT="45712" marB="45712"/>
                </a:tc>
                <a:tc>
                  <a:txBody>
                    <a:bodyPr/>
                    <a:lstStyle/>
                    <a:p>
                      <a:r>
                        <a:rPr lang="en-US" sz="1800" dirty="0" smtClean="0"/>
                        <a:t>49</a:t>
                      </a:r>
                      <a:endParaRPr lang="en-US" sz="1800" dirty="0"/>
                    </a:p>
                  </a:txBody>
                  <a:tcPr marL="91448" marR="91448" marT="45712" marB="45712"/>
                </a:tc>
                <a:tc>
                  <a:txBody>
                    <a:bodyPr/>
                    <a:lstStyle/>
                    <a:p>
                      <a:r>
                        <a:rPr lang="en-US" sz="1800" dirty="0" smtClean="0"/>
                        <a:t>64</a:t>
                      </a:r>
                      <a:endParaRPr lang="en-US" sz="1800" dirty="0"/>
                    </a:p>
                  </a:txBody>
                  <a:tcPr marL="91448" marR="91448" marT="45712" marB="45712"/>
                </a:tc>
                <a:tc>
                  <a:txBody>
                    <a:bodyPr/>
                    <a:lstStyle/>
                    <a:p>
                      <a:r>
                        <a:rPr lang="en-US" sz="1800" dirty="0" smtClean="0"/>
                        <a:t>56</a:t>
                      </a:r>
                      <a:endParaRPr lang="en-US" sz="1800" dirty="0"/>
                    </a:p>
                  </a:txBody>
                  <a:tcPr marL="91448" marR="91448" marT="45712" marB="45712"/>
                </a:tc>
              </a:tr>
              <a:tr h="354516">
                <a:tc>
                  <a:txBody>
                    <a:bodyPr/>
                    <a:lstStyle/>
                    <a:p>
                      <a:r>
                        <a:rPr lang="en-US" sz="1800" dirty="0" smtClean="0"/>
                        <a:t>9</a:t>
                      </a:r>
                      <a:endParaRPr lang="en-US" sz="1800" dirty="0"/>
                    </a:p>
                  </a:txBody>
                  <a:tcPr marL="91448" marR="91448" marT="45712" marB="45712"/>
                </a:tc>
                <a:tc>
                  <a:txBody>
                    <a:bodyPr/>
                    <a:lstStyle/>
                    <a:p>
                      <a:r>
                        <a:rPr lang="en-US" sz="1800" dirty="0" smtClean="0"/>
                        <a:t>10</a:t>
                      </a:r>
                      <a:endParaRPr lang="en-US" sz="1800" dirty="0"/>
                    </a:p>
                  </a:txBody>
                  <a:tcPr marL="91448" marR="91448" marT="45712" marB="45712"/>
                </a:tc>
                <a:tc>
                  <a:txBody>
                    <a:bodyPr/>
                    <a:lstStyle/>
                    <a:p>
                      <a:r>
                        <a:rPr lang="en-US" sz="1800" dirty="0" smtClean="0"/>
                        <a:t>81</a:t>
                      </a:r>
                      <a:endParaRPr lang="en-US" sz="1800" dirty="0"/>
                    </a:p>
                  </a:txBody>
                  <a:tcPr marL="91448" marR="91448" marT="45712" marB="45712"/>
                </a:tc>
                <a:tc>
                  <a:txBody>
                    <a:bodyPr/>
                    <a:lstStyle/>
                    <a:p>
                      <a:r>
                        <a:rPr lang="en-US" sz="1800" dirty="0" smtClean="0"/>
                        <a:t>100</a:t>
                      </a:r>
                      <a:endParaRPr lang="en-US" sz="1800" dirty="0"/>
                    </a:p>
                  </a:txBody>
                  <a:tcPr marL="91448" marR="91448" marT="45712" marB="45712"/>
                </a:tc>
                <a:tc>
                  <a:txBody>
                    <a:bodyPr/>
                    <a:lstStyle/>
                    <a:p>
                      <a:r>
                        <a:rPr lang="en-US" sz="1800" dirty="0" smtClean="0"/>
                        <a:t>90</a:t>
                      </a:r>
                      <a:endParaRPr lang="en-US" sz="1800" dirty="0"/>
                    </a:p>
                  </a:txBody>
                  <a:tcPr marL="91448" marR="91448" marT="45712" marB="45712"/>
                </a:tc>
              </a:tr>
              <a:tr h="354516">
                <a:tc>
                  <a:txBody>
                    <a:bodyPr/>
                    <a:lstStyle/>
                    <a:p>
                      <a:r>
                        <a:rPr lang="en-US" sz="1800" dirty="0" smtClean="0"/>
                        <a:t>10</a:t>
                      </a:r>
                      <a:endParaRPr lang="en-US" sz="1800" dirty="0"/>
                    </a:p>
                  </a:txBody>
                  <a:tcPr marL="91448" marR="91448" marT="45712" marB="45712"/>
                </a:tc>
                <a:tc>
                  <a:txBody>
                    <a:bodyPr/>
                    <a:lstStyle/>
                    <a:p>
                      <a:r>
                        <a:rPr lang="en-US" sz="1800" dirty="0" smtClean="0"/>
                        <a:t>12</a:t>
                      </a:r>
                      <a:endParaRPr lang="en-US" sz="1800" dirty="0"/>
                    </a:p>
                  </a:txBody>
                  <a:tcPr marL="91448" marR="91448" marT="45712" marB="45712"/>
                </a:tc>
                <a:tc>
                  <a:txBody>
                    <a:bodyPr/>
                    <a:lstStyle/>
                    <a:p>
                      <a:r>
                        <a:rPr lang="en-US" sz="1800" dirty="0" smtClean="0"/>
                        <a:t>100</a:t>
                      </a:r>
                      <a:endParaRPr lang="en-US" sz="1800" dirty="0"/>
                    </a:p>
                  </a:txBody>
                  <a:tcPr marL="91448" marR="91448" marT="45712" marB="45712"/>
                </a:tc>
                <a:tc>
                  <a:txBody>
                    <a:bodyPr/>
                    <a:lstStyle/>
                    <a:p>
                      <a:r>
                        <a:rPr lang="en-US" sz="1800" dirty="0" smtClean="0"/>
                        <a:t>144</a:t>
                      </a:r>
                      <a:endParaRPr lang="en-US" sz="1800" dirty="0"/>
                    </a:p>
                  </a:txBody>
                  <a:tcPr marL="91448" marR="91448" marT="45712" marB="45712"/>
                </a:tc>
                <a:tc>
                  <a:txBody>
                    <a:bodyPr/>
                    <a:lstStyle/>
                    <a:p>
                      <a:r>
                        <a:rPr lang="en-US" sz="1800" dirty="0" smtClean="0"/>
                        <a:t>120</a:t>
                      </a:r>
                      <a:endParaRPr lang="en-US" sz="1800" dirty="0"/>
                    </a:p>
                  </a:txBody>
                  <a:tcPr marL="91448" marR="91448" marT="45712" marB="45712"/>
                </a:tc>
              </a:tr>
              <a:tr h="354516">
                <a:tc>
                  <a:txBody>
                    <a:bodyPr/>
                    <a:lstStyle/>
                    <a:p>
                      <a:r>
                        <a:rPr lang="en-US" sz="1800" dirty="0" smtClean="0"/>
                        <a:t>12</a:t>
                      </a:r>
                      <a:endParaRPr lang="en-US" sz="1800" dirty="0"/>
                    </a:p>
                  </a:txBody>
                  <a:tcPr marL="91448" marR="91448" marT="45712" marB="45712"/>
                </a:tc>
                <a:tc>
                  <a:txBody>
                    <a:bodyPr/>
                    <a:lstStyle/>
                    <a:p>
                      <a:r>
                        <a:rPr lang="en-US" sz="1800" dirty="0" smtClean="0"/>
                        <a:t>14</a:t>
                      </a:r>
                      <a:endParaRPr lang="en-US" sz="1800" dirty="0"/>
                    </a:p>
                  </a:txBody>
                  <a:tcPr marL="91448" marR="91448" marT="45712" marB="45712"/>
                </a:tc>
                <a:tc>
                  <a:txBody>
                    <a:bodyPr/>
                    <a:lstStyle/>
                    <a:p>
                      <a:r>
                        <a:rPr lang="en-US" sz="1800" dirty="0" smtClean="0"/>
                        <a:t>144</a:t>
                      </a:r>
                      <a:endParaRPr lang="en-US" sz="1800" dirty="0"/>
                    </a:p>
                  </a:txBody>
                  <a:tcPr marL="91448" marR="91448" marT="45712" marB="45712"/>
                </a:tc>
                <a:tc>
                  <a:txBody>
                    <a:bodyPr/>
                    <a:lstStyle/>
                    <a:p>
                      <a:r>
                        <a:rPr lang="en-US" sz="1800" dirty="0" smtClean="0"/>
                        <a:t>196</a:t>
                      </a:r>
                      <a:endParaRPr lang="en-US" sz="1800" dirty="0"/>
                    </a:p>
                  </a:txBody>
                  <a:tcPr marL="91448" marR="91448" marT="45712" marB="45712"/>
                </a:tc>
                <a:tc>
                  <a:txBody>
                    <a:bodyPr/>
                    <a:lstStyle/>
                    <a:p>
                      <a:r>
                        <a:rPr lang="en-US" sz="1800" dirty="0" smtClean="0"/>
                        <a:t>168</a:t>
                      </a:r>
                      <a:endParaRPr lang="en-US" sz="1800" dirty="0"/>
                    </a:p>
                  </a:txBody>
                  <a:tcPr marL="91448" marR="91448" marT="45712" marB="45712"/>
                </a:tc>
              </a:tr>
              <a:tr h="354516">
                <a:tc>
                  <a:txBody>
                    <a:bodyPr/>
                    <a:lstStyle/>
                    <a:p>
                      <a:r>
                        <a:rPr lang="en-US" sz="1800" dirty="0" smtClean="0"/>
                        <a:t>50</a:t>
                      </a:r>
                      <a:endParaRPr lang="en-US" sz="1800" dirty="0"/>
                    </a:p>
                  </a:txBody>
                  <a:tcPr marL="91448" marR="91448" marT="45712" marB="45712"/>
                </a:tc>
                <a:tc>
                  <a:txBody>
                    <a:bodyPr/>
                    <a:lstStyle/>
                    <a:p>
                      <a:r>
                        <a:rPr lang="en-US" sz="1800" dirty="0" smtClean="0"/>
                        <a:t>62</a:t>
                      </a:r>
                      <a:endParaRPr lang="en-US" sz="1800" dirty="0"/>
                    </a:p>
                  </a:txBody>
                  <a:tcPr marL="91448" marR="91448" marT="45712" marB="45712"/>
                </a:tc>
                <a:tc>
                  <a:txBody>
                    <a:bodyPr/>
                    <a:lstStyle/>
                    <a:p>
                      <a:r>
                        <a:rPr lang="en-US" sz="1800" dirty="0" smtClean="0"/>
                        <a:t>420</a:t>
                      </a:r>
                      <a:endParaRPr lang="en-US" sz="1800" dirty="0"/>
                    </a:p>
                  </a:txBody>
                  <a:tcPr marL="91448" marR="91448" marT="45712" marB="45712"/>
                </a:tc>
                <a:tc>
                  <a:txBody>
                    <a:bodyPr/>
                    <a:lstStyle/>
                    <a:p>
                      <a:r>
                        <a:rPr lang="en-US" sz="1800" dirty="0" smtClean="0"/>
                        <a:t>598</a:t>
                      </a:r>
                      <a:endParaRPr lang="en-US" sz="1800" dirty="0"/>
                    </a:p>
                  </a:txBody>
                  <a:tcPr marL="91448" marR="91448" marT="45712" marB="45712"/>
                </a:tc>
                <a:tc>
                  <a:txBody>
                    <a:bodyPr/>
                    <a:lstStyle/>
                    <a:p>
                      <a:r>
                        <a:rPr lang="en-US" sz="1800" dirty="0" smtClean="0"/>
                        <a:t>499</a:t>
                      </a:r>
                      <a:endParaRPr lang="en-US" sz="1800" dirty="0"/>
                    </a:p>
                  </a:txBody>
                  <a:tcPr marL="91448" marR="91448" marT="45712" marB="45712"/>
                </a:tc>
              </a:tr>
            </a:tbl>
          </a:graphicData>
        </a:graphic>
      </p:graphicFrame>
      <p:sp>
        <p:nvSpPr>
          <p:cNvPr id="13393" name="TextBox 18"/>
          <p:cNvSpPr txBox="1">
            <a:spLocks noChangeArrowheads="1"/>
          </p:cNvSpPr>
          <p:nvPr/>
        </p:nvSpPr>
        <p:spPr bwMode="auto">
          <a:xfrm>
            <a:off x="179512" y="4365104"/>
            <a:ext cx="5373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400" dirty="0" smtClean="0">
                <a:latin typeface="Symbol" panose="05050102010706020507" pitchFamily="18" charset="2"/>
              </a:rPr>
              <a:t>S</a:t>
            </a:r>
            <a:r>
              <a:rPr lang="en-US" sz="2400" dirty="0" smtClean="0"/>
              <a:t>  </a:t>
            </a:r>
            <a:endParaRPr lang="en-US" sz="2400" dirty="0"/>
          </a:p>
        </p:txBody>
      </p:sp>
      <p:sp>
        <p:nvSpPr>
          <p:cNvPr id="3" name="Rectangle 2"/>
          <p:cNvSpPr/>
          <p:nvPr/>
        </p:nvSpPr>
        <p:spPr>
          <a:xfrm>
            <a:off x="179512" y="620688"/>
            <a:ext cx="1090876" cy="369332"/>
          </a:xfrm>
          <a:prstGeom prst="rect">
            <a:avLst/>
          </a:prstGeom>
        </p:spPr>
        <p:txBody>
          <a:bodyPr wrap="none">
            <a:spAutoFit/>
          </a:bodyPr>
          <a:lstStyle/>
          <a:p>
            <a:pPr>
              <a:buFont typeface="Arial" panose="020B0604020202020204" pitchFamily="34" charset="0"/>
              <a:buNone/>
            </a:pPr>
            <a:r>
              <a:rPr lang="id-ID" b="1" u="sng" dirty="0" smtClean="0">
                <a:sym typeface="Wingdings" panose="05000000000000000000" pitchFamily="2" charset="2"/>
              </a:rPr>
              <a:t>1. Tebel </a:t>
            </a:r>
            <a:endParaRPr lang="id-ID" b="1" u="sng" dirty="0">
              <a:sym typeface="Wingdings" panose="05000000000000000000" pitchFamily="2" charset="2"/>
            </a:endParaRPr>
          </a:p>
        </p:txBody>
      </p:sp>
      <p:graphicFrame>
        <p:nvGraphicFramePr>
          <p:cNvPr id="19" name="Object 31"/>
          <p:cNvGraphicFramePr>
            <a:graphicFrameLocks noChangeAspect="1"/>
          </p:cNvGraphicFramePr>
          <p:nvPr>
            <p:extLst>
              <p:ext uri="{D42A27DB-BD31-4B8C-83A1-F6EECF244321}">
                <p14:modId xmlns:p14="http://schemas.microsoft.com/office/powerpoint/2010/main" val="747676270"/>
              </p:ext>
            </p:extLst>
          </p:nvPr>
        </p:nvGraphicFramePr>
        <p:xfrm>
          <a:off x="3635896" y="1052737"/>
          <a:ext cx="4490628" cy="970492"/>
        </p:xfrm>
        <a:graphic>
          <a:graphicData uri="http://schemas.openxmlformats.org/presentationml/2006/ole">
            <mc:AlternateContent xmlns:mc="http://schemas.openxmlformats.org/markup-compatibility/2006">
              <mc:Choice xmlns:v="urn:schemas-microsoft-com:vml" Requires="v">
                <p:oleObj spid="_x0000_s4429" name="Equation" r:id="rId3" imgW="2361960" imgH="469800" progId="Equation.3">
                  <p:embed/>
                </p:oleObj>
              </mc:Choice>
              <mc:Fallback>
                <p:oleObj name="Equation" r:id="rId3" imgW="2361960" imgH="469800" progId="Equation.3">
                  <p:embed/>
                  <p:pic>
                    <p:nvPicPr>
                      <p:cNvPr id="0" name=""/>
                      <p:cNvPicPr>
                        <a:picLocks noChangeAspect="1" noChangeArrowheads="1"/>
                      </p:cNvPicPr>
                      <p:nvPr/>
                    </p:nvPicPr>
                    <p:blipFill>
                      <a:blip r:embed="rId4"/>
                      <a:srcRect/>
                      <a:stretch>
                        <a:fillRect/>
                      </a:stretch>
                    </p:blipFill>
                    <p:spPr bwMode="auto">
                      <a:xfrm>
                        <a:off x="3635896" y="1052737"/>
                        <a:ext cx="4490628" cy="970492"/>
                      </a:xfrm>
                      <a:prstGeom prst="rect">
                        <a:avLst/>
                      </a:prstGeom>
                      <a:noFill/>
                      <a:ln>
                        <a:noFill/>
                      </a:ln>
                      <a:effectLst/>
                    </p:spPr>
                  </p:pic>
                </p:oleObj>
              </mc:Fallback>
            </mc:AlternateContent>
          </a:graphicData>
        </a:graphic>
      </p:graphicFrame>
      <p:sp>
        <p:nvSpPr>
          <p:cNvPr id="20" name="Rectangle 19"/>
          <p:cNvSpPr/>
          <p:nvPr/>
        </p:nvSpPr>
        <p:spPr>
          <a:xfrm>
            <a:off x="3491880" y="620688"/>
            <a:ext cx="2518638" cy="369332"/>
          </a:xfrm>
          <a:prstGeom prst="rect">
            <a:avLst/>
          </a:prstGeom>
        </p:spPr>
        <p:txBody>
          <a:bodyPr wrap="none">
            <a:spAutoFit/>
          </a:bodyPr>
          <a:lstStyle/>
          <a:p>
            <a:pPr>
              <a:buFont typeface="Arial" panose="020B0604020202020204" pitchFamily="34" charset="0"/>
              <a:buNone/>
            </a:pPr>
            <a:r>
              <a:rPr lang="id-ID" b="1" u="sng" dirty="0" smtClean="0">
                <a:sym typeface="Wingdings" panose="05000000000000000000" pitchFamily="2" charset="2"/>
              </a:rPr>
              <a:t>2. Koefisien Korelasi </a:t>
            </a:r>
            <a:endParaRPr lang="id-ID" b="1" u="sng" dirty="0">
              <a:sym typeface="Wingdings" panose="05000000000000000000" pitchFamily="2" charset="2"/>
            </a:endParaRPr>
          </a:p>
        </p:txBody>
      </p:sp>
      <p:graphicFrame>
        <p:nvGraphicFramePr>
          <p:cNvPr id="21" name="Object 31"/>
          <p:cNvGraphicFramePr>
            <a:graphicFrameLocks noChangeAspect="1"/>
          </p:cNvGraphicFramePr>
          <p:nvPr>
            <p:extLst>
              <p:ext uri="{D42A27DB-BD31-4B8C-83A1-F6EECF244321}">
                <p14:modId xmlns:p14="http://schemas.microsoft.com/office/powerpoint/2010/main" val="1057295141"/>
              </p:ext>
            </p:extLst>
          </p:nvPr>
        </p:nvGraphicFramePr>
        <p:xfrm>
          <a:off x="3646488" y="2060575"/>
          <a:ext cx="4492625" cy="969963"/>
        </p:xfrm>
        <a:graphic>
          <a:graphicData uri="http://schemas.openxmlformats.org/presentationml/2006/ole">
            <mc:AlternateContent xmlns:mc="http://schemas.openxmlformats.org/markup-compatibility/2006">
              <mc:Choice xmlns:v="urn:schemas-microsoft-com:vml" Requires="v">
                <p:oleObj spid="_x0000_s4430" name="Equation" r:id="rId5" imgW="2361960" imgH="469800" progId="Equation.3">
                  <p:embed/>
                </p:oleObj>
              </mc:Choice>
              <mc:Fallback>
                <p:oleObj name="Equation" r:id="rId5" imgW="2361960" imgH="469800" progId="Equation.3">
                  <p:embed/>
                  <p:pic>
                    <p:nvPicPr>
                      <p:cNvPr id="0" name=""/>
                      <p:cNvPicPr>
                        <a:picLocks noChangeAspect="1" noChangeArrowheads="1"/>
                      </p:cNvPicPr>
                      <p:nvPr/>
                    </p:nvPicPr>
                    <p:blipFill>
                      <a:blip r:embed="rId6"/>
                      <a:srcRect/>
                      <a:stretch>
                        <a:fillRect/>
                      </a:stretch>
                    </p:blipFill>
                    <p:spPr bwMode="auto">
                      <a:xfrm>
                        <a:off x="3646488" y="2060575"/>
                        <a:ext cx="4492625" cy="969963"/>
                      </a:xfrm>
                      <a:prstGeom prst="rect">
                        <a:avLst/>
                      </a:prstGeom>
                      <a:noFill/>
                      <a:ln>
                        <a:noFill/>
                      </a:ln>
                      <a:effectLst/>
                    </p:spPr>
                  </p:pic>
                </p:oleObj>
              </mc:Fallback>
            </mc:AlternateContent>
          </a:graphicData>
        </a:graphic>
      </p:graphicFrame>
      <p:graphicFrame>
        <p:nvGraphicFramePr>
          <p:cNvPr id="22" name="Object 31"/>
          <p:cNvGraphicFramePr>
            <a:graphicFrameLocks noChangeAspect="1"/>
          </p:cNvGraphicFramePr>
          <p:nvPr>
            <p:extLst>
              <p:ext uri="{D42A27DB-BD31-4B8C-83A1-F6EECF244321}">
                <p14:modId xmlns:p14="http://schemas.microsoft.com/office/powerpoint/2010/main" val="1685870862"/>
              </p:ext>
            </p:extLst>
          </p:nvPr>
        </p:nvGraphicFramePr>
        <p:xfrm>
          <a:off x="3635896" y="3068960"/>
          <a:ext cx="4056062" cy="915987"/>
        </p:xfrm>
        <a:graphic>
          <a:graphicData uri="http://schemas.openxmlformats.org/presentationml/2006/ole">
            <mc:AlternateContent xmlns:mc="http://schemas.openxmlformats.org/markup-compatibility/2006">
              <mc:Choice xmlns:v="urn:schemas-microsoft-com:vml" Requires="v">
                <p:oleObj spid="_x0000_s4431" name="Equation" r:id="rId7" imgW="2133360" imgH="444240" progId="Equation.3">
                  <p:embed/>
                </p:oleObj>
              </mc:Choice>
              <mc:Fallback>
                <p:oleObj name="Equation" r:id="rId7" imgW="2133360" imgH="444240" progId="Equation.3">
                  <p:embed/>
                  <p:pic>
                    <p:nvPicPr>
                      <p:cNvPr id="0" name=""/>
                      <p:cNvPicPr>
                        <a:picLocks noChangeAspect="1" noChangeArrowheads="1"/>
                      </p:cNvPicPr>
                      <p:nvPr/>
                    </p:nvPicPr>
                    <p:blipFill>
                      <a:blip r:embed="rId8"/>
                      <a:srcRect/>
                      <a:stretch>
                        <a:fillRect/>
                      </a:stretch>
                    </p:blipFill>
                    <p:spPr bwMode="auto">
                      <a:xfrm>
                        <a:off x="3635896" y="3068960"/>
                        <a:ext cx="4056062" cy="915987"/>
                      </a:xfrm>
                      <a:prstGeom prst="rect">
                        <a:avLst/>
                      </a:prstGeom>
                      <a:noFill/>
                      <a:ln>
                        <a:noFill/>
                      </a:ln>
                      <a:effectLst/>
                    </p:spPr>
                  </p:pic>
                </p:oleObj>
              </mc:Fallback>
            </mc:AlternateContent>
          </a:graphicData>
        </a:graphic>
      </p:graphicFrame>
      <p:sp>
        <p:nvSpPr>
          <p:cNvPr id="24" name="Rectangle 23"/>
          <p:cNvSpPr/>
          <p:nvPr/>
        </p:nvSpPr>
        <p:spPr>
          <a:xfrm>
            <a:off x="4716016" y="4221088"/>
            <a:ext cx="4824536" cy="369332"/>
          </a:xfrm>
          <a:prstGeom prst="rect">
            <a:avLst/>
          </a:prstGeom>
        </p:spPr>
        <p:txBody>
          <a:bodyPr wrap="square">
            <a:spAutoFit/>
          </a:bodyPr>
          <a:lstStyle/>
          <a:p>
            <a:pPr>
              <a:buFont typeface="Arial" panose="020B0604020202020204" pitchFamily="34" charset="0"/>
              <a:buNone/>
            </a:pPr>
            <a:r>
              <a:rPr lang="id-ID" b="1" dirty="0" smtClean="0">
                <a:solidFill>
                  <a:srgbClr val="002060"/>
                </a:solidFill>
                <a:sym typeface="Wingdings" panose="05000000000000000000" pitchFamily="2" charset="2"/>
              </a:rPr>
              <a:t>0,90 &lt; r &lt; 1,00 (hubungan sangat kuat)</a:t>
            </a:r>
            <a:endParaRPr lang="id-ID" b="1" dirty="0">
              <a:solidFill>
                <a:srgbClr val="002060"/>
              </a:solidFill>
              <a:sym typeface="Wingdings" panose="05000000000000000000" pitchFamily="2" charset="2"/>
            </a:endParaRPr>
          </a:p>
        </p:txBody>
      </p:sp>
      <p:sp>
        <p:nvSpPr>
          <p:cNvPr id="25" name="Rectangle 24"/>
          <p:cNvSpPr/>
          <p:nvPr/>
        </p:nvSpPr>
        <p:spPr>
          <a:xfrm>
            <a:off x="107504" y="4869160"/>
            <a:ext cx="2864887" cy="369332"/>
          </a:xfrm>
          <a:prstGeom prst="rect">
            <a:avLst/>
          </a:prstGeom>
        </p:spPr>
        <p:txBody>
          <a:bodyPr wrap="none">
            <a:spAutoFit/>
          </a:bodyPr>
          <a:lstStyle/>
          <a:p>
            <a:pPr>
              <a:buFont typeface="Arial" panose="020B0604020202020204" pitchFamily="34" charset="0"/>
              <a:buNone/>
            </a:pPr>
            <a:r>
              <a:rPr lang="id-ID" b="1" u="sng" dirty="0" smtClean="0">
                <a:sym typeface="Wingdings" panose="05000000000000000000" pitchFamily="2" charset="2"/>
              </a:rPr>
              <a:t>3. Koefisien Determinasi</a:t>
            </a:r>
            <a:endParaRPr lang="id-ID" b="1" u="sng" dirty="0">
              <a:sym typeface="Wingdings" panose="05000000000000000000" pitchFamily="2" charset="2"/>
            </a:endParaRPr>
          </a:p>
        </p:txBody>
      </p:sp>
      <p:sp>
        <p:nvSpPr>
          <p:cNvPr id="4" name="Rectangle 3"/>
          <p:cNvSpPr/>
          <p:nvPr/>
        </p:nvSpPr>
        <p:spPr>
          <a:xfrm>
            <a:off x="251520" y="5301208"/>
            <a:ext cx="1725152" cy="369332"/>
          </a:xfrm>
          <a:prstGeom prst="rect">
            <a:avLst/>
          </a:prstGeom>
        </p:spPr>
        <p:txBody>
          <a:bodyPr wrap="none">
            <a:spAutoFit/>
          </a:bodyPr>
          <a:lstStyle/>
          <a:p>
            <a:pPr marL="0" indent="0">
              <a:buNone/>
            </a:pPr>
            <a:r>
              <a:rPr lang="en-US" b="1" dirty="0"/>
              <a:t>K</a:t>
            </a:r>
            <a:r>
              <a:rPr lang="id-ID" b="1" baseline="-25000" dirty="0"/>
              <a:t>D</a:t>
            </a:r>
            <a:r>
              <a:rPr lang="en-US" b="1" dirty="0"/>
              <a:t> = r</a:t>
            </a:r>
            <a:r>
              <a:rPr lang="en-US" b="1" baseline="30000" dirty="0"/>
              <a:t>2 </a:t>
            </a:r>
            <a:r>
              <a:rPr lang="en-US" b="1" dirty="0"/>
              <a:t>x 100%</a:t>
            </a:r>
            <a:endParaRPr lang="en-US" b="1" baseline="30000" dirty="0"/>
          </a:p>
        </p:txBody>
      </p:sp>
      <p:sp>
        <p:nvSpPr>
          <p:cNvPr id="26" name="Rectangle 25"/>
          <p:cNvSpPr/>
          <p:nvPr/>
        </p:nvSpPr>
        <p:spPr>
          <a:xfrm>
            <a:off x="251520" y="5733256"/>
            <a:ext cx="2302233" cy="369332"/>
          </a:xfrm>
          <a:prstGeom prst="rect">
            <a:avLst/>
          </a:prstGeom>
        </p:spPr>
        <p:txBody>
          <a:bodyPr wrap="none">
            <a:spAutoFit/>
          </a:bodyPr>
          <a:lstStyle/>
          <a:p>
            <a:pPr marL="0" indent="0">
              <a:buNone/>
            </a:pPr>
            <a:r>
              <a:rPr lang="en-US" b="1" dirty="0"/>
              <a:t>K</a:t>
            </a:r>
            <a:r>
              <a:rPr lang="id-ID" b="1" baseline="-25000" dirty="0"/>
              <a:t>D</a:t>
            </a:r>
            <a:r>
              <a:rPr lang="en-US" b="1" dirty="0"/>
              <a:t> = </a:t>
            </a:r>
            <a:r>
              <a:rPr lang="id-ID" b="1" dirty="0" smtClean="0"/>
              <a:t>(0,99)</a:t>
            </a:r>
            <a:r>
              <a:rPr lang="en-US" b="1" baseline="30000" dirty="0" smtClean="0"/>
              <a:t>2 </a:t>
            </a:r>
            <a:r>
              <a:rPr lang="en-US" b="1" dirty="0"/>
              <a:t>x 100</a:t>
            </a:r>
            <a:r>
              <a:rPr lang="en-US" b="1" dirty="0" smtClean="0"/>
              <a:t>%</a:t>
            </a:r>
            <a:r>
              <a:rPr lang="id-ID" b="1" dirty="0" smtClean="0"/>
              <a:t> </a:t>
            </a:r>
            <a:endParaRPr lang="en-US" b="1" baseline="30000" dirty="0"/>
          </a:p>
        </p:txBody>
      </p:sp>
      <p:sp>
        <p:nvSpPr>
          <p:cNvPr id="27" name="Rectangle 26"/>
          <p:cNvSpPr/>
          <p:nvPr/>
        </p:nvSpPr>
        <p:spPr>
          <a:xfrm>
            <a:off x="251520" y="6165304"/>
            <a:ext cx="1250663" cy="369332"/>
          </a:xfrm>
          <a:prstGeom prst="rect">
            <a:avLst/>
          </a:prstGeom>
        </p:spPr>
        <p:txBody>
          <a:bodyPr wrap="none">
            <a:spAutoFit/>
          </a:bodyPr>
          <a:lstStyle/>
          <a:p>
            <a:pPr marL="0" indent="0">
              <a:buNone/>
            </a:pPr>
            <a:r>
              <a:rPr lang="en-US" b="1" dirty="0"/>
              <a:t>K</a:t>
            </a:r>
            <a:r>
              <a:rPr lang="id-ID" b="1" baseline="-25000" dirty="0"/>
              <a:t>D</a:t>
            </a:r>
            <a:r>
              <a:rPr lang="en-US" b="1" dirty="0"/>
              <a:t> = </a:t>
            </a:r>
            <a:r>
              <a:rPr lang="id-ID" b="1" dirty="0" smtClean="0"/>
              <a:t>98 %</a:t>
            </a:r>
            <a:endParaRPr lang="en-US" b="1" baseline="30000" dirty="0"/>
          </a:p>
        </p:txBody>
      </p:sp>
      <p:sp>
        <p:nvSpPr>
          <p:cNvPr id="5" name="Rectangle 4"/>
          <p:cNvSpPr/>
          <p:nvPr/>
        </p:nvSpPr>
        <p:spPr>
          <a:xfrm>
            <a:off x="2627784" y="5229200"/>
            <a:ext cx="6264696" cy="1323439"/>
          </a:xfrm>
          <a:prstGeom prst="rect">
            <a:avLst/>
          </a:prstGeom>
        </p:spPr>
        <p:txBody>
          <a:bodyPr wrap="square">
            <a:spAutoFit/>
          </a:bodyPr>
          <a:lstStyle/>
          <a:p>
            <a:pPr eaLnBrk="1" hangingPunct="1"/>
            <a:r>
              <a:rPr lang="en-US" sz="2000" dirty="0" err="1"/>
              <a:t>sumbangan</a:t>
            </a:r>
            <a:r>
              <a:rPr lang="en-US" sz="2000" dirty="0"/>
              <a:t> </a:t>
            </a:r>
            <a:r>
              <a:rPr lang="en-US" sz="2000" dirty="0" err="1"/>
              <a:t>biaya</a:t>
            </a:r>
            <a:r>
              <a:rPr lang="en-US" sz="2000" dirty="0"/>
              <a:t> </a:t>
            </a:r>
            <a:r>
              <a:rPr lang="en-US" sz="2000" dirty="0" err="1"/>
              <a:t>iklan</a:t>
            </a:r>
            <a:r>
              <a:rPr lang="en-US" sz="2000" dirty="0"/>
              <a:t> </a:t>
            </a:r>
            <a:r>
              <a:rPr lang="en-US" sz="2000" dirty="0" err="1"/>
              <a:t>terhadap</a:t>
            </a:r>
            <a:r>
              <a:rPr lang="en-US" sz="2000" dirty="0"/>
              <a:t> </a:t>
            </a:r>
            <a:r>
              <a:rPr lang="en-US" sz="2000" dirty="0" err="1"/>
              <a:t>naik</a:t>
            </a:r>
            <a:r>
              <a:rPr lang="en-US" sz="2000" dirty="0"/>
              <a:t> </a:t>
            </a:r>
            <a:r>
              <a:rPr lang="en-US" sz="2000" dirty="0" err="1"/>
              <a:t>turunnya</a:t>
            </a:r>
            <a:r>
              <a:rPr lang="en-US" sz="2000" dirty="0"/>
              <a:t> </a:t>
            </a:r>
            <a:r>
              <a:rPr lang="en-US" sz="2000" dirty="0" err="1"/>
              <a:t>hasil</a:t>
            </a:r>
            <a:r>
              <a:rPr lang="en-US" sz="2000" dirty="0"/>
              <a:t> </a:t>
            </a:r>
            <a:r>
              <a:rPr lang="en-US" sz="2000" dirty="0" err="1"/>
              <a:t>penjualan</a:t>
            </a:r>
            <a:r>
              <a:rPr lang="en-US" sz="2000" dirty="0"/>
              <a:t> </a:t>
            </a:r>
            <a:r>
              <a:rPr lang="en-US" sz="2000" dirty="0" err="1"/>
              <a:t>adalah</a:t>
            </a:r>
            <a:r>
              <a:rPr lang="en-US" sz="2000" dirty="0"/>
              <a:t> </a:t>
            </a:r>
            <a:r>
              <a:rPr lang="en-US" sz="2000" dirty="0" smtClean="0"/>
              <a:t>9</a:t>
            </a:r>
            <a:r>
              <a:rPr lang="id-ID" sz="2000" dirty="0" smtClean="0"/>
              <a:t>8</a:t>
            </a:r>
            <a:r>
              <a:rPr lang="en-US" sz="2000" dirty="0" smtClean="0"/>
              <a:t>% </a:t>
            </a:r>
            <a:r>
              <a:rPr lang="en-US" sz="2000" dirty="0" err="1"/>
              <a:t>sedangkan</a:t>
            </a:r>
            <a:r>
              <a:rPr lang="en-US" sz="2000" dirty="0"/>
              <a:t> </a:t>
            </a:r>
            <a:r>
              <a:rPr lang="en-US" sz="2000" dirty="0" err="1"/>
              <a:t>sisanya</a:t>
            </a:r>
            <a:r>
              <a:rPr lang="en-US" sz="2000" dirty="0"/>
              <a:t> </a:t>
            </a:r>
            <a:r>
              <a:rPr lang="id-ID" sz="2000" dirty="0" smtClean="0"/>
              <a:t>2</a:t>
            </a:r>
            <a:r>
              <a:rPr lang="en-US" sz="2000" dirty="0" smtClean="0"/>
              <a:t>% </a:t>
            </a:r>
            <a:r>
              <a:rPr lang="en-US" sz="2000" dirty="0" err="1"/>
              <a:t>disebabkan</a:t>
            </a:r>
            <a:r>
              <a:rPr lang="en-US" sz="2000" dirty="0"/>
              <a:t> </a:t>
            </a:r>
            <a:r>
              <a:rPr lang="en-US" sz="2000" dirty="0" err="1"/>
              <a:t>oleh</a:t>
            </a:r>
            <a:r>
              <a:rPr lang="en-US" sz="2000" dirty="0"/>
              <a:t> </a:t>
            </a:r>
            <a:r>
              <a:rPr lang="en-US" sz="2000" dirty="0" err="1"/>
              <a:t>faktor</a:t>
            </a:r>
            <a:r>
              <a:rPr lang="en-US" sz="2000" dirty="0"/>
              <a:t> </a:t>
            </a:r>
            <a:r>
              <a:rPr lang="en-US" sz="2000" dirty="0" err="1"/>
              <a:t>lainnya</a:t>
            </a:r>
            <a:r>
              <a:rPr lang="en-US" sz="2000" dirty="0"/>
              <a:t> </a:t>
            </a:r>
            <a:r>
              <a:rPr lang="en-US" sz="2000" dirty="0" err="1"/>
              <a:t>seperti</a:t>
            </a:r>
            <a:r>
              <a:rPr lang="en-US" sz="2000" dirty="0"/>
              <a:t> </a:t>
            </a:r>
            <a:r>
              <a:rPr lang="en-US" sz="2000" dirty="0" err="1"/>
              <a:t>harga</a:t>
            </a:r>
            <a:r>
              <a:rPr lang="en-US" sz="2000" dirty="0"/>
              <a:t> </a:t>
            </a:r>
            <a:r>
              <a:rPr lang="en-US" sz="2000" dirty="0" err="1"/>
              <a:t>dan</a:t>
            </a:r>
            <a:r>
              <a:rPr lang="en-US" sz="2000" dirty="0"/>
              <a:t> </a:t>
            </a:r>
            <a:r>
              <a:rPr lang="en-US" sz="2000" dirty="0" err="1"/>
              <a:t>daya</a:t>
            </a:r>
            <a:r>
              <a:rPr lang="en-US" sz="2000" dirty="0"/>
              <a:t> </a:t>
            </a:r>
            <a:r>
              <a:rPr lang="en-US" sz="2000" dirty="0" err="1"/>
              <a:t>beli</a:t>
            </a:r>
            <a:r>
              <a:rPr lang="en-US" sz="2000" dirty="0"/>
              <a:t> </a:t>
            </a:r>
            <a:r>
              <a:rPr lang="en-US" sz="2000" dirty="0" err="1"/>
              <a:t>masyarakat</a:t>
            </a:r>
            <a:r>
              <a:rPr lang="en-US" sz="2000" dirty="0"/>
              <a:t>.</a:t>
            </a:r>
          </a:p>
        </p:txBody>
      </p:sp>
      <p:sp>
        <p:nvSpPr>
          <p:cNvPr id="28"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Pearson Product Momen</a:t>
            </a:r>
            <a:endParaRPr lang="fr-CA" dirty="0" smtClean="0">
              <a:solidFill>
                <a:srgbClr val="FFFF00"/>
              </a:solidFill>
              <a:latin typeface="Imprint MT Shadow" panose="04020605060303030202" pitchFamily="82" charset="0"/>
            </a:endParaRPr>
          </a:p>
        </p:txBody>
      </p:sp>
      <p:graphicFrame>
        <p:nvGraphicFramePr>
          <p:cNvPr id="29" name="Object 31"/>
          <p:cNvGraphicFramePr>
            <a:graphicFrameLocks noChangeAspect="1"/>
          </p:cNvGraphicFramePr>
          <p:nvPr>
            <p:extLst>
              <p:ext uri="{D42A27DB-BD31-4B8C-83A1-F6EECF244321}">
                <p14:modId xmlns:p14="http://schemas.microsoft.com/office/powerpoint/2010/main" val="1459219309"/>
              </p:ext>
            </p:extLst>
          </p:nvPr>
        </p:nvGraphicFramePr>
        <p:xfrm>
          <a:off x="3635896" y="4221088"/>
          <a:ext cx="1014412" cy="419100"/>
        </p:xfrm>
        <a:graphic>
          <a:graphicData uri="http://schemas.openxmlformats.org/presentationml/2006/ole">
            <mc:AlternateContent xmlns:mc="http://schemas.openxmlformats.org/markup-compatibility/2006">
              <mc:Choice xmlns:v="urn:schemas-microsoft-com:vml" Requires="v">
                <p:oleObj spid="_x0000_s4432" name="Equation" r:id="rId9" imgW="533160" imgH="203040" progId="Equation.3">
                  <p:embed/>
                </p:oleObj>
              </mc:Choice>
              <mc:Fallback>
                <p:oleObj name="Equation" r:id="rId9" imgW="533160" imgH="203040" progId="Equation.3">
                  <p:embed/>
                  <p:pic>
                    <p:nvPicPr>
                      <p:cNvPr id="0" name=""/>
                      <p:cNvPicPr>
                        <a:picLocks noChangeAspect="1" noChangeArrowheads="1"/>
                      </p:cNvPicPr>
                      <p:nvPr/>
                    </p:nvPicPr>
                    <p:blipFill>
                      <a:blip r:embed="rId10"/>
                      <a:srcRect/>
                      <a:stretch>
                        <a:fillRect/>
                      </a:stretch>
                    </p:blipFill>
                    <p:spPr bwMode="auto">
                      <a:xfrm>
                        <a:off x="3635896" y="4221088"/>
                        <a:ext cx="1014412" cy="4191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left)">
                                      <p:cBhvr>
                                        <p:cTn id="11" dur="500"/>
                                        <p:tgtEl>
                                          <p:spTgt spid="18"/>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393"/>
                                        </p:tgtEl>
                                        <p:attrNameLst>
                                          <p:attrName>style.visibility</p:attrName>
                                        </p:attrNameLst>
                                      </p:cBhvr>
                                      <p:to>
                                        <p:strVal val="visible"/>
                                      </p:to>
                                    </p:set>
                                    <p:animEffect transition="in" filter="wipe(left)">
                                      <p:cBhvr>
                                        <p:cTn id="15" dur="500"/>
                                        <p:tgtEl>
                                          <p:spTgt spid="1339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left)">
                                      <p:cBhvr>
                                        <p:cTn id="20" dur="500"/>
                                        <p:tgtEl>
                                          <p:spTgt spid="1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left)">
                                      <p:cBhvr>
                                        <p:cTn id="23" dur="500"/>
                                        <p:tgtEl>
                                          <p:spTgt spid="20"/>
                                        </p:tgtEl>
                                      </p:cBhvr>
                                    </p:animEffect>
                                  </p:childTnLst>
                                </p:cTn>
                              </p:par>
                              <p:par>
                                <p:cTn id="24" presetID="22" presetClass="entr" presetSubtype="8" fill="hold"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wipe(left)">
                                      <p:cBhvr>
                                        <p:cTn id="26" dur="500"/>
                                        <p:tgtEl>
                                          <p:spTgt spid="21"/>
                                        </p:tgtEl>
                                      </p:cBhvr>
                                    </p:animEffect>
                                  </p:childTnLst>
                                </p:cTn>
                              </p:par>
                              <p:par>
                                <p:cTn id="27" presetID="22" presetClass="entr" presetSubtype="8"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wipe(left)">
                                      <p:cBhvr>
                                        <p:cTn id="29" dur="500"/>
                                        <p:tgtEl>
                                          <p:spTgt spid="22"/>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ipe(left)">
                                      <p:cBhvr>
                                        <p:cTn id="32" dur="500"/>
                                        <p:tgtEl>
                                          <p:spTgt spid="24"/>
                                        </p:tgtEl>
                                      </p:cBhvr>
                                    </p:animEffect>
                                  </p:childTnLst>
                                </p:cTn>
                              </p:par>
                              <p:par>
                                <p:cTn id="33" presetID="22" presetClass="entr" presetSubtype="8" fill="hold"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wipe(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93" grpId="0"/>
      <p:bldP spid="3" grpId="0"/>
      <p:bldP spid="20"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65"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66"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67"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68"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69"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70"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71"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537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22" name="Content Placeholder 2"/>
          <p:cNvSpPr txBox="1">
            <a:spLocks/>
          </p:cNvSpPr>
          <p:nvPr/>
        </p:nvSpPr>
        <p:spPr bwMode="auto">
          <a:xfrm>
            <a:off x="179513" y="620688"/>
            <a:ext cx="8424935" cy="2088231"/>
          </a:xfrm>
          <a:prstGeom prst="rect">
            <a:avLst/>
          </a:prstGeom>
          <a:noFill/>
          <a:ln w="9525">
            <a:noFill/>
            <a:miter lim="800000"/>
            <a:headEnd/>
            <a:tailEnd/>
          </a:ln>
        </p:spPr>
        <p:txBody>
          <a:bodyPr>
            <a:normAutofit/>
          </a:bodyPr>
          <a:lstStyle/>
          <a:p>
            <a:pPr marL="342900" indent="-342900">
              <a:spcBef>
                <a:spcPct val="20000"/>
              </a:spcBef>
              <a:defRPr/>
            </a:pPr>
            <a:r>
              <a:rPr lang="id-ID" sz="2400" dirty="0" smtClean="0">
                <a:latin typeface="+mn-lt"/>
                <a:cs typeface="+mn-cs"/>
              </a:rPr>
              <a:t>	</a:t>
            </a:r>
            <a:r>
              <a:rPr lang="en-US" sz="2400" b="1" u="sng" dirty="0" err="1" smtClean="0">
                <a:sym typeface="Wingdings" panose="05000000000000000000" pitchFamily="2" charset="2"/>
              </a:rPr>
              <a:t>Latihan</a:t>
            </a:r>
            <a:r>
              <a:rPr lang="en-US" sz="2400" b="1" u="sng" smtClean="0">
                <a:sym typeface="Wingdings" panose="05000000000000000000" pitchFamily="2" charset="2"/>
              </a:rPr>
              <a:t> 1</a:t>
            </a:r>
            <a:r>
              <a:rPr lang="id-ID" sz="2400" b="1" u="sng" smtClean="0">
                <a:sym typeface="Wingdings" panose="05000000000000000000" pitchFamily="2" charset="2"/>
              </a:rPr>
              <a:t>.</a:t>
            </a:r>
            <a:endParaRPr lang="id-ID" sz="2400" b="1" u="sng" dirty="0">
              <a:sym typeface="Wingdings" panose="05000000000000000000" pitchFamily="2" charset="2"/>
            </a:endParaRPr>
          </a:p>
          <a:p>
            <a:pPr marL="342900" indent="-342900">
              <a:spcBef>
                <a:spcPct val="20000"/>
              </a:spcBef>
              <a:buFont typeface="Arial" charset="0"/>
              <a:buNone/>
              <a:defRPr/>
            </a:pPr>
            <a:r>
              <a:rPr lang="id-ID" sz="2400" dirty="0">
                <a:latin typeface="+mn-lt"/>
                <a:cs typeface="+mn-cs"/>
              </a:rPr>
              <a:t>	</a:t>
            </a:r>
            <a:r>
              <a:rPr lang="en-US" sz="2400" dirty="0" err="1" smtClean="0">
                <a:latin typeface="+mn-lt"/>
                <a:cs typeface="+mn-cs"/>
              </a:rPr>
              <a:t>Hasil</a:t>
            </a:r>
            <a:r>
              <a:rPr lang="id-ID" sz="2400" dirty="0" smtClean="0">
                <a:latin typeface="+mn-lt"/>
                <a:cs typeface="+mn-cs"/>
              </a:rPr>
              <a:t> panen padi di suatu daerah dipengaruhi oleh jumlah pemakaian pupuk seperti di sajikan dalam tabel dibawah ini, tentukanlah seberapa besar pengaruh pemakaian pupuk terhadap hasil panen padi di daerah tersebut.</a:t>
            </a:r>
            <a:endParaRPr lang="en-US" sz="2400" dirty="0">
              <a:latin typeface="+mn-lt"/>
              <a:cs typeface="+mn-cs"/>
            </a:endParaRPr>
          </a:p>
        </p:txBody>
      </p:sp>
      <p:graphicFrame>
        <p:nvGraphicFramePr>
          <p:cNvPr id="18" name="Table 17"/>
          <p:cNvGraphicFramePr>
            <a:graphicFrameLocks noGrp="1"/>
          </p:cNvGraphicFramePr>
          <p:nvPr>
            <p:extLst>
              <p:ext uri="{D42A27DB-BD31-4B8C-83A1-F6EECF244321}">
                <p14:modId xmlns:p14="http://schemas.microsoft.com/office/powerpoint/2010/main" val="1008551892"/>
              </p:ext>
            </p:extLst>
          </p:nvPr>
        </p:nvGraphicFramePr>
        <p:xfrm>
          <a:off x="539552" y="2708920"/>
          <a:ext cx="3119438" cy="3606800"/>
        </p:xfrm>
        <a:graphic>
          <a:graphicData uri="http://schemas.openxmlformats.org/drawingml/2006/table">
            <a:tbl>
              <a:tblPr firstRow="1" bandRow="1">
                <a:tableStyleId>{5C22544A-7EE6-4342-B048-85BDC9FD1C3A}</a:tableStyleId>
              </a:tblPr>
              <a:tblGrid>
                <a:gridCol w="1559719"/>
                <a:gridCol w="1559719"/>
              </a:tblGrid>
              <a:tr h="370840">
                <a:tc>
                  <a:txBody>
                    <a:bodyPr/>
                    <a:lstStyle/>
                    <a:p>
                      <a:r>
                        <a:rPr lang="en-US" dirty="0" err="1" smtClean="0"/>
                        <a:t>Pupuk</a:t>
                      </a:r>
                      <a:r>
                        <a:rPr lang="en-US" dirty="0" smtClean="0"/>
                        <a:t> </a:t>
                      </a:r>
                      <a:r>
                        <a:rPr lang="en-US" dirty="0" err="1" smtClean="0"/>
                        <a:t>dalam</a:t>
                      </a:r>
                      <a:r>
                        <a:rPr lang="en-US" dirty="0" smtClean="0"/>
                        <a:t> kg (X)</a:t>
                      </a:r>
                      <a:endParaRPr lang="en-US" dirty="0"/>
                    </a:p>
                  </a:txBody>
                  <a:tcPr/>
                </a:tc>
                <a:tc>
                  <a:txBody>
                    <a:bodyPr/>
                    <a:lstStyle/>
                    <a:p>
                      <a:r>
                        <a:rPr lang="en-US" dirty="0" err="1" smtClean="0"/>
                        <a:t>Hasil</a:t>
                      </a:r>
                      <a:r>
                        <a:rPr lang="en-US" dirty="0" smtClean="0"/>
                        <a:t> </a:t>
                      </a:r>
                      <a:r>
                        <a:rPr lang="en-US" dirty="0" err="1" smtClean="0"/>
                        <a:t>panen</a:t>
                      </a:r>
                      <a:r>
                        <a:rPr lang="en-US" dirty="0" smtClean="0"/>
                        <a:t> </a:t>
                      </a:r>
                      <a:r>
                        <a:rPr lang="en-US" dirty="0" err="1" smtClean="0"/>
                        <a:t>dalam</a:t>
                      </a:r>
                      <a:r>
                        <a:rPr lang="en-US" dirty="0" smtClean="0"/>
                        <a:t> </a:t>
                      </a:r>
                      <a:r>
                        <a:rPr lang="en-US" dirty="0" err="1" smtClean="0"/>
                        <a:t>kw</a:t>
                      </a:r>
                      <a:r>
                        <a:rPr lang="en-US" dirty="0" smtClean="0"/>
                        <a:t> (Y)</a:t>
                      </a:r>
                      <a:endParaRPr lang="en-US" dirty="0"/>
                    </a:p>
                  </a:txBody>
                  <a:tcPr/>
                </a:tc>
              </a:tr>
              <a:tr h="370840">
                <a:tc>
                  <a:txBody>
                    <a:bodyPr/>
                    <a:lstStyle/>
                    <a:p>
                      <a:r>
                        <a:rPr lang="en-US" dirty="0" smtClean="0"/>
                        <a:t>20</a:t>
                      </a:r>
                      <a:endParaRPr lang="en-US" dirty="0"/>
                    </a:p>
                  </a:txBody>
                  <a:tcPr/>
                </a:tc>
                <a:tc>
                  <a:txBody>
                    <a:bodyPr/>
                    <a:lstStyle/>
                    <a:p>
                      <a:r>
                        <a:rPr lang="en-US" dirty="0" smtClean="0"/>
                        <a:t>8</a:t>
                      </a:r>
                      <a:endParaRPr lang="en-US" dirty="0"/>
                    </a:p>
                  </a:txBody>
                  <a:tcPr/>
                </a:tc>
              </a:tr>
              <a:tr h="370840">
                <a:tc>
                  <a:txBody>
                    <a:bodyPr/>
                    <a:lstStyle/>
                    <a:p>
                      <a:r>
                        <a:rPr lang="en-US" dirty="0" smtClean="0"/>
                        <a:t>40</a:t>
                      </a:r>
                      <a:endParaRPr lang="en-US" dirty="0"/>
                    </a:p>
                  </a:txBody>
                  <a:tcPr/>
                </a:tc>
                <a:tc>
                  <a:txBody>
                    <a:bodyPr/>
                    <a:lstStyle/>
                    <a:p>
                      <a:r>
                        <a:rPr lang="en-US" dirty="0" smtClean="0"/>
                        <a:t>9</a:t>
                      </a:r>
                      <a:endParaRPr lang="en-US" dirty="0"/>
                    </a:p>
                  </a:txBody>
                  <a:tcPr/>
                </a:tc>
              </a:tr>
              <a:tr h="370840">
                <a:tc>
                  <a:txBody>
                    <a:bodyPr/>
                    <a:lstStyle/>
                    <a:p>
                      <a:r>
                        <a:rPr lang="en-US" dirty="0" smtClean="0"/>
                        <a:t>50</a:t>
                      </a:r>
                      <a:endParaRPr lang="en-US" dirty="0"/>
                    </a:p>
                  </a:txBody>
                  <a:tcPr/>
                </a:tc>
                <a:tc>
                  <a:txBody>
                    <a:bodyPr/>
                    <a:lstStyle/>
                    <a:p>
                      <a:r>
                        <a:rPr lang="en-US" dirty="0" smtClean="0"/>
                        <a:t>11</a:t>
                      </a:r>
                      <a:endParaRPr lang="en-US" dirty="0"/>
                    </a:p>
                  </a:txBody>
                  <a:tcPr/>
                </a:tc>
              </a:tr>
              <a:tr h="370840">
                <a:tc>
                  <a:txBody>
                    <a:bodyPr/>
                    <a:lstStyle/>
                    <a:p>
                      <a:r>
                        <a:rPr lang="en-US" dirty="0" smtClean="0"/>
                        <a:t>70</a:t>
                      </a:r>
                      <a:endParaRPr lang="en-US" dirty="0"/>
                    </a:p>
                  </a:txBody>
                  <a:tcPr/>
                </a:tc>
                <a:tc>
                  <a:txBody>
                    <a:bodyPr/>
                    <a:lstStyle/>
                    <a:p>
                      <a:r>
                        <a:rPr lang="en-US" dirty="0" smtClean="0"/>
                        <a:t>11</a:t>
                      </a:r>
                      <a:endParaRPr lang="en-US" dirty="0"/>
                    </a:p>
                  </a:txBody>
                  <a:tcPr/>
                </a:tc>
              </a:tr>
              <a:tr h="370840">
                <a:tc>
                  <a:txBody>
                    <a:bodyPr/>
                    <a:lstStyle/>
                    <a:p>
                      <a:r>
                        <a:rPr lang="en-US" dirty="0" smtClean="0"/>
                        <a:t>100</a:t>
                      </a:r>
                      <a:endParaRPr lang="en-US" dirty="0"/>
                    </a:p>
                  </a:txBody>
                  <a:tcPr/>
                </a:tc>
                <a:tc>
                  <a:txBody>
                    <a:bodyPr/>
                    <a:lstStyle/>
                    <a:p>
                      <a:r>
                        <a:rPr lang="en-US" dirty="0" smtClean="0"/>
                        <a:t>12</a:t>
                      </a:r>
                      <a:endParaRPr lang="en-US" dirty="0"/>
                    </a:p>
                  </a:txBody>
                  <a:tcPr/>
                </a:tc>
              </a:tr>
              <a:tr h="370840">
                <a:tc>
                  <a:txBody>
                    <a:bodyPr/>
                    <a:lstStyle/>
                    <a:p>
                      <a:r>
                        <a:rPr lang="en-US" dirty="0" smtClean="0"/>
                        <a:t>110</a:t>
                      </a:r>
                      <a:endParaRPr lang="en-US" dirty="0"/>
                    </a:p>
                  </a:txBody>
                  <a:tcPr/>
                </a:tc>
                <a:tc>
                  <a:txBody>
                    <a:bodyPr/>
                    <a:lstStyle/>
                    <a:p>
                      <a:r>
                        <a:rPr lang="en-US" dirty="0" smtClean="0"/>
                        <a:t>14</a:t>
                      </a:r>
                      <a:endParaRPr lang="en-US" dirty="0"/>
                    </a:p>
                  </a:txBody>
                  <a:tcPr/>
                </a:tc>
              </a:tr>
              <a:tr h="370840">
                <a:tc>
                  <a:txBody>
                    <a:bodyPr/>
                    <a:lstStyle/>
                    <a:p>
                      <a:r>
                        <a:rPr lang="en-US" dirty="0" smtClean="0"/>
                        <a:t>120</a:t>
                      </a:r>
                      <a:endParaRPr lang="en-US" dirty="0"/>
                    </a:p>
                  </a:txBody>
                  <a:tcPr/>
                </a:tc>
                <a:tc>
                  <a:txBody>
                    <a:bodyPr/>
                    <a:lstStyle/>
                    <a:p>
                      <a:r>
                        <a:rPr lang="en-US" dirty="0" smtClean="0"/>
                        <a:t>15</a:t>
                      </a:r>
                      <a:endParaRPr lang="en-US" dirty="0"/>
                    </a:p>
                  </a:txBody>
                  <a:tcPr/>
                </a:tc>
              </a:tr>
              <a:tr h="370840">
                <a:tc>
                  <a:txBody>
                    <a:bodyPr/>
                    <a:lstStyle/>
                    <a:p>
                      <a:r>
                        <a:rPr lang="en-US" dirty="0" smtClean="0"/>
                        <a:t>150</a:t>
                      </a:r>
                      <a:endParaRPr lang="en-US" dirty="0"/>
                    </a:p>
                  </a:txBody>
                  <a:tcPr/>
                </a:tc>
                <a:tc>
                  <a:txBody>
                    <a:bodyPr/>
                    <a:lstStyle/>
                    <a:p>
                      <a:r>
                        <a:rPr lang="en-US" dirty="0" smtClean="0"/>
                        <a:t>16</a:t>
                      </a:r>
                      <a:endParaRPr lang="en-US" dirty="0"/>
                    </a:p>
                  </a:txBody>
                  <a:tcPr/>
                </a:tc>
              </a:tr>
            </a:tbl>
          </a:graphicData>
        </a:graphic>
      </p:graphicFrame>
      <p:sp>
        <p:nvSpPr>
          <p:cNvPr id="17"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Pearson Product Momen</a:t>
            </a:r>
            <a:endParaRPr lang="fr-CA" dirty="0" smtClean="0">
              <a:solidFill>
                <a:srgbClr val="FFFF00"/>
              </a:solidFill>
              <a:latin typeface="Imprint MT Shadow" panose="04020605060303030202" pitchFamily="8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89"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0"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1" name="Rectangle 3"/>
          <p:cNvSpPr>
            <a:spLocks noChangeArrowheads="1"/>
          </p:cNvSpPr>
          <p:nvPr/>
        </p:nvSpPr>
        <p:spPr bwMode="auto">
          <a:xfrm>
            <a:off x="230188" y="990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2"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3" name="Rectangle 6"/>
          <p:cNvSpPr>
            <a:spLocks noChangeArrowheads="1"/>
          </p:cNvSpPr>
          <p:nvPr/>
        </p:nvSpPr>
        <p:spPr bwMode="auto">
          <a:xfrm>
            <a:off x="230188"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4"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5" name="Rectangle 9"/>
          <p:cNvSpPr>
            <a:spLocks noChangeArrowheads="1"/>
          </p:cNvSpPr>
          <p:nvPr/>
        </p:nvSpPr>
        <p:spPr bwMode="auto">
          <a:xfrm>
            <a:off x="230188"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397" name="TextBox 12"/>
          <p:cNvSpPr txBox="1">
            <a:spLocks noChangeArrowheads="1"/>
          </p:cNvSpPr>
          <p:nvPr/>
        </p:nvSpPr>
        <p:spPr bwMode="auto">
          <a:xfrm>
            <a:off x="323528" y="764704"/>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eaLnBrk="1" hangingPunct="1">
              <a:buFont typeface="Wingdings" panose="05000000000000000000" pitchFamily="2" charset="2"/>
              <a:buChar char="Ø"/>
            </a:pPr>
            <a:r>
              <a:rPr lang="id-ID" sz="2400" dirty="0" smtClean="0">
                <a:sym typeface="Wingdings" panose="05000000000000000000" pitchFamily="2" charset="2"/>
              </a:rPr>
              <a:t>Korelasi Rank d</a:t>
            </a:r>
            <a:r>
              <a:rPr lang="en-US" sz="2400" dirty="0" err="1" smtClean="0">
                <a:sym typeface="Wingdings" panose="05000000000000000000" pitchFamily="2" charset="2"/>
              </a:rPr>
              <a:t>isebut</a:t>
            </a:r>
            <a:r>
              <a:rPr lang="id-ID" sz="2400" dirty="0">
                <a:sym typeface="Wingdings" panose="05000000000000000000" pitchFamily="2" charset="2"/>
              </a:rPr>
              <a:t> </a:t>
            </a:r>
            <a:r>
              <a:rPr lang="id-ID" sz="2400" dirty="0" smtClean="0">
                <a:sym typeface="Wingdings" panose="05000000000000000000" pitchFamily="2" charset="2"/>
              </a:rPr>
              <a:t>juga</a:t>
            </a:r>
            <a:r>
              <a:rPr lang="en-US" sz="2400" dirty="0" smtClean="0">
                <a:sym typeface="Wingdings" panose="05000000000000000000" pitchFamily="2" charset="2"/>
              </a:rPr>
              <a:t> </a:t>
            </a:r>
            <a:r>
              <a:rPr lang="en-US" sz="2400" dirty="0" err="1">
                <a:sym typeface="Wingdings" panose="05000000000000000000" pitchFamily="2" charset="2"/>
              </a:rPr>
              <a:t>Korelasi</a:t>
            </a:r>
            <a:r>
              <a:rPr lang="en-US" sz="2400" dirty="0">
                <a:sym typeface="Wingdings" panose="05000000000000000000" pitchFamily="2" charset="2"/>
              </a:rPr>
              <a:t> Spearman / </a:t>
            </a:r>
            <a:r>
              <a:rPr lang="en-US" sz="2400" dirty="0" err="1">
                <a:sym typeface="Wingdings" panose="05000000000000000000" pitchFamily="2" charset="2"/>
              </a:rPr>
              <a:t>Korelasi</a:t>
            </a:r>
            <a:r>
              <a:rPr lang="en-US" sz="2400" dirty="0">
                <a:sym typeface="Wingdings" panose="05000000000000000000" pitchFamily="2" charset="2"/>
              </a:rPr>
              <a:t> </a:t>
            </a:r>
            <a:r>
              <a:rPr lang="en-US" sz="2400" dirty="0" err="1">
                <a:sym typeface="Wingdings" panose="05000000000000000000" pitchFamily="2" charset="2"/>
              </a:rPr>
              <a:t>Bertingkat</a:t>
            </a:r>
            <a:r>
              <a:rPr lang="en-US" sz="2400" dirty="0">
                <a:sym typeface="Wingdings" panose="05000000000000000000" pitchFamily="2" charset="2"/>
              </a:rPr>
              <a:t> / </a:t>
            </a:r>
            <a:r>
              <a:rPr lang="en-US" sz="2400" dirty="0" err="1">
                <a:sym typeface="Wingdings" panose="05000000000000000000" pitchFamily="2" charset="2"/>
              </a:rPr>
              <a:t>Korelasi</a:t>
            </a:r>
            <a:r>
              <a:rPr lang="en-US" sz="2400" dirty="0">
                <a:sym typeface="Wingdings" panose="05000000000000000000" pitchFamily="2" charset="2"/>
              </a:rPr>
              <a:t> </a:t>
            </a:r>
            <a:r>
              <a:rPr lang="en-US" sz="2400" dirty="0" err="1">
                <a:sym typeface="Wingdings" panose="05000000000000000000" pitchFamily="2" charset="2"/>
              </a:rPr>
              <a:t>Berjenjang</a:t>
            </a:r>
            <a:r>
              <a:rPr lang="en-US" sz="2400" dirty="0">
                <a:sym typeface="Wingdings" panose="05000000000000000000" pitchFamily="2" charset="2"/>
              </a:rPr>
              <a:t> / </a:t>
            </a:r>
            <a:r>
              <a:rPr lang="en-US" sz="2400" dirty="0" err="1">
                <a:sym typeface="Wingdings" panose="05000000000000000000" pitchFamily="2" charset="2"/>
              </a:rPr>
              <a:t>Korelasi</a:t>
            </a:r>
            <a:r>
              <a:rPr lang="en-US" sz="2400" dirty="0">
                <a:sym typeface="Wingdings" panose="05000000000000000000" pitchFamily="2" charset="2"/>
              </a:rPr>
              <a:t> </a:t>
            </a:r>
            <a:r>
              <a:rPr lang="en-US" sz="2400" dirty="0" err="1">
                <a:sym typeface="Wingdings" panose="05000000000000000000" pitchFamily="2" charset="2"/>
              </a:rPr>
              <a:t>Berurutan</a:t>
            </a:r>
            <a:r>
              <a:rPr lang="en-US" sz="2400" dirty="0">
                <a:sym typeface="Wingdings" panose="05000000000000000000" pitchFamily="2" charset="2"/>
              </a:rPr>
              <a:t> / </a:t>
            </a:r>
            <a:r>
              <a:rPr lang="en-US" sz="2400" dirty="0" err="1">
                <a:sym typeface="Wingdings" panose="05000000000000000000" pitchFamily="2" charset="2"/>
              </a:rPr>
              <a:t>Korelasi</a:t>
            </a:r>
            <a:r>
              <a:rPr lang="en-US" sz="2400" dirty="0">
                <a:sym typeface="Wingdings" panose="05000000000000000000" pitchFamily="2" charset="2"/>
              </a:rPr>
              <a:t> </a:t>
            </a:r>
            <a:r>
              <a:rPr lang="en-US" sz="2400" dirty="0" err="1">
                <a:sym typeface="Wingdings" panose="05000000000000000000" pitchFamily="2" charset="2"/>
              </a:rPr>
              <a:t>Berpangkat</a:t>
            </a:r>
            <a:endParaRPr lang="en-US" sz="2400" dirty="0">
              <a:sym typeface="Wingdings" panose="05000000000000000000" pitchFamily="2" charset="2"/>
            </a:endParaRPr>
          </a:p>
          <a:p>
            <a:pPr eaLnBrk="1" hangingPunct="1">
              <a:buFont typeface="Wingdings" panose="05000000000000000000" pitchFamily="2" charset="2"/>
              <a:buChar char="à"/>
            </a:pPr>
            <a:endParaRPr lang="en-US" sz="2400" dirty="0">
              <a:sym typeface="Wingdings" panose="05000000000000000000" pitchFamily="2" charset="2"/>
            </a:endParaRPr>
          </a:p>
          <a:p>
            <a:pPr marL="342900" indent="-342900" eaLnBrk="1" hangingPunct="1">
              <a:buFont typeface="Wingdings" panose="05000000000000000000" pitchFamily="2" charset="2"/>
              <a:buChar char="Ø"/>
            </a:pPr>
            <a:r>
              <a:rPr lang="id-ID" sz="2400" dirty="0" smtClean="0">
                <a:sym typeface="Wingdings" panose="05000000000000000000" pitchFamily="2" charset="2"/>
              </a:rPr>
              <a:t>Korelasi Rank b</a:t>
            </a:r>
            <a:r>
              <a:rPr lang="en-US" sz="2400" dirty="0" err="1" smtClean="0">
                <a:sym typeface="Wingdings" panose="05000000000000000000" pitchFamily="2" charset="2"/>
              </a:rPr>
              <a:t>erguna</a:t>
            </a:r>
            <a:r>
              <a:rPr lang="en-US" sz="2400" dirty="0" smtClean="0">
                <a:sym typeface="Wingdings" panose="05000000000000000000" pitchFamily="2" charset="2"/>
              </a:rPr>
              <a:t> </a:t>
            </a:r>
            <a:r>
              <a:rPr lang="en-US" sz="2400" dirty="0" err="1">
                <a:sym typeface="Wingdings" panose="05000000000000000000" pitchFamily="2" charset="2"/>
              </a:rPr>
              <a:t>untuk</a:t>
            </a:r>
            <a:r>
              <a:rPr lang="en-US" sz="2400" dirty="0">
                <a:sym typeface="Wingdings" panose="05000000000000000000" pitchFamily="2" charset="2"/>
              </a:rPr>
              <a:t> </a:t>
            </a:r>
            <a:r>
              <a:rPr lang="en-US" sz="2400" dirty="0" err="1">
                <a:sym typeface="Wingdings" panose="05000000000000000000" pitchFamily="2" charset="2"/>
              </a:rPr>
              <a:t>mencari</a:t>
            </a:r>
            <a:r>
              <a:rPr lang="en-US" sz="2400" dirty="0">
                <a:sym typeface="Wingdings" panose="05000000000000000000" pitchFamily="2" charset="2"/>
              </a:rPr>
              <a:t> </a:t>
            </a:r>
            <a:r>
              <a:rPr lang="en-US" sz="2400" dirty="0" err="1">
                <a:sym typeface="Wingdings" panose="05000000000000000000" pitchFamily="2" charset="2"/>
              </a:rPr>
              <a:t>hubungan</a:t>
            </a:r>
            <a:r>
              <a:rPr lang="en-US" sz="2400" dirty="0">
                <a:sym typeface="Wingdings" panose="05000000000000000000" pitchFamily="2" charset="2"/>
              </a:rPr>
              <a:t> </a:t>
            </a:r>
            <a:r>
              <a:rPr lang="en-US" sz="2400" dirty="0" err="1">
                <a:sym typeface="Wingdings" panose="05000000000000000000" pitchFamily="2" charset="2"/>
              </a:rPr>
              <a:t>antara</a:t>
            </a:r>
            <a:r>
              <a:rPr lang="en-US" sz="2400" dirty="0">
                <a:sym typeface="Wingdings" panose="05000000000000000000" pitchFamily="2" charset="2"/>
              </a:rPr>
              <a:t> </a:t>
            </a:r>
            <a:r>
              <a:rPr lang="en-US" sz="2400" dirty="0" err="1">
                <a:sym typeface="Wingdings" panose="05000000000000000000" pitchFamily="2" charset="2"/>
              </a:rPr>
              <a:t>dua</a:t>
            </a:r>
            <a:r>
              <a:rPr lang="en-US" sz="2400" dirty="0">
                <a:sym typeface="Wingdings" panose="05000000000000000000" pitchFamily="2" charset="2"/>
              </a:rPr>
              <a:t> </a:t>
            </a:r>
            <a:r>
              <a:rPr lang="en-US" sz="2400" dirty="0" err="1">
                <a:sym typeface="Wingdings" panose="05000000000000000000" pitchFamily="2" charset="2"/>
              </a:rPr>
              <a:t>buah</a:t>
            </a:r>
            <a:r>
              <a:rPr lang="en-US" sz="2400" dirty="0">
                <a:sym typeface="Wingdings" panose="05000000000000000000" pitchFamily="2" charset="2"/>
              </a:rPr>
              <a:t> data ordinal, </a:t>
            </a:r>
            <a:r>
              <a:rPr lang="en-US" sz="2400" dirty="0" err="1">
                <a:sym typeface="Wingdings" panose="05000000000000000000" pitchFamily="2" charset="2"/>
              </a:rPr>
              <a:t>selain</a:t>
            </a:r>
            <a:r>
              <a:rPr lang="en-US" sz="2400" dirty="0">
                <a:sym typeface="Wingdings" panose="05000000000000000000" pitchFamily="2" charset="2"/>
              </a:rPr>
              <a:t> </a:t>
            </a:r>
            <a:r>
              <a:rPr lang="en-US" sz="2400" dirty="0" err="1">
                <a:sym typeface="Wingdings" panose="05000000000000000000" pitchFamily="2" charset="2"/>
              </a:rPr>
              <a:t>itu</a:t>
            </a:r>
            <a:r>
              <a:rPr lang="en-US" sz="2400" dirty="0">
                <a:sym typeface="Wingdings" panose="05000000000000000000" pitchFamily="2" charset="2"/>
              </a:rPr>
              <a:t> </a:t>
            </a:r>
            <a:r>
              <a:rPr lang="en-US" sz="2400" dirty="0" err="1">
                <a:sym typeface="Wingdings" panose="05000000000000000000" pitchFamily="2" charset="2"/>
              </a:rPr>
              <a:t>juga</a:t>
            </a:r>
            <a:r>
              <a:rPr lang="en-US" sz="2400" dirty="0">
                <a:sym typeface="Wingdings" panose="05000000000000000000" pitchFamily="2" charset="2"/>
              </a:rPr>
              <a:t> </a:t>
            </a:r>
            <a:r>
              <a:rPr lang="en-US" sz="2400" dirty="0" err="1">
                <a:sym typeface="Wingdings" panose="05000000000000000000" pitchFamily="2" charset="2"/>
              </a:rPr>
              <a:t>berguna</a:t>
            </a:r>
            <a:r>
              <a:rPr lang="en-US" sz="2400" dirty="0">
                <a:sym typeface="Wingdings" panose="05000000000000000000" pitchFamily="2" charset="2"/>
              </a:rPr>
              <a:t> </a:t>
            </a:r>
            <a:r>
              <a:rPr lang="en-US" sz="2400" dirty="0" err="1">
                <a:sym typeface="Wingdings" panose="05000000000000000000" pitchFamily="2" charset="2"/>
              </a:rPr>
              <a:t>untuk</a:t>
            </a:r>
            <a:r>
              <a:rPr lang="en-US" sz="2400" dirty="0">
                <a:sym typeface="Wingdings" panose="05000000000000000000" pitchFamily="2" charset="2"/>
              </a:rPr>
              <a:t> </a:t>
            </a:r>
            <a:r>
              <a:rPr lang="en-US" sz="2400" dirty="0" err="1">
                <a:sym typeface="Wingdings" panose="05000000000000000000" pitchFamily="2" charset="2"/>
              </a:rPr>
              <a:t>mencari</a:t>
            </a:r>
            <a:r>
              <a:rPr lang="en-US" sz="2400" dirty="0">
                <a:sym typeface="Wingdings" panose="05000000000000000000" pitchFamily="2" charset="2"/>
              </a:rPr>
              <a:t> </a:t>
            </a:r>
            <a:r>
              <a:rPr lang="en-US" sz="2400" dirty="0" err="1">
                <a:sym typeface="Wingdings" panose="05000000000000000000" pitchFamily="2" charset="2"/>
              </a:rPr>
              <a:t>apakah</a:t>
            </a:r>
            <a:r>
              <a:rPr lang="en-US" sz="2400" dirty="0">
                <a:sym typeface="Wingdings" panose="05000000000000000000" pitchFamily="2" charset="2"/>
              </a:rPr>
              <a:t> </a:t>
            </a:r>
            <a:r>
              <a:rPr lang="en-US" sz="2400" dirty="0" err="1">
                <a:sym typeface="Wingdings" panose="05000000000000000000" pitchFamily="2" charset="2"/>
              </a:rPr>
              <a:t>terdapat</a:t>
            </a:r>
            <a:r>
              <a:rPr lang="en-US" sz="2400" dirty="0">
                <a:sym typeface="Wingdings" panose="05000000000000000000" pitchFamily="2" charset="2"/>
              </a:rPr>
              <a:t> </a:t>
            </a:r>
            <a:r>
              <a:rPr lang="en-US" sz="2400" dirty="0" err="1">
                <a:sym typeface="Wingdings" panose="05000000000000000000" pitchFamily="2" charset="2"/>
              </a:rPr>
              <a:t>kesesuaian</a:t>
            </a:r>
            <a:r>
              <a:rPr lang="en-US" sz="2400" dirty="0">
                <a:sym typeface="Wingdings" panose="05000000000000000000" pitchFamily="2" charset="2"/>
              </a:rPr>
              <a:t> </a:t>
            </a:r>
            <a:r>
              <a:rPr lang="en-US" sz="2400" dirty="0" err="1">
                <a:sym typeface="Wingdings" panose="05000000000000000000" pitchFamily="2" charset="2"/>
              </a:rPr>
              <a:t>antara</a:t>
            </a:r>
            <a:r>
              <a:rPr lang="en-US" sz="2400" dirty="0">
                <a:sym typeface="Wingdings" panose="05000000000000000000" pitchFamily="2" charset="2"/>
              </a:rPr>
              <a:t> </a:t>
            </a:r>
            <a:r>
              <a:rPr lang="en-US" sz="2400" dirty="0" err="1">
                <a:sym typeface="Wingdings" panose="05000000000000000000" pitchFamily="2" charset="2"/>
              </a:rPr>
              <a:t>kedua</a:t>
            </a:r>
            <a:r>
              <a:rPr lang="en-US" sz="2400" dirty="0">
                <a:sym typeface="Wingdings" panose="05000000000000000000" pitchFamily="2" charset="2"/>
              </a:rPr>
              <a:t> </a:t>
            </a:r>
            <a:r>
              <a:rPr lang="en-US" sz="2400" dirty="0" err="1">
                <a:sym typeface="Wingdings" panose="05000000000000000000" pitchFamily="2" charset="2"/>
              </a:rPr>
              <a:t>penilai</a:t>
            </a:r>
            <a:r>
              <a:rPr lang="en-US" sz="2400" dirty="0">
                <a:sym typeface="Wingdings" panose="05000000000000000000" pitchFamily="2" charset="2"/>
              </a:rPr>
              <a:t> </a:t>
            </a:r>
            <a:r>
              <a:rPr lang="en-US" sz="2400" dirty="0" err="1">
                <a:sym typeface="Wingdings" panose="05000000000000000000" pitchFamily="2" charset="2"/>
              </a:rPr>
              <a:t>terhadap</a:t>
            </a:r>
            <a:r>
              <a:rPr lang="en-US" sz="2400" dirty="0">
                <a:sym typeface="Wingdings" panose="05000000000000000000" pitchFamily="2" charset="2"/>
              </a:rPr>
              <a:t> </a:t>
            </a:r>
            <a:r>
              <a:rPr lang="en-US" sz="2400" dirty="0" err="1">
                <a:sym typeface="Wingdings" panose="05000000000000000000" pitchFamily="2" charset="2"/>
              </a:rPr>
              <a:t>objek</a:t>
            </a:r>
            <a:r>
              <a:rPr lang="en-US" sz="2400" dirty="0">
                <a:sym typeface="Wingdings" panose="05000000000000000000" pitchFamily="2" charset="2"/>
              </a:rPr>
              <a:t> yang </a:t>
            </a:r>
            <a:r>
              <a:rPr lang="en-US" sz="2400" dirty="0" err="1" smtClean="0">
                <a:sym typeface="Wingdings" panose="05000000000000000000" pitchFamily="2" charset="2"/>
              </a:rPr>
              <a:t>sama</a:t>
            </a:r>
            <a:endParaRPr lang="en-US" sz="2000" dirty="0"/>
          </a:p>
        </p:txBody>
      </p:sp>
      <p:sp>
        <p:nvSpPr>
          <p:cNvPr id="16398"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6401" name="TextBox 16"/>
          <p:cNvSpPr txBox="1">
            <a:spLocks noChangeArrowheads="1"/>
          </p:cNvSpPr>
          <p:nvPr/>
        </p:nvSpPr>
        <p:spPr bwMode="auto">
          <a:xfrm>
            <a:off x="755576" y="4941168"/>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err="1">
                <a:sym typeface="Wingdings" panose="05000000000000000000" pitchFamily="2" charset="2"/>
              </a:rPr>
              <a:t>Dimana</a:t>
            </a:r>
            <a:r>
              <a:rPr lang="en-US" sz="2400" dirty="0">
                <a:sym typeface="Wingdings" panose="05000000000000000000" pitchFamily="2" charset="2"/>
              </a:rPr>
              <a:t> </a:t>
            </a:r>
            <a:r>
              <a:rPr lang="id-ID" sz="2400" dirty="0" smtClean="0">
                <a:sym typeface="Wingdings" panose="05000000000000000000" pitchFamily="2" charset="2"/>
              </a:rPr>
              <a:t> : </a:t>
            </a:r>
            <a:r>
              <a:rPr lang="en-US" sz="2400" i="1" dirty="0" smtClean="0">
                <a:sym typeface="Wingdings" panose="05000000000000000000" pitchFamily="2" charset="2"/>
              </a:rPr>
              <a:t>d</a:t>
            </a:r>
            <a:r>
              <a:rPr lang="en-US" sz="2400" i="1" baseline="-25000" dirty="0" smtClean="0">
                <a:sym typeface="Wingdings" panose="05000000000000000000" pitchFamily="2" charset="2"/>
              </a:rPr>
              <a:t>i</a:t>
            </a:r>
            <a:r>
              <a:rPr lang="en-US" sz="2400" i="1" dirty="0" smtClean="0">
                <a:sym typeface="Wingdings" panose="05000000000000000000" pitchFamily="2" charset="2"/>
              </a:rPr>
              <a:t> </a:t>
            </a:r>
            <a:r>
              <a:rPr lang="en-US" sz="2400" dirty="0">
                <a:sym typeface="Wingdings" panose="05000000000000000000" pitchFamily="2" charset="2"/>
              </a:rPr>
              <a:t>= </a:t>
            </a:r>
            <a:r>
              <a:rPr lang="en-US" sz="2400" dirty="0" err="1">
                <a:sym typeface="Wingdings" panose="05000000000000000000" pitchFamily="2" charset="2"/>
              </a:rPr>
              <a:t>Selisih</a:t>
            </a:r>
            <a:r>
              <a:rPr lang="en-US" sz="2400" dirty="0">
                <a:sym typeface="Wingdings" panose="05000000000000000000" pitchFamily="2" charset="2"/>
              </a:rPr>
              <a:t> </a:t>
            </a:r>
            <a:r>
              <a:rPr lang="en-US" sz="2400" dirty="0" err="1">
                <a:sym typeface="Wingdings" panose="05000000000000000000" pitchFamily="2" charset="2"/>
              </a:rPr>
              <a:t>dari</a:t>
            </a:r>
            <a:r>
              <a:rPr lang="en-US" sz="2400" dirty="0">
                <a:sym typeface="Wingdings" panose="05000000000000000000" pitchFamily="2" charset="2"/>
              </a:rPr>
              <a:t> </a:t>
            </a:r>
            <a:r>
              <a:rPr lang="en-US" sz="2400" dirty="0" err="1">
                <a:sym typeface="Wingdings" panose="05000000000000000000" pitchFamily="2" charset="2"/>
              </a:rPr>
              <a:t>pasangan</a:t>
            </a:r>
            <a:r>
              <a:rPr lang="en-US" sz="2400" dirty="0">
                <a:sym typeface="Wingdings" panose="05000000000000000000" pitchFamily="2" charset="2"/>
              </a:rPr>
              <a:t> </a:t>
            </a:r>
            <a:r>
              <a:rPr lang="en-US" sz="2400" i="1" dirty="0">
                <a:sym typeface="Wingdings" panose="05000000000000000000" pitchFamily="2" charset="2"/>
              </a:rPr>
              <a:t>rank </a:t>
            </a:r>
            <a:r>
              <a:rPr lang="en-US" sz="2400" dirty="0" err="1">
                <a:sym typeface="Wingdings" panose="05000000000000000000" pitchFamily="2" charset="2"/>
              </a:rPr>
              <a:t>ke-i</a:t>
            </a:r>
            <a:endParaRPr lang="en-US" sz="2400" dirty="0">
              <a:sym typeface="Wingdings" panose="05000000000000000000" pitchFamily="2" charset="2"/>
            </a:endParaRPr>
          </a:p>
          <a:p>
            <a:pPr eaLnBrk="1" hangingPunct="1"/>
            <a:r>
              <a:rPr lang="en-US" sz="2400" dirty="0">
                <a:sym typeface="Wingdings" panose="05000000000000000000" pitchFamily="2" charset="2"/>
              </a:rPr>
              <a:t>	       </a:t>
            </a:r>
            <a:r>
              <a:rPr lang="en-US" sz="2400" i="1" dirty="0" smtClean="0">
                <a:sym typeface="Wingdings" panose="05000000000000000000" pitchFamily="2" charset="2"/>
              </a:rPr>
              <a:t>n</a:t>
            </a:r>
            <a:r>
              <a:rPr lang="en-US" sz="2400" dirty="0" smtClean="0">
                <a:sym typeface="Wingdings" panose="05000000000000000000" pitchFamily="2" charset="2"/>
              </a:rPr>
              <a:t> </a:t>
            </a:r>
            <a:r>
              <a:rPr lang="en-US" sz="2400" dirty="0">
                <a:sym typeface="Wingdings" panose="05000000000000000000" pitchFamily="2" charset="2"/>
              </a:rPr>
              <a:t>= </a:t>
            </a:r>
            <a:r>
              <a:rPr lang="en-US" sz="2400" dirty="0" err="1">
                <a:sym typeface="Wingdings" panose="05000000000000000000" pitchFamily="2" charset="2"/>
              </a:rPr>
              <a:t>banyaknya</a:t>
            </a:r>
            <a:r>
              <a:rPr lang="en-US" sz="2400" dirty="0">
                <a:sym typeface="Wingdings" panose="05000000000000000000" pitchFamily="2" charset="2"/>
              </a:rPr>
              <a:t> </a:t>
            </a:r>
            <a:r>
              <a:rPr lang="en-US" sz="2400" dirty="0" err="1">
                <a:sym typeface="Wingdings" panose="05000000000000000000" pitchFamily="2" charset="2"/>
              </a:rPr>
              <a:t>pasangan</a:t>
            </a:r>
            <a:r>
              <a:rPr lang="en-US" sz="2400" dirty="0">
                <a:sym typeface="Wingdings" panose="05000000000000000000" pitchFamily="2" charset="2"/>
              </a:rPr>
              <a:t> </a:t>
            </a:r>
            <a:r>
              <a:rPr lang="en-US" sz="2400" i="1" dirty="0" smtClean="0">
                <a:sym typeface="Wingdings" panose="05000000000000000000" pitchFamily="2" charset="2"/>
              </a:rPr>
              <a:t>rank</a:t>
            </a:r>
            <a:endParaRPr lang="en-US" sz="2400" i="1" dirty="0">
              <a:sym typeface="Wingdings" panose="05000000000000000000" pitchFamily="2" charset="2"/>
            </a:endParaRPr>
          </a:p>
        </p:txBody>
      </p:sp>
      <p:sp>
        <p:nvSpPr>
          <p:cNvPr id="18" name="Titre 1"/>
          <p:cNvSpPr txBox="1">
            <a:spLocks/>
          </p:cNvSpPr>
          <p:nvPr/>
        </p:nvSpPr>
        <p:spPr>
          <a:xfrm>
            <a:off x="611560" y="1"/>
            <a:ext cx="8532440" cy="62068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fontAlgn="auto">
              <a:spcAft>
                <a:spcPts val="0"/>
              </a:spcAft>
              <a:defRPr/>
            </a:pPr>
            <a:r>
              <a:rPr lang="id-ID" dirty="0" smtClean="0">
                <a:solidFill>
                  <a:srgbClr val="FFFF00"/>
                </a:solidFill>
                <a:latin typeface="Imprint MT Shadow" panose="04020605060303030202" pitchFamily="82" charset="0"/>
              </a:rPr>
              <a:t>Korelasi Rank/Spearman</a:t>
            </a:r>
            <a:endParaRPr lang="fr-CA" dirty="0" smtClean="0">
              <a:solidFill>
                <a:srgbClr val="FFFF00"/>
              </a:solidFill>
              <a:latin typeface="Imprint MT Shadow" panose="04020605060303030202" pitchFamily="82" charset="0"/>
            </a:endParaRPr>
          </a:p>
        </p:txBody>
      </p:sp>
      <p:graphicFrame>
        <p:nvGraphicFramePr>
          <p:cNvPr id="20" name="Object 31"/>
          <p:cNvGraphicFramePr>
            <a:graphicFrameLocks noChangeAspect="1"/>
          </p:cNvGraphicFramePr>
          <p:nvPr>
            <p:extLst>
              <p:ext uri="{D42A27DB-BD31-4B8C-83A1-F6EECF244321}">
                <p14:modId xmlns:p14="http://schemas.microsoft.com/office/powerpoint/2010/main" val="2650471781"/>
              </p:ext>
            </p:extLst>
          </p:nvPr>
        </p:nvGraphicFramePr>
        <p:xfrm>
          <a:off x="1619672" y="3789040"/>
          <a:ext cx="2413888" cy="1008112"/>
        </p:xfrm>
        <a:graphic>
          <a:graphicData uri="http://schemas.openxmlformats.org/presentationml/2006/ole">
            <mc:AlternateContent xmlns:mc="http://schemas.openxmlformats.org/markup-compatibility/2006">
              <mc:Choice xmlns:v="urn:schemas-microsoft-com:vml" Requires="v">
                <p:oleObj spid="_x0000_s5194" name="Equation" r:id="rId3" imgW="1155600" imgH="444240" progId="Equation.3">
                  <p:embed/>
                </p:oleObj>
              </mc:Choice>
              <mc:Fallback>
                <p:oleObj name="Equation" r:id="rId3" imgW="1155600" imgH="444240" progId="Equation.3">
                  <p:embed/>
                  <p:pic>
                    <p:nvPicPr>
                      <p:cNvPr id="0" name=""/>
                      <p:cNvPicPr>
                        <a:picLocks noChangeAspect="1" noChangeArrowheads="1"/>
                      </p:cNvPicPr>
                      <p:nvPr/>
                    </p:nvPicPr>
                    <p:blipFill>
                      <a:blip r:embed="rId4"/>
                      <a:srcRect/>
                      <a:stretch>
                        <a:fillRect/>
                      </a:stretch>
                    </p:blipFill>
                    <p:spPr bwMode="auto">
                      <a:xfrm>
                        <a:off x="1619672" y="3789040"/>
                        <a:ext cx="2413888" cy="1008112"/>
                      </a:xfrm>
                      <a:prstGeom prst="rect">
                        <a:avLst/>
                      </a:prstGeom>
                      <a:noFill/>
                      <a:ln>
                        <a:noFill/>
                      </a:ln>
                      <a:effectLst/>
                    </p:spPr>
                  </p:pic>
                </p:oleObj>
              </mc:Fallback>
            </mc:AlternateContent>
          </a:graphicData>
        </a:graphic>
      </p:graphicFrame>
      <p:sp>
        <p:nvSpPr>
          <p:cNvPr id="16" name="TextBox 16"/>
          <p:cNvSpPr txBox="1">
            <a:spLocks noChangeArrowheads="1"/>
          </p:cNvSpPr>
          <p:nvPr/>
        </p:nvSpPr>
        <p:spPr bwMode="auto">
          <a:xfrm>
            <a:off x="395536" y="5805264"/>
            <a:ext cx="84969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d-ID" sz="2200" b="1" i="1" u="sng" dirty="0" smtClean="0">
                <a:solidFill>
                  <a:srgbClr val="002060"/>
                </a:solidFill>
                <a:latin typeface="Arno Pro Smbd Caption" panose="02020702040506020403" pitchFamily="18" charset="0"/>
                <a:sym typeface="Wingdings" panose="05000000000000000000" pitchFamily="2" charset="2"/>
              </a:rPr>
              <a:t>Note : </a:t>
            </a:r>
          </a:p>
          <a:p>
            <a:pPr eaLnBrk="1" hangingPunct="1"/>
            <a:r>
              <a:rPr lang="id-ID" sz="2200" i="1" dirty="0" smtClean="0">
                <a:latin typeface="Arno Pro Smbd Caption" panose="02020702040506020403" pitchFamily="18" charset="0"/>
                <a:sym typeface="Wingdings" panose="05000000000000000000" pitchFamily="2" charset="2"/>
              </a:rPr>
              <a:t>range disusun dari nilai terendah ke nilai tertinggi dimulai dari angka 1</a:t>
            </a:r>
            <a:endParaRPr lang="en-US" sz="2200" i="1" dirty="0">
              <a:latin typeface="Arno Pro Smbd Caption" panose="02020702040506020403" pitchFamily="18" charset="0"/>
              <a:sym typeface="Wingdings" panose="05000000000000000000"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de distribusi teorit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 distribusi teoritis</Template>
  <TotalTime>1763</TotalTime>
  <Words>1452</Words>
  <Application>Microsoft Office PowerPoint</Application>
  <PresentationFormat>On-screen Show (4:3)</PresentationFormat>
  <Paragraphs>536</Paragraphs>
  <Slides>22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slide distribusi teoritis</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DISTRIBUSI  TEORITIS</dc:title>
  <dc:creator>rohman</dc:creator>
  <cp:lastModifiedBy>ASUS</cp:lastModifiedBy>
  <cp:revision>287</cp:revision>
  <dcterms:created xsi:type="dcterms:W3CDTF">2010-11-26T02:41:07Z</dcterms:created>
  <dcterms:modified xsi:type="dcterms:W3CDTF">2023-05-29T00:15:23Z</dcterms:modified>
</cp:coreProperties>
</file>