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28" r:id="rId2"/>
    <p:sldId id="388" r:id="rId3"/>
    <p:sldId id="389" r:id="rId4"/>
    <p:sldId id="403" r:id="rId5"/>
    <p:sldId id="517" r:id="rId6"/>
    <p:sldId id="518" r:id="rId7"/>
    <p:sldId id="519" r:id="rId8"/>
    <p:sldId id="520" r:id="rId9"/>
    <p:sldId id="521" r:id="rId10"/>
    <p:sldId id="529" r:id="rId11"/>
    <p:sldId id="530" r:id="rId12"/>
    <p:sldId id="531" r:id="rId13"/>
    <p:sldId id="532" r:id="rId14"/>
    <p:sldId id="533" r:id="rId15"/>
    <p:sldId id="534" r:id="rId16"/>
    <p:sldId id="535" r:id="rId17"/>
    <p:sldId id="536" r:id="rId18"/>
    <p:sldId id="537" r:id="rId19"/>
    <p:sldId id="538" r:id="rId20"/>
    <p:sldId id="539" r:id="rId21"/>
    <p:sldId id="540" r:id="rId22"/>
  </p:sldIdLst>
  <p:sldSz cx="12192000" cy="6858000"/>
  <p:notesSz cx="6858000" cy="9144000"/>
  <p:embeddedFontLst>
    <p:embeddedFont>
      <p:font typeface="Poppins Light" charset="0"/>
      <p:regular r:id="rId25"/>
      <p:italic r:id="rId26"/>
    </p:embeddedFont>
    <p:embeddedFont>
      <p:font typeface="Arial Unicode MS" pitchFamily="34" charset="-128"/>
      <p:regular r:id="rId27"/>
    </p:embeddedFont>
    <p:embeddedFont>
      <p:font typeface="Poppins SemiBold" charset="0"/>
      <p:bold r:id="rId28"/>
      <p:boldItalic r:id="rId29"/>
    </p:embeddedFont>
    <p:embeddedFont>
      <p:font typeface="Tahoma" pitchFamily="34" charset="0"/>
      <p:regular r:id="rId30"/>
      <p:bold r:id="rId31"/>
    </p:embeddedFont>
    <p:embeddedFont>
      <p:font typeface="Arial Narrow" pitchFamily="34" charset="0"/>
      <p:regular r:id="rId32"/>
      <p:bold r:id="rId33"/>
      <p:italic r:id="rId34"/>
      <p:boldItalic r:id="rId35"/>
    </p:embeddedFont>
    <p:embeddedFont>
      <p:font typeface="맑은 고딕" pitchFamily="34" charset="-127"/>
      <p:regular r:id="rId36"/>
      <p:bold r:id="rId3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2345C6"/>
    <a:srgbClr val="020E50"/>
    <a:srgbClr val="3275CE"/>
    <a:srgbClr val="BCD2EF"/>
    <a:srgbClr val="CAE4F6"/>
    <a:srgbClr val="E25F1D"/>
    <a:srgbClr val="FAEC8D"/>
    <a:srgbClr val="903C12"/>
    <a:srgbClr val="E47A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4660"/>
  </p:normalViewPr>
  <p:slideViewPr>
    <p:cSldViewPr snapToGrid="0">
      <p:cViewPr>
        <p:scale>
          <a:sx n="66" d="100"/>
          <a:sy n="66" d="100"/>
        </p:scale>
        <p:origin x="-858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06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xmlns="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EE2F5857-B39B-4284-A086-C6DE2719C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2022-12-21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21C440-943C-47A6-B0E7-2BD8229F9C33}" type="slidenum">
              <a:rPr lang="en-US"/>
              <a:pPr/>
              <a:t>7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998883" y="2164888"/>
            <a:ext cx="8845330" cy="6736887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7169" y="1068819"/>
            <a:ext cx="4514353" cy="487478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45B7C4-31B5-462E-9DF2-1085F82D9B79}" type="slidenum">
              <a:rPr lang="en-US"/>
              <a:pPr/>
              <a:t>8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998883" y="2164888"/>
            <a:ext cx="8845330" cy="6736887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7169" y="1068819"/>
            <a:ext cx="4514353" cy="487478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BCD26B-BC9F-4EA3-8590-6C62DB80D03E}" type="slidenum">
              <a:rPr lang="en-US"/>
              <a:pPr/>
              <a:t>9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998883" y="2164888"/>
            <a:ext cx="8845330" cy="6736887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7169" y="1068819"/>
            <a:ext cx="4514353" cy="487478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ptmon.com/" TargetMode="External"/><Relationship Id="rId3" Type="http://schemas.openxmlformats.org/officeDocument/2006/relationships/image" Target="../media/image2.svg"/><Relationship Id="rId7" Type="http://schemas.openxmlformats.org/officeDocument/2006/relationships/hyperlink" Target="https://pptmon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image" Target="../media/image4.png"/><Relationship Id="rId4" Type="http://schemas.openxmlformats.org/officeDocument/2006/relationships/hyperlink" Target="http://pptmon.com/" TargetMode="External"/><Relationship Id="rId9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4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4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4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4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4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4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4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4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4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4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4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래픽 11">
            <a:extLst>
              <a:ext uri="{FF2B5EF4-FFF2-40B4-BE49-F238E27FC236}">
                <a16:creationId xmlns:a16="http://schemas.microsoft.com/office/drawing/2014/main" xmlns="" id="{3E1D4035-76E5-4B5B-BD19-144A9A4140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1"/>
            <a:ext cx="5829300" cy="2421510"/>
          </a:xfrm>
          <a:prstGeom prst="rect">
            <a:avLst/>
          </a:prstGeom>
        </p:spPr>
      </p:pic>
      <p:pic>
        <p:nvPicPr>
          <p:cNvPr id="38" name="그래픽 37">
            <a:extLst>
              <a:ext uri="{FF2B5EF4-FFF2-40B4-BE49-F238E27FC236}">
                <a16:creationId xmlns:a16="http://schemas.microsoft.com/office/drawing/2014/main" xmlns="" id="{78EBD20B-6A24-42C7-9B02-4293BC0BB0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 flipV="1">
            <a:off x="6362700" y="4436490"/>
            <a:ext cx="5829300" cy="2421510"/>
          </a:xfrm>
          <a:prstGeom prst="rect">
            <a:avLst/>
          </a:prstGeom>
        </p:spPr>
      </p:pic>
      <p:pic>
        <p:nvPicPr>
          <p:cNvPr id="8" name="Graphic 3">
            <a:hlinkClick r:id="rId4"/>
            <a:extLst>
              <a:ext uri="{FF2B5EF4-FFF2-40B4-BE49-F238E27FC236}">
                <a16:creationId xmlns:a16="http://schemas.microsoft.com/office/drawing/2014/main" xmlns="" id="{C88076D1-7ACC-479D-AFFC-3093FED4D2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9" name="TextBox 8">
            <a:hlinkClick r:id="rId7"/>
            <a:extLst>
              <a:ext uri="{FF2B5EF4-FFF2-40B4-BE49-F238E27FC236}">
                <a16:creationId xmlns:a16="http://schemas.microsoft.com/office/drawing/2014/main" xmlns="" id="{220C3731-3674-4B4E-B0DB-663B19142138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261375AA-5667-416A-AE4D-42F91A8A21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" r="1" b="8"/>
          <a:stretch/>
        </p:blipFill>
        <p:spPr>
          <a:xfrm>
            <a:off x="7767014" y="89223"/>
            <a:ext cx="4424986" cy="3792354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C8A2706E-EEFD-4DA8-8333-88D61BC7CB8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164" y="2573489"/>
            <a:ext cx="2364888" cy="3793005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E64DF835-F277-4242-AE9A-7A9CE68525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" t="8" r="10" b="8"/>
          <a:stretch/>
        </p:blipFill>
        <p:spPr>
          <a:xfrm>
            <a:off x="8361826" y="2976423"/>
            <a:ext cx="3830174" cy="379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8">
            <a:extLst>
              <a:ext uri="{FF2B5EF4-FFF2-40B4-BE49-F238E27FC236}">
                <a16:creationId xmlns:a16="http://schemas.microsoft.com/office/drawing/2014/main" xmlns="" id="{715AF43E-6063-4F68-80C9-7D828906085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96206" y="1325444"/>
            <a:ext cx="5209432" cy="322274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xmlns="" id="{39D14053-AD03-46F2-BB01-BBDF709C93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xmlns="" id="{6878E8C8-604D-40C4-A5DF-150602AC7295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02491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xmlns="" id="{A4C854C2-1409-4AEE-AE71-B2A438DAEC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xmlns="" id="{2C61DFBC-502D-4503-9524-0B7396A3A2FC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16580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xmlns="" id="{9B1630D6-BFF2-40F8-914B-23F9B90DC2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xmlns="" id="{B28CA327-58F8-48C6-9DDC-62DDDB5BD27B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27800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4A549-4570-4D4E-BB15-8F0C9FE93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68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BAAC7-1B32-4F4B-969E-C622EDA5CE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42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xmlns="" id="{3787FB4B-3DF8-419F-BAC5-105A550110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xmlns="" id="{BCB872EF-7CA5-479F-9869-31E25F5B1DDB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29756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4">
            <a:extLst>
              <a:ext uri="{FF2B5EF4-FFF2-40B4-BE49-F238E27FC236}">
                <a16:creationId xmlns:a16="http://schemas.microsoft.com/office/drawing/2014/main" xmlns="" id="{D8FC675E-99BE-4D0B-8D44-790D9C49E3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581900" y="1110600"/>
            <a:ext cx="3488400" cy="4636800"/>
          </a:xfrm>
          <a:prstGeom prst="roundRect">
            <a:avLst>
              <a:gd name="adj" fmla="val 841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68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xmlns="" id="{E5A7EC9F-6298-4745-B71B-CB6A630AC5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xmlns="" id="{0192D2C4-1EFB-457C-9348-2BA103681D5C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64857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4">
            <a:extLst>
              <a:ext uri="{FF2B5EF4-FFF2-40B4-BE49-F238E27FC236}">
                <a16:creationId xmlns:a16="http://schemas.microsoft.com/office/drawing/2014/main" xmlns="" id="{EBE7C74E-789C-4791-983E-E2FC0284A28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08357" y="1933576"/>
            <a:ext cx="4857162" cy="2247122"/>
          </a:xfrm>
          <a:prstGeom prst="roundRect">
            <a:avLst>
              <a:gd name="adj" fmla="val 7624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6" name="그림 개체 틀 4">
            <a:extLst>
              <a:ext uri="{FF2B5EF4-FFF2-40B4-BE49-F238E27FC236}">
                <a16:creationId xmlns:a16="http://schemas.microsoft.com/office/drawing/2014/main" xmlns="" id="{6E143581-9427-4E7D-ADB1-83D12519888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6481" y="1933576"/>
            <a:ext cx="4857162" cy="2247122"/>
          </a:xfrm>
          <a:prstGeom prst="roundRect">
            <a:avLst>
              <a:gd name="adj" fmla="val 7624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7" name="Graphic 3">
            <a:hlinkClick r:id="rId2"/>
            <a:extLst>
              <a:ext uri="{FF2B5EF4-FFF2-40B4-BE49-F238E27FC236}">
                <a16:creationId xmlns:a16="http://schemas.microsoft.com/office/drawing/2014/main" xmlns="" id="{76DB1473-C88B-4330-B50F-D0CA54EB2E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8" name="TextBox 7">
            <a:hlinkClick r:id="rId5"/>
            <a:extLst>
              <a:ext uri="{FF2B5EF4-FFF2-40B4-BE49-F238E27FC236}">
                <a16:creationId xmlns:a16="http://schemas.microsoft.com/office/drawing/2014/main" xmlns="" id="{C7ACE85B-DED0-4F38-B62D-544A933663AE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68716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2">
            <a:extLst>
              <a:ext uri="{FF2B5EF4-FFF2-40B4-BE49-F238E27FC236}">
                <a16:creationId xmlns:a16="http://schemas.microsoft.com/office/drawing/2014/main" xmlns="" id="{E0F54785-A4C9-434E-86C7-44F1C295C8B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735528" y="1906692"/>
            <a:ext cx="2193515" cy="219476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xmlns="" id="{D97B67BD-677B-4E6C-8491-A8EA308FFDB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62958" y="1906692"/>
            <a:ext cx="2193515" cy="219476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xmlns="" id="{D8548AF9-960E-4622-B63A-2F78929D95D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790387" y="1906692"/>
            <a:ext cx="2193515" cy="219476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xmlns="" id="{3229A546-D232-4204-A547-C36E3BAEDBF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208098" y="1906692"/>
            <a:ext cx="2193515" cy="219476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9" name="Graphic 3">
            <a:hlinkClick r:id="rId2"/>
            <a:extLst>
              <a:ext uri="{FF2B5EF4-FFF2-40B4-BE49-F238E27FC236}">
                <a16:creationId xmlns:a16="http://schemas.microsoft.com/office/drawing/2014/main" xmlns="" id="{788DF8C5-ADA8-4369-A643-59A6B09794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xmlns="" id="{BB6C69C5-B479-4FE6-9F4B-F7469134021D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15520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4">
            <a:extLst>
              <a:ext uri="{FF2B5EF4-FFF2-40B4-BE49-F238E27FC236}">
                <a16:creationId xmlns:a16="http://schemas.microsoft.com/office/drawing/2014/main" xmlns="" id="{D6928834-802E-45E2-B6A2-DFA5BF6C95F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906531" y="2007008"/>
            <a:ext cx="4542519" cy="2843984"/>
          </a:xfrm>
          <a:prstGeom prst="roundRect">
            <a:avLst>
              <a:gd name="adj" fmla="val 461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xmlns="" id="{BA9681D2-F059-4FCB-BD07-CE83FAC59A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xmlns="" id="{D7531283-639C-4313-968A-4CB18BCAF002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53784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4">
            <a:extLst>
              <a:ext uri="{FF2B5EF4-FFF2-40B4-BE49-F238E27FC236}">
                <a16:creationId xmlns:a16="http://schemas.microsoft.com/office/drawing/2014/main" xmlns="" id="{9B77D731-801E-4CAC-BDA6-C8C16113425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9400" y="3320862"/>
            <a:ext cx="10753200" cy="2817138"/>
          </a:xfrm>
          <a:prstGeom prst="roundRect">
            <a:avLst>
              <a:gd name="adj" fmla="val 720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xmlns="" id="{B859BAEC-F807-4778-88F4-1B2B15AEC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xmlns="" id="{F392B974-5071-4010-9ECD-C38F9AC50B1B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18389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11">
            <a:extLst>
              <a:ext uri="{FF2B5EF4-FFF2-40B4-BE49-F238E27FC236}">
                <a16:creationId xmlns:a16="http://schemas.microsoft.com/office/drawing/2014/main" xmlns="" id="{004AA469-AACC-4651-B587-7E2A26281B3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162028" y="1059419"/>
            <a:ext cx="2194694" cy="4761846"/>
          </a:xfrm>
          <a:prstGeom prst="roundRect">
            <a:avLst>
              <a:gd name="adj" fmla="val 1413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 marL="228600" marR="0" indent="-22860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xmlns="" id="{AF59BA20-DC85-466D-9C75-7B07E5C2B6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xmlns="" id="{3A2F38C3-1541-443D-B0E5-4AF803D6E9A0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24365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5">
            <a:extLst>
              <a:ext uri="{FF2B5EF4-FFF2-40B4-BE49-F238E27FC236}">
                <a16:creationId xmlns:a16="http://schemas.microsoft.com/office/drawing/2014/main" xmlns="" id="{1628A500-E7FF-4439-8FD1-40F56EF8BB5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33479" y="947752"/>
            <a:ext cx="3720526" cy="4962496"/>
          </a:xfrm>
          <a:prstGeom prst="roundRect">
            <a:avLst>
              <a:gd name="adj" fmla="val 137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xmlns="" id="{ED8F962E-0637-4D45-B71E-6AAE988496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xmlns="" id="{132337F2-5EAC-4FD7-85A8-A5ACBAE25888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28972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D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그래픽 36">
            <a:extLst>
              <a:ext uri="{FF2B5EF4-FFF2-40B4-BE49-F238E27FC236}">
                <a16:creationId xmlns:a16="http://schemas.microsoft.com/office/drawing/2014/main" xmlns="" id="{37B77F28-5549-402A-AE85-0463D19625F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-1" y="1"/>
            <a:ext cx="3424141" cy="1422399"/>
          </a:xfrm>
          <a:prstGeom prst="rect">
            <a:avLst/>
          </a:prstGeom>
        </p:spPr>
      </p:pic>
      <p:pic>
        <p:nvPicPr>
          <p:cNvPr id="38" name="그래픽 37">
            <a:extLst>
              <a:ext uri="{FF2B5EF4-FFF2-40B4-BE49-F238E27FC236}">
                <a16:creationId xmlns:a16="http://schemas.microsoft.com/office/drawing/2014/main" xmlns="" id="{EEA75BA8-1078-4420-9E6F-2A1F2FD3722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 flipH="1" flipV="1">
            <a:off x="8767859" y="5435601"/>
            <a:ext cx="3424141" cy="142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87" r:id="rId11"/>
    <p:sldLayoutId id="2147483664" r:id="rId12"/>
    <p:sldLayoutId id="2147483697" r:id="rId13"/>
    <p:sldLayoutId id="2147483701" r:id="rId14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8C13D9B-ABD9-4D08-8638-C0405C9EBECC}"/>
              </a:ext>
            </a:extLst>
          </p:cNvPr>
          <p:cNvSpPr txBox="1"/>
          <p:nvPr/>
        </p:nvSpPr>
        <p:spPr>
          <a:xfrm>
            <a:off x="-435429" y="1316900"/>
            <a:ext cx="95358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6000" b="1" dirty="0"/>
              <a:t>Bisnis di bidang </a:t>
            </a:r>
            <a:endParaRPr lang="id-ID" sz="6000" b="1" dirty="0" smtClean="0"/>
          </a:p>
          <a:p>
            <a:pPr algn="ctr"/>
            <a:r>
              <a:rPr lang="nn-NO" sz="6000" b="1" dirty="0" smtClean="0"/>
              <a:t>Teknologi </a:t>
            </a:r>
            <a:r>
              <a:rPr lang="nn-NO" sz="6000" b="1" dirty="0"/>
              <a:t>Informasi </a:t>
            </a:r>
            <a:endParaRPr lang="ko-KR" altLang="en-US" sz="3600" b="1" dirty="0">
              <a:solidFill>
                <a:srgbClr val="020E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83D11CE-07B6-4C7B-BE6D-1988264FF5E8}"/>
              </a:ext>
            </a:extLst>
          </p:cNvPr>
          <p:cNvSpPr txBox="1"/>
          <p:nvPr/>
        </p:nvSpPr>
        <p:spPr>
          <a:xfrm>
            <a:off x="4022969" y="6178511"/>
            <a:ext cx="5634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ko-KR" sz="2000" dirty="0" smtClean="0">
                <a:solidFill>
                  <a:srgbClr val="020E50"/>
                </a:solidFill>
                <a:cs typeface="Arial" panose="020B0604020202020204" pitchFamily="34" charset="0"/>
              </a:rPr>
              <a:t>Mona Fronita, M.Kom</a:t>
            </a:r>
            <a:endParaRPr lang="ko-KR" altLang="en-US" sz="2000" dirty="0">
              <a:solidFill>
                <a:srgbClr val="020E5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32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10972800" cy="381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10 PROSPEK E-BUSINESS DI INDONESIA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12192000" cy="5257800"/>
          </a:xfrm>
        </p:spPr>
        <p:txBody>
          <a:bodyPr/>
          <a:lstStyle/>
          <a:p>
            <a:pPr eaLnBrk="1" hangingPunct="1"/>
            <a:r>
              <a:rPr lang="en-US" sz="2100" b="1" smtClean="0"/>
              <a:t>E-Business Type</a:t>
            </a:r>
            <a:r>
              <a:rPr lang="en-US" sz="2100" smtClean="0"/>
              <a:t>: implementasi berbagai jenis kom, kolaborasi, koop digital yg terjadi pd back office (e-procurement, e-Supply Chain, dst).</a:t>
            </a:r>
          </a:p>
          <a:p>
            <a:pPr eaLnBrk="1" hangingPunct="1"/>
            <a:r>
              <a:rPr lang="en-US" sz="2100" b="1" smtClean="0"/>
              <a:t>Community</a:t>
            </a:r>
            <a:r>
              <a:rPr lang="en-US" sz="2100" smtClean="0"/>
              <a:t>: menciptakan kebutuhan kpd generasi muda/net-gen.</a:t>
            </a:r>
          </a:p>
          <a:p>
            <a:pPr eaLnBrk="1" hangingPunct="1"/>
            <a:r>
              <a:rPr lang="en-US" sz="2100" b="1" smtClean="0"/>
              <a:t>Content</a:t>
            </a:r>
            <a:r>
              <a:rPr lang="en-US" sz="2100" smtClean="0"/>
              <a:t>: informasi yg tersedia di internet.</a:t>
            </a:r>
          </a:p>
          <a:p>
            <a:pPr eaLnBrk="1" hangingPunct="1"/>
            <a:r>
              <a:rPr lang="en-US" sz="2100" b="1" smtClean="0"/>
              <a:t>Technology Devices</a:t>
            </a:r>
            <a:r>
              <a:rPr lang="en-US" sz="2100" smtClean="0"/>
              <a:t>: barang elek dg tekno digital yg mudah dibawa.</a:t>
            </a:r>
          </a:p>
          <a:p>
            <a:pPr eaLnBrk="1" hangingPunct="1"/>
            <a:r>
              <a:rPr lang="en-US" sz="2100" b="1" smtClean="0"/>
              <a:t>Access Channels</a:t>
            </a:r>
            <a:r>
              <a:rPr lang="en-US" sz="2100" smtClean="0"/>
              <a:t>: internet/website sbg media alternatif komunikasi.</a:t>
            </a:r>
          </a:p>
          <a:p>
            <a:pPr eaLnBrk="1" hangingPunct="1"/>
            <a:r>
              <a:rPr lang="en-US" sz="2100" b="1" smtClean="0"/>
              <a:t>Regulation</a:t>
            </a:r>
            <a:r>
              <a:rPr lang="en-US" sz="2100" smtClean="0"/>
              <a:t>: regulasi yg kondusif utk keunggulan kompetitif.</a:t>
            </a:r>
          </a:p>
          <a:p>
            <a:pPr eaLnBrk="1" hangingPunct="1"/>
            <a:r>
              <a:rPr lang="en-US" sz="2100" b="1" smtClean="0"/>
              <a:t>Organization</a:t>
            </a:r>
            <a:r>
              <a:rPr lang="en-US" sz="2100" smtClean="0"/>
              <a:t>: manajemen perush yg memiliki pendekatan &amp; metodologi sesuai dg tantangan sosiologis.</a:t>
            </a:r>
          </a:p>
          <a:p>
            <a:pPr eaLnBrk="1" hangingPunct="1"/>
            <a:r>
              <a:rPr lang="en-US" sz="2100" b="1" smtClean="0"/>
              <a:t>Change Strategy</a:t>
            </a:r>
            <a:r>
              <a:rPr lang="en-US" sz="2100" smtClean="0"/>
              <a:t>: metodologi perubahan (evolusi dibanding revolusi).</a:t>
            </a:r>
          </a:p>
          <a:p>
            <a:pPr eaLnBrk="1" hangingPunct="1"/>
            <a:r>
              <a:rPr lang="en-US" sz="2100" b="1" smtClean="0"/>
              <a:t>Business Process</a:t>
            </a:r>
            <a:r>
              <a:rPr lang="en-US" sz="2100" smtClean="0"/>
              <a:t>: kawinkan konsep tradisional PVC (rangkaian proses bisnis konvensional) dg VVC (rangkaian proses bisnis virtual). </a:t>
            </a:r>
          </a:p>
          <a:p>
            <a:pPr eaLnBrk="1" hangingPunct="1"/>
            <a:r>
              <a:rPr lang="en-US" sz="2100" b="1" smtClean="0"/>
              <a:t>System Approach</a:t>
            </a:r>
            <a:r>
              <a:rPr lang="en-US" sz="2100" smtClean="0"/>
              <a:t>: komponen dlm lingkungan sistem (infrastruktur &amp; suprastruktur) tumbuh &amp; berkembang serentak.</a:t>
            </a:r>
          </a:p>
        </p:txBody>
      </p:sp>
    </p:spTree>
    <p:extLst>
      <p:ext uri="{BB962C8B-B14F-4D97-AF65-F5344CB8AC3E}">
        <p14:creationId xmlns:p14="http://schemas.microsoft.com/office/powerpoint/2010/main" val="419271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12192000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Aplikasi TIK yg bermanfaat dlm kehidupan sehari-hari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00" y="1600200"/>
            <a:ext cx="1066800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/>
              <a:t>e-Government</a:t>
            </a:r>
            <a:r>
              <a:rPr lang="en-US" sz="2800" smtClean="0"/>
              <a:t> : Pemerintahan/Administrasi Publik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smtClean="0"/>
              <a:t>e-Business</a:t>
            </a:r>
            <a:r>
              <a:rPr lang="en-US" sz="2800" smtClean="0"/>
              <a:t> : Bisnis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smtClean="0"/>
              <a:t>e-Learning</a:t>
            </a:r>
            <a:r>
              <a:rPr lang="en-US" sz="2800" smtClean="0"/>
              <a:t> : Pembelajaran/Diklat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smtClean="0"/>
              <a:t>e-Health</a:t>
            </a:r>
            <a:r>
              <a:rPr lang="en-US" sz="2800" smtClean="0"/>
              <a:t> : Kesehatan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smtClean="0"/>
              <a:t>e-Employment</a:t>
            </a:r>
            <a:r>
              <a:rPr lang="en-US" sz="2800" smtClean="0"/>
              <a:t> (e-Workers, e-Employers) : Tenaga Kerja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smtClean="0"/>
              <a:t>e-Environment</a:t>
            </a:r>
            <a:r>
              <a:rPr lang="en-US" sz="2800" smtClean="0"/>
              <a:t> : Lingkungan Hidup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smtClean="0"/>
              <a:t>e-Agriculture</a:t>
            </a:r>
            <a:r>
              <a:rPr lang="en-US" sz="2800" smtClean="0"/>
              <a:t> : Pertanian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smtClean="0"/>
              <a:t>e-Science</a:t>
            </a:r>
            <a:r>
              <a:rPr lang="en-US" sz="2800" smtClean="0"/>
              <a:t> : Ilmu Pengetahuan</a:t>
            </a:r>
          </a:p>
        </p:txBody>
      </p:sp>
    </p:spTree>
    <p:extLst>
      <p:ext uri="{BB962C8B-B14F-4D97-AF65-F5344CB8AC3E}">
        <p14:creationId xmlns:p14="http://schemas.microsoft.com/office/powerpoint/2010/main" val="298950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399" y="609600"/>
            <a:ext cx="10813143" cy="1565790"/>
          </a:xfrm>
          <a:prstGeom prst="rect">
            <a:avLst/>
          </a:prstGeom>
        </p:spPr>
        <p:txBody>
          <a:bodyPr vert="horz" wrap="square" lIns="0" tIns="209527" rIns="0" bIns="0" rtlCol="0">
            <a:spAutoFit/>
          </a:bodyPr>
          <a:lstStyle/>
          <a:p>
            <a:pPr marL="87313" marR="6773" indent="-28575">
              <a:lnSpc>
                <a:spcPct val="100000"/>
              </a:lnSpc>
              <a:spcBef>
                <a:spcPts val="133"/>
              </a:spcBef>
            </a:pPr>
            <a:r>
              <a:rPr spc="-60" dirty="0"/>
              <a:t>Teknologi</a:t>
            </a:r>
            <a:r>
              <a:rPr spc="-47" dirty="0"/>
              <a:t> </a:t>
            </a:r>
            <a:r>
              <a:rPr dirty="0"/>
              <a:t>Informasi</a:t>
            </a:r>
            <a:r>
              <a:rPr spc="-27" dirty="0"/>
              <a:t> </a:t>
            </a:r>
            <a:r>
              <a:rPr spc="-7" dirty="0" err="1"/>
              <a:t>dan</a:t>
            </a:r>
            <a:r>
              <a:rPr spc="-47" dirty="0"/>
              <a:t> </a:t>
            </a:r>
            <a:r>
              <a:rPr dirty="0" err="1" smtClean="0"/>
              <a:t>Komunikasi</a:t>
            </a:r>
            <a:r>
              <a:rPr spc="-40" dirty="0" smtClean="0"/>
              <a:t> </a:t>
            </a:r>
            <a:r>
              <a:rPr dirty="0"/>
              <a:t>dalam </a:t>
            </a:r>
            <a:r>
              <a:rPr spc="-1313" dirty="0"/>
              <a:t> </a:t>
            </a:r>
            <a:r>
              <a:rPr dirty="0"/>
              <a:t>Bisnis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2829" y="2296330"/>
            <a:ext cx="11648440" cy="222927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406390" marR="6773" indent="-390304">
              <a:spcBef>
                <a:spcPts val="133"/>
              </a:spcBef>
              <a:buChar char="•"/>
              <a:tabLst>
                <a:tab pos="398770" algn="l"/>
                <a:tab pos="399617" algn="l"/>
              </a:tabLst>
            </a:pPr>
            <a:r>
              <a:rPr sz="2400" spc="-7" dirty="0">
                <a:latin typeface="Arial MT"/>
                <a:cs typeface="Arial MT"/>
              </a:rPr>
              <a:t>Peningkatan</a:t>
            </a:r>
            <a:r>
              <a:rPr sz="2400" spc="33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permintaan</a:t>
            </a:r>
            <a:r>
              <a:rPr sz="2400" spc="33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dari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sector</a:t>
            </a:r>
            <a:r>
              <a:rPr sz="2400" spc="13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bisnis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akan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sarana</a:t>
            </a:r>
            <a:r>
              <a:rPr sz="2400" spc="7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mengontrol</a:t>
            </a:r>
            <a:r>
              <a:rPr sz="2400" spc="33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informasi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khususnya</a:t>
            </a:r>
            <a:r>
              <a:rPr sz="2400" spc="93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terkait</a:t>
            </a:r>
            <a:r>
              <a:rPr sz="2400" spc="107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kegiatan</a:t>
            </a:r>
            <a:r>
              <a:rPr sz="2400" spc="100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produksi</a:t>
            </a:r>
            <a:r>
              <a:rPr sz="2400" spc="93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dan</a:t>
            </a:r>
            <a:r>
              <a:rPr sz="2400" spc="93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distribusi</a:t>
            </a:r>
            <a:r>
              <a:rPr sz="2400" spc="93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menjadi</a:t>
            </a:r>
            <a:r>
              <a:rPr sz="2400" spc="120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pemicu</a:t>
            </a:r>
            <a:r>
              <a:rPr sz="2400" spc="93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pengembangan </a:t>
            </a:r>
            <a:r>
              <a:rPr sz="2400" spc="-645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aplikasi.</a:t>
            </a:r>
            <a:endParaRPr sz="2400">
              <a:latin typeface="Arial MT"/>
              <a:cs typeface="Arial MT"/>
            </a:endParaRPr>
          </a:p>
          <a:p>
            <a:pPr>
              <a:spcBef>
                <a:spcPts val="40"/>
              </a:spcBef>
              <a:buFont typeface="Arial MT"/>
              <a:buChar char="•"/>
            </a:pPr>
            <a:endParaRPr sz="2500">
              <a:latin typeface="Arial MT"/>
              <a:cs typeface="Arial MT"/>
            </a:endParaRPr>
          </a:p>
          <a:p>
            <a:pPr marL="406390" marR="1095559" indent="-390304">
              <a:spcBef>
                <a:spcPts val="7"/>
              </a:spcBef>
              <a:buChar char="•"/>
              <a:tabLst>
                <a:tab pos="398770" algn="l"/>
                <a:tab pos="399617" algn="l"/>
              </a:tabLst>
            </a:pPr>
            <a:r>
              <a:rPr sz="2400" spc="-7" dirty="0">
                <a:latin typeface="Arial MT"/>
                <a:cs typeface="Arial MT"/>
              </a:rPr>
              <a:t>Aplikasi-aplikasi</a:t>
            </a:r>
            <a:r>
              <a:rPr sz="2400" spc="40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ini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didorong</a:t>
            </a:r>
            <a:r>
              <a:rPr sz="2400" spc="27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oleh</a:t>
            </a:r>
            <a:r>
              <a:rPr sz="2400" spc="13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kebutuhan</a:t>
            </a:r>
            <a:r>
              <a:rPr sz="2400" spc="33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di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sector</a:t>
            </a:r>
            <a:r>
              <a:rPr sz="2400" spc="13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bisnis,</a:t>
            </a:r>
            <a:r>
              <a:rPr sz="2400" spc="27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seperti </a:t>
            </a:r>
            <a:r>
              <a:rPr sz="2400" dirty="0">
                <a:latin typeface="Arial MT"/>
                <a:cs typeface="Arial MT"/>
              </a:rPr>
              <a:t>sistem </a:t>
            </a:r>
            <a:r>
              <a:rPr sz="2400" spc="-645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informasi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manajemen,</a:t>
            </a:r>
            <a:r>
              <a:rPr sz="2400" spc="40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dan databases.</a:t>
            </a:r>
            <a:endParaRPr sz="240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986531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7314" y="290286"/>
            <a:ext cx="10363200" cy="1565790"/>
          </a:xfrm>
          <a:prstGeom prst="rect">
            <a:avLst/>
          </a:prstGeom>
        </p:spPr>
        <p:txBody>
          <a:bodyPr vert="horz" wrap="square" lIns="0" tIns="209527" rIns="0" bIns="0" rtlCol="0">
            <a:spAutoFit/>
          </a:bodyPr>
          <a:lstStyle/>
          <a:p>
            <a:pPr marL="2960688" marR="6773" indent="-2901950">
              <a:lnSpc>
                <a:spcPct val="100000"/>
              </a:lnSpc>
              <a:spcBef>
                <a:spcPts val="133"/>
              </a:spcBef>
            </a:pPr>
            <a:r>
              <a:rPr spc="-60" dirty="0"/>
              <a:t>Teknologi</a:t>
            </a:r>
            <a:r>
              <a:rPr spc="-47" dirty="0"/>
              <a:t> </a:t>
            </a:r>
            <a:r>
              <a:rPr dirty="0"/>
              <a:t>Informasi</a:t>
            </a:r>
            <a:r>
              <a:rPr spc="-27" dirty="0"/>
              <a:t> </a:t>
            </a:r>
            <a:r>
              <a:rPr spc="-7" dirty="0" err="1"/>
              <a:t>dan</a:t>
            </a:r>
            <a:r>
              <a:rPr spc="-47" dirty="0"/>
              <a:t> </a:t>
            </a:r>
            <a:r>
              <a:rPr spc="-47" dirty="0" smtClean="0"/>
              <a:t/>
            </a:r>
            <a:br>
              <a:rPr spc="-47" dirty="0" smtClean="0"/>
            </a:br>
            <a:r>
              <a:rPr dirty="0" err="1" smtClean="0"/>
              <a:t>Komunikasi</a:t>
            </a:r>
            <a:r>
              <a:rPr spc="-40" dirty="0" smtClean="0"/>
              <a:t> </a:t>
            </a:r>
            <a:r>
              <a:rPr dirty="0"/>
              <a:t>dalam </a:t>
            </a:r>
            <a:r>
              <a:rPr spc="-1313" dirty="0"/>
              <a:t> </a:t>
            </a:r>
            <a:r>
              <a:rPr dirty="0"/>
              <a:t>Bisnis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21825" y="2391326"/>
            <a:ext cx="3480647" cy="186351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398770" indent="-382684">
              <a:spcBef>
                <a:spcPts val="133"/>
              </a:spcBef>
              <a:buFont typeface="Wingdings"/>
              <a:buChar char=""/>
              <a:tabLst>
                <a:tab pos="398770" algn="l"/>
                <a:tab pos="399617" algn="l"/>
              </a:tabLst>
            </a:pPr>
            <a:r>
              <a:rPr sz="2400" spc="-7" dirty="0">
                <a:latin typeface="Arial MT"/>
                <a:cs typeface="Arial MT"/>
              </a:rPr>
              <a:t>Bar</a:t>
            </a:r>
            <a:r>
              <a:rPr sz="2400" spc="-27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codes untuk</a:t>
            </a:r>
            <a:r>
              <a:rPr sz="2400" spc="-13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harga</a:t>
            </a:r>
            <a:endParaRPr sz="2400">
              <a:latin typeface="Arial MT"/>
              <a:cs typeface="Arial MT"/>
            </a:endParaRPr>
          </a:p>
          <a:p>
            <a:pPr marL="398770" indent="-382684">
              <a:buFont typeface="Wingdings"/>
              <a:buChar char=""/>
              <a:tabLst>
                <a:tab pos="398770" algn="l"/>
                <a:tab pos="399617" algn="l"/>
              </a:tabLst>
            </a:pPr>
            <a:r>
              <a:rPr sz="2400" spc="-7" dirty="0">
                <a:latin typeface="Arial MT"/>
                <a:cs typeface="Arial MT"/>
              </a:rPr>
              <a:t>Shipping</a:t>
            </a:r>
            <a:endParaRPr sz="2400">
              <a:latin typeface="Arial MT"/>
              <a:cs typeface="Arial MT"/>
            </a:endParaRPr>
          </a:p>
          <a:p>
            <a:pPr marL="398770" indent="-382684">
              <a:buFont typeface="Wingdings"/>
              <a:buChar char=""/>
              <a:tabLst>
                <a:tab pos="398770" algn="l"/>
                <a:tab pos="399617" algn="l"/>
              </a:tabLst>
            </a:pPr>
            <a:r>
              <a:rPr sz="2400" spc="-7" dirty="0">
                <a:latin typeface="Arial MT"/>
                <a:cs typeface="Arial MT"/>
              </a:rPr>
              <a:t>E-commerce</a:t>
            </a:r>
            <a:endParaRPr sz="2400">
              <a:latin typeface="Arial MT"/>
              <a:cs typeface="Arial MT"/>
            </a:endParaRPr>
          </a:p>
          <a:p>
            <a:pPr marL="398770" indent="-382684">
              <a:buFont typeface="Wingdings"/>
              <a:buChar char=""/>
              <a:tabLst>
                <a:tab pos="398770" algn="l"/>
                <a:tab pos="399617" algn="l"/>
              </a:tabLst>
            </a:pPr>
            <a:r>
              <a:rPr sz="2400" spc="-7" dirty="0">
                <a:latin typeface="Arial MT"/>
                <a:cs typeface="Arial MT"/>
              </a:rPr>
              <a:t>Credit</a:t>
            </a:r>
            <a:r>
              <a:rPr sz="2400" spc="-33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Card</a:t>
            </a:r>
            <a:endParaRPr sz="2400">
              <a:latin typeface="Arial MT"/>
              <a:cs typeface="Arial MT"/>
            </a:endParaRPr>
          </a:p>
          <a:p>
            <a:pPr marL="398770" indent="-382684">
              <a:buFont typeface="Wingdings"/>
              <a:buChar char=""/>
              <a:tabLst>
                <a:tab pos="398770" algn="l"/>
                <a:tab pos="399617" algn="l"/>
              </a:tabLst>
            </a:pPr>
            <a:r>
              <a:rPr sz="2400" spc="-7" dirty="0">
                <a:latin typeface="Arial MT"/>
                <a:cs typeface="Arial MT"/>
              </a:rPr>
              <a:t>E-money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1818" y="2025564"/>
            <a:ext cx="8491220" cy="39962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398770" indent="-382684">
              <a:spcBef>
                <a:spcPts val="133"/>
              </a:spcBef>
              <a:buChar char="•"/>
              <a:tabLst>
                <a:tab pos="398770" algn="l"/>
                <a:tab pos="399617" algn="l"/>
                <a:tab pos="6094154" algn="l"/>
                <a:tab pos="6475991" algn="l"/>
              </a:tabLst>
            </a:pPr>
            <a:r>
              <a:rPr sz="2400" spc="-7" dirty="0">
                <a:latin typeface="Arial MT"/>
                <a:cs typeface="Arial MT"/>
              </a:rPr>
              <a:t>Bidang</a:t>
            </a:r>
            <a:r>
              <a:rPr sz="2400" spc="13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Penjualan	</a:t>
            </a:r>
            <a:r>
              <a:rPr sz="2400" dirty="0">
                <a:latin typeface="Arial MT"/>
                <a:cs typeface="Arial MT"/>
              </a:rPr>
              <a:t>•	</a:t>
            </a:r>
            <a:r>
              <a:rPr sz="2400" spc="-7" dirty="0">
                <a:latin typeface="Arial MT"/>
                <a:cs typeface="Arial MT"/>
              </a:rPr>
              <a:t>Bidang</a:t>
            </a:r>
            <a:r>
              <a:rPr sz="2400" spc="-73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Hukum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99978" y="2391326"/>
            <a:ext cx="3721100" cy="149775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398770" indent="-382684">
              <a:spcBef>
                <a:spcPts val="133"/>
              </a:spcBef>
              <a:buFont typeface="Wingdings"/>
              <a:buChar char=""/>
              <a:tabLst>
                <a:tab pos="398770" algn="l"/>
                <a:tab pos="399617" algn="l"/>
              </a:tabLst>
            </a:pPr>
            <a:r>
              <a:rPr sz="2400" spc="-7" dirty="0">
                <a:latin typeface="Arial MT"/>
                <a:cs typeface="Arial MT"/>
              </a:rPr>
              <a:t>National Fingerprint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files</a:t>
            </a:r>
            <a:endParaRPr sz="2400">
              <a:latin typeface="Arial MT"/>
              <a:cs typeface="Arial MT"/>
            </a:endParaRPr>
          </a:p>
          <a:p>
            <a:pPr marL="398770" indent="-382684">
              <a:buFont typeface="Wingdings"/>
              <a:buChar char=""/>
              <a:tabLst>
                <a:tab pos="398770" algn="l"/>
                <a:tab pos="399617" algn="l"/>
              </a:tabLst>
            </a:pPr>
            <a:r>
              <a:rPr sz="2400" spc="-7" dirty="0">
                <a:latin typeface="Arial MT"/>
                <a:cs typeface="Arial MT"/>
              </a:rPr>
              <a:t>National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files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on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criminal</a:t>
            </a:r>
            <a:endParaRPr sz="2400">
              <a:latin typeface="Arial MT"/>
              <a:cs typeface="Arial MT"/>
            </a:endParaRPr>
          </a:p>
          <a:p>
            <a:pPr marL="398770" marR="6773" indent="-382684">
              <a:buFont typeface="Wingdings"/>
              <a:buChar char=""/>
              <a:tabLst>
                <a:tab pos="398770" algn="l"/>
                <a:tab pos="399617" algn="l"/>
                <a:tab pos="1938818" algn="l"/>
                <a:tab pos="3450927" algn="l"/>
              </a:tabLst>
            </a:pPr>
            <a:r>
              <a:rPr sz="2400" spc="-7" dirty="0">
                <a:latin typeface="Arial MT"/>
                <a:cs typeface="Arial MT"/>
              </a:rPr>
              <a:t>C</a:t>
            </a:r>
            <a:r>
              <a:rPr sz="2400" spc="-20" dirty="0">
                <a:latin typeface="Arial MT"/>
                <a:cs typeface="Arial MT"/>
              </a:rPr>
              <a:t>o</a:t>
            </a:r>
            <a:r>
              <a:rPr sz="2400" spc="-7" dirty="0">
                <a:latin typeface="Arial MT"/>
                <a:cs typeface="Arial MT"/>
              </a:rPr>
              <a:t>mp</a:t>
            </a:r>
            <a:r>
              <a:rPr sz="2400" spc="-20" dirty="0">
                <a:latin typeface="Arial MT"/>
                <a:cs typeface="Arial MT"/>
              </a:rPr>
              <a:t>u</a:t>
            </a:r>
            <a:r>
              <a:rPr sz="2400" dirty="0">
                <a:latin typeface="Arial MT"/>
                <a:cs typeface="Arial MT"/>
              </a:rPr>
              <a:t>ter	</a:t>
            </a:r>
            <a:r>
              <a:rPr sz="2400" spc="13" dirty="0">
                <a:latin typeface="Arial MT"/>
                <a:cs typeface="Arial MT"/>
              </a:rPr>
              <a:t>m</a:t>
            </a:r>
            <a:r>
              <a:rPr sz="2400" dirty="0">
                <a:latin typeface="Arial MT"/>
                <a:cs typeface="Arial MT"/>
              </a:rPr>
              <a:t>o</a:t>
            </a:r>
            <a:r>
              <a:rPr sz="2400" spc="-7" dirty="0">
                <a:latin typeface="Arial MT"/>
                <a:cs typeface="Arial MT"/>
              </a:rPr>
              <a:t>d</a:t>
            </a:r>
            <a:r>
              <a:rPr sz="2400" spc="-20" dirty="0">
                <a:latin typeface="Arial MT"/>
                <a:cs typeface="Arial MT"/>
              </a:rPr>
              <a:t>e</a:t>
            </a:r>
            <a:r>
              <a:rPr sz="2400" spc="-7" dirty="0">
                <a:latin typeface="Arial MT"/>
                <a:cs typeface="Arial MT"/>
              </a:rPr>
              <a:t>lling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7" dirty="0">
                <a:latin typeface="Arial MT"/>
                <a:cs typeface="Arial MT"/>
              </a:rPr>
              <a:t>of  </a:t>
            </a:r>
            <a:r>
              <a:rPr sz="2400" spc="-13" dirty="0">
                <a:latin typeface="Arial MT"/>
                <a:cs typeface="Arial MT"/>
              </a:rPr>
              <a:t>DNA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6363" y="4377096"/>
            <a:ext cx="3125893" cy="39962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398770" indent="-382684">
              <a:spcBef>
                <a:spcPts val="133"/>
              </a:spcBef>
              <a:buChar char="•"/>
              <a:tabLst>
                <a:tab pos="398770" algn="l"/>
                <a:tab pos="399617" algn="l"/>
              </a:tabLst>
            </a:pPr>
            <a:r>
              <a:rPr sz="2400" spc="-7" dirty="0">
                <a:latin typeface="Arial MT"/>
                <a:cs typeface="Arial MT"/>
              </a:rPr>
              <a:t>Bidang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spc="-13" dirty="0">
                <a:latin typeface="Arial MT"/>
                <a:cs typeface="Arial MT"/>
              </a:rPr>
              <a:t>Transportasi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56369" y="4742856"/>
            <a:ext cx="3968327" cy="113199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398770" indent="-382684">
              <a:spcBef>
                <a:spcPts val="133"/>
              </a:spcBef>
              <a:buFont typeface="Wingdings"/>
              <a:buChar char=""/>
              <a:tabLst>
                <a:tab pos="398770" algn="l"/>
                <a:tab pos="399617" algn="l"/>
              </a:tabLst>
            </a:pPr>
            <a:r>
              <a:rPr sz="2400" spc="-7" dirty="0">
                <a:latin typeface="Arial MT"/>
                <a:cs typeface="Arial MT"/>
              </a:rPr>
              <a:t>Mobil</a:t>
            </a:r>
            <a:endParaRPr sz="2400">
              <a:latin typeface="Arial MT"/>
              <a:cs typeface="Arial MT"/>
            </a:endParaRPr>
          </a:p>
          <a:p>
            <a:pPr marL="398770" indent="-382684">
              <a:buFont typeface="Wingdings"/>
              <a:buChar char=""/>
              <a:tabLst>
                <a:tab pos="398770" algn="l"/>
                <a:tab pos="399617" algn="l"/>
              </a:tabLst>
            </a:pPr>
            <a:r>
              <a:rPr sz="2400" spc="-7" dirty="0">
                <a:latin typeface="Arial MT"/>
                <a:cs typeface="Arial MT"/>
              </a:rPr>
              <a:t>Monitor lalu lintas udara</a:t>
            </a:r>
            <a:endParaRPr sz="2400">
              <a:latin typeface="Arial MT"/>
              <a:cs typeface="Arial MT"/>
            </a:endParaRPr>
          </a:p>
          <a:p>
            <a:pPr marL="398770" indent="-382684">
              <a:buFont typeface="Wingdings"/>
              <a:buChar char=""/>
              <a:tabLst>
                <a:tab pos="398770" algn="l"/>
                <a:tab pos="399617" algn="l"/>
              </a:tabLst>
            </a:pPr>
            <a:r>
              <a:rPr sz="2400" spc="-7" dirty="0">
                <a:latin typeface="Arial MT"/>
                <a:cs typeface="Arial MT"/>
              </a:rPr>
              <a:t>Global</a:t>
            </a:r>
            <a:r>
              <a:rPr sz="2400" spc="-33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Positioning System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89869" y="4192185"/>
            <a:ext cx="2834640" cy="39962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398770" indent="-382684">
              <a:spcBef>
                <a:spcPts val="133"/>
              </a:spcBef>
              <a:buChar char="•"/>
              <a:tabLst>
                <a:tab pos="398770" algn="l"/>
                <a:tab pos="399617" algn="l"/>
              </a:tabLst>
            </a:pPr>
            <a:r>
              <a:rPr sz="2400" spc="-7" dirty="0">
                <a:latin typeface="Arial MT"/>
                <a:cs typeface="Arial MT"/>
              </a:rPr>
              <a:t>Bidang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Keuangan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99978" y="4557540"/>
            <a:ext cx="2632285" cy="149775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398770" indent="-382684">
              <a:spcBef>
                <a:spcPts val="133"/>
              </a:spcBef>
              <a:buFont typeface="Wingdings"/>
              <a:buChar char=""/>
              <a:tabLst>
                <a:tab pos="398770" algn="l"/>
                <a:tab pos="399617" algn="l"/>
              </a:tabLst>
            </a:pPr>
            <a:r>
              <a:rPr sz="2400" spc="-7" dirty="0">
                <a:latin typeface="Arial MT"/>
                <a:cs typeface="Arial MT"/>
              </a:rPr>
              <a:t>Record</a:t>
            </a:r>
            <a:r>
              <a:rPr sz="2400" spc="-73" dirty="0">
                <a:latin typeface="Arial MT"/>
                <a:cs typeface="Arial MT"/>
              </a:rPr>
              <a:t> </a:t>
            </a:r>
            <a:r>
              <a:rPr sz="2400" spc="-13" dirty="0">
                <a:latin typeface="Arial MT"/>
                <a:cs typeface="Arial MT"/>
              </a:rPr>
              <a:t>Keeping</a:t>
            </a:r>
            <a:endParaRPr sz="2400">
              <a:latin typeface="Arial MT"/>
              <a:cs typeface="Arial MT"/>
            </a:endParaRPr>
          </a:p>
          <a:p>
            <a:pPr marL="398770" indent="-382684">
              <a:spcBef>
                <a:spcPts val="7"/>
              </a:spcBef>
              <a:buFont typeface="Wingdings"/>
              <a:buChar char=""/>
              <a:tabLst>
                <a:tab pos="398770" algn="l"/>
                <a:tab pos="399617" algn="l"/>
              </a:tabLst>
            </a:pPr>
            <a:r>
              <a:rPr sz="2400" spc="-7" dirty="0">
                <a:latin typeface="Arial MT"/>
                <a:cs typeface="Arial MT"/>
              </a:rPr>
              <a:t>Phone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Banking</a:t>
            </a:r>
            <a:endParaRPr sz="2400">
              <a:latin typeface="Arial MT"/>
              <a:cs typeface="Arial MT"/>
            </a:endParaRPr>
          </a:p>
          <a:p>
            <a:pPr marL="398770" indent="-382684">
              <a:buFont typeface="Wingdings"/>
              <a:buChar char=""/>
              <a:tabLst>
                <a:tab pos="398770" algn="l"/>
                <a:tab pos="399617" algn="l"/>
              </a:tabLst>
            </a:pPr>
            <a:r>
              <a:rPr sz="2400" dirty="0">
                <a:latin typeface="Arial MT"/>
                <a:cs typeface="Arial MT"/>
              </a:rPr>
              <a:t>SMS</a:t>
            </a:r>
            <a:r>
              <a:rPr sz="2400" spc="-53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banking</a:t>
            </a:r>
            <a:endParaRPr sz="2400">
              <a:latin typeface="Arial MT"/>
              <a:cs typeface="Arial MT"/>
            </a:endParaRPr>
          </a:p>
          <a:p>
            <a:pPr marL="398770" indent="-382684">
              <a:buFont typeface="Wingdings"/>
              <a:buChar char=""/>
              <a:tabLst>
                <a:tab pos="398770" algn="l"/>
                <a:tab pos="399617" algn="l"/>
              </a:tabLst>
            </a:pPr>
            <a:r>
              <a:rPr sz="2400" spc="-7" dirty="0">
                <a:latin typeface="Arial MT"/>
                <a:cs typeface="Arial MT"/>
              </a:rPr>
              <a:t>Internet</a:t>
            </a:r>
            <a:r>
              <a:rPr sz="2400" spc="-67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Banking</a:t>
            </a:r>
            <a:endParaRPr sz="240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3131278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0857" y="232229"/>
            <a:ext cx="10363200" cy="1565790"/>
          </a:xfrm>
          <a:prstGeom prst="rect">
            <a:avLst/>
          </a:prstGeom>
        </p:spPr>
        <p:txBody>
          <a:bodyPr vert="horz" wrap="square" lIns="0" tIns="209527" rIns="0" bIns="0" rtlCol="0">
            <a:spAutoFit/>
          </a:bodyPr>
          <a:lstStyle/>
          <a:p>
            <a:pPr marL="87313" marR="6773" indent="-87313">
              <a:lnSpc>
                <a:spcPct val="100000"/>
              </a:lnSpc>
              <a:spcBef>
                <a:spcPts val="133"/>
              </a:spcBef>
            </a:pPr>
            <a:r>
              <a:rPr spc="-60" dirty="0"/>
              <a:t>Teknologi</a:t>
            </a:r>
            <a:r>
              <a:rPr spc="-47" dirty="0"/>
              <a:t> </a:t>
            </a:r>
            <a:r>
              <a:rPr dirty="0"/>
              <a:t>Informasi</a:t>
            </a:r>
            <a:r>
              <a:rPr spc="-27" dirty="0"/>
              <a:t> </a:t>
            </a:r>
            <a:r>
              <a:rPr spc="-7" dirty="0"/>
              <a:t>dan</a:t>
            </a:r>
            <a:r>
              <a:rPr spc="-47" dirty="0"/>
              <a:t> </a:t>
            </a:r>
            <a:r>
              <a:rPr dirty="0"/>
              <a:t>Komunikasi</a:t>
            </a:r>
            <a:r>
              <a:rPr spc="-40" dirty="0"/>
              <a:t> </a:t>
            </a:r>
            <a:r>
              <a:rPr dirty="0"/>
              <a:t>dalam </a:t>
            </a:r>
            <a:r>
              <a:rPr spc="-1313" dirty="0"/>
              <a:t> </a:t>
            </a:r>
            <a:r>
              <a:rPr dirty="0"/>
              <a:t>Bisnis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21825" y="2391326"/>
            <a:ext cx="3834553" cy="186351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398770" indent="-382684">
              <a:spcBef>
                <a:spcPts val="133"/>
              </a:spcBef>
              <a:buFont typeface="Wingdings"/>
              <a:buChar char=""/>
              <a:tabLst>
                <a:tab pos="398770" algn="l"/>
                <a:tab pos="399617" algn="l"/>
              </a:tabLst>
            </a:pPr>
            <a:r>
              <a:rPr sz="2400" spc="-7" dirty="0">
                <a:latin typeface="Arial MT"/>
                <a:cs typeface="Arial MT"/>
              </a:rPr>
              <a:t>E-Government</a:t>
            </a:r>
            <a:endParaRPr sz="2400">
              <a:latin typeface="Arial MT"/>
              <a:cs typeface="Arial MT"/>
            </a:endParaRPr>
          </a:p>
          <a:p>
            <a:pPr marL="398770" indent="-382684">
              <a:buFont typeface="Wingdings"/>
              <a:buChar char=""/>
              <a:tabLst>
                <a:tab pos="398770" algn="l"/>
                <a:tab pos="399617" algn="l"/>
              </a:tabLst>
            </a:pPr>
            <a:r>
              <a:rPr sz="2400" spc="-7" dirty="0">
                <a:latin typeface="Arial MT"/>
                <a:cs typeface="Arial MT"/>
              </a:rPr>
              <a:t>Perpanjangan </a:t>
            </a:r>
            <a:r>
              <a:rPr sz="2400" dirty="0">
                <a:latin typeface="Arial MT"/>
                <a:cs typeface="Arial MT"/>
              </a:rPr>
              <a:t>SIM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online</a:t>
            </a:r>
            <a:endParaRPr sz="2400">
              <a:latin typeface="Arial MT"/>
              <a:cs typeface="Arial MT"/>
            </a:endParaRPr>
          </a:p>
          <a:p>
            <a:pPr marL="398770" indent="-382684">
              <a:buFont typeface="Wingdings"/>
              <a:buChar char=""/>
              <a:tabLst>
                <a:tab pos="398770" algn="l"/>
                <a:tab pos="399617" algn="l"/>
              </a:tabLst>
            </a:pPr>
            <a:r>
              <a:rPr sz="2400" spc="-7" dirty="0">
                <a:latin typeface="Arial MT"/>
                <a:cs typeface="Arial MT"/>
              </a:rPr>
              <a:t>Proses</a:t>
            </a:r>
            <a:r>
              <a:rPr sz="2400" spc="-33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Imigrasi</a:t>
            </a:r>
            <a:endParaRPr sz="2400">
              <a:latin typeface="Arial MT"/>
              <a:cs typeface="Arial MT"/>
            </a:endParaRPr>
          </a:p>
          <a:p>
            <a:pPr marL="398770" indent="-382684">
              <a:buFont typeface="Wingdings"/>
              <a:buChar char=""/>
              <a:tabLst>
                <a:tab pos="398770" algn="l"/>
                <a:tab pos="399617" algn="l"/>
              </a:tabLst>
            </a:pPr>
            <a:r>
              <a:rPr sz="2400" spc="-7" dirty="0">
                <a:latin typeface="Arial MT"/>
                <a:cs typeface="Arial MT"/>
              </a:rPr>
              <a:t>Pajak</a:t>
            </a:r>
            <a:endParaRPr sz="2400">
              <a:latin typeface="Arial MT"/>
              <a:cs typeface="Arial MT"/>
            </a:endParaRPr>
          </a:p>
          <a:p>
            <a:pPr marL="398770" indent="-382684">
              <a:buFont typeface="Wingdings"/>
              <a:buChar char=""/>
              <a:tabLst>
                <a:tab pos="398770" algn="l"/>
                <a:tab pos="399617" algn="l"/>
              </a:tabLst>
            </a:pPr>
            <a:r>
              <a:rPr sz="2400" spc="-7" dirty="0">
                <a:latin typeface="Arial MT"/>
                <a:cs typeface="Arial MT"/>
              </a:rPr>
              <a:t>Ramalan</a:t>
            </a:r>
            <a:r>
              <a:rPr sz="2400" spc="-27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Cuaca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1817" y="2025564"/>
            <a:ext cx="9077112" cy="39962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398770" indent="-382684">
              <a:spcBef>
                <a:spcPts val="133"/>
              </a:spcBef>
              <a:buChar char="•"/>
              <a:tabLst>
                <a:tab pos="398770" algn="l"/>
                <a:tab pos="399617" algn="l"/>
                <a:tab pos="6190672" algn="l"/>
                <a:tab pos="6572509" algn="l"/>
              </a:tabLst>
            </a:pPr>
            <a:r>
              <a:rPr sz="2400" spc="-7" dirty="0">
                <a:latin typeface="Arial MT"/>
                <a:cs typeface="Arial MT"/>
              </a:rPr>
              <a:t>Bidang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Pemerintahan	</a:t>
            </a:r>
            <a:r>
              <a:rPr sz="2400" dirty="0">
                <a:latin typeface="Arial MT"/>
                <a:cs typeface="Arial MT"/>
              </a:rPr>
              <a:t>•	</a:t>
            </a:r>
            <a:r>
              <a:rPr sz="2400" spc="-7" dirty="0">
                <a:latin typeface="Arial MT"/>
                <a:cs typeface="Arial MT"/>
              </a:rPr>
              <a:t>Bidang</a:t>
            </a:r>
            <a:r>
              <a:rPr sz="2400" spc="-67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Kesehatan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95821" y="2391325"/>
            <a:ext cx="2987887" cy="113199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398770" indent="-382684">
              <a:spcBef>
                <a:spcPts val="133"/>
              </a:spcBef>
              <a:buFont typeface="Wingdings"/>
              <a:buChar char=""/>
              <a:tabLst>
                <a:tab pos="398770" algn="l"/>
                <a:tab pos="399617" algn="l"/>
              </a:tabLst>
            </a:pPr>
            <a:r>
              <a:rPr sz="2400" spc="-7" dirty="0">
                <a:latin typeface="Arial MT"/>
                <a:cs typeface="Arial MT"/>
              </a:rPr>
              <a:t>Monitor</a:t>
            </a:r>
            <a:r>
              <a:rPr sz="2400" spc="-33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pasien</a:t>
            </a:r>
            <a:endParaRPr sz="2400">
              <a:latin typeface="Arial MT"/>
              <a:cs typeface="Arial MT"/>
            </a:endParaRPr>
          </a:p>
          <a:p>
            <a:pPr marL="398770" indent="-382684">
              <a:buFont typeface="Wingdings"/>
              <a:buChar char=""/>
              <a:tabLst>
                <a:tab pos="398770" algn="l"/>
                <a:tab pos="399617" algn="l"/>
              </a:tabLst>
            </a:pPr>
            <a:r>
              <a:rPr sz="2400" spc="-7" dirty="0">
                <a:latin typeface="Arial MT"/>
                <a:cs typeface="Arial MT"/>
              </a:rPr>
              <a:t>Diagnosis</a:t>
            </a:r>
            <a:r>
              <a:rPr sz="2400" spc="-27" dirty="0">
                <a:latin typeface="Arial MT"/>
                <a:cs typeface="Arial MT"/>
              </a:rPr>
              <a:t> </a:t>
            </a:r>
            <a:r>
              <a:rPr sz="2400" spc="-13" dirty="0">
                <a:latin typeface="Arial MT"/>
                <a:cs typeface="Arial MT"/>
              </a:rPr>
              <a:t>penyakit</a:t>
            </a:r>
            <a:endParaRPr sz="2400">
              <a:latin typeface="Arial MT"/>
              <a:cs typeface="Arial MT"/>
            </a:endParaRPr>
          </a:p>
          <a:p>
            <a:pPr marL="398770" indent="-382684">
              <a:buFont typeface="Wingdings"/>
              <a:buChar char=""/>
              <a:tabLst>
                <a:tab pos="398770" algn="l"/>
                <a:tab pos="399617" algn="l"/>
              </a:tabLst>
            </a:pPr>
            <a:r>
              <a:rPr sz="2400" dirty="0">
                <a:latin typeface="Arial MT"/>
                <a:cs typeface="Arial MT"/>
              </a:rPr>
              <a:t>Smart</a:t>
            </a:r>
            <a:r>
              <a:rPr sz="2400" spc="-53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Card</a:t>
            </a:r>
            <a:r>
              <a:rPr sz="2400" spc="-47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Pasien</a:t>
            </a:r>
            <a:endParaRPr sz="240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2762447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89826" y="1886475"/>
            <a:ext cx="5930126" cy="477487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5372" y="114687"/>
            <a:ext cx="10363200" cy="137131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4995208" marR="6773" indent="-4979122">
              <a:lnSpc>
                <a:spcPct val="100000"/>
              </a:lnSpc>
              <a:spcBef>
                <a:spcPts val="133"/>
              </a:spcBef>
            </a:pPr>
            <a:r>
              <a:rPr spc="-60" dirty="0"/>
              <a:t>Teknologi</a:t>
            </a:r>
            <a:r>
              <a:rPr spc="-47" dirty="0"/>
              <a:t> </a:t>
            </a:r>
            <a:r>
              <a:rPr dirty="0"/>
              <a:t>Informasi</a:t>
            </a:r>
            <a:r>
              <a:rPr spc="-33" dirty="0"/>
              <a:t> </a:t>
            </a:r>
            <a:r>
              <a:rPr dirty="0"/>
              <a:t>dan</a:t>
            </a:r>
            <a:r>
              <a:rPr spc="-40" dirty="0"/>
              <a:t> </a:t>
            </a:r>
            <a:r>
              <a:rPr dirty="0"/>
              <a:t>Komunikasi</a:t>
            </a:r>
            <a:r>
              <a:rPr spc="-47" dirty="0"/>
              <a:t> </a:t>
            </a:r>
            <a:r>
              <a:rPr dirty="0"/>
              <a:t>dalam </a:t>
            </a:r>
            <a:r>
              <a:rPr spc="-1313" dirty="0"/>
              <a:t> </a:t>
            </a:r>
            <a:r>
              <a:rPr dirty="0"/>
              <a:t>Bisnis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8320" y="2092959"/>
            <a:ext cx="3456432" cy="416763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40267" y="1638807"/>
            <a:ext cx="3962400" cy="39962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spc="-7" dirty="0">
                <a:latin typeface="Arial MT"/>
                <a:cs typeface="Arial MT"/>
              </a:rPr>
              <a:t>Computing Modelling</a:t>
            </a:r>
            <a:r>
              <a:rPr sz="2400" dirty="0">
                <a:latin typeface="Arial MT"/>
                <a:cs typeface="Arial MT"/>
              </a:rPr>
              <a:t> of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DNA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54889" y="1486002"/>
            <a:ext cx="1167553" cy="40047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dirty="0">
                <a:latin typeface="Arial MT"/>
                <a:cs typeface="Arial MT"/>
              </a:rPr>
              <a:t>B</a:t>
            </a:r>
            <a:r>
              <a:rPr sz="2400" spc="-13" dirty="0">
                <a:latin typeface="Arial MT"/>
                <a:cs typeface="Arial MT"/>
              </a:rPr>
              <a:t>a</a:t>
            </a:r>
            <a:r>
              <a:rPr sz="2400" dirty="0">
                <a:latin typeface="Arial MT"/>
                <a:cs typeface="Arial MT"/>
              </a:rPr>
              <a:t>rc</a:t>
            </a:r>
            <a:r>
              <a:rPr sz="2400" spc="-13" dirty="0">
                <a:latin typeface="Arial MT"/>
                <a:cs typeface="Arial MT"/>
              </a:rPr>
              <a:t>od</a:t>
            </a:r>
            <a:r>
              <a:rPr sz="2400" dirty="0">
                <a:latin typeface="Arial MT"/>
                <a:cs typeface="Arial MT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868932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934" y="1"/>
            <a:ext cx="11619653" cy="16406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449263" marR="6773" indent="-85725">
              <a:lnSpc>
                <a:spcPct val="100000"/>
              </a:lnSpc>
              <a:spcBef>
                <a:spcPts val="133"/>
              </a:spcBef>
            </a:pPr>
            <a:r>
              <a:rPr spc="-60" dirty="0"/>
              <a:t>Teknologi</a:t>
            </a:r>
            <a:r>
              <a:rPr spc="-47" dirty="0"/>
              <a:t> </a:t>
            </a:r>
            <a:r>
              <a:rPr dirty="0"/>
              <a:t>Informasi</a:t>
            </a:r>
            <a:r>
              <a:rPr spc="-33" dirty="0"/>
              <a:t> </a:t>
            </a:r>
            <a:r>
              <a:rPr dirty="0" err="1"/>
              <a:t>dan</a:t>
            </a:r>
            <a:r>
              <a:rPr spc="-40" dirty="0"/>
              <a:t> </a:t>
            </a:r>
            <a:r>
              <a:rPr spc="-40" dirty="0" smtClean="0"/>
              <a:t/>
            </a:r>
            <a:br>
              <a:rPr spc="-40" dirty="0" smtClean="0"/>
            </a:br>
            <a:r>
              <a:rPr dirty="0" err="1" smtClean="0"/>
              <a:t>Komunikasi</a:t>
            </a:r>
            <a:r>
              <a:rPr spc="-47" dirty="0" smtClean="0"/>
              <a:t> </a:t>
            </a:r>
            <a:r>
              <a:rPr dirty="0"/>
              <a:t>dalam </a:t>
            </a:r>
            <a:r>
              <a:rPr spc="-1313" dirty="0"/>
              <a:t> </a:t>
            </a:r>
            <a:r>
              <a:rPr dirty="0"/>
              <a:t>Bisnis</a:t>
            </a:r>
          </a:p>
          <a:p>
            <a:pPr marL="1489249">
              <a:lnSpc>
                <a:spcPts val="2147"/>
              </a:lnSpc>
            </a:pPr>
            <a:r>
              <a:rPr sz="2400" spc="-7" dirty="0"/>
              <a:t>Internet</a:t>
            </a:r>
            <a:r>
              <a:rPr sz="2400" spc="-40" dirty="0"/>
              <a:t> </a:t>
            </a:r>
            <a:r>
              <a:rPr sz="2400" spc="-7" dirty="0"/>
              <a:t>Banking</a:t>
            </a:r>
            <a:endParaRPr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04" y="1966005"/>
            <a:ext cx="7305675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2169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7829" y="406400"/>
            <a:ext cx="10363200" cy="1565790"/>
          </a:xfrm>
          <a:prstGeom prst="rect">
            <a:avLst/>
          </a:prstGeom>
        </p:spPr>
        <p:txBody>
          <a:bodyPr vert="horz" wrap="square" lIns="0" tIns="209527" rIns="0" bIns="0" rtlCol="0">
            <a:spAutoFit/>
          </a:bodyPr>
          <a:lstStyle/>
          <a:p>
            <a:pPr marL="1349375" marR="6773" indent="-1290638">
              <a:lnSpc>
                <a:spcPct val="100000"/>
              </a:lnSpc>
              <a:spcBef>
                <a:spcPts val="133"/>
              </a:spcBef>
            </a:pPr>
            <a:r>
              <a:rPr spc="-60" dirty="0"/>
              <a:t>Teknologi</a:t>
            </a:r>
            <a:r>
              <a:rPr spc="-47" dirty="0"/>
              <a:t> </a:t>
            </a:r>
            <a:r>
              <a:rPr dirty="0"/>
              <a:t>Informasi</a:t>
            </a:r>
            <a:r>
              <a:rPr spc="-27" dirty="0"/>
              <a:t> </a:t>
            </a:r>
            <a:r>
              <a:rPr spc="-7" dirty="0" err="1"/>
              <a:t>dan</a:t>
            </a:r>
            <a:r>
              <a:rPr spc="-47" dirty="0"/>
              <a:t> </a:t>
            </a:r>
            <a:r>
              <a:rPr spc="-47" dirty="0" smtClean="0"/>
              <a:t/>
            </a:r>
            <a:br>
              <a:rPr spc="-47" dirty="0" smtClean="0"/>
            </a:br>
            <a:r>
              <a:rPr dirty="0" err="1" smtClean="0"/>
              <a:t>Komunikasi</a:t>
            </a:r>
            <a:r>
              <a:rPr spc="-40" dirty="0" smtClean="0"/>
              <a:t> </a:t>
            </a:r>
            <a:r>
              <a:rPr dirty="0"/>
              <a:t>dalam </a:t>
            </a:r>
            <a:r>
              <a:rPr spc="-1313" dirty="0"/>
              <a:t> </a:t>
            </a:r>
            <a:r>
              <a:rPr dirty="0"/>
              <a:t>Bisnis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2829" y="2296330"/>
            <a:ext cx="10998200" cy="369231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392844" marR="6773" indent="-375911">
              <a:spcBef>
                <a:spcPts val="133"/>
              </a:spcBef>
              <a:buChar char="•"/>
              <a:tabLst>
                <a:tab pos="398770" algn="l"/>
                <a:tab pos="399617" algn="l"/>
              </a:tabLst>
            </a:pPr>
            <a:r>
              <a:rPr sz="2400" spc="-7" dirty="0">
                <a:latin typeface="Arial MT"/>
                <a:cs typeface="Arial MT"/>
              </a:rPr>
              <a:t>Pergerakan</a:t>
            </a:r>
            <a:r>
              <a:rPr sz="2400" spc="40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bisnis</a:t>
            </a:r>
            <a:r>
              <a:rPr sz="2400" spc="33" dirty="0">
                <a:latin typeface="Arial MT"/>
                <a:cs typeface="Arial MT"/>
              </a:rPr>
              <a:t> </a:t>
            </a:r>
            <a:r>
              <a:rPr sz="2400" spc="-13" dirty="0">
                <a:latin typeface="Arial MT"/>
                <a:cs typeface="Arial MT"/>
              </a:rPr>
              <a:t>yang</a:t>
            </a:r>
            <a:r>
              <a:rPr sz="2400" spc="40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semakin</a:t>
            </a:r>
            <a:r>
              <a:rPr sz="2400" spc="13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cepat</a:t>
            </a:r>
            <a:r>
              <a:rPr sz="2400" spc="27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menuntut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komunikasi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(suara,</a:t>
            </a:r>
            <a:r>
              <a:rPr sz="2400" spc="27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data,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13" dirty="0">
                <a:latin typeface="Arial MT"/>
                <a:cs typeface="Arial MT"/>
              </a:rPr>
              <a:t>dan </a:t>
            </a:r>
            <a:r>
              <a:rPr sz="2400" spc="-645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informasi)</a:t>
            </a:r>
            <a:r>
              <a:rPr sz="2400" spc="13" dirty="0">
                <a:latin typeface="Arial MT"/>
                <a:cs typeface="Arial MT"/>
              </a:rPr>
              <a:t> </a:t>
            </a:r>
            <a:r>
              <a:rPr sz="2400" spc="-13" dirty="0">
                <a:latin typeface="Arial MT"/>
                <a:cs typeface="Arial MT"/>
              </a:rPr>
              <a:t>yang</a:t>
            </a:r>
            <a:r>
              <a:rPr sz="2400" spc="33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lebih</a:t>
            </a:r>
            <a:r>
              <a:rPr sz="2400" spc="13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cepat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13" dirty="0">
                <a:latin typeface="Arial MT"/>
                <a:cs typeface="Arial MT"/>
              </a:rPr>
              <a:t>yaitu:</a:t>
            </a:r>
            <a:endParaRPr sz="2400">
              <a:latin typeface="Arial MT"/>
              <a:cs typeface="Arial MT"/>
            </a:endParaRPr>
          </a:p>
          <a:p>
            <a:pPr marL="1008355" lvl="1" indent="-382684">
              <a:buFont typeface="Wingdings"/>
              <a:buChar char=""/>
              <a:tabLst>
                <a:tab pos="1008355" algn="l"/>
                <a:tab pos="1009201" algn="l"/>
              </a:tabLst>
            </a:pPr>
            <a:r>
              <a:rPr sz="2400" spc="-47" dirty="0">
                <a:latin typeface="Arial MT"/>
                <a:cs typeface="Arial MT"/>
              </a:rPr>
              <a:t>Telepon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atau</a:t>
            </a:r>
            <a:r>
              <a:rPr sz="2400" spc="-27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ponsel</a:t>
            </a:r>
            <a:endParaRPr sz="2400">
              <a:latin typeface="Arial MT"/>
              <a:cs typeface="Arial MT"/>
            </a:endParaRPr>
          </a:p>
          <a:p>
            <a:pPr marL="1010048" marR="579106"/>
            <a:r>
              <a:rPr sz="2400" spc="-7" dirty="0">
                <a:latin typeface="Arial MT"/>
                <a:cs typeface="Arial MT"/>
              </a:rPr>
              <a:t>Sebagai</a:t>
            </a:r>
            <a:r>
              <a:rPr sz="2400" spc="33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media</a:t>
            </a:r>
            <a:r>
              <a:rPr sz="2400" spc="13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komunikasi</a:t>
            </a:r>
            <a:r>
              <a:rPr sz="2400" spc="13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bisnis</a:t>
            </a:r>
            <a:r>
              <a:rPr sz="2400" spc="27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untuk</a:t>
            </a:r>
            <a:r>
              <a:rPr sz="2400" spc="13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menyampaikan</a:t>
            </a:r>
            <a:r>
              <a:rPr sz="2400" spc="60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informasi</a:t>
            </a:r>
            <a:r>
              <a:rPr sz="2400" spc="13" dirty="0">
                <a:latin typeface="Arial MT"/>
                <a:cs typeface="Arial MT"/>
              </a:rPr>
              <a:t> </a:t>
            </a:r>
            <a:r>
              <a:rPr sz="2400" spc="-13" dirty="0">
                <a:latin typeface="Arial MT"/>
                <a:cs typeface="Arial MT"/>
              </a:rPr>
              <a:t>dan </a:t>
            </a:r>
            <a:r>
              <a:rPr sz="2400" spc="-645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berkomunikasi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dengan</a:t>
            </a:r>
            <a:r>
              <a:rPr sz="2400" spc="27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pihak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lain</a:t>
            </a:r>
            <a:r>
              <a:rPr sz="2400" spc="7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dalam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rangka</a:t>
            </a:r>
            <a:r>
              <a:rPr sz="2400" spc="7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menjalankan</a:t>
            </a:r>
            <a:r>
              <a:rPr sz="2400" spc="47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bisnis</a:t>
            </a:r>
            <a:endParaRPr sz="2400">
              <a:latin typeface="Arial MT"/>
              <a:cs typeface="Arial MT"/>
            </a:endParaRPr>
          </a:p>
          <a:p>
            <a:pPr marL="1008355" lvl="1" indent="-382684">
              <a:buFont typeface="Wingdings"/>
              <a:buChar char=""/>
              <a:tabLst>
                <a:tab pos="1008355" algn="l"/>
                <a:tab pos="1009201" algn="l"/>
              </a:tabLst>
            </a:pPr>
            <a:r>
              <a:rPr sz="2400" spc="-7" dirty="0">
                <a:latin typeface="Arial MT"/>
                <a:cs typeface="Arial MT"/>
              </a:rPr>
              <a:t>Internet</a:t>
            </a:r>
            <a:endParaRPr sz="2400">
              <a:latin typeface="Arial MT"/>
              <a:cs typeface="Arial MT"/>
            </a:endParaRPr>
          </a:p>
          <a:p>
            <a:pPr marL="1010048"/>
            <a:r>
              <a:rPr sz="2400" spc="-13" dirty="0">
                <a:latin typeface="Arial MT"/>
                <a:cs typeface="Arial MT"/>
              </a:rPr>
              <a:t>Menghubungkan</a:t>
            </a:r>
            <a:r>
              <a:rPr sz="2400" spc="47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pemakai</a:t>
            </a:r>
            <a:r>
              <a:rPr sz="2400" spc="33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komputer</a:t>
            </a:r>
            <a:r>
              <a:rPr sz="2400" spc="7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di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seluruh</a:t>
            </a:r>
            <a:r>
              <a:rPr sz="2400" spc="27" dirty="0">
                <a:latin typeface="Arial MT"/>
                <a:cs typeface="Arial MT"/>
              </a:rPr>
              <a:t> </a:t>
            </a:r>
            <a:r>
              <a:rPr sz="2400" spc="-13" dirty="0">
                <a:latin typeface="Arial MT"/>
                <a:cs typeface="Arial MT"/>
              </a:rPr>
              <a:t>dunia</a:t>
            </a:r>
            <a:r>
              <a:rPr sz="2400" spc="7" dirty="0">
                <a:latin typeface="Arial MT"/>
                <a:cs typeface="Arial MT"/>
              </a:rPr>
              <a:t> </a:t>
            </a:r>
            <a:r>
              <a:rPr sz="2400" spc="-13" dirty="0">
                <a:latin typeface="Arial MT"/>
                <a:cs typeface="Arial MT"/>
              </a:rPr>
              <a:t>dimana</a:t>
            </a:r>
            <a:r>
              <a:rPr sz="2400" spc="33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di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13" dirty="0">
                <a:latin typeface="Arial MT"/>
                <a:cs typeface="Arial MT"/>
              </a:rPr>
              <a:t>dalamnya</a:t>
            </a:r>
            <a:endParaRPr sz="2400">
              <a:latin typeface="Arial MT"/>
              <a:cs typeface="Arial MT"/>
            </a:endParaRPr>
          </a:p>
          <a:p>
            <a:pPr marL="1010048">
              <a:spcBef>
                <a:spcPts val="7"/>
              </a:spcBef>
            </a:pPr>
            <a:r>
              <a:rPr sz="2400" spc="-7" dirty="0">
                <a:latin typeface="Arial MT"/>
                <a:cs typeface="Arial MT"/>
              </a:rPr>
              <a:t>terdapat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berbagai</a:t>
            </a:r>
            <a:r>
              <a:rPr sz="2400" spc="27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macam</a:t>
            </a:r>
            <a:r>
              <a:rPr sz="2400" spc="13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sumber</a:t>
            </a:r>
            <a:r>
              <a:rPr sz="2400" spc="13" dirty="0">
                <a:latin typeface="Arial MT"/>
                <a:cs typeface="Arial MT"/>
              </a:rPr>
              <a:t> </a:t>
            </a:r>
            <a:r>
              <a:rPr sz="2400" spc="-13" dirty="0">
                <a:latin typeface="Arial MT"/>
                <a:cs typeface="Arial MT"/>
              </a:rPr>
              <a:t>daya</a:t>
            </a:r>
            <a:r>
              <a:rPr sz="2400" spc="27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informasi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bisnis.</a:t>
            </a:r>
            <a:endParaRPr sz="2400">
              <a:latin typeface="Arial MT"/>
              <a:cs typeface="Arial MT"/>
            </a:endParaRPr>
          </a:p>
          <a:p>
            <a:pPr marL="1008355" lvl="1" indent="-382684">
              <a:buFont typeface="Wingdings"/>
              <a:buChar char=""/>
              <a:tabLst>
                <a:tab pos="1008355" algn="l"/>
                <a:tab pos="1009201" algn="l"/>
              </a:tabLst>
            </a:pPr>
            <a:r>
              <a:rPr sz="2400" spc="-7" dirty="0">
                <a:latin typeface="Arial MT"/>
                <a:cs typeface="Arial MT"/>
              </a:rPr>
              <a:t>Email</a:t>
            </a:r>
            <a:endParaRPr sz="2400">
              <a:latin typeface="Arial MT"/>
              <a:cs typeface="Arial MT"/>
            </a:endParaRPr>
          </a:p>
          <a:p>
            <a:pPr marL="1010048"/>
            <a:r>
              <a:rPr sz="2400" spc="-7" dirty="0">
                <a:latin typeface="Arial MT"/>
                <a:cs typeface="Arial MT"/>
              </a:rPr>
              <a:t>Pesan</a:t>
            </a:r>
            <a:r>
              <a:rPr sz="2400" spc="7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elektronik</a:t>
            </a:r>
            <a:r>
              <a:rPr sz="2400" spc="7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untuk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menyampaikan</a:t>
            </a:r>
            <a:r>
              <a:rPr sz="2400" spc="80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informasi</a:t>
            </a:r>
            <a:r>
              <a:rPr sz="2400" spc="13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bisnis.</a:t>
            </a:r>
            <a:endParaRPr sz="240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2136986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3616" y="301849"/>
            <a:ext cx="10332293" cy="69420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pc="-7" dirty="0"/>
              <a:t>Jenis</a:t>
            </a:r>
            <a:r>
              <a:rPr spc="-20" dirty="0"/>
              <a:t> </a:t>
            </a:r>
            <a:r>
              <a:rPr spc="-7" dirty="0"/>
              <a:t>dan</a:t>
            </a:r>
            <a:r>
              <a:rPr spc="-107" dirty="0"/>
              <a:t> </a:t>
            </a:r>
            <a:r>
              <a:rPr spc="-53" dirty="0"/>
              <a:t>Tipe</a:t>
            </a:r>
            <a:r>
              <a:rPr dirty="0"/>
              <a:t> Bisnis</a:t>
            </a:r>
            <a:r>
              <a:rPr spc="-27" dirty="0"/>
              <a:t> </a:t>
            </a:r>
            <a:r>
              <a:rPr spc="-7" dirty="0"/>
              <a:t>di </a:t>
            </a:r>
            <a:r>
              <a:rPr dirty="0"/>
              <a:t>Bidang</a:t>
            </a:r>
            <a:r>
              <a:rPr spc="-120" dirty="0"/>
              <a:t> </a:t>
            </a:r>
            <a:r>
              <a:rPr dirty="0"/>
              <a:t>TIK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8256" y="1183307"/>
            <a:ext cx="10857653" cy="5331460"/>
          </a:xfrm>
          <a:prstGeom prst="rect">
            <a:avLst/>
          </a:prstGeom>
        </p:spPr>
        <p:txBody>
          <a:bodyPr vert="horz" wrap="square" lIns="0" tIns="149856" rIns="0" bIns="0" rtlCol="0">
            <a:spAutoFit/>
          </a:bodyPr>
          <a:lstStyle/>
          <a:p>
            <a:pPr marL="16933">
              <a:spcBef>
                <a:spcPts val="1180"/>
              </a:spcBef>
            </a:pPr>
            <a:r>
              <a:rPr sz="2400" spc="-7" dirty="0">
                <a:latin typeface="Arial MT"/>
                <a:cs typeface="Arial MT"/>
              </a:rPr>
              <a:t>A.</a:t>
            </a:r>
            <a:r>
              <a:rPr sz="2400" spc="607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E-Commerce</a:t>
            </a:r>
            <a:endParaRPr sz="2400" dirty="0">
              <a:latin typeface="Arial MT"/>
              <a:cs typeface="Arial MT"/>
            </a:endParaRPr>
          </a:p>
          <a:p>
            <a:pPr marL="467348" marR="9313" indent="-451262">
              <a:lnSpc>
                <a:spcPts val="2585"/>
              </a:lnSpc>
              <a:spcBef>
                <a:spcPts val="1373"/>
              </a:spcBef>
              <a:buChar char="•"/>
              <a:tabLst>
                <a:tab pos="467348" algn="l"/>
                <a:tab pos="468195" algn="l"/>
              </a:tabLst>
            </a:pPr>
            <a:r>
              <a:rPr sz="2400" spc="-13" dirty="0">
                <a:latin typeface="Arial MT"/>
                <a:cs typeface="Arial MT"/>
              </a:rPr>
              <a:t>Transaksi</a:t>
            </a:r>
            <a:r>
              <a:rPr sz="2400" spc="507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bisnis</a:t>
            </a:r>
            <a:r>
              <a:rPr sz="2400" spc="520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secara</a:t>
            </a:r>
            <a:r>
              <a:rPr sz="2400" spc="513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elektronik</a:t>
            </a:r>
            <a:r>
              <a:rPr sz="2400" spc="513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dengan</a:t>
            </a:r>
            <a:r>
              <a:rPr sz="2400" spc="520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menggunakan</a:t>
            </a:r>
            <a:r>
              <a:rPr sz="2400" spc="527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internet</a:t>
            </a:r>
            <a:r>
              <a:rPr sz="2400" spc="520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sebagai </a:t>
            </a:r>
            <a:r>
              <a:rPr sz="2400" spc="-645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media</a:t>
            </a:r>
            <a:endParaRPr sz="2400" dirty="0">
              <a:latin typeface="Arial MT"/>
              <a:cs typeface="Arial MT"/>
            </a:endParaRPr>
          </a:p>
          <a:p>
            <a:pPr marL="467348" indent="-451262">
              <a:spcBef>
                <a:spcPts val="1027"/>
              </a:spcBef>
              <a:buChar char="•"/>
              <a:tabLst>
                <a:tab pos="467348" algn="l"/>
                <a:tab pos="468195" algn="l"/>
              </a:tabLst>
            </a:pPr>
            <a:r>
              <a:rPr sz="2400" spc="-7" dirty="0">
                <a:latin typeface="Arial MT"/>
                <a:cs typeface="Arial MT"/>
              </a:rPr>
              <a:t>Komunikasi</a:t>
            </a:r>
            <a:r>
              <a:rPr sz="2400" spc="7" dirty="0">
                <a:latin typeface="Arial MT"/>
                <a:cs typeface="Arial MT"/>
              </a:rPr>
              <a:t> </a:t>
            </a:r>
            <a:r>
              <a:rPr sz="2400" spc="-13" dirty="0">
                <a:latin typeface="Arial MT"/>
                <a:cs typeface="Arial MT"/>
              </a:rPr>
              <a:t>yang</a:t>
            </a:r>
            <a:r>
              <a:rPr sz="2400" spc="7" dirty="0">
                <a:latin typeface="Arial MT"/>
                <a:cs typeface="Arial MT"/>
              </a:rPr>
              <a:t> </a:t>
            </a:r>
            <a:r>
              <a:rPr sz="2400" spc="-13" dirty="0">
                <a:latin typeface="Arial MT"/>
                <a:cs typeface="Arial MT"/>
              </a:rPr>
              <a:t>paling</a:t>
            </a:r>
            <a:r>
              <a:rPr sz="2400" spc="13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utama.</a:t>
            </a:r>
            <a:endParaRPr sz="2400" dirty="0">
              <a:latin typeface="Arial MT"/>
              <a:cs typeface="Arial MT"/>
            </a:endParaRPr>
          </a:p>
          <a:p>
            <a:pPr marL="467348" indent="-451262">
              <a:spcBef>
                <a:spcPts val="1040"/>
              </a:spcBef>
              <a:buChar char="•"/>
              <a:tabLst>
                <a:tab pos="467348" algn="l"/>
                <a:tab pos="468195" algn="l"/>
              </a:tabLst>
            </a:pPr>
            <a:r>
              <a:rPr sz="2400" spc="-13" dirty="0">
                <a:latin typeface="Arial MT"/>
                <a:cs typeface="Arial MT"/>
              </a:rPr>
              <a:t>Tipe-tipe</a:t>
            </a:r>
            <a:r>
              <a:rPr sz="2400" spc="-27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model</a:t>
            </a:r>
            <a:r>
              <a:rPr sz="2400" spc="7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bisnis</a:t>
            </a:r>
            <a:r>
              <a:rPr sz="2400" spc="7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e-commerce:</a:t>
            </a:r>
            <a:endParaRPr sz="2400" dirty="0">
              <a:latin typeface="Arial MT"/>
              <a:cs typeface="Arial MT"/>
            </a:endParaRPr>
          </a:p>
          <a:p>
            <a:pPr marL="1082860" lvl="1" indent="-457189" algn="just">
              <a:spcBef>
                <a:spcPts val="412"/>
              </a:spcBef>
              <a:buAutoNum type="arabicPeriod"/>
              <a:tabLst>
                <a:tab pos="1083706" algn="l"/>
              </a:tabLst>
            </a:pPr>
            <a:r>
              <a:rPr sz="2100" spc="-7" dirty="0">
                <a:latin typeface="Arial MT"/>
                <a:cs typeface="Arial MT"/>
              </a:rPr>
              <a:t>Penjualan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spc="-7" dirty="0">
                <a:latin typeface="Arial MT"/>
                <a:cs typeface="Arial MT"/>
              </a:rPr>
              <a:t>online (langsung</a:t>
            </a:r>
            <a:r>
              <a:rPr sz="2100" spc="7" dirty="0">
                <a:latin typeface="Arial MT"/>
                <a:cs typeface="Arial MT"/>
              </a:rPr>
              <a:t> </a:t>
            </a:r>
            <a:r>
              <a:rPr sz="2100" spc="-7" dirty="0">
                <a:latin typeface="Arial MT"/>
                <a:cs typeface="Arial MT"/>
              </a:rPr>
              <a:t>tanpa</a:t>
            </a:r>
            <a:r>
              <a:rPr sz="2100" spc="33" dirty="0">
                <a:latin typeface="Arial MT"/>
                <a:cs typeface="Arial MT"/>
              </a:rPr>
              <a:t> </a:t>
            </a:r>
            <a:r>
              <a:rPr sz="2100" spc="-7" dirty="0">
                <a:latin typeface="Arial MT"/>
                <a:cs typeface="Arial MT"/>
              </a:rPr>
              <a:t>melalui</a:t>
            </a:r>
            <a:r>
              <a:rPr sz="2100" spc="-20" dirty="0">
                <a:latin typeface="Arial MT"/>
                <a:cs typeface="Arial MT"/>
              </a:rPr>
              <a:t> </a:t>
            </a:r>
            <a:r>
              <a:rPr sz="2100" spc="-7" dirty="0">
                <a:latin typeface="Arial MT"/>
                <a:cs typeface="Arial MT"/>
              </a:rPr>
              <a:t>perantara)</a:t>
            </a:r>
            <a:endParaRPr sz="2100" dirty="0">
              <a:latin typeface="Arial MT"/>
              <a:cs typeface="Arial MT"/>
            </a:endParaRPr>
          </a:p>
          <a:p>
            <a:pPr marL="1082860" marR="6773" lvl="1" indent="-457189" algn="just">
              <a:lnSpc>
                <a:spcPct val="90100"/>
              </a:lnSpc>
              <a:spcBef>
                <a:spcPts val="667"/>
              </a:spcBef>
              <a:buAutoNum type="arabicPeriod"/>
              <a:tabLst>
                <a:tab pos="1083706" algn="l"/>
              </a:tabLst>
            </a:pPr>
            <a:r>
              <a:rPr sz="2100" spc="-7" dirty="0">
                <a:latin typeface="Arial MT"/>
                <a:cs typeface="Arial MT"/>
              </a:rPr>
              <a:t>Sistem</a:t>
            </a:r>
            <a:r>
              <a:rPr sz="2100" dirty="0">
                <a:latin typeface="Arial MT"/>
                <a:cs typeface="Arial MT"/>
              </a:rPr>
              <a:t> </a:t>
            </a:r>
            <a:r>
              <a:rPr sz="2100" spc="-7" dirty="0">
                <a:latin typeface="Arial MT"/>
                <a:cs typeface="Arial MT"/>
              </a:rPr>
              <a:t>tender</a:t>
            </a:r>
            <a:r>
              <a:rPr sz="2100" dirty="0">
                <a:latin typeface="Arial MT"/>
                <a:cs typeface="Arial MT"/>
              </a:rPr>
              <a:t> </a:t>
            </a:r>
            <a:r>
              <a:rPr sz="2100" spc="-7" dirty="0">
                <a:latin typeface="Arial MT"/>
                <a:cs typeface="Arial MT"/>
              </a:rPr>
              <a:t>elektronik</a:t>
            </a:r>
            <a:r>
              <a:rPr sz="2100" dirty="0">
                <a:latin typeface="Arial MT"/>
                <a:cs typeface="Arial MT"/>
              </a:rPr>
              <a:t> </a:t>
            </a:r>
            <a:r>
              <a:rPr sz="2100" spc="-7" dirty="0">
                <a:latin typeface="Arial MT"/>
                <a:cs typeface="Arial MT"/>
              </a:rPr>
              <a:t>(suatu</a:t>
            </a:r>
            <a:r>
              <a:rPr sz="2100" dirty="0">
                <a:latin typeface="Arial MT"/>
                <a:cs typeface="Arial MT"/>
              </a:rPr>
              <a:t> </a:t>
            </a:r>
            <a:r>
              <a:rPr sz="2100" spc="-7" dirty="0">
                <a:latin typeface="Arial MT"/>
                <a:cs typeface="Arial MT"/>
              </a:rPr>
              <a:t>model</a:t>
            </a:r>
            <a:r>
              <a:rPr sz="2100" dirty="0">
                <a:latin typeface="Arial MT"/>
                <a:cs typeface="Arial MT"/>
              </a:rPr>
              <a:t> </a:t>
            </a:r>
            <a:r>
              <a:rPr sz="2100" spc="-7" dirty="0">
                <a:latin typeface="Arial MT"/>
                <a:cs typeface="Arial MT"/>
              </a:rPr>
              <a:t>dimana</a:t>
            </a:r>
            <a:r>
              <a:rPr sz="2100" dirty="0">
                <a:latin typeface="Arial MT"/>
                <a:cs typeface="Arial MT"/>
              </a:rPr>
              <a:t> </a:t>
            </a:r>
            <a:r>
              <a:rPr sz="2100" spc="-7" dirty="0">
                <a:latin typeface="Arial MT"/>
                <a:cs typeface="Arial MT"/>
              </a:rPr>
              <a:t>seorang</a:t>
            </a:r>
            <a:r>
              <a:rPr sz="2100" spc="573" dirty="0">
                <a:latin typeface="Arial MT"/>
                <a:cs typeface="Arial MT"/>
              </a:rPr>
              <a:t> </a:t>
            </a:r>
            <a:r>
              <a:rPr sz="2100" spc="-7" dirty="0">
                <a:latin typeface="Arial MT"/>
                <a:cs typeface="Arial MT"/>
              </a:rPr>
              <a:t>pembeli</a:t>
            </a:r>
            <a:r>
              <a:rPr sz="2100" spc="579" dirty="0">
                <a:latin typeface="Arial MT"/>
                <a:cs typeface="Arial MT"/>
              </a:rPr>
              <a:t> </a:t>
            </a:r>
            <a:r>
              <a:rPr sz="2100" spc="-7" dirty="0">
                <a:latin typeface="Arial MT"/>
                <a:cs typeface="Arial MT"/>
              </a:rPr>
              <a:t>meminta </a:t>
            </a:r>
            <a:r>
              <a:rPr sz="2100" dirty="0">
                <a:latin typeface="Arial MT"/>
                <a:cs typeface="Arial MT"/>
              </a:rPr>
              <a:t> </a:t>
            </a:r>
            <a:r>
              <a:rPr sz="2100" spc="-7" dirty="0">
                <a:latin typeface="Arial MT"/>
                <a:cs typeface="Arial MT"/>
              </a:rPr>
              <a:t>kandidat </a:t>
            </a:r>
            <a:r>
              <a:rPr sz="2100" spc="-13" dirty="0">
                <a:latin typeface="Arial MT"/>
                <a:cs typeface="Arial MT"/>
              </a:rPr>
              <a:t>penjual </a:t>
            </a:r>
            <a:r>
              <a:rPr sz="2100" spc="-7" dirty="0">
                <a:latin typeface="Arial MT"/>
                <a:cs typeface="Arial MT"/>
              </a:rPr>
              <a:t>untuk menawar harga, pemenangnya adalah seorang penjual </a:t>
            </a:r>
            <a:r>
              <a:rPr sz="2100" dirty="0">
                <a:latin typeface="Arial MT"/>
                <a:cs typeface="Arial MT"/>
              </a:rPr>
              <a:t> </a:t>
            </a:r>
            <a:r>
              <a:rPr sz="2100" spc="-13" dirty="0">
                <a:latin typeface="Arial MT"/>
                <a:cs typeface="Arial MT"/>
              </a:rPr>
              <a:t>yang</a:t>
            </a:r>
            <a:r>
              <a:rPr sz="2100" spc="20" dirty="0">
                <a:latin typeface="Arial MT"/>
                <a:cs typeface="Arial MT"/>
              </a:rPr>
              <a:t> </a:t>
            </a:r>
            <a:r>
              <a:rPr sz="2100" spc="-7" dirty="0">
                <a:latin typeface="Arial MT"/>
                <a:cs typeface="Arial MT"/>
              </a:rPr>
              <a:t>menawarkan</a:t>
            </a:r>
            <a:r>
              <a:rPr sz="2100" spc="40" dirty="0">
                <a:latin typeface="Arial MT"/>
                <a:cs typeface="Arial MT"/>
              </a:rPr>
              <a:t> </a:t>
            </a:r>
            <a:r>
              <a:rPr sz="2100" spc="-7" dirty="0">
                <a:latin typeface="Arial MT"/>
                <a:cs typeface="Arial MT"/>
              </a:rPr>
              <a:t>harga</a:t>
            </a:r>
            <a:r>
              <a:rPr sz="2100" spc="13" dirty="0">
                <a:latin typeface="Arial MT"/>
                <a:cs typeface="Arial MT"/>
              </a:rPr>
              <a:t> </a:t>
            </a:r>
            <a:r>
              <a:rPr sz="2100" spc="-7" dirty="0">
                <a:latin typeface="Arial MT"/>
                <a:cs typeface="Arial MT"/>
              </a:rPr>
              <a:t>paling</a:t>
            </a:r>
            <a:r>
              <a:rPr sz="2100" spc="-13" dirty="0">
                <a:latin typeface="Arial MT"/>
                <a:cs typeface="Arial MT"/>
              </a:rPr>
              <a:t> </a:t>
            </a:r>
            <a:r>
              <a:rPr sz="2100" spc="-7" dirty="0">
                <a:latin typeface="Arial MT"/>
                <a:cs typeface="Arial MT"/>
              </a:rPr>
              <a:t>rendah)</a:t>
            </a:r>
            <a:endParaRPr sz="2100" dirty="0">
              <a:latin typeface="Arial MT"/>
              <a:cs typeface="Arial MT"/>
            </a:endParaRPr>
          </a:p>
          <a:p>
            <a:pPr marL="1082860" marR="7620" lvl="1" indent="-457189" algn="just">
              <a:lnSpc>
                <a:spcPct val="90100"/>
              </a:lnSpc>
              <a:spcBef>
                <a:spcPts val="667"/>
              </a:spcBef>
              <a:buAutoNum type="arabicPeriod"/>
              <a:tabLst>
                <a:tab pos="1083706" algn="l"/>
              </a:tabLst>
            </a:pPr>
            <a:r>
              <a:rPr sz="2100" spc="-7" dirty="0">
                <a:latin typeface="Arial MT"/>
                <a:cs typeface="Arial MT"/>
              </a:rPr>
              <a:t>Lelang dengan harga beli name your own </a:t>
            </a:r>
            <a:r>
              <a:rPr sz="2100" dirty="0">
                <a:latin typeface="Arial MT"/>
                <a:cs typeface="Arial MT"/>
              </a:rPr>
              <a:t>price </a:t>
            </a:r>
            <a:r>
              <a:rPr sz="2100" spc="-7" dirty="0">
                <a:latin typeface="Arial MT"/>
                <a:cs typeface="Arial MT"/>
              </a:rPr>
              <a:t>(suatu mode </a:t>
            </a:r>
            <a:r>
              <a:rPr sz="2100" dirty="0">
                <a:latin typeface="Arial MT"/>
                <a:cs typeface="Arial MT"/>
              </a:rPr>
              <a:t>dimana </a:t>
            </a:r>
            <a:r>
              <a:rPr sz="2100" spc="-7" dirty="0">
                <a:latin typeface="Arial MT"/>
                <a:cs typeface="Arial MT"/>
              </a:rPr>
              <a:t>pembeli </a:t>
            </a:r>
            <a:r>
              <a:rPr sz="2100" dirty="0">
                <a:latin typeface="Arial MT"/>
                <a:cs typeface="Arial MT"/>
              </a:rPr>
              <a:t> </a:t>
            </a:r>
            <a:r>
              <a:rPr sz="2100" spc="-7" dirty="0">
                <a:latin typeface="Arial MT"/>
                <a:cs typeface="Arial MT"/>
              </a:rPr>
              <a:t>menentukan harga </a:t>
            </a:r>
            <a:r>
              <a:rPr sz="2100" spc="-13" dirty="0">
                <a:latin typeface="Arial MT"/>
                <a:cs typeface="Arial MT"/>
              </a:rPr>
              <a:t>yang </a:t>
            </a:r>
            <a:r>
              <a:rPr sz="2100" spc="-7" dirty="0">
                <a:latin typeface="Arial MT"/>
                <a:cs typeface="Arial MT"/>
              </a:rPr>
              <a:t>mampu </a:t>
            </a:r>
            <a:r>
              <a:rPr sz="2100" dirty="0">
                <a:latin typeface="Arial MT"/>
                <a:cs typeface="Arial MT"/>
              </a:rPr>
              <a:t>ia </a:t>
            </a:r>
            <a:r>
              <a:rPr sz="2100" spc="-27" dirty="0">
                <a:latin typeface="Arial MT"/>
                <a:cs typeface="Arial MT"/>
              </a:rPr>
              <a:t>bayar, </a:t>
            </a:r>
            <a:r>
              <a:rPr sz="2100" spc="-7" dirty="0">
                <a:latin typeface="Arial MT"/>
                <a:cs typeface="Arial MT"/>
              </a:rPr>
              <a:t>dan mengundang penjual </a:t>
            </a:r>
            <a:r>
              <a:rPr sz="2100" spc="-13" dirty="0">
                <a:latin typeface="Arial MT"/>
                <a:cs typeface="Arial MT"/>
              </a:rPr>
              <a:t>yang </a:t>
            </a:r>
            <a:r>
              <a:rPr sz="2100" spc="-7" dirty="0">
                <a:latin typeface="Arial MT"/>
                <a:cs typeface="Arial MT"/>
              </a:rPr>
              <a:t>mau </a:t>
            </a:r>
            <a:r>
              <a:rPr sz="2100" dirty="0">
                <a:latin typeface="Arial MT"/>
                <a:cs typeface="Arial MT"/>
              </a:rPr>
              <a:t> </a:t>
            </a:r>
            <a:r>
              <a:rPr sz="2100" spc="-7" dirty="0">
                <a:latin typeface="Arial MT"/>
                <a:cs typeface="Arial MT"/>
              </a:rPr>
              <a:t>menjual barang</a:t>
            </a:r>
            <a:r>
              <a:rPr sz="2100" spc="13" dirty="0">
                <a:latin typeface="Arial MT"/>
                <a:cs typeface="Arial MT"/>
              </a:rPr>
              <a:t> </a:t>
            </a:r>
            <a:r>
              <a:rPr sz="2100" spc="-7" dirty="0">
                <a:latin typeface="Arial MT"/>
                <a:cs typeface="Arial MT"/>
              </a:rPr>
              <a:t>dengan harga</a:t>
            </a:r>
            <a:r>
              <a:rPr sz="2100" spc="27" dirty="0">
                <a:latin typeface="Arial MT"/>
                <a:cs typeface="Arial MT"/>
              </a:rPr>
              <a:t> </a:t>
            </a:r>
            <a:r>
              <a:rPr sz="2100" spc="-7" dirty="0">
                <a:latin typeface="Arial MT"/>
                <a:cs typeface="Arial MT"/>
              </a:rPr>
              <a:t>tersebut)</a:t>
            </a:r>
            <a:endParaRPr sz="2100" dirty="0">
              <a:latin typeface="Arial MT"/>
              <a:cs typeface="Arial MT"/>
            </a:endParaRPr>
          </a:p>
          <a:p>
            <a:pPr marL="1082860" marR="11853" lvl="1" indent="-457189" algn="just">
              <a:lnSpc>
                <a:spcPts val="2307"/>
              </a:lnSpc>
              <a:spcBef>
                <a:spcPts val="693"/>
              </a:spcBef>
              <a:buAutoNum type="arabicPeriod"/>
              <a:tabLst>
                <a:tab pos="1083706" algn="l"/>
              </a:tabLst>
            </a:pPr>
            <a:r>
              <a:rPr sz="2100" spc="-13" dirty="0">
                <a:latin typeface="Arial MT"/>
                <a:cs typeface="Arial MT"/>
              </a:rPr>
              <a:t>Affiliate </a:t>
            </a:r>
            <a:r>
              <a:rPr sz="2100" spc="-7" dirty="0">
                <a:latin typeface="Arial MT"/>
                <a:cs typeface="Arial MT"/>
              </a:rPr>
              <a:t>Marketing (suatu perjanjian dimana rekanan pemasaran (perusahaan, </a:t>
            </a:r>
            <a:r>
              <a:rPr sz="2100" dirty="0">
                <a:latin typeface="Arial MT"/>
                <a:cs typeface="Arial MT"/>
              </a:rPr>
              <a:t> </a:t>
            </a:r>
            <a:r>
              <a:rPr sz="2100" spc="-7" dirty="0">
                <a:latin typeface="Arial MT"/>
                <a:cs typeface="Arial MT"/>
              </a:rPr>
              <a:t>perorangan,organisasi)</a:t>
            </a:r>
            <a:r>
              <a:rPr sz="2100" spc="7" dirty="0">
                <a:latin typeface="Arial MT"/>
                <a:cs typeface="Arial MT"/>
              </a:rPr>
              <a:t> </a:t>
            </a:r>
            <a:r>
              <a:rPr sz="2100" spc="-7" dirty="0">
                <a:latin typeface="Arial MT"/>
                <a:cs typeface="Arial MT"/>
              </a:rPr>
              <a:t>mengacu</a:t>
            </a:r>
            <a:r>
              <a:rPr sz="2100" spc="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ke </a:t>
            </a:r>
            <a:r>
              <a:rPr sz="2100" spc="-7" dirty="0">
                <a:latin typeface="Arial MT"/>
                <a:cs typeface="Arial MT"/>
              </a:rPr>
              <a:t>situs </a:t>
            </a:r>
            <a:r>
              <a:rPr sz="2100" spc="-13" dirty="0">
                <a:latin typeface="Arial MT"/>
                <a:cs typeface="Arial MT"/>
              </a:rPr>
              <a:t>web</a:t>
            </a:r>
            <a:r>
              <a:rPr sz="2100" spc="40" dirty="0">
                <a:latin typeface="Arial MT"/>
                <a:cs typeface="Arial MT"/>
              </a:rPr>
              <a:t> </a:t>
            </a:r>
            <a:r>
              <a:rPr sz="2100" spc="-7" dirty="0">
                <a:latin typeface="Arial MT"/>
                <a:cs typeface="Arial MT"/>
              </a:rPr>
              <a:t>penjual)</a:t>
            </a:r>
            <a:endParaRPr sz="2100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3676251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5801" y="301848"/>
            <a:ext cx="10475869" cy="69420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pc="-7" dirty="0"/>
              <a:t>Jenis</a:t>
            </a:r>
            <a:r>
              <a:rPr spc="-20" dirty="0"/>
              <a:t> </a:t>
            </a:r>
            <a:r>
              <a:rPr spc="-7" dirty="0"/>
              <a:t>dan</a:t>
            </a:r>
            <a:r>
              <a:rPr spc="-107" dirty="0"/>
              <a:t> </a:t>
            </a:r>
            <a:r>
              <a:rPr spc="-53" dirty="0"/>
              <a:t>Tipe</a:t>
            </a:r>
            <a:r>
              <a:rPr dirty="0"/>
              <a:t> Bisnis</a:t>
            </a:r>
            <a:r>
              <a:rPr spc="-27" dirty="0"/>
              <a:t> </a:t>
            </a:r>
            <a:r>
              <a:rPr spc="-7" dirty="0"/>
              <a:t>di </a:t>
            </a:r>
            <a:r>
              <a:rPr dirty="0"/>
              <a:t>Bidang</a:t>
            </a:r>
            <a:r>
              <a:rPr spc="-120" dirty="0"/>
              <a:t> </a:t>
            </a:r>
            <a:r>
              <a:rPr dirty="0"/>
              <a:t>TIK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1393" y="1309895"/>
            <a:ext cx="10404687" cy="5146707"/>
          </a:xfrm>
          <a:prstGeom prst="rect">
            <a:avLst/>
          </a:prstGeom>
        </p:spPr>
        <p:txBody>
          <a:bodyPr vert="horz" wrap="square" lIns="0" tIns="57572" rIns="0" bIns="0" rtlCol="0">
            <a:spAutoFit/>
          </a:bodyPr>
          <a:lstStyle/>
          <a:p>
            <a:pPr marL="629904" marR="6773" indent="-457189" algn="just">
              <a:lnSpc>
                <a:spcPct val="90100"/>
              </a:lnSpc>
              <a:spcBef>
                <a:spcPts val="453"/>
              </a:spcBef>
              <a:buAutoNum type="arabicPeriod" startAt="5"/>
              <a:tabLst>
                <a:tab pos="630751" algn="l"/>
              </a:tabLst>
            </a:pPr>
            <a:r>
              <a:rPr sz="2700" spc="-13" dirty="0">
                <a:latin typeface="Arial MT"/>
                <a:cs typeface="Arial MT"/>
              </a:rPr>
              <a:t>Viral</a:t>
            </a:r>
            <a:r>
              <a:rPr sz="2700" spc="-7" dirty="0">
                <a:latin typeface="Arial MT"/>
                <a:cs typeface="Arial MT"/>
              </a:rPr>
              <a:t> Marketing</a:t>
            </a:r>
            <a:r>
              <a:rPr sz="2700" dirty="0">
                <a:latin typeface="Arial MT"/>
                <a:cs typeface="Arial MT"/>
              </a:rPr>
              <a:t> </a:t>
            </a:r>
            <a:r>
              <a:rPr sz="2700" spc="-7" dirty="0">
                <a:latin typeface="Arial MT"/>
                <a:cs typeface="Arial MT"/>
              </a:rPr>
              <a:t>(pemasaran</a:t>
            </a:r>
            <a:r>
              <a:rPr sz="2700" dirty="0">
                <a:latin typeface="Arial MT"/>
                <a:cs typeface="Arial MT"/>
              </a:rPr>
              <a:t> </a:t>
            </a:r>
            <a:r>
              <a:rPr sz="2700" spc="-7" dirty="0">
                <a:latin typeface="Arial MT"/>
                <a:cs typeface="Arial MT"/>
              </a:rPr>
              <a:t>dari</a:t>
            </a:r>
            <a:r>
              <a:rPr sz="2700" dirty="0">
                <a:latin typeface="Arial MT"/>
                <a:cs typeface="Arial MT"/>
              </a:rPr>
              <a:t> </a:t>
            </a:r>
            <a:r>
              <a:rPr sz="2700" spc="-7" dirty="0">
                <a:latin typeface="Arial MT"/>
                <a:cs typeface="Arial MT"/>
              </a:rPr>
              <a:t>mulut</a:t>
            </a:r>
            <a:r>
              <a:rPr sz="2700" dirty="0">
                <a:latin typeface="Arial MT"/>
                <a:cs typeface="Arial MT"/>
              </a:rPr>
              <a:t> </a:t>
            </a:r>
            <a:r>
              <a:rPr sz="2700" spc="-7" dirty="0">
                <a:latin typeface="Arial MT"/>
                <a:cs typeface="Arial MT"/>
              </a:rPr>
              <a:t>ke</a:t>
            </a:r>
            <a:r>
              <a:rPr sz="2700" dirty="0">
                <a:latin typeface="Arial MT"/>
                <a:cs typeface="Arial MT"/>
              </a:rPr>
              <a:t> mulut</a:t>
            </a:r>
            <a:r>
              <a:rPr sz="2700" spc="7" dirty="0">
                <a:latin typeface="Arial MT"/>
                <a:cs typeface="Arial MT"/>
              </a:rPr>
              <a:t> </a:t>
            </a:r>
            <a:r>
              <a:rPr sz="2700" spc="-7" dirty="0">
                <a:latin typeface="Arial MT"/>
                <a:cs typeface="Arial MT"/>
              </a:rPr>
              <a:t>dimana </a:t>
            </a:r>
            <a:r>
              <a:rPr sz="2700" dirty="0">
                <a:latin typeface="Arial MT"/>
                <a:cs typeface="Arial MT"/>
              </a:rPr>
              <a:t> konsumen</a:t>
            </a:r>
            <a:r>
              <a:rPr sz="2700" spc="7" dirty="0">
                <a:latin typeface="Arial MT"/>
                <a:cs typeface="Arial MT"/>
              </a:rPr>
              <a:t> </a:t>
            </a:r>
            <a:r>
              <a:rPr sz="2700" spc="-7" dirty="0">
                <a:latin typeface="Arial MT"/>
                <a:cs typeface="Arial MT"/>
              </a:rPr>
              <a:t>menganjurkan</a:t>
            </a:r>
            <a:r>
              <a:rPr sz="2700" dirty="0">
                <a:latin typeface="Arial MT"/>
                <a:cs typeface="Arial MT"/>
              </a:rPr>
              <a:t> </a:t>
            </a:r>
            <a:r>
              <a:rPr sz="2700" spc="-7" dirty="0">
                <a:latin typeface="Arial MT"/>
                <a:cs typeface="Arial MT"/>
              </a:rPr>
              <a:t>suatu</a:t>
            </a:r>
            <a:r>
              <a:rPr sz="2700" dirty="0">
                <a:latin typeface="Arial MT"/>
                <a:cs typeface="Arial MT"/>
              </a:rPr>
              <a:t> </a:t>
            </a:r>
            <a:r>
              <a:rPr sz="2700" spc="-7" dirty="0">
                <a:latin typeface="Arial MT"/>
                <a:cs typeface="Arial MT"/>
              </a:rPr>
              <a:t>produk</a:t>
            </a:r>
            <a:r>
              <a:rPr sz="2700" dirty="0">
                <a:latin typeface="Arial MT"/>
                <a:cs typeface="Arial MT"/>
              </a:rPr>
              <a:t> atau</a:t>
            </a:r>
            <a:r>
              <a:rPr sz="2700" spc="7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jasa</a:t>
            </a:r>
            <a:r>
              <a:rPr sz="2700" spc="7" dirty="0">
                <a:latin typeface="Arial MT"/>
                <a:cs typeface="Arial MT"/>
              </a:rPr>
              <a:t> </a:t>
            </a:r>
            <a:r>
              <a:rPr sz="2700" spc="-7" dirty="0">
                <a:latin typeface="Arial MT"/>
                <a:cs typeface="Arial MT"/>
              </a:rPr>
              <a:t>perusahaan </a:t>
            </a:r>
            <a:r>
              <a:rPr sz="2700" spc="-727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kepada</a:t>
            </a:r>
            <a:r>
              <a:rPr sz="2700" spc="-33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teman-temannya</a:t>
            </a:r>
            <a:r>
              <a:rPr sz="2700" spc="-53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atau</a:t>
            </a:r>
            <a:r>
              <a:rPr sz="2700" spc="-4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orang</a:t>
            </a:r>
            <a:r>
              <a:rPr sz="2700" spc="-27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lain)</a:t>
            </a:r>
            <a:endParaRPr sz="2700">
              <a:latin typeface="Arial MT"/>
              <a:cs typeface="Arial MT"/>
            </a:endParaRPr>
          </a:p>
          <a:p>
            <a:pPr marL="629904" marR="6773" indent="-457189" algn="just">
              <a:lnSpc>
                <a:spcPct val="90000"/>
              </a:lnSpc>
              <a:spcBef>
                <a:spcPts val="673"/>
              </a:spcBef>
              <a:buAutoNum type="arabicPeriod" startAt="5"/>
              <a:tabLst>
                <a:tab pos="630751" algn="l"/>
              </a:tabLst>
            </a:pPr>
            <a:r>
              <a:rPr sz="2700" spc="-7" dirty="0">
                <a:latin typeface="Arial MT"/>
                <a:cs typeface="Arial MT"/>
              </a:rPr>
              <a:t>Group</a:t>
            </a:r>
            <a:r>
              <a:rPr sz="2700" dirty="0">
                <a:latin typeface="Arial MT"/>
                <a:cs typeface="Arial MT"/>
              </a:rPr>
              <a:t> purchasing</a:t>
            </a:r>
            <a:r>
              <a:rPr sz="2700" spc="7" dirty="0">
                <a:latin typeface="Arial MT"/>
                <a:cs typeface="Arial MT"/>
              </a:rPr>
              <a:t> </a:t>
            </a:r>
            <a:r>
              <a:rPr sz="2700" spc="-7" dirty="0">
                <a:latin typeface="Arial MT"/>
                <a:cs typeface="Arial MT"/>
              </a:rPr>
              <a:t>(pembelian</a:t>
            </a:r>
            <a:r>
              <a:rPr sz="2700" dirty="0">
                <a:latin typeface="Arial MT"/>
                <a:cs typeface="Arial MT"/>
              </a:rPr>
              <a:t> dalam</a:t>
            </a:r>
            <a:r>
              <a:rPr sz="2700" spc="7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skala</a:t>
            </a:r>
            <a:r>
              <a:rPr sz="2700" spc="7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besar</a:t>
            </a:r>
            <a:r>
              <a:rPr sz="2700" spc="7" dirty="0">
                <a:latin typeface="Arial MT"/>
                <a:cs typeface="Arial MT"/>
              </a:rPr>
              <a:t> </a:t>
            </a:r>
            <a:r>
              <a:rPr sz="2700" spc="-7" dirty="0">
                <a:latin typeface="Arial MT"/>
                <a:cs typeface="Arial MT"/>
              </a:rPr>
              <a:t>yang </a:t>
            </a:r>
            <a:r>
              <a:rPr sz="2700" dirty="0">
                <a:latin typeface="Arial MT"/>
                <a:cs typeface="Arial MT"/>
              </a:rPr>
              <a:t> </a:t>
            </a:r>
            <a:r>
              <a:rPr sz="2700" spc="-7" dirty="0">
                <a:latin typeface="Arial MT"/>
                <a:cs typeface="Arial MT"/>
              </a:rPr>
              <a:t>memungkinkan</a:t>
            </a:r>
            <a:r>
              <a:rPr sz="2700" dirty="0">
                <a:latin typeface="Arial MT"/>
                <a:cs typeface="Arial MT"/>
              </a:rPr>
              <a:t> </a:t>
            </a:r>
            <a:r>
              <a:rPr sz="2700" spc="-7" dirty="0">
                <a:latin typeface="Arial MT"/>
                <a:cs typeface="Arial MT"/>
              </a:rPr>
              <a:t>sekelompok</a:t>
            </a:r>
            <a:r>
              <a:rPr sz="2700" dirty="0">
                <a:latin typeface="Arial MT"/>
                <a:cs typeface="Arial MT"/>
              </a:rPr>
              <a:t> </a:t>
            </a:r>
            <a:r>
              <a:rPr sz="2700" spc="-7" dirty="0">
                <a:latin typeface="Arial MT"/>
                <a:cs typeface="Arial MT"/>
              </a:rPr>
              <a:t>pembeli</a:t>
            </a:r>
            <a:r>
              <a:rPr sz="2700" dirty="0">
                <a:latin typeface="Arial MT"/>
                <a:cs typeface="Arial MT"/>
              </a:rPr>
              <a:t> </a:t>
            </a:r>
            <a:r>
              <a:rPr sz="2700" spc="-7" dirty="0">
                <a:latin typeface="Arial MT"/>
                <a:cs typeface="Arial MT"/>
              </a:rPr>
              <a:t>mendapatkan</a:t>
            </a:r>
            <a:r>
              <a:rPr sz="2700" dirty="0">
                <a:latin typeface="Arial MT"/>
                <a:cs typeface="Arial MT"/>
              </a:rPr>
              <a:t> potongan </a:t>
            </a:r>
            <a:r>
              <a:rPr sz="2700" spc="7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harga)</a:t>
            </a:r>
            <a:endParaRPr sz="2700">
              <a:latin typeface="Arial MT"/>
              <a:cs typeface="Arial MT"/>
            </a:endParaRPr>
          </a:p>
          <a:p>
            <a:pPr marL="629904" marR="6773" indent="-457189" algn="just">
              <a:lnSpc>
                <a:spcPts val="2880"/>
              </a:lnSpc>
              <a:spcBef>
                <a:spcPts val="700"/>
              </a:spcBef>
              <a:buAutoNum type="arabicPeriod" startAt="5"/>
              <a:tabLst>
                <a:tab pos="630751" algn="l"/>
              </a:tabLst>
            </a:pPr>
            <a:r>
              <a:rPr sz="2700" dirty="0">
                <a:latin typeface="Arial MT"/>
                <a:cs typeface="Arial MT"/>
              </a:rPr>
              <a:t>Personalisasi</a:t>
            </a:r>
            <a:r>
              <a:rPr sz="2700" spc="7" dirty="0">
                <a:latin typeface="Arial MT"/>
                <a:cs typeface="Arial MT"/>
              </a:rPr>
              <a:t> </a:t>
            </a:r>
            <a:r>
              <a:rPr sz="2700" spc="-7" dirty="0">
                <a:latin typeface="Arial MT"/>
                <a:cs typeface="Arial MT"/>
              </a:rPr>
              <a:t>(kostumisasi)</a:t>
            </a:r>
            <a:r>
              <a:rPr sz="2700" dirty="0">
                <a:latin typeface="Arial MT"/>
                <a:cs typeface="Arial MT"/>
              </a:rPr>
              <a:t> </a:t>
            </a:r>
            <a:r>
              <a:rPr sz="2700" spc="-7" dirty="0">
                <a:latin typeface="Arial MT"/>
                <a:cs typeface="Arial MT"/>
              </a:rPr>
              <a:t>produk</a:t>
            </a:r>
            <a:r>
              <a:rPr sz="2700" dirty="0">
                <a:latin typeface="Arial MT"/>
                <a:cs typeface="Arial MT"/>
              </a:rPr>
              <a:t> atau</a:t>
            </a:r>
            <a:r>
              <a:rPr sz="2700" spc="7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jasa;</a:t>
            </a:r>
            <a:r>
              <a:rPr sz="2700" spc="7" dirty="0">
                <a:latin typeface="Arial MT"/>
                <a:cs typeface="Arial MT"/>
              </a:rPr>
              <a:t> </a:t>
            </a:r>
            <a:r>
              <a:rPr sz="2700" spc="-7" dirty="0">
                <a:latin typeface="Arial MT"/>
                <a:cs typeface="Arial MT"/>
              </a:rPr>
              <a:t>menciptakan </a:t>
            </a:r>
            <a:r>
              <a:rPr sz="2700" spc="-727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produk</a:t>
            </a:r>
            <a:r>
              <a:rPr sz="2700" spc="-4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atau</a:t>
            </a:r>
            <a:r>
              <a:rPr sz="2700" spc="-2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jasa</a:t>
            </a:r>
            <a:r>
              <a:rPr sz="2700" spc="-2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sesuai</a:t>
            </a:r>
            <a:r>
              <a:rPr sz="2700" spc="-33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dengan</a:t>
            </a:r>
            <a:r>
              <a:rPr sz="2700" spc="-47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spesifikasi</a:t>
            </a:r>
            <a:r>
              <a:rPr sz="2700" spc="-27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yang</a:t>
            </a:r>
            <a:r>
              <a:rPr sz="2700" spc="-27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diminta</a:t>
            </a:r>
            <a:r>
              <a:rPr sz="2700" spc="-13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pembeli</a:t>
            </a:r>
            <a:endParaRPr sz="2700">
              <a:latin typeface="Arial MT"/>
              <a:cs typeface="Arial MT"/>
            </a:endParaRPr>
          </a:p>
          <a:p>
            <a:pPr marL="629904" indent="-458035">
              <a:spcBef>
                <a:spcPts val="313"/>
              </a:spcBef>
              <a:buAutoNum type="arabicPeriod" startAt="5"/>
              <a:tabLst>
                <a:tab pos="629904" algn="l"/>
                <a:tab pos="630751" algn="l"/>
              </a:tabLst>
            </a:pPr>
            <a:r>
              <a:rPr sz="2700" dirty="0">
                <a:latin typeface="Arial MT"/>
                <a:cs typeface="Arial MT"/>
              </a:rPr>
              <a:t>Pasar</a:t>
            </a:r>
            <a:r>
              <a:rPr sz="2700" spc="-27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elektronik</a:t>
            </a:r>
            <a:r>
              <a:rPr sz="2700" spc="-20" dirty="0">
                <a:latin typeface="Arial MT"/>
                <a:cs typeface="Arial MT"/>
              </a:rPr>
              <a:t> </a:t>
            </a:r>
            <a:r>
              <a:rPr sz="2700" spc="-7" dirty="0">
                <a:latin typeface="Arial MT"/>
                <a:cs typeface="Arial MT"/>
              </a:rPr>
              <a:t>(e-market)</a:t>
            </a:r>
            <a:r>
              <a:rPr sz="2700" spc="-6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dan</a:t>
            </a:r>
            <a:r>
              <a:rPr sz="2700" spc="-20" dirty="0">
                <a:latin typeface="Arial MT"/>
                <a:cs typeface="Arial MT"/>
              </a:rPr>
              <a:t> </a:t>
            </a:r>
            <a:r>
              <a:rPr sz="2700" i="1" dirty="0">
                <a:latin typeface="Arial"/>
                <a:cs typeface="Arial"/>
              </a:rPr>
              <a:t>exchange</a:t>
            </a:r>
            <a:endParaRPr sz="2700">
              <a:latin typeface="Arial"/>
              <a:cs typeface="Arial"/>
            </a:endParaRPr>
          </a:p>
          <a:p>
            <a:pPr marL="629904" indent="-458035">
              <a:spcBef>
                <a:spcPts val="353"/>
              </a:spcBef>
              <a:buAutoNum type="arabicPeriod" startAt="5"/>
              <a:tabLst>
                <a:tab pos="629904" algn="l"/>
                <a:tab pos="630751" algn="l"/>
              </a:tabLst>
            </a:pPr>
            <a:r>
              <a:rPr sz="2700" dirty="0">
                <a:latin typeface="Arial MT"/>
                <a:cs typeface="Arial MT"/>
              </a:rPr>
              <a:t>Integrator</a:t>
            </a:r>
            <a:r>
              <a:rPr sz="2700" spc="-67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rantai</a:t>
            </a:r>
            <a:r>
              <a:rPr sz="2700" spc="-33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pertambahan</a:t>
            </a:r>
            <a:r>
              <a:rPr sz="2700" spc="-53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nilai (value</a:t>
            </a:r>
            <a:r>
              <a:rPr sz="2700" spc="-27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chain)</a:t>
            </a:r>
            <a:endParaRPr sz="2700">
              <a:latin typeface="Arial MT"/>
              <a:cs typeface="Arial MT"/>
            </a:endParaRPr>
          </a:p>
          <a:p>
            <a:pPr marL="629904" indent="-613818">
              <a:spcBef>
                <a:spcPts val="339"/>
              </a:spcBef>
              <a:buAutoNum type="arabicPeriod" startAt="5"/>
              <a:tabLst>
                <a:tab pos="630751" algn="l"/>
              </a:tabLst>
            </a:pPr>
            <a:r>
              <a:rPr sz="2700" dirty="0">
                <a:latin typeface="Arial MT"/>
                <a:cs typeface="Arial MT"/>
              </a:rPr>
              <a:t>Penyedia</a:t>
            </a:r>
            <a:r>
              <a:rPr sz="2700" spc="-13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layanan</a:t>
            </a:r>
            <a:r>
              <a:rPr sz="2700" spc="-27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rantai</a:t>
            </a:r>
            <a:r>
              <a:rPr sz="2700" spc="-47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pertambahan</a:t>
            </a:r>
            <a:r>
              <a:rPr sz="2700" spc="-87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nilai</a:t>
            </a:r>
            <a:endParaRPr sz="2700">
              <a:latin typeface="Arial MT"/>
              <a:cs typeface="Arial MT"/>
            </a:endParaRPr>
          </a:p>
          <a:p>
            <a:pPr marL="625671" indent="-609585">
              <a:spcBef>
                <a:spcPts val="353"/>
              </a:spcBef>
              <a:buAutoNum type="arabicPeriod" startAt="5"/>
              <a:tabLst>
                <a:tab pos="626518" algn="l"/>
              </a:tabLst>
            </a:pPr>
            <a:r>
              <a:rPr sz="2700" dirty="0">
                <a:latin typeface="Arial MT"/>
                <a:cs typeface="Arial MT"/>
              </a:rPr>
              <a:t>Broker</a:t>
            </a:r>
            <a:r>
              <a:rPr sz="2700" spc="-87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Informasi</a:t>
            </a:r>
            <a:endParaRPr sz="2700">
              <a:latin typeface="Arial MT"/>
              <a:cs typeface="Arial MT"/>
            </a:endParaRPr>
          </a:p>
          <a:p>
            <a:pPr marL="625671" indent="-609585">
              <a:spcBef>
                <a:spcPts val="347"/>
              </a:spcBef>
              <a:buAutoNum type="arabicPeriod" startAt="5"/>
              <a:tabLst>
                <a:tab pos="626518" algn="l"/>
              </a:tabLst>
            </a:pPr>
            <a:r>
              <a:rPr sz="2700" dirty="0">
                <a:latin typeface="Arial MT"/>
                <a:cs typeface="Arial MT"/>
              </a:rPr>
              <a:t>Pertukaran</a:t>
            </a:r>
            <a:r>
              <a:rPr sz="2700" spc="-8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barang</a:t>
            </a:r>
            <a:r>
              <a:rPr sz="2700" spc="-47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(barter)</a:t>
            </a:r>
            <a:endParaRPr sz="270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1479656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061941D-4124-4F25-94EC-2E7D830787AA}"/>
              </a:ext>
            </a:extLst>
          </p:cNvPr>
          <p:cNvSpPr txBox="1"/>
          <p:nvPr/>
        </p:nvSpPr>
        <p:spPr>
          <a:xfrm>
            <a:off x="-304801" y="397245"/>
            <a:ext cx="125258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sv-SE" sz="4400" dirty="0"/>
              <a:t>A. Alasan pentingnya etika dalam berbisnis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1257" y="1402411"/>
            <a:ext cx="1139371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/>
              <a:t>Beberapa</a:t>
            </a:r>
            <a:r>
              <a:rPr lang="en-US" sz="2800" dirty="0"/>
              <a:t> </a:t>
            </a:r>
            <a:r>
              <a:rPr lang="en-US" sz="2800" dirty="0" err="1"/>
              <a:t>alasan</a:t>
            </a:r>
            <a:r>
              <a:rPr lang="en-US" sz="2800" dirty="0"/>
              <a:t> yang </a:t>
            </a:r>
            <a:r>
              <a:rPr lang="en-US" sz="2800" dirty="0" err="1"/>
              <a:t>membuat</a:t>
            </a:r>
            <a:r>
              <a:rPr lang="en-US" sz="2800" dirty="0"/>
              <a:t> </a:t>
            </a:r>
            <a:r>
              <a:rPr lang="en-US" sz="2800" dirty="0" err="1"/>
              <a:t>bisnis</a:t>
            </a:r>
            <a:r>
              <a:rPr lang="en-US" sz="2800" dirty="0"/>
              <a:t> </a:t>
            </a:r>
            <a:r>
              <a:rPr lang="en-US" sz="2800" dirty="0" err="1"/>
              <a:t>perlu</a:t>
            </a:r>
            <a:r>
              <a:rPr lang="en-US" sz="2800" dirty="0"/>
              <a:t> </a:t>
            </a:r>
            <a:r>
              <a:rPr lang="en-US" sz="2800" dirty="0" err="1"/>
              <a:t>dilandasi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</a:t>
            </a:r>
            <a:r>
              <a:rPr lang="id-ID" sz="2800" dirty="0" smtClean="0"/>
              <a:t>    </a:t>
            </a:r>
            <a:r>
              <a:rPr lang="en-US" sz="2800" dirty="0" err="1" smtClean="0"/>
              <a:t>suatu</a:t>
            </a:r>
            <a:r>
              <a:rPr lang="en-US" sz="2800" dirty="0" smtClean="0"/>
              <a:t> </a:t>
            </a:r>
            <a:r>
              <a:rPr lang="en-US" sz="2800" dirty="0" err="1"/>
              <a:t>etika</a:t>
            </a:r>
            <a:r>
              <a:rPr lang="en-US" sz="2800" dirty="0"/>
              <a:t> </a:t>
            </a:r>
            <a:endParaRPr lang="id-ID" sz="2800" dirty="0" smtClean="0"/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800" dirty="0" err="1" smtClean="0"/>
              <a:t>Selain</a:t>
            </a:r>
            <a:r>
              <a:rPr lang="en-US" sz="2800" dirty="0" smtClean="0"/>
              <a:t> </a:t>
            </a:r>
            <a:r>
              <a:rPr lang="en-US" sz="2800" dirty="0" err="1"/>
              <a:t>mempertaruhkan</a:t>
            </a:r>
            <a:r>
              <a:rPr lang="en-US" sz="2800" dirty="0"/>
              <a:t> </a:t>
            </a:r>
            <a:r>
              <a:rPr lang="en-US" sz="2800" dirty="0" err="1"/>
              <a:t>barang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uang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tujuan</a:t>
            </a:r>
            <a:r>
              <a:rPr lang="en-US" sz="2800" dirty="0"/>
              <a:t> </a:t>
            </a:r>
            <a:r>
              <a:rPr lang="id-ID" sz="2800" dirty="0" smtClean="0"/>
              <a:t>        </a:t>
            </a:r>
            <a:r>
              <a:rPr lang="en-US" sz="2800" dirty="0" err="1" smtClean="0"/>
              <a:t>keuntungan</a:t>
            </a:r>
            <a:r>
              <a:rPr lang="en-US" sz="2800" dirty="0"/>
              <a:t>, </a:t>
            </a:r>
            <a:r>
              <a:rPr lang="en-US" sz="2800" dirty="0" err="1"/>
              <a:t>bisnis</a:t>
            </a:r>
            <a:r>
              <a:rPr lang="en-US" sz="2800" dirty="0"/>
              <a:t> </a:t>
            </a:r>
            <a:r>
              <a:rPr lang="en-US" sz="2800" dirty="0" err="1"/>
              <a:t>juga</a:t>
            </a:r>
            <a:r>
              <a:rPr lang="en-US" sz="2800" dirty="0"/>
              <a:t> </a:t>
            </a:r>
            <a:r>
              <a:rPr lang="en-US" sz="2800" dirty="0" err="1"/>
              <a:t>mempertaruhkan</a:t>
            </a:r>
            <a:r>
              <a:rPr lang="en-US" sz="2800" dirty="0"/>
              <a:t> </a:t>
            </a:r>
            <a:r>
              <a:rPr lang="en-US" sz="2800" dirty="0" err="1"/>
              <a:t>nama</a:t>
            </a:r>
            <a:r>
              <a:rPr lang="en-US" sz="2800" dirty="0"/>
              <a:t>, </a:t>
            </a:r>
            <a:r>
              <a:rPr lang="en-US" sz="2800" dirty="0" err="1"/>
              <a:t>harga</a:t>
            </a:r>
            <a:r>
              <a:rPr lang="en-US" sz="2800" dirty="0"/>
              <a:t> </a:t>
            </a:r>
            <a:r>
              <a:rPr lang="en-US" sz="2800" dirty="0" err="1"/>
              <a:t>diri</a:t>
            </a:r>
            <a:r>
              <a:rPr lang="en-US" sz="2800" dirty="0"/>
              <a:t> </a:t>
            </a:r>
            <a:r>
              <a:rPr lang="id-ID" sz="2800" dirty="0" smtClean="0"/>
              <a:t> </a:t>
            </a:r>
            <a:r>
              <a:rPr lang="en-US" sz="2800" dirty="0" err="1" smtClean="0"/>
              <a:t>bahkan</a:t>
            </a:r>
            <a:r>
              <a:rPr lang="en-US" sz="2800" dirty="0" smtClean="0"/>
              <a:t> </a:t>
            </a:r>
            <a:r>
              <a:rPr lang="en-US" sz="2800" dirty="0" err="1"/>
              <a:t>nasib</a:t>
            </a:r>
            <a:r>
              <a:rPr lang="en-US" sz="2800" dirty="0"/>
              <a:t> </a:t>
            </a:r>
            <a:r>
              <a:rPr lang="en-US" sz="2800" dirty="0" err="1"/>
              <a:t>umat</a:t>
            </a:r>
            <a:r>
              <a:rPr lang="en-US" sz="2800" dirty="0"/>
              <a:t> </a:t>
            </a:r>
            <a:r>
              <a:rPr lang="en-US" sz="2800" dirty="0" err="1"/>
              <a:t>manusia</a:t>
            </a:r>
            <a:r>
              <a:rPr lang="en-US" sz="2800" dirty="0"/>
              <a:t> yang </a:t>
            </a:r>
            <a:r>
              <a:rPr lang="en-US" sz="2800" dirty="0" err="1"/>
              <a:t>terlibat</a:t>
            </a:r>
            <a:r>
              <a:rPr lang="en-US" sz="2800" dirty="0"/>
              <a:t> </a:t>
            </a:r>
            <a:r>
              <a:rPr lang="en-US" sz="2800" dirty="0" err="1"/>
              <a:t>didalamnya</a:t>
            </a:r>
            <a:r>
              <a:rPr lang="en-US" sz="2800" dirty="0"/>
              <a:t>. </a:t>
            </a:r>
            <a:endParaRPr lang="id-ID" sz="2800" dirty="0" smtClean="0"/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800" dirty="0" err="1" smtClean="0"/>
              <a:t>Bisnis</a:t>
            </a:r>
            <a:r>
              <a:rPr lang="en-US" sz="2800" dirty="0" smtClean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bagian</a:t>
            </a:r>
            <a:r>
              <a:rPr lang="en-US" sz="2800" dirty="0"/>
              <a:t> </a:t>
            </a:r>
            <a:r>
              <a:rPr lang="en-US" sz="2800" dirty="0" err="1"/>
              <a:t>penting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masyarakat</a:t>
            </a:r>
            <a:r>
              <a:rPr lang="en-US" sz="2800" dirty="0"/>
              <a:t>,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id-ID" sz="2800" dirty="0" smtClean="0"/>
              <a:t>        </a:t>
            </a:r>
            <a:r>
              <a:rPr lang="en-US" sz="2800" dirty="0" err="1" smtClean="0"/>
              <a:t>hubungan</a:t>
            </a:r>
            <a:r>
              <a:rPr lang="en-US" sz="2800" dirty="0" smtClean="0"/>
              <a:t> </a:t>
            </a:r>
            <a:r>
              <a:rPr lang="en-US" sz="2800" dirty="0" err="1"/>
              <a:t>antar</a:t>
            </a:r>
            <a:r>
              <a:rPr lang="en-US" sz="2800" dirty="0"/>
              <a:t> </a:t>
            </a:r>
            <a:r>
              <a:rPr lang="en-US" sz="2800" dirty="0" err="1"/>
              <a:t>manusia</a:t>
            </a:r>
            <a:r>
              <a:rPr lang="en-US" sz="2800" dirty="0"/>
              <a:t> </a:t>
            </a:r>
            <a:r>
              <a:rPr lang="en-US" sz="2800" dirty="0" err="1"/>
              <a:t>bisnis</a:t>
            </a:r>
            <a:r>
              <a:rPr lang="en-US" sz="2800" dirty="0"/>
              <a:t> </a:t>
            </a:r>
            <a:r>
              <a:rPr lang="en-US" sz="2800" dirty="0" err="1"/>
              <a:t>membutuhkan</a:t>
            </a:r>
            <a:r>
              <a:rPr lang="en-US" sz="2800" dirty="0"/>
              <a:t> </a:t>
            </a:r>
            <a:r>
              <a:rPr lang="en-US" sz="2800" dirty="0" err="1"/>
              <a:t>etika</a:t>
            </a:r>
            <a:r>
              <a:rPr lang="en-US" sz="2800" dirty="0"/>
              <a:t> yang </a:t>
            </a:r>
            <a:r>
              <a:rPr lang="en-US" sz="2800" dirty="0" err="1"/>
              <a:t>mampu</a:t>
            </a:r>
            <a:r>
              <a:rPr lang="en-US" sz="2800" dirty="0"/>
              <a:t> </a:t>
            </a:r>
            <a:r>
              <a:rPr lang="en-US" sz="2800" dirty="0" err="1"/>
              <a:t>memberi</a:t>
            </a:r>
            <a:r>
              <a:rPr lang="en-US" sz="2800" dirty="0"/>
              <a:t> </a:t>
            </a:r>
            <a:r>
              <a:rPr lang="en-US" sz="2800" dirty="0" err="1"/>
              <a:t>pedoman</a:t>
            </a:r>
            <a:r>
              <a:rPr lang="en-US" sz="2800" dirty="0"/>
              <a:t> </a:t>
            </a:r>
            <a:r>
              <a:rPr lang="en-US" sz="2800" dirty="0" err="1"/>
              <a:t>bagi</a:t>
            </a:r>
            <a:r>
              <a:rPr lang="en-US" sz="2800" dirty="0"/>
              <a:t> </a:t>
            </a:r>
            <a:r>
              <a:rPr lang="en-US" sz="2800" dirty="0" err="1"/>
              <a:t>pihak</a:t>
            </a:r>
            <a:r>
              <a:rPr lang="en-US" sz="2800" dirty="0"/>
              <a:t> yang </a:t>
            </a:r>
            <a:r>
              <a:rPr lang="en-US" sz="2800" dirty="0" err="1"/>
              <a:t>melakukannya</a:t>
            </a:r>
            <a:r>
              <a:rPr lang="en-US" sz="2800" dirty="0"/>
              <a:t>. </a:t>
            </a:r>
            <a:endParaRPr lang="id-ID" sz="2800" dirty="0" smtClean="0"/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800" dirty="0" err="1" smtClean="0"/>
              <a:t>Bisnis</a:t>
            </a:r>
            <a:r>
              <a:rPr lang="en-US" sz="2800" dirty="0" smtClean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kegiatan</a:t>
            </a:r>
            <a:r>
              <a:rPr lang="en-US" sz="2800" dirty="0"/>
              <a:t> yang </a:t>
            </a:r>
            <a:r>
              <a:rPr lang="en-US" sz="2800" dirty="0" err="1"/>
              <a:t>mengutamakan</a:t>
            </a:r>
            <a:r>
              <a:rPr lang="en-US" sz="2800" dirty="0"/>
              <a:t> rasa </a:t>
            </a:r>
            <a:r>
              <a:rPr lang="en-US" sz="2800" dirty="0" err="1"/>
              <a:t>saling</a:t>
            </a:r>
            <a:r>
              <a:rPr lang="en-US" sz="2800" dirty="0"/>
              <a:t> </a:t>
            </a:r>
            <a:r>
              <a:rPr lang="en-US" sz="2800" dirty="0" err="1"/>
              <a:t>percaya</a:t>
            </a:r>
            <a:r>
              <a:rPr lang="en-US" sz="2800" dirty="0"/>
              <a:t>. </a:t>
            </a:r>
            <a:r>
              <a:rPr lang="en-US" sz="2800" dirty="0" err="1"/>
              <a:t>Etika</a:t>
            </a:r>
            <a:r>
              <a:rPr lang="en-US" sz="2800" dirty="0"/>
              <a:t> </a:t>
            </a:r>
            <a:r>
              <a:rPr lang="en-US" sz="2800" dirty="0" err="1"/>
              <a:t>dibutuhkan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menumbuhkan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id-ID" sz="2800" dirty="0" smtClean="0"/>
              <a:t>                  </a:t>
            </a:r>
            <a:r>
              <a:rPr lang="en-US" sz="2800" dirty="0" err="1" smtClean="0"/>
              <a:t>memperkuat</a:t>
            </a:r>
            <a:r>
              <a:rPr lang="en-US" sz="2800" dirty="0" smtClean="0"/>
              <a:t> </a:t>
            </a:r>
            <a:r>
              <a:rPr lang="en-US" sz="2800" dirty="0"/>
              <a:t>rasa </a:t>
            </a:r>
            <a:r>
              <a:rPr lang="en-US" sz="2800" dirty="0" err="1"/>
              <a:t>saling</a:t>
            </a:r>
            <a:r>
              <a:rPr lang="en-US" sz="2800" dirty="0"/>
              <a:t> </a:t>
            </a:r>
            <a:r>
              <a:rPr lang="en-US" sz="2800" dirty="0" err="1"/>
              <a:t>percaya</a:t>
            </a:r>
            <a:r>
              <a:rPr lang="en-US" sz="2800" dirty="0"/>
              <a:t>. </a:t>
            </a:r>
            <a:endParaRPr lang="en-US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09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4931" y="276714"/>
            <a:ext cx="10590372" cy="69420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pc="-7" dirty="0"/>
              <a:t>Jenis</a:t>
            </a:r>
            <a:r>
              <a:rPr spc="-20" dirty="0"/>
              <a:t> </a:t>
            </a:r>
            <a:r>
              <a:rPr spc="-7" dirty="0"/>
              <a:t>dan</a:t>
            </a:r>
            <a:r>
              <a:rPr spc="-107" dirty="0"/>
              <a:t> </a:t>
            </a:r>
            <a:r>
              <a:rPr spc="-53" dirty="0"/>
              <a:t>Tipe</a:t>
            </a:r>
            <a:r>
              <a:rPr dirty="0"/>
              <a:t> Bisnis</a:t>
            </a:r>
            <a:r>
              <a:rPr spc="-27" dirty="0"/>
              <a:t> </a:t>
            </a:r>
            <a:r>
              <a:rPr spc="-7" dirty="0"/>
              <a:t>di </a:t>
            </a:r>
            <a:r>
              <a:rPr dirty="0"/>
              <a:t>Bidang</a:t>
            </a:r>
            <a:r>
              <a:rPr spc="-120" dirty="0"/>
              <a:t> </a:t>
            </a:r>
            <a:r>
              <a:rPr dirty="0"/>
              <a:t>TIK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2830" y="1386772"/>
            <a:ext cx="11322473" cy="479128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spc="-7" dirty="0">
                <a:latin typeface="Arial MT"/>
                <a:cs typeface="Arial MT"/>
              </a:rPr>
              <a:t>B.</a:t>
            </a:r>
            <a:r>
              <a:rPr sz="2400" spc="607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Konsultan</a:t>
            </a:r>
            <a:r>
              <a:rPr sz="2400" spc="-13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IT</a:t>
            </a:r>
            <a:endParaRPr sz="2400">
              <a:latin typeface="Arial MT"/>
              <a:cs typeface="Arial MT"/>
            </a:endParaRPr>
          </a:p>
          <a:p>
            <a:pPr marL="467348" marR="6773">
              <a:spcBef>
                <a:spcPts val="7"/>
              </a:spcBef>
            </a:pPr>
            <a:r>
              <a:rPr sz="2400" spc="-7" dirty="0">
                <a:latin typeface="Arial MT"/>
                <a:cs typeface="Arial MT"/>
              </a:rPr>
              <a:t>Menangani</a:t>
            </a:r>
            <a:r>
              <a:rPr sz="2400" spc="33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konsutan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di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bidang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87" dirty="0">
                <a:latin typeface="Arial MT"/>
                <a:cs typeface="Arial MT"/>
              </a:rPr>
              <a:t>IT,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meliputi</a:t>
            </a:r>
            <a:r>
              <a:rPr sz="2400" spc="40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saran</a:t>
            </a:r>
            <a:r>
              <a:rPr sz="2400" spc="7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bisnis,</a:t>
            </a:r>
            <a:r>
              <a:rPr sz="2400" spc="27" dirty="0">
                <a:latin typeface="Arial MT"/>
                <a:cs typeface="Arial MT"/>
              </a:rPr>
              <a:t> </a:t>
            </a:r>
            <a:r>
              <a:rPr sz="2400" spc="-13" dirty="0">
                <a:latin typeface="Arial MT"/>
                <a:cs typeface="Arial MT"/>
              </a:rPr>
              <a:t>menyelesaikan</a:t>
            </a:r>
            <a:r>
              <a:rPr sz="2400" spc="93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masalah </a:t>
            </a:r>
            <a:r>
              <a:rPr sz="2400" spc="-645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teknis</a:t>
            </a:r>
            <a:r>
              <a:rPr sz="2400" spc="-13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maupun</a:t>
            </a:r>
            <a:r>
              <a:rPr sz="2400" spc="33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memperbaiki</a:t>
            </a:r>
            <a:r>
              <a:rPr sz="2400" spc="33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struktur</a:t>
            </a:r>
            <a:r>
              <a:rPr sz="2400" spc="-13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dan</a:t>
            </a:r>
            <a:r>
              <a:rPr sz="2400" spc="13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efesiensi</a:t>
            </a:r>
            <a:r>
              <a:rPr sz="2400" spc="7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dalam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sistem</a:t>
            </a:r>
            <a:r>
              <a:rPr sz="2400" spc="-7" dirty="0">
                <a:latin typeface="Arial MT"/>
                <a:cs typeface="Arial MT"/>
              </a:rPr>
              <a:t> </a:t>
            </a:r>
            <a:r>
              <a:rPr sz="2400" spc="-87" dirty="0">
                <a:latin typeface="Arial MT"/>
                <a:cs typeface="Arial MT"/>
              </a:rPr>
              <a:t>IT.</a:t>
            </a:r>
            <a:endParaRPr sz="2400">
              <a:latin typeface="Arial MT"/>
              <a:cs typeface="Arial MT"/>
            </a:endParaRPr>
          </a:p>
          <a:p>
            <a:pPr marL="467348"/>
            <a:r>
              <a:rPr sz="2400" spc="-20" dirty="0">
                <a:latin typeface="Arial MT"/>
                <a:cs typeface="Arial MT"/>
              </a:rPr>
              <a:t>Tugas</a:t>
            </a:r>
            <a:r>
              <a:rPr sz="2400" spc="-7" dirty="0">
                <a:latin typeface="Arial MT"/>
                <a:cs typeface="Arial MT"/>
              </a:rPr>
              <a:t> </a:t>
            </a:r>
            <a:r>
              <a:rPr sz="2400" spc="-13" dirty="0">
                <a:latin typeface="Arial MT"/>
                <a:cs typeface="Arial MT"/>
              </a:rPr>
              <a:t>khususnya</a:t>
            </a:r>
            <a:r>
              <a:rPr sz="2400" spc="47" dirty="0">
                <a:latin typeface="Arial MT"/>
                <a:cs typeface="Arial MT"/>
              </a:rPr>
              <a:t> </a:t>
            </a:r>
            <a:r>
              <a:rPr sz="2400" spc="-13" dirty="0">
                <a:latin typeface="Arial MT"/>
                <a:cs typeface="Arial MT"/>
              </a:rPr>
              <a:t>yang</a:t>
            </a:r>
            <a:r>
              <a:rPr sz="2400" spc="47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dilakukan</a:t>
            </a:r>
            <a:r>
              <a:rPr sz="2400" spc="33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oleh</a:t>
            </a:r>
            <a:r>
              <a:rPr sz="2400" spc="13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konsultan</a:t>
            </a:r>
            <a:r>
              <a:rPr sz="2400" spc="7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IT</a:t>
            </a:r>
            <a:r>
              <a:rPr sz="2400" spc="-53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meliputi:</a:t>
            </a:r>
            <a:endParaRPr sz="2400">
              <a:latin typeface="Arial MT"/>
              <a:cs typeface="Arial MT"/>
            </a:endParaRPr>
          </a:p>
          <a:p>
            <a:pPr marL="1008355" indent="-382684">
              <a:buChar char="•"/>
              <a:tabLst>
                <a:tab pos="1008355" algn="l"/>
                <a:tab pos="1009201" algn="l"/>
              </a:tabLst>
            </a:pPr>
            <a:r>
              <a:rPr sz="2400" spc="-7" dirty="0">
                <a:latin typeface="Arial MT"/>
                <a:cs typeface="Arial MT"/>
              </a:rPr>
              <a:t>Bertemu </a:t>
            </a:r>
            <a:r>
              <a:rPr sz="2400" i="1" spc="-7" dirty="0">
                <a:latin typeface="Arial"/>
                <a:cs typeface="Arial"/>
              </a:rPr>
              <a:t>client</a:t>
            </a:r>
            <a:r>
              <a:rPr sz="2400" i="1" spc="13" dirty="0">
                <a:latin typeface="Arial"/>
                <a:cs typeface="Arial"/>
              </a:rPr>
              <a:t> </a:t>
            </a:r>
            <a:r>
              <a:rPr sz="2400" spc="-7" dirty="0">
                <a:latin typeface="Arial MT"/>
                <a:cs typeface="Arial MT"/>
              </a:rPr>
              <a:t>untuk menentukan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keperluan</a:t>
            </a:r>
            <a:endParaRPr sz="2400">
              <a:latin typeface="Arial MT"/>
              <a:cs typeface="Arial MT"/>
            </a:endParaRPr>
          </a:p>
          <a:p>
            <a:pPr marL="1008355" indent="-382684">
              <a:buChar char="•"/>
              <a:tabLst>
                <a:tab pos="1008355" algn="l"/>
                <a:tab pos="1009201" algn="l"/>
              </a:tabLst>
            </a:pPr>
            <a:r>
              <a:rPr sz="2400" spc="-7" dirty="0">
                <a:latin typeface="Arial MT"/>
                <a:cs typeface="Arial MT"/>
              </a:rPr>
              <a:t>Bekerja</a:t>
            </a:r>
            <a:r>
              <a:rPr sz="2400" spc="13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dengan</a:t>
            </a:r>
            <a:r>
              <a:rPr sz="2400" spc="27" dirty="0">
                <a:latin typeface="Arial MT"/>
                <a:cs typeface="Arial MT"/>
              </a:rPr>
              <a:t> </a:t>
            </a:r>
            <a:r>
              <a:rPr sz="2400" i="1" spc="-7" dirty="0">
                <a:latin typeface="Arial"/>
                <a:cs typeface="Arial"/>
              </a:rPr>
              <a:t>client</a:t>
            </a:r>
            <a:r>
              <a:rPr sz="2400" i="1" spc="13" dirty="0">
                <a:latin typeface="Arial"/>
                <a:cs typeface="Arial"/>
              </a:rPr>
              <a:t> </a:t>
            </a:r>
            <a:r>
              <a:rPr sz="2400" spc="-7" dirty="0">
                <a:latin typeface="Arial MT"/>
                <a:cs typeface="Arial MT"/>
              </a:rPr>
              <a:t>untuk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menentukan</a:t>
            </a:r>
            <a:r>
              <a:rPr sz="2400" spc="13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jangkauan</a:t>
            </a:r>
            <a:r>
              <a:rPr sz="2400" spc="40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dari</a:t>
            </a:r>
            <a:r>
              <a:rPr sz="2400" spc="7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suatu</a:t>
            </a:r>
            <a:r>
              <a:rPr sz="2400" spc="13" dirty="0">
                <a:latin typeface="Arial MT"/>
                <a:cs typeface="Arial MT"/>
              </a:rPr>
              <a:t> </a:t>
            </a:r>
            <a:r>
              <a:rPr sz="2400" spc="-13" dirty="0">
                <a:latin typeface="Arial MT"/>
                <a:cs typeface="Arial MT"/>
              </a:rPr>
              <a:t>proyek</a:t>
            </a:r>
            <a:endParaRPr sz="2400">
              <a:latin typeface="Arial MT"/>
              <a:cs typeface="Arial MT"/>
            </a:endParaRPr>
          </a:p>
          <a:p>
            <a:pPr marL="1008355" indent="-382684">
              <a:buChar char="•"/>
              <a:tabLst>
                <a:tab pos="1008355" algn="l"/>
                <a:tab pos="1009201" algn="l"/>
              </a:tabLst>
            </a:pPr>
            <a:r>
              <a:rPr sz="2400" spc="-7" dirty="0">
                <a:latin typeface="Arial MT"/>
                <a:cs typeface="Arial MT"/>
              </a:rPr>
              <a:t>Merencanakan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13" dirty="0">
                <a:latin typeface="Arial MT"/>
                <a:cs typeface="Arial MT"/>
              </a:rPr>
              <a:t>waktu</a:t>
            </a:r>
            <a:r>
              <a:rPr sz="2400" spc="60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pengerjaan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dan</a:t>
            </a:r>
            <a:r>
              <a:rPr sz="2400" spc="13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kebutuhan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sumber </a:t>
            </a:r>
            <a:r>
              <a:rPr sz="2400" spc="-13" dirty="0">
                <a:latin typeface="Arial MT"/>
                <a:cs typeface="Arial MT"/>
              </a:rPr>
              <a:t>daya</a:t>
            </a:r>
            <a:endParaRPr sz="2400">
              <a:latin typeface="Arial MT"/>
              <a:cs typeface="Arial MT"/>
            </a:endParaRPr>
          </a:p>
          <a:p>
            <a:pPr marL="1008355" indent="-382684">
              <a:buChar char="•"/>
              <a:tabLst>
                <a:tab pos="1008355" algn="l"/>
                <a:tab pos="1009201" algn="l"/>
              </a:tabLst>
            </a:pPr>
            <a:r>
              <a:rPr sz="2400" spc="-7" dirty="0">
                <a:latin typeface="Arial MT"/>
                <a:cs typeface="Arial MT"/>
              </a:rPr>
              <a:t>Memberikan</a:t>
            </a:r>
            <a:r>
              <a:rPr sz="2400" spc="33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solusi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13" dirty="0">
                <a:latin typeface="Arial MT"/>
                <a:cs typeface="Arial MT"/>
              </a:rPr>
              <a:t>dalam</a:t>
            </a:r>
            <a:r>
              <a:rPr sz="2400" spc="27" dirty="0">
                <a:latin typeface="Arial MT"/>
                <a:cs typeface="Arial MT"/>
              </a:rPr>
              <a:t> </a:t>
            </a:r>
            <a:r>
              <a:rPr sz="2400" spc="-13" dirty="0">
                <a:latin typeface="Arial MT"/>
                <a:cs typeface="Arial MT"/>
              </a:rPr>
              <a:t>laporan</a:t>
            </a:r>
            <a:r>
              <a:rPr sz="2400" spc="7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tertulis</a:t>
            </a:r>
            <a:r>
              <a:rPr sz="2400" spc="27" dirty="0">
                <a:latin typeface="Arial MT"/>
                <a:cs typeface="Arial MT"/>
              </a:rPr>
              <a:t> </a:t>
            </a:r>
            <a:r>
              <a:rPr sz="2400" spc="-13" dirty="0">
                <a:latin typeface="Arial MT"/>
                <a:cs typeface="Arial MT"/>
              </a:rPr>
              <a:t>maupun</a:t>
            </a:r>
            <a:r>
              <a:rPr sz="2400" spc="13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lisan</a:t>
            </a:r>
            <a:endParaRPr sz="2400">
              <a:latin typeface="Arial MT"/>
              <a:cs typeface="Arial MT"/>
            </a:endParaRPr>
          </a:p>
          <a:p>
            <a:pPr marL="1008355" indent="-382684">
              <a:spcBef>
                <a:spcPts val="7"/>
              </a:spcBef>
              <a:buChar char="•"/>
              <a:tabLst>
                <a:tab pos="1008355" algn="l"/>
                <a:tab pos="1009201" algn="l"/>
              </a:tabLst>
            </a:pPr>
            <a:r>
              <a:rPr sz="2400" spc="-7" dirty="0">
                <a:latin typeface="Arial MT"/>
                <a:cs typeface="Arial MT"/>
              </a:rPr>
              <a:t>Menjelaskan</a:t>
            </a:r>
            <a:r>
              <a:rPr sz="2400" spc="13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spesifikasi</a:t>
            </a:r>
            <a:r>
              <a:rPr sz="2400" spc="13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sistem</a:t>
            </a:r>
            <a:r>
              <a:rPr sz="2400" spc="-13" dirty="0">
                <a:latin typeface="Arial MT"/>
                <a:cs typeface="Arial MT"/>
              </a:rPr>
              <a:t> </a:t>
            </a:r>
            <a:r>
              <a:rPr sz="2400" i="1" spc="-7" dirty="0">
                <a:latin typeface="Arial"/>
                <a:cs typeface="Arial"/>
              </a:rPr>
              <a:t>client</a:t>
            </a:r>
            <a:endParaRPr sz="2400">
              <a:latin typeface="Arial"/>
              <a:cs typeface="Arial"/>
            </a:endParaRPr>
          </a:p>
          <a:p>
            <a:pPr marL="1008355" indent="-382684">
              <a:buChar char="•"/>
              <a:tabLst>
                <a:tab pos="1008355" algn="l"/>
                <a:tab pos="1009201" algn="l"/>
              </a:tabLst>
            </a:pPr>
            <a:r>
              <a:rPr sz="2400" spc="-7" dirty="0">
                <a:latin typeface="Arial MT"/>
                <a:cs typeface="Arial MT"/>
              </a:rPr>
              <a:t>Menetapkan</a:t>
            </a:r>
            <a:r>
              <a:rPr sz="2400" spc="27" dirty="0">
                <a:latin typeface="Arial MT"/>
                <a:cs typeface="Arial MT"/>
              </a:rPr>
              <a:t> </a:t>
            </a:r>
            <a:r>
              <a:rPr sz="2400" spc="-13" dirty="0">
                <a:latin typeface="Arial MT"/>
                <a:cs typeface="Arial MT"/>
              </a:rPr>
              <a:t>software,</a:t>
            </a:r>
            <a:r>
              <a:rPr sz="2400" spc="53" dirty="0">
                <a:latin typeface="Arial MT"/>
                <a:cs typeface="Arial MT"/>
              </a:rPr>
              <a:t> </a:t>
            </a:r>
            <a:r>
              <a:rPr sz="2400" spc="-13" dirty="0">
                <a:latin typeface="Arial MT"/>
                <a:cs typeface="Arial MT"/>
              </a:rPr>
              <a:t>hardware</a:t>
            </a:r>
            <a:r>
              <a:rPr sz="2400" spc="53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dan</a:t>
            </a:r>
            <a:r>
              <a:rPr sz="2400" spc="13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kebutuhan</a:t>
            </a:r>
            <a:r>
              <a:rPr sz="2400" spc="33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jaringan</a:t>
            </a:r>
            <a:endParaRPr sz="2400">
              <a:latin typeface="Arial MT"/>
              <a:cs typeface="Arial MT"/>
            </a:endParaRPr>
          </a:p>
          <a:p>
            <a:pPr marL="1008355" indent="-382684">
              <a:buChar char="•"/>
              <a:tabLst>
                <a:tab pos="1008355" algn="l"/>
                <a:tab pos="1009201" algn="l"/>
              </a:tabLst>
            </a:pPr>
            <a:r>
              <a:rPr sz="2400" spc="-7" dirty="0">
                <a:latin typeface="Arial MT"/>
                <a:cs typeface="Arial MT"/>
              </a:rPr>
              <a:t>Membantu</a:t>
            </a:r>
            <a:r>
              <a:rPr sz="2400" spc="13" dirty="0">
                <a:latin typeface="Arial MT"/>
                <a:cs typeface="Arial MT"/>
              </a:rPr>
              <a:t> </a:t>
            </a:r>
            <a:r>
              <a:rPr sz="2400" i="1" spc="-7" dirty="0">
                <a:latin typeface="Arial"/>
                <a:cs typeface="Arial"/>
              </a:rPr>
              <a:t>client</a:t>
            </a:r>
            <a:r>
              <a:rPr sz="2400" i="1" spc="20" dirty="0">
                <a:latin typeface="Arial"/>
                <a:cs typeface="Arial"/>
              </a:rPr>
              <a:t> </a:t>
            </a:r>
            <a:r>
              <a:rPr sz="2400" spc="-7" dirty="0">
                <a:latin typeface="Arial MT"/>
                <a:cs typeface="Arial MT"/>
              </a:rPr>
              <a:t>pada</a:t>
            </a:r>
            <a:r>
              <a:rPr sz="2400" spc="13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aktivitas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perubahan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manajemen</a:t>
            </a:r>
            <a:endParaRPr sz="2400">
              <a:latin typeface="Arial MT"/>
              <a:cs typeface="Arial MT"/>
            </a:endParaRPr>
          </a:p>
          <a:p>
            <a:pPr marL="1008355" indent="-382684">
              <a:buChar char="•"/>
              <a:tabLst>
                <a:tab pos="1008355" algn="l"/>
                <a:tab pos="1009201" algn="l"/>
              </a:tabLst>
            </a:pPr>
            <a:r>
              <a:rPr sz="2400" spc="-7" dirty="0">
                <a:latin typeface="Arial MT"/>
                <a:cs typeface="Arial MT"/>
              </a:rPr>
              <a:t>Mengatur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pelatihan</a:t>
            </a:r>
            <a:r>
              <a:rPr sz="2400" spc="27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untuk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i="1" spc="-7" dirty="0">
                <a:latin typeface="Arial"/>
                <a:cs typeface="Arial"/>
              </a:rPr>
              <a:t>user</a:t>
            </a:r>
            <a:r>
              <a:rPr sz="2400" i="1" spc="7" dirty="0">
                <a:latin typeface="Arial"/>
                <a:cs typeface="Arial"/>
              </a:rPr>
              <a:t> </a:t>
            </a:r>
            <a:r>
              <a:rPr sz="2400" spc="-7" dirty="0">
                <a:latin typeface="Arial MT"/>
                <a:cs typeface="Arial MT"/>
              </a:rPr>
              <a:t>dan konsultan</a:t>
            </a:r>
            <a:r>
              <a:rPr sz="2400" spc="27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lain</a:t>
            </a:r>
            <a:endParaRPr sz="2400">
              <a:latin typeface="Arial MT"/>
              <a:cs typeface="Arial MT"/>
            </a:endParaRPr>
          </a:p>
          <a:p>
            <a:pPr marL="1008355" indent="-382684">
              <a:buChar char="•"/>
              <a:tabLst>
                <a:tab pos="1008355" algn="l"/>
                <a:tab pos="1009201" algn="l"/>
              </a:tabLst>
            </a:pPr>
            <a:r>
              <a:rPr sz="2400" spc="-7" dirty="0">
                <a:latin typeface="Arial MT"/>
                <a:cs typeface="Arial MT"/>
              </a:rPr>
              <a:t>Merancang,</a:t>
            </a:r>
            <a:r>
              <a:rPr sz="2400" spc="13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memasang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dan memonitor</a:t>
            </a:r>
            <a:r>
              <a:rPr sz="2400" spc="13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sistem</a:t>
            </a:r>
            <a:r>
              <a:rPr sz="2400" spc="-7" dirty="0">
                <a:latin typeface="Arial MT"/>
                <a:cs typeface="Arial MT"/>
              </a:rPr>
              <a:t> baru</a:t>
            </a:r>
            <a:endParaRPr sz="240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1576558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0073" y="316363"/>
            <a:ext cx="10287184" cy="69420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pc="-7" dirty="0"/>
              <a:t>Jenis</a:t>
            </a:r>
            <a:r>
              <a:rPr spc="-20" dirty="0"/>
              <a:t> </a:t>
            </a:r>
            <a:r>
              <a:rPr spc="-7" dirty="0"/>
              <a:t>dan</a:t>
            </a:r>
            <a:r>
              <a:rPr spc="-107" dirty="0"/>
              <a:t> </a:t>
            </a:r>
            <a:r>
              <a:rPr spc="-53" dirty="0"/>
              <a:t>Tipe</a:t>
            </a:r>
            <a:r>
              <a:rPr dirty="0"/>
              <a:t> Bisnis</a:t>
            </a:r>
            <a:r>
              <a:rPr spc="-27" dirty="0"/>
              <a:t> </a:t>
            </a:r>
            <a:r>
              <a:rPr spc="-7" dirty="0"/>
              <a:t>di </a:t>
            </a:r>
            <a:r>
              <a:rPr dirty="0"/>
              <a:t>Bidang</a:t>
            </a:r>
            <a:r>
              <a:rPr spc="-120" dirty="0"/>
              <a:t> </a:t>
            </a:r>
            <a:r>
              <a:rPr dirty="0"/>
              <a:t>TIK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2830" y="1386772"/>
            <a:ext cx="10523220" cy="332740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spc="-7" dirty="0">
                <a:latin typeface="Arial MT"/>
                <a:cs typeface="Arial MT"/>
              </a:rPr>
              <a:t>C.</a:t>
            </a:r>
            <a:r>
              <a:rPr sz="2400" spc="447" dirty="0">
                <a:latin typeface="Arial MT"/>
                <a:cs typeface="Arial MT"/>
              </a:rPr>
              <a:t> </a:t>
            </a:r>
            <a:r>
              <a:rPr sz="2400" spc="-13" dirty="0">
                <a:latin typeface="Arial MT"/>
                <a:cs typeface="Arial MT"/>
              </a:rPr>
              <a:t>Software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House</a:t>
            </a:r>
            <a:endParaRPr sz="2400">
              <a:latin typeface="Arial MT"/>
              <a:cs typeface="Arial MT"/>
            </a:endParaRPr>
          </a:p>
          <a:p>
            <a:pPr marL="1010048" marR="6773" indent="-384377">
              <a:spcBef>
                <a:spcPts val="7"/>
              </a:spcBef>
              <a:buChar char="•"/>
              <a:tabLst>
                <a:tab pos="1008355" algn="l"/>
                <a:tab pos="1009201" algn="l"/>
              </a:tabLst>
            </a:pPr>
            <a:r>
              <a:rPr sz="2400" spc="-7" dirty="0">
                <a:latin typeface="Arial MT"/>
                <a:cs typeface="Arial MT"/>
              </a:rPr>
              <a:t>Seorang</a:t>
            </a:r>
            <a:r>
              <a:rPr sz="2400" spc="7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atau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sekelompok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orang</a:t>
            </a:r>
            <a:r>
              <a:rPr sz="2400" spc="7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atau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perusahaan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kecil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13" dirty="0">
                <a:latin typeface="Arial MT"/>
                <a:cs typeface="Arial MT"/>
              </a:rPr>
              <a:t>yang</a:t>
            </a:r>
            <a:r>
              <a:rPr sz="2400" spc="33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bergerak </a:t>
            </a:r>
            <a:r>
              <a:rPr sz="2400" spc="-653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dibidang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jasa</a:t>
            </a:r>
            <a:r>
              <a:rPr sz="2400" spc="13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pembuatan</a:t>
            </a:r>
            <a:r>
              <a:rPr sz="2400" spc="27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atau perbaikan</a:t>
            </a:r>
            <a:r>
              <a:rPr sz="2400" spc="27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perangkat</a:t>
            </a:r>
            <a:r>
              <a:rPr sz="2400" spc="27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lunak.</a:t>
            </a:r>
            <a:endParaRPr sz="2400">
              <a:latin typeface="Arial MT"/>
              <a:cs typeface="Arial MT"/>
            </a:endParaRPr>
          </a:p>
          <a:p>
            <a:pPr marL="1008355" indent="-382684">
              <a:buChar char="•"/>
              <a:tabLst>
                <a:tab pos="1008355" algn="l"/>
                <a:tab pos="1009201" algn="l"/>
              </a:tabLst>
            </a:pPr>
            <a:r>
              <a:rPr sz="2400" spc="-13" dirty="0">
                <a:latin typeface="Arial MT"/>
                <a:cs typeface="Arial MT"/>
              </a:rPr>
              <a:t>Software</a:t>
            </a:r>
            <a:r>
              <a:rPr sz="2400" spc="47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house</a:t>
            </a:r>
            <a:r>
              <a:rPr sz="2400" spc="13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biasa</a:t>
            </a:r>
            <a:r>
              <a:rPr sz="2400" spc="13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menerima</a:t>
            </a:r>
            <a:r>
              <a:rPr sz="2400" spc="33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pembuatan</a:t>
            </a:r>
            <a:r>
              <a:rPr sz="2400" spc="13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atau</a:t>
            </a:r>
            <a:r>
              <a:rPr sz="2400" spc="13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perbaikan:</a:t>
            </a:r>
            <a:endParaRPr sz="2400">
              <a:latin typeface="Arial MT"/>
              <a:cs typeface="Arial MT"/>
            </a:endParaRPr>
          </a:p>
          <a:p>
            <a:pPr marL="1617940" lvl="1" indent="-382684">
              <a:buChar char="•"/>
              <a:tabLst>
                <a:tab pos="1617940" algn="l"/>
                <a:tab pos="1618786" algn="l"/>
              </a:tabLst>
            </a:pPr>
            <a:r>
              <a:rPr sz="2400" spc="-13" dirty="0">
                <a:latin typeface="Arial MT"/>
                <a:cs typeface="Arial MT"/>
              </a:rPr>
              <a:t>Software</a:t>
            </a:r>
            <a:endParaRPr sz="2400">
              <a:latin typeface="Arial MT"/>
              <a:cs typeface="Arial MT"/>
            </a:endParaRPr>
          </a:p>
          <a:p>
            <a:pPr marL="1617940" lvl="1" indent="-382684">
              <a:buChar char="•"/>
              <a:tabLst>
                <a:tab pos="1617940" algn="l"/>
                <a:tab pos="1618786" algn="l"/>
              </a:tabLst>
            </a:pPr>
            <a:r>
              <a:rPr sz="2400" spc="-7" dirty="0">
                <a:latin typeface="Arial MT"/>
                <a:cs typeface="Arial MT"/>
              </a:rPr>
              <a:t>Database</a:t>
            </a:r>
            <a:endParaRPr sz="2400">
              <a:latin typeface="Arial MT"/>
              <a:cs typeface="Arial MT"/>
            </a:endParaRPr>
          </a:p>
          <a:p>
            <a:pPr marL="1617940" lvl="1" indent="-382684">
              <a:buChar char="•"/>
              <a:tabLst>
                <a:tab pos="1617940" algn="l"/>
                <a:tab pos="1618786" algn="l"/>
              </a:tabLst>
            </a:pPr>
            <a:r>
              <a:rPr sz="2400" spc="-13" dirty="0">
                <a:latin typeface="Arial MT"/>
                <a:cs typeface="Arial MT"/>
              </a:rPr>
              <a:t>Website</a:t>
            </a:r>
            <a:endParaRPr sz="2400">
              <a:latin typeface="Arial MT"/>
              <a:cs typeface="Arial MT"/>
            </a:endParaRPr>
          </a:p>
          <a:p>
            <a:pPr marL="1617940" lvl="1" indent="-382684">
              <a:buChar char="•"/>
              <a:tabLst>
                <a:tab pos="1617940" algn="l"/>
                <a:tab pos="1618786" algn="l"/>
              </a:tabLst>
            </a:pPr>
            <a:r>
              <a:rPr sz="2400" spc="-7" dirty="0">
                <a:latin typeface="Arial MT"/>
                <a:cs typeface="Arial MT"/>
              </a:rPr>
              <a:t>SEO (search</a:t>
            </a:r>
            <a:r>
              <a:rPr sz="2400" spc="7" dirty="0">
                <a:latin typeface="Arial MT"/>
                <a:cs typeface="Arial MT"/>
              </a:rPr>
              <a:t> </a:t>
            </a:r>
            <a:r>
              <a:rPr sz="2400" spc="-13" dirty="0">
                <a:latin typeface="Arial MT"/>
                <a:cs typeface="Arial MT"/>
              </a:rPr>
              <a:t>engine</a:t>
            </a:r>
            <a:r>
              <a:rPr sz="2400" spc="27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optimization)</a:t>
            </a:r>
            <a:endParaRPr sz="2400">
              <a:latin typeface="Arial MT"/>
              <a:cs typeface="Arial MT"/>
            </a:endParaRPr>
          </a:p>
          <a:p>
            <a:pPr marL="1617940" lvl="1" indent="-382684">
              <a:spcBef>
                <a:spcPts val="7"/>
              </a:spcBef>
              <a:buChar char="•"/>
              <a:tabLst>
                <a:tab pos="1617940" algn="l"/>
                <a:tab pos="1618786" algn="l"/>
              </a:tabLst>
            </a:pPr>
            <a:r>
              <a:rPr sz="2400" spc="-7" dirty="0">
                <a:latin typeface="Arial MT"/>
                <a:cs typeface="Arial MT"/>
              </a:rPr>
              <a:t>Program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security</a:t>
            </a:r>
            <a:r>
              <a:rPr sz="2400" spc="7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camera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dengan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kemampuan</a:t>
            </a:r>
            <a:r>
              <a:rPr sz="2400" spc="33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deteksi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spc="-7" dirty="0">
                <a:latin typeface="Arial MT"/>
                <a:cs typeface="Arial MT"/>
              </a:rPr>
              <a:t>gerakan</a:t>
            </a:r>
            <a:endParaRPr sz="240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1008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50C0A14-CA60-4835-B25E-EF55AC86B628}"/>
              </a:ext>
            </a:extLst>
          </p:cNvPr>
          <p:cNvSpPr txBox="1"/>
          <p:nvPr/>
        </p:nvSpPr>
        <p:spPr>
          <a:xfrm>
            <a:off x="1555974" y="387047"/>
            <a:ext cx="101280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dirty="0"/>
              <a:t>B. </a:t>
            </a:r>
            <a:r>
              <a:rPr lang="en-US" sz="5400" dirty="0" err="1"/>
              <a:t>Prinsip</a:t>
            </a:r>
            <a:r>
              <a:rPr lang="en-US" sz="5400" dirty="0"/>
              <a:t> </a:t>
            </a:r>
            <a:r>
              <a:rPr lang="en-US" sz="5400" dirty="0" err="1"/>
              <a:t>dasar</a:t>
            </a:r>
            <a:r>
              <a:rPr lang="en-US" sz="5400" dirty="0"/>
              <a:t> </a:t>
            </a:r>
            <a:r>
              <a:rPr lang="en-US" sz="5400" dirty="0" err="1"/>
              <a:t>etika</a:t>
            </a:r>
            <a:r>
              <a:rPr lang="en-US" sz="5400" dirty="0"/>
              <a:t> </a:t>
            </a:r>
            <a:r>
              <a:rPr lang="en-US" sz="5400" dirty="0" err="1"/>
              <a:t>bisnis</a:t>
            </a:r>
            <a:endParaRPr 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0D9552E8-B9EE-47F1-842D-C46D15ADCE60}"/>
              </a:ext>
            </a:extLst>
          </p:cNvPr>
          <p:cNvSpPr txBox="1"/>
          <p:nvPr/>
        </p:nvSpPr>
        <p:spPr>
          <a:xfrm>
            <a:off x="344882" y="1690868"/>
            <a:ext cx="111359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Sony </a:t>
            </a:r>
            <a:r>
              <a:rPr lang="en-US" sz="2800" dirty="0" err="1"/>
              <a:t>Keraf</a:t>
            </a:r>
            <a:r>
              <a:rPr lang="en-US" sz="2800" dirty="0"/>
              <a:t> (1991)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buku</a:t>
            </a:r>
            <a:r>
              <a:rPr lang="en-US" sz="2800" dirty="0"/>
              <a:t> </a:t>
            </a:r>
            <a:r>
              <a:rPr lang="en-US" sz="2800" dirty="0" err="1"/>
              <a:t>Etika</a:t>
            </a:r>
            <a:r>
              <a:rPr lang="en-US" sz="2800" dirty="0"/>
              <a:t> </a:t>
            </a:r>
            <a:r>
              <a:rPr lang="en-US" sz="2800" dirty="0" err="1"/>
              <a:t>bisnis</a:t>
            </a:r>
            <a:r>
              <a:rPr lang="en-US" sz="2800" dirty="0"/>
              <a:t> : </a:t>
            </a:r>
            <a:r>
              <a:rPr lang="en-US" sz="2800" dirty="0" err="1"/>
              <a:t>Membangun</a:t>
            </a:r>
            <a:r>
              <a:rPr lang="en-US" sz="2800" dirty="0"/>
              <a:t> Citra </a:t>
            </a:r>
            <a:r>
              <a:rPr lang="id-ID" sz="2800" dirty="0" smtClean="0"/>
              <a:t> </a:t>
            </a:r>
            <a:r>
              <a:rPr lang="en-US" sz="2800" dirty="0" err="1" smtClean="0"/>
              <a:t>Bisnis</a:t>
            </a:r>
            <a:r>
              <a:rPr lang="en-US" sz="2800" dirty="0" smtClean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Profesi</a:t>
            </a:r>
            <a:r>
              <a:rPr lang="en-US" sz="2800" dirty="0"/>
              <a:t> </a:t>
            </a:r>
            <a:r>
              <a:rPr lang="en-US" sz="2800" dirty="0" err="1"/>
              <a:t>Luhur</a:t>
            </a:r>
            <a:r>
              <a:rPr lang="en-US" sz="2800" dirty="0"/>
              <a:t>, </a:t>
            </a:r>
            <a:r>
              <a:rPr lang="en-US" sz="2800" dirty="0" err="1"/>
              <a:t>mencatat</a:t>
            </a:r>
            <a:r>
              <a:rPr lang="en-US" sz="2800" dirty="0"/>
              <a:t> </a:t>
            </a:r>
            <a:r>
              <a:rPr lang="en-US" sz="2800" dirty="0" err="1"/>
              <a:t>beberapa</a:t>
            </a:r>
            <a:r>
              <a:rPr lang="en-US" sz="2800" dirty="0"/>
              <a:t> </a:t>
            </a:r>
            <a:r>
              <a:rPr lang="en-US" sz="2800" dirty="0" err="1"/>
              <a:t>hal</a:t>
            </a:r>
            <a:r>
              <a:rPr lang="en-US" sz="2800" dirty="0"/>
              <a:t> yang </a:t>
            </a:r>
            <a:r>
              <a:rPr lang="id-ID" sz="2800" dirty="0" smtClean="0"/>
              <a:t>   </a:t>
            </a:r>
            <a:r>
              <a:rPr lang="en-US" sz="2800" dirty="0" err="1" smtClean="0"/>
              <a:t>menjadi</a:t>
            </a:r>
            <a:r>
              <a:rPr lang="en-US" sz="2800" dirty="0" smtClean="0"/>
              <a:t> </a:t>
            </a:r>
            <a:r>
              <a:rPr lang="en-US" sz="2800" dirty="0" err="1"/>
              <a:t>prinsip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etika</a:t>
            </a:r>
            <a:r>
              <a:rPr lang="en-US" sz="2800" dirty="0"/>
              <a:t> </a:t>
            </a:r>
            <a:r>
              <a:rPr lang="en-US" sz="2800" dirty="0" err="1"/>
              <a:t>bisnis</a:t>
            </a:r>
            <a:r>
              <a:rPr lang="en-US" sz="2800" dirty="0"/>
              <a:t>, </a:t>
            </a:r>
            <a:r>
              <a:rPr lang="en-US" sz="2800" dirty="0" err="1"/>
              <a:t>antara</a:t>
            </a:r>
            <a:r>
              <a:rPr lang="en-US" sz="2800" dirty="0"/>
              <a:t> lain:</a:t>
            </a:r>
            <a:endParaRPr lang="en-US" altLang="ko-KR" sz="2800" dirty="0">
              <a:solidFill>
                <a:srgbClr val="020E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4882" y="3075863"/>
            <a:ext cx="1008043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err="1" smtClean="0"/>
              <a:t>Prinsip</a:t>
            </a:r>
            <a:r>
              <a:rPr lang="en-US" sz="2800" dirty="0" smtClean="0"/>
              <a:t> </a:t>
            </a:r>
            <a:r>
              <a:rPr lang="en-US" sz="2800" dirty="0" err="1"/>
              <a:t>otonomi</a:t>
            </a:r>
            <a:r>
              <a:rPr lang="en-US" sz="2800" dirty="0"/>
              <a:t> </a:t>
            </a:r>
            <a:endParaRPr lang="id-ID" sz="2800" dirty="0" smtClean="0"/>
          </a:p>
          <a:p>
            <a:pPr marL="514350" indent="-514350">
              <a:buAutoNum type="arabicPeriod"/>
            </a:pPr>
            <a:r>
              <a:rPr lang="en-US" sz="2800" dirty="0" err="1" smtClean="0"/>
              <a:t>Prinsip</a:t>
            </a:r>
            <a:r>
              <a:rPr lang="en-US" sz="2800" dirty="0" smtClean="0"/>
              <a:t> </a:t>
            </a:r>
            <a:r>
              <a:rPr lang="en-US" sz="2800" dirty="0" err="1"/>
              <a:t>kejujuran</a:t>
            </a:r>
            <a:r>
              <a:rPr lang="en-US" sz="2800" dirty="0"/>
              <a:t> </a:t>
            </a:r>
            <a:endParaRPr lang="id-ID" sz="2800" dirty="0" smtClean="0"/>
          </a:p>
          <a:p>
            <a:pPr marL="514350" indent="-514350">
              <a:buAutoNum type="arabicPeriod"/>
            </a:pPr>
            <a:r>
              <a:rPr lang="en-US" sz="2800" dirty="0" err="1" smtClean="0"/>
              <a:t>Prinsip</a:t>
            </a:r>
            <a:r>
              <a:rPr lang="en-US" sz="2800" dirty="0" smtClean="0"/>
              <a:t> </a:t>
            </a:r>
            <a:r>
              <a:rPr lang="en-US" sz="2800" dirty="0" err="1"/>
              <a:t>berbuat</a:t>
            </a:r>
            <a:r>
              <a:rPr lang="en-US" sz="2800" dirty="0"/>
              <a:t> </a:t>
            </a:r>
            <a:r>
              <a:rPr lang="en-US" sz="2800" dirty="0" err="1"/>
              <a:t>baik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berbuat</a:t>
            </a:r>
            <a:r>
              <a:rPr lang="en-US" sz="2800" dirty="0"/>
              <a:t> </a:t>
            </a:r>
            <a:r>
              <a:rPr lang="en-US" sz="2800" dirty="0" err="1"/>
              <a:t>jahat</a:t>
            </a:r>
            <a:r>
              <a:rPr lang="en-US" sz="2800" dirty="0"/>
              <a:t> </a:t>
            </a:r>
            <a:endParaRPr lang="id-ID" sz="2800" dirty="0" smtClean="0"/>
          </a:p>
          <a:p>
            <a:pPr marL="514350" indent="-514350">
              <a:buAutoNum type="arabicPeriod"/>
            </a:pPr>
            <a:r>
              <a:rPr lang="en-US" sz="2800" dirty="0" err="1" smtClean="0"/>
              <a:t>Prinsip</a:t>
            </a:r>
            <a:r>
              <a:rPr lang="en-US" sz="2800" dirty="0" smtClean="0"/>
              <a:t> </a:t>
            </a:r>
            <a:r>
              <a:rPr lang="en-US" sz="2800" dirty="0" err="1"/>
              <a:t>keadilan</a:t>
            </a:r>
            <a:r>
              <a:rPr lang="en-US" sz="2800" dirty="0"/>
              <a:t> </a:t>
            </a:r>
            <a:endParaRPr lang="id-ID" sz="2800" dirty="0" smtClean="0"/>
          </a:p>
          <a:p>
            <a:pPr marL="514350" indent="-514350">
              <a:buAutoNum type="arabicPeriod"/>
            </a:pPr>
            <a:r>
              <a:rPr lang="en-US" sz="2800" dirty="0" err="1" smtClean="0"/>
              <a:t>Prinsip</a:t>
            </a:r>
            <a:r>
              <a:rPr lang="en-US" sz="2800" dirty="0" smtClean="0"/>
              <a:t> </a:t>
            </a:r>
            <a:r>
              <a:rPr lang="en-US" sz="2800" dirty="0" err="1"/>
              <a:t>hormat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diri</a:t>
            </a:r>
            <a:r>
              <a:rPr lang="en-US" sz="2800" dirty="0"/>
              <a:t> </a:t>
            </a:r>
            <a:r>
              <a:rPr lang="en-US" sz="2800" dirty="0" err="1"/>
              <a:t>sendiri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914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1C351EC-EFDF-4FE5-BBAB-AB9CC50838F4}"/>
              </a:ext>
            </a:extLst>
          </p:cNvPr>
          <p:cNvSpPr txBox="1"/>
          <p:nvPr/>
        </p:nvSpPr>
        <p:spPr>
          <a:xfrm>
            <a:off x="116115" y="224560"/>
            <a:ext cx="11800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nn-NO" sz="4800" dirty="0"/>
              <a:t>C. Bisnis di bidang Teknologi Informasi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66149A8-D12B-428E-A66B-3585C3C321C5}"/>
              </a:ext>
            </a:extLst>
          </p:cNvPr>
          <p:cNvSpPr txBox="1"/>
          <p:nvPr/>
        </p:nvSpPr>
        <p:spPr>
          <a:xfrm>
            <a:off x="339669" y="1988437"/>
            <a:ext cx="11576560" cy="304698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Bisnis</a:t>
            </a:r>
            <a:r>
              <a:rPr lang="en-US" sz="2400" dirty="0" smtClean="0"/>
              <a:t> </a:t>
            </a:r>
            <a:r>
              <a:rPr lang="en-US" sz="2400" dirty="0"/>
              <a:t>di </a:t>
            </a:r>
            <a:r>
              <a:rPr lang="en-US" sz="2400" dirty="0" err="1"/>
              <a:t>bidang</a:t>
            </a:r>
            <a:r>
              <a:rPr lang="en-US" sz="2400" dirty="0"/>
              <a:t> </a:t>
            </a:r>
            <a:r>
              <a:rPr lang="en-US" sz="2400" dirty="0" err="1"/>
              <a:t>industri</a:t>
            </a:r>
            <a:r>
              <a:rPr lang="en-US" sz="2400" dirty="0"/>
              <a:t> </a:t>
            </a:r>
            <a:r>
              <a:rPr lang="en-US" sz="2400" dirty="0" err="1"/>
              <a:t>perangkat</a:t>
            </a:r>
            <a:r>
              <a:rPr lang="en-US" sz="2400" dirty="0"/>
              <a:t> </a:t>
            </a:r>
            <a:r>
              <a:rPr lang="en-US" sz="2400" dirty="0" err="1"/>
              <a:t>keras</a:t>
            </a:r>
            <a:r>
              <a:rPr lang="en-US" sz="2400" dirty="0"/>
              <a:t> </a:t>
            </a:r>
            <a:r>
              <a:rPr lang="en-US" sz="2400" dirty="0" err="1"/>
              <a:t>Bergerak</a:t>
            </a:r>
            <a:r>
              <a:rPr lang="en-US" sz="2400" dirty="0"/>
              <a:t> di </a:t>
            </a:r>
            <a:r>
              <a:rPr lang="en-US" sz="2400" dirty="0" err="1"/>
              <a:t>bidang</a:t>
            </a:r>
            <a:r>
              <a:rPr lang="en-US" sz="2400" dirty="0"/>
              <a:t> </a:t>
            </a:r>
            <a:r>
              <a:rPr lang="en-US" sz="2400" dirty="0" err="1"/>
              <a:t>rekayasa</a:t>
            </a:r>
            <a:r>
              <a:rPr lang="en-US" sz="2400" dirty="0"/>
              <a:t> </a:t>
            </a:r>
            <a:r>
              <a:rPr lang="id-ID" sz="2400" dirty="0" smtClean="0"/>
              <a:t>  </a:t>
            </a:r>
            <a:r>
              <a:rPr lang="en-US" sz="2400" dirty="0" err="1" smtClean="0"/>
              <a:t>perangkat</a:t>
            </a:r>
            <a:r>
              <a:rPr lang="en-US" sz="2400" dirty="0" smtClean="0"/>
              <a:t> </a:t>
            </a:r>
            <a:r>
              <a:rPr lang="en-US" sz="2400" dirty="0" err="1"/>
              <a:t>keras</a:t>
            </a:r>
            <a:r>
              <a:rPr lang="en-US" sz="2400" dirty="0"/>
              <a:t>, </a:t>
            </a:r>
            <a:r>
              <a:rPr lang="en-US" sz="2400" dirty="0" err="1"/>
              <a:t>contoh</a:t>
            </a:r>
            <a:r>
              <a:rPr lang="en-US" sz="2400" dirty="0"/>
              <a:t> IBM, Compaq </a:t>
            </a:r>
            <a:r>
              <a:rPr lang="en-US" sz="2400" dirty="0" err="1" smtClean="0"/>
              <a:t>dll</a:t>
            </a:r>
            <a:endParaRPr lang="id-ID" sz="2400" dirty="0" smtClean="0"/>
          </a:p>
          <a:p>
            <a:r>
              <a:rPr lang="en-US" sz="2400" dirty="0" smtClean="0"/>
              <a:t> </a:t>
            </a:r>
            <a:endParaRPr lang="id-ID" sz="2400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en-US" sz="2400" dirty="0" err="1" smtClean="0"/>
              <a:t>Bisnis</a:t>
            </a:r>
            <a:r>
              <a:rPr lang="en-US" sz="2400" dirty="0" smtClean="0"/>
              <a:t> </a:t>
            </a:r>
            <a:r>
              <a:rPr lang="en-US" sz="2400" dirty="0"/>
              <a:t>di </a:t>
            </a:r>
            <a:r>
              <a:rPr lang="en-US" sz="2400" dirty="0" err="1"/>
              <a:t>bidang</a:t>
            </a:r>
            <a:r>
              <a:rPr lang="en-US" sz="2400" dirty="0"/>
              <a:t> </a:t>
            </a:r>
            <a:r>
              <a:rPr lang="en-US" sz="2400" dirty="0" err="1"/>
              <a:t>rekayasa</a:t>
            </a:r>
            <a:r>
              <a:rPr lang="en-US" sz="2400" dirty="0"/>
              <a:t> </a:t>
            </a:r>
            <a:r>
              <a:rPr lang="en-US" sz="2400" dirty="0" err="1"/>
              <a:t>perangkat</a:t>
            </a:r>
            <a:r>
              <a:rPr lang="en-US" sz="2400" dirty="0"/>
              <a:t> </a:t>
            </a:r>
            <a:r>
              <a:rPr lang="en-US" sz="2400" dirty="0" err="1"/>
              <a:t>lunak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 smtClean="0"/>
              <a:t>perusahaan</a:t>
            </a:r>
            <a:r>
              <a:rPr lang="id-ID" sz="2400" dirty="0" smtClean="0"/>
              <a:t> </a:t>
            </a:r>
            <a:r>
              <a:rPr lang="en-US" sz="2400" dirty="0" smtClean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individu</a:t>
            </a:r>
            <a:r>
              <a:rPr lang="en-US" sz="2400" dirty="0"/>
              <a:t> yang </a:t>
            </a:r>
            <a:r>
              <a:rPr lang="en-US" sz="2400" dirty="0" err="1"/>
              <a:t>menguasai</a:t>
            </a:r>
            <a:r>
              <a:rPr lang="en-US" sz="2400" dirty="0"/>
              <a:t> </a:t>
            </a:r>
            <a:r>
              <a:rPr lang="en-US" sz="2400" dirty="0" err="1"/>
              <a:t>teknik</a:t>
            </a:r>
            <a:r>
              <a:rPr lang="en-US" sz="2400" dirty="0"/>
              <a:t> </a:t>
            </a:r>
            <a:r>
              <a:rPr lang="en-US" sz="2400" dirty="0" err="1"/>
              <a:t>rekayasa</a:t>
            </a:r>
            <a:r>
              <a:rPr lang="en-US" sz="2400" dirty="0"/>
              <a:t>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kegiatan</a:t>
            </a:r>
            <a:r>
              <a:rPr lang="en-US" sz="2400" dirty="0"/>
              <a:t> </a:t>
            </a:r>
            <a:r>
              <a:rPr lang="id-ID" sz="2400" dirty="0" smtClean="0"/>
              <a:t>                 </a:t>
            </a:r>
            <a:r>
              <a:rPr lang="en-US" sz="2400" dirty="0" smtClean="0"/>
              <a:t>engineering </a:t>
            </a:r>
            <a:r>
              <a:rPr lang="en-US" sz="2400" dirty="0"/>
              <a:t>yang </a:t>
            </a:r>
            <a:r>
              <a:rPr lang="en-US" sz="2400" dirty="0" err="1"/>
              <a:t>meliputi</a:t>
            </a:r>
            <a:r>
              <a:rPr lang="en-US" sz="2400" dirty="0"/>
              <a:t> </a:t>
            </a:r>
            <a:r>
              <a:rPr lang="en-US" sz="2400" dirty="0" err="1"/>
              <a:t>analisis</a:t>
            </a:r>
            <a:r>
              <a:rPr lang="en-US" sz="2400" dirty="0"/>
              <a:t>, </a:t>
            </a:r>
            <a:r>
              <a:rPr lang="en-US" sz="2400" dirty="0" err="1"/>
              <a:t>desain</a:t>
            </a:r>
            <a:r>
              <a:rPr lang="en-US" sz="2400" dirty="0"/>
              <a:t>, </a:t>
            </a:r>
            <a:r>
              <a:rPr lang="en-US" sz="2400" dirty="0" err="1"/>
              <a:t>spesifikasi</a:t>
            </a:r>
            <a:r>
              <a:rPr lang="en-US" sz="2400" dirty="0"/>
              <a:t>, </a:t>
            </a:r>
            <a:r>
              <a:rPr lang="en-US" sz="2400" dirty="0" err="1"/>
              <a:t>implementasidan</a:t>
            </a:r>
            <a:r>
              <a:rPr lang="en-US" sz="2400" dirty="0"/>
              <a:t> </a:t>
            </a:r>
            <a:r>
              <a:rPr lang="en-US" sz="2400" dirty="0" err="1"/>
              <a:t>validasi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menghasilkan</a:t>
            </a:r>
            <a:r>
              <a:rPr lang="en-US" sz="2400" dirty="0"/>
              <a:t> </a:t>
            </a:r>
            <a:r>
              <a:rPr lang="en-US" sz="2400" dirty="0" err="1"/>
              <a:t>produk</a:t>
            </a:r>
            <a:r>
              <a:rPr lang="en-US" sz="2400" dirty="0"/>
              <a:t> </a:t>
            </a:r>
            <a:r>
              <a:rPr lang="en-US" sz="2400" dirty="0" err="1"/>
              <a:t>perangkat</a:t>
            </a:r>
            <a:r>
              <a:rPr lang="en-US" sz="2400" dirty="0"/>
              <a:t> </a:t>
            </a:r>
            <a:r>
              <a:rPr lang="en-US" sz="2400" dirty="0" err="1"/>
              <a:t>lunak</a:t>
            </a:r>
            <a:r>
              <a:rPr lang="en-US" sz="2400" dirty="0"/>
              <a:t>. </a:t>
            </a:r>
            <a:r>
              <a:rPr lang="en-US" sz="2400" dirty="0" err="1"/>
              <a:t>Contoh</a:t>
            </a:r>
            <a:r>
              <a:rPr lang="en-US" sz="2400" dirty="0"/>
              <a:t> : Microsoft, adobe </a:t>
            </a:r>
            <a:r>
              <a:rPr lang="en-US" sz="2400" dirty="0" err="1"/>
              <a:t>dll</a:t>
            </a:r>
            <a:r>
              <a:rPr lang="en-US" sz="2400" dirty="0"/>
              <a:t> </a:t>
            </a:r>
            <a:endParaRPr lang="en-US" sz="24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2869" y="1284905"/>
            <a:ext cx="70118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sz="2800" dirty="0"/>
              <a:t>Beberapa kategori bisnis di bidang TI :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5976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0856" y="889338"/>
            <a:ext cx="1101634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2800" dirty="0" err="1" smtClean="0"/>
              <a:t>Bisnis</a:t>
            </a:r>
            <a:r>
              <a:rPr lang="en-US" sz="2800" dirty="0" smtClean="0"/>
              <a:t> </a:t>
            </a:r>
            <a:r>
              <a:rPr lang="en-US" sz="2800" dirty="0"/>
              <a:t>di </a:t>
            </a:r>
            <a:r>
              <a:rPr lang="en-US" sz="2800" dirty="0" err="1"/>
              <a:t>bidang</a:t>
            </a:r>
            <a:r>
              <a:rPr lang="en-US" sz="2800" dirty="0"/>
              <a:t> </a:t>
            </a:r>
            <a:r>
              <a:rPr lang="en-US" sz="2800" dirty="0" err="1"/>
              <a:t>distribusi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penjualan</a:t>
            </a:r>
            <a:r>
              <a:rPr lang="en-US" sz="2800" dirty="0"/>
              <a:t> </a:t>
            </a:r>
            <a:r>
              <a:rPr lang="en-US" sz="2800" dirty="0" err="1"/>
              <a:t>barang</a:t>
            </a:r>
            <a:r>
              <a:rPr lang="en-US" sz="2800" dirty="0"/>
              <a:t> </a:t>
            </a:r>
            <a:r>
              <a:rPr lang="en-US" sz="2800" dirty="0" err="1"/>
              <a:t>Bisnis</a:t>
            </a:r>
            <a:r>
              <a:rPr lang="en-US" sz="2800" dirty="0"/>
              <a:t> </a:t>
            </a:r>
            <a:r>
              <a:rPr lang="id-ID" sz="2800" dirty="0" smtClean="0"/>
              <a:t>     </a:t>
            </a:r>
            <a:r>
              <a:rPr lang="en-US" sz="2800" dirty="0" smtClean="0"/>
              <a:t>yang </a:t>
            </a:r>
            <a:r>
              <a:rPr lang="en-US" sz="2800" dirty="0" err="1"/>
              <a:t>bergerak</a:t>
            </a:r>
            <a:r>
              <a:rPr lang="en-US" sz="2800" dirty="0"/>
              <a:t> di </a:t>
            </a:r>
            <a:r>
              <a:rPr lang="en-US" sz="2800" dirty="0" err="1"/>
              <a:t>bidang</a:t>
            </a:r>
            <a:r>
              <a:rPr lang="en-US" sz="2800" dirty="0"/>
              <a:t> </a:t>
            </a:r>
            <a:r>
              <a:rPr lang="en-US" sz="2800" dirty="0" err="1"/>
              <a:t>pemasaran</a:t>
            </a:r>
            <a:r>
              <a:rPr lang="en-US" sz="2800" dirty="0"/>
              <a:t> </a:t>
            </a:r>
            <a:r>
              <a:rPr lang="en-US" sz="2800" dirty="0" err="1"/>
              <a:t>produk</a:t>
            </a:r>
            <a:r>
              <a:rPr lang="en-US" sz="2800" dirty="0"/>
              <a:t> </a:t>
            </a:r>
            <a:r>
              <a:rPr lang="en-US" sz="2800" dirty="0" err="1"/>
              <a:t>komputer</a:t>
            </a:r>
            <a:r>
              <a:rPr lang="en-US" sz="2800" dirty="0"/>
              <a:t> </a:t>
            </a:r>
            <a:r>
              <a:rPr lang="id-ID" sz="2800" dirty="0" smtClean="0"/>
              <a:t>    </a:t>
            </a:r>
            <a:r>
              <a:rPr lang="en-US" sz="2800" dirty="0" err="1" smtClean="0"/>
              <a:t>baik</a:t>
            </a:r>
            <a:r>
              <a:rPr lang="en-US" sz="2800" dirty="0" smtClean="0"/>
              <a:t> </a:t>
            </a:r>
            <a:r>
              <a:rPr lang="en-US" sz="2800" dirty="0" err="1"/>
              <a:t>oleh</a:t>
            </a:r>
            <a:r>
              <a:rPr lang="en-US" sz="2800" dirty="0"/>
              <a:t> vendor </a:t>
            </a:r>
            <a:r>
              <a:rPr lang="en-US" sz="2800" dirty="0" err="1"/>
              <a:t>ataupun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pribadi</a:t>
            </a:r>
            <a:r>
              <a:rPr lang="en-US" sz="2800" dirty="0"/>
              <a:t>. </a:t>
            </a:r>
            <a:endParaRPr lang="id-ID" sz="2800" dirty="0"/>
          </a:p>
          <a:p>
            <a:pPr marL="514350" indent="-514350">
              <a:buFont typeface="+mj-lt"/>
              <a:buAutoNum type="arabicPeriod" startAt="3"/>
            </a:pPr>
            <a:endParaRPr lang="id-ID" sz="2800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en-US" sz="2800" dirty="0" err="1" smtClean="0"/>
              <a:t>Bisnis</a:t>
            </a:r>
            <a:r>
              <a:rPr lang="en-US" sz="2800" dirty="0" smtClean="0"/>
              <a:t> </a:t>
            </a:r>
            <a:r>
              <a:rPr lang="en-US" sz="2800" dirty="0"/>
              <a:t>di </a:t>
            </a:r>
            <a:r>
              <a:rPr lang="en-US" sz="2800" dirty="0" err="1"/>
              <a:t>bidang</a:t>
            </a:r>
            <a:r>
              <a:rPr lang="en-US" sz="2800" dirty="0"/>
              <a:t> </a:t>
            </a:r>
            <a:r>
              <a:rPr lang="en-US" sz="2800" dirty="0" err="1"/>
              <a:t>pendidikan</a:t>
            </a:r>
            <a:r>
              <a:rPr lang="en-US" sz="2800" dirty="0"/>
              <a:t> </a:t>
            </a:r>
            <a:r>
              <a:rPr lang="en-US" sz="2800" dirty="0" err="1"/>
              <a:t>teknologi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 </a:t>
            </a:r>
            <a:r>
              <a:rPr lang="en-US" sz="2800" dirty="0" err="1"/>
              <a:t>Bisa</a:t>
            </a:r>
            <a:r>
              <a:rPr lang="en-US" sz="2800" dirty="0"/>
              <a:t> </a:t>
            </a:r>
            <a:r>
              <a:rPr lang="id-ID" sz="2800" dirty="0" smtClean="0"/>
              <a:t>          </a:t>
            </a:r>
            <a:r>
              <a:rPr lang="en-US" sz="2800" dirty="0" err="1" smtClean="0"/>
              <a:t>berupa</a:t>
            </a:r>
            <a:r>
              <a:rPr lang="en-US" sz="2800" dirty="0" smtClean="0"/>
              <a:t> </a:t>
            </a:r>
            <a:r>
              <a:rPr lang="en-US" sz="2800" dirty="0" err="1"/>
              <a:t>lembaga</a:t>
            </a:r>
            <a:r>
              <a:rPr lang="en-US" sz="2800" dirty="0"/>
              <a:t> – </a:t>
            </a:r>
            <a:r>
              <a:rPr lang="en-US" sz="2800" dirty="0" err="1"/>
              <a:t>lembaga</a:t>
            </a:r>
            <a:r>
              <a:rPr lang="en-US" sz="2800" dirty="0"/>
              <a:t> </a:t>
            </a:r>
            <a:r>
              <a:rPr lang="en-US" sz="2800" dirty="0" err="1"/>
              <a:t>kursus</a:t>
            </a:r>
            <a:r>
              <a:rPr lang="en-US" sz="2800" dirty="0"/>
              <a:t> </a:t>
            </a:r>
            <a:r>
              <a:rPr lang="en-US" sz="2800" dirty="0" err="1"/>
              <a:t>komputer</a:t>
            </a:r>
            <a:r>
              <a:rPr lang="en-US" sz="2800" dirty="0"/>
              <a:t> </a:t>
            </a:r>
            <a:r>
              <a:rPr lang="en-US" sz="2800" dirty="0" err="1"/>
              <a:t>sampai</a:t>
            </a:r>
            <a:r>
              <a:rPr lang="en-US" sz="2800" dirty="0"/>
              <a:t> </a:t>
            </a:r>
            <a:r>
              <a:rPr lang="id-ID" sz="2800" dirty="0" smtClean="0"/>
              <a:t>     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/>
              <a:t>perguruan</a:t>
            </a:r>
            <a:r>
              <a:rPr lang="en-US" sz="2800" dirty="0"/>
              <a:t> </a:t>
            </a:r>
            <a:r>
              <a:rPr lang="en-US" sz="2800" dirty="0" err="1"/>
              <a:t>tinggi</a:t>
            </a:r>
            <a:r>
              <a:rPr lang="en-US" sz="2800" dirty="0"/>
              <a:t> </a:t>
            </a:r>
            <a:r>
              <a:rPr lang="en-US" sz="2800" dirty="0" err="1"/>
              <a:t>bidang</a:t>
            </a:r>
            <a:r>
              <a:rPr lang="en-US" sz="2800" dirty="0"/>
              <a:t> </a:t>
            </a:r>
            <a:r>
              <a:rPr lang="en-US" sz="2800" dirty="0" err="1"/>
              <a:t>komputer</a:t>
            </a:r>
            <a:r>
              <a:rPr lang="en-US" sz="2800" dirty="0"/>
              <a:t>. </a:t>
            </a:r>
            <a:r>
              <a:rPr lang="en-US" sz="2800" dirty="0" err="1"/>
              <a:t>Contoh</a:t>
            </a:r>
            <a:r>
              <a:rPr lang="en-US" sz="2800" dirty="0"/>
              <a:t> : </a:t>
            </a:r>
            <a:r>
              <a:rPr lang="en-US" sz="2800" dirty="0" smtClean="0"/>
              <a:t>BSI</a:t>
            </a:r>
            <a:endParaRPr lang="id-ID" sz="2800" dirty="0" smtClean="0"/>
          </a:p>
          <a:p>
            <a:pPr marL="514350" indent="-514350">
              <a:buFont typeface="+mj-lt"/>
              <a:buAutoNum type="arabicPeriod" startAt="3"/>
            </a:pPr>
            <a:endParaRPr lang="id-ID" sz="2800" dirty="0"/>
          </a:p>
          <a:p>
            <a:pPr marL="514350" indent="-514350">
              <a:buFont typeface="+mj-lt"/>
              <a:buAutoNum type="arabicPeriod" startAt="3"/>
            </a:pPr>
            <a:r>
              <a:rPr lang="en-US" sz="2800" dirty="0" err="1"/>
              <a:t>Bisnis</a:t>
            </a:r>
            <a:r>
              <a:rPr lang="en-US" sz="2800" dirty="0"/>
              <a:t> di </a:t>
            </a:r>
            <a:r>
              <a:rPr lang="en-US" sz="2800" dirty="0" err="1"/>
              <a:t>bidang</a:t>
            </a:r>
            <a:r>
              <a:rPr lang="en-US" sz="2800" dirty="0"/>
              <a:t> </a:t>
            </a:r>
            <a:r>
              <a:rPr lang="en-US" sz="2800" dirty="0" err="1"/>
              <a:t>pemeliharaan</a:t>
            </a:r>
            <a:r>
              <a:rPr lang="en-US" sz="2800" dirty="0"/>
              <a:t> </a:t>
            </a:r>
            <a:r>
              <a:rPr lang="en-US" sz="2800" dirty="0" err="1"/>
              <a:t>teknologi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 </a:t>
            </a:r>
            <a:r>
              <a:rPr lang="id-ID" sz="2800" dirty="0" smtClean="0"/>
              <a:t>             </a:t>
            </a:r>
            <a:r>
              <a:rPr lang="en-US" sz="2800" dirty="0" err="1" smtClean="0"/>
              <a:t>Pemeliharaan</a:t>
            </a:r>
            <a:r>
              <a:rPr lang="en-US" sz="2800" dirty="0" smtClean="0"/>
              <a:t> </a:t>
            </a:r>
            <a:r>
              <a:rPr lang="en-US" sz="2800" dirty="0" err="1"/>
              <a:t>bisa</a:t>
            </a:r>
            <a:r>
              <a:rPr lang="en-US" sz="2800" dirty="0"/>
              <a:t> </a:t>
            </a:r>
            <a:r>
              <a:rPr lang="en-US" sz="2800" dirty="0" err="1"/>
              <a:t>dilakukan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</a:t>
            </a:r>
            <a:r>
              <a:rPr lang="en-US" sz="2800" dirty="0" err="1"/>
              <a:t>pengembang</a:t>
            </a:r>
            <a:r>
              <a:rPr lang="en-US" sz="2800" dirty="0"/>
              <a:t> </a:t>
            </a:r>
            <a:r>
              <a:rPr lang="en-US" sz="2800" dirty="0" err="1"/>
              <a:t>melalui</a:t>
            </a:r>
            <a:r>
              <a:rPr lang="en-US" sz="2800" dirty="0"/>
              <a:t> </a:t>
            </a:r>
            <a:r>
              <a:rPr lang="en-US" sz="2800" dirty="0" err="1"/>
              <a:t>divisi</a:t>
            </a:r>
            <a:r>
              <a:rPr lang="en-US" sz="2800" dirty="0"/>
              <a:t> technical support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spesialisasi</a:t>
            </a:r>
            <a:r>
              <a:rPr lang="en-US" sz="2800" dirty="0"/>
              <a:t> </a:t>
            </a:r>
            <a:r>
              <a:rPr lang="en-US" sz="2800" dirty="0" err="1"/>
              <a:t>bidang</a:t>
            </a:r>
            <a:r>
              <a:rPr lang="en-US" sz="2800" dirty="0"/>
              <a:t> </a:t>
            </a:r>
            <a:r>
              <a:rPr lang="id-ID" sz="2800" dirty="0" smtClean="0"/>
              <a:t>                   </a:t>
            </a:r>
            <a:r>
              <a:rPr lang="en-US" sz="2800" dirty="0" smtClean="0"/>
              <a:t>maintenance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teknisi</a:t>
            </a:r>
            <a:r>
              <a:rPr lang="en-US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6890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5563" y="573704"/>
            <a:ext cx="88969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/>
              <a:t>Tantangan</a:t>
            </a:r>
            <a:r>
              <a:rPr lang="en-US" sz="3600" dirty="0"/>
              <a:t> </a:t>
            </a:r>
            <a:r>
              <a:rPr lang="en-US" sz="3600" dirty="0" err="1"/>
              <a:t>umum</a:t>
            </a:r>
            <a:r>
              <a:rPr lang="en-US" sz="3600" dirty="0"/>
              <a:t> </a:t>
            </a:r>
            <a:r>
              <a:rPr lang="en-US" sz="3600" dirty="0" err="1"/>
              <a:t>bisnis</a:t>
            </a:r>
            <a:r>
              <a:rPr lang="en-US" sz="3600" dirty="0"/>
              <a:t> di </a:t>
            </a:r>
            <a:r>
              <a:rPr lang="en-US" sz="3600" dirty="0" err="1"/>
              <a:t>bidang</a:t>
            </a:r>
            <a:r>
              <a:rPr lang="en-US" sz="3600" dirty="0"/>
              <a:t> TI : </a:t>
            </a:r>
          </a:p>
        </p:txBody>
      </p:sp>
      <p:sp>
        <p:nvSpPr>
          <p:cNvPr id="3" name="Rectangle 2"/>
          <p:cNvSpPr/>
          <p:nvPr/>
        </p:nvSpPr>
        <p:spPr>
          <a:xfrm>
            <a:off x="841828" y="1535837"/>
            <a:ext cx="1062445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err="1" smtClean="0"/>
              <a:t>Tantangan</a:t>
            </a:r>
            <a:r>
              <a:rPr lang="en-US" sz="3200" dirty="0" smtClean="0"/>
              <a:t> </a:t>
            </a:r>
            <a:r>
              <a:rPr lang="en-US" sz="3200" dirty="0" err="1"/>
              <a:t>inovasi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perubahan</a:t>
            </a:r>
            <a:r>
              <a:rPr lang="en-US" sz="3200" dirty="0"/>
              <a:t> yang </a:t>
            </a:r>
            <a:r>
              <a:rPr lang="en-US" sz="3200" dirty="0" err="1"/>
              <a:t>cepat</a:t>
            </a:r>
            <a:r>
              <a:rPr lang="en-US" sz="3200" dirty="0"/>
              <a:t> </a:t>
            </a:r>
            <a:endParaRPr lang="id-ID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/>
              <a:t>Tantangan</a:t>
            </a:r>
            <a:r>
              <a:rPr lang="en-US" sz="3200" dirty="0" smtClean="0"/>
              <a:t> </a:t>
            </a:r>
            <a:r>
              <a:rPr lang="en-US" sz="3200" dirty="0" err="1"/>
              <a:t>pasar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pemasaran</a:t>
            </a:r>
            <a:r>
              <a:rPr lang="en-US" sz="3200" dirty="0"/>
              <a:t> di era </a:t>
            </a:r>
            <a:r>
              <a:rPr lang="id-ID" sz="3200" dirty="0" smtClean="0"/>
              <a:t>             </a:t>
            </a:r>
            <a:r>
              <a:rPr lang="en-US" sz="3200" dirty="0" err="1" smtClean="0"/>
              <a:t>globalisasi</a:t>
            </a:r>
            <a:r>
              <a:rPr lang="en-US" sz="3200" dirty="0" smtClean="0"/>
              <a:t> </a:t>
            </a:r>
            <a:endParaRPr lang="id-ID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/>
              <a:t>Tantanga</a:t>
            </a:r>
            <a:r>
              <a:rPr lang="id-ID" sz="3200" dirty="0" smtClean="0"/>
              <a:t>n</a:t>
            </a:r>
            <a:r>
              <a:rPr lang="en-US" sz="3200" dirty="0" smtClean="0"/>
              <a:t> </a:t>
            </a:r>
            <a:r>
              <a:rPr lang="en-US" sz="3200" dirty="0" err="1"/>
              <a:t>pergaulan</a:t>
            </a:r>
            <a:r>
              <a:rPr lang="en-US" sz="3200" dirty="0"/>
              <a:t> </a:t>
            </a:r>
            <a:r>
              <a:rPr lang="en-US" sz="3200" dirty="0" err="1"/>
              <a:t>internasional</a:t>
            </a:r>
            <a:r>
              <a:rPr lang="en-US" sz="3200" dirty="0"/>
              <a:t> </a:t>
            </a:r>
            <a:endParaRPr lang="id-ID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/>
              <a:t>Tantangan</a:t>
            </a:r>
            <a:r>
              <a:rPr lang="en-US" sz="3200" dirty="0" smtClean="0"/>
              <a:t> </a:t>
            </a:r>
            <a:r>
              <a:rPr lang="en-US" sz="3200" dirty="0" err="1"/>
              <a:t>pengembangan</a:t>
            </a:r>
            <a:r>
              <a:rPr lang="en-US" sz="3200" dirty="0"/>
              <a:t> </a:t>
            </a:r>
            <a:r>
              <a:rPr lang="en-US" sz="3200" dirty="0" err="1"/>
              <a:t>sikap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tanggung</a:t>
            </a:r>
            <a:r>
              <a:rPr lang="en-US" sz="3200" dirty="0"/>
              <a:t> </a:t>
            </a:r>
            <a:r>
              <a:rPr lang="en-US" sz="3200" dirty="0" err="1"/>
              <a:t>jawab</a:t>
            </a:r>
            <a:r>
              <a:rPr lang="en-US" sz="3200" dirty="0"/>
              <a:t> </a:t>
            </a:r>
            <a:r>
              <a:rPr lang="en-US" sz="3200" dirty="0" err="1"/>
              <a:t>pribadi</a:t>
            </a:r>
            <a:r>
              <a:rPr lang="en-US" sz="3200" dirty="0"/>
              <a:t> </a:t>
            </a:r>
            <a:endParaRPr lang="id-ID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/>
              <a:t>Tantangan</a:t>
            </a:r>
            <a:r>
              <a:rPr lang="en-US" sz="3200" dirty="0" smtClean="0"/>
              <a:t> </a:t>
            </a:r>
            <a:r>
              <a:rPr lang="en-US" sz="3200" dirty="0" err="1"/>
              <a:t>pengembangan</a:t>
            </a:r>
            <a:r>
              <a:rPr lang="en-US" sz="3200" dirty="0"/>
              <a:t> </a:t>
            </a:r>
            <a:r>
              <a:rPr lang="en-US" sz="3200" dirty="0" err="1"/>
              <a:t>sumber</a:t>
            </a:r>
            <a:r>
              <a:rPr lang="en-US" sz="3200" dirty="0"/>
              <a:t> </a:t>
            </a:r>
            <a:r>
              <a:rPr lang="en-US" sz="3200" dirty="0" err="1"/>
              <a:t>daya</a:t>
            </a:r>
            <a:r>
              <a:rPr lang="en-US" sz="3200" dirty="0"/>
              <a:t> </a:t>
            </a:r>
            <a:r>
              <a:rPr lang="en-US" sz="3200" dirty="0" err="1"/>
              <a:t>manusia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7581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5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PENGERTIAN BISNIS TEKNOLOGI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3100" smtClean="0">
                <a:latin typeface="Arial Narrow" pitchFamily="34" charset="0"/>
              </a:rPr>
              <a:t>Riset dan Pengembangan adalah pendorong utama bisnis teknologi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3100" smtClean="0">
                <a:latin typeface="Arial Narrow" pitchFamily="34" charset="0"/>
              </a:rPr>
              <a:t>Mengembangkan proses inovasi secara berkesinambungan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3100" smtClean="0">
                <a:latin typeface="Arial Narrow" pitchFamily="34" charset="0"/>
              </a:rPr>
              <a:t>Memulai usaha skala kecil atau menengah berpotensi menjadi bisnis raksasa </a:t>
            </a:r>
            <a:r>
              <a:rPr lang="en-US" sz="3100" i="1" smtClean="0">
                <a:latin typeface="Arial Narrow" pitchFamily="34" charset="0"/>
              </a:rPr>
              <a:t>(infant giant)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3100" smtClean="0">
                <a:latin typeface="Arial Narrow" pitchFamily="34" charset="0"/>
              </a:rPr>
              <a:t>Sinergi antara inovator,teknopreneur,investor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3100" smtClean="0">
                <a:latin typeface="Arial Narrow" pitchFamily="34" charset="0"/>
              </a:rPr>
              <a:t>Menginvestasikan 5-25% penjualan untuk R&amp;D</a:t>
            </a:r>
          </a:p>
        </p:txBody>
      </p:sp>
    </p:spTree>
    <p:extLst>
      <p:ext uri="{BB962C8B-B14F-4D97-AF65-F5344CB8AC3E}">
        <p14:creationId xmlns:p14="http://schemas.microsoft.com/office/powerpoint/2010/main" val="9980133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394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109728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Peranan Stanford University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10972800" cy="99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100 start up company alumni Stanford berpendapatan U$ 65 Juta tahun 1996</a:t>
            </a:r>
          </a:p>
        </p:txBody>
      </p:sp>
      <p:pic>
        <p:nvPicPr>
          <p:cNvPr id="15364" name="Picture 4" descr="Teknopreneu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2286001"/>
            <a:ext cx="5791200" cy="437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958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oppins SemiBold - Poppins Light">
      <a:majorFont>
        <a:latin typeface="Poppins SemiBold"/>
        <a:ea typeface="Arial Unicode MS"/>
        <a:cs typeface=""/>
      </a:majorFont>
      <a:minorFont>
        <a:latin typeface="Poppins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345C6"/>
        </a:solidFill>
        <a:ln>
          <a:noFill/>
        </a:ln>
      </a:spPr>
      <a:bodyPr rtlCol="0" anchor="ctr"/>
      <a:lstStyle>
        <a:defPPr algn="ctr">
          <a:defRPr sz="2400" dirty="0" smtClean="0">
            <a:solidFill>
              <a:schemeClr val="bg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4300</TotalTime>
  <Words>1104</Words>
  <Application>Microsoft Office PowerPoint</Application>
  <PresentationFormat>Custom</PresentationFormat>
  <Paragraphs>149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Wingdings</vt:lpstr>
      <vt:lpstr>Poppins Light</vt:lpstr>
      <vt:lpstr>Arial Unicode MS</vt:lpstr>
      <vt:lpstr>Poppins SemiBold</vt:lpstr>
      <vt:lpstr>Arial MT</vt:lpstr>
      <vt:lpstr>Tahoma</vt:lpstr>
      <vt:lpstr>Arial Narrow</vt:lpstr>
      <vt:lpstr>맑은 고딕</vt:lpstr>
      <vt:lpstr>PPTMON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PENGERTIAN BISNIS TEKNOLOGI</vt:lpstr>
      <vt:lpstr>PowerPoint Presentation</vt:lpstr>
      <vt:lpstr>Peranan Stanford University</vt:lpstr>
      <vt:lpstr>10 PROSPEK E-BUSINESS DI INDONESIA</vt:lpstr>
      <vt:lpstr>Aplikasi TIK yg bermanfaat dlm kehidupan sehari-hari</vt:lpstr>
      <vt:lpstr>Teknologi Informasi dan Komunikasi dalam  Bisnis</vt:lpstr>
      <vt:lpstr>Teknologi Informasi dan  Komunikasi dalam  Bisnis</vt:lpstr>
      <vt:lpstr>Teknologi Informasi dan Komunikasi dalam  Bisnis</vt:lpstr>
      <vt:lpstr>Teknologi Informasi dan Komunikasi dalam  Bisnis</vt:lpstr>
      <vt:lpstr>Teknologi Informasi dan  Komunikasi dalam  Bisnis Internet Banking</vt:lpstr>
      <vt:lpstr>Teknologi Informasi dan  Komunikasi dalam  Bisnis</vt:lpstr>
      <vt:lpstr>Jenis dan Tipe Bisnis di Bidang TIK</vt:lpstr>
      <vt:lpstr>Jenis dan Tipe Bisnis di Bidang TIK</vt:lpstr>
      <vt:lpstr>Jenis dan Tipe Bisnis di Bidang TIK</vt:lpstr>
      <vt:lpstr>Jenis dan Tipe Bisnis di Bidang TIK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5</dc:creator>
  <cp:lastModifiedBy>HP</cp:lastModifiedBy>
  <cp:revision>343</cp:revision>
  <dcterms:created xsi:type="dcterms:W3CDTF">2019-04-06T05:20:47Z</dcterms:created>
  <dcterms:modified xsi:type="dcterms:W3CDTF">2022-12-21T01:39:52Z</dcterms:modified>
</cp:coreProperties>
</file>