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90" r:id="rId2"/>
    <p:sldId id="293" r:id="rId3"/>
    <p:sldId id="294" r:id="rId4"/>
    <p:sldId id="275" r:id="rId5"/>
    <p:sldId id="276" r:id="rId6"/>
    <p:sldId id="277" r:id="rId7"/>
    <p:sldId id="278" r:id="rId8"/>
    <p:sldId id="280" r:id="rId9"/>
    <p:sldId id="292" r:id="rId10"/>
    <p:sldId id="281" r:id="rId11"/>
    <p:sldId id="282" r:id="rId12"/>
    <p:sldId id="283" r:id="rId13"/>
    <p:sldId id="284" r:id="rId14"/>
    <p:sldId id="285" r:id="rId15"/>
    <p:sldId id="286" r:id="rId16"/>
    <p:sldId id="287" r:id="rId17"/>
  </p:sldIdLst>
  <p:sldSz cx="9144000" cy="6858000" type="screen4x3"/>
  <p:notesSz cx="6858000" cy="994568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70" autoAdjust="0"/>
    <p:restoredTop sz="94660"/>
  </p:normalViewPr>
  <p:slideViewPr>
    <p:cSldViewPr>
      <p:cViewPr>
        <p:scale>
          <a:sx n="75" d="100"/>
          <a:sy n="75" d="100"/>
        </p:scale>
        <p:origin x="-140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A37D59F-FF23-4A81-BBD0-59FD70B8CEB5}" type="datetimeFigureOut">
              <a:rPr lang="id-ID"/>
              <a:pPr>
                <a:defRPr/>
              </a:pPr>
              <a:t>25/04/2022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1315A7-B1EF-42A0-9FA5-6FE24B5439A1}" type="slidenum">
              <a:rPr lang="id-ID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67993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D0514-EE9E-4314-886D-D0FD1BC03BD9}" type="datetimeFigureOut">
              <a:rPr lang="fr-FR"/>
              <a:pPr>
                <a:defRPr/>
              </a:pPr>
              <a:t>25/04/2022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D6F80-5DC7-469D-84E0-19BCAC150610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73790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80BF0-EE0C-4CEE-818B-EDC463F0A460}" type="datetimeFigureOut">
              <a:rPr lang="fr-FR"/>
              <a:pPr>
                <a:defRPr/>
              </a:pPr>
              <a:t>25/04/2022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87FC21-6F09-4D92-A1FA-224B18863D5A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68570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A7D64-ADEC-49AD-B815-2653E770205E}" type="datetimeFigureOut">
              <a:rPr lang="fr-FR"/>
              <a:pPr>
                <a:defRPr/>
              </a:pPr>
              <a:t>25/04/2022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F4DB8-0192-4396-A70B-8BF7A8CEA067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1809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03A14-0679-44C6-86B9-ADA419F591F9}" type="datetimeFigureOut">
              <a:rPr lang="fr-FR"/>
              <a:pPr>
                <a:defRPr/>
              </a:pPr>
              <a:t>25/04/2022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4B11D-131E-4702-B4B0-1A6700667496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3205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45E3C-A702-48DD-960F-67CA259FC8D1}" type="datetimeFigureOut">
              <a:rPr lang="fr-FR"/>
              <a:pPr>
                <a:defRPr/>
              </a:pPr>
              <a:t>25/04/2022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BA8EF-D289-43DA-BDA1-4E6614478521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5471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4EF7B-3526-4F87-A57B-C39A203BF783}" type="datetimeFigureOut">
              <a:rPr lang="fr-FR"/>
              <a:pPr>
                <a:defRPr/>
              </a:pPr>
              <a:t>25/04/2022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23BAD-644C-4ABE-B072-8E99734729EC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50387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FD594-C2AE-422B-A032-F28210D61CCE}" type="datetimeFigureOut">
              <a:rPr lang="fr-FR"/>
              <a:pPr>
                <a:defRPr/>
              </a:pPr>
              <a:t>25/04/2022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F6BDE6-C70F-46CD-B721-DDB6BF512FE9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07503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F1567-6206-44D9-AB3E-C0BFC937E460}" type="datetimeFigureOut">
              <a:rPr lang="fr-FR"/>
              <a:pPr>
                <a:defRPr/>
              </a:pPr>
              <a:t>25/04/2022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98FF3-97CE-42DC-875B-4561236D5502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10262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E1214-EE86-4B28-83A9-B4B5516EE7A5}" type="datetimeFigureOut">
              <a:rPr lang="fr-FR"/>
              <a:pPr>
                <a:defRPr/>
              </a:pPr>
              <a:t>25/04/2022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F0BCE-249F-403C-A229-15AAEEB30052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92039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FA0B3-BEE3-4C66-A248-66C8E1CC286F}" type="datetimeFigureOut">
              <a:rPr lang="fr-FR"/>
              <a:pPr>
                <a:defRPr/>
              </a:pPr>
              <a:t>25/04/2022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8FFDB0-A23E-4A97-B895-7FAABAFFD8EA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46732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8D6C5-7C51-458F-A0AD-CA9D833A0249}" type="datetimeFigureOut">
              <a:rPr lang="fr-FR"/>
              <a:pPr>
                <a:defRPr/>
              </a:pPr>
              <a:t>25/04/2022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830E0-9F72-4DB4-899F-25BEEFC4CE44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765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CA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0DFF47-CBDA-4ADA-BF53-E06E30E9A20C}" type="datetimeFigureOut">
              <a:rPr lang="fr-FR"/>
              <a:pPr>
                <a:defRPr/>
              </a:pPr>
              <a:t>25/04/2022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67A504D-60F6-4A7E-AF42-D0246F89037A}" type="slidenum">
              <a:rPr lang="fr-CA"/>
              <a:pPr/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7" Type="http://schemas.microsoft.com/office/2007/relationships/hdphoto" Target="../media/hdphoto5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microsoft.com/office/2007/relationships/hdphoto" Target="../media/hdphoto12.wdp"/><Relationship Id="rId3" Type="http://schemas.microsoft.com/office/2007/relationships/hdphoto" Target="../media/hdphoto7.wdp"/><Relationship Id="rId7" Type="http://schemas.microsoft.com/office/2007/relationships/hdphoto" Target="../media/hdphoto9.wdp"/><Relationship Id="rId12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microsoft.com/office/2007/relationships/hdphoto" Target="../media/hdphoto11.wdp"/><Relationship Id="rId5" Type="http://schemas.microsoft.com/office/2007/relationships/hdphoto" Target="../media/hdphoto8.wdp"/><Relationship Id="rId10" Type="http://schemas.openxmlformats.org/officeDocument/2006/relationships/image" Target="../media/image12.png"/><Relationship Id="rId4" Type="http://schemas.openxmlformats.org/officeDocument/2006/relationships/image" Target="../media/image9.png"/><Relationship Id="rId9" Type="http://schemas.microsoft.com/office/2007/relationships/hdphoto" Target="../media/hdphoto10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Data </a:t>
            </a:r>
            <a:r>
              <a:rPr lang="en-US" dirty="0" err="1" smtClean="0">
                <a:solidFill>
                  <a:srgbClr val="FFFF00"/>
                </a:solidFill>
                <a:latin typeface="Algerian" panose="04020705040A02060702" pitchFamily="82" charset="0"/>
              </a:rPr>
              <a:t>analisis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971600" y="1556792"/>
            <a:ext cx="7280989" cy="86409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id-ID" dirty="0" smtClean="0">
                <a:solidFill>
                  <a:srgbClr val="0000CC"/>
                </a:solidFill>
                <a:latin typeface="Algerian" panose="04020705040A02060702" pitchFamily="82" charset="0"/>
              </a:rPr>
              <a:t>P-11 (ANALISA REGRESI-2)</a:t>
            </a:r>
            <a:endParaRPr lang="fr-CA" dirty="0" smtClean="0">
              <a:solidFill>
                <a:srgbClr val="0000CC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6689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04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2" tIns="914112" rIns="914112" bIns="914112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48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48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4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49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49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493" name="Rectangle 3"/>
          <p:cNvSpPr>
            <a:spLocks noChangeArrowheads="1"/>
          </p:cNvSpPr>
          <p:nvPr/>
        </p:nvSpPr>
        <p:spPr bwMode="auto">
          <a:xfrm>
            <a:off x="230188" y="990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110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/>
          </a:p>
        </p:txBody>
      </p:sp>
      <p:sp>
        <p:nvSpPr>
          <p:cNvPr id="2049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49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49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497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4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49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50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1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620688"/>
            <a:ext cx="8568952" cy="5760640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sz="2800" dirty="0" err="1" smtClean="0"/>
              <a:t>Regresi</a:t>
            </a:r>
            <a:r>
              <a:rPr lang="en-US" sz="2800" dirty="0" smtClean="0"/>
              <a:t> trend parabola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dasarnya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garis</a:t>
            </a:r>
            <a:r>
              <a:rPr lang="en-US" sz="2800" dirty="0" smtClean="0"/>
              <a:t> </a:t>
            </a:r>
            <a:r>
              <a:rPr lang="en-US" sz="2800" dirty="0" err="1" smtClean="0"/>
              <a:t>regresi</a:t>
            </a:r>
            <a:r>
              <a:rPr lang="en-US" sz="2800" dirty="0" smtClean="0"/>
              <a:t> </a:t>
            </a:r>
            <a:r>
              <a:rPr lang="en-US" sz="2800" dirty="0" err="1" smtClean="0"/>
              <a:t>dimana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bebas</a:t>
            </a:r>
            <a:r>
              <a:rPr lang="en-US" sz="2800" dirty="0" smtClean="0"/>
              <a:t> X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 err="1" smtClean="0"/>
              <a:t>Persamaan</a:t>
            </a:r>
            <a:r>
              <a:rPr lang="en-US" sz="2800" dirty="0" smtClean="0"/>
              <a:t> </a:t>
            </a:r>
            <a:r>
              <a:rPr lang="en-US" sz="2800" dirty="0" err="1" smtClean="0"/>
              <a:t>garis</a:t>
            </a:r>
            <a:r>
              <a:rPr lang="en-US" sz="2800" dirty="0" smtClean="0"/>
              <a:t> trend parabola :</a:t>
            </a:r>
          </a:p>
          <a:p>
            <a:pPr>
              <a:buFont typeface="Arial" charset="0"/>
              <a:buNone/>
              <a:defRPr/>
            </a:pPr>
            <a:r>
              <a:rPr lang="en-US" sz="2800" dirty="0" smtClean="0"/>
              <a:t>		Y = a + </a:t>
            </a:r>
            <a:r>
              <a:rPr lang="en-US" sz="2800" dirty="0" err="1" smtClean="0"/>
              <a:t>bX</a:t>
            </a:r>
            <a:r>
              <a:rPr lang="en-US" sz="2800" dirty="0" smtClean="0"/>
              <a:t> + cX</a:t>
            </a:r>
            <a:r>
              <a:rPr lang="en-US" sz="2800" baseline="30000" dirty="0" smtClean="0"/>
              <a:t>2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 smtClean="0"/>
              <a:t>Di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regresi</a:t>
            </a:r>
            <a:r>
              <a:rPr lang="en-US" sz="2800" dirty="0" smtClean="0"/>
              <a:t> trend parabola </a:t>
            </a:r>
            <a:r>
              <a:rPr lang="en-US" sz="2800" dirty="0" err="1" smtClean="0"/>
              <a:t>pemecahan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persamaan</a:t>
            </a:r>
            <a:r>
              <a:rPr lang="en-US" sz="2800" dirty="0" smtClean="0"/>
              <a:t> normal </a:t>
            </a:r>
            <a:r>
              <a:rPr lang="en-US" sz="2800" dirty="0" err="1" smtClean="0"/>
              <a:t>yaitu</a:t>
            </a:r>
            <a:r>
              <a:rPr lang="en-US" sz="2800" dirty="0" smtClean="0"/>
              <a:t> : </a:t>
            </a:r>
          </a:p>
          <a:p>
            <a:pPr lvl="1">
              <a:buFont typeface="Arial" charset="0"/>
              <a:buNone/>
              <a:defRPr/>
            </a:pPr>
            <a:r>
              <a:rPr lang="en-US" sz="2400" dirty="0" smtClean="0"/>
              <a:t>		an      +  </a:t>
            </a:r>
            <a:r>
              <a:rPr lang="en-US" sz="2400" dirty="0" err="1" smtClean="0"/>
              <a:t>b</a:t>
            </a:r>
            <a:r>
              <a:rPr lang="en-US" sz="2400" dirty="0" err="1" smtClean="0">
                <a:sym typeface="Symbol"/>
              </a:rPr>
              <a:t>X</a:t>
            </a:r>
            <a:r>
              <a:rPr lang="en-US" sz="2400" dirty="0" smtClean="0">
                <a:sym typeface="Symbol"/>
              </a:rPr>
              <a:t>  +  c X</a:t>
            </a:r>
            <a:r>
              <a:rPr lang="en-US" sz="2400" baseline="30000" dirty="0" smtClean="0">
                <a:sym typeface="Symbol"/>
              </a:rPr>
              <a:t>2</a:t>
            </a:r>
            <a:r>
              <a:rPr lang="en-US" sz="2400" dirty="0" smtClean="0">
                <a:sym typeface="Symbol"/>
              </a:rPr>
              <a:t>  = Y </a:t>
            </a:r>
            <a:endParaRPr lang="en-US" sz="2400" dirty="0" smtClean="0"/>
          </a:p>
          <a:p>
            <a:pPr lvl="2">
              <a:buFont typeface="Arial" charset="0"/>
              <a:buNone/>
              <a:defRPr/>
            </a:pPr>
            <a:r>
              <a:rPr lang="en-US" dirty="0" smtClean="0"/>
              <a:t>a</a:t>
            </a:r>
            <a:r>
              <a:rPr lang="en-US" dirty="0" smtClean="0">
                <a:sym typeface="Symbol"/>
              </a:rPr>
              <a:t> X</a:t>
            </a:r>
            <a:r>
              <a:rPr lang="en-US" dirty="0" smtClean="0"/>
              <a:t>  +  b</a:t>
            </a:r>
            <a:r>
              <a:rPr lang="en-US" dirty="0" smtClean="0">
                <a:sym typeface="Symbol"/>
              </a:rPr>
              <a:t>X</a:t>
            </a:r>
            <a:r>
              <a:rPr lang="en-US" baseline="30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  +  c X</a:t>
            </a:r>
            <a:r>
              <a:rPr lang="en-US" baseline="30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  = XY</a:t>
            </a:r>
            <a:endParaRPr lang="en-US" dirty="0" smtClean="0"/>
          </a:p>
          <a:p>
            <a:pPr marL="342900" lvl="2" indent="-342900">
              <a:buFont typeface="Arial" charset="0"/>
              <a:buNone/>
              <a:defRPr/>
            </a:pPr>
            <a:r>
              <a:rPr lang="en-US" sz="2800" dirty="0" smtClean="0"/>
              <a:t>		</a:t>
            </a:r>
            <a:r>
              <a:rPr lang="en-US" dirty="0" smtClean="0"/>
              <a:t>a</a:t>
            </a:r>
            <a:r>
              <a:rPr lang="en-US" dirty="0" smtClean="0">
                <a:sym typeface="Symbol"/>
              </a:rPr>
              <a:t> X</a:t>
            </a:r>
            <a:r>
              <a:rPr lang="en-US" baseline="30000" dirty="0" smtClean="0">
                <a:sym typeface="Symbol"/>
              </a:rPr>
              <a:t>2</a:t>
            </a:r>
            <a:r>
              <a:rPr lang="en-US" dirty="0" smtClean="0"/>
              <a:t>  +  b</a:t>
            </a:r>
            <a:r>
              <a:rPr lang="en-US" dirty="0" smtClean="0">
                <a:sym typeface="Symbol"/>
              </a:rPr>
              <a:t>X</a:t>
            </a:r>
            <a:r>
              <a:rPr lang="en-US" baseline="30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  +  c X</a:t>
            </a:r>
            <a:r>
              <a:rPr lang="en-US" baseline="30000" dirty="0" smtClean="0">
                <a:sym typeface="Symbol"/>
              </a:rPr>
              <a:t>4</a:t>
            </a:r>
            <a:r>
              <a:rPr lang="en-US" dirty="0" smtClean="0">
                <a:sym typeface="Symbol"/>
              </a:rPr>
              <a:t>  =  X</a:t>
            </a:r>
            <a:r>
              <a:rPr lang="en-US" baseline="30000" dirty="0" smtClean="0">
                <a:sym typeface="Symbol"/>
              </a:rPr>
              <a:t>2 </a:t>
            </a:r>
            <a:r>
              <a:rPr lang="en-US" dirty="0" smtClean="0">
                <a:sym typeface="Symbol"/>
              </a:rPr>
              <a:t>Y</a:t>
            </a:r>
            <a:endParaRPr lang="en-US" dirty="0" smtClean="0"/>
          </a:p>
          <a:p>
            <a:pPr>
              <a:buFont typeface="Arial" charset="0"/>
              <a:buNone/>
              <a:defRPr/>
            </a:pPr>
            <a:r>
              <a:rPr lang="en-US" sz="2800" dirty="0" smtClean="0">
                <a:sym typeface="Symbol"/>
              </a:rPr>
              <a:t> </a:t>
            </a:r>
            <a:endParaRPr lang="id-ID" sz="2800" dirty="0" smtClean="0"/>
          </a:p>
        </p:txBody>
      </p:sp>
      <p:sp>
        <p:nvSpPr>
          <p:cNvPr id="22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Regresi TREND PARABOLA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15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2" tIns="914112" rIns="914112" bIns="914112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51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51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5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51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51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51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51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52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521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5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52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52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525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8748464" cy="6090444"/>
          </a:xfrm>
        </p:spPr>
        <p:txBody>
          <a:bodyPr/>
          <a:lstStyle/>
          <a:p>
            <a:r>
              <a:rPr lang="en-US" sz="2800" dirty="0" err="1" smtClean="0"/>
              <a:t>Produksi</a:t>
            </a:r>
            <a:r>
              <a:rPr lang="en-US" sz="2800" dirty="0" smtClean="0"/>
              <a:t> </a:t>
            </a:r>
            <a:r>
              <a:rPr lang="en-US" sz="2800" dirty="0" err="1" smtClean="0"/>
              <a:t>padi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enam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sz="2800" dirty="0" smtClean="0">
                <a:sym typeface="Symbol" panose="05050102010706020507" pitchFamily="18" charset="2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endParaRPr lang="en-US" sz="2800" dirty="0" smtClean="0">
              <a:sym typeface="Symbol" panose="05050102010706020507" pitchFamily="18" charset="2"/>
            </a:endParaRPr>
          </a:p>
          <a:p>
            <a:pPr>
              <a:buFont typeface="Arial" panose="020B0604020202020204" pitchFamily="34" charset="0"/>
              <a:buNone/>
            </a:pPr>
            <a:endParaRPr lang="en-US" sz="2800" dirty="0" smtClean="0">
              <a:sym typeface="Symbol" panose="05050102010706020507" pitchFamily="18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trend parabola               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sz="2800" dirty="0" smtClean="0"/>
              <a:t>	Y = a + </a:t>
            </a:r>
            <a:r>
              <a:rPr lang="en-US" sz="2800" dirty="0" err="1" smtClean="0"/>
              <a:t>bX</a:t>
            </a:r>
            <a:r>
              <a:rPr lang="en-US" sz="2800" dirty="0" smtClean="0"/>
              <a:t> + cX</a:t>
            </a:r>
            <a:r>
              <a:rPr lang="en-US" sz="2800" baseline="30000" dirty="0" smtClean="0"/>
              <a:t>2 </a:t>
            </a:r>
            <a:r>
              <a:rPr lang="en-US" sz="2800" dirty="0" smtClean="0"/>
              <a:t>, </a:t>
            </a:r>
            <a:r>
              <a:rPr lang="id-ID" sz="2800" dirty="0" smtClean="0"/>
              <a:t>berapa prakiraan produksi padi pada tahun 2020</a:t>
            </a:r>
            <a:r>
              <a:rPr lang="en-US" sz="2800" dirty="0" smtClean="0"/>
              <a:t>?</a:t>
            </a:r>
            <a:endParaRPr lang="id-ID" sz="2800" baseline="30000" dirty="0" smtClean="0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304782"/>
              </p:ext>
            </p:extLst>
          </p:nvPr>
        </p:nvGraphicFramePr>
        <p:xfrm>
          <a:off x="899592" y="1844824"/>
          <a:ext cx="6072187" cy="1011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37"/>
                <a:gridCol w="714375"/>
                <a:gridCol w="714375"/>
                <a:gridCol w="714375"/>
                <a:gridCol w="714375"/>
                <a:gridCol w="714375"/>
                <a:gridCol w="714375"/>
              </a:tblGrid>
              <a:tr h="370957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Tahun</a:t>
                      </a:r>
                      <a:endParaRPr lang="id-ID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2009</a:t>
                      </a:r>
                      <a:endParaRPr lang="id-ID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2010</a:t>
                      </a:r>
                      <a:endParaRPr lang="id-ID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2011</a:t>
                      </a:r>
                      <a:endParaRPr lang="id-ID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2012</a:t>
                      </a:r>
                      <a:endParaRPr lang="id-ID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2013</a:t>
                      </a:r>
                      <a:endParaRPr lang="id-ID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2014</a:t>
                      </a:r>
                      <a:endParaRPr lang="id-ID" sz="1800" dirty="0"/>
                    </a:p>
                  </a:txBody>
                  <a:tcPr marL="91439" marR="91439" marT="45734" marB="45734"/>
                </a:tc>
              </a:tr>
              <a:tr h="640281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Produksi</a:t>
                      </a:r>
                      <a:r>
                        <a:rPr lang="en-US" sz="1800" dirty="0" smtClean="0"/>
                        <a:t> (</a:t>
                      </a:r>
                      <a:r>
                        <a:rPr lang="en-US" sz="1800" dirty="0" err="1" smtClean="0"/>
                        <a:t>jutaan</a:t>
                      </a:r>
                      <a:r>
                        <a:rPr lang="en-US" sz="1800" dirty="0" smtClean="0"/>
                        <a:t> ton)</a:t>
                      </a:r>
                      <a:endParaRPr lang="id-ID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</a:t>
                      </a:r>
                      <a:endParaRPr lang="id-ID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5</a:t>
                      </a:r>
                      <a:endParaRPr lang="id-ID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8</a:t>
                      </a:r>
                      <a:endParaRPr lang="id-ID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15</a:t>
                      </a:r>
                      <a:endParaRPr lang="id-ID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26</a:t>
                      </a:r>
                      <a:endParaRPr lang="id-ID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37</a:t>
                      </a:r>
                      <a:endParaRPr lang="id-ID" sz="1800" dirty="0"/>
                    </a:p>
                  </a:txBody>
                  <a:tcPr marL="91439" marR="91439" marT="45734" marB="45734"/>
                </a:tc>
              </a:tr>
            </a:tbl>
          </a:graphicData>
        </a:graphic>
      </p:graphicFrame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424936" cy="360040"/>
          </a:xfrm>
        </p:spPr>
        <p:txBody>
          <a:bodyPr/>
          <a:lstStyle/>
          <a:p>
            <a:pPr algn="l"/>
            <a:r>
              <a:rPr lang="id-ID" sz="2600" b="1" u="sng" dirty="0" smtClean="0">
                <a:solidFill>
                  <a:srgbClr val="002060"/>
                </a:solidFill>
              </a:rPr>
              <a:t>Contoh-4 </a:t>
            </a:r>
            <a:r>
              <a:rPr lang="id-ID" sz="2600" dirty="0" smtClean="0">
                <a:solidFill>
                  <a:srgbClr val="002060"/>
                </a:solidFill>
              </a:rPr>
              <a:t>:</a:t>
            </a:r>
            <a:endParaRPr lang="en-US" sz="2600" dirty="0" smtClean="0">
              <a:solidFill>
                <a:srgbClr val="002060"/>
              </a:solidFill>
            </a:endParaRPr>
          </a:p>
        </p:txBody>
      </p:sp>
      <p:sp>
        <p:nvSpPr>
          <p:cNvPr id="26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Regresi TREND PARABOLA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25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2" tIns="914112" rIns="914112" bIns="914112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53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53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5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53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54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54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54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54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545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54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54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54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549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692697"/>
            <a:ext cx="8352928" cy="6165304"/>
          </a:xfrm>
        </p:spPr>
        <p:txBody>
          <a:bodyPr/>
          <a:lstStyle/>
          <a:p>
            <a:r>
              <a:rPr lang="en-US" sz="2800" dirty="0" err="1" smtClean="0"/>
              <a:t>Langkah</a:t>
            </a:r>
            <a:r>
              <a:rPr lang="en-US" sz="2800" dirty="0" smtClean="0"/>
              <a:t> </a:t>
            </a:r>
            <a:r>
              <a:rPr lang="en-US" sz="2800" dirty="0" err="1" smtClean="0"/>
              <a:t>pertama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mencari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X </a:t>
            </a:r>
            <a:r>
              <a:rPr lang="en-US" sz="2800" dirty="0" err="1" smtClean="0"/>
              <a:t>terlebih</a:t>
            </a:r>
            <a:r>
              <a:rPr lang="en-US" sz="2800" dirty="0" smtClean="0"/>
              <a:t> </a:t>
            </a:r>
            <a:r>
              <a:rPr lang="en-US" sz="2800" dirty="0" err="1" smtClean="0"/>
              <a:t>dahulu</a:t>
            </a:r>
            <a:r>
              <a:rPr lang="en-US" sz="2800" dirty="0" smtClean="0"/>
              <a:t>.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X </a:t>
            </a:r>
            <a:r>
              <a:rPr lang="en-US" sz="2800" dirty="0" err="1" smtClean="0"/>
              <a:t>diperoleh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berada</a:t>
            </a:r>
            <a:r>
              <a:rPr lang="en-US" sz="2800" dirty="0" smtClean="0"/>
              <a:t> </a:t>
            </a:r>
            <a:r>
              <a:rPr lang="en-US" sz="2800" dirty="0" err="1" smtClean="0"/>
              <a:t>ditengah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Y. </a:t>
            </a:r>
          </a:p>
          <a:p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datanya</a:t>
            </a:r>
            <a:r>
              <a:rPr lang="en-US" sz="2800" dirty="0" smtClean="0"/>
              <a:t> </a:t>
            </a:r>
            <a:r>
              <a:rPr lang="en-US" sz="2800" dirty="0" err="1" smtClean="0"/>
              <a:t>genap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X </a:t>
            </a:r>
            <a:r>
              <a:rPr lang="en-US" sz="2800" dirty="0" err="1" smtClean="0"/>
              <a:t>dimulai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titik</a:t>
            </a:r>
            <a:r>
              <a:rPr lang="en-US" sz="2800" dirty="0" smtClean="0"/>
              <a:t> 1, </a:t>
            </a:r>
            <a:r>
              <a:rPr lang="en-US" sz="2800" dirty="0" err="1" smtClean="0"/>
              <a:t>sedangkan</a:t>
            </a:r>
            <a:r>
              <a:rPr lang="en-US" sz="2800" dirty="0" smtClean="0"/>
              <a:t>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datanya</a:t>
            </a:r>
            <a:r>
              <a:rPr lang="en-US" sz="2800" dirty="0" smtClean="0"/>
              <a:t> </a:t>
            </a:r>
            <a:r>
              <a:rPr lang="en-US" sz="2800" dirty="0" err="1" smtClean="0"/>
              <a:t>ganjil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X  </a:t>
            </a:r>
            <a:r>
              <a:rPr lang="en-US" sz="2800" dirty="0" err="1" smtClean="0"/>
              <a:t>dimulai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titik</a:t>
            </a:r>
            <a:r>
              <a:rPr lang="en-US" sz="2800" dirty="0" smtClean="0"/>
              <a:t> 0, </a:t>
            </a:r>
            <a:r>
              <a:rPr lang="en-US" sz="2800" dirty="0" err="1" smtClean="0"/>
              <a:t>dimana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seluruh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X = 0</a:t>
            </a:r>
            <a:endParaRPr lang="id-ID" sz="2800" dirty="0" smtClean="0"/>
          </a:p>
        </p:txBody>
      </p:sp>
      <p:sp>
        <p:nvSpPr>
          <p:cNvPr id="20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Regresi TREND PARABOLA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35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2" tIns="914112" rIns="914112" bIns="914112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56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56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5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56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56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56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56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56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56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57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57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57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997891"/>
              </p:ext>
            </p:extLst>
          </p:nvPr>
        </p:nvGraphicFramePr>
        <p:xfrm>
          <a:off x="323528" y="692696"/>
          <a:ext cx="6096000" cy="2962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65838">
                <a:tc>
                  <a:txBody>
                    <a:bodyPr/>
                    <a:lstStyle/>
                    <a:p>
                      <a:r>
                        <a:rPr lang="en-US" sz="1800" b="1" dirty="0" err="1" smtClean="0"/>
                        <a:t>Tahun</a:t>
                      </a:r>
                      <a:endParaRPr lang="en-US" sz="1800" b="1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X</a:t>
                      </a:r>
                      <a:endParaRPr lang="en-US" sz="1800" b="1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Y</a:t>
                      </a:r>
                      <a:endParaRPr lang="en-US" sz="1800" b="1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X</a:t>
                      </a:r>
                      <a:r>
                        <a:rPr lang="en-US" sz="1800" b="1" baseline="30000" dirty="0" smtClean="0"/>
                        <a:t>2</a:t>
                      </a:r>
                      <a:endParaRPr lang="en-US" sz="1800" b="1" baseline="300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X</a:t>
                      </a:r>
                      <a:r>
                        <a:rPr lang="en-US" sz="1800" b="1" baseline="30000" dirty="0" smtClean="0"/>
                        <a:t>3</a:t>
                      </a:r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X</a:t>
                      </a:r>
                      <a:r>
                        <a:rPr lang="en-US" sz="1800" b="1" baseline="30000" dirty="0" smtClean="0"/>
                        <a:t>4</a:t>
                      </a:r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XY</a:t>
                      </a:r>
                      <a:endParaRPr lang="en-US" sz="1800" b="1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X</a:t>
                      </a:r>
                      <a:r>
                        <a:rPr lang="en-US" sz="1800" b="1" baseline="30000" dirty="0" smtClean="0"/>
                        <a:t>2</a:t>
                      </a:r>
                      <a:r>
                        <a:rPr lang="en-US" sz="1800" b="1" baseline="0" dirty="0" smtClean="0"/>
                        <a:t>Y</a:t>
                      </a:r>
                      <a:endParaRPr lang="en-US" sz="1800" b="1" baseline="30000" dirty="0" smtClean="0"/>
                    </a:p>
                  </a:txBody>
                  <a:tcPr marT="45730" marB="45730"/>
                </a:tc>
              </a:tr>
              <a:tr h="370920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2009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-3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-27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81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-6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18</a:t>
                      </a:r>
                      <a:endParaRPr lang="en-US" sz="1800" dirty="0"/>
                    </a:p>
                  </a:txBody>
                  <a:tcPr marT="45730" marB="45730"/>
                </a:tc>
              </a:tr>
              <a:tr h="370920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2010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-2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-8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16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-10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</a:t>
                      </a:r>
                      <a:endParaRPr lang="en-US" sz="1800" dirty="0"/>
                    </a:p>
                  </a:txBody>
                  <a:tcPr marT="45730" marB="45730"/>
                </a:tc>
              </a:tr>
              <a:tr h="370920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2011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-1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-1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-8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 marT="45730" marB="45730"/>
                </a:tc>
              </a:tr>
              <a:tr h="370920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2012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15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15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15</a:t>
                      </a:r>
                      <a:endParaRPr lang="en-US" sz="1800" dirty="0"/>
                    </a:p>
                  </a:txBody>
                  <a:tcPr marT="45730" marB="45730"/>
                </a:tc>
              </a:tr>
              <a:tr h="370920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2013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26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16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52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104</a:t>
                      </a:r>
                      <a:endParaRPr lang="en-US" sz="1800" dirty="0"/>
                    </a:p>
                  </a:txBody>
                  <a:tcPr marT="45730" marB="45730"/>
                </a:tc>
              </a:tr>
              <a:tr h="370920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2014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37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27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81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111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333</a:t>
                      </a:r>
                      <a:endParaRPr lang="en-US" sz="1800" dirty="0"/>
                    </a:p>
                  </a:txBody>
                  <a:tcPr marT="45730" marB="45730"/>
                </a:tc>
              </a:tr>
              <a:tr h="370920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Total</a:t>
                      </a:r>
                      <a:endParaRPr lang="en-US" sz="1800" b="1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93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28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196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154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498</a:t>
                      </a:r>
                      <a:endParaRPr lang="en-US" sz="1800" dirty="0"/>
                    </a:p>
                  </a:txBody>
                  <a:tcPr marT="45730" marB="45730"/>
                </a:tc>
              </a:tr>
            </a:tbl>
          </a:graphicData>
        </a:graphic>
      </p:graphicFrame>
      <p:sp>
        <p:nvSpPr>
          <p:cNvPr id="24" name="Content Placeholder 2"/>
          <p:cNvSpPr>
            <a:spLocks noGrp="1"/>
          </p:cNvSpPr>
          <p:nvPr>
            <p:ph sz="quarter" idx="1"/>
          </p:nvPr>
        </p:nvSpPr>
        <p:spPr>
          <a:xfrm>
            <a:off x="133028" y="3835946"/>
            <a:ext cx="6858000" cy="2571750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sz="2800" dirty="0" err="1" smtClean="0"/>
              <a:t>Kemudian</a:t>
            </a:r>
            <a:r>
              <a:rPr lang="en-US" sz="2800" dirty="0" smtClean="0"/>
              <a:t> </a:t>
            </a:r>
            <a:r>
              <a:rPr lang="en-US" sz="2800" dirty="0" err="1" smtClean="0"/>
              <a:t>cari</a:t>
            </a:r>
            <a:r>
              <a:rPr lang="en-US" sz="2800" dirty="0" smtClean="0"/>
              <a:t>  </a:t>
            </a:r>
            <a:r>
              <a:rPr lang="en-US" sz="2800" dirty="0" err="1" smtClean="0"/>
              <a:t>persamaan</a:t>
            </a:r>
            <a:r>
              <a:rPr lang="en-US" sz="2800" dirty="0" smtClean="0"/>
              <a:t> </a:t>
            </a:r>
            <a:r>
              <a:rPr lang="en-US" sz="2800" dirty="0" err="1" smtClean="0"/>
              <a:t>normalnya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penurunan</a:t>
            </a:r>
            <a:r>
              <a:rPr lang="en-US" sz="2800" dirty="0" smtClean="0"/>
              <a:t> </a:t>
            </a:r>
            <a:r>
              <a:rPr lang="en-US" sz="2800" dirty="0" err="1" smtClean="0"/>
              <a:t>rumus</a:t>
            </a:r>
            <a:r>
              <a:rPr lang="en-US" sz="2800" dirty="0" smtClean="0"/>
              <a:t> di </a:t>
            </a:r>
            <a:r>
              <a:rPr lang="en-US" sz="2800" dirty="0" err="1" smtClean="0"/>
              <a:t>bawah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: </a:t>
            </a:r>
            <a:endParaRPr lang="id-ID" sz="2800" dirty="0" smtClean="0"/>
          </a:p>
          <a:p>
            <a:pPr marL="0" indent="0" defTabSz="365125">
              <a:buNone/>
              <a:defRPr/>
            </a:pPr>
            <a:r>
              <a:rPr lang="id-ID" sz="2800" dirty="0"/>
              <a:t>	</a:t>
            </a:r>
            <a:r>
              <a:rPr lang="en-US" sz="2400" dirty="0" smtClean="0"/>
              <a:t>an      +  </a:t>
            </a:r>
            <a:r>
              <a:rPr lang="en-US" sz="2400" dirty="0" err="1" smtClean="0"/>
              <a:t>b</a:t>
            </a:r>
            <a:r>
              <a:rPr lang="en-US" sz="2400" dirty="0" err="1" smtClean="0">
                <a:sym typeface="Symbol"/>
              </a:rPr>
              <a:t>X</a:t>
            </a:r>
            <a:r>
              <a:rPr lang="en-US" sz="2400" dirty="0" smtClean="0">
                <a:sym typeface="Symbol"/>
              </a:rPr>
              <a:t>  +  c X</a:t>
            </a:r>
            <a:r>
              <a:rPr lang="en-US" sz="2400" baseline="30000" dirty="0" smtClean="0">
                <a:sym typeface="Symbol"/>
              </a:rPr>
              <a:t>2</a:t>
            </a:r>
            <a:r>
              <a:rPr lang="en-US" sz="2400" dirty="0" smtClean="0">
                <a:sym typeface="Symbol"/>
              </a:rPr>
              <a:t>  = Y </a:t>
            </a:r>
            <a:endParaRPr lang="en-US" sz="2400" dirty="0" smtClean="0"/>
          </a:p>
          <a:p>
            <a:pPr marL="576263" lvl="2" defTabSz="365125">
              <a:buFont typeface="Arial" charset="0"/>
              <a:buNone/>
              <a:defRPr/>
            </a:pPr>
            <a:r>
              <a:rPr lang="en-US" dirty="0" smtClean="0"/>
              <a:t>a</a:t>
            </a:r>
            <a:r>
              <a:rPr lang="en-US" dirty="0" smtClean="0">
                <a:sym typeface="Symbol"/>
              </a:rPr>
              <a:t> X</a:t>
            </a:r>
            <a:r>
              <a:rPr lang="en-US" dirty="0" smtClean="0"/>
              <a:t>  +  b</a:t>
            </a:r>
            <a:r>
              <a:rPr lang="en-US" dirty="0" smtClean="0">
                <a:sym typeface="Symbol"/>
              </a:rPr>
              <a:t>X</a:t>
            </a:r>
            <a:r>
              <a:rPr lang="en-US" baseline="30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  +  c X</a:t>
            </a:r>
            <a:r>
              <a:rPr lang="en-US" baseline="30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  = XY</a:t>
            </a:r>
            <a:endParaRPr lang="en-US" dirty="0" smtClean="0"/>
          </a:p>
          <a:p>
            <a:pPr marL="342900" lvl="2" indent="-342900" defTabSz="365125">
              <a:buFont typeface="Arial" charset="0"/>
              <a:buNone/>
              <a:defRPr/>
            </a:pPr>
            <a:r>
              <a:rPr lang="en-US" sz="2800" dirty="0" smtClean="0"/>
              <a:t>		</a:t>
            </a:r>
            <a:r>
              <a:rPr lang="en-US" dirty="0" smtClean="0"/>
              <a:t>a</a:t>
            </a:r>
            <a:r>
              <a:rPr lang="en-US" dirty="0" smtClean="0">
                <a:sym typeface="Symbol"/>
              </a:rPr>
              <a:t> X</a:t>
            </a:r>
            <a:r>
              <a:rPr lang="en-US" baseline="30000" dirty="0" smtClean="0">
                <a:sym typeface="Symbol"/>
              </a:rPr>
              <a:t>2</a:t>
            </a:r>
            <a:r>
              <a:rPr lang="en-US" dirty="0" smtClean="0"/>
              <a:t>  +  b</a:t>
            </a:r>
            <a:r>
              <a:rPr lang="en-US" dirty="0" smtClean="0">
                <a:sym typeface="Symbol"/>
              </a:rPr>
              <a:t>X</a:t>
            </a:r>
            <a:r>
              <a:rPr lang="en-US" baseline="30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  +  c X</a:t>
            </a:r>
            <a:r>
              <a:rPr lang="en-US" baseline="30000" dirty="0" smtClean="0">
                <a:sym typeface="Symbol"/>
              </a:rPr>
              <a:t>4</a:t>
            </a:r>
            <a:r>
              <a:rPr lang="en-US" dirty="0" smtClean="0">
                <a:sym typeface="Symbol"/>
              </a:rPr>
              <a:t>  =  X</a:t>
            </a:r>
            <a:r>
              <a:rPr lang="en-US" baseline="30000" dirty="0" smtClean="0">
                <a:sym typeface="Symbol"/>
              </a:rPr>
              <a:t>2 </a:t>
            </a:r>
            <a:r>
              <a:rPr lang="en-US" dirty="0" smtClean="0">
                <a:sym typeface="Symbol"/>
              </a:rPr>
              <a:t>Y</a:t>
            </a:r>
            <a:endParaRPr lang="en-US" dirty="0" smtClean="0"/>
          </a:p>
          <a:p>
            <a:pPr>
              <a:buFont typeface="Arial" charset="0"/>
              <a:buChar char="•"/>
              <a:defRPr/>
            </a:pPr>
            <a:endParaRPr lang="id-ID" sz="2800" dirty="0" smtClean="0"/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4599671" y="4941168"/>
            <a:ext cx="4572000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anose="020B0604020202020204" pitchFamily="34" charset="0"/>
              <a:buNone/>
            </a:pPr>
            <a:r>
              <a:rPr lang="id-ID" sz="2400" dirty="0" smtClean="0">
                <a:solidFill>
                  <a:srgbClr val="002060"/>
                </a:solidFill>
              </a:rPr>
              <a:t>(1)</a:t>
            </a:r>
            <a:r>
              <a:rPr lang="id-ID" sz="2400" dirty="0" smtClean="0"/>
              <a:t>	</a:t>
            </a:r>
            <a:r>
              <a:rPr lang="en-US" sz="2400" dirty="0" smtClean="0"/>
              <a:t>6a +  0 </a:t>
            </a:r>
            <a:r>
              <a:rPr lang="en-US" sz="2400" dirty="0" smtClean="0">
                <a:sym typeface="Symbol" panose="05050102010706020507" pitchFamily="18" charset="2"/>
              </a:rPr>
              <a:t>+ 28c  = 93</a:t>
            </a:r>
            <a:r>
              <a:rPr lang="id-ID" sz="2400" dirty="0" smtClean="0">
                <a:sym typeface="Symbol" panose="05050102010706020507" pitchFamily="18" charset="2"/>
              </a:rPr>
              <a:t>	</a:t>
            </a:r>
            <a:endParaRPr lang="en-US" sz="2400" dirty="0" smtClean="0">
              <a:sym typeface="Symbol" panose="05050102010706020507" pitchFamily="18" charset="2"/>
            </a:endParaRPr>
          </a:p>
          <a:p>
            <a:pPr marL="457200" lvl="1" indent="0">
              <a:buNone/>
            </a:pPr>
            <a:r>
              <a:rPr lang="id-ID" sz="2400" dirty="0" smtClean="0">
                <a:solidFill>
                  <a:srgbClr val="002060"/>
                </a:solidFill>
              </a:rPr>
              <a:t>(2)</a:t>
            </a:r>
            <a:r>
              <a:rPr lang="id-ID" sz="2400" dirty="0" smtClean="0"/>
              <a:t>	</a:t>
            </a:r>
            <a:r>
              <a:rPr lang="en-US" sz="2400" dirty="0" smtClean="0"/>
              <a:t>0  +  28b </a:t>
            </a:r>
            <a:r>
              <a:rPr lang="en-US" sz="2400" dirty="0" smtClean="0">
                <a:sym typeface="Symbol" panose="05050102010706020507" pitchFamily="18" charset="2"/>
              </a:rPr>
              <a:t>+  0  = 154</a:t>
            </a:r>
            <a:r>
              <a:rPr lang="id-ID" sz="2400" dirty="0" smtClean="0">
                <a:sym typeface="Symbol" panose="05050102010706020507" pitchFamily="18" charset="2"/>
              </a:rPr>
              <a:t>	</a:t>
            </a:r>
          </a:p>
          <a:p>
            <a:pPr marL="457200" lvl="1" indent="0">
              <a:buNone/>
            </a:pPr>
            <a:r>
              <a:rPr lang="id-ID" sz="2400" dirty="0" smtClean="0">
                <a:solidFill>
                  <a:srgbClr val="002060"/>
                </a:solidFill>
              </a:rPr>
              <a:t>(3)</a:t>
            </a:r>
            <a:r>
              <a:rPr lang="id-ID" sz="2400" dirty="0" smtClean="0"/>
              <a:t>	</a:t>
            </a:r>
            <a:r>
              <a:rPr lang="en-US" sz="2400" dirty="0" smtClean="0"/>
              <a:t>28a  + 0  </a:t>
            </a:r>
            <a:r>
              <a:rPr lang="en-US" sz="2400" dirty="0" smtClean="0">
                <a:sym typeface="Symbol" panose="05050102010706020507" pitchFamily="18" charset="2"/>
              </a:rPr>
              <a:t>+  196c  = 498</a:t>
            </a:r>
            <a:endParaRPr lang="en-US" sz="2400" dirty="0" smtClean="0"/>
          </a:p>
          <a:p>
            <a:endParaRPr lang="id-ID" sz="2800" dirty="0" smtClean="0"/>
          </a:p>
        </p:txBody>
      </p:sp>
      <p:sp>
        <p:nvSpPr>
          <p:cNvPr id="26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Regresi TREND PARABOLA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45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2" tIns="914112" rIns="914112" bIns="914112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58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58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5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58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58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59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59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59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593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5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59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59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597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196752"/>
            <a:ext cx="8136904" cy="1500187"/>
          </a:xfrm>
        </p:spPr>
        <p:txBody>
          <a:bodyPr/>
          <a:lstStyle/>
          <a:p>
            <a:pPr lvl="1">
              <a:buFont typeface="Arial" panose="020B0604020202020204" pitchFamily="34" charset="0"/>
              <a:buNone/>
            </a:pPr>
            <a:r>
              <a:rPr lang="id-ID" sz="2400" dirty="0" smtClean="0">
                <a:solidFill>
                  <a:srgbClr val="002060"/>
                </a:solidFill>
              </a:rPr>
              <a:t>(1)</a:t>
            </a:r>
            <a:r>
              <a:rPr lang="id-ID" sz="2400" dirty="0" smtClean="0"/>
              <a:t>	</a:t>
            </a:r>
            <a:r>
              <a:rPr lang="en-US" sz="2400" dirty="0" smtClean="0"/>
              <a:t>6a      +  0 </a:t>
            </a:r>
            <a:r>
              <a:rPr lang="en-US" sz="2400" dirty="0" smtClean="0">
                <a:sym typeface="Symbol" panose="05050102010706020507" pitchFamily="18" charset="2"/>
              </a:rPr>
              <a:t>+  28c  = 93</a:t>
            </a:r>
            <a:r>
              <a:rPr lang="id-ID" sz="2400" dirty="0" smtClean="0">
                <a:sym typeface="Symbol" panose="05050102010706020507" pitchFamily="18" charset="2"/>
              </a:rPr>
              <a:t>	</a:t>
            </a:r>
            <a:endParaRPr lang="en-US" sz="2400" dirty="0" smtClean="0">
              <a:sym typeface="Symbol" panose="05050102010706020507" pitchFamily="18" charset="2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id-ID" sz="2400" dirty="0" smtClean="0">
                <a:solidFill>
                  <a:srgbClr val="002060"/>
                </a:solidFill>
              </a:rPr>
              <a:t>(2)</a:t>
            </a:r>
            <a:r>
              <a:rPr lang="id-ID" sz="2400" dirty="0" smtClean="0"/>
              <a:t>	</a:t>
            </a:r>
            <a:r>
              <a:rPr lang="en-US" sz="2400" dirty="0" smtClean="0"/>
              <a:t>0  +  28b </a:t>
            </a:r>
            <a:r>
              <a:rPr lang="en-US" sz="2400" dirty="0" smtClean="0">
                <a:sym typeface="Symbol" panose="05050102010706020507" pitchFamily="18" charset="2"/>
              </a:rPr>
              <a:t>+  0  = 154		</a:t>
            </a:r>
            <a:r>
              <a:rPr lang="id-ID" sz="2400" dirty="0" smtClean="0">
                <a:sym typeface="Symbol" panose="05050102010706020507" pitchFamily="18" charset="2"/>
              </a:rPr>
              <a:t>	</a:t>
            </a:r>
            <a:r>
              <a:rPr lang="en-US" sz="2400" dirty="0" smtClean="0">
                <a:sym typeface="Symbol" panose="05050102010706020507" pitchFamily="18" charset="2"/>
              </a:rPr>
              <a:t>28b = 154 ; b = 5,5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id-ID" sz="2400" dirty="0" smtClean="0">
                <a:solidFill>
                  <a:srgbClr val="002060"/>
                </a:solidFill>
              </a:rPr>
              <a:t>(3)</a:t>
            </a:r>
            <a:r>
              <a:rPr lang="id-ID" sz="2400" dirty="0" smtClean="0"/>
              <a:t>	</a:t>
            </a:r>
            <a:r>
              <a:rPr lang="en-US" sz="2400" dirty="0" smtClean="0"/>
              <a:t>28a  + 0  </a:t>
            </a:r>
            <a:r>
              <a:rPr lang="en-US" sz="2400" dirty="0" smtClean="0">
                <a:sym typeface="Symbol" panose="05050102010706020507" pitchFamily="18" charset="2"/>
              </a:rPr>
              <a:t>+  196c  = 498</a:t>
            </a:r>
            <a:endParaRPr lang="en-US" sz="2400" dirty="0" smtClean="0"/>
          </a:p>
          <a:p>
            <a:endParaRPr lang="id-ID" sz="2800" dirty="0" smtClean="0"/>
          </a:p>
        </p:txBody>
      </p:sp>
      <p:sp>
        <p:nvSpPr>
          <p:cNvPr id="25" name="Right Arrow 24"/>
          <p:cNvSpPr/>
          <p:nvPr/>
        </p:nvSpPr>
        <p:spPr>
          <a:xfrm>
            <a:off x="5148064" y="1700808"/>
            <a:ext cx="857250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683568" y="2982689"/>
            <a:ext cx="7358062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742950" lvl="1" indent="-285750">
              <a:spcBef>
                <a:spcPct val="20000"/>
              </a:spcBef>
              <a:buFont typeface="Arial" charset="0"/>
              <a:buNone/>
              <a:defRPr/>
            </a:pPr>
            <a:r>
              <a:rPr lang="en-US" sz="2400" dirty="0" err="1" smtClean="0">
                <a:latin typeface="+mn-lt"/>
                <a:cs typeface="+mn-cs"/>
              </a:rPr>
              <a:t>persamaan</a:t>
            </a:r>
            <a:r>
              <a:rPr lang="en-US" sz="2400" dirty="0" smtClean="0">
                <a:latin typeface="+mn-lt"/>
                <a:cs typeface="+mn-cs"/>
              </a:rPr>
              <a:t> </a:t>
            </a:r>
            <a:r>
              <a:rPr lang="id-ID" sz="2400" dirty="0" smtClean="0">
                <a:solidFill>
                  <a:srgbClr val="002060"/>
                </a:solidFill>
                <a:latin typeface="+mn-lt"/>
                <a:cs typeface="+mn-cs"/>
              </a:rPr>
              <a:t>(</a:t>
            </a:r>
            <a:r>
              <a:rPr lang="en-US" sz="2400" dirty="0" smtClean="0">
                <a:solidFill>
                  <a:srgbClr val="002060"/>
                </a:solidFill>
                <a:latin typeface="+mn-lt"/>
                <a:cs typeface="+mn-cs"/>
              </a:rPr>
              <a:t>1</a:t>
            </a:r>
            <a:r>
              <a:rPr lang="id-ID" sz="2400" dirty="0" smtClean="0">
                <a:solidFill>
                  <a:srgbClr val="002060"/>
                </a:solidFill>
                <a:latin typeface="+mn-lt"/>
                <a:cs typeface="+mn-cs"/>
              </a:rPr>
              <a:t>)</a:t>
            </a:r>
            <a:r>
              <a:rPr lang="en-US" sz="2400" dirty="0" smtClean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dan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id-ID" sz="2400" dirty="0" smtClean="0">
                <a:solidFill>
                  <a:srgbClr val="002060"/>
                </a:solidFill>
                <a:latin typeface="+mn-lt"/>
                <a:cs typeface="+mn-cs"/>
              </a:rPr>
              <a:t>(</a:t>
            </a:r>
            <a:r>
              <a:rPr lang="en-US" sz="2400" dirty="0" smtClean="0">
                <a:solidFill>
                  <a:srgbClr val="002060"/>
                </a:solidFill>
                <a:latin typeface="+mn-lt"/>
                <a:cs typeface="+mn-cs"/>
              </a:rPr>
              <a:t>3</a:t>
            </a:r>
            <a:r>
              <a:rPr lang="id-ID" sz="2400" dirty="0" smtClean="0">
                <a:solidFill>
                  <a:srgbClr val="002060"/>
                </a:solidFill>
                <a:latin typeface="+mn-lt"/>
                <a:cs typeface="+mn-cs"/>
              </a:rPr>
              <a:t>)</a:t>
            </a:r>
            <a:r>
              <a:rPr lang="en-US" sz="2400" dirty="0" smtClean="0">
                <a:solidFill>
                  <a:srgbClr val="002060"/>
                </a:solidFill>
                <a:latin typeface="+mn-lt"/>
                <a:cs typeface="+mn-cs"/>
              </a:rPr>
              <a:t>  </a:t>
            </a:r>
            <a:endParaRPr lang="en-US" sz="24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742950" lvl="1" indent="-285750">
              <a:spcBef>
                <a:spcPct val="20000"/>
              </a:spcBef>
              <a:buFont typeface="Arial" charset="0"/>
              <a:buNone/>
              <a:defRPr/>
            </a:pPr>
            <a:r>
              <a:rPr lang="en-US" sz="2400" dirty="0">
                <a:latin typeface="+mn-lt"/>
                <a:cs typeface="+mn-cs"/>
              </a:rPr>
              <a:t>6a   </a:t>
            </a:r>
            <a:r>
              <a:rPr lang="en-US" sz="2400" dirty="0">
                <a:latin typeface="+mn-lt"/>
                <a:cs typeface="+mn-cs"/>
                <a:sym typeface="Symbol"/>
              </a:rPr>
              <a:t>+  </a:t>
            </a:r>
            <a:r>
              <a:rPr lang="id-ID" sz="2400" dirty="0" smtClean="0">
                <a:latin typeface="+mn-lt"/>
                <a:cs typeface="+mn-cs"/>
                <a:sym typeface="Symbol"/>
              </a:rPr>
              <a:t>  </a:t>
            </a:r>
            <a:r>
              <a:rPr lang="en-US" sz="2400" dirty="0" smtClean="0">
                <a:latin typeface="+mn-lt"/>
                <a:cs typeface="+mn-cs"/>
                <a:sym typeface="Symbol"/>
              </a:rPr>
              <a:t>28c  </a:t>
            </a:r>
            <a:r>
              <a:rPr lang="en-US" sz="2400" dirty="0">
                <a:latin typeface="+mn-lt"/>
                <a:cs typeface="+mn-cs"/>
                <a:sym typeface="Symbol"/>
              </a:rPr>
              <a:t>= 93	</a:t>
            </a:r>
            <a:r>
              <a:rPr lang="id-ID" sz="2400" dirty="0" smtClean="0">
                <a:latin typeface="+mn-lt"/>
                <a:cs typeface="+mn-cs"/>
                <a:sym typeface="Symbol"/>
              </a:rPr>
              <a:t>  </a:t>
            </a:r>
            <a:r>
              <a:rPr lang="id-ID" sz="2400" dirty="0" smtClean="0">
                <a:solidFill>
                  <a:srgbClr val="002060"/>
                </a:solidFill>
                <a:latin typeface="+mn-lt"/>
                <a:cs typeface="+mn-cs"/>
                <a:sym typeface="Symbol"/>
              </a:rPr>
              <a:t>x28</a:t>
            </a:r>
            <a:r>
              <a:rPr lang="en-US" sz="2400" dirty="0">
                <a:latin typeface="+mn-lt"/>
                <a:cs typeface="+mn-cs"/>
                <a:sym typeface="Symbol"/>
              </a:rPr>
              <a:t>	</a:t>
            </a:r>
            <a:r>
              <a:rPr lang="en-US" sz="2400" dirty="0">
                <a:latin typeface="+mn-lt"/>
                <a:cs typeface="+mn-cs"/>
                <a:sym typeface="Wingdings" pitchFamily="2" charset="2"/>
              </a:rPr>
              <a:t>  168a + 784c = 2604</a:t>
            </a:r>
            <a:endParaRPr lang="en-US" sz="2400" dirty="0">
              <a:latin typeface="+mn-lt"/>
              <a:cs typeface="+mn-cs"/>
              <a:sym typeface="Symbol"/>
            </a:endParaRPr>
          </a:p>
          <a:p>
            <a:pPr marL="742950" lvl="1" indent="-285750">
              <a:spcBef>
                <a:spcPct val="20000"/>
              </a:spcBef>
              <a:buFont typeface="Arial" charset="0"/>
              <a:buNone/>
              <a:defRPr/>
            </a:pPr>
            <a:r>
              <a:rPr lang="en-US" sz="2400" dirty="0">
                <a:latin typeface="+mn-lt"/>
                <a:cs typeface="+mn-cs"/>
              </a:rPr>
              <a:t>28a  + </a:t>
            </a:r>
            <a:r>
              <a:rPr lang="en-US" sz="2400" dirty="0">
                <a:latin typeface="+mn-lt"/>
                <a:cs typeface="+mn-cs"/>
                <a:sym typeface="Symbol"/>
              </a:rPr>
              <a:t>196c  = 498	</a:t>
            </a:r>
            <a:r>
              <a:rPr lang="id-ID" sz="2400" dirty="0" smtClean="0">
                <a:latin typeface="+mn-lt"/>
                <a:cs typeface="+mn-cs"/>
                <a:sym typeface="Symbol"/>
              </a:rPr>
              <a:t>  </a:t>
            </a:r>
            <a:r>
              <a:rPr lang="id-ID" sz="2400" dirty="0" smtClean="0">
                <a:solidFill>
                  <a:srgbClr val="002060"/>
                </a:solidFill>
                <a:latin typeface="+mn-lt"/>
                <a:cs typeface="+mn-cs"/>
                <a:sym typeface="Symbol"/>
              </a:rPr>
              <a:t>x6</a:t>
            </a:r>
            <a:r>
              <a:rPr lang="en-US" sz="2400" dirty="0">
                <a:latin typeface="+mn-lt"/>
                <a:cs typeface="+mn-cs"/>
                <a:sym typeface="Symbol"/>
              </a:rPr>
              <a:t>	</a:t>
            </a:r>
            <a:r>
              <a:rPr lang="en-US" sz="2400" dirty="0">
                <a:latin typeface="+mn-lt"/>
                <a:cs typeface="+mn-cs"/>
                <a:sym typeface="Wingdings" pitchFamily="2" charset="2"/>
              </a:rPr>
              <a:t>  168a + 1176c = 2988</a:t>
            </a:r>
            <a:endParaRPr lang="en-US" sz="240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id-ID" sz="2800" dirty="0">
              <a:latin typeface="+mn-lt"/>
              <a:cs typeface="+mn-cs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4826943" y="4340002"/>
            <a:ext cx="2643187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Content Placeholder 2"/>
          <p:cNvSpPr txBox="1">
            <a:spLocks/>
          </p:cNvSpPr>
          <p:nvPr/>
        </p:nvSpPr>
        <p:spPr bwMode="auto">
          <a:xfrm>
            <a:off x="5112693" y="4625752"/>
            <a:ext cx="2928937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92500" lnSpcReduction="10000"/>
          </a:bodyPr>
          <a:lstStyle/>
          <a:p>
            <a:pPr marL="742950" lvl="1" indent="-285750">
              <a:spcBef>
                <a:spcPct val="20000"/>
              </a:spcBef>
              <a:buFont typeface="Arial" charset="0"/>
              <a:buNone/>
              <a:defRPr/>
            </a:pPr>
            <a:r>
              <a:rPr lang="en-US" sz="2400" dirty="0">
                <a:latin typeface="+mn-lt"/>
                <a:cs typeface="+mn-cs"/>
              </a:rPr>
              <a:t>-392c  =  -384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None/>
              <a:defRPr/>
            </a:pPr>
            <a:r>
              <a:rPr lang="en-US" sz="2400" dirty="0">
                <a:latin typeface="+mn-lt"/>
                <a:cs typeface="+mn-cs"/>
              </a:rPr>
              <a:t>		 c   =  384/392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None/>
              <a:defRPr/>
            </a:pPr>
            <a:r>
              <a:rPr lang="en-US" sz="2400" dirty="0">
                <a:latin typeface="+mn-lt"/>
                <a:cs typeface="+mn-cs"/>
                <a:sym typeface="Symbol"/>
              </a:rPr>
              <a:t>        c   =  0,97		</a:t>
            </a:r>
            <a:endParaRPr lang="en-US" sz="240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id-ID" sz="2800" dirty="0">
              <a:latin typeface="+mn-lt"/>
              <a:cs typeface="+mn-cs"/>
            </a:endParaRPr>
          </a:p>
        </p:txBody>
      </p:sp>
      <p:sp>
        <p:nvSpPr>
          <p:cNvPr id="24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Regresi TREND PARABOLA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56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2" tIns="914112" rIns="914112" bIns="914112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60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60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6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6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61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61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61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61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617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6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61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62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827584" y="908720"/>
            <a:ext cx="735806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92500" lnSpcReduction="10000"/>
          </a:bodyPr>
          <a:lstStyle/>
          <a:p>
            <a:pPr marL="742950" lvl="1" indent="-285750">
              <a:spcBef>
                <a:spcPct val="20000"/>
              </a:spcBef>
              <a:buFont typeface="Arial" charset="0"/>
              <a:buNone/>
              <a:defRPr/>
            </a:pPr>
            <a:r>
              <a:rPr lang="en-US" sz="2600" dirty="0" err="1">
                <a:latin typeface="+mn-lt"/>
                <a:cs typeface="+mn-cs"/>
              </a:rPr>
              <a:t>Nilai</a:t>
            </a:r>
            <a:r>
              <a:rPr lang="en-US" sz="2600" dirty="0">
                <a:latin typeface="+mn-lt"/>
                <a:cs typeface="+mn-cs"/>
              </a:rPr>
              <a:t> c </a:t>
            </a:r>
            <a:r>
              <a:rPr lang="en-US" sz="2600" dirty="0" err="1">
                <a:latin typeface="+mn-lt"/>
                <a:cs typeface="+mn-cs"/>
              </a:rPr>
              <a:t>dimasukkan</a:t>
            </a:r>
            <a:r>
              <a:rPr lang="en-US" sz="2600" dirty="0">
                <a:latin typeface="+mn-lt"/>
                <a:cs typeface="+mn-cs"/>
              </a:rPr>
              <a:t> </a:t>
            </a:r>
            <a:r>
              <a:rPr lang="en-US" sz="2600" dirty="0" err="1">
                <a:latin typeface="+mn-lt"/>
                <a:cs typeface="+mn-cs"/>
              </a:rPr>
              <a:t>ke</a:t>
            </a:r>
            <a:r>
              <a:rPr lang="en-US" sz="2600" dirty="0">
                <a:latin typeface="+mn-lt"/>
                <a:cs typeface="+mn-cs"/>
              </a:rPr>
              <a:t> (1) 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None/>
              <a:defRPr/>
            </a:pPr>
            <a:r>
              <a:rPr lang="en-US" sz="2600" dirty="0">
                <a:latin typeface="+mn-lt"/>
                <a:cs typeface="+mn-cs"/>
              </a:rPr>
              <a:t>6a   </a:t>
            </a:r>
            <a:r>
              <a:rPr lang="en-US" sz="2600" dirty="0">
                <a:latin typeface="+mn-lt"/>
                <a:cs typeface="+mn-cs"/>
                <a:sym typeface="Symbol"/>
              </a:rPr>
              <a:t>+  28(0,97)  = 93		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None/>
              <a:defRPr/>
            </a:pPr>
            <a:r>
              <a:rPr lang="en-US" sz="2600" dirty="0">
                <a:latin typeface="+mn-lt"/>
                <a:cs typeface="+mn-cs"/>
              </a:rPr>
              <a:t>6a   = 65,84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None/>
              <a:defRPr/>
            </a:pPr>
            <a:r>
              <a:rPr lang="en-US" sz="2600" dirty="0">
                <a:latin typeface="+mn-lt"/>
                <a:cs typeface="+mn-cs"/>
              </a:rPr>
              <a:t>   a  = 10,97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id-ID" sz="2800" dirty="0">
              <a:latin typeface="+mn-lt"/>
              <a:cs typeface="+mn-cs"/>
            </a:endParaRPr>
          </a:p>
        </p:txBody>
      </p:sp>
      <p:sp>
        <p:nvSpPr>
          <p:cNvPr id="25622" name="Content Placeholder 2"/>
          <p:cNvSpPr>
            <a:spLocks noGrp="1"/>
          </p:cNvSpPr>
          <p:nvPr>
            <p:ph sz="quarter" idx="1"/>
          </p:nvPr>
        </p:nvSpPr>
        <p:spPr>
          <a:xfrm>
            <a:off x="1327646" y="2694657"/>
            <a:ext cx="6858000" cy="3857625"/>
          </a:xfrm>
        </p:spPr>
        <p:txBody>
          <a:bodyPr/>
          <a:lstStyle/>
          <a:p>
            <a:r>
              <a:rPr lang="en-US" sz="2800" dirty="0" err="1" smtClean="0"/>
              <a:t>Jadi</a:t>
            </a:r>
            <a:r>
              <a:rPr lang="en-US" sz="2800" dirty="0" smtClean="0"/>
              <a:t> </a:t>
            </a:r>
            <a:r>
              <a:rPr lang="en-US" sz="2800" dirty="0" err="1" smtClean="0"/>
              <a:t>persamaan</a:t>
            </a:r>
            <a:r>
              <a:rPr lang="en-US" sz="2800" dirty="0" smtClean="0"/>
              <a:t> trend parabola </a:t>
            </a:r>
            <a:r>
              <a:rPr lang="en-US" sz="2800" dirty="0" err="1" smtClean="0"/>
              <a:t>dari</a:t>
            </a:r>
            <a:r>
              <a:rPr lang="en-US" sz="2800" dirty="0" smtClean="0"/>
              <a:t> Y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sz="2800" dirty="0" smtClean="0"/>
              <a:t>		Y = 10,97 + 5,5X + 0,97X</a:t>
            </a:r>
            <a:r>
              <a:rPr lang="en-US" sz="2800" baseline="30000" dirty="0" smtClean="0"/>
              <a:t>2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sz="2800" dirty="0" smtClean="0"/>
              <a:t>	</a:t>
            </a:r>
            <a:r>
              <a:rPr lang="id-ID" sz="2800" dirty="0" smtClean="0"/>
              <a:t>Pada Tahun 2020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X = </a:t>
            </a:r>
            <a:r>
              <a:rPr lang="id-ID" sz="2800" dirty="0" smtClean="0"/>
              <a:t>9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ramalan</a:t>
            </a:r>
            <a:r>
              <a:rPr lang="en-US" sz="2800" dirty="0" smtClean="0"/>
              <a:t> </a:t>
            </a:r>
            <a:r>
              <a:rPr lang="en-US" sz="2800" dirty="0" err="1" smtClean="0"/>
              <a:t>produksi</a:t>
            </a:r>
            <a:r>
              <a:rPr lang="en-US" sz="2800" dirty="0" smtClean="0"/>
              <a:t> </a:t>
            </a:r>
            <a:r>
              <a:rPr lang="en-US" sz="2800" dirty="0" err="1" smtClean="0"/>
              <a:t>padi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sz="2800" dirty="0" smtClean="0"/>
              <a:t>		 Y = 10,97 + 5,5</a:t>
            </a:r>
            <a:r>
              <a:rPr lang="id-ID" sz="2800" dirty="0" smtClean="0"/>
              <a:t> (9)</a:t>
            </a:r>
            <a:r>
              <a:rPr lang="en-US" sz="2800" dirty="0" smtClean="0"/>
              <a:t> + 0,97</a:t>
            </a:r>
            <a:r>
              <a:rPr lang="id-ID" sz="2800" dirty="0" smtClean="0"/>
              <a:t> (81)</a:t>
            </a:r>
            <a:endParaRPr lang="en-US" sz="2800" dirty="0" smtClean="0"/>
          </a:p>
          <a:p>
            <a:pPr>
              <a:buFont typeface="Arial" panose="020B0604020202020204" pitchFamily="34" charset="0"/>
              <a:buNone/>
            </a:pPr>
            <a:r>
              <a:rPr lang="en-US" sz="2800" dirty="0" smtClean="0"/>
              <a:t>		    = </a:t>
            </a:r>
            <a:r>
              <a:rPr lang="id-ID" sz="2800" dirty="0" smtClean="0"/>
              <a:t>139,04 Juta ton</a:t>
            </a:r>
          </a:p>
        </p:txBody>
      </p:sp>
      <p:sp>
        <p:nvSpPr>
          <p:cNvPr id="21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Regresi TREND PARABOLA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266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2" tIns="914112" rIns="914112" bIns="914112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63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63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6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63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63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63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63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6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641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6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64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64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645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908720"/>
            <a:ext cx="7272808" cy="5760640"/>
          </a:xfrm>
        </p:spPr>
        <p:txBody>
          <a:bodyPr/>
          <a:lstStyle/>
          <a:p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koperasi</a:t>
            </a:r>
            <a:r>
              <a:rPr lang="en-US" sz="2800" dirty="0" smtClean="0"/>
              <a:t> </a:t>
            </a:r>
            <a:r>
              <a:rPr lang="en-US" sz="2800" dirty="0" err="1" smtClean="0"/>
              <a:t>milik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modal </a:t>
            </a:r>
            <a:r>
              <a:rPr lang="en-US" sz="2800" dirty="0" err="1" smtClean="0"/>
              <a:t>usaha</a:t>
            </a:r>
            <a:r>
              <a:rPr lang="en-US" sz="2800" dirty="0" smtClean="0"/>
              <a:t>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7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ingin</a:t>
            </a:r>
            <a:r>
              <a:rPr lang="en-US" sz="2800" dirty="0" smtClean="0"/>
              <a:t> </a:t>
            </a:r>
            <a:r>
              <a:rPr lang="en-US" sz="2800" dirty="0" err="1" smtClean="0"/>
              <a:t>berwiraswasta</a:t>
            </a:r>
            <a:r>
              <a:rPr lang="en-US" sz="2800" dirty="0" smtClean="0"/>
              <a:t>,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modal yang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selalu</a:t>
            </a:r>
            <a:r>
              <a:rPr lang="en-US" sz="2800" dirty="0" smtClean="0"/>
              <a:t> </a:t>
            </a:r>
            <a:r>
              <a:rPr lang="en-US" sz="2800" dirty="0" err="1" smtClean="0"/>
              <a:t>sama</a:t>
            </a:r>
            <a:r>
              <a:rPr lang="en-US" sz="2800" dirty="0" smtClean="0"/>
              <a:t> </a:t>
            </a:r>
            <a:r>
              <a:rPr lang="en-US" sz="2800" dirty="0" err="1" smtClean="0"/>
              <a:t>tergantung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subsidi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. </a:t>
            </a:r>
            <a:r>
              <a:rPr lang="en-US" sz="2800" dirty="0" err="1" smtClean="0"/>
              <a:t>Didapat</a:t>
            </a:r>
            <a:r>
              <a:rPr lang="en-US" sz="2800" dirty="0" smtClean="0"/>
              <a:t> data </a:t>
            </a:r>
            <a:r>
              <a:rPr lang="en-US" sz="2800" dirty="0" err="1" smtClean="0"/>
              <a:t>dibawah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: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Font typeface="Arial" panose="020B0604020202020204" pitchFamily="34" charset="0"/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trend parabola, 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id-ID" sz="2800" dirty="0" smtClean="0"/>
              <a:t>prakiraan nilai modal yang diberikan pada tahun 2022</a:t>
            </a:r>
            <a:r>
              <a:rPr lang="en-US" sz="2800" dirty="0" smtClean="0"/>
              <a:t>?</a:t>
            </a:r>
            <a:endParaRPr lang="id-ID" sz="2800" dirty="0" smtClean="0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869505"/>
              </p:ext>
            </p:extLst>
          </p:nvPr>
        </p:nvGraphicFramePr>
        <p:xfrm>
          <a:off x="969318" y="4051970"/>
          <a:ext cx="7250082" cy="1045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0474"/>
                <a:gridCol w="751738"/>
                <a:gridCol w="751738"/>
                <a:gridCol w="751738"/>
                <a:gridCol w="751738"/>
                <a:gridCol w="751738"/>
                <a:gridCol w="740459"/>
                <a:gridCol w="740459"/>
              </a:tblGrid>
              <a:tr h="383507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Tahun</a:t>
                      </a:r>
                      <a:endParaRPr lang="id-ID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</a:t>
                      </a:r>
                      <a:r>
                        <a:rPr lang="id-ID" sz="1800" dirty="0" smtClean="0"/>
                        <a:t>09</a:t>
                      </a:r>
                      <a:endParaRPr lang="id-ID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</a:t>
                      </a:r>
                      <a:r>
                        <a:rPr lang="id-ID" sz="1800" dirty="0" smtClean="0"/>
                        <a:t>10</a:t>
                      </a:r>
                      <a:endParaRPr lang="id-ID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</a:t>
                      </a:r>
                      <a:r>
                        <a:rPr lang="id-ID" sz="1800" dirty="0" smtClean="0"/>
                        <a:t>11</a:t>
                      </a:r>
                      <a:endParaRPr lang="id-ID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</a:t>
                      </a:r>
                      <a:r>
                        <a:rPr lang="id-ID" sz="1800" dirty="0" smtClean="0"/>
                        <a:t>12</a:t>
                      </a:r>
                      <a:endParaRPr lang="id-ID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</a:t>
                      </a:r>
                      <a:r>
                        <a:rPr lang="id-ID" sz="1800" dirty="0" smtClean="0"/>
                        <a:t>13</a:t>
                      </a:r>
                      <a:endParaRPr lang="id-ID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</a:t>
                      </a:r>
                      <a:r>
                        <a:rPr lang="id-ID" sz="1800" dirty="0" smtClean="0"/>
                        <a:t>14</a:t>
                      </a:r>
                      <a:endParaRPr lang="id-ID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2015</a:t>
                      </a:r>
                      <a:endParaRPr lang="id-ID" sz="1800" dirty="0"/>
                    </a:p>
                  </a:txBody>
                  <a:tcPr marT="45734" marB="45734"/>
                </a:tc>
              </a:tr>
              <a:tr h="66194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Modal (</a:t>
                      </a:r>
                      <a:r>
                        <a:rPr lang="en-US" sz="1800" dirty="0" err="1" smtClean="0"/>
                        <a:t>dalam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juta</a:t>
                      </a:r>
                      <a:r>
                        <a:rPr lang="en-US" sz="1800" dirty="0" smtClean="0"/>
                        <a:t>)</a:t>
                      </a:r>
                      <a:endParaRPr lang="id-ID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23</a:t>
                      </a:r>
                      <a:endParaRPr lang="id-ID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32</a:t>
                      </a:r>
                      <a:endParaRPr lang="id-ID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</a:t>
                      </a:r>
                      <a:endParaRPr lang="id-ID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28</a:t>
                      </a:r>
                      <a:endParaRPr lang="id-ID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18</a:t>
                      </a:r>
                      <a:endParaRPr lang="id-ID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</a:t>
                      </a:r>
                      <a:endParaRPr lang="id-ID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</a:t>
                      </a:r>
                      <a:endParaRPr lang="id-ID" sz="1800" dirty="0"/>
                    </a:p>
                  </a:txBody>
                  <a:tcPr marT="45734" marB="45734"/>
                </a:tc>
              </a:tr>
            </a:tbl>
          </a:graphicData>
        </a:graphic>
      </p:graphicFrame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424936" cy="360040"/>
          </a:xfrm>
        </p:spPr>
        <p:txBody>
          <a:bodyPr/>
          <a:lstStyle/>
          <a:p>
            <a:pPr algn="l"/>
            <a:r>
              <a:rPr lang="id-ID" sz="2600" b="1" u="sng" dirty="0" smtClean="0">
                <a:solidFill>
                  <a:srgbClr val="002060"/>
                </a:solidFill>
              </a:rPr>
              <a:t>Contoh-5 </a:t>
            </a:r>
            <a:r>
              <a:rPr lang="id-ID" sz="2600" dirty="0" smtClean="0">
                <a:solidFill>
                  <a:srgbClr val="002060"/>
                </a:solidFill>
              </a:rPr>
              <a:t>:</a:t>
            </a:r>
            <a:endParaRPr lang="en-US" sz="2600" dirty="0" smtClean="0">
              <a:solidFill>
                <a:srgbClr val="002060"/>
              </a:solidFill>
            </a:endParaRPr>
          </a:p>
        </p:txBody>
      </p:sp>
      <p:sp>
        <p:nvSpPr>
          <p:cNvPr id="22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Regresi TREND PARABOLA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>
              <a:solidFill>
                <a:prstClr val="black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>
              <a:solidFill>
                <a:prstClr val="black"/>
              </a:solidFill>
            </a:endParaRPr>
          </a:p>
        </p:txBody>
      </p:sp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>
              <a:solidFill>
                <a:prstClr val="black"/>
              </a:solidFill>
            </a:endParaRPr>
          </a:p>
        </p:txBody>
      </p:sp>
      <p:sp>
        <p:nvSpPr>
          <p:cNvPr id="12294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692697"/>
            <a:ext cx="8676456" cy="3240359"/>
          </a:xfrm>
        </p:spPr>
        <p:txBody>
          <a:bodyPr/>
          <a:lstStyle/>
          <a:p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meramalkan</a:t>
            </a:r>
            <a:r>
              <a:rPr lang="en-US" sz="2800" dirty="0" smtClean="0"/>
              <a:t> </a:t>
            </a:r>
            <a:r>
              <a:rPr lang="en-US" sz="2800" dirty="0" err="1" smtClean="0"/>
              <a:t>pengaruh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prediktor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kriterium</a:t>
            </a:r>
            <a:r>
              <a:rPr lang="en-US" sz="2800" dirty="0" smtClean="0"/>
              <a:t>.</a:t>
            </a:r>
            <a:endParaRPr lang="id-ID" sz="2800" dirty="0" smtClean="0"/>
          </a:p>
          <a:p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persamaan</a:t>
            </a:r>
            <a:r>
              <a:rPr lang="en-US" sz="2800" dirty="0" smtClean="0"/>
              <a:t> </a:t>
            </a:r>
            <a:r>
              <a:rPr lang="en-US" sz="2800" dirty="0" err="1" smtClean="0"/>
              <a:t>garis</a:t>
            </a:r>
            <a:r>
              <a:rPr lang="en-US" sz="2800" dirty="0" smtClean="0"/>
              <a:t> </a:t>
            </a:r>
            <a:r>
              <a:rPr lang="en-US" sz="2800" dirty="0" err="1" smtClean="0"/>
              <a:t>regresi</a:t>
            </a:r>
            <a:r>
              <a:rPr lang="en-US" sz="2800" dirty="0" smtClean="0"/>
              <a:t> </a:t>
            </a:r>
            <a:r>
              <a:rPr lang="en-US" sz="2800" dirty="0" err="1" smtClean="0"/>
              <a:t>berganda</a:t>
            </a:r>
            <a:r>
              <a:rPr lang="en-US" sz="2800" dirty="0" smtClean="0"/>
              <a:t> :</a:t>
            </a:r>
            <a:endParaRPr lang="id-ID" sz="2800" dirty="0" smtClean="0"/>
          </a:p>
          <a:p>
            <a:pPr>
              <a:buFont typeface="Wingdings 2" panose="05020102010507070707" pitchFamily="18" charset="2"/>
              <a:buNone/>
            </a:pPr>
            <a:r>
              <a:rPr lang="en-US" dirty="0" smtClean="0"/>
              <a:t>	</a:t>
            </a:r>
            <a:r>
              <a:rPr lang="en-US" sz="2800" dirty="0" smtClean="0"/>
              <a:t>Y = b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b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b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2 </a:t>
            </a:r>
            <a:r>
              <a:rPr lang="en-US" sz="2800" dirty="0" smtClean="0"/>
              <a:t> </a:t>
            </a:r>
            <a:r>
              <a:rPr lang="en-US" dirty="0" smtClean="0"/>
              <a:t>		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sz="2800" dirty="0" smtClean="0">
                <a:sym typeface="Wingdings" panose="05000000000000000000" pitchFamily="2" charset="2"/>
              </a:rPr>
              <a:t>2 </a:t>
            </a:r>
            <a:r>
              <a:rPr lang="en-US" sz="2800" dirty="0" err="1" smtClean="0">
                <a:sym typeface="Wingdings" panose="05000000000000000000" pitchFamily="2" charset="2"/>
              </a:rPr>
              <a:t>prediktor</a:t>
            </a:r>
            <a:endParaRPr lang="en-US" sz="2800" dirty="0" smtClean="0">
              <a:sym typeface="Wingdings" panose="05000000000000000000" pitchFamily="2" charset="2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en-US" dirty="0" smtClean="0"/>
              <a:t>	</a:t>
            </a:r>
            <a:r>
              <a:rPr lang="en-US" sz="2800" dirty="0" smtClean="0"/>
              <a:t>Y = b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b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b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2 </a:t>
            </a:r>
            <a:r>
              <a:rPr lang="en-US" sz="2800" dirty="0" smtClean="0"/>
              <a:t>+ b</a:t>
            </a:r>
            <a:r>
              <a:rPr lang="en-US" sz="2800" baseline="-25000" dirty="0" smtClean="0"/>
              <a:t>4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3 	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sz="2800" dirty="0" smtClean="0">
                <a:sym typeface="Wingdings" panose="05000000000000000000" pitchFamily="2" charset="2"/>
              </a:rPr>
              <a:t> 3 </a:t>
            </a:r>
            <a:r>
              <a:rPr lang="en-US" sz="2800" dirty="0" err="1" smtClean="0">
                <a:sym typeface="Wingdings" panose="05000000000000000000" pitchFamily="2" charset="2"/>
              </a:rPr>
              <a:t>prediktor</a:t>
            </a:r>
            <a:endParaRPr lang="en-US" sz="2800" dirty="0" smtClean="0">
              <a:sym typeface="Wingdings" panose="05000000000000000000" pitchFamily="2" charset="2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en-US" sz="2800" dirty="0" smtClean="0"/>
              <a:t>	Y = b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b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b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2 </a:t>
            </a:r>
            <a:r>
              <a:rPr lang="en-US" sz="2800" dirty="0" smtClean="0"/>
              <a:t>+…+ </a:t>
            </a:r>
            <a:r>
              <a:rPr lang="en-US" sz="2800" dirty="0" err="1" smtClean="0"/>
              <a:t>b</a:t>
            </a:r>
            <a:r>
              <a:rPr lang="en-US" sz="2800" baseline="-25000" dirty="0" err="1" smtClean="0"/>
              <a:t>n</a:t>
            </a:r>
            <a:r>
              <a:rPr lang="en-US" sz="2800" dirty="0" err="1" smtClean="0"/>
              <a:t>X</a:t>
            </a:r>
            <a:r>
              <a:rPr lang="en-US" sz="2800" baseline="-25000" dirty="0" err="1" smtClean="0"/>
              <a:t>n</a:t>
            </a:r>
            <a:r>
              <a:rPr lang="en-US" sz="2800" baseline="-25000" dirty="0" smtClean="0"/>
              <a:t> 	</a:t>
            </a:r>
            <a:r>
              <a:rPr lang="en-US" sz="2800" dirty="0" smtClean="0">
                <a:sym typeface="Wingdings" panose="05000000000000000000" pitchFamily="2" charset="2"/>
              </a:rPr>
              <a:t>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800" dirty="0" smtClean="0">
                <a:sym typeface="Wingdings" panose="05000000000000000000" pitchFamily="2" charset="2"/>
              </a:rPr>
              <a:t>n </a:t>
            </a:r>
            <a:r>
              <a:rPr lang="en-US" sz="2800" dirty="0" err="1" smtClean="0">
                <a:sym typeface="Wingdings" panose="05000000000000000000" pitchFamily="2" charset="2"/>
              </a:rPr>
              <a:t>prediktor</a:t>
            </a:r>
            <a:endParaRPr lang="en-US" sz="2800" baseline="-25000" dirty="0" smtClean="0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Regresi linier berganda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53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>
              <a:solidFill>
                <a:prstClr val="black"/>
              </a:solidFill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>
              <a:solidFill>
                <a:prstClr val="black"/>
              </a:solidFill>
            </a:endParaRPr>
          </a:p>
        </p:txBody>
      </p:sp>
      <p:sp>
        <p:nvSpPr>
          <p:cNvPr id="13318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692697"/>
            <a:ext cx="8352928" cy="6165304"/>
          </a:xfrm>
        </p:spPr>
        <p:txBody>
          <a:bodyPr/>
          <a:lstStyle/>
          <a:p>
            <a:r>
              <a:rPr lang="en-US" sz="2600" dirty="0" err="1" smtClean="0"/>
              <a:t>Buatlah</a:t>
            </a:r>
            <a:r>
              <a:rPr lang="en-US" sz="2600" dirty="0" smtClean="0"/>
              <a:t> </a:t>
            </a:r>
            <a:r>
              <a:rPr lang="en-US" sz="2600" dirty="0" err="1" smtClean="0"/>
              <a:t>tabel</a:t>
            </a:r>
            <a:r>
              <a:rPr lang="en-US" sz="2600" dirty="0" smtClean="0"/>
              <a:t> </a:t>
            </a:r>
            <a:r>
              <a:rPr lang="en-US" sz="2600" dirty="0" err="1" smtClean="0"/>
              <a:t>penolong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regresi</a:t>
            </a:r>
            <a:r>
              <a:rPr lang="en-US" sz="2600" dirty="0" smtClean="0"/>
              <a:t> </a:t>
            </a:r>
            <a:r>
              <a:rPr lang="en-US" sz="2600" dirty="0" err="1" smtClean="0"/>
              <a:t>ganda</a:t>
            </a:r>
            <a:endParaRPr lang="en-US" sz="2600" dirty="0" smtClean="0"/>
          </a:p>
          <a:p>
            <a:pPr>
              <a:buFont typeface="Arial" panose="020B0604020202020204" pitchFamily="34" charset="0"/>
              <a:buNone/>
            </a:pPr>
            <a:endParaRPr lang="en-US" sz="2600" dirty="0" smtClean="0"/>
          </a:p>
          <a:p>
            <a:pPr>
              <a:buFont typeface="Arial" panose="020B0604020202020204" pitchFamily="34" charset="0"/>
              <a:buNone/>
            </a:pPr>
            <a:endParaRPr lang="en-US" sz="2600" dirty="0" smtClean="0"/>
          </a:p>
          <a:p>
            <a:pPr>
              <a:buFont typeface="Arial" panose="020B0604020202020204" pitchFamily="34" charset="0"/>
              <a:buNone/>
            </a:pPr>
            <a:endParaRPr lang="en-US" sz="2600" dirty="0" smtClean="0"/>
          </a:p>
          <a:p>
            <a:pPr>
              <a:buFont typeface="Arial" panose="020B0604020202020204" pitchFamily="34" charset="0"/>
              <a:buNone/>
            </a:pPr>
            <a:endParaRPr lang="id-ID" sz="2600" dirty="0" smtClean="0"/>
          </a:p>
          <a:p>
            <a:r>
              <a:rPr lang="en-US" sz="2600" dirty="0" err="1" smtClean="0"/>
              <a:t>Memasukkan</a:t>
            </a:r>
            <a:r>
              <a:rPr lang="en-US" sz="2600" dirty="0" smtClean="0"/>
              <a:t> </a:t>
            </a:r>
            <a:r>
              <a:rPr lang="en-US" sz="2600" dirty="0" err="1" smtClean="0"/>
              <a:t>nilai</a:t>
            </a:r>
            <a:r>
              <a:rPr lang="en-US" sz="2600" dirty="0" smtClean="0"/>
              <a:t> – </a:t>
            </a:r>
            <a:r>
              <a:rPr lang="en-US" sz="2600" dirty="0" err="1" smtClean="0"/>
              <a:t>nilai</a:t>
            </a:r>
            <a:r>
              <a:rPr lang="en-US" sz="2600" dirty="0" smtClean="0"/>
              <a:t> </a:t>
            </a:r>
            <a:r>
              <a:rPr lang="id-ID" sz="2600" dirty="0" smtClean="0"/>
              <a:t>tersebut</a:t>
            </a:r>
            <a:r>
              <a:rPr lang="en-US" sz="2600" dirty="0" smtClean="0"/>
              <a:t> </a:t>
            </a:r>
            <a:r>
              <a:rPr lang="en-US" sz="2600" dirty="0" err="1" smtClean="0"/>
              <a:t>ke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 smtClean="0"/>
              <a:t>persamaan</a:t>
            </a:r>
            <a:r>
              <a:rPr lang="en-US" sz="2600" dirty="0" smtClean="0"/>
              <a:t> :</a:t>
            </a:r>
            <a:endParaRPr lang="id-ID" sz="2600" dirty="0" smtClean="0"/>
          </a:p>
          <a:p>
            <a:pPr>
              <a:buFont typeface="Wingdings 2" panose="05020102010507070707" pitchFamily="18" charset="2"/>
              <a:buNone/>
            </a:pPr>
            <a:r>
              <a:rPr lang="en-US" sz="2600" dirty="0" smtClean="0"/>
              <a:t>	</a:t>
            </a:r>
            <a:r>
              <a:rPr lang="id-ID" sz="2600" dirty="0" smtClean="0"/>
              <a:t>   </a:t>
            </a:r>
            <a:r>
              <a:rPr lang="id-ID" sz="2600" dirty="0" smtClean="0">
                <a:latin typeface="Symbol" panose="05050102010706020507" pitchFamily="18" charset="2"/>
              </a:rPr>
              <a:t>S</a:t>
            </a:r>
            <a:r>
              <a:rPr lang="en-US" sz="2600" dirty="0" smtClean="0"/>
              <a:t>Y = b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n + b</a:t>
            </a:r>
            <a:r>
              <a:rPr lang="en-US" sz="2600" baseline="-25000" dirty="0" smtClean="0"/>
              <a:t>2</a:t>
            </a:r>
            <a:r>
              <a:rPr lang="en-US" sz="2600" dirty="0" smtClean="0">
                <a:sym typeface="Symbol" panose="05050102010706020507" pitchFamily="18" charset="2"/>
              </a:rPr>
              <a:t></a:t>
            </a:r>
            <a:r>
              <a:rPr lang="en-US" sz="2600" dirty="0" smtClean="0"/>
              <a:t>X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 + b</a:t>
            </a:r>
            <a:r>
              <a:rPr lang="en-US" sz="2600" baseline="-25000" dirty="0" smtClean="0"/>
              <a:t>3</a:t>
            </a:r>
            <a:r>
              <a:rPr lang="en-US" sz="2600" dirty="0" smtClean="0">
                <a:sym typeface="Symbol" panose="05050102010706020507" pitchFamily="18" charset="2"/>
              </a:rPr>
              <a:t> </a:t>
            </a:r>
            <a:r>
              <a:rPr lang="en-US" sz="2600" dirty="0" smtClean="0"/>
              <a:t>X</a:t>
            </a:r>
            <a:r>
              <a:rPr lang="en-US" sz="2600" baseline="-25000" dirty="0" smtClean="0"/>
              <a:t>2 </a:t>
            </a:r>
            <a:r>
              <a:rPr lang="en-US" sz="2600" dirty="0" smtClean="0"/>
              <a:t> 		</a:t>
            </a:r>
            <a:endParaRPr lang="en-US" sz="2600" dirty="0" smtClean="0">
              <a:sym typeface="Wingdings" panose="05000000000000000000" pitchFamily="2" charset="2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en-US" sz="2600" dirty="0" smtClean="0"/>
              <a:t>	</a:t>
            </a:r>
            <a:r>
              <a:rPr lang="id-ID" sz="2600" dirty="0" smtClean="0">
                <a:latin typeface="Symbol" panose="05050102010706020507" pitchFamily="18" charset="2"/>
              </a:rPr>
              <a:t>S</a:t>
            </a:r>
            <a:r>
              <a:rPr lang="en-US" sz="2600" dirty="0" smtClean="0"/>
              <a:t>YX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 = b</a:t>
            </a:r>
            <a:r>
              <a:rPr lang="en-US" sz="2600" baseline="-25000" dirty="0" smtClean="0"/>
              <a:t>1</a:t>
            </a:r>
            <a:r>
              <a:rPr lang="en-US" sz="2600" dirty="0" smtClean="0">
                <a:sym typeface="Symbol" panose="05050102010706020507" pitchFamily="18" charset="2"/>
              </a:rPr>
              <a:t></a:t>
            </a:r>
            <a:r>
              <a:rPr lang="en-US" sz="2600" dirty="0" smtClean="0"/>
              <a:t>X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 + b</a:t>
            </a:r>
            <a:r>
              <a:rPr lang="en-US" sz="2600" baseline="-25000" dirty="0" smtClean="0"/>
              <a:t>2</a:t>
            </a:r>
            <a:r>
              <a:rPr lang="en-US" sz="2600" dirty="0" smtClean="0">
                <a:sym typeface="Symbol" panose="05050102010706020507" pitchFamily="18" charset="2"/>
              </a:rPr>
              <a:t></a:t>
            </a:r>
            <a:r>
              <a:rPr lang="en-US" sz="2600" dirty="0" smtClean="0"/>
              <a:t>X</a:t>
            </a:r>
            <a:r>
              <a:rPr lang="en-US" sz="2600" baseline="-25000" dirty="0" smtClean="0"/>
              <a:t>1</a:t>
            </a:r>
            <a:r>
              <a:rPr lang="en-US" sz="2600" baseline="30000" dirty="0" smtClean="0"/>
              <a:t>2</a:t>
            </a:r>
            <a:r>
              <a:rPr lang="en-US" sz="2600" dirty="0" smtClean="0"/>
              <a:t> + b</a:t>
            </a:r>
            <a:r>
              <a:rPr lang="en-US" sz="2600" baseline="-25000" dirty="0" smtClean="0"/>
              <a:t>3</a:t>
            </a:r>
            <a:r>
              <a:rPr lang="en-US" sz="2600" dirty="0" smtClean="0">
                <a:sym typeface="Symbol" panose="05050102010706020507" pitchFamily="18" charset="2"/>
              </a:rPr>
              <a:t> </a:t>
            </a:r>
            <a:r>
              <a:rPr lang="en-US" sz="2600" dirty="0" smtClean="0"/>
              <a:t>X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X</a:t>
            </a:r>
            <a:r>
              <a:rPr lang="en-US" sz="2600" baseline="-25000" dirty="0" smtClean="0"/>
              <a:t>2</a:t>
            </a:r>
            <a:endParaRPr lang="en-US" sz="2600" dirty="0" smtClean="0">
              <a:sym typeface="Wingdings" panose="05000000000000000000" pitchFamily="2" charset="2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en-US" sz="2600" dirty="0" smtClean="0"/>
              <a:t>	</a:t>
            </a:r>
            <a:r>
              <a:rPr lang="id-ID" sz="2600" dirty="0" smtClean="0">
                <a:latin typeface="Symbol" panose="05050102010706020507" pitchFamily="18" charset="2"/>
              </a:rPr>
              <a:t>S</a:t>
            </a:r>
            <a:r>
              <a:rPr lang="en-US" sz="2600" dirty="0" smtClean="0"/>
              <a:t>YX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 = b</a:t>
            </a:r>
            <a:r>
              <a:rPr lang="en-US" sz="2600" baseline="-25000" dirty="0" smtClean="0"/>
              <a:t>1</a:t>
            </a:r>
            <a:r>
              <a:rPr lang="en-US" sz="2600" dirty="0" smtClean="0">
                <a:sym typeface="Symbol" panose="05050102010706020507" pitchFamily="18" charset="2"/>
              </a:rPr>
              <a:t></a:t>
            </a:r>
            <a:r>
              <a:rPr lang="en-US" sz="2600" dirty="0" smtClean="0"/>
              <a:t>X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 + b</a:t>
            </a:r>
            <a:r>
              <a:rPr lang="en-US" sz="2600" baseline="-25000" dirty="0" smtClean="0"/>
              <a:t>2</a:t>
            </a:r>
            <a:r>
              <a:rPr lang="en-US" sz="2600" dirty="0" smtClean="0">
                <a:sym typeface="Symbol" panose="05050102010706020507" pitchFamily="18" charset="2"/>
              </a:rPr>
              <a:t> </a:t>
            </a:r>
            <a:r>
              <a:rPr lang="en-US" sz="2600" dirty="0" smtClean="0"/>
              <a:t>X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X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+ b</a:t>
            </a:r>
            <a:r>
              <a:rPr lang="en-US" sz="2600" baseline="-25000" dirty="0" smtClean="0"/>
              <a:t>3</a:t>
            </a:r>
            <a:r>
              <a:rPr lang="en-US" sz="2600" dirty="0" smtClean="0">
                <a:sym typeface="Symbol" panose="05050102010706020507" pitchFamily="18" charset="2"/>
              </a:rPr>
              <a:t></a:t>
            </a:r>
            <a:r>
              <a:rPr lang="en-US" sz="2600" dirty="0" smtClean="0"/>
              <a:t>X</a:t>
            </a:r>
            <a:r>
              <a:rPr lang="en-US" sz="2600" baseline="-25000" dirty="0" smtClean="0"/>
              <a:t>2</a:t>
            </a:r>
            <a:r>
              <a:rPr lang="en-US" sz="2600" baseline="30000" dirty="0" smtClean="0"/>
              <a:t>2</a:t>
            </a:r>
            <a:r>
              <a:rPr lang="en-US" sz="2600" dirty="0" smtClean="0"/>
              <a:t> </a:t>
            </a:r>
            <a:endParaRPr lang="en-US" sz="2600" baseline="-250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971600" y="1268760"/>
          <a:ext cx="6165107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/>
                <a:gridCol w="677333"/>
                <a:gridCol w="677333"/>
                <a:gridCol w="677333"/>
                <a:gridCol w="677333"/>
                <a:gridCol w="746443"/>
                <a:gridCol w="677333"/>
                <a:gridCol w="677333"/>
                <a:gridCol w="677333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</a:t>
                      </a:r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r>
                        <a:rPr lang="en-US" sz="1800" baseline="-25000" dirty="0" smtClean="0"/>
                        <a:t>1</a:t>
                      </a:r>
                      <a:endParaRPr lang="en-US" sz="1800" baseline="-250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X</a:t>
                      </a:r>
                      <a:r>
                        <a:rPr lang="en-US" sz="1800" baseline="-25000" dirty="0" smtClean="0"/>
                        <a:t>2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YX</a:t>
                      </a:r>
                      <a:r>
                        <a:rPr lang="en-US" sz="1800" baseline="-25000" dirty="0" smtClean="0"/>
                        <a:t>1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YX</a:t>
                      </a:r>
                      <a:r>
                        <a:rPr lang="en-US" sz="1800" baseline="-25000" dirty="0" smtClean="0"/>
                        <a:t>2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X</a:t>
                      </a:r>
                      <a:r>
                        <a:rPr lang="en-US" sz="1800" baseline="-25000" dirty="0" smtClean="0"/>
                        <a:t>1</a:t>
                      </a:r>
                      <a:r>
                        <a:rPr lang="en-US" sz="1800" dirty="0" smtClean="0"/>
                        <a:t>X</a:t>
                      </a:r>
                      <a:r>
                        <a:rPr lang="en-US" sz="1800" baseline="-25000" dirty="0" smtClean="0"/>
                        <a:t>2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X</a:t>
                      </a:r>
                      <a:r>
                        <a:rPr lang="en-US" sz="1800" baseline="30000" dirty="0" smtClean="0"/>
                        <a:t>2</a:t>
                      </a:r>
                      <a:r>
                        <a:rPr lang="en-US" sz="1800" baseline="-25000" dirty="0" smtClean="0"/>
                        <a:t>1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X</a:t>
                      </a:r>
                      <a:r>
                        <a:rPr lang="en-US" sz="1800" baseline="30000" dirty="0" smtClean="0"/>
                        <a:t>2</a:t>
                      </a:r>
                      <a:r>
                        <a:rPr lang="en-US" sz="1800" baseline="-25000" dirty="0" smtClean="0"/>
                        <a:t>2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Y</a:t>
                      </a:r>
                      <a:r>
                        <a:rPr lang="en-US" sz="1800" baseline="30000" dirty="0" smtClean="0"/>
                        <a:t>2</a:t>
                      </a:r>
                      <a:endParaRPr lang="en-US" sz="1800" baseline="-25000" dirty="0" smtClean="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id-ID" sz="1800" dirty="0" smtClean="0">
                          <a:latin typeface="Symbol" panose="05050102010706020507" pitchFamily="18" charset="2"/>
                        </a:rPr>
                        <a:t>S</a:t>
                      </a:r>
                      <a:r>
                        <a:rPr lang="en-US" sz="1800" dirty="0" smtClean="0"/>
                        <a:t>Y</a:t>
                      </a:r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id-ID" sz="1800" dirty="0" smtClean="0">
                          <a:latin typeface="Symbol" panose="05050102010706020507" pitchFamily="18" charset="2"/>
                        </a:rPr>
                        <a:t>S</a:t>
                      </a:r>
                      <a:r>
                        <a:rPr lang="en-US" sz="1800" dirty="0" smtClean="0"/>
                        <a:t>X</a:t>
                      </a:r>
                      <a:r>
                        <a:rPr lang="en-US" sz="1800" baseline="-25000" dirty="0" smtClean="0"/>
                        <a:t>1</a:t>
                      </a:r>
                      <a:endParaRPr lang="en-US" sz="1800" baseline="-250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dirty="0" smtClean="0">
                          <a:latin typeface="Symbol" panose="05050102010706020507" pitchFamily="18" charset="2"/>
                        </a:rPr>
                        <a:t>S</a:t>
                      </a:r>
                      <a:r>
                        <a:rPr lang="en-US" sz="1800" dirty="0" smtClean="0"/>
                        <a:t>X</a:t>
                      </a:r>
                      <a:r>
                        <a:rPr lang="en-US" sz="1800" baseline="-25000" dirty="0" smtClean="0"/>
                        <a:t>2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dirty="0" smtClean="0">
                          <a:latin typeface="Symbol" panose="05050102010706020507" pitchFamily="18" charset="2"/>
                        </a:rPr>
                        <a:t>S</a:t>
                      </a:r>
                      <a:r>
                        <a:rPr lang="en-US" sz="1800" dirty="0" smtClean="0"/>
                        <a:t>YX</a:t>
                      </a:r>
                      <a:r>
                        <a:rPr lang="en-US" sz="1800" baseline="-25000" dirty="0" smtClean="0"/>
                        <a:t>1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dirty="0" smtClean="0">
                          <a:latin typeface="Symbol" panose="05050102010706020507" pitchFamily="18" charset="2"/>
                        </a:rPr>
                        <a:t>S</a:t>
                      </a:r>
                      <a:r>
                        <a:rPr lang="en-US" sz="1800" dirty="0" smtClean="0"/>
                        <a:t>YX</a:t>
                      </a:r>
                      <a:r>
                        <a:rPr lang="en-US" sz="1800" baseline="-25000" dirty="0" smtClean="0"/>
                        <a:t>2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dirty="0" smtClean="0">
                          <a:latin typeface="Symbol" panose="05050102010706020507" pitchFamily="18" charset="2"/>
                        </a:rPr>
                        <a:t>S</a:t>
                      </a:r>
                      <a:r>
                        <a:rPr lang="en-US" sz="1800" dirty="0" smtClean="0"/>
                        <a:t>X</a:t>
                      </a:r>
                      <a:r>
                        <a:rPr lang="en-US" sz="1800" baseline="-25000" dirty="0" smtClean="0"/>
                        <a:t>1</a:t>
                      </a:r>
                      <a:r>
                        <a:rPr lang="en-US" sz="1800" dirty="0" smtClean="0"/>
                        <a:t>X</a:t>
                      </a:r>
                      <a:r>
                        <a:rPr lang="en-US" sz="1800" baseline="-25000" dirty="0" smtClean="0"/>
                        <a:t>2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dirty="0" smtClean="0">
                          <a:latin typeface="Symbol" panose="05050102010706020507" pitchFamily="18" charset="2"/>
                        </a:rPr>
                        <a:t>S</a:t>
                      </a:r>
                      <a:r>
                        <a:rPr lang="en-US" sz="1800" dirty="0" smtClean="0"/>
                        <a:t>X</a:t>
                      </a:r>
                      <a:r>
                        <a:rPr lang="en-US" sz="1800" baseline="30000" dirty="0" smtClean="0"/>
                        <a:t>2</a:t>
                      </a:r>
                      <a:r>
                        <a:rPr lang="en-US" sz="1800" baseline="-25000" dirty="0" smtClean="0"/>
                        <a:t>1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dirty="0" smtClean="0">
                          <a:latin typeface="Symbol" panose="05050102010706020507" pitchFamily="18" charset="2"/>
                        </a:rPr>
                        <a:t>S</a:t>
                      </a:r>
                      <a:r>
                        <a:rPr lang="en-US" sz="1800" dirty="0" smtClean="0"/>
                        <a:t>X</a:t>
                      </a:r>
                      <a:r>
                        <a:rPr lang="en-US" sz="1800" baseline="30000" dirty="0" smtClean="0"/>
                        <a:t>2</a:t>
                      </a:r>
                      <a:r>
                        <a:rPr lang="en-US" sz="1800" baseline="-25000" dirty="0" smtClean="0"/>
                        <a:t>2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dirty="0" smtClean="0">
                          <a:latin typeface="Symbol" panose="05050102010706020507" pitchFamily="18" charset="2"/>
                        </a:rPr>
                        <a:t>S</a:t>
                      </a:r>
                      <a:r>
                        <a:rPr lang="en-US" sz="1800" dirty="0" smtClean="0"/>
                        <a:t>Y</a:t>
                      </a:r>
                      <a:r>
                        <a:rPr lang="en-US" sz="1800" baseline="30000" dirty="0" smtClean="0"/>
                        <a:t>2</a:t>
                      </a:r>
                      <a:endParaRPr lang="en-US" sz="1800" baseline="-25000" dirty="0" smtClean="0"/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10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2800" dirty="0">
                <a:solidFill>
                  <a:srgbClr val="FFFF00"/>
                </a:solidFill>
                <a:latin typeface="Algerian" panose="04020705040A02060702" pitchFamily="82" charset="0"/>
              </a:rPr>
              <a:t>Langkah – Langkah Analisis Regresi Ganda</a:t>
            </a:r>
            <a:endParaRPr lang="fr-CA" sz="28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99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620688"/>
            <a:ext cx="8352928" cy="6451625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en-US" sz="2800" dirty="0" err="1" smtClean="0"/>
              <a:t>Persamaan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sebelumnya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dinyatakan</a:t>
            </a:r>
            <a:endParaRPr lang="en-US" sz="2800" dirty="0" smtClean="0"/>
          </a:p>
          <a:p>
            <a:pPr>
              <a:buFont typeface="Arial" charset="0"/>
              <a:buNone/>
              <a:defRPr/>
            </a:pP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persamaan</a:t>
            </a:r>
            <a:r>
              <a:rPr lang="en-US" sz="2800" dirty="0" smtClean="0"/>
              <a:t> </a:t>
            </a:r>
            <a:r>
              <a:rPr lang="en-US" sz="2800" dirty="0" err="1" smtClean="0"/>
              <a:t>matriks</a:t>
            </a:r>
            <a:r>
              <a:rPr lang="en-US" sz="2800" dirty="0" smtClean="0"/>
              <a:t> </a:t>
            </a:r>
            <a:r>
              <a:rPr lang="en-US" sz="2800" dirty="0" err="1" smtClean="0"/>
              <a:t>berikut</a:t>
            </a:r>
            <a:r>
              <a:rPr lang="en-US" sz="2800" dirty="0" smtClean="0"/>
              <a:t> :</a:t>
            </a:r>
          </a:p>
          <a:p>
            <a:pPr>
              <a:buFont typeface="Arial" charset="0"/>
              <a:buNone/>
              <a:defRPr/>
            </a:pPr>
            <a:endParaRPr lang="en-US" sz="2800" dirty="0" smtClean="0"/>
          </a:p>
          <a:p>
            <a:pPr>
              <a:buFont typeface="Arial" charset="0"/>
              <a:buNone/>
              <a:defRPr/>
            </a:pPr>
            <a:endParaRPr lang="en-US" sz="2800" dirty="0" smtClean="0"/>
          </a:p>
          <a:p>
            <a:pPr>
              <a:buFont typeface="Arial" charset="0"/>
              <a:buNone/>
              <a:defRPr/>
            </a:pPr>
            <a:endParaRPr lang="en-US" sz="2800" dirty="0" smtClean="0"/>
          </a:p>
          <a:p>
            <a:pPr>
              <a:buFont typeface="Arial" charset="0"/>
              <a:buNone/>
              <a:defRPr/>
            </a:pPr>
            <a:endParaRPr lang="en-US" sz="2800" dirty="0" smtClean="0"/>
          </a:p>
          <a:p>
            <a:pPr lvl="1">
              <a:buFont typeface="Arial" charset="0"/>
              <a:buNone/>
              <a:defRPr/>
            </a:pPr>
            <a:r>
              <a:rPr lang="en-US" sz="2400" dirty="0" err="1" smtClean="0"/>
              <a:t>Dimana</a:t>
            </a:r>
            <a:r>
              <a:rPr lang="en-US" sz="2400" dirty="0" smtClean="0"/>
              <a:t> :	</a:t>
            </a:r>
            <a:r>
              <a:rPr lang="id-ID" sz="2400" dirty="0"/>
              <a:t>[</a:t>
            </a:r>
            <a:r>
              <a:rPr lang="en-US" sz="2400" dirty="0" smtClean="0"/>
              <a:t>A</a:t>
            </a:r>
            <a:r>
              <a:rPr lang="id-ID" sz="2400" dirty="0"/>
              <a:t>]</a:t>
            </a:r>
            <a:r>
              <a:rPr lang="en-US" sz="2400" dirty="0" smtClean="0"/>
              <a:t>  :  </a:t>
            </a:r>
            <a:r>
              <a:rPr lang="en-US" sz="2400" dirty="0" err="1" smtClean="0"/>
              <a:t>Matriks</a:t>
            </a:r>
            <a:r>
              <a:rPr lang="en-US" sz="2400" dirty="0" smtClean="0"/>
              <a:t> (</a:t>
            </a:r>
            <a:r>
              <a:rPr lang="en-US" sz="2400" dirty="0" err="1" smtClean="0"/>
              <a:t>diketahui</a:t>
            </a:r>
            <a:r>
              <a:rPr lang="en-US" sz="2400" dirty="0" smtClean="0"/>
              <a:t>)</a:t>
            </a:r>
          </a:p>
          <a:p>
            <a:pPr lvl="1">
              <a:buFont typeface="Arial" charset="0"/>
              <a:buNone/>
              <a:defRPr/>
            </a:pPr>
            <a:r>
              <a:rPr lang="en-US" sz="2400" dirty="0" smtClean="0"/>
              <a:t>			</a:t>
            </a:r>
            <a:r>
              <a:rPr lang="id-ID" sz="2400" dirty="0" smtClean="0"/>
              <a:t>[</a:t>
            </a:r>
            <a:r>
              <a:rPr lang="en-US" sz="2400" dirty="0" smtClean="0"/>
              <a:t>H</a:t>
            </a:r>
            <a:r>
              <a:rPr lang="id-ID" sz="2400" dirty="0" smtClean="0"/>
              <a:t>]</a:t>
            </a:r>
            <a:r>
              <a:rPr lang="en-US" sz="2400" dirty="0" smtClean="0"/>
              <a:t>  :  </a:t>
            </a:r>
            <a:r>
              <a:rPr lang="en-US" sz="2400" dirty="0" err="1" smtClean="0"/>
              <a:t>Vektor</a:t>
            </a:r>
            <a:r>
              <a:rPr lang="en-US" sz="2400" dirty="0" smtClean="0"/>
              <a:t> </a:t>
            </a:r>
            <a:r>
              <a:rPr lang="en-US" sz="2400" dirty="0" err="1" smtClean="0"/>
              <a:t>Kolom</a:t>
            </a:r>
            <a:r>
              <a:rPr lang="en-US" sz="2400" dirty="0" smtClean="0"/>
              <a:t> (</a:t>
            </a:r>
            <a:r>
              <a:rPr lang="en-US" sz="2400" dirty="0" err="1" smtClean="0"/>
              <a:t>diketahui</a:t>
            </a:r>
            <a:r>
              <a:rPr lang="en-US" sz="2400" dirty="0" smtClean="0"/>
              <a:t>)</a:t>
            </a:r>
          </a:p>
          <a:p>
            <a:pPr lvl="1">
              <a:buFont typeface="Arial" charset="0"/>
              <a:buNone/>
              <a:defRPr/>
            </a:pPr>
            <a:r>
              <a:rPr lang="en-US" sz="2400" dirty="0" smtClean="0"/>
              <a:t>			</a:t>
            </a:r>
            <a:r>
              <a:rPr lang="id-ID" sz="2400" dirty="0" smtClean="0"/>
              <a:t>[</a:t>
            </a:r>
            <a:r>
              <a:rPr lang="en-US" sz="2400" dirty="0" smtClean="0"/>
              <a:t>B </a:t>
            </a:r>
            <a:r>
              <a:rPr lang="id-ID" sz="2400" dirty="0" smtClean="0"/>
              <a:t>]</a:t>
            </a:r>
            <a:r>
              <a:rPr lang="en-US" sz="2400" dirty="0" smtClean="0"/>
              <a:t> :  </a:t>
            </a:r>
            <a:r>
              <a:rPr lang="en-US" sz="2400" dirty="0" err="1" smtClean="0"/>
              <a:t>Vektor</a:t>
            </a:r>
            <a:r>
              <a:rPr lang="en-US" sz="2400" dirty="0" smtClean="0"/>
              <a:t> </a:t>
            </a:r>
            <a:r>
              <a:rPr lang="en-US" sz="2400" dirty="0" err="1" smtClean="0"/>
              <a:t>Kolom</a:t>
            </a:r>
            <a:r>
              <a:rPr lang="en-US" sz="2400" dirty="0" smtClean="0"/>
              <a:t> (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diketahui</a:t>
            </a:r>
            <a:r>
              <a:rPr lang="en-US" sz="2400" dirty="0" smtClean="0"/>
              <a:t>)</a:t>
            </a:r>
          </a:p>
          <a:p>
            <a:pPr>
              <a:buFont typeface="Arial" charset="0"/>
              <a:buNone/>
              <a:defRPr/>
            </a:pPr>
            <a:endParaRPr lang="id-ID" sz="2800" dirty="0" smtClean="0"/>
          </a:p>
        </p:txBody>
      </p:sp>
      <p:sp>
        <p:nvSpPr>
          <p:cNvPr id="1434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2" tIns="914112" rIns="914112" bIns="914112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434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A1A1A1"/>
              </a:clrFrom>
              <a:clrTo>
                <a:srgbClr val="A1A1A1">
                  <a:alpha val="0"/>
                </a:srgbClr>
              </a:clrTo>
            </a:clrChange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1844825"/>
            <a:ext cx="2376263" cy="12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4347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A1A1A1"/>
              </a:clrFrom>
              <a:clrTo>
                <a:srgbClr val="A1A1A1">
                  <a:alpha val="0"/>
                </a:srgbClr>
              </a:clrTo>
            </a:clrChange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916832"/>
            <a:ext cx="548292" cy="110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8" name="TextBox 12"/>
          <p:cNvSpPr txBox="1">
            <a:spLocks noChangeArrowheads="1"/>
          </p:cNvSpPr>
          <p:nvPr/>
        </p:nvSpPr>
        <p:spPr bwMode="auto">
          <a:xfrm>
            <a:off x="3923928" y="2204864"/>
            <a:ext cx="214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dirty="0"/>
              <a:t>=</a:t>
            </a:r>
          </a:p>
        </p:txBody>
      </p:sp>
      <p:sp>
        <p:nvSpPr>
          <p:cNvPr id="1434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4350" name="Picture 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A1A1A1"/>
              </a:clrFrom>
              <a:clrTo>
                <a:srgbClr val="A1A1A1">
                  <a:alpha val="0"/>
                </a:srgbClr>
              </a:clrTo>
            </a:clrChange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844824"/>
            <a:ext cx="792088" cy="1152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4" name="TextBox 18"/>
          <p:cNvSpPr txBox="1">
            <a:spLocks noChangeArrowheads="1"/>
          </p:cNvSpPr>
          <p:nvPr/>
        </p:nvSpPr>
        <p:spPr bwMode="auto">
          <a:xfrm>
            <a:off x="1547664" y="3140968"/>
            <a:ext cx="6480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sz="2800" dirty="0" smtClean="0">
                <a:solidFill>
                  <a:srgbClr val="002060"/>
                </a:solidFill>
              </a:rPr>
              <a:t>[</a:t>
            </a:r>
            <a:r>
              <a:rPr lang="en-US" sz="2800" dirty="0" smtClean="0">
                <a:solidFill>
                  <a:srgbClr val="002060"/>
                </a:solidFill>
              </a:rPr>
              <a:t>A</a:t>
            </a:r>
            <a:r>
              <a:rPr lang="id-ID" sz="2800" dirty="0" smtClean="0">
                <a:solidFill>
                  <a:srgbClr val="002060"/>
                </a:solidFill>
              </a:rPr>
              <a:t>]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23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2800" dirty="0">
                <a:solidFill>
                  <a:srgbClr val="FFFF00"/>
                </a:solidFill>
                <a:latin typeface="Algerian" panose="04020705040A02060702" pitchFamily="82" charset="0"/>
              </a:rPr>
              <a:t>Langkah – Langkah Analisis Regresi Ganda</a:t>
            </a:r>
            <a:endParaRPr lang="fr-CA" sz="28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24" name="TextBox 18"/>
          <p:cNvSpPr txBox="1">
            <a:spLocks noChangeArrowheads="1"/>
          </p:cNvSpPr>
          <p:nvPr/>
        </p:nvSpPr>
        <p:spPr bwMode="auto">
          <a:xfrm>
            <a:off x="3275856" y="3140968"/>
            <a:ext cx="6480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sz="2800" dirty="0" smtClean="0">
                <a:solidFill>
                  <a:srgbClr val="002060"/>
                </a:solidFill>
              </a:rPr>
              <a:t>[B]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25" name="TextBox 18"/>
          <p:cNvSpPr txBox="1">
            <a:spLocks noChangeArrowheads="1"/>
          </p:cNvSpPr>
          <p:nvPr/>
        </p:nvSpPr>
        <p:spPr bwMode="auto">
          <a:xfrm>
            <a:off x="4572000" y="3140968"/>
            <a:ext cx="6480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sz="2800" dirty="0" smtClean="0">
                <a:solidFill>
                  <a:srgbClr val="002060"/>
                </a:solidFill>
              </a:rPr>
              <a:t>[H]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5366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620688"/>
            <a:ext cx="8568952" cy="623731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bila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sederhanakan</a:t>
            </a:r>
            <a:r>
              <a:rPr lang="en-US" sz="2800" dirty="0" smtClean="0"/>
              <a:t> </a:t>
            </a:r>
            <a:r>
              <a:rPr lang="id-ID" sz="2800" dirty="0" smtClean="0"/>
              <a:t>dalam bentuk umum matrik 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:</a:t>
            </a:r>
          </a:p>
          <a:p>
            <a:pPr>
              <a:buFont typeface="Arial" panose="020B0604020202020204" pitchFamily="34" charset="0"/>
              <a:buNone/>
            </a:pPr>
            <a:endParaRPr lang="en-US" sz="2800" dirty="0" smtClean="0"/>
          </a:p>
          <a:p>
            <a:pPr>
              <a:buFont typeface="Arial" panose="020B0604020202020204" pitchFamily="34" charset="0"/>
              <a:buNone/>
            </a:pPr>
            <a:endParaRPr lang="en-US" sz="2800" dirty="0" smtClean="0"/>
          </a:p>
          <a:p>
            <a:pPr>
              <a:buFont typeface="Arial" panose="020B0604020202020204" pitchFamily="34" charset="0"/>
              <a:buNone/>
            </a:pPr>
            <a:endParaRPr lang="en-US" sz="2800" dirty="0" smtClean="0"/>
          </a:p>
          <a:p>
            <a:pPr>
              <a:buFont typeface="Arial" panose="020B0604020202020204" pitchFamily="34" charset="0"/>
              <a:buNone/>
            </a:pPr>
            <a:endParaRPr lang="en-US" sz="2800" dirty="0" smtClean="0"/>
          </a:p>
          <a:p>
            <a:pPr>
              <a:buFont typeface="Arial" panose="020B0604020202020204" pitchFamily="34" charset="0"/>
              <a:buNone/>
            </a:pPr>
            <a:r>
              <a:rPr lang="en-US" sz="2800" dirty="0" smtClean="0"/>
              <a:t>Dari </a:t>
            </a:r>
            <a:r>
              <a:rPr lang="en-US" sz="2800" dirty="0" err="1" smtClean="0"/>
              <a:t>matriks</a:t>
            </a:r>
            <a:r>
              <a:rPr lang="en-US" sz="2800" dirty="0" smtClean="0"/>
              <a:t> di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dicari</a:t>
            </a:r>
            <a:r>
              <a:rPr lang="en-US" sz="2800" dirty="0" smtClean="0"/>
              <a:t> </a:t>
            </a:r>
            <a:r>
              <a:rPr lang="en-US" sz="2800" dirty="0" err="1" smtClean="0"/>
              <a:t>determinan</a:t>
            </a:r>
            <a:r>
              <a:rPr lang="en-US" sz="2800" dirty="0" smtClean="0"/>
              <a:t> A = </a:t>
            </a:r>
            <a:r>
              <a:rPr lang="en-US" sz="2800" dirty="0" err="1" smtClean="0"/>
              <a:t>det</a:t>
            </a:r>
            <a:r>
              <a:rPr lang="en-US" sz="2800" dirty="0" smtClean="0"/>
              <a:t> (A)</a:t>
            </a:r>
            <a:endParaRPr lang="id-ID" sz="2800" dirty="0" smtClean="0"/>
          </a:p>
        </p:txBody>
      </p:sp>
      <p:sp>
        <p:nvSpPr>
          <p:cNvPr id="1536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2" tIns="914112" rIns="914112" bIns="914112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3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37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37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5372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A1A1A1"/>
              </a:clrFrom>
              <a:clrTo>
                <a:srgbClr val="A1A1A1">
                  <a:alpha val="0"/>
                </a:srgbClr>
              </a:clrTo>
            </a:clrChange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221297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3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A1A1A1"/>
              </a:clrFrom>
              <a:clrTo>
                <a:srgbClr val="A1A1A1">
                  <a:alpha val="0"/>
                </a:srgbClr>
              </a:clrTo>
            </a:clrChange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981" y="1656358"/>
            <a:ext cx="407988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4" name="TextBox 23"/>
          <p:cNvSpPr txBox="1">
            <a:spLocks noChangeArrowheads="1"/>
          </p:cNvSpPr>
          <p:nvPr/>
        </p:nvSpPr>
        <p:spPr bwMode="auto">
          <a:xfrm>
            <a:off x="3325044" y="1915121"/>
            <a:ext cx="2143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/>
              <a:t>=</a:t>
            </a:r>
          </a:p>
        </p:txBody>
      </p:sp>
      <p:sp>
        <p:nvSpPr>
          <p:cNvPr id="1537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5376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A1A1A1"/>
              </a:clrFrom>
              <a:clrTo>
                <a:srgbClr val="A1A1A1">
                  <a:alpha val="0"/>
                </a:srgbClr>
              </a:clrTo>
            </a:clrChange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3669" y="1700808"/>
            <a:ext cx="5302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2800" dirty="0">
                <a:solidFill>
                  <a:srgbClr val="FFFF00"/>
                </a:solidFill>
                <a:latin typeface="Algerian" panose="04020705040A02060702" pitchFamily="82" charset="0"/>
              </a:rPr>
              <a:t>Langkah – Langkah Analisis Regresi Ganda</a:t>
            </a:r>
            <a:endParaRPr lang="fr-CA" sz="28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25" name="TextBox 18"/>
          <p:cNvSpPr txBox="1">
            <a:spLocks noChangeArrowheads="1"/>
          </p:cNvSpPr>
          <p:nvPr/>
        </p:nvSpPr>
        <p:spPr bwMode="auto">
          <a:xfrm>
            <a:off x="1259632" y="2708920"/>
            <a:ext cx="6480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sz="2800" dirty="0" smtClean="0">
                <a:solidFill>
                  <a:srgbClr val="002060"/>
                </a:solidFill>
              </a:rPr>
              <a:t>[</a:t>
            </a:r>
            <a:r>
              <a:rPr lang="en-US" sz="2800" dirty="0" smtClean="0">
                <a:solidFill>
                  <a:srgbClr val="002060"/>
                </a:solidFill>
              </a:rPr>
              <a:t>A</a:t>
            </a:r>
            <a:r>
              <a:rPr lang="id-ID" sz="2800" dirty="0" smtClean="0">
                <a:solidFill>
                  <a:srgbClr val="002060"/>
                </a:solidFill>
              </a:rPr>
              <a:t>]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26" name="TextBox 18"/>
          <p:cNvSpPr txBox="1">
            <a:spLocks noChangeArrowheads="1"/>
          </p:cNvSpPr>
          <p:nvPr/>
        </p:nvSpPr>
        <p:spPr bwMode="auto">
          <a:xfrm>
            <a:off x="2771800" y="2708920"/>
            <a:ext cx="6480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sz="2800" dirty="0" smtClean="0">
                <a:solidFill>
                  <a:srgbClr val="002060"/>
                </a:solidFill>
              </a:rPr>
              <a:t>[B]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0" name="TextBox 18"/>
          <p:cNvSpPr txBox="1">
            <a:spLocks noChangeArrowheads="1"/>
          </p:cNvSpPr>
          <p:nvPr/>
        </p:nvSpPr>
        <p:spPr bwMode="auto">
          <a:xfrm>
            <a:off x="3779912" y="2708920"/>
            <a:ext cx="6480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sz="2800" dirty="0" smtClean="0">
                <a:solidFill>
                  <a:srgbClr val="002060"/>
                </a:solidFill>
              </a:rPr>
              <a:t>[H]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6390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692697"/>
            <a:ext cx="8963347" cy="6165304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id-ID" sz="2800" dirty="0" smtClean="0"/>
              <a:t>Det [A] dapat ditentukan dengan cara sebagai berikut :</a:t>
            </a:r>
            <a:endParaRPr lang="en-US" sz="2800" dirty="0" smtClean="0"/>
          </a:p>
          <a:p>
            <a:pPr>
              <a:buFont typeface="Arial" panose="020B0604020202020204" pitchFamily="34" charset="0"/>
              <a:buNone/>
            </a:pPr>
            <a:endParaRPr lang="en-US" sz="2800" dirty="0" smtClean="0"/>
          </a:p>
          <a:p>
            <a:pPr>
              <a:buFont typeface="Arial" panose="020B0604020202020204" pitchFamily="34" charset="0"/>
              <a:buNone/>
            </a:pPr>
            <a:endParaRPr lang="en-US" sz="2800" dirty="0" smtClean="0"/>
          </a:p>
          <a:p>
            <a:pPr>
              <a:buFont typeface="Arial" panose="020B0604020202020204" pitchFamily="34" charset="0"/>
              <a:buNone/>
            </a:pPr>
            <a:endParaRPr lang="en-US" sz="2800" dirty="0" smtClean="0"/>
          </a:p>
          <a:p>
            <a:pPr>
              <a:buFont typeface="Arial" panose="020B0604020202020204" pitchFamily="34" charset="0"/>
              <a:buNone/>
            </a:pPr>
            <a:endParaRPr lang="en-US" sz="2800" dirty="0" smtClean="0"/>
          </a:p>
          <a:p>
            <a:pPr>
              <a:buFont typeface="Arial" panose="020B0604020202020204" pitchFamily="34" charset="0"/>
              <a:buNone/>
            </a:pPr>
            <a:endParaRPr lang="en-US" sz="2800" dirty="0" smtClean="0"/>
          </a:p>
          <a:p>
            <a:pPr>
              <a:buFont typeface="Arial" panose="020B0604020202020204" pitchFamily="34" charset="0"/>
              <a:buNone/>
            </a:pPr>
            <a:r>
              <a:rPr lang="en-US" sz="2800" dirty="0" err="1" smtClean="0"/>
              <a:t>det</a:t>
            </a:r>
            <a:r>
              <a:rPr lang="en-US" sz="2800" dirty="0" smtClean="0"/>
              <a:t> </a:t>
            </a:r>
            <a:r>
              <a:rPr lang="id-ID" sz="2800" dirty="0" smtClean="0"/>
              <a:t>[</a:t>
            </a:r>
            <a:r>
              <a:rPr lang="en-US" sz="2800" dirty="0" smtClean="0"/>
              <a:t>A</a:t>
            </a:r>
            <a:r>
              <a:rPr lang="id-ID" sz="2800" dirty="0"/>
              <a:t>]</a:t>
            </a:r>
            <a:r>
              <a:rPr lang="en-US" sz="2800" dirty="0" smtClean="0"/>
              <a:t> = a</a:t>
            </a:r>
            <a:r>
              <a:rPr lang="en-US" sz="2800" baseline="-25000" dirty="0" smtClean="0"/>
              <a:t>11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22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33 </a:t>
            </a:r>
            <a:r>
              <a:rPr lang="en-US" sz="2800" dirty="0" smtClean="0"/>
              <a:t> + a</a:t>
            </a:r>
            <a:r>
              <a:rPr lang="en-US" sz="2800" baseline="-25000" dirty="0" smtClean="0"/>
              <a:t>12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23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31 </a:t>
            </a:r>
            <a:r>
              <a:rPr lang="en-US" sz="2800" dirty="0" smtClean="0"/>
              <a:t> + a</a:t>
            </a:r>
            <a:r>
              <a:rPr lang="en-US" sz="2800" baseline="-25000" dirty="0" smtClean="0"/>
              <a:t>13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21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32 </a:t>
            </a:r>
            <a:r>
              <a:rPr lang="en-US" sz="2800" dirty="0" smtClean="0"/>
              <a:t> - </a:t>
            </a:r>
            <a:endParaRPr lang="en-US" sz="2800" baseline="-25000" dirty="0" smtClean="0"/>
          </a:p>
          <a:p>
            <a:pPr>
              <a:buFont typeface="Arial" panose="020B0604020202020204" pitchFamily="34" charset="0"/>
              <a:buNone/>
            </a:pPr>
            <a:r>
              <a:rPr lang="en-US" sz="2800" dirty="0" smtClean="0"/>
              <a:t>		     a</a:t>
            </a:r>
            <a:r>
              <a:rPr lang="en-US" sz="2800" baseline="-25000" dirty="0" smtClean="0"/>
              <a:t>31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22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13 </a:t>
            </a:r>
            <a:r>
              <a:rPr lang="en-US" sz="2800" dirty="0" smtClean="0"/>
              <a:t> -  a</a:t>
            </a:r>
            <a:r>
              <a:rPr lang="en-US" sz="2800" baseline="-25000" dirty="0" smtClean="0"/>
              <a:t>32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23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11 </a:t>
            </a:r>
            <a:r>
              <a:rPr lang="en-US" sz="2800" dirty="0" smtClean="0"/>
              <a:t> -  a</a:t>
            </a:r>
            <a:r>
              <a:rPr lang="en-US" sz="2800" baseline="-25000" dirty="0" smtClean="0"/>
              <a:t>33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21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12</a:t>
            </a:r>
            <a:r>
              <a:rPr lang="en-US" sz="2800" dirty="0" smtClean="0"/>
              <a:t> </a:t>
            </a:r>
            <a:endParaRPr lang="id-ID" sz="2800" dirty="0" smtClean="0"/>
          </a:p>
        </p:txBody>
      </p:sp>
      <p:sp>
        <p:nvSpPr>
          <p:cNvPr id="1639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2" tIns="914112" rIns="914112" bIns="914112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39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39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39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3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39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398" name="Rectangle 3"/>
          <p:cNvSpPr>
            <a:spLocks noChangeArrowheads="1"/>
          </p:cNvSpPr>
          <p:nvPr/>
        </p:nvSpPr>
        <p:spPr bwMode="auto">
          <a:xfrm>
            <a:off x="230188" y="990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110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/>
          </a:p>
        </p:txBody>
      </p:sp>
      <p:sp>
        <p:nvSpPr>
          <p:cNvPr id="1639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6400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A1A1A1"/>
              </a:clrFrom>
              <a:clrTo>
                <a:srgbClr val="A1A1A1">
                  <a:alpha val="0"/>
                </a:srgbClr>
              </a:clrTo>
            </a:clrChange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604" y="1629941"/>
            <a:ext cx="4000500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4" name="Straight Connector 33"/>
          <p:cNvCxnSpPr/>
          <p:nvPr/>
        </p:nvCxnSpPr>
        <p:spPr>
          <a:xfrm rot="5400000">
            <a:off x="3400698" y="2165722"/>
            <a:ext cx="107315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579041" y="1772816"/>
            <a:ext cx="2428875" cy="1071562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2436291" y="1772816"/>
            <a:ext cx="2232248" cy="1008112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293541" y="1772816"/>
            <a:ext cx="2167086" cy="1008112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1793354" y="1629941"/>
            <a:ext cx="1928812" cy="10001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2650604" y="1629941"/>
            <a:ext cx="1928812" cy="10001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3364979" y="1629941"/>
            <a:ext cx="2000250" cy="10001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408" name="TextBox 46"/>
          <p:cNvSpPr txBox="1">
            <a:spLocks noChangeArrowheads="1"/>
          </p:cNvSpPr>
          <p:nvPr/>
        </p:nvSpPr>
        <p:spPr bwMode="auto">
          <a:xfrm>
            <a:off x="1650479" y="1129878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dirty="0">
                <a:solidFill>
                  <a:srgbClr val="FFFF00"/>
                </a:solidFill>
              </a:rPr>
              <a:t>+</a:t>
            </a:r>
          </a:p>
        </p:txBody>
      </p:sp>
      <p:sp>
        <p:nvSpPr>
          <p:cNvPr id="16409" name="TextBox 47"/>
          <p:cNvSpPr txBox="1">
            <a:spLocks noChangeArrowheads="1"/>
          </p:cNvSpPr>
          <p:nvPr/>
        </p:nvSpPr>
        <p:spPr bwMode="auto">
          <a:xfrm>
            <a:off x="2436291" y="1129878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dirty="0">
                <a:solidFill>
                  <a:srgbClr val="FFFF00"/>
                </a:solidFill>
              </a:rPr>
              <a:t>+</a:t>
            </a:r>
          </a:p>
        </p:txBody>
      </p:sp>
      <p:sp>
        <p:nvSpPr>
          <p:cNvPr id="16410" name="TextBox 48"/>
          <p:cNvSpPr txBox="1">
            <a:spLocks noChangeArrowheads="1"/>
          </p:cNvSpPr>
          <p:nvPr/>
        </p:nvSpPr>
        <p:spPr bwMode="auto">
          <a:xfrm>
            <a:off x="3150666" y="1129878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dirty="0">
                <a:solidFill>
                  <a:srgbClr val="FFFF00"/>
                </a:solidFill>
              </a:rPr>
              <a:t>+</a:t>
            </a:r>
          </a:p>
        </p:txBody>
      </p:sp>
      <p:sp>
        <p:nvSpPr>
          <p:cNvPr id="16411" name="TextBox 49"/>
          <p:cNvSpPr txBox="1">
            <a:spLocks noChangeArrowheads="1"/>
          </p:cNvSpPr>
          <p:nvPr/>
        </p:nvSpPr>
        <p:spPr bwMode="auto">
          <a:xfrm>
            <a:off x="1721916" y="2677691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16412" name="TextBox 50"/>
          <p:cNvSpPr txBox="1">
            <a:spLocks noChangeArrowheads="1"/>
          </p:cNvSpPr>
          <p:nvPr/>
        </p:nvSpPr>
        <p:spPr bwMode="auto">
          <a:xfrm>
            <a:off x="2436291" y="2663403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16413" name="TextBox 51"/>
          <p:cNvSpPr txBox="1">
            <a:spLocks noChangeArrowheads="1"/>
          </p:cNvSpPr>
          <p:nvPr/>
        </p:nvSpPr>
        <p:spPr bwMode="auto">
          <a:xfrm>
            <a:off x="3222104" y="2671341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30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2800" dirty="0">
                <a:solidFill>
                  <a:srgbClr val="FFFF00"/>
                </a:solidFill>
                <a:latin typeface="Algerian" panose="04020705040A02060702" pitchFamily="82" charset="0"/>
              </a:rPr>
              <a:t>Langkah – Langkah Analisis Regresi Ganda</a:t>
            </a:r>
            <a:endParaRPr lang="fr-CA" sz="28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6" name="TextBox 31"/>
          <p:cNvSpPr txBox="1">
            <a:spLocks noChangeArrowheads="1"/>
          </p:cNvSpPr>
          <p:nvPr/>
        </p:nvSpPr>
        <p:spPr bwMode="auto">
          <a:xfrm>
            <a:off x="539552" y="2204864"/>
            <a:ext cx="6643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dirty="0"/>
              <a:t>b</a:t>
            </a:r>
            <a:r>
              <a:rPr lang="en-US" sz="2800" baseline="-25000" dirty="0"/>
              <a:t>1 </a:t>
            </a:r>
            <a:r>
              <a:rPr lang="en-US" sz="2800" dirty="0"/>
              <a:t>=		  b</a:t>
            </a:r>
            <a:r>
              <a:rPr lang="en-US" sz="2800" baseline="-25000" dirty="0"/>
              <a:t>2 </a:t>
            </a:r>
            <a:r>
              <a:rPr lang="en-US" sz="2800" dirty="0"/>
              <a:t>=		    b</a:t>
            </a:r>
            <a:r>
              <a:rPr lang="en-US" sz="2800" baseline="-25000" dirty="0"/>
              <a:t>3 </a:t>
            </a:r>
            <a:r>
              <a:rPr lang="en-US" sz="2800" dirty="0"/>
              <a:t>= 		    </a:t>
            </a:r>
            <a:r>
              <a:rPr lang="en-US" sz="2800" baseline="-25000" dirty="0"/>
              <a:t>  </a:t>
            </a: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324669" y="692696"/>
            <a:ext cx="8819331" cy="2952328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en-US" sz="2600" dirty="0" err="1" smtClean="0"/>
              <a:t>Ada</a:t>
            </a:r>
            <a:r>
              <a:rPr lang="en-US" sz="2600" dirty="0" smtClean="0"/>
              <a:t> </a:t>
            </a:r>
            <a:r>
              <a:rPr lang="en-US" sz="2600" dirty="0" err="1" smtClean="0"/>
              <a:t>tiga</a:t>
            </a:r>
            <a:r>
              <a:rPr lang="en-US" sz="2600" dirty="0" smtClean="0"/>
              <a:t> </a:t>
            </a:r>
            <a:r>
              <a:rPr lang="en-US" sz="2600" dirty="0" err="1" smtClean="0"/>
              <a:t>persamaan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tiga</a:t>
            </a:r>
            <a:r>
              <a:rPr lang="en-US" sz="2600" dirty="0" smtClean="0"/>
              <a:t> </a:t>
            </a:r>
            <a:r>
              <a:rPr lang="en-US" sz="2600" dirty="0" err="1" smtClean="0"/>
              <a:t>variabel</a:t>
            </a:r>
            <a:r>
              <a:rPr lang="en-US" sz="2600" dirty="0" smtClean="0"/>
              <a:t> yang </a:t>
            </a:r>
          </a:p>
          <a:p>
            <a:pPr>
              <a:buFont typeface="Arial" charset="0"/>
              <a:buNone/>
              <a:defRPr/>
            </a:pPr>
            <a:r>
              <a:rPr lang="en-US" sz="2600" dirty="0" err="1" smtClean="0"/>
              <a:t>tidak</a:t>
            </a:r>
            <a:r>
              <a:rPr lang="en-US" sz="2600" dirty="0" smtClean="0"/>
              <a:t> </a:t>
            </a:r>
            <a:r>
              <a:rPr lang="en-US" sz="2600" dirty="0" err="1" smtClean="0"/>
              <a:t>diketahui</a:t>
            </a:r>
            <a:r>
              <a:rPr lang="en-US" sz="2600" dirty="0" smtClean="0"/>
              <a:t> </a:t>
            </a:r>
            <a:r>
              <a:rPr lang="en-US" sz="2600" dirty="0" err="1" smtClean="0"/>
              <a:t>nilainya</a:t>
            </a:r>
            <a:r>
              <a:rPr lang="en-US" sz="2600" dirty="0" smtClean="0"/>
              <a:t> </a:t>
            </a:r>
            <a:r>
              <a:rPr lang="en-US" sz="2600" dirty="0" err="1" smtClean="0"/>
              <a:t>yaitu</a:t>
            </a:r>
            <a:r>
              <a:rPr lang="en-US" sz="2600" dirty="0" smtClean="0"/>
              <a:t> b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, b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, b</a:t>
            </a:r>
            <a:r>
              <a:rPr lang="en-US" sz="2600" baseline="-25000" dirty="0" smtClean="0"/>
              <a:t>3 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</a:p>
          <a:p>
            <a:pPr>
              <a:buFont typeface="Arial" charset="0"/>
              <a:buNone/>
              <a:defRPr/>
            </a:pPr>
            <a:r>
              <a:rPr lang="en-US" sz="2600" dirty="0" err="1" smtClean="0"/>
              <a:t>dapat</a:t>
            </a:r>
            <a:r>
              <a:rPr lang="en-US" sz="2600" dirty="0" smtClean="0"/>
              <a:t> </a:t>
            </a:r>
            <a:r>
              <a:rPr lang="en-US" sz="2600" dirty="0" err="1" smtClean="0"/>
              <a:t>dicari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rumus</a:t>
            </a:r>
            <a:r>
              <a:rPr lang="en-US" sz="2600" dirty="0" smtClean="0"/>
              <a:t> :</a:t>
            </a:r>
            <a:r>
              <a:rPr lang="en-US" sz="2600" baseline="-25000" dirty="0" smtClean="0"/>
              <a:t>    </a:t>
            </a:r>
          </a:p>
          <a:p>
            <a:pPr>
              <a:buFont typeface="Arial" charset="0"/>
              <a:buNone/>
              <a:defRPr/>
            </a:pPr>
            <a:endParaRPr lang="id-ID" sz="2600" dirty="0" smtClean="0"/>
          </a:p>
          <a:p>
            <a:pPr>
              <a:buFont typeface="Arial" charset="0"/>
              <a:buNone/>
              <a:defRPr/>
            </a:pPr>
            <a:endParaRPr lang="en-US" sz="2600" dirty="0" smtClean="0"/>
          </a:p>
          <a:p>
            <a:pPr>
              <a:buFont typeface="Arial" charset="0"/>
              <a:buNone/>
              <a:defRPr/>
            </a:pPr>
            <a:r>
              <a:rPr lang="en-US" sz="2600" dirty="0" err="1" smtClean="0"/>
              <a:t>Dimana</a:t>
            </a:r>
            <a:r>
              <a:rPr lang="en-US" sz="2600" dirty="0" smtClean="0"/>
              <a:t> :    </a:t>
            </a:r>
            <a:r>
              <a:rPr lang="en-US" sz="2600" baseline="-25000" dirty="0" smtClean="0"/>
              <a:t>  </a:t>
            </a:r>
            <a:endParaRPr lang="id-ID" sz="2600" dirty="0" smtClean="0"/>
          </a:p>
        </p:txBody>
      </p:sp>
      <p:sp>
        <p:nvSpPr>
          <p:cNvPr id="1741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2" tIns="914112" rIns="914112" bIns="914112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4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41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41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4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42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422" name="Rectangle 3"/>
          <p:cNvSpPr>
            <a:spLocks noChangeArrowheads="1"/>
          </p:cNvSpPr>
          <p:nvPr/>
        </p:nvSpPr>
        <p:spPr bwMode="auto">
          <a:xfrm>
            <a:off x="230188" y="990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110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/>
          </a:p>
        </p:txBody>
      </p:sp>
      <p:sp>
        <p:nvSpPr>
          <p:cNvPr id="1742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42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74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A1A1A1"/>
              </a:clrFrom>
              <a:clrTo>
                <a:srgbClr val="A1A1A1">
                  <a:alpha val="0"/>
                </a:srgbClr>
              </a:clrTo>
            </a:clrChange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840" y="2133427"/>
            <a:ext cx="73977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7428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A1A1A1"/>
              </a:clrFrom>
              <a:clrTo>
                <a:srgbClr val="A1A1A1">
                  <a:alpha val="0"/>
                </a:srgbClr>
              </a:clrTo>
            </a:clrChange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8490" y="2133427"/>
            <a:ext cx="760412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7430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A1A1A1"/>
              </a:clrFrom>
              <a:clrTo>
                <a:srgbClr val="A1A1A1">
                  <a:alpha val="0"/>
                </a:srgbClr>
              </a:clrTo>
            </a:clrChange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740" y="2133427"/>
            <a:ext cx="714375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31" name="TextBox 38"/>
          <p:cNvSpPr txBox="1">
            <a:spLocks noChangeArrowheads="1"/>
          </p:cNvSpPr>
          <p:nvPr/>
        </p:nvSpPr>
        <p:spPr bwMode="auto">
          <a:xfrm>
            <a:off x="143024" y="3930774"/>
            <a:ext cx="6643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dirty="0"/>
              <a:t>A</a:t>
            </a:r>
            <a:r>
              <a:rPr lang="en-US" sz="2800" baseline="-25000" dirty="0"/>
              <a:t>1 </a:t>
            </a:r>
            <a:r>
              <a:rPr lang="en-US" sz="2800" dirty="0"/>
              <a:t>=     		  A</a:t>
            </a:r>
            <a:r>
              <a:rPr lang="en-US" sz="2800" baseline="-25000" dirty="0"/>
              <a:t>2 </a:t>
            </a:r>
            <a:r>
              <a:rPr lang="en-US" sz="2800" dirty="0"/>
              <a:t>=			</a:t>
            </a:r>
            <a:endParaRPr lang="en-US" sz="2800" baseline="-25000" dirty="0"/>
          </a:p>
        </p:txBody>
      </p:sp>
      <p:sp>
        <p:nvSpPr>
          <p:cNvPr id="1743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7433" name="Picture 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999999"/>
              </a:clrFrom>
              <a:clrTo>
                <a:srgbClr val="999999">
                  <a:alpha val="0"/>
                </a:srgbClr>
              </a:clrTo>
            </a:clrChange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837" y="3645024"/>
            <a:ext cx="192246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3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7435" name="Picture 1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999999"/>
              </a:clrFrom>
              <a:clrTo>
                <a:srgbClr val="999999">
                  <a:alpha val="0"/>
                </a:srgbClr>
              </a:clrTo>
            </a:clrChange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649" y="3645024"/>
            <a:ext cx="1922463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3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7437" name="Picture 13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999999"/>
              </a:clrFrom>
              <a:clrTo>
                <a:srgbClr val="999999">
                  <a:alpha val="0"/>
                </a:srgbClr>
              </a:clrTo>
            </a:clrChange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501" y="3573016"/>
            <a:ext cx="2058987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2800" dirty="0">
                <a:solidFill>
                  <a:srgbClr val="FFFF00"/>
                </a:solidFill>
                <a:latin typeface="Algerian" panose="04020705040A02060702" pitchFamily="82" charset="0"/>
              </a:rPr>
              <a:t>Langkah – Langkah Analisis Regresi Ganda</a:t>
            </a:r>
            <a:endParaRPr lang="fr-CA" sz="28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32" name="TextBox 38"/>
          <p:cNvSpPr txBox="1">
            <a:spLocks noChangeArrowheads="1"/>
          </p:cNvSpPr>
          <p:nvPr/>
        </p:nvSpPr>
        <p:spPr bwMode="auto">
          <a:xfrm>
            <a:off x="6113413" y="3933056"/>
            <a:ext cx="28083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dirty="0" smtClean="0"/>
              <a:t>A</a:t>
            </a:r>
            <a:r>
              <a:rPr lang="id-ID" sz="2800" baseline="-25000" dirty="0" smtClean="0"/>
              <a:t>3</a:t>
            </a:r>
            <a:r>
              <a:rPr lang="en-US" sz="2800" baseline="-25000" dirty="0" smtClean="0"/>
              <a:t> </a:t>
            </a:r>
            <a:r>
              <a:rPr lang="en-US" sz="2800" dirty="0"/>
              <a:t>=     	</a:t>
            </a:r>
            <a:endParaRPr lang="en-US" sz="2800" baseline="-25000" dirty="0"/>
          </a:p>
        </p:txBody>
      </p:sp>
      <p:sp>
        <p:nvSpPr>
          <p:cNvPr id="33" name="Content Placeholder 2"/>
          <p:cNvSpPr txBox="1">
            <a:spLocks/>
          </p:cNvSpPr>
          <p:nvPr/>
        </p:nvSpPr>
        <p:spPr bwMode="auto">
          <a:xfrm>
            <a:off x="323528" y="4725144"/>
            <a:ext cx="8820472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 smtClean="0"/>
              <a:t>Tuliskan</a:t>
            </a:r>
            <a:r>
              <a:rPr lang="en-US" sz="2800" dirty="0" smtClean="0"/>
              <a:t> </a:t>
            </a:r>
            <a:r>
              <a:rPr lang="en-US" sz="2800" dirty="0" err="1" smtClean="0"/>
              <a:t>persamaan</a:t>
            </a:r>
            <a:r>
              <a:rPr lang="en-US" sz="2800" dirty="0" smtClean="0"/>
              <a:t> </a:t>
            </a:r>
            <a:r>
              <a:rPr lang="en-US" sz="2800" dirty="0" err="1" smtClean="0"/>
              <a:t>garis</a:t>
            </a:r>
            <a:r>
              <a:rPr lang="en-US" sz="2800" dirty="0" smtClean="0"/>
              <a:t> </a:t>
            </a:r>
            <a:r>
              <a:rPr lang="en-US" sz="2800" dirty="0" err="1" smtClean="0"/>
              <a:t>regresi</a:t>
            </a:r>
            <a:r>
              <a:rPr lang="en-US" sz="2800" dirty="0" smtClean="0"/>
              <a:t> </a:t>
            </a:r>
            <a:r>
              <a:rPr lang="en-US" sz="2800" dirty="0" err="1" smtClean="0"/>
              <a:t>gandanya</a:t>
            </a:r>
            <a:r>
              <a:rPr lang="en-US" sz="2800" dirty="0" smtClean="0"/>
              <a:t>,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memasukkan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– </a:t>
            </a:r>
            <a:r>
              <a:rPr lang="en-US" sz="2800" dirty="0" err="1" smtClean="0"/>
              <a:t>nilai</a:t>
            </a:r>
            <a:r>
              <a:rPr lang="en-US" sz="2800" dirty="0" smtClean="0"/>
              <a:t> b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b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 b</a:t>
            </a:r>
            <a:r>
              <a:rPr lang="en-US" sz="2800" baseline="-25000" dirty="0" smtClean="0"/>
              <a:t>3 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umum</a:t>
            </a:r>
            <a:r>
              <a:rPr lang="en-US" sz="2800" dirty="0" smtClean="0"/>
              <a:t> </a:t>
            </a:r>
            <a:r>
              <a:rPr lang="en-US" sz="2800" dirty="0" err="1" smtClean="0"/>
              <a:t>persamaan</a:t>
            </a:r>
            <a:r>
              <a:rPr lang="en-US" sz="2800" dirty="0" smtClean="0"/>
              <a:t> </a:t>
            </a:r>
            <a:r>
              <a:rPr lang="en-US" sz="2800" dirty="0" err="1" smtClean="0"/>
              <a:t>garis</a:t>
            </a:r>
            <a:r>
              <a:rPr lang="en-US" sz="2800" dirty="0" smtClean="0"/>
              <a:t> </a:t>
            </a:r>
            <a:r>
              <a:rPr lang="en-US" sz="2800" dirty="0" err="1" smtClean="0"/>
              <a:t>regresi</a:t>
            </a:r>
            <a:r>
              <a:rPr lang="en-US" sz="2800" dirty="0" smtClean="0"/>
              <a:t>.</a:t>
            </a:r>
            <a:endParaRPr lang="id-ID" sz="2800" dirty="0" smtClean="0"/>
          </a:p>
        </p:txBody>
      </p:sp>
      <p:sp>
        <p:nvSpPr>
          <p:cNvPr id="34" name="Content Placeholder 2"/>
          <p:cNvSpPr txBox="1">
            <a:spLocks/>
          </p:cNvSpPr>
          <p:nvPr/>
        </p:nvSpPr>
        <p:spPr bwMode="auto">
          <a:xfrm>
            <a:off x="437986" y="6021288"/>
            <a:ext cx="8676456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 panose="05020102010507070707" pitchFamily="18" charset="2"/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002060"/>
                </a:solidFill>
              </a:rPr>
              <a:t>Y = b</a:t>
            </a:r>
            <a:r>
              <a:rPr lang="en-US" sz="2800" baseline="-25000" dirty="0" smtClean="0">
                <a:solidFill>
                  <a:srgbClr val="002060"/>
                </a:solidFill>
              </a:rPr>
              <a:t>1</a:t>
            </a:r>
            <a:r>
              <a:rPr lang="en-US" sz="2800" dirty="0" smtClean="0">
                <a:solidFill>
                  <a:srgbClr val="002060"/>
                </a:solidFill>
              </a:rPr>
              <a:t> + b</a:t>
            </a:r>
            <a:r>
              <a:rPr lang="en-US" sz="2800" baseline="-25000" dirty="0" smtClean="0">
                <a:solidFill>
                  <a:srgbClr val="002060"/>
                </a:solidFill>
              </a:rPr>
              <a:t>2</a:t>
            </a:r>
            <a:r>
              <a:rPr lang="en-US" sz="2800" dirty="0" smtClean="0">
                <a:solidFill>
                  <a:srgbClr val="002060"/>
                </a:solidFill>
              </a:rPr>
              <a:t>X</a:t>
            </a:r>
            <a:r>
              <a:rPr lang="en-US" sz="2800" baseline="-25000" dirty="0" smtClean="0">
                <a:solidFill>
                  <a:srgbClr val="002060"/>
                </a:solidFill>
              </a:rPr>
              <a:t>1</a:t>
            </a:r>
            <a:r>
              <a:rPr lang="en-US" sz="2800" dirty="0" smtClean="0">
                <a:solidFill>
                  <a:srgbClr val="002060"/>
                </a:solidFill>
              </a:rPr>
              <a:t> + b</a:t>
            </a:r>
            <a:r>
              <a:rPr lang="en-US" sz="2800" baseline="-25000" dirty="0" smtClean="0">
                <a:solidFill>
                  <a:srgbClr val="002060"/>
                </a:solidFill>
              </a:rPr>
              <a:t>3</a:t>
            </a:r>
            <a:r>
              <a:rPr lang="en-US" sz="2800" dirty="0" smtClean="0">
                <a:solidFill>
                  <a:srgbClr val="002060"/>
                </a:solidFill>
              </a:rPr>
              <a:t>X</a:t>
            </a:r>
            <a:r>
              <a:rPr lang="en-US" sz="2800" baseline="-25000" dirty="0" smtClean="0">
                <a:solidFill>
                  <a:srgbClr val="002060"/>
                </a:solidFill>
              </a:rPr>
              <a:t>2 </a:t>
            </a:r>
            <a:r>
              <a:rPr lang="en-US" sz="2800" dirty="0" smtClean="0">
                <a:solidFill>
                  <a:srgbClr val="002060"/>
                </a:solidFill>
              </a:rPr>
              <a:t>+…+ </a:t>
            </a:r>
            <a:r>
              <a:rPr lang="en-US" sz="2800" dirty="0" err="1" smtClean="0">
                <a:solidFill>
                  <a:srgbClr val="002060"/>
                </a:solidFill>
              </a:rPr>
              <a:t>b</a:t>
            </a:r>
            <a:r>
              <a:rPr lang="en-US" sz="2800" baseline="-25000" dirty="0" err="1" smtClean="0">
                <a:solidFill>
                  <a:srgbClr val="002060"/>
                </a:solidFill>
              </a:rPr>
              <a:t>n</a:t>
            </a:r>
            <a:r>
              <a:rPr lang="en-US" sz="2800" dirty="0" err="1" smtClean="0">
                <a:solidFill>
                  <a:srgbClr val="00206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002060"/>
                </a:solidFill>
              </a:rPr>
              <a:t>n</a:t>
            </a:r>
            <a:r>
              <a:rPr lang="en-US" sz="2800" baseline="-25000" dirty="0" smtClean="0">
                <a:solidFill>
                  <a:srgbClr val="002060"/>
                </a:solidFill>
              </a:rPr>
              <a:t> 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94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2" tIns="914112" rIns="914112" bIns="914112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46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46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4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46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46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47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47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47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473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47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47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47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1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496944" cy="5256584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10 </a:t>
            </a:r>
            <a:r>
              <a:rPr lang="en-US" sz="2800" dirty="0" err="1" smtClean="0"/>
              <a:t>rumah</a:t>
            </a:r>
            <a:r>
              <a:rPr lang="en-US" sz="2800" dirty="0" smtClean="0"/>
              <a:t> </a:t>
            </a:r>
            <a:r>
              <a:rPr lang="en-US" sz="2800" dirty="0" err="1" smtClean="0"/>
              <a:t>tangga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dipilih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acak</a:t>
            </a:r>
            <a:r>
              <a:rPr lang="en-US" sz="2800" dirty="0" smtClean="0"/>
              <a:t>, </a:t>
            </a:r>
            <a:r>
              <a:rPr lang="en-US" sz="2800" dirty="0" err="1" smtClean="0"/>
              <a:t>diperoleh</a:t>
            </a:r>
            <a:r>
              <a:rPr lang="en-US" sz="2800" dirty="0" smtClean="0"/>
              <a:t> data </a:t>
            </a:r>
            <a:r>
              <a:rPr lang="en-US" sz="2800" dirty="0" err="1" smtClean="0"/>
              <a:t>pengeluaran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pembelian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–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 </a:t>
            </a:r>
            <a:r>
              <a:rPr lang="en-US" sz="2800" dirty="0" err="1" smtClean="0"/>
              <a:t>tahan</a:t>
            </a:r>
            <a:r>
              <a:rPr lang="en-US" sz="2800" dirty="0" smtClean="0"/>
              <a:t> lama </a:t>
            </a:r>
            <a:r>
              <a:rPr lang="en-US" sz="2800" dirty="0" err="1" smtClean="0"/>
              <a:t>perminggu</a:t>
            </a:r>
            <a:r>
              <a:rPr lang="en-US" sz="2800" dirty="0" smtClean="0"/>
              <a:t> (Y), </a:t>
            </a:r>
            <a:r>
              <a:rPr lang="en-US" sz="2800" dirty="0" err="1" smtClean="0"/>
              <a:t>pendapatan</a:t>
            </a:r>
            <a:r>
              <a:rPr lang="en-US" sz="2800" dirty="0" smtClean="0"/>
              <a:t> </a:t>
            </a:r>
            <a:r>
              <a:rPr lang="en-US" sz="2800" dirty="0" err="1" smtClean="0"/>
              <a:t>perminggu</a:t>
            </a:r>
            <a:r>
              <a:rPr lang="en-US" sz="2800" dirty="0" smtClean="0"/>
              <a:t> (X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),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anggota</a:t>
            </a:r>
            <a:r>
              <a:rPr lang="en-US" sz="2800" dirty="0" smtClean="0"/>
              <a:t> </a:t>
            </a:r>
            <a:r>
              <a:rPr lang="en-US" sz="2800" dirty="0" err="1" smtClean="0"/>
              <a:t>rumah</a:t>
            </a:r>
            <a:r>
              <a:rPr lang="en-US" sz="2800" dirty="0" smtClean="0"/>
              <a:t> </a:t>
            </a:r>
            <a:r>
              <a:rPr lang="en-US" sz="2800" dirty="0" err="1" smtClean="0"/>
              <a:t>tangga</a:t>
            </a:r>
            <a:r>
              <a:rPr lang="en-US" sz="2800" dirty="0" smtClean="0"/>
              <a:t> (X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berikut</a:t>
            </a:r>
            <a:r>
              <a:rPr lang="en-US" sz="2800" dirty="0" smtClean="0"/>
              <a:t> :</a:t>
            </a:r>
          </a:p>
          <a:p>
            <a:pPr>
              <a:buFont typeface="Arial" charset="0"/>
              <a:buChar char="•"/>
              <a:defRPr/>
            </a:pPr>
            <a:endParaRPr lang="en-US" sz="2800" dirty="0" smtClean="0"/>
          </a:p>
          <a:p>
            <a:pPr>
              <a:buFont typeface="Arial" charset="0"/>
              <a:buChar char="•"/>
              <a:defRPr/>
            </a:pPr>
            <a:endParaRPr lang="en-US" sz="2800" dirty="0" smtClean="0"/>
          </a:p>
          <a:p>
            <a:pPr>
              <a:buFont typeface="Arial" charset="0"/>
              <a:buChar char="•"/>
              <a:defRPr/>
            </a:pPr>
            <a:endParaRPr lang="en-US" sz="2800" dirty="0" smtClean="0"/>
          </a:p>
          <a:p>
            <a:pPr>
              <a:buFont typeface="Arial" charset="0"/>
              <a:buNone/>
              <a:defRPr/>
            </a:pPr>
            <a:r>
              <a:rPr lang="en-US" sz="2800" dirty="0" smtClean="0"/>
              <a:t>	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Y = b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b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b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2  </a:t>
            </a:r>
            <a:r>
              <a:rPr lang="en-US" sz="2800" dirty="0" smtClean="0"/>
              <a:t>, </a:t>
            </a:r>
            <a:r>
              <a:rPr lang="en-US" sz="2800" dirty="0" err="1" smtClean="0"/>
              <a:t>berapakah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ramalan</a:t>
            </a:r>
            <a:r>
              <a:rPr lang="en-US" sz="2800" dirty="0" smtClean="0"/>
              <a:t> Y, </a:t>
            </a:r>
            <a:r>
              <a:rPr lang="en-US" sz="2800" dirty="0" err="1" smtClean="0"/>
              <a:t>jika</a:t>
            </a:r>
            <a:r>
              <a:rPr lang="en-US" sz="2800" dirty="0" smtClean="0"/>
              <a:t> 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= 11,       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= 8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781872"/>
              </p:ext>
            </p:extLst>
          </p:nvPr>
        </p:nvGraphicFramePr>
        <p:xfrm>
          <a:off x="827584" y="3501008"/>
          <a:ext cx="6096002" cy="1112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</a:tblGrid>
              <a:tr h="37094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23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15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17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23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22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14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19</a:t>
                      </a:r>
                      <a:endParaRPr lang="en-US" sz="1800" dirty="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X1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X2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T="45733" marB="45733"/>
                </a:tc>
              </a:tr>
            </a:tbl>
          </a:graphicData>
        </a:graphic>
      </p:graphicFrame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424936" cy="360040"/>
          </a:xfrm>
        </p:spPr>
        <p:txBody>
          <a:bodyPr/>
          <a:lstStyle/>
          <a:p>
            <a:pPr algn="l"/>
            <a:r>
              <a:rPr lang="id-ID" sz="2600" b="1" u="sng" dirty="0" smtClean="0">
                <a:solidFill>
                  <a:srgbClr val="002060"/>
                </a:solidFill>
              </a:rPr>
              <a:t>Contoh-3 </a:t>
            </a:r>
            <a:r>
              <a:rPr lang="id-ID" sz="2600" dirty="0" smtClean="0">
                <a:solidFill>
                  <a:srgbClr val="002060"/>
                </a:solidFill>
              </a:rPr>
              <a:t>:</a:t>
            </a:r>
            <a:endParaRPr lang="en-US" sz="2600" dirty="0" smtClean="0">
              <a:solidFill>
                <a:srgbClr val="002060"/>
              </a:solidFill>
            </a:endParaRPr>
          </a:p>
        </p:txBody>
      </p:sp>
      <p:sp>
        <p:nvSpPr>
          <p:cNvPr id="23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Regresi linier berganda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/>
          </a:p>
        </p:txBody>
      </p:sp>
      <p:sp>
        <p:nvSpPr>
          <p:cNvPr id="13318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548680"/>
            <a:ext cx="8352928" cy="6165304"/>
          </a:xfrm>
        </p:spPr>
        <p:txBody>
          <a:bodyPr/>
          <a:lstStyle/>
          <a:p>
            <a:r>
              <a:rPr lang="en-US" sz="2400" dirty="0" err="1" smtClean="0"/>
              <a:t>Buatlah</a:t>
            </a:r>
            <a:r>
              <a:rPr lang="en-US" sz="2400" dirty="0" smtClean="0"/>
              <a:t> </a:t>
            </a:r>
            <a:r>
              <a:rPr lang="en-US" sz="2400" dirty="0" err="1" smtClean="0"/>
              <a:t>tabel</a:t>
            </a:r>
            <a:endParaRPr lang="en-US" sz="2400" dirty="0" smtClean="0"/>
          </a:p>
          <a:p>
            <a:pPr>
              <a:buFont typeface="Arial" panose="020B0604020202020204" pitchFamily="34" charset="0"/>
              <a:buNone/>
            </a:pPr>
            <a:endParaRPr lang="en-US" sz="2600" dirty="0" smtClean="0"/>
          </a:p>
          <a:p>
            <a:pPr>
              <a:buFont typeface="Arial" panose="020B0604020202020204" pitchFamily="34" charset="0"/>
              <a:buNone/>
            </a:pPr>
            <a:endParaRPr lang="en-US" sz="2600" dirty="0" smtClean="0"/>
          </a:p>
          <a:p>
            <a:pPr>
              <a:buFont typeface="Arial" panose="020B0604020202020204" pitchFamily="34" charset="0"/>
              <a:buNone/>
            </a:pPr>
            <a:endParaRPr lang="id-ID" sz="2600" dirty="0" smtClean="0"/>
          </a:p>
          <a:p>
            <a:pPr>
              <a:buFont typeface="Arial" panose="020B0604020202020204" pitchFamily="34" charset="0"/>
              <a:buNone/>
            </a:pPr>
            <a:endParaRPr lang="id-ID" sz="2600" dirty="0" smtClean="0"/>
          </a:p>
          <a:p>
            <a:pPr>
              <a:buFont typeface="Arial" panose="020B0604020202020204" pitchFamily="34" charset="0"/>
              <a:buNone/>
            </a:pPr>
            <a:endParaRPr lang="id-ID" sz="2600" dirty="0"/>
          </a:p>
          <a:p>
            <a:pPr>
              <a:buFont typeface="Arial" panose="020B0604020202020204" pitchFamily="34" charset="0"/>
              <a:buNone/>
            </a:pPr>
            <a:endParaRPr lang="id-ID" sz="2600" dirty="0" smtClean="0"/>
          </a:p>
          <a:p>
            <a:pPr>
              <a:buFont typeface="Arial" panose="020B0604020202020204" pitchFamily="34" charset="0"/>
              <a:buNone/>
            </a:pPr>
            <a:endParaRPr lang="id-ID" sz="2600" dirty="0"/>
          </a:p>
          <a:p>
            <a:pPr>
              <a:buFont typeface="Arial" panose="020B0604020202020204" pitchFamily="34" charset="0"/>
              <a:buNone/>
            </a:pPr>
            <a:endParaRPr lang="id-ID" sz="2400" dirty="0" smtClean="0"/>
          </a:p>
          <a:p>
            <a:r>
              <a:rPr lang="en-US" sz="2400" dirty="0" err="1" smtClean="0"/>
              <a:t>Memasukkan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–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id-ID" sz="2400" dirty="0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persamaan</a:t>
            </a:r>
            <a:r>
              <a:rPr lang="en-US" sz="2400" dirty="0" smtClean="0"/>
              <a:t> :</a:t>
            </a:r>
            <a:endParaRPr lang="id-ID" sz="2400" dirty="0" smtClean="0"/>
          </a:p>
          <a:p>
            <a:pPr>
              <a:buFont typeface="Wingdings 2" panose="05020102010507070707" pitchFamily="18" charset="2"/>
              <a:buNone/>
            </a:pPr>
            <a:r>
              <a:rPr lang="en-US" sz="2400" dirty="0" smtClean="0"/>
              <a:t>	</a:t>
            </a:r>
            <a:r>
              <a:rPr lang="id-ID" sz="2400" dirty="0" smtClean="0"/>
              <a:t>    </a:t>
            </a:r>
            <a:r>
              <a:rPr lang="id-ID" sz="2400" dirty="0" smtClean="0">
                <a:latin typeface="Symbol" panose="05050102010706020507" pitchFamily="18" charset="2"/>
              </a:rPr>
              <a:t>S</a:t>
            </a:r>
            <a:r>
              <a:rPr lang="en-US" sz="2400" dirty="0" smtClean="0"/>
              <a:t>Y = b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n + b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 panose="05050102010706020507" pitchFamily="18" charset="2"/>
              </a:rPr>
              <a:t>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+ b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 panose="05050102010706020507" pitchFamily="18" charset="2"/>
              </a:rPr>
              <a:t> 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2 </a:t>
            </a:r>
            <a:r>
              <a:rPr lang="en-US" sz="2400" dirty="0" smtClean="0"/>
              <a:t> 		</a:t>
            </a:r>
            <a:endParaRPr lang="en-US" sz="2400" dirty="0" smtClean="0">
              <a:sym typeface="Wingdings" panose="05000000000000000000" pitchFamily="2" charset="2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en-US" sz="2400" dirty="0" smtClean="0"/>
              <a:t>	</a:t>
            </a:r>
            <a:r>
              <a:rPr lang="id-ID" sz="2400" dirty="0" smtClean="0"/>
              <a:t> </a:t>
            </a:r>
            <a:r>
              <a:rPr lang="id-ID" sz="2400" dirty="0" smtClean="0">
                <a:latin typeface="Symbol" panose="05050102010706020507" pitchFamily="18" charset="2"/>
              </a:rPr>
              <a:t>S</a:t>
            </a:r>
            <a:r>
              <a:rPr lang="en-US" sz="2400" dirty="0" smtClean="0"/>
              <a:t>YX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b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 panose="05050102010706020507" pitchFamily="18" charset="2"/>
              </a:rPr>
              <a:t>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+ b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 panose="05050102010706020507" pitchFamily="18" charset="2"/>
              </a:rPr>
              <a:t>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+ b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 panose="05050102010706020507" pitchFamily="18" charset="2"/>
              </a:rPr>
              <a:t> 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2</a:t>
            </a:r>
            <a:endParaRPr lang="en-US" sz="2400" dirty="0" smtClean="0">
              <a:sym typeface="Wingdings" panose="05000000000000000000" pitchFamily="2" charset="2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en-US" sz="2400" dirty="0" smtClean="0"/>
              <a:t>	 </a:t>
            </a:r>
            <a:r>
              <a:rPr lang="id-ID" sz="2400" dirty="0" smtClean="0">
                <a:latin typeface="Symbol" panose="05050102010706020507" pitchFamily="18" charset="2"/>
              </a:rPr>
              <a:t>S</a:t>
            </a:r>
            <a:r>
              <a:rPr lang="en-US" sz="2400" dirty="0" smtClean="0"/>
              <a:t>YX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b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sym typeface="Symbol" panose="05050102010706020507" pitchFamily="18" charset="2"/>
              </a:rPr>
              <a:t>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+ b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sym typeface="Symbol" panose="05050102010706020507" pitchFamily="18" charset="2"/>
              </a:rPr>
              <a:t> 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+ b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sym typeface="Symbol" panose="05050102010706020507" pitchFamily="18" charset="2"/>
              </a:rPr>
              <a:t>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</a:t>
            </a:r>
            <a:endParaRPr lang="en-US" sz="2400" baseline="-25000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374752"/>
              </p:ext>
            </p:extLst>
          </p:nvPr>
        </p:nvGraphicFramePr>
        <p:xfrm>
          <a:off x="1115616" y="980728"/>
          <a:ext cx="54864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</a:tblGrid>
              <a:tr h="361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  <a:endParaRPr lang="id-ID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 dirty="0">
                          <a:effectLst/>
                        </a:rPr>
                        <a:t>Y</a:t>
                      </a:r>
                      <a:endParaRPr lang="id-ID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X</a:t>
                      </a:r>
                      <a:r>
                        <a:rPr lang="id-ID" sz="1800" u="none" strike="noStrike" baseline="-25000">
                          <a:effectLst/>
                        </a:rPr>
                        <a:t>1</a:t>
                      </a:r>
                      <a:endParaRPr lang="id-ID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 dirty="0">
                          <a:effectLst/>
                        </a:rPr>
                        <a:t>X</a:t>
                      </a:r>
                      <a:r>
                        <a:rPr lang="id-ID" sz="1800" u="none" strike="noStrike" baseline="-25000" dirty="0">
                          <a:effectLst/>
                        </a:rPr>
                        <a:t>2</a:t>
                      </a:r>
                      <a:endParaRPr lang="id-ID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YX</a:t>
                      </a:r>
                      <a:r>
                        <a:rPr lang="id-ID" sz="1800" u="none" strike="noStrike" baseline="-25000">
                          <a:effectLst/>
                        </a:rPr>
                        <a:t>1</a:t>
                      </a:r>
                      <a:endParaRPr lang="id-ID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 dirty="0">
                          <a:effectLst/>
                        </a:rPr>
                        <a:t>YX</a:t>
                      </a:r>
                      <a:r>
                        <a:rPr lang="id-ID" sz="1800" u="none" strike="noStrike" baseline="-25000" dirty="0">
                          <a:effectLst/>
                        </a:rPr>
                        <a:t>2</a:t>
                      </a:r>
                      <a:endParaRPr lang="id-ID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X</a:t>
                      </a:r>
                      <a:r>
                        <a:rPr lang="id-ID" sz="1800" u="none" strike="noStrike" baseline="-25000">
                          <a:effectLst/>
                        </a:rPr>
                        <a:t>1</a:t>
                      </a:r>
                      <a:r>
                        <a:rPr lang="id-ID" sz="1800" u="none" strike="noStrike">
                          <a:effectLst/>
                        </a:rPr>
                        <a:t>X</a:t>
                      </a:r>
                      <a:r>
                        <a:rPr lang="id-ID" sz="1800" u="none" strike="noStrike" baseline="-25000">
                          <a:effectLst/>
                        </a:rPr>
                        <a:t>2</a:t>
                      </a:r>
                      <a:endParaRPr lang="id-ID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X</a:t>
                      </a:r>
                      <a:r>
                        <a:rPr lang="id-ID" sz="1800" u="none" strike="noStrike" baseline="30000">
                          <a:effectLst/>
                        </a:rPr>
                        <a:t>2</a:t>
                      </a:r>
                      <a:r>
                        <a:rPr lang="id-ID" sz="1800" u="none" strike="noStrike" baseline="-25000">
                          <a:effectLst/>
                        </a:rPr>
                        <a:t>1</a:t>
                      </a:r>
                      <a:endParaRPr lang="id-ID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X</a:t>
                      </a:r>
                      <a:r>
                        <a:rPr lang="id-ID" sz="1800" u="none" strike="noStrike" baseline="30000">
                          <a:effectLst/>
                        </a:rPr>
                        <a:t>2</a:t>
                      </a:r>
                      <a:r>
                        <a:rPr lang="id-ID" sz="1800" u="none" strike="noStrike" baseline="-25000">
                          <a:effectLst/>
                        </a:rPr>
                        <a:t>2</a:t>
                      </a:r>
                      <a:endParaRPr lang="id-ID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Y</a:t>
                      </a:r>
                      <a:r>
                        <a:rPr lang="id-ID" sz="1800" u="none" strike="noStrike" baseline="30000">
                          <a:effectLst/>
                        </a:rPr>
                        <a:t>2</a:t>
                      </a:r>
                      <a:endParaRPr lang="id-ID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314325"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23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10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7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 dirty="0">
                          <a:effectLst/>
                        </a:rPr>
                        <a:t>230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161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70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100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49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529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7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2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3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14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 dirty="0">
                          <a:effectLst/>
                        </a:rPr>
                        <a:t>21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6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4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9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49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15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4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2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60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30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 dirty="0">
                          <a:effectLst/>
                        </a:rPr>
                        <a:t>8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16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4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225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 dirty="0">
                          <a:effectLst/>
                        </a:rPr>
                        <a:t>17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6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 dirty="0">
                          <a:effectLst/>
                        </a:rPr>
                        <a:t>4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102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68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24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 dirty="0">
                          <a:effectLst/>
                        </a:rPr>
                        <a:t>36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16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289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23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8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6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184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138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48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 dirty="0">
                          <a:effectLst/>
                        </a:rPr>
                        <a:t>64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 dirty="0">
                          <a:effectLst/>
                        </a:rPr>
                        <a:t>36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529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22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7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5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154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110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35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49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 dirty="0">
                          <a:effectLst/>
                        </a:rPr>
                        <a:t>25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484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10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4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3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40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30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12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16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9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 dirty="0">
                          <a:effectLst/>
                        </a:rPr>
                        <a:t>100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14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6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3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84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42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18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36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9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 dirty="0">
                          <a:effectLst/>
                        </a:rPr>
                        <a:t>196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20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7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4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140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80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28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49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16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 dirty="0">
                          <a:effectLst/>
                        </a:rPr>
                        <a:t>400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19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6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d-ID" sz="1800" u="none" strike="noStrike">
                          <a:effectLst/>
                        </a:rPr>
                        <a:t>3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114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57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18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>
                          <a:effectLst/>
                        </a:rPr>
                        <a:t>36</a:t>
                      </a:r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 dirty="0">
                          <a:effectLst/>
                        </a:rPr>
                        <a:t>9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u="none" strike="noStrike" dirty="0">
                          <a:effectLst/>
                        </a:rPr>
                        <a:t>361</a:t>
                      </a:r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04800"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Symbol" panose="05050102010706020507" pitchFamily="18" charset="2"/>
                        </a:rPr>
                        <a:t>S</a:t>
                      </a:r>
                      <a:endParaRPr lang="id-ID" sz="1800" b="1" i="0" u="none" strike="noStrike" dirty="0">
                        <a:solidFill>
                          <a:srgbClr val="00206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170</a:t>
                      </a:r>
                      <a:endParaRPr lang="id-ID" sz="1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60</a:t>
                      </a:r>
                      <a:endParaRPr lang="id-ID" sz="1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40</a:t>
                      </a:r>
                      <a:endParaRPr lang="id-ID" sz="1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1122</a:t>
                      </a:r>
                      <a:endParaRPr lang="id-ID" sz="1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737</a:t>
                      </a:r>
                      <a:endParaRPr lang="id-ID" sz="1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267</a:t>
                      </a:r>
                      <a:endParaRPr lang="id-ID" sz="1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406</a:t>
                      </a:r>
                      <a:endParaRPr lang="id-ID" sz="1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182</a:t>
                      </a:r>
                      <a:endParaRPr lang="id-ID" sz="1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d-ID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3162</a:t>
                      </a:r>
                      <a:endParaRPr lang="id-ID" sz="1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9" name="Titre 1"/>
          <p:cNvSpPr txBox="1">
            <a:spLocks/>
          </p:cNvSpPr>
          <p:nvPr/>
        </p:nvSpPr>
        <p:spPr>
          <a:xfrm>
            <a:off x="611560" y="1"/>
            <a:ext cx="853244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Regresi linier berganda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58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 distribusi teoriti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 distribusi teoritis</Template>
  <TotalTime>1606</TotalTime>
  <Words>774</Words>
  <Application>Microsoft Office PowerPoint</Application>
  <PresentationFormat>On-screen Show (4:3)</PresentationFormat>
  <Paragraphs>414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slide distribusi teoritis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Contoh-3 :</vt:lpstr>
      <vt:lpstr>PowerPoint Presentation</vt:lpstr>
      <vt:lpstr>PowerPoint Presentation</vt:lpstr>
      <vt:lpstr>Contoh-4 :</vt:lpstr>
      <vt:lpstr>PowerPoint Presentation</vt:lpstr>
      <vt:lpstr>PowerPoint Presentation</vt:lpstr>
      <vt:lpstr>PowerPoint Presentation</vt:lpstr>
      <vt:lpstr>PowerPoint Presentation</vt:lpstr>
      <vt:lpstr>Contoh-5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DISTRIBUSI  TEORITIS</dc:title>
  <dc:creator>rohman</dc:creator>
  <cp:lastModifiedBy>ASUS</cp:lastModifiedBy>
  <cp:revision>213</cp:revision>
  <dcterms:created xsi:type="dcterms:W3CDTF">2010-11-26T02:41:07Z</dcterms:created>
  <dcterms:modified xsi:type="dcterms:W3CDTF">2022-04-25T00:34:15Z</dcterms:modified>
</cp:coreProperties>
</file>