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78" r:id="rId6"/>
    <p:sldId id="262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6" r:id="rId17"/>
    <p:sldId id="26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D1E9EA-9722-4975-9703-13C670ED2F83}">
  <a:tblStyle styleId="{3AD1E9EA-9722-4975-9703-13C670ED2F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8DB03C-E87F-48CC-92BF-2047B1F98B8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8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801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6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5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11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4d9eaee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4d9eaee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61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45db74c589_0_17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45db74c589_0_17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4630efee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4630efee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ce2af5b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ce2af5b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4d9eaee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4d9eaee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5db74c58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45db74c58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4d9eaee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4d9eaee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28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8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5db74c5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5db74c5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3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4d9eaee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4d9eaee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45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4000"/>
          </a:blip>
          <a:srcRect l="17532" t="14145" r="9234" b="19999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20600" y="1365288"/>
            <a:ext cx="42228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020550" y="3383713"/>
            <a:ext cx="4222800" cy="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4625" y="-8650"/>
            <a:ext cx="225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415700" y="112575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194775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493775" y="4988250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41570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722375" y="536250"/>
            <a:ext cx="2958600" cy="4071000"/>
          </a:xfrm>
          <a:prstGeom prst="rect">
            <a:avLst/>
          </a:prstGeom>
          <a:noFill/>
          <a:ln>
            <a:noFill/>
          </a:ln>
          <a:effectLst>
            <a:outerShdw dist="333375" dir="7860000" algn="bl" rotWithShape="0">
              <a:schemeClr val="lt2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 flipH="1">
            <a:off x="7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14"/>
          <p:cNvCxnSpPr/>
          <p:nvPr/>
        </p:nvCxnSpPr>
        <p:spPr>
          <a:xfrm>
            <a:off x="188350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4"/>
          <p:cNvSpPr/>
          <p:nvPr/>
        </p:nvSpPr>
        <p:spPr>
          <a:xfrm>
            <a:off x="487350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19;p14"/>
          <p:cNvCxnSpPr/>
          <p:nvPr/>
        </p:nvCxnSpPr>
        <p:spPr>
          <a:xfrm>
            <a:off x="411150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433905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"/>
          </p:nvPr>
        </p:nvSpPr>
        <p:spPr>
          <a:xfrm>
            <a:off x="722323" y="2688932"/>
            <a:ext cx="2408400" cy="15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2"/>
          </p:nvPr>
        </p:nvSpPr>
        <p:spPr>
          <a:xfrm>
            <a:off x="3367799" y="2688932"/>
            <a:ext cx="2408400" cy="15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3"/>
          </p:nvPr>
        </p:nvSpPr>
        <p:spPr>
          <a:xfrm>
            <a:off x="6013271" y="2688932"/>
            <a:ext cx="2408400" cy="15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4"/>
          </p:nvPr>
        </p:nvSpPr>
        <p:spPr>
          <a:xfrm>
            <a:off x="722323" y="2124275"/>
            <a:ext cx="24084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 b="1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5"/>
          </p:nvPr>
        </p:nvSpPr>
        <p:spPr>
          <a:xfrm>
            <a:off x="3367801" y="2124275"/>
            <a:ext cx="24084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 b="1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6"/>
          </p:nvPr>
        </p:nvSpPr>
        <p:spPr>
          <a:xfrm>
            <a:off x="6013277" y="2124275"/>
            <a:ext cx="24084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 b="1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8424000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18"/>
          <p:cNvCxnSpPr/>
          <p:nvPr/>
        </p:nvCxnSpPr>
        <p:spPr>
          <a:xfrm rot="10800000">
            <a:off x="5980857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8"/>
          <p:cNvSpPr/>
          <p:nvPr/>
        </p:nvSpPr>
        <p:spPr>
          <a:xfrm flipH="1">
            <a:off x="7855957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>
            <a:off x="8732857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8"/>
          <p:cNvCxnSpPr/>
          <p:nvPr/>
        </p:nvCxnSpPr>
        <p:spPr>
          <a:xfrm>
            <a:off x="41570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4"/>
          <p:cNvPicPr preferRelativeResize="0"/>
          <p:nvPr/>
        </p:nvPicPr>
        <p:blipFill rotWithShape="1">
          <a:blip r:embed="rId2">
            <a:alphaModFix amt="44000"/>
          </a:blip>
          <a:srcRect l="17532" t="14145" r="9234" b="19999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-34625" y="-8650"/>
            <a:ext cx="225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415700" y="112575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493775" y="4988250"/>
            <a:ext cx="800700" cy="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4"/>
          <p:cNvCxnSpPr/>
          <p:nvPr/>
        </p:nvCxnSpPr>
        <p:spPr>
          <a:xfrm>
            <a:off x="194775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/>
          <p:nvPr/>
        </p:nvSpPr>
        <p:spPr>
          <a:xfrm>
            <a:off x="8424000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" name="Google Shape;229;p25"/>
          <p:cNvCxnSpPr/>
          <p:nvPr/>
        </p:nvCxnSpPr>
        <p:spPr>
          <a:xfrm rot="10800000">
            <a:off x="5980857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5"/>
          <p:cNvSpPr/>
          <p:nvPr/>
        </p:nvSpPr>
        <p:spPr>
          <a:xfrm flipH="1">
            <a:off x="7855957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" name="Google Shape;231;p25"/>
          <p:cNvCxnSpPr/>
          <p:nvPr/>
        </p:nvCxnSpPr>
        <p:spPr>
          <a:xfrm>
            <a:off x="8732857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5"/>
          <p:cNvCxnSpPr/>
          <p:nvPr/>
        </p:nvCxnSpPr>
        <p:spPr>
          <a:xfrm>
            <a:off x="41570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 amt="44000"/>
          </a:blip>
          <a:srcRect l="17532" t="14145" r="9234" b="19999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2375" y="2698613"/>
            <a:ext cx="42321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170925" y="1224188"/>
            <a:ext cx="1335000" cy="13365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6884100" y="-8650"/>
            <a:ext cx="225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3"/>
          <p:cNvCxnSpPr/>
          <p:nvPr/>
        </p:nvCxnSpPr>
        <p:spPr>
          <a:xfrm>
            <a:off x="8732857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 rot="10800000">
            <a:off x="5980857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3"/>
          <p:cNvCxnSpPr/>
          <p:nvPr/>
        </p:nvCxnSpPr>
        <p:spPr>
          <a:xfrm>
            <a:off x="433905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6" name="Google Shape;26;p3"/>
          <p:cNvSpPr/>
          <p:nvPr/>
        </p:nvSpPr>
        <p:spPr>
          <a:xfrm flipH="1">
            <a:off x="7855957" y="4988250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3"/>
          </p:nvPr>
        </p:nvSpPr>
        <p:spPr>
          <a:xfrm>
            <a:off x="5463025" y="536250"/>
            <a:ext cx="2958600" cy="4071000"/>
          </a:xfrm>
          <a:prstGeom prst="rect">
            <a:avLst/>
          </a:prstGeom>
          <a:noFill/>
          <a:ln>
            <a:noFill/>
          </a:ln>
          <a:effectLst>
            <a:outerShdw dist="333375" dir="2760000" algn="bl" rotWithShape="0">
              <a:schemeClr val="lt2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282458" y="2913849"/>
            <a:ext cx="29265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935037" y="2913849"/>
            <a:ext cx="29265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282458" y="2602100"/>
            <a:ext cx="29265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4935042" y="2602100"/>
            <a:ext cx="29265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7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188350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5"/>
          <p:cNvSpPr/>
          <p:nvPr/>
        </p:nvSpPr>
        <p:spPr>
          <a:xfrm>
            <a:off x="487350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411150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5"/>
          <p:cNvCxnSpPr/>
          <p:nvPr/>
        </p:nvCxnSpPr>
        <p:spPr>
          <a:xfrm>
            <a:off x="433905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flipH="1">
            <a:off x="7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8"/>
          <p:cNvCxnSpPr/>
          <p:nvPr/>
        </p:nvCxnSpPr>
        <p:spPr>
          <a:xfrm>
            <a:off x="188350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8"/>
          <p:cNvSpPr/>
          <p:nvPr/>
        </p:nvSpPr>
        <p:spPr>
          <a:xfrm>
            <a:off x="487350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8"/>
          <p:cNvCxnSpPr/>
          <p:nvPr/>
        </p:nvCxnSpPr>
        <p:spPr>
          <a:xfrm>
            <a:off x="411150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253150" y="879450"/>
            <a:ext cx="4637700" cy="3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8424000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9"/>
          <p:cNvCxnSpPr/>
          <p:nvPr/>
        </p:nvCxnSpPr>
        <p:spPr>
          <a:xfrm rot="10800000">
            <a:off x="5980857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9"/>
          <p:cNvSpPr/>
          <p:nvPr/>
        </p:nvSpPr>
        <p:spPr>
          <a:xfrm flipH="1">
            <a:off x="7855957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>
            <a:off x="8732857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2549400" y="1612375"/>
            <a:ext cx="4045200" cy="6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2549400" y="22960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7" y="0"/>
            <a:ext cx="72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10"/>
          <p:cNvCxnSpPr/>
          <p:nvPr/>
        </p:nvCxnSpPr>
        <p:spPr>
          <a:xfrm>
            <a:off x="188350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0"/>
          <p:cNvSpPr/>
          <p:nvPr/>
        </p:nvSpPr>
        <p:spPr>
          <a:xfrm>
            <a:off x="487350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411150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44000"/>
          </a:blip>
          <a:srcRect l="17252" t="14040" r="9239" b="20105"/>
          <a:stretch/>
        </p:blipFill>
        <p:spPr>
          <a:xfrm>
            <a:off x="-17262" y="-8650"/>
            <a:ext cx="9178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>
            <a:spLocks noGrp="1"/>
          </p:cNvSpPr>
          <p:nvPr>
            <p:ph type="title" hasCustomPrompt="1"/>
          </p:nvPr>
        </p:nvSpPr>
        <p:spPr>
          <a:xfrm>
            <a:off x="1464533" y="1746063"/>
            <a:ext cx="5685000" cy="11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1"/>
          </p:nvPr>
        </p:nvSpPr>
        <p:spPr>
          <a:xfrm>
            <a:off x="1464500" y="2931238"/>
            <a:ext cx="5685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7769025" y="0"/>
            <a:ext cx="1374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1"/>
          <p:cNvCxnSpPr/>
          <p:nvPr/>
        </p:nvCxnSpPr>
        <p:spPr>
          <a:xfrm rot="10800000">
            <a:off x="5980857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1"/>
          <p:cNvSpPr/>
          <p:nvPr/>
        </p:nvSpPr>
        <p:spPr>
          <a:xfrm flipH="1">
            <a:off x="7855957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11"/>
          <p:cNvCxnSpPr/>
          <p:nvPr/>
        </p:nvCxnSpPr>
        <p:spPr>
          <a:xfrm>
            <a:off x="41570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91" name="Google Shape;91;p11"/>
          <p:cNvCxnSpPr/>
          <p:nvPr/>
        </p:nvCxnSpPr>
        <p:spPr>
          <a:xfrm>
            <a:off x="8732857" y="111220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4809500" y="369075"/>
            <a:ext cx="5713848" cy="44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282125" y="1723522"/>
            <a:ext cx="533400" cy="528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1282125" y="2610722"/>
            <a:ext cx="533400" cy="528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1282125" y="3497922"/>
            <a:ext cx="533400" cy="528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5" hasCustomPrompt="1"/>
          </p:nvPr>
        </p:nvSpPr>
        <p:spPr>
          <a:xfrm>
            <a:off x="4898795" y="1723522"/>
            <a:ext cx="533400" cy="528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1986175" y="1759522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6"/>
          </p:nvPr>
        </p:nvSpPr>
        <p:spPr>
          <a:xfrm>
            <a:off x="1986175" y="2646722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7"/>
          </p:nvPr>
        </p:nvSpPr>
        <p:spPr>
          <a:xfrm>
            <a:off x="1986175" y="3533922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8"/>
          </p:nvPr>
        </p:nvSpPr>
        <p:spPr>
          <a:xfrm>
            <a:off x="5602850" y="1759522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 hasCustomPrompt="1"/>
          </p:nvPr>
        </p:nvSpPr>
        <p:spPr>
          <a:xfrm>
            <a:off x="4898795" y="2610722"/>
            <a:ext cx="533400" cy="528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3"/>
          </p:nvPr>
        </p:nvSpPr>
        <p:spPr>
          <a:xfrm>
            <a:off x="5602850" y="2646722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898795" y="3497922"/>
            <a:ext cx="533400" cy="528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5"/>
          </p:nvPr>
        </p:nvSpPr>
        <p:spPr>
          <a:xfrm>
            <a:off x="5602850" y="3533922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493775" y="4682075"/>
            <a:ext cx="800700" cy="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34625" y="0"/>
            <a:ext cx="756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3"/>
          <p:cNvCxnSpPr/>
          <p:nvPr/>
        </p:nvCxnSpPr>
        <p:spPr>
          <a:xfrm>
            <a:off x="194775" y="4912050"/>
            <a:ext cx="2974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41570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2" name="Google Shape;112;p13"/>
          <p:cNvSpPr/>
          <p:nvPr/>
        </p:nvSpPr>
        <p:spPr>
          <a:xfrm>
            <a:off x="493775" y="4682075"/>
            <a:ext cx="800700" cy="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3"/>
          <p:cNvCxnSpPr/>
          <p:nvPr/>
        </p:nvCxnSpPr>
        <p:spPr>
          <a:xfrm>
            <a:off x="415700" y="1125750"/>
            <a:ext cx="0" cy="394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4" r:id="rId11"/>
    <p:sldLayoutId id="2147483669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9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3772100" y="276084"/>
            <a:ext cx="5713848" cy="44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>
            <a:spLocks noGrp="1"/>
          </p:cNvSpPr>
          <p:nvPr>
            <p:ph type="ctrTitle"/>
          </p:nvPr>
        </p:nvSpPr>
        <p:spPr>
          <a:xfrm>
            <a:off x="4020550" y="36079"/>
            <a:ext cx="42228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DATA WAREHOUSE: </a:t>
            </a:r>
            <a:r>
              <a:rPr lang="en" sz="2000" b="0" dirty="0">
                <a:solidFill>
                  <a:schemeClr val="lt1"/>
                </a:solidFill>
              </a:rPr>
              <a:t>PENYEDIA INFORMASI DAN CLOUD COMPUTING</a:t>
            </a:r>
            <a:endParaRPr sz="2000" b="0" dirty="0">
              <a:solidFill>
                <a:schemeClr val="lt1"/>
              </a:solidFill>
            </a:endParaRPr>
          </a:p>
        </p:txBody>
      </p:sp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>
            <a:off x="6233071" y="4404499"/>
            <a:ext cx="2788464" cy="553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M.Afdal, ST., M.Kom</a:t>
            </a:r>
            <a:endParaRPr sz="2000" b="1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BC3A864-C1AF-63C8-10A3-B8E05E97B27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27392" r="27392"/>
          <a:stretch>
            <a:fillRect/>
          </a:stretch>
        </p:blipFill>
        <p:spPr>
          <a:xfrm>
            <a:off x="722375" y="536250"/>
            <a:ext cx="2426129" cy="333832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CLOUD COMPUTING-1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316727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Menurut</a:t>
            </a:r>
            <a:r>
              <a:rPr lang="en-US" dirty="0"/>
              <a:t> Peter </a:t>
            </a:r>
            <a:r>
              <a:rPr lang="en-US" dirty="0" err="1"/>
              <a:t>Meel</a:t>
            </a:r>
            <a:r>
              <a:rPr lang="en-US" dirty="0"/>
              <a:t> dan </a:t>
            </a:r>
            <a:r>
              <a:rPr lang="en-US" dirty="0" err="1"/>
              <a:t>Timoth</a:t>
            </a:r>
            <a:r>
              <a:rPr lang="en-US" dirty="0"/>
              <a:t>/ </a:t>
            </a:r>
            <a:r>
              <a:rPr lang="en-US" dirty="0" err="1"/>
              <a:t>Grance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tulisannya</a:t>
            </a:r>
            <a:r>
              <a:rPr lang="en-US" dirty="0"/>
              <a:t> yang </a:t>
            </a:r>
            <a:r>
              <a:rPr lang="en-US" dirty="0" err="1"/>
              <a:t>berjudul</a:t>
            </a:r>
            <a:r>
              <a:rPr lang="en-US" dirty="0"/>
              <a:t> The NIST Definition Of Cloud Computing, Cloud Computing </a:t>
            </a:r>
            <a:r>
              <a:rPr lang="en-US" dirty="0" err="1"/>
              <a:t>dldeflnisikan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yang </a:t>
            </a:r>
            <a:r>
              <a:rPr lang="en-US" dirty="0" err="1"/>
              <a:t>mennungkinkan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(resource)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--</a:t>
            </a:r>
            <a:r>
              <a:rPr lang="en-US" dirty="0" err="1"/>
              <a:t>saa</a:t>
            </a:r>
            <a:r>
              <a:rPr lang="en-US" dirty="0"/>
              <a:t> dan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menyedlakan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di mana-mana,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dikonfigurasi</a:t>
            </a:r>
            <a:r>
              <a:rPr lang="en-US" dirty="0"/>
              <a:t>, dan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dlgunakan</a:t>
            </a:r>
            <a:r>
              <a:rPr lang="en-US" dirty="0"/>
              <a:t> </a:t>
            </a:r>
            <a:r>
              <a:rPr lang="en-US" dirty="0" err="1"/>
              <a:t>sesual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(On Demand). 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722323" y="702196"/>
            <a:ext cx="5089542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Definisi Cloud Computing</a:t>
            </a:r>
            <a:endParaRPr sz="1600" i="1" dirty="0">
              <a:solidFill>
                <a:schemeClr val="lt1"/>
              </a:solidFill>
            </a:endParaRPr>
          </a:p>
        </p:txBody>
      </p:sp>
      <p:sp>
        <p:nvSpPr>
          <p:cNvPr id="10" name="Google Shape;317;p35">
            <a:extLst>
              <a:ext uri="{FF2B5EF4-FFF2-40B4-BE49-F238E27FC236}">
                <a16:creationId xmlns:a16="http://schemas.microsoft.com/office/drawing/2014/main" id="{9396370A-4B23-87D7-62CD-20D86747AD09}"/>
              </a:ext>
            </a:extLst>
          </p:cNvPr>
          <p:cNvSpPr txBox="1">
            <a:spLocks/>
          </p:cNvSpPr>
          <p:nvPr/>
        </p:nvSpPr>
        <p:spPr>
          <a:xfrm>
            <a:off x="722323" y="2045629"/>
            <a:ext cx="6399148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800" b="1" i="0" u="none" strike="noStrike" cap="none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sz="1600" dirty="0">
                <a:solidFill>
                  <a:schemeClr val="lt1"/>
                </a:solidFill>
              </a:rPr>
              <a:t>5 Karakteristik Cloud Computing</a:t>
            </a: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D77BC2E5-CF5E-3149-6B09-D5ECD52984FA}"/>
              </a:ext>
            </a:extLst>
          </p:cNvPr>
          <p:cNvSpPr txBox="1">
            <a:spLocks/>
          </p:cNvSpPr>
          <p:nvPr/>
        </p:nvSpPr>
        <p:spPr>
          <a:xfrm>
            <a:off x="722323" y="2703529"/>
            <a:ext cx="6856348" cy="123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/>
              <a:t>On Demand Self Service, di mana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Cloud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(Self Service)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dan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pada Cloud Computing </a:t>
            </a:r>
            <a:r>
              <a:rPr lang="en-US" dirty="0" err="1"/>
              <a:t>sesual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(On Demand)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/>
              <a:t>Broad Network Access, di mana Cloud Computing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(internet, Intranet) yang </a:t>
            </a:r>
            <a:r>
              <a:rPr lang="en-US" dirty="0" err="1"/>
              <a:t>luas</a:t>
            </a:r>
            <a:r>
              <a:rPr lang="en-US" dirty="0"/>
              <a:t> dan </a:t>
            </a:r>
            <a:r>
              <a:rPr lang="en-US" dirty="0" err="1"/>
              <a:t>memadai</a:t>
            </a:r>
            <a:endParaRPr lang="en-US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/>
              <a:t>Resource Pooling, dl mana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diberdayakan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/>
              <a:t>Rapid Elasticity, di mana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pada </a:t>
            </a:r>
            <a:r>
              <a:rPr lang="en-US" dirty="0" err="1"/>
              <a:t>layanan</a:t>
            </a:r>
            <a:r>
              <a:rPr lang="en-US" dirty="0"/>
              <a:t> Cloud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On Demand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/>
              <a:t>Measured Service, di mana </a:t>
            </a:r>
            <a:r>
              <a:rPr lang="en-US" dirty="0" err="1"/>
              <a:t>layanan</a:t>
            </a:r>
            <a:r>
              <a:rPr lang="en-US" dirty="0"/>
              <a:t> pada Cloud Computing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QoS dan </a:t>
            </a:r>
            <a:r>
              <a:rPr lang="en-US" dirty="0" err="1"/>
              <a:t>QoE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314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CLOUD COMPUTING-2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851419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Infrastructure As A Service (</a:t>
            </a:r>
            <a:r>
              <a:rPr lang="en-US" dirty="0" err="1"/>
              <a:t>lAAS</a:t>
            </a:r>
            <a:r>
              <a:rPr lang="en-US" dirty="0"/>
              <a:t>) Cloud,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Cloud Computing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dan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Platfom</a:t>
            </a:r>
            <a:r>
              <a:rPr lang="en-US" dirty="0"/>
              <a:t> As A Service (PAAS) Cloud,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Cloud Computing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platform </a:t>
            </a:r>
            <a:r>
              <a:rPr lang="en-US" dirty="0" err="1"/>
              <a:t>unuk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endParaRPr lang="en-US" dirty="0"/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Hybrid Cloud </a:t>
            </a:r>
            <a:r>
              <a:rPr lang="en-US" dirty="0" err="1"/>
              <a:t>untuk</a:t>
            </a:r>
            <a:r>
              <a:rPr lang="en-US" dirty="0"/>
              <a:t> model deployment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Public Cloud dan Private Cloud pada </a:t>
            </a:r>
            <a:r>
              <a:rPr lang="en-US" dirty="0" err="1"/>
              <a:t>jaringan</a:t>
            </a:r>
            <a:r>
              <a:rPr lang="en-US" dirty="0"/>
              <a:t> Cloud Computing,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mengkombinasikan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(internet) dan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(intranet).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Community Cloud </a:t>
            </a:r>
            <a:r>
              <a:rPr lang="en-US" dirty="0" err="1"/>
              <a:t>untuk</a:t>
            </a:r>
            <a:r>
              <a:rPr lang="en-US" dirty="0"/>
              <a:t> model deployment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Cloud Computing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</a:t>
            </a:r>
            <a:r>
              <a:rPr lang="en-US" dirty="0" err="1"/>
              <a:t>atau</a:t>
            </a:r>
            <a:r>
              <a:rPr lang="en-US" dirty="0"/>
              <a:t> sub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internal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776567" y="1097403"/>
            <a:ext cx="5089542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3 Jenis Layanan Cloud Computing</a:t>
            </a:r>
            <a:endParaRPr sz="1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523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CLOUD COMPUTING-3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851419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Pada </a:t>
            </a:r>
            <a:r>
              <a:rPr lang="en-US" dirty="0" err="1"/>
              <a:t>dasarnya</a:t>
            </a:r>
            <a:r>
              <a:rPr lang="en-US" dirty="0"/>
              <a:t> Cloud Computing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(service)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yang mana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pada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dan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berbasls</a:t>
            </a:r>
            <a:r>
              <a:rPr lang="en-US" dirty="0"/>
              <a:t> Cloud Computing.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dan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masing--masing.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oleh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dan platform </a:t>
            </a:r>
            <a:r>
              <a:rPr lang="en-US" dirty="0" err="1"/>
              <a:t>pengembangan</a:t>
            </a:r>
            <a:r>
              <a:rPr lang="en-US" dirty="0"/>
              <a:t>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pada Cloud Computing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dbagi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sub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SAAS Cloud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database,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dipecah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DBAAS Cloud (</a:t>
            </a:r>
            <a:r>
              <a:rPr lang="en-US" dirty="0" err="1"/>
              <a:t>DataBase</a:t>
            </a:r>
            <a:r>
              <a:rPr lang="en-US" dirty="0"/>
              <a:t> As A Service),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dan </a:t>
            </a:r>
            <a:r>
              <a:rPr lang="en-US" dirty="0" err="1"/>
              <a:t>konfigurasi</a:t>
            </a:r>
            <a:r>
              <a:rPr lang="en-US" dirty="0"/>
              <a:t> DBMS (</a:t>
            </a:r>
            <a:r>
              <a:rPr lang="en-US" dirty="0" err="1"/>
              <a:t>DataBase</a:t>
            </a:r>
            <a:r>
              <a:rPr lang="en-US" dirty="0"/>
              <a:t> </a:t>
            </a:r>
            <a:r>
              <a:rPr lang="en-US" dirty="0" err="1"/>
              <a:t>Managenent</a:t>
            </a:r>
            <a:r>
              <a:rPr lang="en-US" dirty="0"/>
              <a:t> System). 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823061" y="1081905"/>
            <a:ext cx="6484389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Cloud Warehousing Data Warehouse didalam Cloud Computing</a:t>
            </a:r>
            <a:endParaRPr sz="1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21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CLOUD COMPUTING-4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851419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dan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Cloud Computing, yang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model </a:t>
            </a:r>
            <a:r>
              <a:rPr lang="en-US" dirty="0" err="1"/>
              <a:t>konvensional</a:t>
            </a:r>
            <a:r>
              <a:rPr lang="en-US" dirty="0"/>
              <a:t>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dikonfigurasi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terkendala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 di </a:t>
            </a:r>
            <a:r>
              <a:rPr lang="en-US" dirty="0" err="1"/>
              <a:t>dalam</a:t>
            </a:r>
            <a:r>
              <a:rPr lang="en-US" dirty="0"/>
              <a:t> internal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bersangkutan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Cloud Computing (</a:t>
            </a:r>
            <a:r>
              <a:rPr lang="en-US" dirty="0" err="1"/>
              <a:t>terutamanya</a:t>
            </a:r>
            <a:r>
              <a:rPr lang="en-US" dirty="0"/>
              <a:t> model deployment Public, Community, </a:t>
            </a:r>
            <a:r>
              <a:rPr lang="en-US" dirty="0" err="1"/>
              <a:t>maupun</a:t>
            </a:r>
            <a:r>
              <a:rPr lang="en-US" dirty="0"/>
              <a:t> Hybrid),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di mana Cloud Computing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823061" y="1081905"/>
            <a:ext cx="6484389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4 Manfaat yang diberikan oleh Cloud Warehousing</a:t>
            </a:r>
            <a:endParaRPr sz="1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2376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CLOUD COMPUTING-5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851419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Cloud Warehousing dan Shared Memory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Cloud Warehousing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di mana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menmiliki</a:t>
            </a:r>
            <a:r>
              <a:rPr lang="en-US" dirty="0"/>
              <a:t> CPU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tersendiri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diparalelkan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(internet) </a:t>
            </a:r>
            <a:r>
              <a:rPr lang="en-US" dirty="0" err="1"/>
              <a:t>berbasis</a:t>
            </a:r>
            <a:r>
              <a:rPr lang="en-US" dirty="0"/>
              <a:t> Cloud.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menjadikan</a:t>
            </a:r>
            <a:r>
              <a:rPr lang="en-US" dirty="0"/>
              <a:t> Database Management System (DBMS)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oleh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Cloud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Cloud Warehousing dan Share Disk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namanya</a:t>
            </a:r>
            <a:r>
              <a:rPr lang="en-US" dirty="0"/>
              <a:t>, Data Warehouse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Cloud Computing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(Disk) yang </a:t>
            </a:r>
            <a:r>
              <a:rPr lang="en-US" dirty="0" err="1"/>
              <a:t>diparalelkan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Cloud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slsterm</a:t>
            </a:r>
            <a:r>
              <a:rPr lang="en-US" dirty="0"/>
              <a:t> Cloud Warehousing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CPU dan </a:t>
            </a:r>
            <a:r>
              <a:rPr lang="en-US" dirty="0" err="1"/>
              <a:t>memorl</a:t>
            </a:r>
            <a:r>
              <a:rPr lang="en-US" dirty="0"/>
              <a:t> masing-masing.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Cloud Warehousing dan Shared Memory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pada Shared Disk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pengaksesan</a:t>
            </a:r>
            <a:r>
              <a:rPr lang="en-US" dirty="0"/>
              <a:t> dan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DataBase</a:t>
            </a:r>
            <a:r>
              <a:rPr lang="en-US" dirty="0"/>
              <a:t> Management System (DBMS). 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722323" y="1081905"/>
            <a:ext cx="6484389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Cloud Computing dan Sumber Data Komputasi</a:t>
            </a:r>
            <a:endParaRPr sz="1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250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 amt="47000"/>
          </a:blip>
          <a:srcRect l="51314"/>
          <a:stretch/>
        </p:blipFill>
        <p:spPr>
          <a:xfrm>
            <a:off x="-157376" y="353576"/>
            <a:ext cx="2781752" cy="44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722375" y="2698613"/>
            <a:ext cx="42321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KESIMPULAN</a:t>
            </a:r>
            <a:endParaRPr sz="2800" b="0" dirty="0">
              <a:solidFill>
                <a:schemeClr val="lt1"/>
              </a:solidFill>
            </a:endParaRPr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2"/>
          </p:nvPr>
        </p:nvSpPr>
        <p:spPr>
          <a:xfrm>
            <a:off x="2170925" y="1224188"/>
            <a:ext cx="1335000" cy="13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04254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4;p35">
            <a:extLst>
              <a:ext uri="{FF2B5EF4-FFF2-40B4-BE49-F238E27FC236}">
                <a16:creationId xmlns:a16="http://schemas.microsoft.com/office/drawing/2014/main" id="{5497697C-C62B-219A-3E3E-9F2FEFCC37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1327" y="1617975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/>
              <a:t>Dalam</a:t>
            </a:r>
            <a:r>
              <a:rPr lang="en-US" sz="1200" dirty="0"/>
              <a:t> dunia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yang </a:t>
            </a:r>
            <a:r>
              <a:rPr lang="en-US" sz="1200" dirty="0" err="1"/>
              <a:t>terus</a:t>
            </a:r>
            <a:r>
              <a:rPr lang="en-US" sz="1200" dirty="0"/>
              <a:t> </a:t>
            </a:r>
            <a:r>
              <a:rPr lang="en-US" sz="1200" dirty="0" err="1"/>
              <a:t>berkembang</a:t>
            </a:r>
            <a:r>
              <a:rPr lang="en-US" sz="1200" dirty="0"/>
              <a:t>, data warehouse dan cloud computing </a:t>
            </a:r>
            <a:r>
              <a:rPr lang="en-US" sz="1200" dirty="0" err="1"/>
              <a:t>adalah</a:t>
            </a:r>
            <a:r>
              <a:rPr lang="en-US" sz="1200" dirty="0"/>
              <a:t> dua </a:t>
            </a:r>
            <a:r>
              <a:rPr lang="en-US" sz="1200" dirty="0" err="1"/>
              <a:t>konsep</a:t>
            </a:r>
            <a:r>
              <a:rPr lang="en-US" sz="1200" dirty="0"/>
              <a:t> yang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melengkapi</a:t>
            </a:r>
            <a:r>
              <a:rPr lang="en-US" sz="1200" dirty="0"/>
              <a:t> dan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di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industri</a:t>
            </a:r>
            <a:r>
              <a:rPr lang="en-US" sz="1200" dirty="0"/>
              <a:t>. Data warehouse,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yang </a:t>
            </a:r>
            <a:r>
              <a:rPr lang="en-US" sz="1200" dirty="0" err="1"/>
              <a:t>didesain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mengelola</a:t>
            </a:r>
            <a:r>
              <a:rPr lang="en-US" sz="1200" dirty="0"/>
              <a:t>, </a:t>
            </a:r>
            <a:r>
              <a:rPr lang="en-US" sz="1200" dirty="0" err="1"/>
              <a:t>mengumpulkan</a:t>
            </a:r>
            <a:r>
              <a:rPr lang="en-US" sz="1200" dirty="0"/>
              <a:t>, dan </a:t>
            </a:r>
            <a:r>
              <a:rPr lang="en-US" sz="1200" dirty="0" err="1"/>
              <a:t>menganalisis</a:t>
            </a:r>
            <a:r>
              <a:rPr lang="en-US" sz="1200" dirty="0"/>
              <a:t> data </a:t>
            </a:r>
            <a:r>
              <a:rPr lang="en-US" sz="1200" dirty="0" err="1"/>
              <a:t>bisnis</a:t>
            </a:r>
            <a:r>
              <a:rPr lang="en-US" sz="1200" dirty="0"/>
              <a:t>,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penyedia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yang </a:t>
            </a:r>
            <a:r>
              <a:rPr lang="en-US" sz="1200" dirty="0" err="1"/>
              <a:t>penting</a:t>
            </a:r>
            <a:r>
              <a:rPr lang="en-US" sz="1200" dirty="0"/>
              <a:t>. </a:t>
            </a:r>
            <a:r>
              <a:rPr lang="en-US" sz="1200" dirty="0" err="1"/>
              <a:t>Kombinasi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cloud computing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skalabilitas</a:t>
            </a:r>
            <a:r>
              <a:rPr lang="en-US" sz="1200" dirty="0"/>
              <a:t>, </a:t>
            </a:r>
            <a:r>
              <a:rPr lang="en-US" sz="1200" dirty="0" err="1"/>
              <a:t>aksesibilitas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mana </a:t>
            </a:r>
            <a:r>
              <a:rPr lang="en-US" sz="1200" dirty="0" err="1"/>
              <a:t>saja</a:t>
            </a:r>
            <a:r>
              <a:rPr lang="en-US" sz="1200" dirty="0"/>
              <a:t>, </a:t>
            </a:r>
            <a:r>
              <a:rPr lang="en-US" sz="1200" dirty="0" err="1"/>
              <a:t>keamanan</a:t>
            </a:r>
            <a:r>
              <a:rPr lang="en-US" sz="1200" dirty="0"/>
              <a:t>, dan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analisis</a:t>
            </a:r>
            <a:r>
              <a:rPr lang="en-US" sz="1200" dirty="0"/>
              <a:t> data yang </a:t>
            </a:r>
            <a:r>
              <a:rPr lang="en-US" sz="1200" dirty="0" err="1"/>
              <a:t>kuat</a:t>
            </a:r>
            <a:r>
              <a:rPr lang="en-US" sz="12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Perusahaan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mudah</a:t>
            </a:r>
            <a:r>
              <a:rPr lang="en-US" sz="1200" dirty="0"/>
              <a:t> </a:t>
            </a:r>
            <a:r>
              <a:rPr lang="en-US" sz="1200" dirty="0" err="1"/>
              <a:t>menyesuaikan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, </a:t>
            </a:r>
            <a:r>
              <a:rPr lang="en-US" sz="1200" dirty="0" err="1"/>
              <a:t>merespons</a:t>
            </a:r>
            <a:r>
              <a:rPr lang="en-US" sz="1200" dirty="0"/>
              <a:t> </a:t>
            </a:r>
            <a:r>
              <a:rPr lang="en-US" sz="1200" dirty="0" err="1"/>
              <a:t>perubahan</a:t>
            </a:r>
            <a:r>
              <a:rPr lang="en-US" sz="1200" dirty="0"/>
              <a:t> pasar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cepat</a:t>
            </a:r>
            <a:r>
              <a:rPr lang="en-US" sz="1200" dirty="0"/>
              <a:t>, dan </a:t>
            </a:r>
            <a:r>
              <a:rPr lang="en-US" sz="1200" dirty="0" err="1"/>
              <a:t>meningkatkan</a:t>
            </a:r>
            <a:r>
              <a:rPr lang="en-US" sz="1200" dirty="0"/>
              <a:t> </a:t>
            </a:r>
            <a:r>
              <a:rPr lang="en-US" sz="1200" dirty="0" err="1"/>
              <a:t>efisiensi</a:t>
            </a:r>
            <a:r>
              <a:rPr lang="en-US" sz="1200" dirty="0"/>
              <a:t> </a:t>
            </a:r>
            <a:r>
              <a:rPr lang="en-US" sz="1200" dirty="0" err="1"/>
              <a:t>operasional</a:t>
            </a:r>
            <a:r>
              <a:rPr lang="en-US" sz="1200" dirty="0"/>
              <a:t>. </a:t>
            </a:r>
            <a:r>
              <a:rPr lang="en-US" sz="1200" dirty="0" err="1"/>
              <a:t>Kehadiran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jaminan</a:t>
            </a:r>
            <a:r>
              <a:rPr lang="en-US" sz="1200" dirty="0"/>
              <a:t> </a:t>
            </a:r>
            <a:r>
              <a:rPr lang="en-US" sz="1200" dirty="0" err="1"/>
              <a:t>keamanan</a:t>
            </a:r>
            <a:r>
              <a:rPr lang="en-US" sz="1200" dirty="0"/>
              <a:t> data yang </a:t>
            </a:r>
            <a:r>
              <a:rPr lang="en-US" sz="1200" dirty="0" err="1"/>
              <a:t>kuat</a:t>
            </a:r>
            <a:r>
              <a:rPr lang="en-US" sz="1200" dirty="0"/>
              <a:t>, dan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keputusan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data yang </a:t>
            </a:r>
            <a:r>
              <a:rPr lang="en-US" sz="1200" dirty="0" err="1"/>
              <a:t>akurat</a:t>
            </a:r>
            <a:r>
              <a:rPr lang="en-US" sz="1200" dirty="0"/>
              <a:t> dan up-to-date.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begitu</a:t>
            </a:r>
            <a:r>
              <a:rPr lang="en-US" sz="1200" dirty="0"/>
              <a:t>, </a:t>
            </a:r>
            <a:r>
              <a:rPr lang="en-US" sz="1200" dirty="0" err="1"/>
              <a:t>penggabungan</a:t>
            </a:r>
            <a:r>
              <a:rPr lang="en-US" sz="1200" dirty="0"/>
              <a:t> data warehouse dan cloud computing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membuka</a:t>
            </a:r>
            <a:r>
              <a:rPr lang="en-US" sz="1200" dirty="0"/>
              <a:t> </a:t>
            </a:r>
            <a:r>
              <a:rPr lang="en-US" sz="1200" dirty="0" err="1"/>
              <a:t>pintu</a:t>
            </a:r>
            <a:r>
              <a:rPr lang="en-US" sz="1200" dirty="0"/>
              <a:t> </a:t>
            </a:r>
            <a:r>
              <a:rPr lang="en-US" sz="1200" dirty="0" err="1"/>
              <a:t>menuju</a:t>
            </a:r>
            <a:r>
              <a:rPr lang="en-US" sz="1200" dirty="0"/>
              <a:t> era </a:t>
            </a:r>
            <a:r>
              <a:rPr lang="en-US" sz="1200" dirty="0" err="1"/>
              <a:t>pengelolaan</a:t>
            </a:r>
            <a:r>
              <a:rPr lang="en-US" sz="1200" dirty="0"/>
              <a:t> data </a:t>
            </a:r>
            <a:r>
              <a:rPr lang="en-US" sz="1200" dirty="0" err="1"/>
              <a:t>bisnis</a:t>
            </a:r>
            <a:r>
              <a:rPr lang="en-US" sz="1200" dirty="0"/>
              <a:t> yang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efisien</a:t>
            </a:r>
            <a:r>
              <a:rPr lang="en-US" sz="1200" dirty="0"/>
              <a:t> dan </a:t>
            </a:r>
            <a:r>
              <a:rPr lang="en-US" sz="1200" dirty="0" err="1"/>
              <a:t>responsif</a:t>
            </a:r>
            <a:r>
              <a:rPr lang="en-US" sz="1200" dirty="0"/>
              <a:t>.</a:t>
            </a:r>
            <a:endParaRPr sz="1200" dirty="0"/>
          </a:p>
        </p:txBody>
      </p:sp>
      <p:sp>
        <p:nvSpPr>
          <p:cNvPr id="8" name="Google Shape;313;p35">
            <a:extLst>
              <a:ext uri="{FF2B5EF4-FFF2-40B4-BE49-F238E27FC236}">
                <a16:creationId xmlns:a16="http://schemas.microsoft.com/office/drawing/2014/main" id="{12ECA902-E5AE-78D1-FDFF-469942025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73" y="30772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KESIMPULAN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C0939-363F-6673-1ADC-234539C5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78" y="2285400"/>
            <a:ext cx="7699200" cy="572700"/>
          </a:xfrm>
        </p:spPr>
        <p:txBody>
          <a:bodyPr/>
          <a:lstStyle/>
          <a:p>
            <a:r>
              <a:rPr lang="en-US" dirty="0"/>
              <a:t>SEKIAN, TERIMAKASIH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261" name="Google Shape;261;p31"/>
          <p:cNvSpPr txBox="1">
            <a:spLocks noGrp="1"/>
          </p:cNvSpPr>
          <p:nvPr>
            <p:ph type="title" idx="2"/>
          </p:nvPr>
        </p:nvSpPr>
        <p:spPr>
          <a:xfrm>
            <a:off x="1376000" y="1658370"/>
            <a:ext cx="533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title" idx="3"/>
          </p:nvPr>
        </p:nvSpPr>
        <p:spPr>
          <a:xfrm>
            <a:off x="1421610" y="2804451"/>
            <a:ext cx="533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 idx="5"/>
          </p:nvPr>
        </p:nvSpPr>
        <p:spPr>
          <a:xfrm>
            <a:off x="4992670" y="1658370"/>
            <a:ext cx="533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1"/>
          </p:nvPr>
        </p:nvSpPr>
        <p:spPr>
          <a:xfrm>
            <a:off x="2080050" y="1694370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LATAR BELAKANG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2125665" y="3104901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WAREHOUSE DAN PENYEDIA INFORMASI</a:t>
            </a:r>
            <a:endParaRPr dirty="0"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5742335" y="1922820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WAREHOUSE DAN CLOUD COMPUTING</a:t>
            </a:r>
            <a:endParaRPr dirty="0"/>
          </a:p>
        </p:txBody>
      </p:sp>
      <p:cxnSp>
        <p:nvCxnSpPr>
          <p:cNvPr id="269" name="Google Shape;269;p31"/>
          <p:cNvCxnSpPr/>
          <p:nvPr/>
        </p:nvCxnSpPr>
        <p:spPr>
          <a:xfrm>
            <a:off x="4339050" y="274175"/>
            <a:ext cx="43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70" name="Google Shape;270;p31"/>
          <p:cNvSpPr txBox="1">
            <a:spLocks noGrp="1"/>
          </p:cNvSpPr>
          <p:nvPr>
            <p:ph type="title" idx="9"/>
          </p:nvPr>
        </p:nvSpPr>
        <p:spPr>
          <a:xfrm>
            <a:off x="5038280" y="2804451"/>
            <a:ext cx="533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13"/>
          </p:nvPr>
        </p:nvSpPr>
        <p:spPr>
          <a:xfrm>
            <a:off x="5742335" y="2840451"/>
            <a:ext cx="22590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KESIMPULAN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 amt="47000"/>
          </a:blip>
          <a:srcRect l="51314"/>
          <a:stretch/>
        </p:blipFill>
        <p:spPr>
          <a:xfrm>
            <a:off x="-157376" y="353576"/>
            <a:ext cx="2781752" cy="44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722375" y="2698613"/>
            <a:ext cx="42321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LATAR BELAKANG</a:t>
            </a:r>
            <a:endParaRPr sz="2800" b="0" dirty="0">
              <a:solidFill>
                <a:schemeClr val="lt1"/>
              </a:solidFill>
            </a:endParaRPr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2"/>
          </p:nvPr>
        </p:nvSpPr>
        <p:spPr>
          <a:xfrm>
            <a:off x="2170925" y="1224188"/>
            <a:ext cx="1335000" cy="13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1085437" y="40175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LATAR BELAKANG</a:t>
            </a:r>
            <a:endParaRPr sz="2000" dirty="0"/>
          </a:p>
        </p:txBody>
      </p:sp>
      <p:sp>
        <p:nvSpPr>
          <p:cNvPr id="294" name="Google Shape;294;p34"/>
          <p:cNvSpPr txBox="1">
            <a:spLocks noGrp="1"/>
          </p:cNvSpPr>
          <p:nvPr>
            <p:ph type="subTitle" idx="1"/>
          </p:nvPr>
        </p:nvSpPr>
        <p:spPr>
          <a:xfrm>
            <a:off x="1085437" y="1265946"/>
            <a:ext cx="3947052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substansial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data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Data </a:t>
            </a:r>
            <a:r>
              <a:rPr lang="en-US" dirty="0" err="1"/>
              <a:t>merupakan</a:t>
            </a:r>
            <a:r>
              <a:rPr lang="en-US" dirty="0"/>
              <a:t> asset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dan tata </a:t>
            </a:r>
            <a:r>
              <a:rPr lang="en-US" dirty="0" err="1"/>
              <a:t>kelola</a:t>
            </a:r>
            <a:r>
              <a:rPr lang="en-US" dirty="0"/>
              <a:t> data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data warehouse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, </a:t>
            </a:r>
            <a:r>
              <a:rPr lang="en-US" dirty="0" err="1"/>
              <a:t>menyimpan</a:t>
            </a:r>
            <a:r>
              <a:rPr lang="en-US" dirty="0"/>
              <a:t>, dan </a:t>
            </a:r>
            <a:r>
              <a:rPr lang="en-US" dirty="0" err="1"/>
              <a:t>menganalisis</a:t>
            </a:r>
            <a:r>
              <a:rPr lang="en-US" dirty="0"/>
              <a:t> data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. </a:t>
            </a:r>
            <a:r>
              <a:rPr lang="en-US" i="1" dirty="0"/>
              <a:t>Data warehouse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sangat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data yang </a:t>
            </a:r>
            <a:r>
              <a:rPr lang="en-US" dirty="0" err="1"/>
              <a:t>terstruktur</a:t>
            </a:r>
            <a:r>
              <a:rPr lang="en-US" dirty="0"/>
              <a:t> dan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proses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95" name="Google Shape;295;p34"/>
          <p:cNvSpPr txBox="1">
            <a:spLocks noGrp="1"/>
          </p:cNvSpPr>
          <p:nvPr>
            <p:ph type="subTitle" idx="2"/>
          </p:nvPr>
        </p:nvSpPr>
        <p:spPr>
          <a:xfrm>
            <a:off x="5503579" y="2275051"/>
            <a:ext cx="3281058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Data warehouse</a:t>
            </a:r>
            <a:r>
              <a:rPr lang="en-US" dirty="0"/>
              <a:t>: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i="1" dirty="0"/>
              <a:t>dan cloud computing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dua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. </a:t>
            </a:r>
            <a:r>
              <a:rPr lang="en-US" i="1" dirty="0"/>
              <a:t>Cloud computing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yang </a:t>
            </a:r>
            <a:r>
              <a:rPr lang="en-US" dirty="0" err="1"/>
              <a:t>skalabel</a:t>
            </a:r>
            <a:r>
              <a:rPr lang="en-US" dirty="0"/>
              <a:t>,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keamanan</a:t>
            </a:r>
            <a:r>
              <a:rPr lang="en-US" dirty="0"/>
              <a:t>, dan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 yang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i="1" dirty="0"/>
              <a:t>data warehouse </a:t>
            </a:r>
            <a:r>
              <a:rPr lang="en-US" dirty="0" err="1"/>
              <a:t>mengatur</a:t>
            </a:r>
            <a:r>
              <a:rPr lang="en-US" dirty="0"/>
              <a:t> dan </a:t>
            </a:r>
            <a:r>
              <a:rPr lang="en-US" dirty="0" err="1"/>
              <a:t>mengelola</a:t>
            </a:r>
            <a:r>
              <a:rPr lang="en-US" dirty="0"/>
              <a:t> data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.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dan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data yang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i="1" dirty="0"/>
              <a:t>dan up-to-date.</a:t>
            </a:r>
            <a:endParaRPr i="1" dirty="0"/>
          </a:p>
        </p:txBody>
      </p:sp>
      <p:sp>
        <p:nvSpPr>
          <p:cNvPr id="296" name="Google Shape;296;p34"/>
          <p:cNvSpPr txBox="1">
            <a:spLocks noGrp="1"/>
          </p:cNvSpPr>
          <p:nvPr>
            <p:ph type="subTitle" idx="3"/>
          </p:nvPr>
        </p:nvSpPr>
        <p:spPr>
          <a:xfrm>
            <a:off x="1085437" y="860646"/>
            <a:ext cx="29265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Konsep Data Warehouse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97" name="Google Shape;297;p34"/>
          <p:cNvSpPr txBox="1">
            <a:spLocks noGrp="1"/>
          </p:cNvSpPr>
          <p:nvPr>
            <p:ph type="subTitle" idx="4"/>
          </p:nvPr>
        </p:nvSpPr>
        <p:spPr>
          <a:xfrm>
            <a:off x="5503579" y="1962741"/>
            <a:ext cx="29265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Data Warehouse: Penyedia Informasi dan Cloud Computing</a:t>
            </a:r>
            <a:endParaRPr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 amt="47000"/>
          </a:blip>
          <a:srcRect l="51314"/>
          <a:stretch/>
        </p:blipFill>
        <p:spPr>
          <a:xfrm>
            <a:off x="-157376" y="369075"/>
            <a:ext cx="2781752" cy="44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722375" y="2698613"/>
            <a:ext cx="42321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DATA WAREHOUSE DAN PENYEDIA INFORMASI</a:t>
            </a:r>
            <a:endParaRPr sz="2800" b="0" dirty="0">
              <a:solidFill>
                <a:schemeClr val="lt1"/>
              </a:solidFill>
            </a:endParaRPr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2"/>
          </p:nvPr>
        </p:nvSpPr>
        <p:spPr>
          <a:xfrm>
            <a:off x="2170925" y="1224188"/>
            <a:ext cx="1335000" cy="13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7030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PENYEDIA INFORMASI-1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316727"/>
            <a:ext cx="6856348" cy="123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Data Warehouse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yang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dan </a:t>
            </a:r>
            <a:r>
              <a:rPr lang="en-US" dirty="0" err="1"/>
              <a:t>divalidasi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Data Warehouse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</a:t>
            </a:r>
            <a:r>
              <a:rPr lang="en-US" dirty="0" err="1"/>
              <a:t>perusahaan</a:t>
            </a:r>
            <a:r>
              <a:rPr lang="en-US" dirty="0"/>
              <a:t>)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market share, </a:t>
            </a:r>
            <a:r>
              <a:rPr lang="en-US" dirty="0" err="1"/>
              <a:t>keuntungan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kesetiaan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dan pasar. Di </a:t>
            </a:r>
            <a:r>
              <a:rPr lang="en-US" dirty="0" err="1"/>
              <a:t>sisi</a:t>
            </a:r>
            <a:r>
              <a:rPr lang="en-US" dirty="0"/>
              <a:t> lain,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Data Warehouse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722323" y="702196"/>
            <a:ext cx="5089542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Nilai dari Informasi pada </a:t>
            </a:r>
            <a:r>
              <a:rPr lang="en" sz="1600" i="1" dirty="0">
                <a:solidFill>
                  <a:schemeClr val="lt1"/>
                </a:solidFill>
              </a:rPr>
              <a:t>Data Warehouse</a:t>
            </a:r>
            <a:endParaRPr sz="1600" i="1" dirty="0">
              <a:solidFill>
                <a:schemeClr val="lt1"/>
              </a:solidFill>
            </a:endParaRPr>
          </a:p>
        </p:txBody>
      </p:sp>
      <p:sp>
        <p:nvSpPr>
          <p:cNvPr id="10" name="Google Shape;317;p35">
            <a:extLst>
              <a:ext uri="{FF2B5EF4-FFF2-40B4-BE49-F238E27FC236}">
                <a16:creationId xmlns:a16="http://schemas.microsoft.com/office/drawing/2014/main" id="{9396370A-4B23-87D7-62CD-20D86747AD09}"/>
              </a:ext>
            </a:extLst>
          </p:cNvPr>
          <p:cNvSpPr txBox="1">
            <a:spLocks/>
          </p:cNvSpPr>
          <p:nvPr/>
        </p:nvSpPr>
        <p:spPr>
          <a:xfrm>
            <a:off x="722323" y="2548865"/>
            <a:ext cx="5531243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800" b="1" i="0" u="none" strike="noStrike" cap="none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sz="1600" dirty="0">
                <a:solidFill>
                  <a:schemeClr val="lt1"/>
                </a:solidFill>
              </a:rPr>
              <a:t>Pemanfaatan Informasi </a:t>
            </a:r>
            <a:r>
              <a:rPr lang="it-IT" sz="1600" i="1" dirty="0">
                <a:solidFill>
                  <a:schemeClr val="lt1"/>
                </a:solidFill>
              </a:rPr>
              <a:t>Data Warehouse </a:t>
            </a:r>
            <a:r>
              <a:rPr lang="it-IT" sz="1600" dirty="0">
                <a:solidFill>
                  <a:schemeClr val="lt1"/>
                </a:solidFill>
              </a:rPr>
              <a:t>bagi Pengguna</a:t>
            </a: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D77BC2E5-CF5E-3149-6B09-D5ECD52984FA}"/>
              </a:ext>
            </a:extLst>
          </p:cNvPr>
          <p:cNvSpPr txBox="1">
            <a:spLocks/>
          </p:cNvSpPr>
          <p:nvPr/>
        </p:nvSpPr>
        <p:spPr>
          <a:xfrm>
            <a:off x="722323" y="3206765"/>
            <a:ext cx="6856348" cy="123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just"/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i="1" dirty="0"/>
              <a:t>Data Warehouse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data yang </a:t>
            </a:r>
            <a:r>
              <a:rPr lang="en-US" dirty="0" err="1"/>
              <a:t>tersedia</a:t>
            </a:r>
            <a:r>
              <a:rPr lang="en-US" dirty="0"/>
              <a:t> dan </a:t>
            </a:r>
            <a:r>
              <a:rPr lang="en-US" dirty="0" err="1"/>
              <a:t>terkumpul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i="1" dirty="0"/>
              <a:t>Data Warehouse</a:t>
            </a:r>
            <a:r>
              <a:rPr lang="en-US" dirty="0"/>
              <a:t>. 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Data Warehouse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data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/>
              <a:t>. dan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dan </a:t>
            </a:r>
            <a:r>
              <a:rPr lang="en-US" dirty="0" err="1"/>
              <a:t>mempersiapkan</a:t>
            </a:r>
            <a:r>
              <a:rPr lang="en-US" dirty="0"/>
              <a:t> format </a:t>
            </a:r>
            <a:r>
              <a:rPr lang="en-US" dirty="0" err="1"/>
              <a:t>laporannya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77" y="14113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PENYEDIA INFORMASI-2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316727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Perusahaan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pemasukan</a:t>
            </a:r>
            <a:r>
              <a:rPr lang="en-US" dirty="0"/>
              <a:t> dan </a:t>
            </a:r>
            <a:r>
              <a:rPr lang="en-US" dirty="0" err="1"/>
              <a:t>pengeluaran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endParaRPr lang="en-US" dirty="0"/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endParaRPr lang="en-US" dirty="0"/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(Customer Relationship Management )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722323" y="702196"/>
            <a:ext cx="5089542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4 Manfaat Informasi </a:t>
            </a:r>
            <a:r>
              <a:rPr lang="en" sz="1600" i="1" dirty="0">
                <a:solidFill>
                  <a:schemeClr val="lt1"/>
                </a:solidFill>
              </a:rPr>
              <a:t>Data Warehouse </a:t>
            </a:r>
            <a:r>
              <a:rPr lang="en" sz="1600" dirty="0">
                <a:solidFill>
                  <a:schemeClr val="lt1"/>
                </a:solidFill>
              </a:rPr>
              <a:t>dalam Bisnis</a:t>
            </a:r>
            <a:endParaRPr sz="1600" i="1" dirty="0">
              <a:solidFill>
                <a:schemeClr val="lt1"/>
              </a:solidFill>
            </a:endParaRPr>
          </a:p>
        </p:txBody>
      </p:sp>
      <p:sp>
        <p:nvSpPr>
          <p:cNvPr id="10" name="Google Shape;317;p35">
            <a:extLst>
              <a:ext uri="{FF2B5EF4-FFF2-40B4-BE49-F238E27FC236}">
                <a16:creationId xmlns:a16="http://schemas.microsoft.com/office/drawing/2014/main" id="{9396370A-4B23-87D7-62CD-20D86747AD09}"/>
              </a:ext>
            </a:extLst>
          </p:cNvPr>
          <p:cNvSpPr txBox="1">
            <a:spLocks/>
          </p:cNvSpPr>
          <p:nvPr/>
        </p:nvSpPr>
        <p:spPr>
          <a:xfrm>
            <a:off x="722323" y="2276867"/>
            <a:ext cx="6399148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800" b="1" i="0" u="none" strike="noStrike" cap="none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sz="1600" dirty="0">
                <a:solidFill>
                  <a:schemeClr val="lt1"/>
                </a:solidFill>
              </a:rPr>
              <a:t>6 Tahap Pemanfaatan Data dan Informasi pada Data Warehouse</a:t>
            </a: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D77BC2E5-CF5E-3149-6B09-D5ECD52984FA}"/>
              </a:ext>
            </a:extLst>
          </p:cNvPr>
          <p:cNvSpPr txBox="1">
            <a:spLocks/>
          </p:cNvSpPr>
          <p:nvPr/>
        </p:nvSpPr>
        <p:spPr>
          <a:xfrm>
            <a:off x="722323" y="2872999"/>
            <a:ext cx="6856348" cy="123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Perusahaan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Pemilihan</a:t>
            </a:r>
            <a:r>
              <a:rPr lang="en-US" dirty="0"/>
              <a:t> data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Data Warehouse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Pendefinisian</a:t>
            </a:r>
            <a:r>
              <a:rPr lang="en-US" dirty="0"/>
              <a:t> subset data </a:t>
            </a:r>
            <a:r>
              <a:rPr lang="en-US" dirty="0" err="1"/>
              <a:t>terpilih</a:t>
            </a:r>
            <a:endParaRPr lang="en-US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kalkuasi</a:t>
            </a:r>
            <a:r>
              <a:rPr lang="en-US" dirty="0"/>
              <a:t> dan </a:t>
            </a:r>
            <a:r>
              <a:rPr lang="en-US" dirty="0" err="1"/>
              <a:t>asosiasi</a:t>
            </a:r>
            <a:r>
              <a:rPr lang="en-US" dirty="0"/>
              <a:t> pada subset data </a:t>
            </a:r>
            <a:r>
              <a:rPr lang="en-US" dirty="0" err="1"/>
              <a:t>sebelumnya</a:t>
            </a:r>
            <a:r>
              <a:rPr lang="en-US" dirty="0"/>
              <a:t> (metadata)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Pemilihan</a:t>
            </a:r>
            <a:r>
              <a:rPr lang="en-US" dirty="0"/>
              <a:t> format </a:t>
            </a:r>
            <a:r>
              <a:rPr lang="en-US" dirty="0" err="1"/>
              <a:t>dari</a:t>
            </a:r>
            <a:r>
              <a:rPr lang="en-US" dirty="0"/>
              <a:t> output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dihasilkan</a:t>
            </a:r>
            <a:endParaRPr lang="en-US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(report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010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722400" y="12949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DATA WAREHOUSE </a:t>
            </a:r>
            <a:r>
              <a:rPr lang="en" sz="2000" dirty="0"/>
              <a:t>DAN PENYEDIA INFORMASI-3</a:t>
            </a:r>
            <a:endParaRPr sz="2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2323" y="1316727"/>
            <a:ext cx="6856348" cy="9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Model </a:t>
            </a:r>
            <a:r>
              <a:rPr lang="en-US" dirty="0" err="1"/>
              <a:t>verifikasi</a:t>
            </a:r>
            <a:r>
              <a:rPr lang="en-US" dirty="0"/>
              <a:t> ( Verification Mode, di mana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Business Analyst.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hipotesa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dugaan</a:t>
            </a:r>
            <a:r>
              <a:rPr lang="en-US" dirty="0"/>
              <a:t> (</a:t>
            </a:r>
            <a:r>
              <a:rPr lang="en-US" dirty="0" err="1"/>
              <a:t>kesimpulan</a:t>
            </a:r>
            <a:r>
              <a:rPr lang="en-US" dirty="0"/>
              <a:t>)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Pertanyaan-pertanyaan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formulasi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5W + IH (What, Why, Where/ When, </a:t>
            </a:r>
            <a:r>
              <a:rPr lang="en-US" dirty="0" err="1"/>
              <a:t>Wich</a:t>
            </a:r>
            <a:r>
              <a:rPr lang="en-US" dirty="0"/>
              <a:t>, Who, How).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Model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penjelajahan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 (Discovery Mode). </a:t>
            </a:r>
            <a:r>
              <a:rPr lang="en-US" dirty="0" err="1"/>
              <a:t>Dalam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Business Analyst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dan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"/>
          </p:nvPr>
        </p:nvSpPr>
        <p:spPr>
          <a:xfrm>
            <a:off x="722323" y="702196"/>
            <a:ext cx="5089542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2 Model Kebutuhan Informasi pada Data Warehouse</a:t>
            </a:r>
            <a:endParaRPr sz="1600" i="1" dirty="0">
              <a:solidFill>
                <a:schemeClr val="lt1"/>
              </a:solidFill>
            </a:endParaRPr>
          </a:p>
        </p:txBody>
      </p:sp>
      <p:sp>
        <p:nvSpPr>
          <p:cNvPr id="10" name="Google Shape;317;p35">
            <a:extLst>
              <a:ext uri="{FF2B5EF4-FFF2-40B4-BE49-F238E27FC236}">
                <a16:creationId xmlns:a16="http://schemas.microsoft.com/office/drawing/2014/main" id="{9396370A-4B23-87D7-62CD-20D86747AD09}"/>
              </a:ext>
            </a:extLst>
          </p:cNvPr>
          <p:cNvSpPr txBox="1">
            <a:spLocks/>
          </p:cNvSpPr>
          <p:nvPr/>
        </p:nvSpPr>
        <p:spPr>
          <a:xfrm>
            <a:off x="722323" y="2627085"/>
            <a:ext cx="6399148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800" b="1" i="0" u="none" strike="noStrike" cap="none">
                <a:solidFill>
                  <a:srgbClr val="5A5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sz="1600" dirty="0">
                <a:solidFill>
                  <a:schemeClr val="lt1"/>
                </a:solidFill>
              </a:rPr>
              <a:t>3 Pendekatan Informasi pada Data Warehouse</a:t>
            </a: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D77BC2E5-CF5E-3149-6B09-D5ECD52984FA}"/>
              </a:ext>
            </a:extLst>
          </p:cNvPr>
          <p:cNvSpPr txBox="1">
            <a:spLocks/>
          </p:cNvSpPr>
          <p:nvPr/>
        </p:nvSpPr>
        <p:spPr>
          <a:xfrm>
            <a:off x="722323" y="3284985"/>
            <a:ext cx="6856348" cy="123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Informasional</a:t>
            </a:r>
            <a:r>
              <a:rPr lang="en-US" dirty="0"/>
              <a:t> (Informational Approach).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 err="1"/>
              <a:t>Pendekatan</a:t>
            </a:r>
            <a:r>
              <a:rPr lang="en-US" dirty="0"/>
              <a:t> Analytical Approach. Pada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analisis</a:t>
            </a:r>
            <a:r>
              <a:rPr lang="en-US" dirty="0"/>
              <a:t>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melatui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memanfaatkan</a:t>
            </a:r>
            <a:r>
              <a:rPr lang="en-US" dirty="0"/>
              <a:t> detail </a:t>
            </a:r>
            <a:r>
              <a:rPr lang="en-US" dirty="0" err="1"/>
              <a:t>dari</a:t>
            </a:r>
            <a:r>
              <a:rPr lang="en-US" dirty="0"/>
              <a:t> data-data yang </a:t>
            </a:r>
            <a:r>
              <a:rPr lang="en-US" dirty="0" err="1"/>
              <a:t>tersedla</a:t>
            </a:r>
            <a:r>
              <a:rPr lang="en-US" dirty="0"/>
              <a:t>, data-data </a:t>
            </a:r>
            <a:r>
              <a:rPr lang="en-US" dirty="0" err="1"/>
              <a:t>historis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historis</a:t>
            </a:r>
            <a:endParaRPr lang="en-US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dirty="0"/>
              <a:t>Data Mining Approach. Pada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penggallan</a:t>
            </a:r>
            <a:r>
              <a:rPr lang="en-US" dirty="0"/>
              <a:t> data (Data Mining)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menmperoleh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(</a:t>
            </a:r>
            <a:r>
              <a:rPr lang="en-US" dirty="0" err="1"/>
              <a:t>Knowiedge</a:t>
            </a:r>
            <a:r>
              <a:rPr lang="en-US" dirty="0"/>
              <a:t>) </a:t>
            </a:r>
            <a:r>
              <a:rPr lang="en-US" dirty="0" err="1"/>
              <a:t>darl</a:t>
            </a:r>
            <a:r>
              <a:rPr lang="en-US" dirty="0"/>
              <a:t> data-data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4045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 amt="47000"/>
          </a:blip>
          <a:srcRect l="51314"/>
          <a:stretch/>
        </p:blipFill>
        <p:spPr>
          <a:xfrm>
            <a:off x="-157376" y="369075"/>
            <a:ext cx="2781752" cy="44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722375" y="2698613"/>
            <a:ext cx="42321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DATA WAREHOUSE DAN CLOUD COMPUTING</a:t>
            </a:r>
            <a:endParaRPr sz="2800" b="0" dirty="0">
              <a:solidFill>
                <a:schemeClr val="lt1"/>
              </a:solidFill>
            </a:endParaRPr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2"/>
          </p:nvPr>
        </p:nvSpPr>
        <p:spPr>
          <a:xfrm>
            <a:off x="2170925" y="1224188"/>
            <a:ext cx="1335000" cy="13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7150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ustainable Housing Project Proposal by Slidesgo">
  <a:themeElements>
    <a:clrScheme name="Simple Light">
      <a:dk1>
        <a:srgbClr val="4A5A4B"/>
      </a:dk1>
      <a:lt1>
        <a:srgbClr val="5A5044"/>
      </a:lt1>
      <a:dk2>
        <a:srgbClr val="EFEAD8"/>
      </a:dk2>
      <a:lt2>
        <a:srgbClr val="D0C9C0"/>
      </a:lt2>
      <a:accent1>
        <a:srgbClr val="6D8B7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A5A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1544</Words>
  <Application>Microsoft Office PowerPoint</Application>
  <PresentationFormat>On-screen Show (16:9)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Albert Sans</vt:lpstr>
      <vt:lpstr>Arial</vt:lpstr>
      <vt:lpstr>Open Sans</vt:lpstr>
      <vt:lpstr>Wingdings</vt:lpstr>
      <vt:lpstr>Sustainable Housing Project Proposal by Slidesgo</vt:lpstr>
      <vt:lpstr>DATA WAREHOUSE: PENYEDIA INFORMASI DAN CLOUD COMPUTING</vt:lpstr>
      <vt:lpstr>OUTLINE</vt:lpstr>
      <vt:lpstr>LATAR BELAKANG</vt:lpstr>
      <vt:lpstr>LATAR BELAKANG</vt:lpstr>
      <vt:lpstr>DATA WAREHOUSE DAN PENYEDIA INFORMASI</vt:lpstr>
      <vt:lpstr>DATA WAREHOUSE DAN PENYEDIA INFORMASI-1</vt:lpstr>
      <vt:lpstr>DATA WAREHOUSE DAN PENYEDIA INFORMASI-2</vt:lpstr>
      <vt:lpstr>DATA WAREHOUSE DAN PENYEDIA INFORMASI-3</vt:lpstr>
      <vt:lpstr>DATA WAREHOUSE DAN CLOUD COMPUTING</vt:lpstr>
      <vt:lpstr>DATA WAREHOUSE DAN CLOUD COMPUTING-1</vt:lpstr>
      <vt:lpstr>DATA WAREHOUSE DAN CLOUD COMPUTING-2</vt:lpstr>
      <vt:lpstr>DATA WAREHOUSE DAN CLOUD COMPUTING-3</vt:lpstr>
      <vt:lpstr>DATA WAREHOUSE DAN CLOUD COMPUTING-4</vt:lpstr>
      <vt:lpstr>DATA WAREHOUSE DAN CLOUD COMPUTING-5</vt:lpstr>
      <vt:lpstr>KESIMPULAN</vt:lpstr>
      <vt:lpstr>KESIMPULAN</vt:lpstr>
      <vt:lpstr>SEKIAN, 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WAREHOUSE: PENYEDIA INFORMASI DAN CLOUD COMPUTING</dc:title>
  <cp:lastModifiedBy>Afdal Alfatih</cp:lastModifiedBy>
  <cp:revision>7</cp:revision>
  <dcterms:modified xsi:type="dcterms:W3CDTF">2024-01-30T15:57:19Z</dcterms:modified>
</cp:coreProperties>
</file>