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90" r:id="rId2"/>
    <p:sldId id="264" r:id="rId3"/>
    <p:sldId id="266" r:id="rId4"/>
    <p:sldId id="267" r:id="rId5"/>
    <p:sldId id="268" r:id="rId6"/>
    <p:sldId id="269" r:id="rId7"/>
    <p:sldId id="291" r:id="rId8"/>
    <p:sldId id="271" r:id="rId9"/>
  </p:sldIdLst>
  <p:sldSz cx="9144000" cy="6858000" type="screen4x3"/>
  <p:notesSz cx="6858000" cy="994568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70" autoAdjust="0"/>
    <p:restoredTop sz="94660"/>
  </p:normalViewPr>
  <p:slideViewPr>
    <p:cSldViewPr>
      <p:cViewPr varScale="1">
        <p:scale>
          <a:sx n="68" d="100"/>
          <a:sy n="68" d="100"/>
        </p:scale>
        <p:origin x="62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6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12" Type="http://schemas.openxmlformats.org/officeDocument/2006/relationships/image" Target="../media/image15.wmf"/><Relationship Id="rId2" Type="http://schemas.openxmlformats.org/officeDocument/2006/relationships/image" Target="../media/image3.wmf"/><Relationship Id="rId1" Type="http://schemas.openxmlformats.org/officeDocument/2006/relationships/image" Target="../media/image6.wmf"/><Relationship Id="rId6" Type="http://schemas.openxmlformats.org/officeDocument/2006/relationships/image" Target="../media/image10.wmf"/><Relationship Id="rId11" Type="http://schemas.openxmlformats.org/officeDocument/2006/relationships/image" Target="../media/image14.wmf"/><Relationship Id="rId5" Type="http://schemas.openxmlformats.org/officeDocument/2006/relationships/image" Target="../media/image9.wmf"/><Relationship Id="rId10" Type="http://schemas.openxmlformats.org/officeDocument/2006/relationships/image" Target="../media/image2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A37D59F-FF23-4A81-BBD0-59FD70B8CEB5}" type="datetimeFigureOut">
              <a:rPr lang="id-ID"/>
              <a:pPr>
                <a:defRPr/>
              </a:pPr>
              <a:t>11/05/2015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1315A7-B1EF-42A0-9FA5-6FE24B5439A1}" type="slidenum">
              <a:rPr lang="id-ID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867993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D0514-EE9E-4314-886D-D0FD1BC03BD9}" type="datetimeFigureOut">
              <a:rPr lang="fr-FR"/>
              <a:pPr>
                <a:defRPr/>
              </a:pPr>
              <a:t>11/05/2015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AD6F80-5DC7-469D-84E0-19BCAC150610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73790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80BF0-EE0C-4CEE-818B-EDC463F0A460}" type="datetimeFigureOut">
              <a:rPr lang="fr-FR"/>
              <a:pPr>
                <a:defRPr/>
              </a:pPr>
              <a:t>11/05/2015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87FC21-6F09-4D92-A1FA-224B18863D5A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68570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A7D64-ADEC-49AD-B815-2653E770205E}" type="datetimeFigureOut">
              <a:rPr lang="fr-FR"/>
              <a:pPr>
                <a:defRPr/>
              </a:pPr>
              <a:t>11/05/2015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F4DB8-0192-4396-A70B-8BF7A8CEA067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1809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03A14-0679-44C6-86B9-ADA419F591F9}" type="datetimeFigureOut">
              <a:rPr lang="fr-FR"/>
              <a:pPr>
                <a:defRPr/>
              </a:pPr>
              <a:t>11/05/2015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4B11D-131E-4702-B4B0-1A6700667496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32058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45E3C-A702-48DD-960F-67CA259FC8D1}" type="datetimeFigureOut">
              <a:rPr lang="fr-FR"/>
              <a:pPr>
                <a:defRPr/>
              </a:pPr>
              <a:t>11/05/2015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BA8EF-D289-43DA-BDA1-4E6614478521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5471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4EF7B-3526-4F87-A57B-C39A203BF783}" type="datetimeFigureOut">
              <a:rPr lang="fr-FR"/>
              <a:pPr>
                <a:defRPr/>
              </a:pPr>
              <a:t>11/05/2015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23BAD-644C-4ABE-B072-8E99734729EC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50387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FD594-C2AE-422B-A032-F28210D61CCE}" type="datetimeFigureOut">
              <a:rPr lang="fr-FR"/>
              <a:pPr>
                <a:defRPr/>
              </a:pPr>
              <a:t>11/05/2015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F6BDE6-C70F-46CD-B721-DDB6BF512FE9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07503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F1567-6206-44D9-AB3E-C0BFC937E460}" type="datetimeFigureOut">
              <a:rPr lang="fr-FR"/>
              <a:pPr>
                <a:defRPr/>
              </a:pPr>
              <a:t>11/05/2015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98FF3-97CE-42DC-875B-4561236D5502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10262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E1214-EE86-4B28-83A9-B4B5516EE7A5}" type="datetimeFigureOut">
              <a:rPr lang="fr-FR"/>
              <a:pPr>
                <a:defRPr/>
              </a:pPr>
              <a:t>11/05/2015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F0BCE-249F-403C-A229-15AAEEB30052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92039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FA0B3-BEE3-4C66-A248-66C8E1CC286F}" type="datetimeFigureOut">
              <a:rPr lang="fr-FR"/>
              <a:pPr>
                <a:defRPr/>
              </a:pPr>
              <a:t>11/05/2015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8FFDB0-A23E-4A97-B895-7FAABAFFD8EA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46732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8D6C5-7C51-458F-A0AD-CA9D833A0249}" type="datetimeFigureOut">
              <a:rPr lang="fr-FR"/>
              <a:pPr>
                <a:defRPr/>
              </a:pPr>
              <a:t>11/05/2015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830E0-9F72-4DB4-899F-25BEEFC4CE44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7654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CA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0DFF47-CBDA-4ADA-BF53-E06E30E9A20C}" type="datetimeFigureOut">
              <a:rPr lang="fr-FR"/>
              <a:pPr>
                <a:defRPr/>
              </a:pPr>
              <a:t>11/05/2015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67A504D-60F6-4A7E-AF42-D0246F89037A}" type="slidenum">
              <a:rPr lang="fr-CA"/>
              <a:pPr/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2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9.bin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6.bin"/><Relationship Id="rId25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13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23" Type="http://schemas.openxmlformats.org/officeDocument/2006/relationships/oleObject" Target="../embeddings/oleObject19.bin"/><Relationship Id="rId28" Type="http://schemas.openxmlformats.org/officeDocument/2006/relationships/image" Target="../media/image16.wmf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0.wmf"/><Relationship Id="rId22" Type="http://schemas.openxmlformats.org/officeDocument/2006/relationships/image" Target="../media/image2.wmf"/><Relationship Id="rId27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STATISTIK </a:t>
            </a:r>
            <a:r>
              <a:rPr lang="id-ID" dirty="0">
                <a:solidFill>
                  <a:srgbClr val="FFFF00"/>
                </a:solidFill>
                <a:latin typeface="Algerian" panose="04020705040A02060702" pitchFamily="82" charset="0"/>
              </a:rPr>
              <a:t>&amp; </a:t>
            </a: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PROBABILISTIK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971600" y="1556792"/>
            <a:ext cx="7280989" cy="86409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id-ID" dirty="0" smtClean="0">
                <a:solidFill>
                  <a:srgbClr val="0000CC"/>
                </a:solidFill>
                <a:latin typeface="Algerian" panose="04020705040A02060702" pitchFamily="82" charset="0"/>
              </a:rPr>
              <a:t>P-10 (ANALISA REGRESI)</a:t>
            </a:r>
            <a:endParaRPr lang="fr-CA" dirty="0" smtClean="0">
              <a:solidFill>
                <a:srgbClr val="0000CC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6689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620688"/>
            <a:ext cx="8496944" cy="6048672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Char char="•"/>
              <a:defRPr/>
            </a:pPr>
            <a:r>
              <a:rPr lang="id-ID" sz="2400" dirty="0" smtClean="0"/>
              <a:t>Apabila dua variabel X dan Y mempunyai hubungan, maka nilai variabel X yang sudah diketahui dapat dipergunakan untuk memperkirakan / menaksir / meramalkan nilai variabel Y. </a:t>
            </a:r>
          </a:p>
          <a:p>
            <a:pPr>
              <a:buFont typeface="Arial" charset="0"/>
              <a:buChar char="•"/>
              <a:defRPr/>
            </a:pPr>
            <a:r>
              <a:rPr lang="id-ID" sz="2400" dirty="0" smtClean="0"/>
              <a:t>Ramalan </a:t>
            </a:r>
            <a:r>
              <a:rPr lang="id-ID" sz="2400" dirty="0" smtClean="0">
                <a:sym typeface="Wingdings" pitchFamily="2" charset="2"/>
              </a:rPr>
              <a:t> taksiran / perkiraan mengenai terjadinya suatu kejadian untuk waktu yang akan datang</a:t>
            </a:r>
          </a:p>
          <a:p>
            <a:pPr>
              <a:buFont typeface="Arial" charset="0"/>
              <a:buChar char="•"/>
              <a:defRPr/>
            </a:pPr>
            <a:r>
              <a:rPr lang="id-ID" sz="2400" dirty="0" smtClean="0">
                <a:sym typeface="Wingdings" pitchFamily="2" charset="2"/>
              </a:rPr>
              <a:t>Contoh : ramalam produksi 2 tahun yang akan datang, ramalan harga bulan depan, ramalan jumlah penduduk 10 tahun yang akan datang, ramalan hasil penjualan tahun depan, dll</a:t>
            </a:r>
          </a:p>
          <a:p>
            <a:pPr>
              <a:buFont typeface="Arial" charset="0"/>
              <a:buChar char="•"/>
              <a:defRPr/>
            </a:pPr>
            <a:r>
              <a:rPr lang="id-ID" sz="2400" b="1" dirty="0">
                <a:solidFill>
                  <a:srgbClr val="002060"/>
                </a:solidFill>
              </a:rPr>
              <a:t>Analisis regresi</a:t>
            </a:r>
            <a:r>
              <a:rPr lang="id-ID" sz="2400" dirty="0"/>
              <a:t> berguna untuk mendapatkan hubungan fungsional antara dua variabel atau lebih atau mendapatkan pengaruh antara variabel prediktor terhadap variabel </a:t>
            </a:r>
            <a:r>
              <a:rPr lang="id-ID" sz="2400" dirty="0" smtClean="0"/>
              <a:t>kriteriumnya</a:t>
            </a:r>
          </a:p>
          <a:p>
            <a:r>
              <a:rPr lang="id-ID" sz="2400" dirty="0"/>
              <a:t>Variabel prediktor = variabel bebas = variabel yang mempengaruhi = X</a:t>
            </a:r>
          </a:p>
          <a:p>
            <a:r>
              <a:rPr lang="id-ID" sz="2400" dirty="0"/>
              <a:t>Variabel kriterium = variabel terikat / tergantung = variabel yang dipengaruhi = </a:t>
            </a:r>
            <a:r>
              <a:rPr lang="id-ID" sz="2400" dirty="0" smtClean="0"/>
              <a:t>Y</a:t>
            </a:r>
            <a:endParaRPr lang="en-US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ANALISA REGRESI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692696"/>
            <a:ext cx="8856984" cy="6048672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id-ID" sz="2400" dirty="0" smtClean="0"/>
              <a:t>Misal : kita ingin mengetahui hubungan fungsional (pengaruh / meramalkan pengaruh) antara banyaknya pengunjung toko (variabel X) dengan banyaknya pembeli di sebuah toko (variabel Y). Persamaan umum analisis regresinya adalah :</a:t>
            </a:r>
          </a:p>
          <a:p>
            <a:pPr>
              <a:buFont typeface="Wingdings 2" pitchFamily="18" charset="2"/>
              <a:buNone/>
              <a:defRPr/>
            </a:pPr>
            <a:r>
              <a:rPr lang="id-ID" sz="2400" dirty="0" smtClean="0"/>
              <a:t>		</a:t>
            </a:r>
          </a:p>
          <a:p>
            <a:pPr>
              <a:buFont typeface="Wingdings 2" pitchFamily="18" charset="2"/>
              <a:buNone/>
              <a:defRPr/>
            </a:pPr>
            <a:endParaRPr lang="id-ID" sz="2400" dirty="0" smtClean="0"/>
          </a:p>
          <a:p>
            <a:pPr>
              <a:buFont typeface="Wingdings 2" pitchFamily="18" charset="2"/>
              <a:buNone/>
              <a:defRPr/>
            </a:pPr>
            <a:r>
              <a:rPr lang="id-ID" sz="2400" dirty="0" smtClean="0"/>
              <a:t>	dimana :</a:t>
            </a:r>
          </a:p>
          <a:p>
            <a:pPr>
              <a:buFont typeface="Wingdings 2" pitchFamily="18" charset="2"/>
              <a:buNone/>
              <a:defRPr/>
            </a:pPr>
            <a:r>
              <a:rPr lang="id-ID" sz="2400" dirty="0" smtClean="0"/>
              <a:t>		Y = variabel kriterium</a:t>
            </a:r>
          </a:p>
          <a:p>
            <a:pPr>
              <a:buFont typeface="Wingdings 2" pitchFamily="18" charset="2"/>
              <a:buNone/>
              <a:defRPr/>
            </a:pPr>
            <a:r>
              <a:rPr lang="id-ID" sz="2400" dirty="0" smtClean="0"/>
              <a:t>		X = variabel prediktor</a:t>
            </a:r>
          </a:p>
          <a:p>
            <a:pPr>
              <a:buFont typeface="Wingdings 2" pitchFamily="18" charset="2"/>
              <a:buNone/>
              <a:defRPr/>
            </a:pPr>
            <a:r>
              <a:rPr lang="id-ID" sz="2400" dirty="0" smtClean="0"/>
              <a:t>		a = bilangan konstanta</a:t>
            </a:r>
          </a:p>
          <a:p>
            <a:pPr>
              <a:buFont typeface="Wingdings 2" pitchFamily="18" charset="2"/>
              <a:buNone/>
              <a:defRPr/>
            </a:pPr>
            <a:r>
              <a:rPr lang="id-ID" sz="2400" dirty="0" smtClean="0"/>
              <a:t>		b = koefisien arah regresi linier</a:t>
            </a:r>
          </a:p>
          <a:p>
            <a:pPr>
              <a:buFont typeface="Wingdings 2" pitchFamily="18" charset="2"/>
              <a:buNone/>
              <a:defRPr/>
            </a:pPr>
            <a:r>
              <a:rPr lang="id-ID" sz="2400" dirty="0" smtClean="0"/>
              <a:t>		       jika nilai b positif </a:t>
            </a:r>
            <a:r>
              <a:rPr lang="id-ID" sz="2400" dirty="0" smtClean="0">
                <a:sym typeface="Wingdings" pitchFamily="2" charset="2"/>
              </a:rPr>
              <a:t> variabel Y akan 		  </a:t>
            </a:r>
          </a:p>
          <a:p>
            <a:pPr>
              <a:buFont typeface="Wingdings 2" pitchFamily="18" charset="2"/>
              <a:buNone/>
              <a:defRPr/>
            </a:pPr>
            <a:r>
              <a:rPr lang="id-ID" sz="2400" dirty="0" smtClean="0">
                <a:sym typeface="Wingdings" pitchFamily="2" charset="2"/>
              </a:rPr>
              <a:t>	                mengalami kenaikan / pertambahan, dan </a:t>
            </a:r>
          </a:p>
          <a:p>
            <a:pPr>
              <a:buFont typeface="Wingdings 2" pitchFamily="18" charset="2"/>
              <a:buNone/>
              <a:defRPr/>
            </a:pPr>
            <a:r>
              <a:rPr lang="id-ID" sz="2400" dirty="0" smtClean="0">
                <a:sym typeface="Wingdings" pitchFamily="2" charset="2"/>
              </a:rPr>
              <a:t>                     sebaliknya</a:t>
            </a:r>
            <a:endParaRPr lang="en-US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PERSAMAAN ANALISA REGRESI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6142468"/>
              </p:ext>
            </p:extLst>
          </p:nvPr>
        </p:nvGraphicFramePr>
        <p:xfrm>
          <a:off x="1259632" y="2420888"/>
          <a:ext cx="1943670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2" name="Equation" r:id="rId3" imgW="685800" imgH="228600" progId="Equation.3">
                  <p:embed/>
                </p:oleObj>
              </mc:Choice>
              <mc:Fallback>
                <p:oleObj name="Equation" r:id="rId3" imgW="685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420888"/>
                        <a:ext cx="1943670" cy="50405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424936" cy="504056"/>
          </a:xfrm>
        </p:spPr>
        <p:txBody>
          <a:bodyPr/>
          <a:lstStyle/>
          <a:p>
            <a:pPr algn="l"/>
            <a:r>
              <a:rPr lang="id-ID" sz="2600" dirty="0" smtClean="0">
                <a:solidFill>
                  <a:srgbClr val="002060"/>
                </a:solidFill>
              </a:rPr>
              <a:t>Langkah – Langkah Menghitung Persamaan Regresi</a:t>
            </a:r>
            <a:endParaRPr lang="en-US" sz="2600" dirty="0" smtClean="0">
              <a:solidFill>
                <a:srgbClr val="002060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052736"/>
            <a:ext cx="8604448" cy="580526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id-ID" sz="2800" dirty="0" smtClean="0"/>
              <a:t>Hitung b dan a dengan rumus</a:t>
            </a:r>
          </a:p>
          <a:p>
            <a:pPr>
              <a:buFont typeface="Arial" charset="0"/>
              <a:buNone/>
              <a:defRPr/>
            </a:pPr>
            <a:r>
              <a:rPr lang="id-ID" sz="2800" dirty="0" smtClean="0"/>
              <a:t>	</a:t>
            </a:r>
          </a:p>
          <a:p>
            <a:pPr>
              <a:buFont typeface="Arial" charset="0"/>
              <a:buNone/>
              <a:defRPr/>
            </a:pPr>
            <a:endParaRPr lang="id-ID" sz="2800" dirty="0" smtClean="0"/>
          </a:p>
          <a:p>
            <a:pPr>
              <a:buFont typeface="Arial" charset="0"/>
              <a:buNone/>
              <a:defRPr/>
            </a:pPr>
            <a:endParaRPr lang="id-ID" sz="2800" dirty="0" smtClean="0"/>
          </a:p>
          <a:p>
            <a:pPr>
              <a:buFont typeface="Arial" charset="0"/>
              <a:buNone/>
              <a:defRPr/>
            </a:pPr>
            <a:endParaRPr lang="id-ID" sz="2800" dirty="0" smtClean="0"/>
          </a:p>
          <a:p>
            <a:pPr>
              <a:buFont typeface="Arial" charset="0"/>
              <a:buNone/>
              <a:defRPr/>
            </a:pPr>
            <a:endParaRPr lang="id-ID" sz="2800" dirty="0" smtClean="0"/>
          </a:p>
          <a:p>
            <a:pPr>
              <a:buFont typeface="Arial" charset="0"/>
              <a:buNone/>
              <a:defRPr/>
            </a:pPr>
            <a:endParaRPr lang="id-ID" sz="2800" dirty="0"/>
          </a:p>
          <a:p>
            <a:pPr marL="514350" indent="-514350">
              <a:buFont typeface="+mj-lt"/>
              <a:buAutoNum type="arabicPeriod" startAt="2"/>
              <a:defRPr/>
            </a:pPr>
            <a:r>
              <a:rPr lang="id-ID" sz="2800" dirty="0" smtClean="0"/>
              <a:t>Masukkan nilai a dan b ke dalam persamaan regresi :</a:t>
            </a:r>
          </a:p>
          <a:p>
            <a:pPr>
              <a:buFont typeface="Arial" charset="0"/>
              <a:buNone/>
              <a:defRPr/>
            </a:pPr>
            <a:r>
              <a:rPr lang="id-ID" sz="2800" dirty="0" smtClean="0"/>
              <a:t>		</a:t>
            </a:r>
            <a:endParaRPr lang="en-US" sz="2800" dirty="0" smtClean="0"/>
          </a:p>
          <a:p>
            <a:pPr>
              <a:buFont typeface="Wingdings 2" pitchFamily="18" charset="2"/>
              <a:buNone/>
              <a:defRPr/>
            </a:pPr>
            <a:endParaRPr lang="en-US" dirty="0" smtClean="0"/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615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2" tIns="914112" rIns="914112" bIns="914112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PERSAMAAN ANALISA REGRESI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973698"/>
              </p:ext>
            </p:extLst>
          </p:nvPr>
        </p:nvGraphicFramePr>
        <p:xfrm>
          <a:off x="1252538" y="1530350"/>
          <a:ext cx="272415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7" name="Equation" r:id="rId3" imgW="1155600" imgH="419040" progId="Equation.3">
                  <p:embed/>
                </p:oleObj>
              </mc:Choice>
              <mc:Fallback>
                <p:oleObj name="Equation" r:id="rId3" imgW="1155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2538" y="1530350"/>
                        <a:ext cx="2724150" cy="7715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164765"/>
              </p:ext>
            </p:extLst>
          </p:nvPr>
        </p:nvGraphicFramePr>
        <p:xfrm>
          <a:off x="1259632" y="2492896"/>
          <a:ext cx="22145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8" name="Equation" r:id="rId5" imgW="939600" imgH="393480" progId="Equation.3">
                  <p:embed/>
                </p:oleObj>
              </mc:Choice>
              <mc:Fallback>
                <p:oleObj name="Equation" r:id="rId5" imgW="939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492896"/>
                        <a:ext cx="2214562" cy="723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5201"/>
              </p:ext>
            </p:extLst>
          </p:nvPr>
        </p:nvGraphicFramePr>
        <p:xfrm>
          <a:off x="1115616" y="5229200"/>
          <a:ext cx="1943670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" name="Equation" r:id="rId7" imgW="685800" imgH="228600" progId="Equation.3">
                  <p:embed/>
                </p:oleObj>
              </mc:Choice>
              <mc:Fallback>
                <p:oleObj name="Equation" r:id="rId7" imgW="685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229200"/>
                        <a:ext cx="1943670" cy="50405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5368057"/>
              </p:ext>
            </p:extLst>
          </p:nvPr>
        </p:nvGraphicFramePr>
        <p:xfrm>
          <a:off x="1331913" y="3433763"/>
          <a:ext cx="1943100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" name="Equation" r:id="rId9" imgW="685800" imgH="355320" progId="Equation.3">
                  <p:embed/>
                </p:oleObj>
              </mc:Choice>
              <mc:Fallback>
                <p:oleObj name="Equation" r:id="rId9" imgW="68580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433763"/>
                        <a:ext cx="1943100" cy="7826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08912" cy="5276056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id-ID" sz="2400" dirty="0" smtClean="0"/>
              <a:t>	Pendapatan nasional perkapita dan pengeluaran konsumsi rumah tangga (dalam ribuan rupiah) ditunjukkan pada tabel berikut :</a:t>
            </a:r>
          </a:p>
          <a:p>
            <a:pPr>
              <a:buFont typeface="Arial" panose="020B0604020202020204" pitchFamily="34" charset="0"/>
              <a:buNone/>
            </a:pPr>
            <a:endParaRPr lang="id-ID" sz="2400" dirty="0" smtClean="0"/>
          </a:p>
          <a:p>
            <a:pPr>
              <a:buFont typeface="Arial" panose="020B0604020202020204" pitchFamily="34" charset="0"/>
              <a:buNone/>
            </a:pPr>
            <a:endParaRPr lang="id-ID" sz="2400" dirty="0" smtClean="0"/>
          </a:p>
          <a:p>
            <a:pPr>
              <a:buFont typeface="Arial" panose="020B0604020202020204" pitchFamily="34" charset="0"/>
              <a:buNone/>
            </a:pPr>
            <a:r>
              <a:rPr lang="id-ID" sz="2400" dirty="0" smtClean="0"/>
              <a:t>	Hitunglah Berapa</a:t>
            </a:r>
            <a:r>
              <a:rPr lang="id-ID" sz="2400" dirty="0"/>
              <a:t> </a:t>
            </a:r>
            <a:r>
              <a:rPr lang="id-ID" sz="2400" dirty="0" smtClean="0"/>
              <a:t>perkiraan pengeluaran konsumsi rumah tangga, jika pendapatan nasional perkapita adalah 100 ?</a:t>
            </a:r>
            <a:endParaRPr lang="en-US" sz="24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309098"/>
              </p:ext>
            </p:extLst>
          </p:nvPr>
        </p:nvGraphicFramePr>
        <p:xfrm>
          <a:off x="971600" y="2348880"/>
          <a:ext cx="7112781" cy="741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4117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</a:tblGrid>
              <a:tr h="370682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Pendapatan (X)</a:t>
                      </a:r>
                      <a:endParaRPr lang="id-ID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19</a:t>
                      </a:r>
                      <a:endParaRPr lang="id-ID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27</a:t>
                      </a:r>
                      <a:endParaRPr lang="id-ID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39</a:t>
                      </a:r>
                      <a:endParaRPr lang="id-ID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47</a:t>
                      </a:r>
                      <a:endParaRPr lang="id-ID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52</a:t>
                      </a:r>
                      <a:endParaRPr lang="id-ID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66</a:t>
                      </a:r>
                      <a:endParaRPr lang="id-ID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78</a:t>
                      </a:r>
                      <a:endParaRPr lang="id-ID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85</a:t>
                      </a:r>
                      <a:endParaRPr lang="id-ID" sz="1800" dirty="0"/>
                    </a:p>
                  </a:txBody>
                  <a:tcPr marT="45700" marB="45700"/>
                </a:tc>
              </a:tr>
              <a:tr h="370682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Pengeluaran (Y)</a:t>
                      </a:r>
                      <a:endParaRPr lang="id-ID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15</a:t>
                      </a:r>
                      <a:endParaRPr lang="id-ID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20</a:t>
                      </a:r>
                      <a:endParaRPr lang="id-ID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28</a:t>
                      </a:r>
                      <a:endParaRPr lang="id-ID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36</a:t>
                      </a:r>
                      <a:endParaRPr lang="id-ID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42</a:t>
                      </a:r>
                      <a:endParaRPr lang="id-ID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45</a:t>
                      </a:r>
                      <a:endParaRPr lang="id-ID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51</a:t>
                      </a:r>
                      <a:endParaRPr lang="id-ID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55</a:t>
                      </a:r>
                      <a:endParaRPr lang="id-ID" sz="1800" dirty="0"/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424936" cy="504056"/>
          </a:xfrm>
        </p:spPr>
        <p:txBody>
          <a:bodyPr/>
          <a:lstStyle/>
          <a:p>
            <a:pPr algn="l"/>
            <a:r>
              <a:rPr lang="id-ID" sz="2600" b="1" u="sng" dirty="0" smtClean="0">
                <a:solidFill>
                  <a:srgbClr val="002060"/>
                </a:solidFill>
              </a:rPr>
              <a:t>Contoh-1 </a:t>
            </a:r>
            <a:r>
              <a:rPr lang="id-ID" sz="2600" dirty="0" smtClean="0">
                <a:solidFill>
                  <a:srgbClr val="002060"/>
                </a:solidFill>
              </a:rPr>
              <a:t>:</a:t>
            </a:r>
            <a:endParaRPr lang="en-US" sz="2600" dirty="0" smtClean="0">
              <a:solidFill>
                <a:srgbClr val="002060"/>
              </a:solidFill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PERSAMAAN ANALISA REGRESI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396815"/>
              </p:ext>
            </p:extLst>
          </p:nvPr>
        </p:nvGraphicFramePr>
        <p:xfrm>
          <a:off x="467544" y="2780928"/>
          <a:ext cx="496205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4080"/>
                <a:gridCol w="813594"/>
                <a:gridCol w="813594"/>
                <a:gridCol w="813594"/>
                <a:gridCol w="813594"/>
                <a:gridCol w="8135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NO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X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Y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X</a:t>
                      </a:r>
                      <a:r>
                        <a:rPr lang="id-ID" baseline="30000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Y</a:t>
                      </a:r>
                      <a:r>
                        <a:rPr lang="id-ID" baseline="30000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XY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361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225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285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729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400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540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28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1521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784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1092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2209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1296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1692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52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2704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1764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2184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66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4356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2025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2970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78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51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6084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2601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3978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8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85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55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7225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3025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4675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b="1" dirty="0" smtClean="0"/>
                        <a:t>Jumlah</a:t>
                      </a:r>
                      <a:endParaRPr lang="id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b="1" dirty="0" smtClean="0"/>
                        <a:t>413</a:t>
                      </a:r>
                      <a:endParaRPr lang="id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b="1" dirty="0" smtClean="0"/>
                        <a:t>292</a:t>
                      </a:r>
                      <a:endParaRPr lang="id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b="1" dirty="0" smtClean="0"/>
                        <a:t>25189</a:t>
                      </a:r>
                      <a:endParaRPr lang="id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b="1" dirty="0" smtClean="0"/>
                        <a:t>12120</a:t>
                      </a:r>
                      <a:endParaRPr lang="id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b="1" dirty="0" smtClean="0"/>
                        <a:t>17416</a:t>
                      </a:r>
                      <a:endParaRPr lang="id-ID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PERSAMAAN ANALISA REGRESI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424936" cy="504056"/>
          </a:xfrm>
        </p:spPr>
        <p:txBody>
          <a:bodyPr/>
          <a:lstStyle/>
          <a:p>
            <a:pPr algn="l"/>
            <a:r>
              <a:rPr lang="id-ID" sz="2600" b="1" u="sng" dirty="0" smtClean="0">
                <a:solidFill>
                  <a:srgbClr val="002060"/>
                </a:solidFill>
              </a:rPr>
              <a:t>Penyelesaian :</a:t>
            </a:r>
            <a:endParaRPr lang="en-US" sz="2600" dirty="0" smtClean="0">
              <a:solidFill>
                <a:srgbClr val="002060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08912" cy="576064"/>
          </a:xfrm>
        </p:spPr>
        <p:txBody>
          <a:bodyPr/>
          <a:lstStyle/>
          <a:p>
            <a:pPr marL="457200" indent="-457200" defTabSz="450850">
              <a:buFont typeface="+mj-lt"/>
              <a:buAutoNum type="arabicPeriod"/>
            </a:pPr>
            <a:r>
              <a:rPr lang="id-ID" sz="2400" dirty="0" smtClean="0"/>
              <a:t>Tentukan persamaan regresi dari data tersebut</a:t>
            </a:r>
            <a:endParaRPr lang="en-US" sz="2400" dirty="0" smtClean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5800935"/>
              </p:ext>
            </p:extLst>
          </p:nvPr>
        </p:nvGraphicFramePr>
        <p:xfrm>
          <a:off x="899592" y="1556792"/>
          <a:ext cx="1943670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9" name="Equation" r:id="rId3" imgW="685800" imgH="228600" progId="Equation.3">
                  <p:embed/>
                </p:oleObj>
              </mc:Choice>
              <mc:Fallback>
                <p:oleObj name="Equation" r:id="rId3" imgW="685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556792"/>
                        <a:ext cx="1943670" cy="50405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682645"/>
              </p:ext>
            </p:extLst>
          </p:nvPr>
        </p:nvGraphicFramePr>
        <p:xfrm>
          <a:off x="2987824" y="1484784"/>
          <a:ext cx="272415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0" name="Equation" r:id="rId5" imgW="1155600" imgH="419040" progId="Equation.3">
                  <p:embed/>
                </p:oleObj>
              </mc:Choice>
              <mc:Fallback>
                <p:oleObj name="Equation" r:id="rId5" imgW="1155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484784"/>
                        <a:ext cx="2724150" cy="7715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890529"/>
              </p:ext>
            </p:extLst>
          </p:nvPr>
        </p:nvGraphicFramePr>
        <p:xfrm>
          <a:off x="6084168" y="1484784"/>
          <a:ext cx="22145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1" name="Equation" r:id="rId7" imgW="939600" imgH="393480" progId="Equation.3">
                  <p:embed/>
                </p:oleObj>
              </mc:Choice>
              <mc:Fallback>
                <p:oleObj name="Equation" r:id="rId7" imgW="939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1484784"/>
                        <a:ext cx="2214562" cy="723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395536" y="2276872"/>
            <a:ext cx="7326727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0850">
              <a:buNone/>
            </a:pPr>
            <a:r>
              <a:rPr lang="id-ID" sz="2400" dirty="0" smtClean="0">
                <a:solidFill>
                  <a:srgbClr val="002060"/>
                </a:solidFill>
              </a:rPr>
              <a:t>Untuk mempermudah sajikan data dalam tabel berikut :</a:t>
            </a:r>
            <a:endParaRPr lang="en-US" sz="24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PERSAMAAN ANALISA REGRESI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424936" cy="504056"/>
          </a:xfrm>
        </p:spPr>
        <p:txBody>
          <a:bodyPr/>
          <a:lstStyle/>
          <a:p>
            <a:pPr algn="l"/>
            <a:r>
              <a:rPr lang="id-ID" sz="2600" b="1" u="sng" dirty="0" smtClean="0">
                <a:solidFill>
                  <a:srgbClr val="002060"/>
                </a:solidFill>
              </a:rPr>
              <a:t>Tentukan nilai b dan a</a:t>
            </a:r>
            <a:endParaRPr lang="en-US" sz="2600" dirty="0" smtClean="0">
              <a:solidFill>
                <a:srgbClr val="002060"/>
              </a:solidFill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925007"/>
              </p:ext>
            </p:extLst>
          </p:nvPr>
        </p:nvGraphicFramePr>
        <p:xfrm>
          <a:off x="5364088" y="1196752"/>
          <a:ext cx="22145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4" name="Equation" r:id="rId3" imgW="939600" imgH="393480" progId="Equation.3">
                  <p:embed/>
                </p:oleObj>
              </mc:Choice>
              <mc:Fallback>
                <p:oleObj name="Equation" r:id="rId3" imgW="939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1196752"/>
                        <a:ext cx="2214562" cy="723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1968188"/>
              </p:ext>
            </p:extLst>
          </p:nvPr>
        </p:nvGraphicFramePr>
        <p:xfrm>
          <a:off x="611560" y="1268760"/>
          <a:ext cx="272415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5" name="Equation" r:id="rId5" imgW="1155600" imgH="419040" progId="Equation.3">
                  <p:embed/>
                </p:oleObj>
              </mc:Choice>
              <mc:Fallback>
                <p:oleObj name="Equation" r:id="rId5" imgW="1155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268760"/>
                        <a:ext cx="2724150" cy="7715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5051019"/>
              </p:ext>
            </p:extLst>
          </p:nvPr>
        </p:nvGraphicFramePr>
        <p:xfrm>
          <a:off x="611560" y="2132856"/>
          <a:ext cx="380047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6" name="Equation" r:id="rId7" imgW="1612800" imgH="419040" progId="Equation.3">
                  <p:embed/>
                </p:oleObj>
              </mc:Choice>
              <mc:Fallback>
                <p:oleObj name="Equation" r:id="rId7" imgW="16128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132856"/>
                        <a:ext cx="3800475" cy="7715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672586"/>
              </p:ext>
            </p:extLst>
          </p:nvPr>
        </p:nvGraphicFramePr>
        <p:xfrm>
          <a:off x="611560" y="2996952"/>
          <a:ext cx="3113087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7" name="Equation" r:id="rId9" imgW="1320480" imgH="393480" progId="Equation.3">
                  <p:embed/>
                </p:oleObj>
              </mc:Choice>
              <mc:Fallback>
                <p:oleObj name="Equation" r:id="rId9" imgW="13204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996952"/>
                        <a:ext cx="3113087" cy="723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88670"/>
              </p:ext>
            </p:extLst>
          </p:nvPr>
        </p:nvGraphicFramePr>
        <p:xfrm>
          <a:off x="611560" y="3933056"/>
          <a:ext cx="14065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8" name="Equation" r:id="rId11" imgW="596880" imgH="203040" progId="Equation.3">
                  <p:embed/>
                </p:oleObj>
              </mc:Choice>
              <mc:Fallback>
                <p:oleObj name="Equation" r:id="rId11" imgW="5968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933056"/>
                        <a:ext cx="1406525" cy="3746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39533"/>
              </p:ext>
            </p:extLst>
          </p:nvPr>
        </p:nvGraphicFramePr>
        <p:xfrm>
          <a:off x="5364088" y="2060848"/>
          <a:ext cx="29622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9" name="Equation" r:id="rId13" imgW="1257120" imgH="393480" progId="Equation.3">
                  <p:embed/>
                </p:oleObj>
              </mc:Choice>
              <mc:Fallback>
                <p:oleObj name="Equation" r:id="rId13" imgW="12571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2060848"/>
                        <a:ext cx="2962275" cy="723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075838"/>
              </p:ext>
            </p:extLst>
          </p:nvPr>
        </p:nvGraphicFramePr>
        <p:xfrm>
          <a:off x="5364088" y="2852936"/>
          <a:ext cx="35306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40" name="Equation" r:id="rId15" imgW="1498320" imgH="203040" progId="Equation.3">
                  <p:embed/>
                </p:oleObj>
              </mc:Choice>
              <mc:Fallback>
                <p:oleObj name="Equation" r:id="rId15" imgW="14983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2852936"/>
                        <a:ext cx="3530600" cy="3730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674956"/>
              </p:ext>
            </p:extLst>
          </p:nvPr>
        </p:nvGraphicFramePr>
        <p:xfrm>
          <a:off x="5364088" y="3429000"/>
          <a:ext cx="248285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41" name="Equation" r:id="rId17" imgW="1054080" imgH="203040" progId="Equation.3">
                  <p:embed/>
                </p:oleObj>
              </mc:Choice>
              <mc:Fallback>
                <p:oleObj name="Equation" r:id="rId17" imgW="10540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3429000"/>
                        <a:ext cx="2482850" cy="3730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284448"/>
              </p:ext>
            </p:extLst>
          </p:nvPr>
        </p:nvGraphicFramePr>
        <p:xfrm>
          <a:off x="5436096" y="4005064"/>
          <a:ext cx="1436688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42" name="Equation" r:id="rId19" imgW="609480" imgH="203040" progId="Equation.3">
                  <p:embed/>
                </p:oleObj>
              </mc:Choice>
              <mc:Fallback>
                <p:oleObj name="Equation" r:id="rId19" imgW="609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4005064"/>
                        <a:ext cx="1436688" cy="3730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itle 1"/>
          <p:cNvSpPr txBox="1">
            <a:spLocks/>
          </p:cNvSpPr>
          <p:nvPr/>
        </p:nvSpPr>
        <p:spPr bwMode="auto">
          <a:xfrm>
            <a:off x="395536" y="4365104"/>
            <a:ext cx="8424936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id-ID" sz="2600" b="1" u="sng" dirty="0" smtClean="0">
                <a:solidFill>
                  <a:srgbClr val="002060"/>
                </a:solidFill>
              </a:rPr>
              <a:t>Masukkan nilai b dan a kedalam persamaan regresi</a:t>
            </a:r>
            <a:endParaRPr lang="en-US" sz="2600" dirty="0" smtClean="0">
              <a:solidFill>
                <a:srgbClr val="002060"/>
              </a:solidFill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3108744"/>
              </p:ext>
            </p:extLst>
          </p:nvPr>
        </p:nvGraphicFramePr>
        <p:xfrm>
          <a:off x="611560" y="4869160"/>
          <a:ext cx="165618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43" name="Equation" r:id="rId21" imgW="685800" imgH="228600" progId="Equation.3">
                  <p:embed/>
                </p:oleObj>
              </mc:Choice>
              <mc:Fallback>
                <p:oleObj name="Equation" r:id="rId21" imgW="685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869160"/>
                        <a:ext cx="1656184" cy="50405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5099668"/>
              </p:ext>
            </p:extLst>
          </p:nvPr>
        </p:nvGraphicFramePr>
        <p:xfrm>
          <a:off x="2555776" y="4869160"/>
          <a:ext cx="30797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44" name="Equation" r:id="rId23" imgW="1409400" imgH="228600" progId="Equation.3">
                  <p:embed/>
                </p:oleObj>
              </mc:Choice>
              <mc:Fallback>
                <p:oleObj name="Equation" r:id="rId23" imgW="1409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869160"/>
                        <a:ext cx="3079750" cy="5048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itle 1"/>
          <p:cNvSpPr txBox="1">
            <a:spLocks/>
          </p:cNvSpPr>
          <p:nvPr/>
        </p:nvSpPr>
        <p:spPr bwMode="auto">
          <a:xfrm>
            <a:off x="395536" y="5373216"/>
            <a:ext cx="8424936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id-ID" sz="2600" b="1" dirty="0" smtClean="0">
                <a:solidFill>
                  <a:srgbClr val="002060"/>
                </a:solidFill>
              </a:rPr>
              <a:t>Maka, perkiraan pengeluaran konsumsi jika X=100 adalah : </a:t>
            </a:r>
            <a:endParaRPr lang="en-US" sz="2600" dirty="0" smtClean="0">
              <a:solidFill>
                <a:srgbClr val="002060"/>
              </a:solidFill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564591"/>
              </p:ext>
            </p:extLst>
          </p:nvPr>
        </p:nvGraphicFramePr>
        <p:xfrm>
          <a:off x="467544" y="5877272"/>
          <a:ext cx="26638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45" name="Equation" r:id="rId25" imgW="1218960" imgH="228600" progId="Equation.3">
                  <p:embed/>
                </p:oleObj>
              </mc:Choice>
              <mc:Fallback>
                <p:oleObj name="Equation" r:id="rId25" imgW="12189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5877272"/>
                        <a:ext cx="2663825" cy="5048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331890"/>
              </p:ext>
            </p:extLst>
          </p:nvPr>
        </p:nvGraphicFramePr>
        <p:xfrm>
          <a:off x="3419872" y="5877272"/>
          <a:ext cx="471328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46" name="Equation" r:id="rId27" imgW="2158920" imgH="228600" progId="Equation.3">
                  <p:embed/>
                </p:oleObj>
              </mc:Choice>
              <mc:Fallback>
                <p:oleObj name="Equation" r:id="rId27" imgW="21589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5877272"/>
                        <a:ext cx="4713287" cy="5048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7057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980728"/>
            <a:ext cx="8892480" cy="5688632"/>
          </a:xfrm>
        </p:spPr>
        <p:txBody>
          <a:bodyPr/>
          <a:lstStyle/>
          <a:p>
            <a:r>
              <a:rPr lang="en-US" sz="2000" dirty="0" smtClean="0"/>
              <a:t>D</a:t>
            </a:r>
            <a:r>
              <a:rPr lang="id-ID" sz="2000" dirty="0" smtClean="0"/>
              <a:t>ata pada suatu pabrik kertas menunjukkan bahwa banyaknya kertas yang rusak ada hubungannya dengan kecepatan operasi mesin cetak seperti pada tabel</a:t>
            </a:r>
            <a:r>
              <a:rPr lang="en-US" sz="2000" dirty="0" smtClean="0"/>
              <a:t>:</a:t>
            </a:r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190821"/>
              </p:ext>
            </p:extLst>
          </p:nvPr>
        </p:nvGraphicFramePr>
        <p:xfrm>
          <a:off x="755576" y="1772816"/>
          <a:ext cx="3622607" cy="4753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4442"/>
                <a:gridCol w="1848165"/>
              </a:tblGrid>
              <a:tr h="531406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K</a:t>
                      </a:r>
                      <a:r>
                        <a:rPr lang="id-ID" sz="1700" dirty="0" smtClean="0"/>
                        <a:t>ecepatan mesin</a:t>
                      </a:r>
                    </a:p>
                    <a:p>
                      <a:pPr algn="ctr"/>
                      <a:r>
                        <a:rPr lang="id-ID" sz="1700" dirty="0" smtClean="0"/>
                        <a:t>(per</a:t>
                      </a:r>
                      <a:r>
                        <a:rPr lang="id-ID" sz="1700" baseline="0" dirty="0" smtClean="0"/>
                        <a:t> menit)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K</a:t>
                      </a:r>
                      <a:r>
                        <a:rPr lang="id-ID" sz="1700" dirty="0" smtClean="0"/>
                        <a:t>ertas Rusak</a:t>
                      </a:r>
                    </a:p>
                    <a:p>
                      <a:pPr algn="ctr"/>
                      <a:r>
                        <a:rPr lang="id-ID" sz="1700" dirty="0" smtClean="0"/>
                        <a:t>(lembar)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</a:tr>
              <a:tr h="303755"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8,1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6,0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</a:tr>
              <a:tr h="303755"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10,2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7,0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</a:tr>
              <a:tr h="303755"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10,8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7,5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</a:tr>
              <a:tr h="303755"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10,9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5,7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</a:tr>
              <a:tr h="303755"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12,0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7,0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</a:tr>
              <a:tr h="303755"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13,1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9,6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</a:tr>
              <a:tr h="303755"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13,2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9,4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</a:tr>
              <a:tr h="303755"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13,8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9,2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</a:tr>
              <a:tr h="303755"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14,9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12,2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</a:tr>
              <a:tr h="303755"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15,8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9,0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</a:tr>
              <a:tr h="303755"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16,4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11,4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</a:tr>
              <a:tr h="303755"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17,4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 smtClean="0"/>
                        <a:t>12,3</a:t>
                      </a:r>
                      <a:endParaRPr lang="en-US" sz="1700" dirty="0"/>
                    </a:p>
                  </a:txBody>
                  <a:tcPr marL="91439" marR="91439" marT="43305" marB="43305"/>
                </a:tc>
              </a:tr>
            </a:tbl>
          </a:graphicData>
        </a:graphic>
      </p:graphicFrame>
      <p:sp>
        <p:nvSpPr>
          <p:cNvPr id="9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PERSAMAAN ANALISA REGRESI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424936" cy="360040"/>
          </a:xfrm>
        </p:spPr>
        <p:txBody>
          <a:bodyPr/>
          <a:lstStyle/>
          <a:p>
            <a:pPr algn="l"/>
            <a:r>
              <a:rPr lang="id-ID" sz="2600" b="1" u="sng" dirty="0" smtClean="0">
                <a:solidFill>
                  <a:srgbClr val="002060"/>
                </a:solidFill>
              </a:rPr>
              <a:t>Contoh-2 </a:t>
            </a:r>
            <a:r>
              <a:rPr lang="id-ID" sz="2600" dirty="0" smtClean="0">
                <a:solidFill>
                  <a:srgbClr val="002060"/>
                </a:solidFill>
              </a:rPr>
              <a:t>:</a:t>
            </a:r>
            <a:endParaRPr lang="en-US" sz="2600" dirty="0" smtClean="0">
              <a:solidFill>
                <a:srgbClr val="002060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4427984" y="2348880"/>
            <a:ext cx="4608512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2000" dirty="0" smtClean="0"/>
              <a:t>Hitunglah </a:t>
            </a:r>
            <a:r>
              <a:rPr lang="id-ID" sz="2000" dirty="0"/>
              <a:t>Berapa </a:t>
            </a:r>
            <a:r>
              <a:rPr lang="id-ID" sz="2000" dirty="0" smtClean="0"/>
              <a:t>perkiraan jumlah kertas yang rusak jika kecepatan mesin per menit nya adalah 18,5?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 distribusi teoriti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 distribusi teoritis</Template>
  <TotalTime>1296</TotalTime>
  <Words>397</Words>
  <Application>Microsoft Office PowerPoint</Application>
  <PresentationFormat>On-screen Show (4:3)</PresentationFormat>
  <Paragraphs>156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Algerian</vt:lpstr>
      <vt:lpstr>Arial</vt:lpstr>
      <vt:lpstr>Calibri</vt:lpstr>
      <vt:lpstr>Wingdings</vt:lpstr>
      <vt:lpstr>Wingdings 2</vt:lpstr>
      <vt:lpstr>slide distribusi teoritis</vt:lpstr>
      <vt:lpstr>Equation</vt:lpstr>
      <vt:lpstr>PowerPoint Presentation</vt:lpstr>
      <vt:lpstr>PowerPoint Presentation</vt:lpstr>
      <vt:lpstr>PowerPoint Presentation</vt:lpstr>
      <vt:lpstr>Langkah – Langkah Menghitung Persamaan Regresi</vt:lpstr>
      <vt:lpstr>Contoh-1 :</vt:lpstr>
      <vt:lpstr>Penyelesaian :</vt:lpstr>
      <vt:lpstr>Tentukan nilai b dan a</vt:lpstr>
      <vt:lpstr>Contoh-2 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DISTRIBUSI  TEORITIS</dc:title>
  <dc:creator>rohman</dc:creator>
  <cp:lastModifiedBy>HARPITO</cp:lastModifiedBy>
  <cp:revision>197</cp:revision>
  <dcterms:created xsi:type="dcterms:W3CDTF">2010-11-26T02:41:07Z</dcterms:created>
  <dcterms:modified xsi:type="dcterms:W3CDTF">2015-05-11T05:19:15Z</dcterms:modified>
</cp:coreProperties>
</file>