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301" r:id="rId2"/>
    <p:sldId id="297" r:id="rId3"/>
    <p:sldId id="302" r:id="rId4"/>
    <p:sldId id="303" r:id="rId5"/>
    <p:sldId id="304" r:id="rId6"/>
    <p:sldId id="325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21" r:id="rId22"/>
    <p:sldId id="319" r:id="rId23"/>
    <p:sldId id="326" r:id="rId24"/>
    <p:sldId id="322" r:id="rId25"/>
    <p:sldId id="323" r:id="rId26"/>
    <p:sldId id="324" r:id="rId27"/>
    <p:sldId id="320" r:id="rId2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77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893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8635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7918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736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6986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7990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189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755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033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04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8078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51358-A32B-44A4-9BFB-65068B2E5115}" type="datetimeFigureOut">
              <a:rPr lang="id-ID" smtClean="0"/>
              <a:pPr/>
              <a:t>19/02/2024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A57B2-1571-4DE7-86A2-B83630F9EE6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376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a.org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1409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CYBER CRIME DAN </a:t>
            </a:r>
            <a:r>
              <a:rPr lang="en-US" b="1" dirty="0" err="1"/>
              <a:t>DAN</a:t>
            </a:r>
            <a:r>
              <a:rPr lang="en-US" b="1" dirty="0"/>
              <a:t> HUBUNGANNYA DENGAN ETIKA PROFESI TEKNOLOGI INFORMASI DAN KOMUNIKASI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5189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Cyber crime </a:t>
            </a:r>
            <a:r>
              <a:rPr lang="en-US" dirty="0" err="1"/>
              <a:t>menyerang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(</a:t>
            </a:r>
            <a:r>
              <a:rPr lang="en-US" dirty="0" err="1"/>
              <a:t>Againts</a:t>
            </a:r>
            <a:r>
              <a:rPr lang="en-US" dirty="0"/>
              <a:t> Property) </a:t>
            </a:r>
          </a:p>
          <a:p>
            <a:pPr marL="0" indent="0">
              <a:buNone/>
            </a:pP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orang lain.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di </a:t>
            </a:r>
            <a:r>
              <a:rPr lang="en-US" dirty="0" err="1"/>
              <a:t>antaranya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illegal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cyber, carding, hijacking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 </a:t>
            </a:r>
            <a:r>
              <a:rPr lang="en-US" dirty="0" err="1"/>
              <a:t>kepemilikan</a:t>
            </a:r>
            <a:r>
              <a:rPr lang="en-US" dirty="0"/>
              <a:t> orang </a:t>
            </a:r>
            <a:r>
              <a:rPr lang="en-US" dirty="0" err="1"/>
              <a:t>tersebut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85264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Cyber crime </a:t>
            </a:r>
            <a:r>
              <a:rPr lang="en-US" dirty="0" err="1"/>
              <a:t>menyerang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(</a:t>
            </a:r>
            <a:r>
              <a:rPr lang="en-US" dirty="0" err="1"/>
              <a:t>Againts</a:t>
            </a:r>
            <a:r>
              <a:rPr lang="en-US" dirty="0"/>
              <a:t> Government) </a:t>
            </a:r>
          </a:p>
          <a:p>
            <a:pPr marL="0" indent="0">
              <a:buNone/>
            </a:pP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yang </a:t>
            </a:r>
            <a:r>
              <a:rPr lang="en-US" dirty="0" err="1"/>
              <a:t>menyerang</a:t>
            </a:r>
            <a:r>
              <a:rPr lang="en-US" dirty="0"/>
              <a:t> </a:t>
            </a:r>
            <a:r>
              <a:rPr lang="en-US" dirty="0" err="1"/>
              <a:t>perorangan</a:t>
            </a:r>
            <a:r>
              <a:rPr lang="en-US" dirty="0"/>
              <a:t>,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sasarannya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Hal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cyber crime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peneroran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pengancaman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menteror</a:t>
            </a:r>
            <a:r>
              <a:rPr lang="en-US" dirty="0"/>
              <a:t>,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cracking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situs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militer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845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pengelompokkan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aktifitas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/>
              <a:t>Unauthorized Access</a:t>
            </a:r>
          </a:p>
          <a:p>
            <a:pPr marL="514350" indent="-514350">
              <a:buAutoNum type="arabicPeriod"/>
            </a:pPr>
            <a:r>
              <a:rPr lang="en-US" dirty="0"/>
              <a:t>Illegal Contents </a:t>
            </a:r>
          </a:p>
          <a:p>
            <a:pPr marL="514350" indent="-514350">
              <a:buAutoNum type="arabicPeriod"/>
            </a:pPr>
            <a:r>
              <a:rPr lang="en-US" dirty="0" err="1"/>
              <a:t>Penyebaran</a:t>
            </a:r>
            <a:r>
              <a:rPr lang="en-US" dirty="0"/>
              <a:t> Virus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r>
              <a:rPr lang="en-US" dirty="0"/>
              <a:t>Data Forgery </a:t>
            </a:r>
          </a:p>
          <a:p>
            <a:pPr marL="514350" indent="-514350">
              <a:buAutoNum type="arabicPeriod"/>
            </a:pPr>
            <a:r>
              <a:rPr lang="fr-FR" dirty="0"/>
              <a:t>Cyber </a:t>
            </a:r>
            <a:r>
              <a:rPr lang="fr-FR" dirty="0" err="1"/>
              <a:t>Espionage</a:t>
            </a:r>
            <a:r>
              <a:rPr lang="fr-FR" dirty="0"/>
              <a:t>, Sabotage and </a:t>
            </a:r>
            <a:r>
              <a:rPr lang="fr-FR" dirty="0" err="1"/>
              <a:t>Extortion</a:t>
            </a:r>
            <a:r>
              <a:rPr lang="fr-FR" dirty="0"/>
              <a:t>, Cyber </a:t>
            </a:r>
            <a:r>
              <a:rPr lang="fr-FR" dirty="0" err="1"/>
              <a:t>Espionage</a:t>
            </a:r>
            <a:endParaRPr lang="fr-FR" dirty="0"/>
          </a:p>
          <a:p>
            <a:pPr marL="514350" indent="-514350">
              <a:buAutoNum type="arabicPeriod"/>
            </a:pPr>
            <a:r>
              <a:rPr lang="en-US" dirty="0" err="1"/>
              <a:t>Cyberstalking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Carding</a:t>
            </a:r>
          </a:p>
          <a:p>
            <a:pPr marL="514350" indent="-514350">
              <a:buAutoNum type="arabicPeriod"/>
            </a:pPr>
            <a:r>
              <a:rPr lang="en-US" dirty="0"/>
              <a:t>Hacking and Cracking</a:t>
            </a:r>
          </a:p>
          <a:p>
            <a:pPr marL="514350" indent="-514350">
              <a:buAutoNum type="arabicPeriod"/>
            </a:pPr>
            <a:r>
              <a:rPr lang="en-US" dirty="0"/>
              <a:t>Cybersquatting and </a:t>
            </a:r>
            <a:r>
              <a:rPr lang="en-US" dirty="0" err="1"/>
              <a:t>Typosquatting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Hijacking </a:t>
            </a:r>
          </a:p>
          <a:p>
            <a:pPr marL="514350" indent="-514350">
              <a:buAutoNum type="arabicPeriod"/>
            </a:pPr>
            <a:r>
              <a:rPr lang="en-US" dirty="0"/>
              <a:t>Cyber </a:t>
            </a:r>
            <a:r>
              <a:rPr lang="en-US" dirty="0" err="1"/>
              <a:t>Terorism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28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Cyber crime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Dunia</a:t>
            </a:r>
            <a:r>
              <a:rPr lang="en-US" dirty="0">
                <a:solidFill>
                  <a:srgbClr val="FF0000"/>
                </a:solidFill>
              </a:rPr>
              <a:t> Virtual (Cyber Related Crime).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Cyber crime. Pedophilia, stalking,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pornografi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disebarkan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cyber technology,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Cyber crime,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cyber </a:t>
            </a:r>
            <a:r>
              <a:rPr lang="en-US" dirty="0" err="1"/>
              <a:t>relatedcrime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46943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Cyberrelated</a:t>
            </a:r>
            <a:r>
              <a:rPr lang="en-US" dirty="0"/>
              <a:t> crime </a:t>
            </a:r>
            <a:r>
              <a:rPr lang="en-US" dirty="0" err="1"/>
              <a:t>dikelompokkan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/>
              <a:t>Cyber-assisted crime </a:t>
            </a:r>
          </a:p>
          <a:p>
            <a:pPr marL="0" indent="0">
              <a:buNone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Maya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Cyber | 93 </a:t>
            </a:r>
            <a:r>
              <a:rPr lang="en-US" dirty="0" err="1"/>
              <a:t>komputer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: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menggelapkan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258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Cyber-exacerbated crime </a:t>
            </a:r>
          </a:p>
          <a:p>
            <a:pPr marL="0" indent="0">
              <a:buNone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yang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: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pedophilia </a:t>
            </a:r>
            <a:r>
              <a:rPr lang="en-US" dirty="0" err="1"/>
              <a:t>melalui</a:t>
            </a:r>
            <a:r>
              <a:rPr lang="en-US" dirty="0"/>
              <a:t> internet. </a:t>
            </a:r>
          </a:p>
        </p:txBody>
      </p:sp>
    </p:spTree>
    <p:extLst>
      <p:ext uri="{BB962C8B-B14F-4D97-AF65-F5344CB8AC3E}">
        <p14:creationId xmlns:p14="http://schemas.microsoft.com/office/powerpoint/2010/main" val="3391486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Penyebab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Cyber 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orang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penggunaannya</a:t>
            </a:r>
            <a:r>
              <a:rPr lang="en-US" dirty="0"/>
              <a:t>. </a:t>
            </a:r>
          </a:p>
          <a:p>
            <a:pPr marL="514350" indent="-514350">
              <a:buAutoNum type="arabicPeriod"/>
            </a:pPr>
            <a:r>
              <a:rPr lang="en-US" dirty="0" err="1"/>
              <a:t>Dikarenakan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orang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internet,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akun-akun</a:t>
            </a:r>
            <a:r>
              <a:rPr lang="en-US" dirty="0"/>
              <a:t> </a:t>
            </a:r>
            <a:r>
              <a:rPr lang="en-US" dirty="0" err="1"/>
              <a:t>palsu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identitasnya</a:t>
            </a:r>
            <a:r>
              <a:rPr lang="en-US" dirty="0"/>
              <a:t>.</a:t>
            </a:r>
          </a:p>
          <a:p>
            <a:pPr marL="514350" indent="-514350">
              <a:buAutoNum type="arabicPeriod"/>
            </a:pP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lupa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/>
              <a:t>informasi-informasi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lalai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berhati-hati</a:t>
            </a:r>
            <a:r>
              <a:rPr lang="en-US" dirty="0"/>
              <a:t>. </a:t>
            </a:r>
          </a:p>
          <a:p>
            <a:pPr marL="514350" indent="-514350">
              <a:buAutoNum type="arabicPeriod"/>
            </a:pP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peretasan</a:t>
            </a:r>
            <a:r>
              <a:rPr lang="en-US" dirty="0"/>
              <a:t> data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diakibatkan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system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minim</a:t>
            </a:r>
          </a:p>
        </p:txBody>
      </p:sp>
    </p:spTree>
    <p:extLst>
      <p:ext uri="{BB962C8B-B14F-4D97-AF65-F5344CB8AC3E}">
        <p14:creationId xmlns:p14="http://schemas.microsoft.com/office/powerpoint/2010/main" val="4043252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rasa </a:t>
            </a:r>
            <a:r>
              <a:rPr lang="en-US" dirty="0" err="1"/>
              <a:t>penasaran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 </a:t>
            </a:r>
            <a:r>
              <a:rPr lang="en-US" dirty="0" err="1"/>
              <a:t>suka</a:t>
            </a:r>
            <a:r>
              <a:rPr lang="en-US" dirty="0"/>
              <a:t> </a:t>
            </a:r>
            <a:r>
              <a:rPr lang="en-US" dirty="0" err="1"/>
              <a:t>mengotak-atik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v-SE" dirty="0"/>
              <a:t>6. Masih minimnya tingkat kepedulian masyarakat dan penegak hukum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97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Contoh Kasus Cyber crime di 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49694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Di Indonesia </a:t>
            </a:r>
            <a:r>
              <a:rPr lang="en-US" sz="2400" dirty="0" err="1"/>
              <a:t>sendiri</a:t>
            </a:r>
            <a:r>
              <a:rPr lang="en-US" sz="2400" dirty="0"/>
              <a:t>, Cyber crime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mengkhawatirkan</a:t>
            </a:r>
            <a:r>
              <a:rPr lang="en-US" sz="2400" dirty="0"/>
              <a:t>. </a:t>
            </a:r>
            <a:r>
              <a:rPr lang="en-US" sz="2400" dirty="0" err="1"/>
              <a:t>Seperti</a:t>
            </a:r>
            <a:r>
              <a:rPr lang="en-US" sz="2400" dirty="0"/>
              <a:t> yang </a:t>
            </a:r>
            <a:r>
              <a:rPr lang="en-US" sz="2400" dirty="0" err="1"/>
              <a:t>diberitakan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detik.com,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2018. </a:t>
            </a:r>
            <a:r>
              <a:rPr lang="en-US" sz="2400" dirty="0" err="1"/>
              <a:t>Dimana</a:t>
            </a:r>
            <a:r>
              <a:rPr lang="en-US" sz="2400" dirty="0"/>
              <a:t> MALWARE </a:t>
            </a:r>
            <a:r>
              <a:rPr lang="en-US" sz="2400" dirty="0" err="1"/>
              <a:t>menguasai</a:t>
            </a:r>
            <a:r>
              <a:rPr lang="en-US" sz="2400" dirty="0"/>
              <a:t> </a:t>
            </a:r>
            <a:r>
              <a:rPr lang="en-US" sz="2400" dirty="0" err="1"/>
              <a:t>hampir</a:t>
            </a:r>
            <a:r>
              <a:rPr lang="en-US" sz="2400" dirty="0"/>
              <a:t> 50%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Kejahatan</a:t>
            </a:r>
            <a:r>
              <a:rPr lang="en-US" sz="2400" dirty="0"/>
              <a:t> Cyber di Indonesia, yang </a:t>
            </a:r>
            <a:r>
              <a:rPr lang="en-US" sz="2400" dirty="0" err="1"/>
              <a:t>disusul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Trojan, </a:t>
            </a:r>
            <a:r>
              <a:rPr lang="en-US" sz="2400" dirty="0" err="1"/>
              <a:t>sebesar</a:t>
            </a:r>
            <a:r>
              <a:rPr lang="en-US" sz="2400" dirty="0"/>
              <a:t> 11,6 %. </a:t>
            </a:r>
            <a:r>
              <a:rPr lang="en-US" sz="2400" dirty="0" err="1"/>
              <a:t>Adapun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MALWARE yang </a:t>
            </a:r>
            <a:r>
              <a:rPr lang="en-US" sz="2400" dirty="0" err="1"/>
              <a:t>mengganas</a:t>
            </a:r>
            <a:r>
              <a:rPr lang="en-US" sz="2400" dirty="0"/>
              <a:t> </a:t>
            </a:r>
            <a:r>
              <a:rPr lang="en-US" sz="2400" dirty="0" err="1"/>
              <a:t>dipimpin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Adware, </a:t>
            </a:r>
            <a:r>
              <a:rPr lang="en-US" sz="2400" dirty="0" err="1"/>
              <a:t>disusul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PUA </a:t>
            </a:r>
            <a:r>
              <a:rPr lang="en-US" sz="2400" dirty="0" err="1"/>
              <a:t>atau</a:t>
            </a:r>
            <a:r>
              <a:rPr lang="en-US" sz="2400" dirty="0"/>
              <a:t> Potentially Unwanted Application,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sisanya</a:t>
            </a:r>
            <a:r>
              <a:rPr lang="en-US" sz="2400" dirty="0"/>
              <a:t> </a:t>
            </a:r>
            <a:r>
              <a:rPr lang="en-US" sz="2400" dirty="0" err="1"/>
              <a:t>diisi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Ransomware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Dharma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Xorist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Data yang </a:t>
            </a:r>
            <a:r>
              <a:rPr lang="en-US" sz="2400" dirty="0" err="1"/>
              <a:t>dirilis</a:t>
            </a:r>
            <a:r>
              <a:rPr lang="en-US" sz="2400" dirty="0"/>
              <a:t> </a:t>
            </a:r>
            <a:r>
              <a:rPr lang="en-US" sz="2400" dirty="0" err="1"/>
              <a:t>Kominfo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Total </a:t>
            </a:r>
            <a:r>
              <a:rPr lang="en-US" sz="2400" dirty="0" err="1"/>
              <a:t>Aduan</a:t>
            </a:r>
            <a:r>
              <a:rPr lang="en-US" sz="2400" dirty="0"/>
              <a:t> </a:t>
            </a:r>
            <a:r>
              <a:rPr lang="en-US" sz="2400" dirty="0" err="1"/>
              <a:t>Konten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 di </a:t>
            </a:r>
            <a:r>
              <a:rPr lang="en-US" sz="2400" dirty="0" err="1"/>
              <a:t>Aplikasi</a:t>
            </a:r>
            <a:r>
              <a:rPr lang="en-US" sz="2400" dirty="0"/>
              <a:t> WA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2016 – 2018.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2016 </a:t>
            </a:r>
            <a:r>
              <a:rPr lang="en-US" sz="2400" dirty="0" err="1"/>
              <a:t>terdapat</a:t>
            </a:r>
            <a:r>
              <a:rPr lang="en-US" sz="2400" dirty="0"/>
              <a:t> 14 </a:t>
            </a:r>
            <a:r>
              <a:rPr lang="en-US" sz="2400" dirty="0" err="1"/>
              <a:t>aduan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mayoritas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Separatisme</a:t>
            </a:r>
            <a:r>
              <a:rPr lang="en-US" sz="2400" dirty="0"/>
              <a:t> &amp;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berbahaya</a:t>
            </a:r>
            <a:r>
              <a:rPr lang="en-US" sz="2400" dirty="0"/>
              <a:t>. Di </a:t>
            </a:r>
            <a:r>
              <a:rPr lang="en-US" sz="2400" dirty="0" err="1"/>
              <a:t>tahun</a:t>
            </a:r>
            <a:r>
              <a:rPr lang="en-US" sz="2400" dirty="0"/>
              <a:t> 2017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aduan</a:t>
            </a:r>
            <a:r>
              <a:rPr lang="en-US" sz="2400" dirty="0"/>
              <a:t> 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meningkat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281 </a:t>
            </a:r>
            <a:r>
              <a:rPr lang="en-US" sz="2400" dirty="0" err="1"/>
              <a:t>aduan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mayoritas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Penipuan</a:t>
            </a:r>
            <a:r>
              <a:rPr lang="en-US" sz="2400" dirty="0"/>
              <a:t>. Dan di </a:t>
            </a:r>
            <a:r>
              <a:rPr lang="en-US" sz="2400" dirty="0" err="1"/>
              <a:t>tahun</a:t>
            </a:r>
            <a:r>
              <a:rPr lang="en-US" sz="2400" dirty="0"/>
              <a:t> 2018, </a:t>
            </a:r>
            <a:r>
              <a:rPr lang="en-US" sz="2400" dirty="0" err="1"/>
              <a:t>angka</a:t>
            </a:r>
            <a:r>
              <a:rPr lang="en-US" sz="2400" dirty="0"/>
              <a:t> </a:t>
            </a:r>
            <a:r>
              <a:rPr lang="en-US" sz="2400" dirty="0" err="1"/>
              <a:t>aduan</a:t>
            </a:r>
            <a:r>
              <a:rPr lang="en-US" sz="2400" dirty="0"/>
              <a:t> </a:t>
            </a:r>
            <a:r>
              <a:rPr lang="en-US" sz="2400" dirty="0" err="1"/>
              <a:t>menembus</a:t>
            </a:r>
            <a:r>
              <a:rPr lang="en-US" sz="2400" dirty="0"/>
              <a:t> 1.440,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Mayoritas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Hoax,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berita</a:t>
            </a:r>
            <a:r>
              <a:rPr lang="en-US" sz="2400" dirty="0"/>
              <a:t> </a:t>
            </a:r>
            <a:r>
              <a:rPr lang="en-US" sz="2400" dirty="0" err="1"/>
              <a:t>bohong</a:t>
            </a:r>
            <a:r>
              <a:rPr lang="en-US" sz="2400" dirty="0"/>
              <a:t>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498274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Cara </a:t>
            </a:r>
            <a:r>
              <a:rPr lang="en-US" dirty="0" err="1"/>
              <a:t>Penanganan</a:t>
            </a:r>
            <a:r>
              <a:rPr lang="en-US" dirty="0"/>
              <a:t> Cyber crime di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mempersiapkan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Cyber crime yang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Siber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Sandi Negara (BSSN).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02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ctrTitle"/>
          </p:nvPr>
        </p:nvSpPr>
        <p:spPr>
          <a:xfrm>
            <a:off x="228600" y="984250"/>
            <a:ext cx="8686800" cy="4044950"/>
          </a:xfrm>
        </p:spPr>
        <p:txBody>
          <a:bodyPr/>
          <a:lstStyle/>
          <a:p>
            <a:br>
              <a:rPr lang="en-US"/>
            </a:b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28600" y="1124744"/>
            <a:ext cx="86868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600" dirty="0"/>
              <a:t>	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situs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u="sng" dirty="0">
                <a:hlinkClick r:id="rId2"/>
              </a:rPr>
              <a:t>www.wikipedia.org</a:t>
            </a:r>
            <a:r>
              <a:rPr lang="en-US" sz="2400" dirty="0"/>
              <a:t> </a:t>
            </a:r>
            <a:r>
              <a:rPr lang="en-US" sz="2400" dirty="0" err="1"/>
              <a:t>kejahatan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maya</a:t>
            </a:r>
            <a:r>
              <a:rPr lang="en-US" sz="2400" dirty="0"/>
              <a:t> (</a:t>
            </a:r>
            <a:r>
              <a:rPr lang="en-US" sz="2400" dirty="0" err="1"/>
              <a:t>Inggris</a:t>
            </a:r>
            <a:r>
              <a:rPr lang="en-US" sz="2400" dirty="0"/>
              <a:t>: </a:t>
            </a:r>
            <a:r>
              <a:rPr lang="en-US" sz="2400" i="1" dirty="0"/>
              <a:t>cybercrime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istilah</a:t>
            </a:r>
            <a:r>
              <a:rPr lang="en-US" sz="2400" dirty="0"/>
              <a:t> yang </a:t>
            </a:r>
            <a:r>
              <a:rPr lang="en-US" sz="2400" dirty="0" err="1"/>
              <a:t>mengacu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kejahatan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jaringan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, </a:t>
            </a:r>
            <a:r>
              <a:rPr lang="en-US" sz="2400" dirty="0" err="1"/>
              <a:t>sasaran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terjadinya</a:t>
            </a:r>
            <a:r>
              <a:rPr lang="en-US" sz="2400" dirty="0"/>
              <a:t> </a:t>
            </a:r>
            <a:r>
              <a:rPr lang="en-US" sz="2400" dirty="0" err="1"/>
              <a:t>kejahatan</a:t>
            </a:r>
            <a:r>
              <a:rPr lang="en-US" sz="2400" dirty="0"/>
              <a:t>.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kejahatan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maya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lain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penipuan</a:t>
            </a:r>
            <a:r>
              <a:rPr lang="en-US" sz="2400" dirty="0"/>
              <a:t> </a:t>
            </a:r>
            <a:r>
              <a:rPr lang="en-US" sz="2400" dirty="0" err="1"/>
              <a:t>lelang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online, </a:t>
            </a:r>
            <a:r>
              <a:rPr lang="en-US" sz="2400" dirty="0" err="1"/>
              <a:t>pemalsuan</a:t>
            </a:r>
            <a:r>
              <a:rPr lang="en-US" sz="2400" dirty="0"/>
              <a:t> </a:t>
            </a:r>
            <a:r>
              <a:rPr lang="en-US" sz="2400" dirty="0" err="1"/>
              <a:t>cek</a:t>
            </a:r>
            <a:r>
              <a:rPr lang="en-US" sz="2400" dirty="0"/>
              <a:t>, </a:t>
            </a:r>
            <a:r>
              <a:rPr lang="en-US" sz="2400" dirty="0" err="1"/>
              <a:t>penipuan</a:t>
            </a:r>
            <a:r>
              <a:rPr lang="en-US" sz="2400" dirty="0"/>
              <a:t> </a:t>
            </a:r>
            <a:r>
              <a:rPr lang="en-US" sz="2400" dirty="0" err="1"/>
              <a:t>kartu</a:t>
            </a:r>
            <a:r>
              <a:rPr lang="en-US" sz="2400" dirty="0"/>
              <a:t> </a:t>
            </a:r>
            <a:r>
              <a:rPr lang="en-US" sz="2400" dirty="0" err="1"/>
              <a:t>kredit</a:t>
            </a:r>
            <a:r>
              <a:rPr lang="en-US" sz="2400" dirty="0"/>
              <a:t>/carding, confidence fraud, </a:t>
            </a:r>
            <a:r>
              <a:rPr lang="en-US" sz="2400" dirty="0" err="1"/>
              <a:t>penipuan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, </a:t>
            </a:r>
            <a:r>
              <a:rPr lang="en-US" sz="2400" dirty="0" err="1"/>
              <a:t>pornografi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, </a:t>
            </a:r>
            <a:r>
              <a:rPr lang="en-US" sz="2400" dirty="0" err="1"/>
              <a:t>dll</a:t>
            </a:r>
            <a:r>
              <a:rPr lang="en-US" sz="2400" dirty="0"/>
              <a:t>.</a:t>
            </a:r>
          </a:p>
          <a:p>
            <a:pPr algn="just"/>
            <a:r>
              <a:rPr lang="en-US" sz="2400" i="1" dirty="0"/>
              <a:t>	Cybercrime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kejahatan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diartikan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ilegal</a:t>
            </a:r>
            <a:r>
              <a:rPr lang="en-US" sz="2400" dirty="0"/>
              <a:t>. </a:t>
            </a:r>
            <a:r>
              <a:rPr lang="en-US" sz="2400" dirty="0" err="1"/>
              <a:t>Kejahatan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aktifitas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sah</a:t>
            </a:r>
            <a:r>
              <a:rPr lang="en-US" sz="2400" dirty="0"/>
              <a:t> yang </a:t>
            </a:r>
            <a:r>
              <a:rPr lang="en-US" sz="2400" dirty="0" err="1"/>
              <a:t>memanfaatkan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pidana</a:t>
            </a:r>
            <a:r>
              <a:rPr lang="en-US" sz="2400" dirty="0"/>
              <a:t> . </a:t>
            </a:r>
            <a:r>
              <a:rPr lang="en-US" sz="2400" dirty="0" err="1"/>
              <a:t>Sekecil</a:t>
            </a:r>
            <a:r>
              <a:rPr lang="en-US" sz="2400" dirty="0"/>
              <a:t> </a:t>
            </a:r>
            <a:r>
              <a:rPr lang="en-US" sz="2400" dirty="0" err="1"/>
              <a:t>apapun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yang </a:t>
            </a:r>
            <a:r>
              <a:rPr lang="en-US" sz="2400" dirty="0" err="1"/>
              <a:t>ditimbulkan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en-US" sz="2400" dirty="0" err="1"/>
              <a:t>komputer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ilegal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kejahatan</a:t>
            </a:r>
            <a:r>
              <a:rPr lang="en-US" sz="2400" dirty="0"/>
              <a:t>. </a:t>
            </a:r>
          </a:p>
          <a:p>
            <a:pPr algn="just"/>
            <a:endParaRPr lang="en-US" sz="2400" dirty="0"/>
          </a:p>
          <a:p>
            <a:pPr algn="just"/>
            <a:endParaRPr lang="en-US" sz="1600" dirty="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04800" y="410767"/>
            <a:ext cx="7177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i="1" dirty="0"/>
              <a:t>CYBER CRIME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Polri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Indonesia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menyiapkan</a:t>
            </a:r>
            <a:r>
              <a:rPr lang="en-US" dirty="0"/>
              <a:t> unit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cyber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UNIT V IT/CYBER CRIME </a:t>
            </a:r>
            <a:r>
              <a:rPr lang="en-US" dirty="0" err="1"/>
              <a:t>Direktorat</a:t>
            </a:r>
            <a:r>
              <a:rPr lang="en-US" dirty="0"/>
              <a:t> II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Bareskrim</a:t>
            </a:r>
            <a:r>
              <a:rPr lang="en-US" dirty="0"/>
              <a:t> </a:t>
            </a:r>
            <a:r>
              <a:rPr lang="en-US" dirty="0" err="1"/>
              <a:t>Polri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Polri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unit Cyber crime </a:t>
            </a:r>
            <a:r>
              <a:rPr lang="en-US" dirty="0" err="1"/>
              <a:t>menggunakan</a:t>
            </a:r>
            <a:r>
              <a:rPr lang="en-US" dirty="0"/>
              <a:t> parameter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kongres</a:t>
            </a:r>
            <a:r>
              <a:rPr lang="en-US" dirty="0"/>
              <a:t> PBB </a:t>
            </a:r>
            <a:r>
              <a:rPr lang="en-US" dirty="0" err="1"/>
              <a:t>tentang</a:t>
            </a:r>
            <a:r>
              <a:rPr lang="en-US" dirty="0"/>
              <a:t> The Prevention of Crime and The Treatment of </a:t>
            </a:r>
            <a:r>
              <a:rPr lang="en-US" dirty="0" err="1"/>
              <a:t>Offlenderes</a:t>
            </a:r>
            <a:r>
              <a:rPr lang="en-US" dirty="0"/>
              <a:t> di Havana, Cuba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dan</a:t>
            </a:r>
            <a:r>
              <a:rPr lang="en-US" dirty="0"/>
              <a:t> di </a:t>
            </a:r>
            <a:r>
              <a:rPr lang="en-US" dirty="0" err="1"/>
              <a:t>Wina</a:t>
            </a:r>
            <a:r>
              <a:rPr lang="en-US" dirty="0"/>
              <a:t>, Austria </a:t>
            </a:r>
            <a:r>
              <a:rPr lang="en-US" dirty="0" err="1"/>
              <a:t>tahun</a:t>
            </a:r>
            <a:r>
              <a:rPr lang="en-US" dirty="0"/>
              <a:t> 2000, yang </a:t>
            </a:r>
            <a:r>
              <a:rPr lang="en-US" dirty="0" err="1"/>
              <a:t>merumuskan</a:t>
            </a:r>
            <a:r>
              <a:rPr lang="en-US" dirty="0"/>
              <a:t> Cyber crime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melawan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/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757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Cyber crime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diberlakukan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UndangUndang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Nomor</a:t>
            </a:r>
            <a:r>
              <a:rPr lang="en-US" dirty="0"/>
              <a:t> 11 </a:t>
            </a:r>
            <a:r>
              <a:rPr lang="en-US" dirty="0" err="1"/>
              <a:t>Tahun</a:t>
            </a:r>
            <a:r>
              <a:rPr lang="en-US" dirty="0"/>
              <a:t> 2008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(ITE)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lingkupnya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melengkapi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kriminal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cyber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dihukum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KUHAP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Acara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(UU KUHAP),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UU No. 8/1999, UU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Cipta</a:t>
            </a:r>
            <a:r>
              <a:rPr lang="en-US" dirty="0"/>
              <a:t> No. 19/2002 </a:t>
            </a:r>
            <a:r>
              <a:rPr lang="en-US" dirty="0" err="1"/>
              <a:t>atau</a:t>
            </a:r>
            <a:r>
              <a:rPr lang="en-US" dirty="0"/>
              <a:t> UU Anti-</a:t>
            </a:r>
            <a:r>
              <a:rPr lang="en-US" dirty="0" err="1"/>
              <a:t>Pornografi</a:t>
            </a:r>
            <a:r>
              <a:rPr lang="en-US" dirty="0"/>
              <a:t> No.44/2008.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No. 11/2008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cybersecurity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(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perdebatan</a:t>
            </a:r>
            <a:r>
              <a:rPr lang="en-US" dirty="0"/>
              <a:t>)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48042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Indonesia pun </a:t>
            </a:r>
            <a:r>
              <a:rPr lang="en-US" dirty="0" err="1">
                <a:solidFill>
                  <a:srgbClr val="FF0000"/>
                </a:solidFill>
              </a:rPr>
              <a:t>membentuk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Cyber crime,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2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pPr marL="514350" indent="-514350">
              <a:buAutoNum type="arabicPeriod"/>
            </a:pPr>
            <a:r>
              <a:rPr lang="en-US" dirty="0" err="1"/>
              <a:t>Hukum</a:t>
            </a:r>
            <a:r>
              <a:rPr lang="en-US" dirty="0"/>
              <a:t> Telekomunikasi yang </a:t>
            </a:r>
            <a:r>
              <a:rPr lang="en-US" dirty="0" err="1"/>
              <a:t>dimuat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 No. 36/1999</a:t>
            </a:r>
          </a:p>
          <a:p>
            <a:pPr marL="514350" indent="-514350">
              <a:buAutoNum type="arabicPeriod"/>
            </a:pPr>
            <a:r>
              <a:rPr lang="en-US" dirty="0" err="1"/>
              <a:t>Hukum</a:t>
            </a:r>
            <a:r>
              <a:rPr lang="en-US" dirty="0"/>
              <a:t> Information Transaction Electronics (ITE) yang </a:t>
            </a:r>
            <a:r>
              <a:rPr lang="en-US" dirty="0" err="1"/>
              <a:t>dimuat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 No. 11/2008.</a:t>
            </a:r>
          </a:p>
        </p:txBody>
      </p:sp>
    </p:spTree>
    <p:extLst>
      <p:ext uri="{BB962C8B-B14F-4D97-AF65-F5344CB8AC3E}">
        <p14:creationId xmlns:p14="http://schemas.microsoft.com/office/powerpoint/2010/main" val="3569860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/>
              <a:t>Aspek-aspek penting yang diatur pada UU 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5800" y="1990725"/>
            <a:ext cx="7772400" cy="42894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yurisdiksi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pembuktian elektronik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informasi dan perlindungan konsumen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tanda tangan elektronik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pengamanan terhadap tanda tangan elektronik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penyelenggara sertifikasi elektronik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penyelenggaraan sertifikat elektronik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tanda tangan digital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transaksi elektronik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nama domain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perlindungan privacy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peran pemerintah dan masyarakat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perlindungan kepentingan umum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Aspek perbuatan-perbuatan yang dilarang</a:t>
            </a:r>
          </a:p>
        </p:txBody>
      </p:sp>
    </p:spTree>
    <p:extLst>
      <p:ext uri="{BB962C8B-B14F-4D97-AF65-F5344CB8AC3E}">
        <p14:creationId xmlns:p14="http://schemas.microsoft.com/office/powerpoint/2010/main" val="976872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ctrTitle"/>
          </p:nvPr>
        </p:nvSpPr>
        <p:spPr>
          <a:xfrm>
            <a:off x="228600" y="984250"/>
            <a:ext cx="8686800" cy="4044950"/>
          </a:xfrm>
        </p:spPr>
        <p:txBody>
          <a:bodyPr/>
          <a:lstStyle/>
          <a:p>
            <a:r>
              <a:rPr lang="en-US"/>
              <a:t>	</a:t>
            </a:r>
            <a:br>
              <a:rPr lang="en-US"/>
            </a:b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914400"/>
            <a:ext cx="86868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400" dirty="0" err="1">
                <a:latin typeface="+mn-lt"/>
                <a:cs typeface="+mn-cs"/>
              </a:rPr>
              <a:t>Undang-Undang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Nomor</a:t>
            </a:r>
            <a:r>
              <a:rPr lang="en-US" sz="2400" dirty="0">
                <a:latin typeface="+mn-lt"/>
                <a:cs typeface="+mn-cs"/>
              </a:rPr>
              <a:t> 11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2008 </a:t>
            </a:r>
            <a:r>
              <a:rPr lang="en-US" sz="2400" dirty="0" err="1">
                <a:latin typeface="+mn-lt"/>
                <a:cs typeface="+mn-cs"/>
              </a:rPr>
              <a:t>Tentang</a:t>
            </a:r>
            <a:r>
              <a:rPr lang="en-US" sz="2400" dirty="0">
                <a:latin typeface="+mn-lt"/>
                <a:cs typeface="+mn-cs"/>
              </a:rPr>
              <a:t> Internet &amp; </a:t>
            </a:r>
            <a:r>
              <a:rPr lang="en-US" sz="2400" dirty="0" err="1">
                <a:latin typeface="+mn-lt"/>
                <a:cs typeface="+mn-cs"/>
              </a:rPr>
              <a:t>Transaksi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Elektronik</a:t>
            </a:r>
            <a:r>
              <a:rPr lang="en-US" sz="2400" dirty="0">
                <a:latin typeface="+mn-lt"/>
                <a:cs typeface="+mn-cs"/>
              </a:rPr>
              <a:t> (ITE)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27 UU ITE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2008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28 UU ITE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2008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29 UU ITE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2008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30 UU ITE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2008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33 UU ITE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2008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34 UU ITE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2008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35 UU ITE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2008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2.   </a:t>
            </a:r>
            <a:r>
              <a:rPr lang="en-US" sz="2400" dirty="0" err="1">
                <a:latin typeface="+mn-lt"/>
                <a:cs typeface="+mn-cs"/>
              </a:rPr>
              <a:t>Kitab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Undang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Undang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Hukum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Pidana</a:t>
            </a:r>
            <a:endParaRPr lang="en-US" sz="24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362 KUHP yang </a:t>
            </a:r>
            <a:r>
              <a:rPr lang="en-US" sz="2400" dirty="0" err="1">
                <a:latin typeface="+mn-lt"/>
                <a:cs typeface="+mn-cs"/>
              </a:rPr>
              <a:t>dikenakan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untuk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kasus</a:t>
            </a:r>
            <a:r>
              <a:rPr lang="en-US" sz="2400" dirty="0">
                <a:latin typeface="+mn-lt"/>
                <a:cs typeface="+mn-cs"/>
              </a:rPr>
              <a:t> carding.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378 KUHP </a:t>
            </a:r>
            <a:r>
              <a:rPr lang="en-US" sz="2400" dirty="0" err="1">
                <a:latin typeface="+mn-lt"/>
                <a:cs typeface="+mn-cs"/>
              </a:rPr>
              <a:t>dapat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dikenakan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untuk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penipuan</a:t>
            </a:r>
            <a:endParaRPr lang="en-US" sz="24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r>
              <a:rPr lang="en-US" sz="2400" dirty="0" err="1">
                <a:latin typeface="+mn-lt"/>
                <a:cs typeface="+mn-cs"/>
              </a:rPr>
              <a:t>Pasal</a:t>
            </a:r>
            <a:r>
              <a:rPr lang="en-US" sz="2400" dirty="0">
                <a:latin typeface="+mn-lt"/>
                <a:cs typeface="+mn-cs"/>
              </a:rPr>
              <a:t> 335 KUHP </a:t>
            </a:r>
            <a:r>
              <a:rPr lang="en-US" sz="2400" dirty="0" err="1">
                <a:latin typeface="+mn-lt"/>
                <a:cs typeface="+mn-cs"/>
              </a:rPr>
              <a:t>dapat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dikenakan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untuk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kasus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pengancaman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dan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pemerasan</a:t>
            </a:r>
            <a:r>
              <a:rPr lang="en-US" sz="2400" dirty="0">
                <a:latin typeface="+mn-lt"/>
                <a:cs typeface="+mn-cs"/>
              </a:rPr>
              <a:t> yang </a:t>
            </a:r>
            <a:r>
              <a:rPr lang="en-US" sz="2400" dirty="0" err="1">
                <a:latin typeface="+mn-lt"/>
                <a:cs typeface="+mn-cs"/>
              </a:rPr>
              <a:t>dilakukan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melalui</a:t>
            </a:r>
            <a:r>
              <a:rPr lang="en-US" sz="2400" dirty="0">
                <a:latin typeface="+mn-lt"/>
                <a:cs typeface="+mn-cs"/>
              </a:rPr>
              <a:t> e-mail</a:t>
            </a: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-304800" y="152400"/>
            <a:ext cx="66024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en-US" sz="2800" b="1" dirty="0"/>
              <a:t>PENEGAKAN HUKUM</a:t>
            </a:r>
          </a:p>
        </p:txBody>
      </p:sp>
    </p:spTree>
    <p:extLst>
      <p:ext uri="{BB962C8B-B14F-4D97-AF65-F5344CB8AC3E}">
        <p14:creationId xmlns:p14="http://schemas.microsoft.com/office/powerpoint/2010/main" val="398335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ctrTitle"/>
          </p:nvPr>
        </p:nvSpPr>
        <p:spPr>
          <a:xfrm>
            <a:off x="228600" y="984250"/>
            <a:ext cx="8686800" cy="4044950"/>
          </a:xfrm>
        </p:spPr>
        <p:txBody>
          <a:bodyPr/>
          <a:lstStyle/>
          <a:p>
            <a:r>
              <a:rPr lang="en-US"/>
              <a:t>	</a:t>
            </a:r>
            <a:br>
              <a:rPr lang="en-US"/>
            </a:b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" y="762000"/>
            <a:ext cx="86868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/>
              <a:t>d. </a:t>
            </a:r>
            <a:r>
              <a:rPr lang="en-US" sz="2400" dirty="0" err="1"/>
              <a:t>Pasal</a:t>
            </a:r>
            <a:r>
              <a:rPr lang="en-US" sz="2400" dirty="0"/>
              <a:t> 311 KUHP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pencemaran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    </a:t>
            </a:r>
            <a:r>
              <a:rPr lang="en-US" sz="2400" dirty="0" err="1"/>
              <a:t>menggunakan</a:t>
            </a:r>
            <a:r>
              <a:rPr lang="en-US" sz="2400" dirty="0"/>
              <a:t> media Internet.</a:t>
            </a:r>
          </a:p>
          <a:p>
            <a:pPr algn="just"/>
            <a:r>
              <a:rPr lang="en-US" sz="2400" dirty="0"/>
              <a:t>e. </a:t>
            </a:r>
            <a:r>
              <a:rPr lang="en-US" sz="2400" dirty="0" err="1"/>
              <a:t>Pasal</a:t>
            </a:r>
            <a:r>
              <a:rPr lang="en-US" sz="2400" dirty="0"/>
              <a:t> 303 KUHP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menjerat</a:t>
            </a:r>
            <a:r>
              <a:rPr lang="en-US" sz="2400" dirty="0"/>
              <a:t> </a:t>
            </a:r>
            <a:r>
              <a:rPr lang="en-US" sz="2400" dirty="0" err="1"/>
              <a:t>permainan</a:t>
            </a:r>
            <a:r>
              <a:rPr lang="en-US" sz="2400" dirty="0"/>
              <a:t> </a:t>
            </a:r>
            <a:r>
              <a:rPr lang="en-US" sz="2400" dirty="0" err="1"/>
              <a:t>judi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online </a:t>
            </a:r>
            <a:r>
              <a:rPr lang="en-US" sz="2400" dirty="0" err="1"/>
              <a:t>di</a:t>
            </a:r>
            <a:r>
              <a:rPr lang="en-US" sz="2400" dirty="0"/>
              <a:t> Internet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penyelenggara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Indonesia.</a:t>
            </a:r>
          </a:p>
          <a:p>
            <a:pPr algn="just"/>
            <a:r>
              <a:rPr lang="en-US" sz="2400" dirty="0"/>
              <a:t>f. </a:t>
            </a:r>
            <a:r>
              <a:rPr lang="en-US" sz="2400" dirty="0" err="1"/>
              <a:t>Pasal</a:t>
            </a:r>
            <a:r>
              <a:rPr lang="en-US" sz="2400" dirty="0"/>
              <a:t> 282 KUHP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penyebaran</a:t>
            </a:r>
            <a:r>
              <a:rPr lang="en-US" sz="2400" dirty="0"/>
              <a:t> </a:t>
            </a:r>
            <a:r>
              <a:rPr lang="en-US" sz="2400" dirty="0" err="1"/>
              <a:t>pornografi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g. </a:t>
            </a:r>
            <a:r>
              <a:rPr lang="en-US" sz="2400" dirty="0" err="1"/>
              <a:t>Pasal</a:t>
            </a:r>
            <a:r>
              <a:rPr lang="en-US" sz="2400" dirty="0"/>
              <a:t> 282 </a:t>
            </a:r>
            <a:r>
              <a:rPr lang="en-US" sz="2400" dirty="0" err="1"/>
              <a:t>dan</a:t>
            </a:r>
            <a:r>
              <a:rPr lang="en-US" sz="2400" dirty="0"/>
              <a:t> 311 KUHP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penyebaran</a:t>
            </a:r>
            <a:r>
              <a:rPr lang="en-US" sz="2400" dirty="0"/>
              <a:t> </a:t>
            </a:r>
            <a:r>
              <a:rPr lang="en-US" sz="2400" dirty="0" err="1"/>
              <a:t>foto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film </a:t>
            </a:r>
            <a:r>
              <a:rPr lang="en-US" sz="2400" dirty="0" err="1"/>
              <a:t>pribadi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h. </a:t>
            </a:r>
            <a:r>
              <a:rPr lang="en-US" sz="2400" dirty="0" err="1"/>
              <a:t>Pasal</a:t>
            </a:r>
            <a:r>
              <a:rPr lang="en-US" sz="2400" dirty="0"/>
              <a:t> 406 KUHP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dikenakan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deface </a:t>
            </a:r>
            <a:r>
              <a:rPr lang="en-US" sz="2400" dirty="0" err="1"/>
              <a:t>atau</a:t>
            </a:r>
            <a:r>
              <a:rPr lang="en-US" sz="2400" dirty="0"/>
              <a:t> hacking yang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milik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lain.</a:t>
            </a:r>
          </a:p>
          <a:p>
            <a:endParaRPr lang="en-US" sz="2400" dirty="0"/>
          </a:p>
          <a:p>
            <a:endParaRPr lang="en-US" sz="1600" dirty="0"/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-304800" y="76200"/>
            <a:ext cx="66024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en-US" sz="2400" b="1" dirty="0"/>
              <a:t>PENEGAKAN HUKUM</a:t>
            </a:r>
          </a:p>
        </p:txBody>
      </p:sp>
    </p:spTree>
    <p:extLst>
      <p:ext uri="{BB962C8B-B14F-4D97-AF65-F5344CB8AC3E}">
        <p14:creationId xmlns:p14="http://schemas.microsoft.com/office/powerpoint/2010/main" val="49434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ctrTitle"/>
          </p:nvPr>
        </p:nvSpPr>
        <p:spPr>
          <a:xfrm>
            <a:off x="228600" y="984250"/>
            <a:ext cx="8686800" cy="4044950"/>
          </a:xfrm>
        </p:spPr>
        <p:txBody>
          <a:bodyPr/>
          <a:lstStyle/>
          <a:p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914400"/>
            <a:ext cx="8686800" cy="566308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3. </a:t>
            </a:r>
            <a:r>
              <a:rPr lang="en-US" sz="2400" dirty="0" err="1"/>
              <a:t>Undang-Undang</a:t>
            </a:r>
            <a:r>
              <a:rPr lang="en-US" sz="2400" dirty="0"/>
              <a:t> No 19 </a:t>
            </a:r>
            <a:r>
              <a:rPr lang="en-US" sz="2400" dirty="0" err="1"/>
              <a:t>Tahun</a:t>
            </a:r>
            <a:r>
              <a:rPr lang="en-US" sz="2400" dirty="0"/>
              <a:t> 2002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Cipta</a:t>
            </a:r>
            <a:endParaRPr lang="en-US" sz="2400" dirty="0"/>
          </a:p>
          <a:p>
            <a:r>
              <a:rPr lang="en-US" sz="2400" dirty="0"/>
              <a:t>4. </a:t>
            </a:r>
            <a:r>
              <a:rPr lang="en-US" sz="2400" dirty="0" err="1"/>
              <a:t>Undang-Undang</a:t>
            </a:r>
            <a:r>
              <a:rPr lang="en-US" sz="2400" dirty="0"/>
              <a:t> No 36 </a:t>
            </a:r>
            <a:r>
              <a:rPr lang="en-US" sz="2400" dirty="0" err="1"/>
              <a:t>Tahun</a:t>
            </a:r>
            <a:r>
              <a:rPr lang="en-US" sz="2400" dirty="0"/>
              <a:t> 1999 </a:t>
            </a:r>
            <a:r>
              <a:rPr lang="en-US" sz="2400" dirty="0" err="1"/>
              <a:t>tentang</a:t>
            </a:r>
            <a:r>
              <a:rPr lang="en-US" sz="2400" dirty="0"/>
              <a:t> Telekomunikasi</a:t>
            </a:r>
          </a:p>
          <a:p>
            <a:r>
              <a:rPr lang="en-US" sz="2400" dirty="0"/>
              <a:t>5. </a:t>
            </a:r>
            <a:r>
              <a:rPr lang="en-US" sz="2400" dirty="0" err="1"/>
              <a:t>Undang</a:t>
            </a:r>
            <a:r>
              <a:rPr lang="en-US" sz="2400" dirty="0"/>
              <a:t>-</a:t>
            </a:r>
            <a:r>
              <a:rPr lang="en-US" sz="2400" dirty="0" err="1"/>
              <a:t>Undang</a:t>
            </a:r>
            <a:r>
              <a:rPr lang="en-US" sz="2400" dirty="0"/>
              <a:t> No 8 </a:t>
            </a:r>
            <a:r>
              <a:rPr lang="en-US" sz="2400" dirty="0" err="1"/>
              <a:t>Tahun</a:t>
            </a:r>
            <a:r>
              <a:rPr lang="en-US" sz="2400" dirty="0"/>
              <a:t> 1997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Perusahaan</a:t>
            </a:r>
            <a:r>
              <a:rPr lang="en-US" sz="2400" dirty="0">
                <a:latin typeface="+mn-lt"/>
                <a:cs typeface="+mn-cs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6. </a:t>
            </a:r>
            <a:r>
              <a:rPr lang="en-US" sz="2400" dirty="0" err="1">
                <a:latin typeface="+mn-lt"/>
                <a:cs typeface="+mn-cs"/>
              </a:rPr>
              <a:t>Undang</a:t>
            </a:r>
            <a:r>
              <a:rPr lang="en-US" sz="2400" dirty="0">
                <a:latin typeface="+mn-lt"/>
                <a:cs typeface="+mn-cs"/>
              </a:rPr>
              <a:t>-</a:t>
            </a:r>
            <a:r>
              <a:rPr lang="en-US" sz="2400" dirty="0" err="1">
                <a:latin typeface="+mn-lt"/>
                <a:cs typeface="+mn-cs"/>
              </a:rPr>
              <a:t>Undang</a:t>
            </a:r>
            <a:r>
              <a:rPr lang="en-US" sz="2400" dirty="0">
                <a:latin typeface="+mn-lt"/>
                <a:cs typeface="+mn-cs"/>
              </a:rPr>
              <a:t> No 25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2003 </a:t>
            </a:r>
            <a:r>
              <a:rPr lang="en-US" sz="2400" dirty="0" err="1">
                <a:latin typeface="+mn-lt"/>
                <a:cs typeface="+mn-cs"/>
              </a:rPr>
              <a:t>tentang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Perubahan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atas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Undang</a:t>
            </a:r>
            <a:r>
              <a:rPr lang="en-US" sz="2400" dirty="0">
                <a:latin typeface="+mn-lt"/>
                <a:cs typeface="+mn-cs"/>
              </a:rPr>
              <a:t>-</a:t>
            </a:r>
            <a:r>
              <a:rPr lang="en-US" sz="2400" dirty="0" err="1">
                <a:latin typeface="+mn-lt"/>
                <a:cs typeface="+mn-cs"/>
              </a:rPr>
              <a:t>Undang</a:t>
            </a:r>
            <a:r>
              <a:rPr lang="en-US" sz="2400" dirty="0">
                <a:latin typeface="+mn-lt"/>
                <a:cs typeface="+mn-cs"/>
              </a:rPr>
              <a:t> No. 15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2002 </a:t>
            </a:r>
            <a:r>
              <a:rPr lang="en-US" sz="2400" dirty="0" err="1">
                <a:latin typeface="+mn-lt"/>
                <a:cs typeface="+mn-cs"/>
              </a:rPr>
              <a:t>tentang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Tindak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Pidana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Pencucian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Uang</a:t>
            </a:r>
            <a:endParaRPr lang="en-US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7. </a:t>
            </a:r>
            <a:r>
              <a:rPr lang="en-US" sz="2400" dirty="0" err="1">
                <a:latin typeface="+mn-lt"/>
                <a:cs typeface="+mn-cs"/>
              </a:rPr>
              <a:t>Undang-Undang</a:t>
            </a:r>
            <a:r>
              <a:rPr lang="en-US" sz="2400" dirty="0">
                <a:latin typeface="+mn-lt"/>
                <a:cs typeface="+mn-cs"/>
              </a:rPr>
              <a:t> No 15 </a:t>
            </a:r>
            <a:r>
              <a:rPr lang="en-US" sz="2400" dirty="0" err="1">
                <a:latin typeface="+mn-lt"/>
                <a:cs typeface="+mn-cs"/>
              </a:rPr>
              <a:t>Tahun</a:t>
            </a:r>
            <a:r>
              <a:rPr lang="en-US" sz="2400" dirty="0">
                <a:latin typeface="+mn-lt"/>
                <a:cs typeface="+mn-cs"/>
              </a:rPr>
              <a:t> 2003 </a:t>
            </a:r>
            <a:r>
              <a:rPr lang="en-US" sz="2400" dirty="0" err="1">
                <a:latin typeface="+mn-lt"/>
                <a:cs typeface="+mn-cs"/>
              </a:rPr>
              <a:t>tentang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Pemberantasan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Tindak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Pidana</a:t>
            </a:r>
            <a:r>
              <a:rPr lang="en-US" sz="2400" dirty="0">
                <a:latin typeface="+mn-lt"/>
                <a:cs typeface="+mn-cs"/>
              </a:rPr>
              <a:t> </a:t>
            </a:r>
            <a:r>
              <a:rPr lang="en-US" sz="2400" dirty="0" err="1">
                <a:latin typeface="+mn-lt"/>
                <a:cs typeface="+mn-cs"/>
              </a:rPr>
              <a:t>Terorisme</a:t>
            </a:r>
            <a:endParaRPr lang="en-US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eriod"/>
              <a:defRPr/>
            </a:pPr>
            <a:endParaRPr lang="en-US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dirty="0">
              <a:latin typeface="+mn-lt"/>
              <a:cs typeface="+mn-cs"/>
            </a:endParaRPr>
          </a:p>
          <a:p>
            <a:pPr marL="0" lvl="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latin typeface="+mn-lt"/>
              <a:cs typeface="+mn-cs"/>
            </a:endParaRPr>
          </a:p>
          <a:p>
            <a:pPr marL="0" lvl="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i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sz="16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latin typeface="+mn-lt"/>
              <a:cs typeface="+mn-cs"/>
            </a:endParaRPr>
          </a:p>
        </p:txBody>
      </p:sp>
      <p:sp>
        <p:nvSpPr>
          <p:cNvPr id="11271" name="TextBox 7"/>
          <p:cNvSpPr txBox="1">
            <a:spLocks noChangeArrowheads="1"/>
          </p:cNvSpPr>
          <p:nvPr/>
        </p:nvSpPr>
        <p:spPr bwMode="auto">
          <a:xfrm>
            <a:off x="-381000" y="0"/>
            <a:ext cx="66024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/>
            <a:r>
              <a:rPr lang="en-US" sz="2800" b="1" dirty="0"/>
              <a:t>PENEGAKAN HUKUM</a:t>
            </a:r>
          </a:p>
        </p:txBody>
      </p:sp>
    </p:spTree>
    <p:extLst>
      <p:ext uri="{BB962C8B-B14F-4D97-AF65-F5344CB8AC3E}">
        <p14:creationId xmlns:p14="http://schemas.microsoft.com/office/powerpoint/2010/main" val="189030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6166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Malaysia</a:t>
            </a:r>
            <a:r>
              <a:rPr lang="en-US" dirty="0"/>
              <a:t>,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UU yang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: </a:t>
            </a:r>
          </a:p>
          <a:p>
            <a:pPr marL="514350" indent="-514350">
              <a:buAutoNum type="arabicPeriod"/>
            </a:pPr>
            <a:r>
              <a:rPr lang="en-US" dirty="0"/>
              <a:t>Digital Signature Act, Telemedicine Act (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diberlakukan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1997), </a:t>
            </a:r>
          </a:p>
          <a:p>
            <a:pPr marL="514350" indent="-514350">
              <a:buAutoNum type="arabicPeriod"/>
            </a:pPr>
            <a:r>
              <a:rPr lang="en-US" dirty="0"/>
              <a:t>Multimedia Act (1998), </a:t>
            </a:r>
          </a:p>
          <a:p>
            <a:pPr marL="514350" indent="-514350">
              <a:buAutoNum type="arabicPeriod"/>
            </a:pPr>
            <a:r>
              <a:rPr lang="en-US" dirty="0"/>
              <a:t>Payment System Act (2003) </a:t>
            </a:r>
          </a:p>
          <a:p>
            <a:pPr marL="514350" indent="-514350">
              <a:buAutoNum type="arabicPeriod"/>
            </a:pPr>
            <a:r>
              <a:rPr lang="en-US" dirty="0"/>
              <a:t>Personal Data Act (2010).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Singapura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set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serupa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UU Telekomunikasi,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telekomunikasi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telekomunikasi</a:t>
            </a:r>
            <a:r>
              <a:rPr lang="en-US" dirty="0"/>
              <a:t>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internet. </a:t>
            </a:r>
            <a:r>
              <a:rPr lang="en-US" dirty="0" err="1"/>
              <a:t>Sehingga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843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disimpulkan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komputer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sebagai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alat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sarana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. Dan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sempit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melawan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yang </a:t>
            </a:r>
            <a:r>
              <a:rPr lang="en-US" dirty="0" err="1"/>
              <a:t>canggih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060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Kriteria</a:t>
            </a:r>
            <a:r>
              <a:rPr lang="en-US" dirty="0"/>
              <a:t> Cyber 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Kerah</a:t>
            </a:r>
            <a:r>
              <a:rPr lang="en-US" dirty="0"/>
              <a:t> </a:t>
            </a:r>
            <a:r>
              <a:rPr lang="en-US" dirty="0" err="1"/>
              <a:t>Biru</a:t>
            </a:r>
            <a:r>
              <a:rPr lang="en-US" dirty="0"/>
              <a:t> (Blue Collar Crime) </a:t>
            </a:r>
          </a:p>
          <a:p>
            <a:pPr marL="0" indent="0">
              <a:buNone/>
            </a:pP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kriminal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rasa </a:t>
            </a:r>
            <a:r>
              <a:rPr lang="en-US" dirty="0" err="1"/>
              <a:t>dendam</a:t>
            </a:r>
            <a:r>
              <a:rPr lang="en-US" dirty="0"/>
              <a:t>, </a:t>
            </a:r>
            <a:r>
              <a:rPr lang="en-US" dirty="0" err="1"/>
              <a:t>nafsu</a:t>
            </a:r>
            <a:r>
              <a:rPr lang="en-US" dirty="0"/>
              <a:t>, </a:t>
            </a:r>
            <a:r>
              <a:rPr lang="en-US" dirty="0" err="1"/>
              <a:t>malas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factor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pencurian</a:t>
            </a:r>
            <a:r>
              <a:rPr lang="en-US" dirty="0"/>
              <a:t>, </a:t>
            </a:r>
            <a:r>
              <a:rPr lang="en-US" dirty="0" err="1"/>
              <a:t>pembegalan</a:t>
            </a:r>
            <a:r>
              <a:rPr lang="en-US" dirty="0"/>
              <a:t>, </a:t>
            </a:r>
            <a:r>
              <a:rPr lang="en-US" dirty="0" err="1"/>
              <a:t>pembunuhan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92915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Kriteria</a:t>
            </a:r>
            <a:r>
              <a:rPr lang="en-US" dirty="0"/>
              <a:t> Cyber 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Kerah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(White Collar Crime)</a:t>
            </a:r>
          </a:p>
          <a:p>
            <a:pPr marL="0" indent="0">
              <a:buNone/>
            </a:pP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.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kejahatan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individu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korporasi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malpraktek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birokrat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857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84163"/>
            <a:ext cx="7772400" cy="1595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800" dirty="0"/>
              <a:t>Urgensi pengaturan teknologi informasi (cyberlaw)</a:t>
            </a:r>
          </a:p>
        </p:txBody>
      </p:sp>
      <p:sp>
        <p:nvSpPr>
          <p:cNvPr id="4" name="Rectangle 3"/>
          <p:cNvSpPr/>
          <p:nvPr/>
        </p:nvSpPr>
        <p:spPr>
          <a:xfrm>
            <a:off x="3425825" y="1631950"/>
            <a:ext cx="2047875" cy="6953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Perkembangan Teknologi Informasi</a:t>
            </a:r>
          </a:p>
        </p:txBody>
      </p:sp>
      <p:sp>
        <p:nvSpPr>
          <p:cNvPr id="5" name="Rectangle 4"/>
          <p:cNvSpPr/>
          <p:nvPr/>
        </p:nvSpPr>
        <p:spPr>
          <a:xfrm>
            <a:off x="3425825" y="2768600"/>
            <a:ext cx="2047875" cy="6953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Kegiatan pemanfaatan TI di Indonesia</a:t>
            </a:r>
          </a:p>
        </p:txBody>
      </p:sp>
      <p:sp>
        <p:nvSpPr>
          <p:cNvPr id="6" name="Rectangle 5"/>
          <p:cNvSpPr/>
          <p:nvPr/>
        </p:nvSpPr>
        <p:spPr>
          <a:xfrm>
            <a:off x="479425" y="3000375"/>
            <a:ext cx="2433638" cy="21939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93663" indent="-93663" algn="just" defTabSz="268288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Perlunya </a:t>
            </a:r>
            <a:r>
              <a:rPr lang="id-ID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kepastian hukum</a:t>
            </a:r>
            <a:r>
              <a:rPr lang="id-ID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bagi para pelaku kegiatan di cyberspace</a:t>
            </a:r>
          </a:p>
          <a:p>
            <a:pPr marL="93663" indent="-93663" algn="just" defTabSz="268288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Upaya untuk mengantisipasi </a:t>
            </a:r>
            <a:r>
              <a:rPr lang="id-ID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implikasi-implikasi</a:t>
            </a:r>
            <a:r>
              <a:rPr lang="id-ID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3663" indent="-93663" algn="just" defTabSz="268288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Adanya </a:t>
            </a:r>
            <a:r>
              <a:rPr lang="id-ID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variabel global</a:t>
            </a:r>
            <a:r>
              <a:rPr lang="id-ID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yaitu WTO/GATT</a:t>
            </a:r>
          </a:p>
        </p:txBody>
      </p:sp>
      <p:sp>
        <p:nvSpPr>
          <p:cNvPr id="7" name="Rectangle 6"/>
          <p:cNvSpPr/>
          <p:nvPr/>
        </p:nvSpPr>
        <p:spPr>
          <a:xfrm>
            <a:off x="5916613" y="3463925"/>
            <a:ext cx="2433637" cy="1444625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26828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Perbandingan dengan Negara-negara lain tentang permasalahan dan kaidah-kaidah pokok pengaturan TI (Cyberlaw)</a:t>
            </a:r>
          </a:p>
        </p:txBody>
      </p:sp>
      <p:sp>
        <p:nvSpPr>
          <p:cNvPr id="8" name="Rectangle 7"/>
          <p:cNvSpPr/>
          <p:nvPr/>
        </p:nvSpPr>
        <p:spPr>
          <a:xfrm>
            <a:off x="3232150" y="5221288"/>
            <a:ext cx="2435225" cy="1093787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6828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Perundang-undangan dan Regulasi TI (Cyberlaw)</a:t>
            </a:r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>
            <a:off x="4449763" y="2327275"/>
            <a:ext cx="0" cy="4413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2"/>
            <a:endCxn id="8" idx="0"/>
          </p:cNvCxnSpPr>
          <p:nvPr/>
        </p:nvCxnSpPr>
        <p:spPr>
          <a:xfrm>
            <a:off x="4449763" y="3463925"/>
            <a:ext cx="0" cy="17573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ent Arrow 14"/>
          <p:cNvSpPr/>
          <p:nvPr/>
        </p:nvSpPr>
        <p:spPr>
          <a:xfrm flipV="1">
            <a:off x="1390650" y="5197475"/>
            <a:ext cx="1841500" cy="712788"/>
          </a:xfrm>
          <a:prstGeom prst="bentArrow">
            <a:avLst>
              <a:gd name="adj1" fmla="val 11805"/>
              <a:gd name="adj2" fmla="val 19345"/>
              <a:gd name="adj3" fmla="val 3631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tx1"/>
              </a:solidFill>
            </a:endParaRPr>
          </a:p>
        </p:txBody>
      </p:sp>
      <p:sp>
        <p:nvSpPr>
          <p:cNvPr id="16" name="Bent Arrow 15"/>
          <p:cNvSpPr/>
          <p:nvPr/>
        </p:nvSpPr>
        <p:spPr>
          <a:xfrm flipH="1" flipV="1">
            <a:off x="5667375" y="4908550"/>
            <a:ext cx="1841500" cy="1025525"/>
          </a:xfrm>
          <a:prstGeom prst="bentArrow">
            <a:avLst>
              <a:gd name="adj1" fmla="val 11805"/>
              <a:gd name="adj2" fmla="val 19345"/>
              <a:gd name="adj3" fmla="val 27138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251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dialami</a:t>
            </a:r>
            <a:r>
              <a:rPr lang="en-US" dirty="0"/>
              <a:t> orang-orang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maya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model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lima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maya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sifat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kejahatan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ruang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lingkupnya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jenis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kerugian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akibat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tindakan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tersebut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pelaku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motif yang </a:t>
            </a:r>
            <a:r>
              <a:rPr lang="en-US" dirty="0" err="1">
                <a:solidFill>
                  <a:srgbClr val="FF0000"/>
                </a:solidFill>
              </a:rPr>
              <a:t>digunakan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dalam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kejahatan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itu</a:t>
            </a:r>
            <a:r>
              <a:rPr lang="en-US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33752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- </a:t>
            </a:r>
            <a:r>
              <a:rPr lang="en-US" dirty="0" err="1"/>
              <a:t>Jenis</a:t>
            </a:r>
            <a:r>
              <a:rPr lang="en-US" dirty="0"/>
              <a:t> Cyber Crime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Dari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cybercrime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 </a:t>
            </a:r>
          </a:p>
          <a:p>
            <a:pPr marL="514350" indent="-514350">
              <a:buAutoNum type="arabicPeriod"/>
            </a:pPr>
            <a:r>
              <a:rPr lang="en-US" dirty="0"/>
              <a:t>Cyber crime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 </a:t>
            </a:r>
            <a:r>
              <a:rPr lang="en-US" dirty="0" err="1"/>
              <a:t>kriminal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Cyber crime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“</a:t>
            </a:r>
            <a:r>
              <a:rPr lang="en-US" dirty="0" err="1"/>
              <a:t>abu-abu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656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cyber crime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Cyber crime yang </a:t>
            </a:r>
            <a:r>
              <a:rPr lang="en-US" dirty="0" err="1"/>
              <a:t>menyerang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(Against Person) </a:t>
            </a:r>
            <a:r>
              <a:rPr lang="en-US" dirty="0" err="1"/>
              <a:t>Sasaran</a:t>
            </a:r>
            <a:r>
              <a:rPr lang="en-US" dirty="0"/>
              <a:t> yang </a:t>
            </a:r>
            <a:r>
              <a:rPr lang="en-US" dirty="0" err="1"/>
              <a:t>dituju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perorangan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sembarang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penyerang</a:t>
            </a:r>
            <a:r>
              <a:rPr lang="en-US" dirty="0"/>
              <a:t> </a:t>
            </a:r>
            <a:r>
              <a:rPr lang="en-US" dirty="0" err="1"/>
              <a:t>selaras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orang </a:t>
            </a:r>
            <a:r>
              <a:rPr lang="en-US" dirty="0" err="1"/>
              <a:t>tersebut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91926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1741</Words>
  <Application>Microsoft Office PowerPoint</Application>
  <PresentationFormat>On-screen Show (4:3)</PresentationFormat>
  <Paragraphs>134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Office Theme</vt:lpstr>
      <vt:lpstr>CYBER CRIME DAN DAN HUBUNGANNYA DENGAN ETIKA PROFESI TEKNOLOGI INFORMASI DAN KOMUNIKASI</vt:lpstr>
      <vt:lpstr> </vt:lpstr>
      <vt:lpstr>PowerPoint Presentation</vt:lpstr>
      <vt:lpstr>Kriteria Cyber crime</vt:lpstr>
      <vt:lpstr>Kriteria Cyber crime</vt:lpstr>
      <vt:lpstr>Urgensi pengaturan teknologi informasi (cyberlaw)</vt:lpstr>
      <vt:lpstr>PowerPoint Presentation</vt:lpstr>
      <vt:lpstr>Jenis - Jenis Cyber Crime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Faktor Penyebab Terjadinya Cyber crime</vt:lpstr>
      <vt:lpstr>PowerPoint Presentation</vt:lpstr>
      <vt:lpstr>Contoh Kasus Cyber crime di Indonesia</vt:lpstr>
      <vt:lpstr>Cara Penanganan Cyber crime di Indonesia</vt:lpstr>
      <vt:lpstr>PowerPoint Presentation</vt:lpstr>
      <vt:lpstr>PowerPoint Presentation</vt:lpstr>
      <vt:lpstr>PowerPoint Presentation</vt:lpstr>
      <vt:lpstr>Aspek-aspek penting yang diatur pada UU ITE</vt:lpstr>
      <vt:lpstr>  </vt:lpstr>
      <vt:lpstr>  </vt:lpstr>
      <vt:lpstr>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 CYBER</dc:title>
  <dc:creator>SI UMUM</dc:creator>
  <cp:lastModifiedBy>MyBook14F</cp:lastModifiedBy>
  <cp:revision>28</cp:revision>
  <dcterms:created xsi:type="dcterms:W3CDTF">2018-05-25T07:24:44Z</dcterms:created>
  <dcterms:modified xsi:type="dcterms:W3CDTF">2024-02-19T03:11:48Z</dcterms:modified>
</cp:coreProperties>
</file>