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Lst>
  <p:sldSz cx="18288000" cy="10287000"/>
  <p:notesSz cx="6858000" cy="9144000"/>
  <p:embeddedFontLst>
    <p:embeddedFont>
      <p:font typeface="Hatton" panose="020B0604020202020204" charset="0"/>
      <p:regular r:id="rId99"/>
    </p:embeddedFont>
    <p:embeddedFont>
      <p:font typeface="Kitsch Display" panose="020B0604020202020204" charset="0"/>
      <p:regular r:id="rId100"/>
    </p:embeddedFont>
    <p:embeddedFont>
      <p:font typeface="Calibri" panose="020F0502020204030204" pitchFamily="34" charset="0"/>
      <p:regular r:id="rId101"/>
      <p:bold r:id="rId102"/>
      <p:italic r:id="rId103"/>
      <p:boldItalic r:id="rId104"/>
    </p:embeddedFont>
    <p:embeddedFont>
      <p:font typeface="Hatton Semi-Bold" panose="020B0604020202020204" charset="0"/>
      <p:regular r:id="rId105"/>
    </p:embeddedFont>
    <p:embeddedFont>
      <p:font typeface="Arimo" panose="020B0604020202020204" charset="0"/>
      <p:regular r:id="rId106"/>
    </p:embeddedFont>
    <p:embeddedFont>
      <p:font typeface="Canva Sans Medium" panose="020B0604020202020204" charset="0"/>
      <p:regular r:id="rId107"/>
    </p:embeddedFont>
    <p:embeddedFont>
      <p:font typeface="Futura Display" panose="020B0604020202020204" charset="0"/>
      <p:regular r:id="rId108"/>
    </p:embeddedFont>
    <p:embeddedFont>
      <p:font typeface="Canva Sans Italics" panose="020B0604020202020204" charset="0"/>
      <p:regular r:id="rId109"/>
    </p:embeddedFont>
    <p:embeddedFont>
      <p:font typeface="Canva Sans" panose="020B0604020202020204" charset="0"/>
      <p:regular r:id="rId110"/>
    </p:embeddedFont>
    <p:embeddedFont>
      <p:font typeface="Canva Sans Bold Italics" panose="020B0604020202020204" charset="0"/>
      <p:regular r:id="rId111"/>
    </p:embeddedFont>
    <p:embeddedFont>
      <p:font typeface="Kitsch Display Italics" panose="020B0604020202020204" charset="0"/>
      <p:regular r:id="rId112"/>
    </p:embeddedFont>
    <p:embeddedFont>
      <p:font typeface="Canva Sans Bold" panose="020B0604020202020204" charset="0"/>
      <p:regular r:id="rId1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4.fntdata"/><Relationship Id="rId16" Type="http://schemas.openxmlformats.org/officeDocument/2006/relationships/slide" Target="slides/slide15.xml"/><Relationship Id="rId107" Type="http://schemas.openxmlformats.org/officeDocument/2006/relationships/font" Target="fonts/font9.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4.fntdata"/><Relationship Id="rId110" Type="http://schemas.openxmlformats.org/officeDocument/2006/relationships/font" Target="fonts/font12.fntdata"/><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2.fntdata"/><Relationship Id="rId105" Type="http://schemas.openxmlformats.org/officeDocument/2006/relationships/font" Target="fonts/font7.fntdata"/><Relationship Id="rId113"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5.fntdata"/><Relationship Id="rId108" Type="http://schemas.openxmlformats.org/officeDocument/2006/relationships/font" Target="fonts/font10.fntdata"/><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8.fntdata"/><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1.fntdata"/><Relationship Id="rId10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1.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7.png"/></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4.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2563009" y="1028700"/>
            <a:ext cx="14044693" cy="8381384"/>
            <a:chOff x="0" y="0"/>
            <a:chExt cx="4779731" cy="2852377"/>
          </a:xfrm>
        </p:grpSpPr>
        <p:sp>
          <p:nvSpPr>
            <p:cNvPr id="4" name="Freeform 4"/>
            <p:cNvSpPr/>
            <p:nvPr/>
          </p:nvSpPr>
          <p:spPr>
            <a:xfrm>
              <a:off x="0" y="0"/>
              <a:ext cx="4779731" cy="2852377"/>
            </a:xfrm>
            <a:custGeom>
              <a:avLst/>
              <a:gdLst/>
              <a:ahLst/>
              <a:cxnLst/>
              <a:rect l="l" t="t" r="r" b="b"/>
              <a:pathLst>
                <a:path w="4779731" h="2852377">
                  <a:moveTo>
                    <a:pt x="28113" y="0"/>
                  </a:moveTo>
                  <a:lnTo>
                    <a:pt x="4751618" y="0"/>
                  </a:lnTo>
                  <a:cubicBezTo>
                    <a:pt x="4759074" y="0"/>
                    <a:pt x="4766225" y="2962"/>
                    <a:pt x="4771497" y="8234"/>
                  </a:cubicBezTo>
                  <a:cubicBezTo>
                    <a:pt x="4776769" y="13506"/>
                    <a:pt x="4779731" y="20657"/>
                    <a:pt x="4779731" y="28113"/>
                  </a:cubicBezTo>
                  <a:lnTo>
                    <a:pt x="4779731" y="2824264"/>
                  </a:lnTo>
                  <a:cubicBezTo>
                    <a:pt x="4779731" y="2839790"/>
                    <a:pt x="4767145" y="2852377"/>
                    <a:pt x="4751618" y="2852377"/>
                  </a:cubicBezTo>
                  <a:lnTo>
                    <a:pt x="28113" y="2852377"/>
                  </a:lnTo>
                  <a:cubicBezTo>
                    <a:pt x="12587" y="2852377"/>
                    <a:pt x="0" y="2839790"/>
                    <a:pt x="0" y="2824264"/>
                  </a:cubicBezTo>
                  <a:lnTo>
                    <a:pt x="0" y="28113"/>
                  </a:lnTo>
                  <a:cubicBezTo>
                    <a:pt x="0" y="12587"/>
                    <a:pt x="12587" y="0"/>
                    <a:pt x="28113" y="0"/>
                  </a:cubicBezTo>
                  <a:close/>
                </a:path>
              </a:pathLst>
            </a:custGeom>
            <a:solidFill>
              <a:srgbClr val="7D603D"/>
            </a:solidFill>
          </p:spPr>
        </p:sp>
        <p:sp>
          <p:nvSpPr>
            <p:cNvPr id="5" name="TextBox 5"/>
            <p:cNvSpPr txBox="1"/>
            <p:nvPr/>
          </p:nvSpPr>
          <p:spPr>
            <a:xfrm>
              <a:off x="0" y="-133350"/>
              <a:ext cx="4779731" cy="2985727"/>
            </a:xfrm>
            <a:prstGeom prst="rect">
              <a:avLst/>
            </a:prstGeom>
          </p:spPr>
          <p:txBody>
            <a:bodyPr lIns="50800" tIns="50800" rIns="50800" bIns="50800" rtlCol="0" anchor="ctr"/>
            <a:lstStyle/>
            <a:p>
              <a:pPr algn="ctr">
                <a:lnSpc>
                  <a:spcPts val="10079"/>
                </a:lnSpc>
              </a:pPr>
              <a:r>
                <a:rPr lang="en-US" sz="7199" dirty="0" smtClean="0">
                  <a:solidFill>
                    <a:srgbClr val="FCF5E4"/>
                  </a:solidFill>
                  <a:latin typeface="Canva Sans Semi-Bold"/>
                </a:rPr>
                <a:t>BASIS </a:t>
              </a:r>
              <a:r>
                <a:rPr lang="en-US" sz="7199" dirty="0">
                  <a:solidFill>
                    <a:srgbClr val="FCF5E4"/>
                  </a:solidFill>
                  <a:latin typeface="Canva Sans Semi-Bold"/>
                </a:rPr>
                <a:t>DATA BERORIENTASI OBJEK DAN BASIS DATA OBJEK RELASIONAL</a:t>
              </a:r>
            </a:p>
            <a:p>
              <a:pPr algn="ctr">
                <a:lnSpc>
                  <a:spcPts val="2380"/>
                </a:lnSpc>
                <a:spcBef>
                  <a:spcPct val="0"/>
                </a:spcBef>
              </a:pPr>
              <a:endParaRPr lang="en-US" sz="7199" dirty="0">
                <a:solidFill>
                  <a:srgbClr val="FCF5E4"/>
                </a:solidFill>
                <a:latin typeface="Canva Sans Semi-Bold"/>
              </a:endParaRP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1278599">
            <a:off x="-1187704" y="4941046"/>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3"/>
            <a:stretch>
              <a:fillRect/>
            </a:stretch>
          </a:blipFill>
        </p:spPr>
      </p:sp>
      <p:sp>
        <p:nvSpPr>
          <p:cNvPr id="8" name="Freeform 8"/>
          <p:cNvSpPr/>
          <p:nvPr/>
        </p:nvSpPr>
        <p:spPr>
          <a:xfrm rot="-4408306">
            <a:off x="16446095" y="5981668"/>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3"/>
            <a:stretch>
              <a:fillRect/>
            </a:stretch>
          </a:blipFill>
        </p:spPr>
      </p:sp>
      <p:sp>
        <p:nvSpPr>
          <p:cNvPr id="9" name="Freeform 9"/>
          <p:cNvSpPr/>
          <p:nvPr/>
        </p:nvSpPr>
        <p:spPr>
          <a:xfrm rot="844011">
            <a:off x="2039749" y="409686"/>
            <a:ext cx="1788543" cy="2772934"/>
          </a:xfrm>
          <a:custGeom>
            <a:avLst/>
            <a:gdLst/>
            <a:ahLst/>
            <a:cxnLst/>
            <a:rect l="l" t="t" r="r" b="b"/>
            <a:pathLst>
              <a:path w="1788543" h="2772934">
                <a:moveTo>
                  <a:pt x="0" y="0"/>
                </a:moveTo>
                <a:lnTo>
                  <a:pt x="1788543" y="0"/>
                </a:lnTo>
                <a:lnTo>
                  <a:pt x="1788543" y="2772934"/>
                </a:lnTo>
                <a:lnTo>
                  <a:pt x="0" y="2772934"/>
                </a:lnTo>
                <a:lnTo>
                  <a:pt x="0" y="0"/>
                </a:lnTo>
                <a:close/>
              </a:path>
            </a:pathLst>
          </a:custGeom>
          <a:blipFill>
            <a:blip r:embed="rId4"/>
            <a:stretch>
              <a:fillRect/>
            </a:stretch>
          </a:blipFill>
        </p:spPr>
      </p:sp>
      <p:sp>
        <p:nvSpPr>
          <p:cNvPr id="10" name="Freeform 10"/>
          <p:cNvSpPr/>
          <p:nvPr/>
        </p:nvSpPr>
        <p:spPr>
          <a:xfrm rot="982377">
            <a:off x="15381622" y="6922609"/>
            <a:ext cx="1794954" cy="2782874"/>
          </a:xfrm>
          <a:custGeom>
            <a:avLst/>
            <a:gdLst/>
            <a:ahLst/>
            <a:cxnLst/>
            <a:rect l="l" t="t" r="r" b="b"/>
            <a:pathLst>
              <a:path w="1794954" h="2782874">
                <a:moveTo>
                  <a:pt x="0" y="0"/>
                </a:moveTo>
                <a:lnTo>
                  <a:pt x="1794954" y="0"/>
                </a:lnTo>
                <a:lnTo>
                  <a:pt x="1794954" y="2782874"/>
                </a:lnTo>
                <a:lnTo>
                  <a:pt x="0" y="2782874"/>
                </a:lnTo>
                <a:lnTo>
                  <a:pt x="0" y="0"/>
                </a:lnTo>
                <a:close/>
              </a:path>
            </a:pathLst>
          </a:custGeom>
          <a:blipFill>
            <a:blip r:embed="rId4"/>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7191301" y="440491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3"/>
            <a:stretch>
              <a:fillRect/>
            </a:stretch>
          </a:blipFill>
        </p:spPr>
      </p:sp>
      <p:sp>
        <p:nvSpPr>
          <p:cNvPr id="4" name="Freeform 4"/>
          <p:cNvSpPr/>
          <p:nvPr/>
        </p:nvSpPr>
        <p:spPr>
          <a:xfrm rot="727633">
            <a:off x="-3402472" y="891710"/>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5" name="Freeform 5"/>
          <p:cNvSpPr/>
          <p:nvPr/>
        </p:nvSpPr>
        <p:spPr>
          <a:xfrm rot="2776135">
            <a:off x="-2902866" y="7747383"/>
            <a:ext cx="4865751" cy="8229600"/>
          </a:xfrm>
          <a:custGeom>
            <a:avLst/>
            <a:gdLst/>
            <a:ahLst/>
            <a:cxnLst/>
            <a:rect l="l" t="t" r="r" b="b"/>
            <a:pathLst>
              <a:path w="4865751" h="8229600">
                <a:moveTo>
                  <a:pt x="0" y="0"/>
                </a:moveTo>
                <a:lnTo>
                  <a:pt x="4865751" y="0"/>
                </a:lnTo>
                <a:lnTo>
                  <a:pt x="4865751" y="8229600"/>
                </a:lnTo>
                <a:lnTo>
                  <a:pt x="0" y="8229600"/>
                </a:lnTo>
                <a:lnTo>
                  <a:pt x="0" y="0"/>
                </a:lnTo>
                <a:close/>
              </a:path>
            </a:pathLst>
          </a:custGeom>
          <a:blipFill>
            <a:blip r:embed="rId5"/>
            <a:stretch>
              <a:fillRect/>
            </a:stretch>
          </a:blipFill>
        </p:spPr>
      </p:sp>
      <p:sp>
        <p:nvSpPr>
          <p:cNvPr id="6" name="Freeform 6"/>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6"/>
            <a:stretch>
              <a:fillRect t="-401" b="-401"/>
            </a:stretch>
          </a:blipFill>
        </p:spPr>
      </p:sp>
      <p:sp>
        <p:nvSpPr>
          <p:cNvPr id="7" name="TextBox 7"/>
          <p:cNvSpPr txBox="1"/>
          <p:nvPr/>
        </p:nvSpPr>
        <p:spPr>
          <a:xfrm>
            <a:off x="5218529" y="876300"/>
            <a:ext cx="7850943" cy="1286735"/>
          </a:xfrm>
          <a:prstGeom prst="rect">
            <a:avLst/>
          </a:prstGeom>
        </p:spPr>
        <p:txBody>
          <a:bodyPr lIns="0" tIns="0" rIns="0" bIns="0" rtlCol="0" anchor="t">
            <a:spAutoFit/>
          </a:bodyPr>
          <a:lstStyle/>
          <a:p>
            <a:pPr algn="ctr">
              <a:lnSpc>
                <a:spcPts val="10508"/>
              </a:lnSpc>
            </a:pPr>
            <a:r>
              <a:rPr lang="en-US" sz="7506">
                <a:solidFill>
                  <a:srgbClr val="000000"/>
                </a:solidFill>
                <a:latin typeface="Futura Display"/>
              </a:rPr>
              <a:t>Mendefinisikan  Relasi</a:t>
            </a:r>
          </a:p>
        </p:txBody>
      </p:sp>
      <p:sp>
        <p:nvSpPr>
          <p:cNvPr id="8" name="TextBox 8"/>
          <p:cNvSpPr txBox="1"/>
          <p:nvPr/>
        </p:nvSpPr>
        <p:spPr>
          <a:xfrm>
            <a:off x="1847921" y="5067300"/>
            <a:ext cx="14435495" cy="5004710"/>
          </a:xfrm>
          <a:prstGeom prst="rect">
            <a:avLst/>
          </a:prstGeom>
        </p:spPr>
        <p:txBody>
          <a:bodyPr lIns="0" tIns="0" rIns="0" bIns="0" rtlCol="0" anchor="t">
            <a:spAutoFit/>
          </a:bodyPr>
          <a:lstStyle/>
          <a:p>
            <a:pPr>
              <a:lnSpc>
                <a:spcPts val="5674"/>
              </a:lnSpc>
            </a:pPr>
            <a:r>
              <a:rPr lang="en-US" sz="4053">
                <a:solidFill>
                  <a:srgbClr val="000000"/>
                </a:solidFill>
                <a:latin typeface="Kitsch Display"/>
              </a:rPr>
              <a:t> contoh: </a:t>
            </a:r>
          </a:p>
          <a:p>
            <a:pPr>
              <a:lnSpc>
                <a:spcPts val="5674"/>
              </a:lnSpc>
            </a:pPr>
            <a:r>
              <a:rPr lang="en-US" sz="4053">
                <a:solidFill>
                  <a:srgbClr val="000000"/>
                </a:solidFill>
                <a:latin typeface="Kitsch Display"/>
              </a:rPr>
              <a:t>  //relasi antara mahasiswa dan matakuliah yang ditawarkan</a:t>
            </a:r>
          </a:p>
          <a:p>
            <a:pPr>
              <a:lnSpc>
                <a:spcPts val="5674"/>
              </a:lnSpc>
            </a:pPr>
            <a:endParaRPr lang="en-US" sz="4053">
              <a:solidFill>
                <a:srgbClr val="000000"/>
              </a:solidFill>
              <a:latin typeface="Kitsch Display"/>
            </a:endParaRPr>
          </a:p>
          <a:p>
            <a:pPr>
              <a:lnSpc>
                <a:spcPts val="5674"/>
              </a:lnSpc>
            </a:pPr>
            <a:r>
              <a:rPr lang="en-US" sz="4053">
                <a:solidFill>
                  <a:srgbClr val="000000"/>
                </a:solidFill>
                <a:latin typeface="Kitsch Display"/>
              </a:rPr>
              <a:t>relationship set&lt;Matakuliah_Yang_Ditawarkan&gt;</a:t>
            </a:r>
          </a:p>
          <a:p>
            <a:pPr>
              <a:lnSpc>
                <a:spcPts val="5674"/>
              </a:lnSpc>
            </a:pPr>
            <a:r>
              <a:rPr lang="en-US" sz="4053">
                <a:solidFill>
                  <a:srgbClr val="000000"/>
                </a:solidFill>
                <a:latin typeface="Kitsch Display"/>
              </a:rPr>
              <a:t>mengambil inverse Matakuliah_Yang_Ditawarkan : :</a:t>
            </a:r>
          </a:p>
          <a:p>
            <a:pPr>
              <a:lnSpc>
                <a:spcPts val="5674"/>
              </a:lnSpc>
            </a:pPr>
            <a:r>
              <a:rPr lang="en-US" sz="4053">
                <a:solidFill>
                  <a:srgbClr val="000000"/>
                </a:solidFill>
                <a:latin typeface="Kitsch Display"/>
              </a:rPr>
              <a:t>Diambil_Oleh;</a:t>
            </a:r>
          </a:p>
          <a:p>
            <a:pPr>
              <a:lnSpc>
                <a:spcPts val="5674"/>
              </a:lnSpc>
            </a:pPr>
            <a:r>
              <a:rPr lang="en-US" sz="4053">
                <a:solidFill>
                  <a:srgbClr val="000000"/>
                </a:solidFill>
                <a:latin typeface="Kitsch Display"/>
              </a:rPr>
              <a:t>                 &gt;&gt;&gt;&gt;&gt;&gt;&gt;&gt;&gt;&gt;&gt;&gt;&gt;&gt;&gt;&gt;&gt;&gt;&gt;&gt;&gt;&gt;&gt;&gt;&gt;&gt;</a:t>
            </a:r>
          </a:p>
        </p:txBody>
      </p:sp>
      <p:sp>
        <p:nvSpPr>
          <p:cNvPr id="9" name="TextBox 9"/>
          <p:cNvSpPr txBox="1"/>
          <p:nvPr/>
        </p:nvSpPr>
        <p:spPr>
          <a:xfrm>
            <a:off x="2188317" y="2682595"/>
            <a:ext cx="14386293" cy="2272173"/>
          </a:xfrm>
          <a:prstGeom prst="rect">
            <a:avLst/>
          </a:prstGeom>
        </p:spPr>
        <p:txBody>
          <a:bodyPr lIns="0" tIns="0" rIns="0" bIns="0" rtlCol="0" anchor="t">
            <a:spAutoFit/>
          </a:bodyPr>
          <a:lstStyle/>
          <a:p>
            <a:pPr algn="ctr">
              <a:lnSpc>
                <a:spcPts val="6012"/>
              </a:lnSpc>
            </a:pPr>
            <a:r>
              <a:rPr lang="en-US" sz="4294">
                <a:solidFill>
                  <a:srgbClr val="000000"/>
                </a:solidFill>
                <a:latin typeface="Kitsch Display"/>
              </a:rPr>
              <a:t>Relasi merujuk pada suatu tabel atau set tabel yang memiliki hubungan antara satu sama lain. kita menggunakkan kata kunci </a:t>
            </a:r>
            <a:r>
              <a:rPr lang="en-US" sz="4294">
                <a:solidFill>
                  <a:srgbClr val="000000"/>
                </a:solidFill>
                <a:latin typeface="Kitsch Display Italics"/>
              </a:rPr>
              <a:t>relationship: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5962974" y="368240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5" name="Freeform 5"/>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5"/>
            <a:stretch>
              <a:fillRect/>
            </a:stretch>
          </a:blipFill>
        </p:spPr>
      </p:sp>
      <p:sp>
        <p:nvSpPr>
          <p:cNvPr id="6" name="TextBox 6"/>
          <p:cNvSpPr txBox="1"/>
          <p:nvPr/>
        </p:nvSpPr>
        <p:spPr>
          <a:xfrm>
            <a:off x="2821230" y="1263536"/>
            <a:ext cx="14238443" cy="725289"/>
          </a:xfrm>
          <a:prstGeom prst="rect">
            <a:avLst/>
          </a:prstGeom>
        </p:spPr>
        <p:txBody>
          <a:bodyPr lIns="0" tIns="0" rIns="0" bIns="0" rtlCol="0" anchor="t">
            <a:spAutoFit/>
          </a:bodyPr>
          <a:lstStyle/>
          <a:p>
            <a:pPr>
              <a:lnSpc>
                <a:spcPts val="5707"/>
              </a:lnSpc>
            </a:pPr>
            <a:r>
              <a:rPr lang="en-US" sz="4390" u="sng">
                <a:solidFill>
                  <a:srgbClr val="000000"/>
                </a:solidFill>
                <a:latin typeface="Canva Sans Bold"/>
              </a:rPr>
              <a:t>Mendefisikan Atribut dengan pengidentifikasi Objek</a:t>
            </a:r>
          </a:p>
        </p:txBody>
      </p:sp>
      <p:sp>
        <p:nvSpPr>
          <p:cNvPr id="7" name="TextBox 7"/>
          <p:cNvSpPr txBox="1"/>
          <p:nvPr/>
        </p:nvSpPr>
        <p:spPr>
          <a:xfrm>
            <a:off x="2435590" y="2390123"/>
            <a:ext cx="13253421" cy="9941378"/>
          </a:xfrm>
          <a:prstGeom prst="rect">
            <a:avLst/>
          </a:prstGeom>
        </p:spPr>
        <p:txBody>
          <a:bodyPr lIns="0" tIns="0" rIns="0" bIns="0" rtlCol="0" anchor="t">
            <a:spAutoFit/>
          </a:bodyPr>
          <a:lstStyle/>
          <a:p>
            <a:pPr>
              <a:lnSpc>
                <a:spcPts val="4178"/>
              </a:lnSpc>
            </a:pPr>
            <a:r>
              <a:rPr lang="en-US" sz="3214">
                <a:solidFill>
                  <a:srgbClr val="000000"/>
                </a:solidFill>
                <a:latin typeface="Canva Sans Bold"/>
              </a:rPr>
              <a:t>Atribut yang dinamakan jurusan didalam mata kuliah yang menunjukkan jurusan tertentu yang menawarkan mata kuliah. </a:t>
            </a:r>
          </a:p>
          <a:p>
            <a:pPr>
              <a:lnSpc>
                <a:spcPts val="4178"/>
              </a:lnSpc>
            </a:pPr>
            <a:endParaRPr lang="en-US" sz="3214">
              <a:solidFill>
                <a:srgbClr val="000000"/>
              </a:solidFill>
              <a:latin typeface="Canva Sans Bold"/>
            </a:endParaRPr>
          </a:p>
          <a:p>
            <a:pPr>
              <a:lnSpc>
                <a:spcPts val="4178"/>
              </a:lnSpc>
            </a:pPr>
            <a:r>
              <a:rPr lang="en-US" sz="3214">
                <a:solidFill>
                  <a:srgbClr val="000000"/>
                </a:solidFill>
                <a:latin typeface="Canva Sans Bold"/>
              </a:rPr>
              <a:t>Melakukan perubahan seperlunya seperti :</a:t>
            </a:r>
          </a:p>
          <a:p>
            <a:pPr>
              <a:lnSpc>
                <a:spcPts val="4178"/>
              </a:lnSpc>
            </a:pPr>
            <a:r>
              <a:rPr lang="en-US" sz="3214">
                <a:solidFill>
                  <a:srgbClr val="000000"/>
                </a:solidFill>
                <a:latin typeface="Canva Sans Bold"/>
              </a:rPr>
              <a:t>class Matakuliah  {</a:t>
            </a:r>
          </a:p>
          <a:p>
            <a:pPr>
              <a:lnSpc>
                <a:spcPts val="4178"/>
              </a:lnSpc>
            </a:pPr>
            <a:r>
              <a:rPr lang="en-US" sz="3214">
                <a:solidFill>
                  <a:srgbClr val="000000"/>
                </a:solidFill>
                <a:latin typeface="Canva Sans Bold"/>
              </a:rPr>
              <a:t>// nilai atribut jurusan adalah </a:t>
            </a:r>
          </a:p>
          <a:p>
            <a:pPr>
              <a:lnSpc>
                <a:spcPts val="4178"/>
              </a:lnSpc>
            </a:pPr>
            <a:r>
              <a:rPr lang="en-US" sz="3214">
                <a:solidFill>
                  <a:srgbClr val="000000"/>
                </a:solidFill>
                <a:latin typeface="Canva Sans Bold"/>
              </a:rPr>
              <a:t>// pengidentifikasi objek atributt</a:t>
            </a:r>
          </a:p>
          <a:p>
            <a:pPr>
              <a:lnSpc>
                <a:spcPts val="4178"/>
              </a:lnSpc>
            </a:pPr>
            <a:r>
              <a:rPr lang="en-US" sz="3214">
                <a:solidFill>
                  <a:srgbClr val="000000"/>
                </a:solidFill>
                <a:latin typeface="Canva Sans Bold"/>
              </a:rPr>
              <a:t>  } ;</a:t>
            </a:r>
          </a:p>
          <a:p>
            <a:pPr>
              <a:lnSpc>
                <a:spcPts val="4178"/>
              </a:lnSpc>
            </a:pPr>
            <a:endParaRPr lang="en-US" sz="3214">
              <a:solidFill>
                <a:srgbClr val="000000"/>
              </a:solidFill>
              <a:latin typeface="Canva Sans Bold"/>
            </a:endParaRPr>
          </a:p>
          <a:p>
            <a:pPr>
              <a:lnSpc>
                <a:spcPts val="4178"/>
              </a:lnSpc>
            </a:pPr>
            <a:r>
              <a:rPr lang="en-US" sz="3214">
                <a:solidFill>
                  <a:srgbClr val="000000"/>
                </a:solidFill>
                <a:latin typeface="Canva Sans Bold"/>
              </a:rPr>
              <a:t>class Jurusan {</a:t>
            </a:r>
          </a:p>
          <a:p>
            <a:pPr>
              <a:lnSpc>
                <a:spcPts val="4178"/>
              </a:lnSpc>
            </a:pPr>
            <a:r>
              <a:rPr lang="en-US" sz="3214">
                <a:solidFill>
                  <a:srgbClr val="000000"/>
                </a:solidFill>
                <a:latin typeface="Canva Sans Bold"/>
              </a:rPr>
              <a:t>attributte short Kd_Jur ;</a:t>
            </a:r>
          </a:p>
          <a:p>
            <a:pPr>
              <a:lnSpc>
                <a:spcPts val="4178"/>
              </a:lnSpc>
            </a:pPr>
            <a:r>
              <a:rPr lang="en-US" sz="3214">
                <a:solidFill>
                  <a:srgbClr val="000000"/>
                </a:solidFill>
                <a:latin typeface="Canva Sans Bold"/>
              </a:rPr>
              <a:t>attributte string Nama_Jur;</a:t>
            </a:r>
          </a:p>
          <a:p>
            <a:pPr>
              <a:lnSpc>
                <a:spcPts val="4178"/>
              </a:lnSpc>
            </a:pPr>
            <a:r>
              <a:rPr lang="en-US" sz="3214">
                <a:solidFill>
                  <a:srgbClr val="000000"/>
                </a:solidFill>
                <a:latin typeface="Canva Sans Bold"/>
              </a:rPr>
              <a:t>attributte string Alamat_Kantor;</a:t>
            </a:r>
          </a:p>
          <a:p>
            <a:pPr>
              <a:lnSpc>
                <a:spcPts val="4178"/>
              </a:lnSpc>
            </a:pPr>
            <a:r>
              <a:rPr lang="en-US" sz="3214">
                <a:solidFill>
                  <a:srgbClr val="000000"/>
                </a:solidFill>
                <a:latin typeface="Canva Sans Bold"/>
              </a:rPr>
              <a:t>};</a:t>
            </a:r>
          </a:p>
          <a:p>
            <a:pPr>
              <a:lnSpc>
                <a:spcPts val="4178"/>
              </a:lnSpc>
            </a:pPr>
            <a:endParaRPr lang="en-US" sz="3214">
              <a:solidFill>
                <a:srgbClr val="000000"/>
              </a:solidFill>
              <a:latin typeface="Canva Sans Bold"/>
            </a:endParaRPr>
          </a:p>
          <a:p>
            <a:pPr>
              <a:lnSpc>
                <a:spcPts val="4178"/>
              </a:lnSpc>
            </a:pPr>
            <a:endParaRPr lang="en-US" sz="3214">
              <a:solidFill>
                <a:srgbClr val="000000"/>
              </a:solidFill>
              <a:latin typeface="Canva Sans Bold"/>
            </a:endParaRPr>
          </a:p>
          <a:p>
            <a:pPr>
              <a:lnSpc>
                <a:spcPts val="4178"/>
              </a:lnSpc>
            </a:pPr>
            <a:endParaRPr lang="en-US" sz="3214">
              <a:solidFill>
                <a:srgbClr val="000000"/>
              </a:solidFill>
              <a:latin typeface="Canva Sans Bold"/>
            </a:endParaRPr>
          </a:p>
          <a:p>
            <a:pPr>
              <a:lnSpc>
                <a:spcPts val="4178"/>
              </a:lnSpc>
            </a:pPr>
            <a:endParaRPr lang="en-US" sz="3214">
              <a:solidFill>
                <a:srgbClr val="000000"/>
              </a:solidFill>
              <a:latin typeface="Canva Sans Bold"/>
            </a:endParaRPr>
          </a:p>
          <a:p>
            <a:pPr>
              <a:lnSpc>
                <a:spcPts val="4178"/>
              </a:lnSpc>
            </a:pPr>
            <a:endParaRPr lang="en-US" sz="3214">
              <a:solidFill>
                <a:srgbClr val="000000"/>
              </a:solidFill>
              <a:latin typeface="Canva Sans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6838484" y="4060886"/>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5" name="Freeform 5"/>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5"/>
            <a:stretch>
              <a:fillRect/>
            </a:stretch>
          </a:blipFill>
        </p:spPr>
      </p:sp>
      <p:sp>
        <p:nvSpPr>
          <p:cNvPr id="6" name="Freeform 6"/>
          <p:cNvSpPr/>
          <p:nvPr/>
        </p:nvSpPr>
        <p:spPr>
          <a:xfrm>
            <a:off x="370880" y="2777845"/>
            <a:ext cx="5646298" cy="4975739"/>
          </a:xfrm>
          <a:custGeom>
            <a:avLst/>
            <a:gdLst/>
            <a:ahLst/>
            <a:cxnLst/>
            <a:rect l="l" t="t" r="r" b="b"/>
            <a:pathLst>
              <a:path w="5646298" h="4975739">
                <a:moveTo>
                  <a:pt x="0" y="0"/>
                </a:moveTo>
                <a:lnTo>
                  <a:pt x="5646298" y="0"/>
                </a:lnTo>
                <a:lnTo>
                  <a:pt x="5646298" y="4975740"/>
                </a:lnTo>
                <a:lnTo>
                  <a:pt x="0" y="4975740"/>
                </a:lnTo>
                <a:lnTo>
                  <a:pt x="0" y="0"/>
                </a:lnTo>
                <a:close/>
              </a:path>
            </a:pathLst>
          </a:custGeom>
          <a:blipFill>
            <a:blip r:embed="rId6"/>
            <a:stretch>
              <a:fillRect/>
            </a:stretch>
          </a:blipFill>
        </p:spPr>
      </p:sp>
      <p:sp>
        <p:nvSpPr>
          <p:cNvPr id="7" name="Freeform 7"/>
          <p:cNvSpPr/>
          <p:nvPr/>
        </p:nvSpPr>
        <p:spPr>
          <a:xfrm>
            <a:off x="6650313" y="2637352"/>
            <a:ext cx="10409360" cy="5256727"/>
          </a:xfrm>
          <a:custGeom>
            <a:avLst/>
            <a:gdLst/>
            <a:ahLst/>
            <a:cxnLst/>
            <a:rect l="l" t="t" r="r" b="b"/>
            <a:pathLst>
              <a:path w="10409360" h="5256727">
                <a:moveTo>
                  <a:pt x="0" y="0"/>
                </a:moveTo>
                <a:lnTo>
                  <a:pt x="10409360" y="0"/>
                </a:lnTo>
                <a:lnTo>
                  <a:pt x="10409360" y="5256727"/>
                </a:lnTo>
                <a:lnTo>
                  <a:pt x="0" y="5256727"/>
                </a:lnTo>
                <a:lnTo>
                  <a:pt x="0" y="0"/>
                </a:lnTo>
                <a:close/>
              </a:path>
            </a:pathLst>
          </a:custGeom>
          <a:blipFill>
            <a:blip r:embed="rId7"/>
            <a:stretch>
              <a:fillRect/>
            </a:stretch>
          </a:blipFill>
        </p:spPr>
      </p:sp>
      <p:sp>
        <p:nvSpPr>
          <p:cNvPr id="8" name="TextBox 8"/>
          <p:cNvSpPr txBox="1"/>
          <p:nvPr/>
        </p:nvSpPr>
        <p:spPr>
          <a:xfrm>
            <a:off x="1854936" y="1356397"/>
            <a:ext cx="10888478" cy="2223771"/>
          </a:xfrm>
          <a:prstGeom prst="rect">
            <a:avLst/>
          </a:prstGeom>
        </p:spPr>
        <p:txBody>
          <a:bodyPr lIns="0" tIns="0" rIns="0" bIns="0" rtlCol="0" anchor="t">
            <a:spAutoFit/>
          </a:bodyPr>
          <a:lstStyle/>
          <a:p>
            <a:pPr algn="ctr">
              <a:lnSpc>
                <a:spcPts val="4479"/>
              </a:lnSpc>
            </a:pPr>
            <a:r>
              <a:rPr lang="en-US" sz="3199">
                <a:solidFill>
                  <a:srgbClr val="000000"/>
                </a:solidFill>
                <a:latin typeface="Canva Sans Bold"/>
              </a:rPr>
              <a:t>Mendefenisikan Hubungan Banyak-Ke-Banyak, Kunci, dan Attributte bernilai Banyak </a:t>
            </a:r>
          </a:p>
          <a:p>
            <a:pPr algn="ctr">
              <a:lnSpc>
                <a:spcPts val="4479"/>
              </a:lnSpc>
            </a:pPr>
            <a:endParaRPr lang="en-US" sz="3199">
              <a:solidFill>
                <a:srgbClr val="000000"/>
              </a:solidFill>
              <a:latin typeface="Canva Sans Bold"/>
            </a:endParaRPr>
          </a:p>
          <a:p>
            <a:pPr algn="ctr">
              <a:lnSpc>
                <a:spcPts val="4479"/>
              </a:lnSpc>
              <a:spcBef>
                <a:spcPct val="0"/>
              </a:spcBef>
            </a:pPr>
            <a:endParaRPr lang="en-US" sz="3199">
              <a:solidFill>
                <a:srgbClr val="000000"/>
              </a:solidFill>
              <a:latin typeface="Canva Sans Bold"/>
            </a:endParaRPr>
          </a:p>
        </p:txBody>
      </p:sp>
      <p:sp>
        <p:nvSpPr>
          <p:cNvPr id="9" name="TextBox 9"/>
          <p:cNvSpPr txBox="1"/>
          <p:nvPr/>
        </p:nvSpPr>
        <p:spPr>
          <a:xfrm>
            <a:off x="4589487" y="8506727"/>
            <a:ext cx="12794010" cy="989965"/>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Canva Sans Bold"/>
              </a:rPr>
              <a:t>pada skema ODL kita telah menspesifikasi kunci kandidat untuk karyawan dan proyek dengan kata kunci key. </a:t>
            </a:r>
          </a:p>
          <a:p>
            <a:pPr algn="ctr">
              <a:lnSpc>
                <a:spcPts val="2659"/>
              </a:lnSpc>
              <a:spcBef>
                <a:spcPct val="0"/>
              </a:spcBef>
            </a:pPr>
            <a:r>
              <a:rPr lang="en-US" sz="1899">
                <a:solidFill>
                  <a:srgbClr val="000000"/>
                </a:solidFill>
                <a:latin typeface="Canva Sans Bold"/>
              </a:rPr>
              <a:t>ODL juga mendukung kunci komposit, yaitu kunci yang mengandung lebih dari satu attribute</a:t>
            </a:r>
          </a:p>
          <a:p>
            <a:pPr algn="ctr">
              <a:lnSpc>
                <a:spcPts val="2659"/>
              </a:lnSpc>
              <a:spcBef>
                <a:spcPct val="0"/>
              </a:spcBef>
            </a:pPr>
            <a:endParaRPr lang="en-US" sz="1899">
              <a:solidFill>
                <a:srgbClr val="000000"/>
              </a:solidFill>
              <a:latin typeface="Canva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5962974" y="368240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5" name="Freeform 5"/>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5"/>
            <a:stretch>
              <a:fillRect/>
            </a:stretch>
          </a:blipFill>
        </p:spPr>
      </p:sp>
      <p:sp>
        <p:nvSpPr>
          <p:cNvPr id="6" name="Freeform 6"/>
          <p:cNvSpPr/>
          <p:nvPr/>
        </p:nvSpPr>
        <p:spPr>
          <a:xfrm>
            <a:off x="4494212" y="2560843"/>
            <a:ext cx="8549138" cy="5647775"/>
          </a:xfrm>
          <a:custGeom>
            <a:avLst/>
            <a:gdLst/>
            <a:ahLst/>
            <a:cxnLst/>
            <a:rect l="l" t="t" r="r" b="b"/>
            <a:pathLst>
              <a:path w="8549138" h="5647775">
                <a:moveTo>
                  <a:pt x="0" y="0"/>
                </a:moveTo>
                <a:lnTo>
                  <a:pt x="8549139" y="0"/>
                </a:lnTo>
                <a:lnTo>
                  <a:pt x="8549139" y="5647774"/>
                </a:lnTo>
                <a:lnTo>
                  <a:pt x="0" y="5647774"/>
                </a:lnTo>
                <a:lnTo>
                  <a:pt x="0" y="0"/>
                </a:lnTo>
                <a:close/>
              </a:path>
            </a:pathLst>
          </a:custGeom>
          <a:blipFill>
            <a:blip r:embed="rId6"/>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6713411" y="4495374"/>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5" name="Freeform 5"/>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5"/>
            <a:stretch>
              <a:fillRect/>
            </a:stretch>
          </a:blipFill>
        </p:spPr>
      </p:sp>
      <p:sp>
        <p:nvSpPr>
          <p:cNvPr id="6" name="TextBox 6"/>
          <p:cNvSpPr txBox="1"/>
          <p:nvPr/>
        </p:nvSpPr>
        <p:spPr>
          <a:xfrm>
            <a:off x="2075259" y="1910488"/>
            <a:ext cx="14127361" cy="8157210"/>
          </a:xfrm>
          <a:prstGeom prst="rect">
            <a:avLst/>
          </a:prstGeom>
        </p:spPr>
        <p:txBody>
          <a:bodyPr lIns="0" tIns="0" rIns="0" bIns="0" rtlCol="0" anchor="t">
            <a:spAutoFit/>
          </a:bodyPr>
          <a:lstStyle/>
          <a:p>
            <a:pPr>
              <a:lnSpc>
                <a:spcPts val="2939"/>
              </a:lnSpc>
            </a:pPr>
            <a:r>
              <a:rPr lang="en-US" sz="2099">
                <a:solidFill>
                  <a:srgbClr val="000000"/>
                </a:solidFill>
                <a:latin typeface="Canva Sans Bold"/>
              </a:rPr>
              <a:t>ODL  juga mendukung relasi unary dan binary.tetapi tidak mendukung relasi dengan derajat yang lebih tinggi.</a:t>
            </a:r>
          </a:p>
          <a:p>
            <a:pPr>
              <a:lnSpc>
                <a:spcPts val="2939"/>
              </a:lnSpc>
            </a:pPr>
            <a:r>
              <a:rPr lang="en-US" sz="2099">
                <a:solidFill>
                  <a:srgbClr val="000000"/>
                </a:solidFill>
                <a:latin typeface="Canva Sans Bold"/>
              </a:rPr>
              <a:t>Hal ini memungkinkan kita menggambarkan relasi generelisasi dengan kata kunci extends.</a:t>
            </a:r>
          </a:p>
          <a:p>
            <a:pPr>
              <a:lnSpc>
                <a:spcPts val="2939"/>
              </a:lnSpc>
            </a:pPr>
            <a:r>
              <a:rPr lang="en-US" sz="2099">
                <a:solidFill>
                  <a:srgbClr val="000000"/>
                </a:solidFill>
                <a:latin typeface="Canva Sans Bold"/>
              </a:rPr>
              <a:t>Skema ODL yang berhubungan dengan diagram kelas pada gambar 8.3 adalah</a:t>
            </a:r>
          </a:p>
          <a:p>
            <a:pPr>
              <a:lnSpc>
                <a:spcPts val="2939"/>
              </a:lnSpc>
            </a:pPr>
            <a:r>
              <a:rPr lang="en-US" sz="2099">
                <a:solidFill>
                  <a:srgbClr val="000000"/>
                </a:solidFill>
                <a:latin typeface="Canva Sans Bold"/>
              </a:rPr>
              <a:t>class karyawan    {</a:t>
            </a:r>
          </a:p>
          <a:p>
            <a:pPr>
              <a:lnSpc>
                <a:spcPts val="2939"/>
              </a:lnSpc>
            </a:pPr>
            <a:r>
              <a:rPr lang="en-US" sz="2099">
                <a:solidFill>
                  <a:srgbClr val="000000"/>
                </a:solidFill>
                <a:latin typeface="Canva Sans Bold"/>
              </a:rPr>
              <a:t>             (extends karyawan)</a:t>
            </a:r>
          </a:p>
          <a:p>
            <a:pPr>
              <a:lnSpc>
                <a:spcPts val="2939"/>
              </a:lnSpc>
            </a:pPr>
            <a:r>
              <a:rPr lang="en-US" sz="2099">
                <a:solidFill>
                  <a:srgbClr val="000000"/>
                </a:solidFill>
                <a:latin typeface="Canva Sans Bold"/>
              </a:rPr>
              <a:t>               attribute string Nama;</a:t>
            </a:r>
          </a:p>
          <a:p>
            <a:pPr>
              <a:lnSpc>
                <a:spcPts val="2939"/>
              </a:lnSpc>
            </a:pPr>
            <a:r>
              <a:rPr lang="en-US" sz="2099">
                <a:solidFill>
                  <a:srgbClr val="000000"/>
                </a:solidFill>
                <a:latin typeface="Canva Sans Bold"/>
              </a:rPr>
              <a:t>               attribute string Alamat;</a:t>
            </a:r>
          </a:p>
          <a:p>
            <a:pPr>
              <a:lnSpc>
                <a:spcPts val="2939"/>
              </a:lnSpc>
            </a:pPr>
            <a:r>
              <a:rPr lang="en-US" sz="2099">
                <a:solidFill>
                  <a:srgbClr val="000000"/>
                </a:solidFill>
                <a:latin typeface="Canva Sans Bold"/>
              </a:rPr>
              <a:t>               attribute Date Tgl_penggajian;</a:t>
            </a:r>
          </a:p>
          <a:p>
            <a:pPr>
              <a:lnSpc>
                <a:spcPts val="2939"/>
              </a:lnSpc>
            </a:pPr>
            <a:r>
              <a:rPr lang="en-US" sz="2099">
                <a:solidFill>
                  <a:srgbClr val="000000"/>
                </a:solidFill>
                <a:latin typeface="Canva Sans Bold"/>
              </a:rPr>
              <a:t>  };</a:t>
            </a:r>
          </a:p>
          <a:p>
            <a:pPr>
              <a:lnSpc>
                <a:spcPts val="2939"/>
              </a:lnSpc>
            </a:pPr>
            <a:endParaRPr lang="en-US" sz="2099">
              <a:solidFill>
                <a:srgbClr val="000000"/>
              </a:solidFill>
              <a:latin typeface="Canva Sans Bold"/>
            </a:endParaRPr>
          </a:p>
          <a:p>
            <a:pPr>
              <a:lnSpc>
                <a:spcPts val="2939"/>
              </a:lnSpc>
            </a:pPr>
            <a:r>
              <a:rPr lang="en-US" sz="2099">
                <a:solidFill>
                  <a:srgbClr val="000000"/>
                </a:solidFill>
                <a:latin typeface="Canva Sans Bold"/>
              </a:rPr>
              <a:t> class Karyawan_Tetap extends Karyawan  {</a:t>
            </a:r>
          </a:p>
          <a:p>
            <a:pPr>
              <a:lnSpc>
                <a:spcPts val="2939"/>
              </a:lnSpc>
            </a:pPr>
            <a:r>
              <a:rPr lang="en-US" sz="2099">
                <a:solidFill>
                  <a:srgbClr val="000000"/>
                </a:solidFill>
                <a:latin typeface="Canva Sans Bold"/>
              </a:rPr>
              <a:t>              (extent Karyawan_Tetap key NIP)</a:t>
            </a:r>
          </a:p>
          <a:p>
            <a:pPr>
              <a:lnSpc>
                <a:spcPts val="2939"/>
              </a:lnSpc>
            </a:pPr>
            <a:r>
              <a:rPr lang="en-US" sz="2099">
                <a:solidFill>
                  <a:srgbClr val="000000"/>
                </a:solidFill>
                <a:latin typeface="Canva Sans Bold"/>
              </a:rPr>
              <a:t>              attribute string NIP;</a:t>
            </a:r>
          </a:p>
          <a:p>
            <a:pPr>
              <a:lnSpc>
                <a:spcPts val="2939"/>
              </a:lnSpc>
            </a:pPr>
            <a:r>
              <a:rPr lang="en-US" sz="2099">
                <a:solidFill>
                  <a:srgbClr val="000000"/>
                </a:solidFill>
                <a:latin typeface="Canva Sans Bold"/>
              </a:rPr>
              <a:t>              attribute float Gaji_bulanan;</a:t>
            </a:r>
          </a:p>
          <a:p>
            <a:pPr>
              <a:lnSpc>
                <a:spcPts val="2939"/>
              </a:lnSpc>
            </a:pPr>
            <a:r>
              <a:rPr lang="en-US" sz="2099">
                <a:solidFill>
                  <a:srgbClr val="000000"/>
                </a:solidFill>
                <a:latin typeface="Canva Sans Bold"/>
              </a:rPr>
              <a:t>              float Hitung_Gaji ();</a:t>
            </a:r>
          </a:p>
          <a:p>
            <a:pPr>
              <a:lnSpc>
                <a:spcPts val="2939"/>
              </a:lnSpc>
            </a:pPr>
            <a:r>
              <a:rPr lang="en-US" sz="2099">
                <a:solidFill>
                  <a:srgbClr val="000000"/>
                </a:solidFill>
                <a:latin typeface="Canva Sans Bold"/>
              </a:rPr>
              <a:t>      };</a:t>
            </a:r>
          </a:p>
          <a:p>
            <a:pPr>
              <a:lnSpc>
                <a:spcPts val="2939"/>
              </a:lnSpc>
            </a:pPr>
            <a:r>
              <a:rPr lang="en-US" sz="2099">
                <a:solidFill>
                  <a:srgbClr val="000000"/>
                </a:solidFill>
                <a:latin typeface="Canva Sans Bold"/>
              </a:rPr>
              <a:t>class Karyawan_Harian extends Karyawan  {</a:t>
            </a:r>
          </a:p>
          <a:p>
            <a:pPr>
              <a:lnSpc>
                <a:spcPts val="2939"/>
              </a:lnSpc>
            </a:pPr>
            <a:r>
              <a:rPr lang="en-US" sz="2099">
                <a:solidFill>
                  <a:srgbClr val="000000"/>
                </a:solidFill>
                <a:latin typeface="Canva Sans Bold"/>
              </a:rPr>
              <a:t>            (extends Karyawan_tetap Key NIP</a:t>
            </a:r>
          </a:p>
          <a:p>
            <a:pPr>
              <a:lnSpc>
                <a:spcPts val="2939"/>
              </a:lnSpc>
            </a:pPr>
            <a:r>
              <a:rPr lang="en-US" sz="2099">
                <a:solidFill>
                  <a:srgbClr val="000000"/>
                </a:solidFill>
                <a:latin typeface="Canva Sans Bold"/>
              </a:rPr>
              <a:t>            attribute string No_karyawan;</a:t>
            </a:r>
          </a:p>
          <a:p>
            <a:pPr>
              <a:lnSpc>
                <a:spcPts val="2939"/>
              </a:lnSpc>
            </a:pPr>
            <a:r>
              <a:rPr lang="en-US" sz="2099">
                <a:solidFill>
                  <a:srgbClr val="000000"/>
                </a:solidFill>
                <a:latin typeface="Canva Sans Bold"/>
              </a:rPr>
              <a:t>            attribute float upah_perjam;</a:t>
            </a:r>
          </a:p>
          <a:p>
            <a:pPr>
              <a:lnSpc>
                <a:spcPts val="2939"/>
              </a:lnSpc>
            </a:pPr>
            <a:r>
              <a:rPr lang="en-US" sz="2099">
                <a:solidFill>
                  <a:srgbClr val="000000"/>
                </a:solidFill>
                <a:latin typeface="Canva Sans Bold"/>
              </a:rPr>
              <a:t>jfloat Hitung_Upah</a:t>
            </a:r>
          </a:p>
          <a:p>
            <a:pPr>
              <a:lnSpc>
                <a:spcPts val="2939"/>
              </a:lnSpc>
              <a:spcBef>
                <a:spcPct val="0"/>
              </a:spcBef>
            </a:pPr>
            <a:r>
              <a:rPr lang="en-US" sz="2099">
                <a:solidFill>
                  <a:srgbClr val="000000"/>
                </a:solidFill>
                <a:latin typeface="Canva Sans Bold"/>
              </a:rPr>
              <a:t>  };</a:t>
            </a:r>
          </a:p>
        </p:txBody>
      </p:sp>
      <p:sp>
        <p:nvSpPr>
          <p:cNvPr id="7" name="Freeform 7"/>
          <p:cNvSpPr/>
          <p:nvPr/>
        </p:nvSpPr>
        <p:spPr>
          <a:xfrm>
            <a:off x="9059019" y="4423499"/>
            <a:ext cx="6882677" cy="5213627"/>
          </a:xfrm>
          <a:custGeom>
            <a:avLst/>
            <a:gdLst/>
            <a:ahLst/>
            <a:cxnLst/>
            <a:rect l="l" t="t" r="r" b="b"/>
            <a:pathLst>
              <a:path w="6882677" h="5213627">
                <a:moveTo>
                  <a:pt x="0" y="0"/>
                </a:moveTo>
                <a:lnTo>
                  <a:pt x="6882677" y="0"/>
                </a:lnTo>
                <a:lnTo>
                  <a:pt x="6882677" y="5213628"/>
                </a:lnTo>
                <a:lnTo>
                  <a:pt x="0" y="5213628"/>
                </a:lnTo>
                <a:lnTo>
                  <a:pt x="0" y="0"/>
                </a:lnTo>
                <a:close/>
              </a:path>
            </a:pathLst>
          </a:custGeom>
          <a:blipFill>
            <a:blip r:embed="rId6"/>
            <a:stretch>
              <a:fillRect/>
            </a:stretch>
          </a:blipFill>
        </p:spPr>
      </p:sp>
      <p:sp>
        <p:nvSpPr>
          <p:cNvPr id="8" name="TextBox 8"/>
          <p:cNvSpPr txBox="1"/>
          <p:nvPr/>
        </p:nvSpPr>
        <p:spPr>
          <a:xfrm>
            <a:off x="2075259" y="942975"/>
            <a:ext cx="6983760" cy="688739"/>
          </a:xfrm>
          <a:prstGeom prst="rect">
            <a:avLst/>
          </a:prstGeom>
        </p:spPr>
        <p:txBody>
          <a:bodyPr lIns="0" tIns="0" rIns="0" bIns="0" rtlCol="0" anchor="t">
            <a:spAutoFit/>
          </a:bodyPr>
          <a:lstStyle/>
          <a:p>
            <a:pPr algn="just">
              <a:lnSpc>
                <a:spcPts val="5612"/>
              </a:lnSpc>
            </a:pPr>
            <a:r>
              <a:rPr lang="en-US" sz="4009">
                <a:solidFill>
                  <a:srgbClr val="000000"/>
                </a:solidFill>
                <a:latin typeface="Canva Sans Bold"/>
              </a:rPr>
              <a:t>Mendefinisikan Generalisasi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2917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1480550" flipH="1">
            <a:off x="9324592" y="72304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255209" y="375707"/>
            <a:ext cx="9532787" cy="1305987"/>
            <a:chOff x="0" y="0"/>
            <a:chExt cx="3244226" cy="444457"/>
          </a:xfrm>
        </p:grpSpPr>
        <p:sp>
          <p:nvSpPr>
            <p:cNvPr id="5" name="Freeform 5"/>
            <p:cNvSpPr/>
            <p:nvPr/>
          </p:nvSpPr>
          <p:spPr>
            <a:xfrm>
              <a:off x="0" y="0"/>
              <a:ext cx="3244226" cy="444457"/>
            </a:xfrm>
            <a:custGeom>
              <a:avLst/>
              <a:gdLst/>
              <a:ahLst/>
              <a:cxnLst/>
              <a:rect l="l" t="t" r="r" b="b"/>
              <a:pathLst>
                <a:path w="3244226" h="444457">
                  <a:moveTo>
                    <a:pt x="41419" y="0"/>
                  </a:moveTo>
                  <a:lnTo>
                    <a:pt x="3202807" y="0"/>
                  </a:lnTo>
                  <a:cubicBezTo>
                    <a:pt x="3213792" y="0"/>
                    <a:pt x="3224327" y="4364"/>
                    <a:pt x="3232095" y="12131"/>
                  </a:cubicBezTo>
                  <a:cubicBezTo>
                    <a:pt x="3239862" y="19899"/>
                    <a:pt x="3244226" y="30434"/>
                    <a:pt x="3244226" y="41419"/>
                  </a:cubicBezTo>
                  <a:lnTo>
                    <a:pt x="3244226" y="403038"/>
                  </a:lnTo>
                  <a:cubicBezTo>
                    <a:pt x="3244226" y="414023"/>
                    <a:pt x="3239862" y="424558"/>
                    <a:pt x="3232095" y="432326"/>
                  </a:cubicBezTo>
                  <a:cubicBezTo>
                    <a:pt x="3224327" y="440093"/>
                    <a:pt x="3213792" y="444457"/>
                    <a:pt x="3202807" y="444457"/>
                  </a:cubicBezTo>
                  <a:lnTo>
                    <a:pt x="41419" y="444457"/>
                  </a:lnTo>
                  <a:cubicBezTo>
                    <a:pt x="30434" y="444457"/>
                    <a:pt x="19899" y="440093"/>
                    <a:pt x="12131" y="432326"/>
                  </a:cubicBezTo>
                  <a:cubicBezTo>
                    <a:pt x="4364" y="424558"/>
                    <a:pt x="0" y="414023"/>
                    <a:pt x="0" y="403038"/>
                  </a:cubicBezTo>
                  <a:lnTo>
                    <a:pt x="0" y="41419"/>
                  </a:lnTo>
                  <a:cubicBezTo>
                    <a:pt x="0" y="30434"/>
                    <a:pt x="4364" y="19899"/>
                    <a:pt x="12131" y="12131"/>
                  </a:cubicBezTo>
                  <a:cubicBezTo>
                    <a:pt x="19899" y="4364"/>
                    <a:pt x="30434" y="0"/>
                    <a:pt x="41419" y="0"/>
                  </a:cubicBezTo>
                  <a:close/>
                </a:path>
              </a:pathLst>
            </a:custGeom>
            <a:solidFill>
              <a:srgbClr val="7D603D"/>
            </a:solidFill>
          </p:spPr>
        </p:sp>
        <p:sp>
          <p:nvSpPr>
            <p:cNvPr id="6" name="TextBox 6"/>
            <p:cNvSpPr txBox="1"/>
            <p:nvPr/>
          </p:nvSpPr>
          <p:spPr>
            <a:xfrm>
              <a:off x="0" y="-38100"/>
              <a:ext cx="3244226"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239982" y="29592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9509720">
            <a:off x="15353015" y="62533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9" name="TextBox 9"/>
          <p:cNvSpPr txBox="1"/>
          <p:nvPr/>
        </p:nvSpPr>
        <p:spPr>
          <a:xfrm>
            <a:off x="236159" y="761905"/>
            <a:ext cx="8907841" cy="625738"/>
          </a:xfrm>
          <a:prstGeom prst="rect">
            <a:avLst/>
          </a:prstGeom>
        </p:spPr>
        <p:txBody>
          <a:bodyPr lIns="0" tIns="0" rIns="0" bIns="0" rtlCol="0" anchor="t">
            <a:spAutoFit/>
          </a:bodyPr>
          <a:lstStyle/>
          <a:p>
            <a:pPr algn="ctr">
              <a:lnSpc>
                <a:spcPts val="4564"/>
              </a:lnSpc>
            </a:pPr>
            <a:r>
              <a:rPr lang="en-US" sz="4347">
                <a:solidFill>
                  <a:srgbClr val="FFFBF6"/>
                </a:solidFill>
                <a:latin typeface="Hatton Semi-Bold"/>
              </a:rPr>
              <a:t>Mendefinisikan Kelas Abstrak</a:t>
            </a:r>
          </a:p>
        </p:txBody>
      </p:sp>
      <p:sp>
        <p:nvSpPr>
          <p:cNvPr id="10" name="TextBox 10"/>
          <p:cNvSpPr txBox="1"/>
          <p:nvPr/>
        </p:nvSpPr>
        <p:spPr>
          <a:xfrm>
            <a:off x="2566643" y="2039634"/>
            <a:ext cx="13154714" cy="7949968"/>
          </a:xfrm>
          <a:prstGeom prst="rect">
            <a:avLst/>
          </a:prstGeom>
        </p:spPr>
        <p:txBody>
          <a:bodyPr lIns="0" tIns="0" rIns="0" bIns="0" rtlCol="0" anchor="t">
            <a:spAutoFit/>
          </a:bodyPr>
          <a:lstStyle/>
          <a:p>
            <a:pPr>
              <a:lnSpc>
                <a:spcPts val="3337"/>
              </a:lnSpc>
            </a:pPr>
            <a:r>
              <a:rPr lang="en-US" sz="2384">
                <a:solidFill>
                  <a:srgbClr val="FFFBF6"/>
                </a:solidFill>
                <a:latin typeface="Canva Sans"/>
              </a:rPr>
              <a:t>Pada skema logika, kita mengspifikasi kelas abstrak seperti berikut</a:t>
            </a:r>
          </a:p>
          <a:p>
            <a:pPr>
              <a:lnSpc>
                <a:spcPts val="3337"/>
              </a:lnSpc>
            </a:pPr>
            <a:r>
              <a:rPr lang="en-US" sz="2384">
                <a:solidFill>
                  <a:srgbClr val="FFFBF6"/>
                </a:solidFill>
                <a:latin typeface="Canva Sans"/>
              </a:rPr>
              <a:t>abstrac class mahasiswa  {</a:t>
            </a:r>
          </a:p>
          <a:p>
            <a:pPr>
              <a:lnSpc>
                <a:spcPts val="3337"/>
              </a:lnSpc>
            </a:pPr>
            <a:r>
              <a:rPr lang="en-US" sz="2384">
                <a:solidFill>
                  <a:srgbClr val="FFFBF6"/>
                </a:solidFill>
                <a:latin typeface="Canva Sans"/>
              </a:rPr>
              <a:t>(extends mahasiswa key NIM)</a:t>
            </a:r>
          </a:p>
          <a:p>
            <a:pPr>
              <a:lnSpc>
                <a:spcPts val="3337"/>
              </a:lnSpc>
            </a:pPr>
            <a:r>
              <a:rPr lang="en-US" sz="2384">
                <a:solidFill>
                  <a:srgbClr val="FFFBF6"/>
                </a:solidFill>
                <a:latin typeface="Canva Sans"/>
              </a:rPr>
              <a:t>attribute long NIM;</a:t>
            </a:r>
          </a:p>
          <a:p>
            <a:pPr>
              <a:lnSpc>
                <a:spcPts val="3337"/>
              </a:lnSpc>
            </a:pPr>
            <a:r>
              <a:rPr lang="en-US" sz="2384">
                <a:solidFill>
                  <a:srgbClr val="FFFBF6"/>
                </a:solidFill>
                <a:latin typeface="Canva Sans"/>
              </a:rPr>
              <a:t>attribute string Nama;</a:t>
            </a:r>
          </a:p>
          <a:p>
            <a:pPr>
              <a:lnSpc>
                <a:spcPts val="3337"/>
              </a:lnSpc>
            </a:pPr>
            <a:r>
              <a:rPr lang="en-US" sz="2384">
                <a:solidFill>
                  <a:srgbClr val="FFFBF6"/>
                </a:solidFill>
                <a:latin typeface="Canva Sans"/>
              </a:rPr>
              <a:t>attribute Date Tgl_lahir;</a:t>
            </a:r>
          </a:p>
          <a:p>
            <a:pPr>
              <a:lnSpc>
                <a:spcPts val="3337"/>
              </a:lnSpc>
            </a:pPr>
            <a:r>
              <a:rPr lang="en-US" sz="2384">
                <a:solidFill>
                  <a:srgbClr val="FFFBF6"/>
                </a:solidFill>
                <a:latin typeface="Canva Sans"/>
              </a:rPr>
              <a:t>attribute Alamat alamat</a:t>
            </a:r>
          </a:p>
          <a:p>
            <a:pPr>
              <a:lnSpc>
                <a:spcPts val="3337"/>
              </a:lnSpc>
            </a:pPr>
            <a:r>
              <a:rPr lang="en-US" sz="2384">
                <a:solidFill>
                  <a:srgbClr val="FFFBF6"/>
                </a:solidFill>
                <a:latin typeface="Canva Sans"/>
              </a:rPr>
              <a:t>attribute Telpon telpon;</a:t>
            </a:r>
          </a:p>
          <a:p>
            <a:pPr>
              <a:lnSpc>
                <a:spcPts val="3337"/>
              </a:lnSpc>
            </a:pPr>
            <a:r>
              <a:rPr lang="en-US" sz="2384">
                <a:solidFill>
                  <a:srgbClr val="FFFBF6"/>
                </a:solidFill>
                <a:latin typeface="Canva Sans"/>
              </a:rPr>
              <a:t>relationship set &lt;Matakuliah&gt;</a:t>
            </a:r>
          </a:p>
          <a:p>
            <a:pPr>
              <a:lnSpc>
                <a:spcPts val="3337"/>
              </a:lnSpc>
            </a:pPr>
            <a:r>
              <a:rPr lang="en-US" sz="2384">
                <a:solidFill>
                  <a:srgbClr val="FFFBF6"/>
                </a:solidFill>
                <a:latin typeface="Canva Sans"/>
              </a:rPr>
              <a:t>mengambil inverse Matakuliah : : diambil_oleh;</a:t>
            </a:r>
          </a:p>
          <a:p>
            <a:pPr>
              <a:lnSpc>
                <a:spcPts val="3337"/>
              </a:lnSpc>
            </a:pPr>
            <a:r>
              <a:rPr lang="en-US" sz="2384">
                <a:solidFill>
                  <a:srgbClr val="FFFBF6"/>
                </a:solidFill>
                <a:latin typeface="Canva Sans"/>
              </a:rPr>
              <a:t>boolean mendaftar (string no_mk semester);</a:t>
            </a:r>
          </a:p>
          <a:p>
            <a:pPr>
              <a:lnSpc>
                <a:spcPts val="3337"/>
              </a:lnSpc>
            </a:pPr>
            <a:r>
              <a:rPr lang="en-US" sz="2384">
                <a:solidFill>
                  <a:srgbClr val="FFFBF6"/>
                </a:solidFill>
                <a:latin typeface="Canva Sans"/>
              </a:rPr>
              <a:t>// Operasi abstrak</a:t>
            </a:r>
          </a:p>
          <a:p>
            <a:pPr>
              <a:lnSpc>
                <a:spcPts val="3337"/>
              </a:lnSpc>
            </a:pPr>
            <a:r>
              <a:rPr lang="en-US" sz="2384">
                <a:solidFill>
                  <a:srgbClr val="FFFBF6"/>
                </a:solidFill>
                <a:latin typeface="Canva Sans"/>
              </a:rPr>
              <a:t>abstrac float Hitung_Biaya</a:t>
            </a:r>
          </a:p>
          <a:p>
            <a:pPr>
              <a:lnSpc>
                <a:spcPts val="3337"/>
              </a:lnSpc>
            </a:pPr>
            <a:endParaRPr lang="en-US" sz="2384">
              <a:solidFill>
                <a:srgbClr val="FFFBF6"/>
              </a:solidFill>
              <a:latin typeface="Canva Sans"/>
            </a:endParaRPr>
          </a:p>
          <a:p>
            <a:pPr>
              <a:lnSpc>
                <a:spcPts val="3337"/>
              </a:lnSpc>
            </a:pPr>
            <a:endParaRPr lang="en-US" sz="2384">
              <a:solidFill>
                <a:srgbClr val="FFFBF6"/>
              </a:solidFill>
              <a:latin typeface="Canva Sans"/>
            </a:endParaRPr>
          </a:p>
          <a:p>
            <a:pPr>
              <a:lnSpc>
                <a:spcPts val="3337"/>
              </a:lnSpc>
            </a:pPr>
            <a:endParaRPr lang="en-US" sz="2384">
              <a:solidFill>
                <a:srgbClr val="FFFBF6"/>
              </a:solidFill>
              <a:latin typeface="Canva Sans"/>
            </a:endParaRPr>
          </a:p>
          <a:p>
            <a:pPr>
              <a:lnSpc>
                <a:spcPts val="3337"/>
              </a:lnSpc>
            </a:pPr>
            <a:endParaRPr lang="en-US" sz="2384">
              <a:solidFill>
                <a:srgbClr val="FFFBF6"/>
              </a:solidFill>
              <a:latin typeface="Canva Sans"/>
            </a:endParaRPr>
          </a:p>
          <a:p>
            <a:pPr>
              <a:lnSpc>
                <a:spcPts val="3337"/>
              </a:lnSpc>
            </a:pPr>
            <a:endParaRPr lang="en-US" sz="2384">
              <a:solidFill>
                <a:srgbClr val="FFFBF6"/>
              </a:solidFill>
              <a:latin typeface="Canva Sans"/>
            </a:endParaRPr>
          </a:p>
          <a:p>
            <a:pPr>
              <a:lnSpc>
                <a:spcPts val="3337"/>
              </a:lnSpc>
              <a:spcBef>
                <a:spcPct val="0"/>
              </a:spcBef>
            </a:pPr>
            <a:endParaRPr lang="en-US" sz="2384">
              <a:solidFill>
                <a:srgbClr val="FFFBF6"/>
              </a:solidFill>
              <a:latin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2917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1480550" flipH="1">
            <a:off x="9324592" y="72304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255209" y="375707"/>
            <a:ext cx="9532787" cy="1305987"/>
            <a:chOff x="0" y="0"/>
            <a:chExt cx="3244226" cy="444457"/>
          </a:xfrm>
        </p:grpSpPr>
        <p:sp>
          <p:nvSpPr>
            <p:cNvPr id="5" name="Freeform 5"/>
            <p:cNvSpPr/>
            <p:nvPr/>
          </p:nvSpPr>
          <p:spPr>
            <a:xfrm>
              <a:off x="0" y="0"/>
              <a:ext cx="3244226" cy="444457"/>
            </a:xfrm>
            <a:custGeom>
              <a:avLst/>
              <a:gdLst/>
              <a:ahLst/>
              <a:cxnLst/>
              <a:rect l="l" t="t" r="r" b="b"/>
              <a:pathLst>
                <a:path w="3244226" h="444457">
                  <a:moveTo>
                    <a:pt x="41419" y="0"/>
                  </a:moveTo>
                  <a:lnTo>
                    <a:pt x="3202807" y="0"/>
                  </a:lnTo>
                  <a:cubicBezTo>
                    <a:pt x="3213792" y="0"/>
                    <a:pt x="3224327" y="4364"/>
                    <a:pt x="3232095" y="12131"/>
                  </a:cubicBezTo>
                  <a:cubicBezTo>
                    <a:pt x="3239862" y="19899"/>
                    <a:pt x="3244226" y="30434"/>
                    <a:pt x="3244226" y="41419"/>
                  </a:cubicBezTo>
                  <a:lnTo>
                    <a:pt x="3244226" y="403038"/>
                  </a:lnTo>
                  <a:cubicBezTo>
                    <a:pt x="3244226" y="414023"/>
                    <a:pt x="3239862" y="424558"/>
                    <a:pt x="3232095" y="432326"/>
                  </a:cubicBezTo>
                  <a:cubicBezTo>
                    <a:pt x="3224327" y="440093"/>
                    <a:pt x="3213792" y="444457"/>
                    <a:pt x="3202807" y="444457"/>
                  </a:cubicBezTo>
                  <a:lnTo>
                    <a:pt x="41419" y="444457"/>
                  </a:lnTo>
                  <a:cubicBezTo>
                    <a:pt x="30434" y="444457"/>
                    <a:pt x="19899" y="440093"/>
                    <a:pt x="12131" y="432326"/>
                  </a:cubicBezTo>
                  <a:cubicBezTo>
                    <a:pt x="4364" y="424558"/>
                    <a:pt x="0" y="414023"/>
                    <a:pt x="0" y="403038"/>
                  </a:cubicBezTo>
                  <a:lnTo>
                    <a:pt x="0" y="41419"/>
                  </a:lnTo>
                  <a:cubicBezTo>
                    <a:pt x="0" y="30434"/>
                    <a:pt x="4364" y="19899"/>
                    <a:pt x="12131" y="12131"/>
                  </a:cubicBezTo>
                  <a:cubicBezTo>
                    <a:pt x="19899" y="4364"/>
                    <a:pt x="30434" y="0"/>
                    <a:pt x="41419" y="0"/>
                  </a:cubicBezTo>
                  <a:close/>
                </a:path>
              </a:pathLst>
            </a:custGeom>
            <a:solidFill>
              <a:srgbClr val="7D603D"/>
            </a:solidFill>
          </p:spPr>
        </p:sp>
        <p:sp>
          <p:nvSpPr>
            <p:cNvPr id="6" name="TextBox 6"/>
            <p:cNvSpPr txBox="1"/>
            <p:nvPr/>
          </p:nvSpPr>
          <p:spPr>
            <a:xfrm>
              <a:off x="0" y="-38100"/>
              <a:ext cx="3244226"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239982" y="29592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9509720">
            <a:off x="15353015" y="62533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9" name="TextBox 9"/>
          <p:cNvSpPr txBox="1"/>
          <p:nvPr/>
        </p:nvSpPr>
        <p:spPr>
          <a:xfrm>
            <a:off x="236159" y="761905"/>
            <a:ext cx="8907841" cy="625738"/>
          </a:xfrm>
          <a:prstGeom prst="rect">
            <a:avLst/>
          </a:prstGeom>
        </p:spPr>
        <p:txBody>
          <a:bodyPr lIns="0" tIns="0" rIns="0" bIns="0" rtlCol="0" anchor="t">
            <a:spAutoFit/>
          </a:bodyPr>
          <a:lstStyle/>
          <a:p>
            <a:pPr algn="ctr">
              <a:lnSpc>
                <a:spcPts val="4564"/>
              </a:lnSpc>
            </a:pPr>
            <a:r>
              <a:rPr lang="en-US" sz="4347">
                <a:solidFill>
                  <a:srgbClr val="FFFBF6"/>
                </a:solidFill>
                <a:latin typeface="Hatton Semi-Bold"/>
              </a:rPr>
              <a:t>Mendefinisikan Struktur Lain</a:t>
            </a:r>
          </a:p>
        </p:txBody>
      </p:sp>
      <p:sp>
        <p:nvSpPr>
          <p:cNvPr id="10" name="TextBox 10"/>
          <p:cNvSpPr txBox="1"/>
          <p:nvPr/>
        </p:nvSpPr>
        <p:spPr>
          <a:xfrm>
            <a:off x="2566643" y="2039634"/>
            <a:ext cx="13154714" cy="5854468"/>
          </a:xfrm>
          <a:prstGeom prst="rect">
            <a:avLst/>
          </a:prstGeom>
        </p:spPr>
        <p:txBody>
          <a:bodyPr lIns="0" tIns="0" rIns="0" bIns="0" rtlCol="0" anchor="t">
            <a:spAutoFit/>
          </a:bodyPr>
          <a:lstStyle/>
          <a:p>
            <a:pPr>
              <a:lnSpc>
                <a:spcPts val="3337"/>
              </a:lnSpc>
            </a:pPr>
            <a:r>
              <a:rPr lang="en-US" sz="2384">
                <a:solidFill>
                  <a:srgbClr val="FFFBF6"/>
                </a:solidFill>
                <a:latin typeface="Canva Sans"/>
              </a:rPr>
              <a:t>Definisi skema sebelumnya mengandung struktur yang di definisikan oleh pengguna (TOEFL) yang menspesifikasi skor tes TOEFL. Contoh :</a:t>
            </a:r>
          </a:p>
          <a:p>
            <a:pPr>
              <a:lnSpc>
                <a:spcPts val="3337"/>
              </a:lnSpc>
            </a:pPr>
            <a:endParaRPr lang="en-US" sz="2384">
              <a:solidFill>
                <a:srgbClr val="FFFBF6"/>
              </a:solidFill>
              <a:latin typeface="Canva Sans"/>
            </a:endParaRPr>
          </a:p>
          <a:p>
            <a:pPr>
              <a:lnSpc>
                <a:spcPts val="3337"/>
              </a:lnSpc>
            </a:pPr>
            <a:r>
              <a:rPr lang="en-US" sz="2384">
                <a:solidFill>
                  <a:srgbClr val="FFFBF6"/>
                </a:solidFill>
                <a:latin typeface="Canva Sans"/>
              </a:rPr>
              <a:t>struct TOEFL {</a:t>
            </a:r>
          </a:p>
          <a:p>
            <a:pPr>
              <a:lnSpc>
                <a:spcPts val="3337"/>
              </a:lnSpc>
            </a:pPr>
            <a:r>
              <a:rPr lang="en-US" sz="2384">
                <a:solidFill>
                  <a:srgbClr val="FFFBF6"/>
                </a:solidFill>
                <a:latin typeface="Canva Sans"/>
              </a:rPr>
              <a:t>             Score skor_verbal;</a:t>
            </a:r>
          </a:p>
          <a:p>
            <a:pPr>
              <a:lnSpc>
                <a:spcPts val="3337"/>
              </a:lnSpc>
            </a:pPr>
            <a:r>
              <a:rPr lang="en-US" sz="2384">
                <a:solidFill>
                  <a:srgbClr val="FFFBF6"/>
                </a:solidFill>
                <a:latin typeface="Canva Sans"/>
              </a:rPr>
              <a:t>             Score skor_baca;</a:t>
            </a:r>
          </a:p>
          <a:p>
            <a:pPr>
              <a:lnSpc>
                <a:spcPts val="3337"/>
              </a:lnSpc>
            </a:pPr>
            <a:r>
              <a:rPr lang="en-US" sz="2384">
                <a:solidFill>
                  <a:srgbClr val="FFFBF6"/>
                </a:solidFill>
                <a:latin typeface="Canva Sans"/>
              </a:rPr>
              <a:t>             Score  skor_tulis;</a:t>
            </a:r>
          </a:p>
          <a:p>
            <a:pPr>
              <a:lnSpc>
                <a:spcPts val="3337"/>
              </a:lnSpc>
            </a:pPr>
            <a:r>
              <a:rPr lang="en-US" sz="2384">
                <a:solidFill>
                  <a:srgbClr val="FFFBF6"/>
                </a:solidFill>
                <a:latin typeface="Canva Sans"/>
              </a:rPr>
              <a:t>             Score  skor_dengar;</a:t>
            </a:r>
          </a:p>
          <a:p>
            <a:pPr>
              <a:lnSpc>
                <a:spcPts val="3337"/>
              </a:lnSpc>
            </a:pPr>
            <a:endParaRPr lang="en-US" sz="2384">
              <a:solidFill>
                <a:srgbClr val="FFFBF6"/>
              </a:solidFill>
              <a:latin typeface="Canva Sans"/>
            </a:endParaRPr>
          </a:p>
          <a:p>
            <a:pPr>
              <a:lnSpc>
                <a:spcPts val="3337"/>
              </a:lnSpc>
            </a:pPr>
            <a:r>
              <a:rPr lang="en-US" sz="2384">
                <a:solidFill>
                  <a:srgbClr val="FFFBF6"/>
                </a:solidFill>
                <a:latin typeface="Canva Sans"/>
              </a:rPr>
              <a:t>structure Score {</a:t>
            </a:r>
          </a:p>
          <a:p>
            <a:pPr>
              <a:lnSpc>
                <a:spcPts val="3337"/>
              </a:lnSpc>
            </a:pPr>
            <a:r>
              <a:rPr lang="en-US" sz="2384">
                <a:solidFill>
                  <a:srgbClr val="FFFBF6"/>
                </a:solidFill>
                <a:latin typeface="Canva Sans"/>
              </a:rPr>
              <a:t>                   short Nilai_Mutlak;</a:t>
            </a:r>
          </a:p>
          <a:p>
            <a:pPr>
              <a:lnSpc>
                <a:spcPts val="3337"/>
              </a:lnSpc>
            </a:pPr>
            <a:r>
              <a:rPr lang="en-US" sz="2384">
                <a:solidFill>
                  <a:srgbClr val="FFFBF6"/>
                </a:solidFill>
                <a:latin typeface="Canva Sans"/>
              </a:rPr>
              <a:t>                   short Persentase ;</a:t>
            </a:r>
          </a:p>
          <a:p>
            <a:pPr>
              <a:lnSpc>
                <a:spcPts val="3337"/>
              </a:lnSpc>
            </a:pPr>
            <a:r>
              <a:rPr lang="en-US" sz="2384">
                <a:solidFill>
                  <a:srgbClr val="FFFBF6"/>
                </a:solidFill>
                <a:latin typeface="Canva Sans"/>
              </a:rPr>
              <a:t>} ;</a:t>
            </a:r>
          </a:p>
          <a:p>
            <a:pPr>
              <a:lnSpc>
                <a:spcPts val="3337"/>
              </a:lnSpc>
              <a:spcBef>
                <a:spcPct val="0"/>
              </a:spcBef>
            </a:pPr>
            <a:endParaRPr lang="en-US" sz="2384">
              <a:solidFill>
                <a:srgbClr val="FFFBF6"/>
              </a:solidFill>
              <a:latin typeface="Canv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1238105" y="1484942"/>
            <a:ext cx="15811790" cy="9015942"/>
            <a:chOff x="0" y="0"/>
            <a:chExt cx="4164422" cy="2374569"/>
          </a:xfrm>
        </p:grpSpPr>
        <p:sp>
          <p:nvSpPr>
            <p:cNvPr id="4" name="Freeform 4"/>
            <p:cNvSpPr/>
            <p:nvPr/>
          </p:nvSpPr>
          <p:spPr>
            <a:xfrm>
              <a:off x="0" y="0"/>
              <a:ext cx="4164422" cy="2374569"/>
            </a:xfrm>
            <a:custGeom>
              <a:avLst/>
              <a:gdLst/>
              <a:ahLst/>
              <a:cxnLst/>
              <a:rect l="l" t="t" r="r" b="b"/>
              <a:pathLst>
                <a:path w="4164422" h="2374569">
                  <a:moveTo>
                    <a:pt x="24971" y="0"/>
                  </a:moveTo>
                  <a:lnTo>
                    <a:pt x="4139451" y="0"/>
                  </a:lnTo>
                  <a:cubicBezTo>
                    <a:pt x="4153242" y="0"/>
                    <a:pt x="4164422" y="11180"/>
                    <a:pt x="4164422" y="24971"/>
                  </a:cubicBezTo>
                  <a:lnTo>
                    <a:pt x="4164422" y="2349598"/>
                  </a:lnTo>
                  <a:cubicBezTo>
                    <a:pt x="4164422" y="2363389"/>
                    <a:pt x="4153242" y="2374569"/>
                    <a:pt x="4139451" y="2374569"/>
                  </a:cubicBezTo>
                  <a:lnTo>
                    <a:pt x="24971" y="2374569"/>
                  </a:lnTo>
                  <a:cubicBezTo>
                    <a:pt x="11180" y="2374569"/>
                    <a:pt x="0" y="2363389"/>
                    <a:pt x="0" y="2349598"/>
                  </a:cubicBezTo>
                  <a:lnTo>
                    <a:pt x="0" y="24971"/>
                  </a:lnTo>
                  <a:cubicBezTo>
                    <a:pt x="0" y="11180"/>
                    <a:pt x="11180" y="0"/>
                    <a:pt x="24971"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57150"/>
              <a:ext cx="4164422" cy="2431719"/>
            </a:xfrm>
            <a:prstGeom prst="rect">
              <a:avLst/>
            </a:prstGeom>
          </p:spPr>
          <p:txBody>
            <a:bodyPr lIns="50800" tIns="50800" rIns="50800" bIns="50800" rtlCol="0" anchor="ctr"/>
            <a:lstStyle/>
            <a:p>
              <a:pPr>
                <a:lnSpc>
                  <a:spcPts val="4899"/>
                </a:lnSpc>
              </a:pPr>
              <a:r>
                <a:rPr lang="en-US" sz="3499">
                  <a:solidFill>
                    <a:srgbClr val="000000"/>
                  </a:solidFill>
                  <a:latin typeface="Canva Sans"/>
                </a:rPr>
                <a:t>Saat instansiasi kelas terbentuk, pengidentiikasi objek yang unik diciptakan. Kita dapat menspesifikasi pengidentifikasi objek dengan penanda yang unik. Sebagai contoh, kita dapat menciptakan objek mata kuliah baru bernama IF203 seperti berikut </a:t>
              </a:r>
            </a:p>
            <a:p>
              <a:pPr>
                <a:lnSpc>
                  <a:spcPts val="4899"/>
                </a:lnSpc>
              </a:pPr>
              <a:r>
                <a:rPr lang="en-US" sz="3499">
                  <a:solidFill>
                    <a:srgbClr val="000000"/>
                  </a:solidFill>
                  <a:latin typeface="Canva Sans"/>
                </a:rPr>
                <a:t>IF203 Matakuliah();</a:t>
              </a:r>
            </a:p>
            <a:p>
              <a:pPr>
                <a:lnSpc>
                  <a:spcPts val="4899"/>
                </a:lnSpc>
              </a:pPr>
              <a:endParaRPr lang="en-US" sz="3499">
                <a:solidFill>
                  <a:srgbClr val="000000"/>
                </a:solidFill>
                <a:latin typeface="Canva Sans"/>
              </a:endParaRPr>
            </a:p>
            <a:p>
              <a:pPr>
                <a:lnSpc>
                  <a:spcPts val="4899"/>
                </a:lnSpc>
              </a:pPr>
              <a:r>
                <a:rPr lang="en-US" sz="3499">
                  <a:solidFill>
                    <a:srgbClr val="000000"/>
                  </a:solidFill>
                  <a:latin typeface="Canva Sans"/>
                </a:rPr>
                <a:t>Jika ingin menciptakan objek mahasiswa baru dan menginisialisasinya dengan nilai-nilai tertentu, kita dapat memberikan perintah berikut </a:t>
              </a:r>
            </a:p>
            <a:p>
              <a:pPr>
                <a:lnSpc>
                  <a:spcPts val="4899"/>
                </a:lnSpc>
              </a:pPr>
              <a:r>
                <a:rPr lang="en-US" sz="3499">
                  <a:solidFill>
                    <a:srgbClr val="000000"/>
                  </a:solidFill>
                  <a:latin typeface="Canva Sans"/>
                </a:rPr>
                <a:t>Adi Mahasiswa {nama “Adi Nugroho”, Tgl_Lahir 19/08/65};</a:t>
              </a:r>
            </a:p>
            <a:p>
              <a:pPr>
                <a:lnSpc>
                  <a:spcPts val="4899"/>
                </a:lnSpc>
              </a:pPr>
              <a:endParaRPr lang="en-US" sz="3499">
                <a:solidFill>
                  <a:srgbClr val="000000"/>
                </a:solidFill>
                <a:latin typeface="Canva Sans"/>
              </a:endParaRPr>
            </a:p>
            <a:p>
              <a:pPr>
                <a:lnSpc>
                  <a:spcPts val="4899"/>
                </a:lnSpc>
              </a:pPr>
              <a:endParaRPr lang="en-US" sz="3499">
                <a:solidFill>
                  <a:srgbClr val="000000"/>
                </a:solidFill>
                <a:latin typeface="Canva Sans"/>
              </a:endParaRPr>
            </a:p>
          </p:txBody>
        </p:sp>
      </p:grpSp>
      <p:sp>
        <p:nvSpPr>
          <p:cNvPr id="6" name="Freeform 6"/>
          <p:cNvSpPr/>
          <p:nvPr/>
        </p:nvSpPr>
        <p:spPr>
          <a:xfrm rot="-4410004">
            <a:off x="11345685" y="249326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7" name="Freeform 7"/>
          <p:cNvSpPr/>
          <p:nvPr/>
        </p:nvSpPr>
        <p:spPr>
          <a:xfrm flipH="1">
            <a:off x="15456955" y="1028700"/>
            <a:ext cx="3435858" cy="8229600"/>
          </a:xfrm>
          <a:custGeom>
            <a:avLst/>
            <a:gdLst/>
            <a:ahLst/>
            <a:cxnLst/>
            <a:rect l="l" t="t" r="r" b="b"/>
            <a:pathLst>
              <a:path w="3435858" h="8229600">
                <a:moveTo>
                  <a:pt x="3435858" y="0"/>
                </a:moveTo>
                <a:lnTo>
                  <a:pt x="0" y="0"/>
                </a:lnTo>
                <a:lnTo>
                  <a:pt x="0" y="8229600"/>
                </a:lnTo>
                <a:lnTo>
                  <a:pt x="3435858" y="8229600"/>
                </a:lnTo>
                <a:lnTo>
                  <a:pt x="3435858" y="0"/>
                </a:lnTo>
                <a:close/>
              </a:path>
            </a:pathLst>
          </a:custGeom>
          <a:blipFill>
            <a:blip r:embed="rId4"/>
            <a:stretch>
              <a:fillRect/>
            </a:stretch>
          </a:blipFill>
        </p:spPr>
      </p:sp>
      <p:sp>
        <p:nvSpPr>
          <p:cNvPr id="8" name="Freeform 8"/>
          <p:cNvSpPr/>
          <p:nvPr/>
        </p:nvSpPr>
        <p:spPr>
          <a:xfrm flipH="1">
            <a:off x="-2280694" y="4816458"/>
            <a:ext cx="3946623" cy="6339956"/>
          </a:xfrm>
          <a:custGeom>
            <a:avLst/>
            <a:gdLst/>
            <a:ahLst/>
            <a:cxnLst/>
            <a:rect l="l" t="t" r="r" b="b"/>
            <a:pathLst>
              <a:path w="3946623" h="6339956">
                <a:moveTo>
                  <a:pt x="3946623" y="0"/>
                </a:moveTo>
                <a:lnTo>
                  <a:pt x="0" y="0"/>
                </a:lnTo>
                <a:lnTo>
                  <a:pt x="0" y="6339956"/>
                </a:lnTo>
                <a:lnTo>
                  <a:pt x="3946623" y="6339956"/>
                </a:lnTo>
                <a:lnTo>
                  <a:pt x="3946623" y="0"/>
                </a:lnTo>
                <a:close/>
              </a:path>
            </a:pathLst>
          </a:custGeom>
          <a:blipFill>
            <a:blip r:embed="rId5"/>
            <a:stretch>
              <a:fillRect/>
            </a:stretch>
          </a:blipFill>
        </p:spPr>
      </p:sp>
      <p:sp>
        <p:nvSpPr>
          <p:cNvPr id="9" name="TextBox 9"/>
          <p:cNvSpPr txBox="1"/>
          <p:nvPr/>
        </p:nvSpPr>
        <p:spPr>
          <a:xfrm>
            <a:off x="0" y="369107"/>
            <a:ext cx="6093394" cy="1144906"/>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Canva Sans Bold"/>
              </a:rPr>
              <a:t>Menciptakan Instansiasi Objek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2917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1480550" flipH="1">
            <a:off x="9324592" y="72304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255209" y="375707"/>
            <a:ext cx="9532787" cy="1305987"/>
            <a:chOff x="0" y="0"/>
            <a:chExt cx="3244226" cy="444457"/>
          </a:xfrm>
        </p:grpSpPr>
        <p:sp>
          <p:nvSpPr>
            <p:cNvPr id="5" name="Freeform 5"/>
            <p:cNvSpPr/>
            <p:nvPr/>
          </p:nvSpPr>
          <p:spPr>
            <a:xfrm>
              <a:off x="0" y="0"/>
              <a:ext cx="3244226" cy="444457"/>
            </a:xfrm>
            <a:custGeom>
              <a:avLst/>
              <a:gdLst/>
              <a:ahLst/>
              <a:cxnLst/>
              <a:rect l="l" t="t" r="r" b="b"/>
              <a:pathLst>
                <a:path w="3244226" h="444457">
                  <a:moveTo>
                    <a:pt x="41419" y="0"/>
                  </a:moveTo>
                  <a:lnTo>
                    <a:pt x="3202807" y="0"/>
                  </a:lnTo>
                  <a:cubicBezTo>
                    <a:pt x="3213792" y="0"/>
                    <a:pt x="3224327" y="4364"/>
                    <a:pt x="3232095" y="12131"/>
                  </a:cubicBezTo>
                  <a:cubicBezTo>
                    <a:pt x="3239862" y="19899"/>
                    <a:pt x="3244226" y="30434"/>
                    <a:pt x="3244226" y="41419"/>
                  </a:cubicBezTo>
                  <a:lnTo>
                    <a:pt x="3244226" y="403038"/>
                  </a:lnTo>
                  <a:cubicBezTo>
                    <a:pt x="3244226" y="414023"/>
                    <a:pt x="3239862" y="424558"/>
                    <a:pt x="3232095" y="432326"/>
                  </a:cubicBezTo>
                  <a:cubicBezTo>
                    <a:pt x="3224327" y="440093"/>
                    <a:pt x="3213792" y="444457"/>
                    <a:pt x="3202807" y="444457"/>
                  </a:cubicBezTo>
                  <a:lnTo>
                    <a:pt x="41419" y="444457"/>
                  </a:lnTo>
                  <a:cubicBezTo>
                    <a:pt x="30434" y="444457"/>
                    <a:pt x="19899" y="440093"/>
                    <a:pt x="12131" y="432326"/>
                  </a:cubicBezTo>
                  <a:cubicBezTo>
                    <a:pt x="4364" y="424558"/>
                    <a:pt x="0" y="414023"/>
                    <a:pt x="0" y="403038"/>
                  </a:cubicBezTo>
                  <a:lnTo>
                    <a:pt x="0" y="41419"/>
                  </a:lnTo>
                  <a:cubicBezTo>
                    <a:pt x="0" y="30434"/>
                    <a:pt x="4364" y="19899"/>
                    <a:pt x="12131" y="12131"/>
                  </a:cubicBezTo>
                  <a:cubicBezTo>
                    <a:pt x="19899" y="4364"/>
                    <a:pt x="30434" y="0"/>
                    <a:pt x="41419" y="0"/>
                  </a:cubicBezTo>
                  <a:close/>
                </a:path>
              </a:pathLst>
            </a:custGeom>
            <a:solidFill>
              <a:srgbClr val="7D603D"/>
            </a:solidFill>
          </p:spPr>
        </p:sp>
        <p:sp>
          <p:nvSpPr>
            <p:cNvPr id="6" name="TextBox 6"/>
            <p:cNvSpPr txBox="1"/>
            <p:nvPr/>
          </p:nvSpPr>
          <p:spPr>
            <a:xfrm>
              <a:off x="0" y="-38100"/>
              <a:ext cx="3244226"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239982" y="29592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9509720">
            <a:off x="15353015" y="62533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9" name="TextBox 9"/>
          <p:cNvSpPr txBox="1"/>
          <p:nvPr/>
        </p:nvSpPr>
        <p:spPr>
          <a:xfrm>
            <a:off x="236159" y="752380"/>
            <a:ext cx="8907841" cy="612404"/>
          </a:xfrm>
          <a:prstGeom prst="rect">
            <a:avLst/>
          </a:prstGeom>
        </p:spPr>
        <p:txBody>
          <a:bodyPr lIns="0" tIns="0" rIns="0" bIns="0" rtlCol="0" anchor="t">
            <a:spAutoFit/>
          </a:bodyPr>
          <a:lstStyle/>
          <a:p>
            <a:pPr algn="ctr">
              <a:lnSpc>
                <a:spcPts val="4354"/>
              </a:lnSpc>
            </a:pPr>
            <a:r>
              <a:rPr lang="en-US" sz="4147">
                <a:solidFill>
                  <a:srgbClr val="FFFBF6"/>
                </a:solidFill>
                <a:latin typeface="Hatton Semi-Bold"/>
              </a:rPr>
              <a:t>8.2.4 Objecct Query language</a:t>
            </a:r>
          </a:p>
        </p:txBody>
      </p:sp>
      <p:sp>
        <p:nvSpPr>
          <p:cNvPr id="10" name="TextBox 10"/>
          <p:cNvSpPr txBox="1"/>
          <p:nvPr/>
        </p:nvSpPr>
        <p:spPr>
          <a:xfrm>
            <a:off x="2336366" y="2677108"/>
            <a:ext cx="13154714" cy="5435368"/>
          </a:xfrm>
          <a:prstGeom prst="rect">
            <a:avLst/>
          </a:prstGeom>
        </p:spPr>
        <p:txBody>
          <a:bodyPr lIns="0" tIns="0" rIns="0" bIns="0" rtlCol="0" anchor="t">
            <a:spAutoFit/>
          </a:bodyPr>
          <a:lstStyle/>
          <a:p>
            <a:pPr>
              <a:lnSpc>
                <a:spcPts val="3337"/>
              </a:lnSpc>
            </a:pPr>
            <a:r>
              <a:rPr lang="en-US" sz="2384">
                <a:solidFill>
                  <a:srgbClr val="FFFBF6"/>
                </a:solidFill>
                <a:latin typeface="Canva Sans"/>
              </a:rPr>
              <a:t>Kita sekarang akan membahas QQl yang merupakan standar ODMG untuk melakukan query terhadap data beriontasi objek (OODB). QQL memungkinkan kita untuk memiliki fleksibilitas tinggi dalam merumuskan permohonan.kita dapat menuliskan permohonan sederhana seperti berikut.</a:t>
            </a:r>
          </a:p>
          <a:p>
            <a:pPr>
              <a:lnSpc>
                <a:spcPts val="3337"/>
              </a:lnSpc>
            </a:pPr>
            <a:r>
              <a:rPr lang="en-US" sz="2384">
                <a:solidFill>
                  <a:srgbClr val="FFFBF6"/>
                </a:solidFill>
                <a:latin typeface="Canva Sans"/>
              </a:rPr>
              <a:t>        Nuniek.Tgl_Lahir;</a:t>
            </a:r>
          </a:p>
          <a:p>
            <a:pPr>
              <a:lnSpc>
                <a:spcPts val="3337"/>
              </a:lnSpc>
            </a:pPr>
            <a:r>
              <a:rPr lang="en-US" sz="2384">
                <a:solidFill>
                  <a:srgbClr val="FFFBF6"/>
                </a:solidFill>
                <a:latin typeface="Canva Sans"/>
              </a:rPr>
              <a:t> yang menggunakan tanggal lahir mahasiswa bernama Nuniek,atau</a:t>
            </a:r>
          </a:p>
          <a:p>
            <a:pPr>
              <a:lnSpc>
                <a:spcPts val="3337"/>
              </a:lnSpc>
            </a:pPr>
            <a:r>
              <a:rPr lang="en-US" sz="2384">
                <a:solidFill>
                  <a:srgbClr val="FFFBF6"/>
                </a:solidFill>
                <a:latin typeface="Canva Sans"/>
              </a:rPr>
              <a:t>       Nuniek Alamat;</a:t>
            </a:r>
          </a:p>
          <a:p>
            <a:pPr>
              <a:lnSpc>
                <a:spcPts val="3337"/>
              </a:lnSpc>
            </a:pPr>
            <a:r>
              <a:rPr lang="en-US" sz="2384">
                <a:solidFill>
                  <a:srgbClr val="FFFBF6"/>
                </a:solidFill>
                <a:latin typeface="Canva Sans"/>
              </a:rPr>
              <a:t> yang mengembalikan struktur alamat yang memiliki kompenen jalan,kota,kode_pos.jika kita hanya ingin menginginkan nilai dari atribut kota-nya,kita bisa menuliskan permohonan sederhana seperti berikut.</a:t>
            </a:r>
          </a:p>
          <a:p>
            <a:pPr>
              <a:lnSpc>
                <a:spcPts val="3337"/>
              </a:lnSpc>
            </a:pPr>
            <a:r>
              <a:rPr lang="en-US" sz="2384">
                <a:solidFill>
                  <a:srgbClr val="FFFBF6"/>
                </a:solidFill>
                <a:latin typeface="Canva Sans"/>
              </a:rPr>
              <a:t>       Nuniek .Alamat.kota</a:t>
            </a:r>
          </a:p>
          <a:p>
            <a:pPr>
              <a:lnSpc>
                <a:spcPts val="3337"/>
              </a:lnSpc>
            </a:pPr>
            <a:r>
              <a:rPr lang="en-US" sz="2384">
                <a:solidFill>
                  <a:srgbClr val="FFFBF6"/>
                </a:solidFill>
                <a:latin typeface="Canva Sans"/>
              </a:rPr>
              <a:t>Seperti Sql yang secara cukup menalam telah kita bahas di Bab VII,</a:t>
            </a:r>
          </a:p>
          <a:p>
            <a:pPr>
              <a:lnSpc>
                <a:spcPts val="3337"/>
              </a:lnSpc>
              <a:spcBef>
                <a:spcPct val="0"/>
              </a:spcBef>
            </a:pPr>
            <a:endParaRPr lang="en-US" sz="2384">
              <a:solidFill>
                <a:srgbClr val="FFFBF6"/>
              </a:solidFill>
              <a:latin typeface="Canv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2917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1480550" flipH="1">
            <a:off x="9324592" y="72304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255209" y="375707"/>
            <a:ext cx="9532787" cy="1305987"/>
            <a:chOff x="0" y="0"/>
            <a:chExt cx="3244226" cy="444457"/>
          </a:xfrm>
        </p:grpSpPr>
        <p:sp>
          <p:nvSpPr>
            <p:cNvPr id="5" name="Freeform 5"/>
            <p:cNvSpPr/>
            <p:nvPr/>
          </p:nvSpPr>
          <p:spPr>
            <a:xfrm>
              <a:off x="0" y="0"/>
              <a:ext cx="3244226" cy="444457"/>
            </a:xfrm>
            <a:custGeom>
              <a:avLst/>
              <a:gdLst/>
              <a:ahLst/>
              <a:cxnLst/>
              <a:rect l="l" t="t" r="r" b="b"/>
              <a:pathLst>
                <a:path w="3244226" h="444457">
                  <a:moveTo>
                    <a:pt x="41419" y="0"/>
                  </a:moveTo>
                  <a:lnTo>
                    <a:pt x="3202807" y="0"/>
                  </a:lnTo>
                  <a:cubicBezTo>
                    <a:pt x="3213792" y="0"/>
                    <a:pt x="3224327" y="4364"/>
                    <a:pt x="3232095" y="12131"/>
                  </a:cubicBezTo>
                  <a:cubicBezTo>
                    <a:pt x="3239862" y="19899"/>
                    <a:pt x="3244226" y="30434"/>
                    <a:pt x="3244226" y="41419"/>
                  </a:cubicBezTo>
                  <a:lnTo>
                    <a:pt x="3244226" y="403038"/>
                  </a:lnTo>
                  <a:cubicBezTo>
                    <a:pt x="3244226" y="414023"/>
                    <a:pt x="3239862" y="424558"/>
                    <a:pt x="3232095" y="432326"/>
                  </a:cubicBezTo>
                  <a:cubicBezTo>
                    <a:pt x="3224327" y="440093"/>
                    <a:pt x="3213792" y="444457"/>
                    <a:pt x="3202807" y="444457"/>
                  </a:cubicBezTo>
                  <a:lnTo>
                    <a:pt x="41419" y="444457"/>
                  </a:lnTo>
                  <a:cubicBezTo>
                    <a:pt x="30434" y="444457"/>
                    <a:pt x="19899" y="440093"/>
                    <a:pt x="12131" y="432326"/>
                  </a:cubicBezTo>
                  <a:cubicBezTo>
                    <a:pt x="4364" y="424558"/>
                    <a:pt x="0" y="414023"/>
                    <a:pt x="0" y="403038"/>
                  </a:cubicBezTo>
                  <a:lnTo>
                    <a:pt x="0" y="41419"/>
                  </a:lnTo>
                  <a:cubicBezTo>
                    <a:pt x="0" y="30434"/>
                    <a:pt x="4364" y="19899"/>
                    <a:pt x="12131" y="12131"/>
                  </a:cubicBezTo>
                  <a:cubicBezTo>
                    <a:pt x="19899" y="4364"/>
                    <a:pt x="30434" y="0"/>
                    <a:pt x="41419" y="0"/>
                  </a:cubicBezTo>
                  <a:close/>
                </a:path>
              </a:pathLst>
            </a:custGeom>
            <a:solidFill>
              <a:srgbClr val="7D603D"/>
            </a:solidFill>
          </p:spPr>
        </p:sp>
        <p:sp>
          <p:nvSpPr>
            <p:cNvPr id="6" name="TextBox 6"/>
            <p:cNvSpPr txBox="1"/>
            <p:nvPr/>
          </p:nvSpPr>
          <p:spPr>
            <a:xfrm>
              <a:off x="0" y="-38100"/>
              <a:ext cx="3244226"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239982" y="29592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9509720">
            <a:off x="15353015" y="62533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9" name="TextBox 9"/>
          <p:cNvSpPr txBox="1"/>
          <p:nvPr/>
        </p:nvSpPr>
        <p:spPr>
          <a:xfrm>
            <a:off x="236159" y="752380"/>
            <a:ext cx="8907841" cy="612404"/>
          </a:xfrm>
          <a:prstGeom prst="rect">
            <a:avLst/>
          </a:prstGeom>
        </p:spPr>
        <p:txBody>
          <a:bodyPr lIns="0" tIns="0" rIns="0" bIns="0" rtlCol="0" anchor="t">
            <a:spAutoFit/>
          </a:bodyPr>
          <a:lstStyle/>
          <a:p>
            <a:pPr algn="ctr">
              <a:lnSpc>
                <a:spcPts val="4354"/>
              </a:lnSpc>
            </a:pPr>
            <a:r>
              <a:rPr lang="en-US" sz="4147">
                <a:solidFill>
                  <a:srgbClr val="FFFBF6"/>
                </a:solidFill>
                <a:latin typeface="Hatton Semi-Bold"/>
              </a:rPr>
              <a:t>Perintah pemanggilan Dasar</a:t>
            </a:r>
          </a:p>
        </p:txBody>
      </p:sp>
      <p:sp>
        <p:nvSpPr>
          <p:cNvPr id="10" name="TextBox 10"/>
          <p:cNvSpPr txBox="1"/>
          <p:nvPr/>
        </p:nvSpPr>
        <p:spPr>
          <a:xfrm>
            <a:off x="2336366" y="2146532"/>
            <a:ext cx="13154714" cy="7111768"/>
          </a:xfrm>
          <a:prstGeom prst="rect">
            <a:avLst/>
          </a:prstGeom>
        </p:spPr>
        <p:txBody>
          <a:bodyPr lIns="0" tIns="0" rIns="0" bIns="0" rtlCol="0" anchor="t">
            <a:spAutoFit/>
          </a:bodyPr>
          <a:lstStyle/>
          <a:p>
            <a:pPr>
              <a:lnSpc>
                <a:spcPts val="3337"/>
              </a:lnSpc>
            </a:pPr>
            <a:r>
              <a:rPr lang="en-US" sz="2384">
                <a:solidFill>
                  <a:srgbClr val="FFFBF6"/>
                </a:solidFill>
                <a:latin typeface="Canva Sans"/>
              </a:rPr>
              <a:t>Misalnya, kita ingin menenmukan mata kuliah dan SKS untuk mata kuliah dengan kode IF203.mirip dengan SQL,atribut-atribut dispesifikasi dengan klausa SELECT dan perluasan kelas yang memiliki atribut-atribut tersebut dispesifikasikan dengan klausa FROM.</a:t>
            </a:r>
          </a:p>
          <a:p>
            <a:pPr>
              <a:lnSpc>
                <a:spcPts val="3337"/>
              </a:lnSpc>
            </a:pPr>
            <a:r>
              <a:rPr lang="en-US" sz="2384">
                <a:solidFill>
                  <a:srgbClr val="FFFBF6"/>
                </a:solidFill>
                <a:latin typeface="Canva Sans"/>
              </a:rPr>
              <a:t>pada kluasa WHERE sebagai berikut:</a:t>
            </a:r>
          </a:p>
          <a:p>
            <a:pPr>
              <a:lnSpc>
                <a:spcPts val="3337"/>
              </a:lnSpc>
            </a:pPr>
            <a:r>
              <a:rPr lang="en-US" sz="2384">
                <a:solidFill>
                  <a:srgbClr val="FFFBF6"/>
                </a:solidFill>
                <a:latin typeface="Canva Sans"/>
              </a:rPr>
              <a:t>                 select m.Nama_MK, m.SKS</a:t>
            </a:r>
          </a:p>
          <a:p>
            <a:pPr>
              <a:lnSpc>
                <a:spcPts val="3337"/>
              </a:lnSpc>
            </a:pPr>
            <a:r>
              <a:rPr lang="en-US" sz="2384">
                <a:solidFill>
                  <a:srgbClr val="FFFBF6"/>
                </a:solidFill>
                <a:latin typeface="Canva Sans"/>
              </a:rPr>
              <a:t>                 from Matakuliah m</a:t>
            </a:r>
          </a:p>
          <a:p>
            <a:pPr>
              <a:lnSpc>
                <a:spcPts val="3337"/>
              </a:lnSpc>
            </a:pPr>
            <a:r>
              <a:rPr lang="en-US" sz="2384">
                <a:solidFill>
                  <a:srgbClr val="FFFBF6"/>
                </a:solidFill>
                <a:latin typeface="Canva Sans"/>
              </a:rPr>
              <a:t>                 where m.kode_MK = “IF203”</a:t>
            </a:r>
          </a:p>
          <a:p>
            <a:pPr>
              <a:lnSpc>
                <a:spcPts val="3337"/>
              </a:lnSpc>
            </a:pPr>
            <a:endParaRPr lang="en-US" sz="2384">
              <a:solidFill>
                <a:srgbClr val="FFFBF6"/>
              </a:solidFill>
              <a:latin typeface="Canva Sans"/>
            </a:endParaRPr>
          </a:p>
          <a:p>
            <a:pPr>
              <a:lnSpc>
                <a:spcPts val="3337"/>
              </a:lnSpc>
            </a:pPr>
            <a:r>
              <a:rPr lang="en-US" sz="2384">
                <a:solidFill>
                  <a:srgbClr val="FFFBF6"/>
                </a:solidFill>
                <a:latin typeface="Hatton"/>
              </a:rPr>
              <a:t>Mengikutksertakan operasi pada klausa SELECT</a:t>
            </a:r>
          </a:p>
          <a:p>
            <a:pPr>
              <a:lnSpc>
                <a:spcPts val="3337"/>
              </a:lnSpc>
            </a:pPr>
            <a:r>
              <a:rPr lang="en-US" sz="2384">
                <a:solidFill>
                  <a:srgbClr val="FFFBF6"/>
                </a:solidFill>
                <a:latin typeface="Canva Sans"/>
              </a:rPr>
              <a:t>Kita dapat memanggil operasi-operasi pada permohonan QQL dengan cara yang mirip kita menspesifisikan atribut-atribut. sebagai berikut:</a:t>
            </a:r>
          </a:p>
          <a:p>
            <a:pPr>
              <a:lnSpc>
                <a:spcPts val="3337"/>
              </a:lnSpc>
            </a:pPr>
            <a:r>
              <a:rPr lang="en-US" sz="2384">
                <a:solidFill>
                  <a:srgbClr val="FFFBF6"/>
                </a:solidFill>
                <a:latin typeface="Canva Sans"/>
              </a:rPr>
              <a:t>      Select m.Umur</a:t>
            </a:r>
          </a:p>
          <a:p>
            <a:pPr>
              <a:lnSpc>
                <a:spcPts val="3337"/>
              </a:lnSpc>
            </a:pPr>
            <a:r>
              <a:rPr lang="en-US" sz="2384">
                <a:solidFill>
                  <a:srgbClr val="FFFBF6"/>
                </a:solidFill>
                <a:latin typeface="Canva Sans"/>
              </a:rPr>
              <a:t>      From Mahasiswa m</a:t>
            </a:r>
          </a:p>
          <a:p>
            <a:pPr>
              <a:lnSpc>
                <a:spcPts val="3337"/>
              </a:lnSpc>
            </a:pPr>
            <a:r>
              <a:rPr lang="en-US" sz="2384">
                <a:solidFill>
                  <a:srgbClr val="FFFBF6"/>
                </a:solidFill>
                <a:latin typeface="Canva Sans"/>
              </a:rPr>
              <a:t>      where m.nama = “Esti Nugraheni”</a:t>
            </a:r>
          </a:p>
          <a:p>
            <a:pPr>
              <a:lnSpc>
                <a:spcPts val="3337"/>
              </a:lnSpc>
            </a:pPr>
            <a:endParaRPr lang="en-US" sz="2384">
              <a:solidFill>
                <a:srgbClr val="FFFBF6"/>
              </a:solidFill>
              <a:latin typeface="Canva Sans"/>
            </a:endParaRPr>
          </a:p>
          <a:p>
            <a:pPr>
              <a:lnSpc>
                <a:spcPts val="3337"/>
              </a:lnSpc>
            </a:pPr>
            <a:endParaRPr lang="en-US" sz="2384">
              <a:solidFill>
                <a:srgbClr val="FFFBF6"/>
              </a:solidFill>
              <a:latin typeface="Canva Sans"/>
            </a:endParaRPr>
          </a:p>
          <a:p>
            <a:pPr>
              <a:lnSpc>
                <a:spcPts val="3337"/>
              </a:lnSpc>
              <a:spcBef>
                <a:spcPct val="0"/>
              </a:spcBef>
            </a:pPr>
            <a:endParaRPr lang="en-US" sz="2384">
              <a:solidFill>
                <a:srgbClr val="FFFBF6"/>
              </a:solidFill>
              <a:latin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1480550" flipH="1">
            <a:off x="5413421" y="7768116"/>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236159" y="375707"/>
            <a:ext cx="9532787" cy="1305987"/>
            <a:chOff x="0" y="0"/>
            <a:chExt cx="3244226" cy="444457"/>
          </a:xfrm>
        </p:grpSpPr>
        <p:sp>
          <p:nvSpPr>
            <p:cNvPr id="5" name="Freeform 5"/>
            <p:cNvSpPr/>
            <p:nvPr/>
          </p:nvSpPr>
          <p:spPr>
            <a:xfrm>
              <a:off x="0" y="0"/>
              <a:ext cx="3244226" cy="444457"/>
            </a:xfrm>
            <a:custGeom>
              <a:avLst/>
              <a:gdLst/>
              <a:ahLst/>
              <a:cxnLst/>
              <a:rect l="l" t="t" r="r" b="b"/>
              <a:pathLst>
                <a:path w="3244226" h="444457">
                  <a:moveTo>
                    <a:pt x="41419" y="0"/>
                  </a:moveTo>
                  <a:lnTo>
                    <a:pt x="3202807" y="0"/>
                  </a:lnTo>
                  <a:cubicBezTo>
                    <a:pt x="3213792" y="0"/>
                    <a:pt x="3224327" y="4364"/>
                    <a:pt x="3232095" y="12131"/>
                  </a:cubicBezTo>
                  <a:cubicBezTo>
                    <a:pt x="3239862" y="19899"/>
                    <a:pt x="3244226" y="30434"/>
                    <a:pt x="3244226" y="41419"/>
                  </a:cubicBezTo>
                  <a:lnTo>
                    <a:pt x="3244226" y="403038"/>
                  </a:lnTo>
                  <a:cubicBezTo>
                    <a:pt x="3244226" y="414023"/>
                    <a:pt x="3239862" y="424558"/>
                    <a:pt x="3232095" y="432326"/>
                  </a:cubicBezTo>
                  <a:cubicBezTo>
                    <a:pt x="3224327" y="440093"/>
                    <a:pt x="3213792" y="444457"/>
                    <a:pt x="3202807" y="444457"/>
                  </a:cubicBezTo>
                  <a:lnTo>
                    <a:pt x="41419" y="444457"/>
                  </a:lnTo>
                  <a:cubicBezTo>
                    <a:pt x="30434" y="444457"/>
                    <a:pt x="19899" y="440093"/>
                    <a:pt x="12131" y="432326"/>
                  </a:cubicBezTo>
                  <a:cubicBezTo>
                    <a:pt x="4364" y="424558"/>
                    <a:pt x="0" y="414023"/>
                    <a:pt x="0" y="403038"/>
                  </a:cubicBezTo>
                  <a:lnTo>
                    <a:pt x="0" y="41419"/>
                  </a:lnTo>
                  <a:cubicBezTo>
                    <a:pt x="0" y="30434"/>
                    <a:pt x="4364" y="19899"/>
                    <a:pt x="12131" y="12131"/>
                  </a:cubicBezTo>
                  <a:cubicBezTo>
                    <a:pt x="19899" y="4364"/>
                    <a:pt x="30434" y="0"/>
                    <a:pt x="41419" y="0"/>
                  </a:cubicBezTo>
                  <a:close/>
                </a:path>
              </a:pathLst>
            </a:custGeom>
            <a:solidFill>
              <a:srgbClr val="7D603D"/>
            </a:solidFill>
          </p:spPr>
        </p:sp>
        <p:sp>
          <p:nvSpPr>
            <p:cNvPr id="6" name="TextBox 6"/>
            <p:cNvSpPr txBox="1"/>
            <p:nvPr/>
          </p:nvSpPr>
          <p:spPr>
            <a:xfrm>
              <a:off x="0" y="-38100"/>
              <a:ext cx="3244226"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239982" y="29592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9509720">
            <a:off x="15277057" y="7795313"/>
            <a:ext cx="2563885" cy="2925974"/>
          </a:xfrm>
          <a:custGeom>
            <a:avLst/>
            <a:gdLst/>
            <a:ahLst/>
            <a:cxnLst/>
            <a:rect l="l" t="t" r="r" b="b"/>
            <a:pathLst>
              <a:path w="2563885" h="2925974">
                <a:moveTo>
                  <a:pt x="0" y="0"/>
                </a:moveTo>
                <a:lnTo>
                  <a:pt x="2563885" y="0"/>
                </a:lnTo>
                <a:lnTo>
                  <a:pt x="2563885" y="2925974"/>
                </a:lnTo>
                <a:lnTo>
                  <a:pt x="0" y="2925974"/>
                </a:lnTo>
                <a:lnTo>
                  <a:pt x="0" y="0"/>
                </a:lnTo>
                <a:close/>
              </a:path>
            </a:pathLst>
          </a:custGeom>
          <a:blipFill>
            <a:blip r:embed="rId5"/>
            <a:stretch>
              <a:fillRect/>
            </a:stretch>
          </a:blipFill>
        </p:spPr>
      </p:sp>
      <p:sp>
        <p:nvSpPr>
          <p:cNvPr id="9" name="TextBox 9"/>
          <p:cNvSpPr txBox="1"/>
          <p:nvPr/>
        </p:nvSpPr>
        <p:spPr>
          <a:xfrm>
            <a:off x="236159" y="761905"/>
            <a:ext cx="8907841" cy="690508"/>
          </a:xfrm>
          <a:prstGeom prst="rect">
            <a:avLst/>
          </a:prstGeom>
        </p:spPr>
        <p:txBody>
          <a:bodyPr lIns="0" tIns="0" rIns="0" bIns="0" rtlCol="0" anchor="t">
            <a:spAutoFit/>
          </a:bodyPr>
          <a:lstStyle/>
          <a:p>
            <a:pPr algn="ctr">
              <a:lnSpc>
                <a:spcPts val="4984"/>
              </a:lnSpc>
            </a:pPr>
            <a:r>
              <a:rPr lang="en-US" sz="4747">
                <a:solidFill>
                  <a:srgbClr val="FFFBF6"/>
                </a:solidFill>
                <a:latin typeface="Hatton Semi-Bold"/>
              </a:rPr>
              <a:t>PENDAHULUAN</a:t>
            </a:r>
          </a:p>
        </p:txBody>
      </p:sp>
      <p:sp>
        <p:nvSpPr>
          <p:cNvPr id="10" name="TextBox 10"/>
          <p:cNvSpPr txBox="1"/>
          <p:nvPr/>
        </p:nvSpPr>
        <p:spPr>
          <a:xfrm>
            <a:off x="2472500" y="1888736"/>
            <a:ext cx="13440253" cy="5381887"/>
          </a:xfrm>
          <a:prstGeom prst="rect">
            <a:avLst/>
          </a:prstGeom>
        </p:spPr>
        <p:txBody>
          <a:bodyPr lIns="0" tIns="0" rIns="0" bIns="0" rtlCol="0" anchor="t">
            <a:spAutoFit/>
          </a:bodyPr>
          <a:lstStyle/>
          <a:p>
            <a:pPr algn="ctr">
              <a:lnSpc>
                <a:spcPts val="7115"/>
              </a:lnSpc>
            </a:pPr>
            <a:endParaRPr/>
          </a:p>
          <a:p>
            <a:pPr algn="ctr">
              <a:lnSpc>
                <a:spcPts val="7115"/>
              </a:lnSpc>
              <a:spcBef>
                <a:spcPct val="0"/>
              </a:spcBef>
            </a:pPr>
            <a:r>
              <a:rPr lang="en-US" sz="5082">
                <a:solidFill>
                  <a:srgbClr val="FFFBF6"/>
                </a:solidFill>
                <a:latin typeface="Canva Sans"/>
              </a:rPr>
              <a:t>Bab VIII  ini berfokus pada model-model berorintasi objek serta model objek-relasional, yang keduanya berbasis pada paradigma pemrograman berorintasi objek (Object Oriented  Programming[OOP])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0172700" y="5356098"/>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285741" y="383615"/>
            <a:ext cx="12861212" cy="1290170"/>
            <a:chOff x="0" y="0"/>
            <a:chExt cx="4376965" cy="439075"/>
          </a:xfrm>
        </p:grpSpPr>
        <p:sp>
          <p:nvSpPr>
            <p:cNvPr id="4" name="Freeform 4"/>
            <p:cNvSpPr/>
            <p:nvPr/>
          </p:nvSpPr>
          <p:spPr>
            <a:xfrm>
              <a:off x="0" y="0"/>
              <a:ext cx="4376965" cy="439075"/>
            </a:xfrm>
            <a:custGeom>
              <a:avLst/>
              <a:gdLst/>
              <a:ahLst/>
              <a:cxnLst/>
              <a:rect l="l" t="t" r="r" b="b"/>
              <a:pathLst>
                <a:path w="4376965" h="439075">
                  <a:moveTo>
                    <a:pt x="30700" y="0"/>
                  </a:moveTo>
                  <a:lnTo>
                    <a:pt x="4346265" y="0"/>
                  </a:lnTo>
                  <a:cubicBezTo>
                    <a:pt x="4354407" y="0"/>
                    <a:pt x="4362216" y="3234"/>
                    <a:pt x="4367974" y="8992"/>
                  </a:cubicBezTo>
                  <a:cubicBezTo>
                    <a:pt x="4373731" y="14749"/>
                    <a:pt x="4376965" y="22558"/>
                    <a:pt x="4376965" y="30700"/>
                  </a:cubicBezTo>
                  <a:lnTo>
                    <a:pt x="4376965" y="408375"/>
                  </a:lnTo>
                  <a:cubicBezTo>
                    <a:pt x="4376965" y="425330"/>
                    <a:pt x="4363220" y="439075"/>
                    <a:pt x="4346265" y="439075"/>
                  </a:cubicBezTo>
                  <a:lnTo>
                    <a:pt x="30700" y="439075"/>
                  </a:lnTo>
                  <a:cubicBezTo>
                    <a:pt x="13745" y="439075"/>
                    <a:pt x="0" y="425330"/>
                    <a:pt x="0" y="408375"/>
                  </a:cubicBezTo>
                  <a:lnTo>
                    <a:pt x="0" y="30700"/>
                  </a:lnTo>
                  <a:cubicBezTo>
                    <a:pt x="0" y="13745"/>
                    <a:pt x="13745" y="0"/>
                    <a:pt x="30700" y="0"/>
                  </a:cubicBezTo>
                  <a:close/>
                </a:path>
              </a:pathLst>
            </a:custGeom>
            <a:solidFill>
              <a:srgbClr val="7D603D"/>
            </a:solidFill>
          </p:spPr>
        </p:sp>
        <p:sp>
          <p:nvSpPr>
            <p:cNvPr id="5" name="TextBox 5"/>
            <p:cNvSpPr txBox="1"/>
            <p:nvPr/>
          </p:nvSpPr>
          <p:spPr>
            <a:xfrm>
              <a:off x="0" y="-38100"/>
              <a:ext cx="4376965" cy="477175"/>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1555359" y="1825271"/>
            <a:ext cx="14489315" cy="2328601"/>
            <a:chOff x="0" y="0"/>
            <a:chExt cx="3816116" cy="613294"/>
          </a:xfrm>
        </p:grpSpPr>
        <p:sp>
          <p:nvSpPr>
            <p:cNvPr id="7" name="Freeform 7"/>
            <p:cNvSpPr/>
            <p:nvPr/>
          </p:nvSpPr>
          <p:spPr>
            <a:xfrm>
              <a:off x="0" y="0"/>
              <a:ext cx="3816116" cy="613294"/>
            </a:xfrm>
            <a:custGeom>
              <a:avLst/>
              <a:gdLst/>
              <a:ahLst/>
              <a:cxnLst/>
              <a:rect l="l" t="t" r="r" b="b"/>
              <a:pathLst>
                <a:path w="3816116" h="613294">
                  <a:moveTo>
                    <a:pt x="27250" y="0"/>
                  </a:moveTo>
                  <a:lnTo>
                    <a:pt x="3788866" y="0"/>
                  </a:lnTo>
                  <a:cubicBezTo>
                    <a:pt x="3796093" y="0"/>
                    <a:pt x="3803024" y="2871"/>
                    <a:pt x="3808135" y="7981"/>
                  </a:cubicBezTo>
                  <a:cubicBezTo>
                    <a:pt x="3813245" y="13092"/>
                    <a:pt x="3816116" y="20023"/>
                    <a:pt x="3816116" y="27250"/>
                  </a:cubicBezTo>
                  <a:lnTo>
                    <a:pt x="3816116" y="586044"/>
                  </a:lnTo>
                  <a:cubicBezTo>
                    <a:pt x="3816116" y="593271"/>
                    <a:pt x="3813245" y="600202"/>
                    <a:pt x="3808135" y="605313"/>
                  </a:cubicBezTo>
                  <a:cubicBezTo>
                    <a:pt x="3803024" y="610423"/>
                    <a:pt x="3796093" y="613294"/>
                    <a:pt x="3788866" y="613294"/>
                  </a:cubicBezTo>
                  <a:lnTo>
                    <a:pt x="27250" y="613294"/>
                  </a:lnTo>
                  <a:cubicBezTo>
                    <a:pt x="20023" y="613294"/>
                    <a:pt x="13092" y="610423"/>
                    <a:pt x="7981" y="605313"/>
                  </a:cubicBezTo>
                  <a:cubicBezTo>
                    <a:pt x="2871" y="600202"/>
                    <a:pt x="0" y="593271"/>
                    <a:pt x="0" y="586044"/>
                  </a:cubicBezTo>
                  <a:lnTo>
                    <a:pt x="0" y="27250"/>
                  </a:lnTo>
                  <a:cubicBezTo>
                    <a:pt x="0" y="20023"/>
                    <a:pt x="2871" y="13092"/>
                    <a:pt x="7981" y="7981"/>
                  </a:cubicBezTo>
                  <a:cubicBezTo>
                    <a:pt x="13092" y="2871"/>
                    <a:pt x="20023" y="0"/>
                    <a:pt x="27250" y="0"/>
                  </a:cubicBezTo>
                  <a:close/>
                </a:path>
              </a:pathLst>
            </a:custGeom>
            <a:solidFill>
              <a:srgbClr val="000000">
                <a:alpha val="0"/>
              </a:srgbClr>
            </a:solidFill>
            <a:ln w="47625" cap="rnd">
              <a:solidFill>
                <a:srgbClr val="7D603D"/>
              </a:solidFill>
              <a:prstDash val="solid"/>
              <a:round/>
            </a:ln>
          </p:spPr>
        </p:sp>
        <p:sp>
          <p:nvSpPr>
            <p:cNvPr id="8" name="TextBox 8"/>
            <p:cNvSpPr txBox="1"/>
            <p:nvPr/>
          </p:nvSpPr>
          <p:spPr>
            <a:xfrm>
              <a:off x="0" y="-47625"/>
              <a:ext cx="3816116" cy="660919"/>
            </a:xfrm>
            <a:prstGeom prst="rect">
              <a:avLst/>
            </a:prstGeom>
          </p:spPr>
          <p:txBody>
            <a:bodyPr lIns="50800" tIns="50800" rIns="50800" bIns="50800" rtlCol="0" anchor="ctr"/>
            <a:lstStyle/>
            <a:p>
              <a:pPr algn="ctr">
                <a:lnSpc>
                  <a:spcPts val="4199"/>
                </a:lnSpc>
              </a:pPr>
              <a:r>
                <a:rPr lang="en-US" sz="2999">
                  <a:solidFill>
                    <a:srgbClr val="000000"/>
                  </a:solidFill>
                  <a:latin typeface="Canva Sans"/>
                </a:rPr>
                <a:t>Pada permohonan OQL, kita dapat melakukan query melintasi relasi yang didefinisikan dalam skema. Permohon-an berikut akan  menemukan kode-kode mata kuliah untuk semua mata kuliah yang ditawarkan pada semester ganjil 2022.</a:t>
              </a:r>
            </a:p>
          </p:txBody>
        </p:sp>
      </p:grpSp>
      <p:sp>
        <p:nvSpPr>
          <p:cNvPr id="9" name="Freeform 9"/>
          <p:cNvSpPr/>
          <p:nvPr/>
        </p:nvSpPr>
        <p:spPr>
          <a:xfrm rot="1584748">
            <a:off x="13649510" y="5653805"/>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3"/>
            <a:stretch>
              <a:fillRect/>
            </a:stretch>
          </a:blipFill>
        </p:spPr>
      </p:sp>
      <p:sp>
        <p:nvSpPr>
          <p:cNvPr id="10" name="Freeform 10"/>
          <p:cNvSpPr/>
          <p:nvPr/>
        </p:nvSpPr>
        <p:spPr>
          <a:xfrm>
            <a:off x="15835067" y="3574098"/>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4"/>
            <a:stretch>
              <a:fillRect/>
            </a:stretch>
          </a:blipFill>
        </p:spPr>
      </p:sp>
      <p:sp>
        <p:nvSpPr>
          <p:cNvPr id="11" name="Freeform 11"/>
          <p:cNvSpPr/>
          <p:nvPr/>
        </p:nvSpPr>
        <p:spPr>
          <a:xfrm rot="1305086">
            <a:off x="-994772" y="5875615"/>
            <a:ext cx="2889194" cy="4479370"/>
          </a:xfrm>
          <a:custGeom>
            <a:avLst/>
            <a:gdLst/>
            <a:ahLst/>
            <a:cxnLst/>
            <a:rect l="l" t="t" r="r" b="b"/>
            <a:pathLst>
              <a:path w="2889194" h="4479370">
                <a:moveTo>
                  <a:pt x="0" y="0"/>
                </a:moveTo>
                <a:lnTo>
                  <a:pt x="2889194" y="0"/>
                </a:lnTo>
                <a:lnTo>
                  <a:pt x="2889194" y="4479370"/>
                </a:lnTo>
                <a:lnTo>
                  <a:pt x="0" y="4479370"/>
                </a:lnTo>
                <a:lnTo>
                  <a:pt x="0" y="0"/>
                </a:lnTo>
                <a:close/>
              </a:path>
            </a:pathLst>
          </a:custGeom>
          <a:blipFill>
            <a:blip r:embed="rId5"/>
            <a:stretch>
              <a:fillRect/>
            </a:stretch>
          </a:blipFill>
        </p:spPr>
      </p:sp>
      <p:sp>
        <p:nvSpPr>
          <p:cNvPr id="12" name="TextBox 12"/>
          <p:cNvSpPr txBox="1"/>
          <p:nvPr/>
        </p:nvSpPr>
        <p:spPr>
          <a:xfrm>
            <a:off x="449825" y="759545"/>
            <a:ext cx="12533045" cy="558962"/>
          </a:xfrm>
          <a:prstGeom prst="rect">
            <a:avLst/>
          </a:prstGeom>
        </p:spPr>
        <p:txBody>
          <a:bodyPr lIns="0" tIns="0" rIns="0" bIns="0" rtlCol="0" anchor="t">
            <a:spAutoFit/>
          </a:bodyPr>
          <a:lstStyle/>
          <a:p>
            <a:pPr algn="ctr">
              <a:lnSpc>
                <a:spcPts val="4033"/>
              </a:lnSpc>
            </a:pPr>
            <a:r>
              <a:rPr lang="en-US" sz="3841">
                <a:solidFill>
                  <a:srgbClr val="000000"/>
                </a:solidFill>
                <a:latin typeface="Hatton Semi-Bold"/>
              </a:rPr>
              <a:t>Melakukan  Permohonan  pada Kelas Berganda</a:t>
            </a:r>
          </a:p>
        </p:txBody>
      </p:sp>
      <p:grpSp>
        <p:nvGrpSpPr>
          <p:cNvPr id="13" name="Group 13"/>
          <p:cNvGrpSpPr/>
          <p:nvPr/>
        </p:nvGrpSpPr>
        <p:grpSpPr>
          <a:xfrm>
            <a:off x="1813297" y="4153872"/>
            <a:ext cx="13973439" cy="2976247"/>
            <a:chOff x="0" y="0"/>
            <a:chExt cx="3680247" cy="783868"/>
          </a:xfrm>
        </p:grpSpPr>
        <p:sp>
          <p:nvSpPr>
            <p:cNvPr id="14" name="Freeform 14"/>
            <p:cNvSpPr/>
            <p:nvPr/>
          </p:nvSpPr>
          <p:spPr>
            <a:xfrm>
              <a:off x="0" y="0"/>
              <a:ext cx="3680247" cy="783868"/>
            </a:xfrm>
            <a:custGeom>
              <a:avLst/>
              <a:gdLst/>
              <a:ahLst/>
              <a:cxnLst/>
              <a:rect l="l" t="t" r="r" b="b"/>
              <a:pathLst>
                <a:path w="3680247" h="783868">
                  <a:moveTo>
                    <a:pt x="28256" y="0"/>
                  </a:moveTo>
                  <a:lnTo>
                    <a:pt x="3651991" y="0"/>
                  </a:lnTo>
                  <a:cubicBezTo>
                    <a:pt x="3667597" y="0"/>
                    <a:pt x="3680247" y="12651"/>
                    <a:pt x="3680247" y="28256"/>
                  </a:cubicBezTo>
                  <a:lnTo>
                    <a:pt x="3680247" y="755611"/>
                  </a:lnTo>
                  <a:cubicBezTo>
                    <a:pt x="3680247" y="771217"/>
                    <a:pt x="3667597" y="783868"/>
                    <a:pt x="3651991" y="783868"/>
                  </a:cubicBezTo>
                  <a:lnTo>
                    <a:pt x="28256" y="783868"/>
                  </a:lnTo>
                  <a:cubicBezTo>
                    <a:pt x="20762" y="783868"/>
                    <a:pt x="13575" y="780891"/>
                    <a:pt x="8276" y="775591"/>
                  </a:cubicBezTo>
                  <a:cubicBezTo>
                    <a:pt x="2977" y="770292"/>
                    <a:pt x="0" y="763105"/>
                    <a:pt x="0" y="755611"/>
                  </a:cubicBezTo>
                  <a:lnTo>
                    <a:pt x="0" y="28256"/>
                  </a:lnTo>
                  <a:cubicBezTo>
                    <a:pt x="0" y="20762"/>
                    <a:pt x="2977" y="13575"/>
                    <a:pt x="8276" y="8276"/>
                  </a:cubicBezTo>
                  <a:cubicBezTo>
                    <a:pt x="13575" y="2977"/>
                    <a:pt x="20762" y="0"/>
                    <a:pt x="28256" y="0"/>
                  </a:cubicBezTo>
                  <a:close/>
                </a:path>
              </a:pathLst>
            </a:custGeom>
            <a:solidFill>
              <a:srgbClr val="000000">
                <a:alpha val="0"/>
              </a:srgbClr>
            </a:solidFill>
            <a:ln w="47625" cap="rnd">
              <a:solidFill>
                <a:srgbClr val="7D603D"/>
              </a:solidFill>
              <a:prstDash val="solid"/>
              <a:round/>
            </a:ln>
          </p:spPr>
        </p:sp>
        <p:sp>
          <p:nvSpPr>
            <p:cNvPr id="15" name="TextBox 15"/>
            <p:cNvSpPr txBox="1"/>
            <p:nvPr/>
          </p:nvSpPr>
          <p:spPr>
            <a:xfrm>
              <a:off x="0" y="-47625"/>
              <a:ext cx="3680247" cy="831493"/>
            </a:xfrm>
            <a:prstGeom prst="rect">
              <a:avLst/>
            </a:prstGeom>
          </p:spPr>
          <p:txBody>
            <a:bodyPr lIns="50800" tIns="50800" rIns="50800" bIns="50800" rtlCol="0" anchor="ctr"/>
            <a:lstStyle/>
            <a:p>
              <a:pPr algn="ctr">
                <a:lnSpc>
                  <a:spcPts val="4199"/>
                </a:lnSpc>
              </a:pPr>
              <a:r>
                <a:rPr lang="en-US" sz="2999">
                  <a:solidFill>
                    <a:srgbClr val="000000"/>
                  </a:solidFill>
                  <a:latin typeface="Canva Sans Bold"/>
                </a:rPr>
                <a:t>select distinc y .Kode_MK</a:t>
              </a:r>
            </a:p>
            <a:p>
              <a:pPr algn="ctr">
                <a:lnSpc>
                  <a:spcPts val="4199"/>
                </a:lnSpc>
              </a:pPr>
              <a:r>
                <a:rPr lang="en-US" sz="2999">
                  <a:solidFill>
                    <a:srgbClr val="000000"/>
                  </a:solidFill>
                  <a:latin typeface="Canva Sans Bold"/>
                </a:rPr>
                <a:t>from MataKuliah_Yang_Ditawarkan x</a:t>
              </a:r>
            </a:p>
            <a:p>
              <a:pPr algn="ctr">
                <a:lnSpc>
                  <a:spcPts val="4199"/>
                </a:lnSpc>
              </a:pPr>
              <a:r>
                <a:rPr lang="en-US" sz="2999">
                  <a:solidFill>
                    <a:srgbClr val="000000"/>
                  </a:solidFill>
                  <a:latin typeface="Canva Sans Bold"/>
                </a:rPr>
                <a:t>x.dimiliki y</a:t>
              </a:r>
            </a:p>
            <a:p>
              <a:pPr algn="ctr">
                <a:lnSpc>
                  <a:spcPts val="4199"/>
                </a:lnSpc>
              </a:pPr>
              <a:r>
                <a:rPr lang="en-US" sz="2999">
                  <a:solidFill>
                    <a:srgbClr val="000000"/>
                  </a:solidFill>
                  <a:latin typeface="Canva Sans Bold"/>
                </a:rPr>
                <a:t>where (x.semester =  "2" and  x.tahun =  "2002")</a:t>
              </a:r>
            </a:p>
          </p:txBody>
        </p:sp>
      </p:grpSp>
      <p:grpSp>
        <p:nvGrpSpPr>
          <p:cNvPr id="16" name="Group 16"/>
          <p:cNvGrpSpPr/>
          <p:nvPr/>
        </p:nvGrpSpPr>
        <p:grpSpPr>
          <a:xfrm>
            <a:off x="1555359" y="7130119"/>
            <a:ext cx="14489315" cy="2802796"/>
            <a:chOff x="0" y="0"/>
            <a:chExt cx="3816116" cy="738185"/>
          </a:xfrm>
        </p:grpSpPr>
        <p:sp>
          <p:nvSpPr>
            <p:cNvPr id="17" name="Freeform 17"/>
            <p:cNvSpPr/>
            <p:nvPr/>
          </p:nvSpPr>
          <p:spPr>
            <a:xfrm>
              <a:off x="0" y="0"/>
              <a:ext cx="3816116" cy="738185"/>
            </a:xfrm>
            <a:custGeom>
              <a:avLst/>
              <a:gdLst/>
              <a:ahLst/>
              <a:cxnLst/>
              <a:rect l="l" t="t" r="r" b="b"/>
              <a:pathLst>
                <a:path w="3816116" h="738185">
                  <a:moveTo>
                    <a:pt x="27250" y="0"/>
                  </a:moveTo>
                  <a:lnTo>
                    <a:pt x="3788866" y="0"/>
                  </a:lnTo>
                  <a:cubicBezTo>
                    <a:pt x="3796093" y="0"/>
                    <a:pt x="3803024" y="2871"/>
                    <a:pt x="3808135" y="7981"/>
                  </a:cubicBezTo>
                  <a:cubicBezTo>
                    <a:pt x="3813245" y="13092"/>
                    <a:pt x="3816116" y="20023"/>
                    <a:pt x="3816116" y="27250"/>
                  </a:cubicBezTo>
                  <a:lnTo>
                    <a:pt x="3816116" y="710935"/>
                  </a:lnTo>
                  <a:cubicBezTo>
                    <a:pt x="3816116" y="718162"/>
                    <a:pt x="3813245" y="725093"/>
                    <a:pt x="3808135" y="730204"/>
                  </a:cubicBezTo>
                  <a:cubicBezTo>
                    <a:pt x="3803024" y="735314"/>
                    <a:pt x="3796093" y="738185"/>
                    <a:pt x="3788866" y="738185"/>
                  </a:cubicBezTo>
                  <a:lnTo>
                    <a:pt x="27250" y="738185"/>
                  </a:lnTo>
                  <a:cubicBezTo>
                    <a:pt x="20023" y="738185"/>
                    <a:pt x="13092" y="735314"/>
                    <a:pt x="7981" y="730204"/>
                  </a:cubicBezTo>
                  <a:cubicBezTo>
                    <a:pt x="2871" y="725093"/>
                    <a:pt x="0" y="718162"/>
                    <a:pt x="0" y="710935"/>
                  </a:cubicBezTo>
                  <a:lnTo>
                    <a:pt x="0" y="27250"/>
                  </a:lnTo>
                  <a:cubicBezTo>
                    <a:pt x="0" y="20023"/>
                    <a:pt x="2871" y="13092"/>
                    <a:pt x="7981" y="7981"/>
                  </a:cubicBezTo>
                  <a:cubicBezTo>
                    <a:pt x="13092" y="2871"/>
                    <a:pt x="20023" y="0"/>
                    <a:pt x="27250" y="0"/>
                  </a:cubicBezTo>
                  <a:close/>
                </a:path>
              </a:pathLst>
            </a:custGeom>
            <a:solidFill>
              <a:srgbClr val="000000">
                <a:alpha val="0"/>
              </a:srgbClr>
            </a:solidFill>
            <a:ln w="47625" cap="rnd">
              <a:solidFill>
                <a:srgbClr val="7D603D"/>
              </a:solidFill>
              <a:prstDash val="solid"/>
              <a:round/>
            </a:ln>
          </p:spPr>
        </p:sp>
        <p:sp>
          <p:nvSpPr>
            <p:cNvPr id="18" name="TextBox 18"/>
            <p:cNvSpPr txBox="1"/>
            <p:nvPr/>
          </p:nvSpPr>
          <p:spPr>
            <a:xfrm>
              <a:off x="0" y="-57150"/>
              <a:ext cx="3816116" cy="795335"/>
            </a:xfrm>
            <a:prstGeom prst="rect">
              <a:avLst/>
            </a:prstGeom>
          </p:spPr>
          <p:txBody>
            <a:bodyPr lIns="50800" tIns="50800" rIns="50800" bIns="50800" rtlCol="0" anchor="ctr"/>
            <a:lstStyle/>
            <a:p>
              <a:pPr algn="ctr">
                <a:lnSpc>
                  <a:spcPts val="4059"/>
                </a:lnSpc>
              </a:pPr>
              <a:r>
                <a:rPr lang="en-US" sz="2899">
                  <a:solidFill>
                    <a:srgbClr val="000000"/>
                  </a:solidFill>
                  <a:latin typeface="Canva Sans"/>
                </a:rPr>
                <a:t>Kita menggunakan kata kunci </a:t>
              </a:r>
              <a:r>
                <a:rPr lang="en-US" sz="2899">
                  <a:solidFill>
                    <a:srgbClr val="000000"/>
                  </a:solidFill>
                  <a:latin typeface="Canva Sans Italics"/>
                </a:rPr>
                <a:t>distinc </a:t>
              </a:r>
              <a:r>
                <a:rPr lang="en-US" sz="2899">
                  <a:solidFill>
                    <a:srgbClr val="000000"/>
                  </a:solidFill>
                  <a:latin typeface="Canva Sans"/>
                </a:rPr>
                <a:t>pada klausa SELECT karena mata kuliah mungkin memiliki penawaran ganda pada semester tertentu. Pada klausa FROM, kita menspesifikasi lintasan dari objek </a:t>
              </a:r>
              <a:r>
                <a:rPr lang="en-US" sz="2899">
                  <a:solidFill>
                    <a:srgbClr val="000000"/>
                  </a:solidFill>
                  <a:latin typeface="Canva Sans Italics"/>
                </a:rPr>
                <a:t>MataKuliah_Yang_Ditawarkan</a:t>
              </a:r>
              <a:r>
                <a:rPr lang="en-US" sz="2899">
                  <a:solidFill>
                    <a:srgbClr val="000000"/>
                  </a:solidFill>
                  <a:latin typeface="Canva Sans"/>
                </a:rPr>
                <a:t> ke Matakuliah menggunakan relasi Dimiliki antara kedua objek tersebut. Perubahan</a:t>
              </a:r>
              <a:r>
                <a:rPr lang="en-US" sz="2899">
                  <a:solidFill>
                    <a:srgbClr val="000000"/>
                  </a:solidFill>
                  <a:latin typeface="Canva Sans Italics"/>
                </a:rPr>
                <a:t> y </a:t>
              </a:r>
              <a:r>
                <a:rPr lang="en-US" sz="2899">
                  <a:solidFill>
                    <a:srgbClr val="000000"/>
                  </a:solidFill>
                  <a:latin typeface="Canva Sans"/>
                </a:rPr>
                <a:t>mengikat keobjek Matakuliah yang lintasan </a:t>
              </a:r>
              <a:r>
                <a:rPr lang="en-US" sz="2899">
                  <a:solidFill>
                    <a:srgbClr val="000000"/>
                  </a:solidFill>
                  <a:latin typeface="Canva Sans Italics"/>
                </a:rPr>
                <a:t>x.dimiliki-nya</a:t>
              </a:r>
              <a:r>
                <a:rPr lang="en-US" sz="2899">
                  <a:solidFill>
                    <a:srgbClr val="000000"/>
                  </a:solidFill>
                  <a:latin typeface="Canva Sans"/>
                </a:rPr>
                <a:t> berakhir. </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207183" y="4318625"/>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783029">
            <a:off x="-1745945" y="-1157708"/>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665492" y="3384763"/>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5"/>
            <a:stretch>
              <a:fillRect/>
            </a:stretch>
          </a:blipFill>
        </p:spPr>
      </p:sp>
      <p:sp>
        <p:nvSpPr>
          <p:cNvPr id="6" name="Freeform 6"/>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6"/>
            <a:stretch>
              <a:fillRect/>
            </a:stretch>
          </a:blipFill>
        </p:spPr>
      </p:sp>
      <p:sp>
        <p:nvSpPr>
          <p:cNvPr id="7" name="TextBox 7"/>
          <p:cNvSpPr txBox="1"/>
          <p:nvPr/>
        </p:nvSpPr>
        <p:spPr>
          <a:xfrm>
            <a:off x="2409771" y="2112669"/>
            <a:ext cx="15182520" cy="3582149"/>
          </a:xfrm>
          <a:prstGeom prst="rect">
            <a:avLst/>
          </a:prstGeom>
        </p:spPr>
        <p:txBody>
          <a:bodyPr lIns="0" tIns="0" rIns="0" bIns="0" rtlCol="0" anchor="t">
            <a:spAutoFit/>
          </a:bodyPr>
          <a:lstStyle/>
          <a:p>
            <a:pPr>
              <a:lnSpc>
                <a:spcPts val="4798"/>
              </a:lnSpc>
            </a:pPr>
            <a:r>
              <a:rPr lang="en-US" sz="3691">
                <a:solidFill>
                  <a:srgbClr val="000000"/>
                </a:solidFill>
                <a:latin typeface="Canva Sans"/>
              </a:rPr>
              <a:t>Misalnya, kita ingin mengetahui jumlah mahasiswa yang membayar pada bagian pertama (ke-1) dari mata kuliah IF203. Operasi biaya berada di Matakuliah_Yang_Ditawarkan, tetapi Kode_MK ada di Matakuliah. Permohonan berikut melintas dari Matakuliah_Yang_Ditawarkan ke Matakuliah  menggunakan relasi Dimiliki. Peubah y mengirimkan objek tujuan ke lintasan x.dimiliki. </a:t>
            </a:r>
          </a:p>
        </p:txBody>
      </p:sp>
      <p:sp>
        <p:nvSpPr>
          <p:cNvPr id="8" name="TextBox 8"/>
          <p:cNvSpPr txBox="1"/>
          <p:nvPr/>
        </p:nvSpPr>
        <p:spPr>
          <a:xfrm>
            <a:off x="1381759" y="6182283"/>
            <a:ext cx="15524482" cy="2541655"/>
          </a:xfrm>
          <a:prstGeom prst="rect">
            <a:avLst/>
          </a:prstGeom>
        </p:spPr>
        <p:txBody>
          <a:bodyPr lIns="0" tIns="0" rIns="0" bIns="0" rtlCol="0" anchor="t">
            <a:spAutoFit/>
          </a:bodyPr>
          <a:lstStyle/>
          <a:p>
            <a:pPr algn="ctr">
              <a:lnSpc>
                <a:spcPts val="5030"/>
              </a:lnSpc>
            </a:pPr>
            <a:r>
              <a:rPr lang="en-US" sz="3869">
                <a:solidFill>
                  <a:srgbClr val="000000"/>
                </a:solidFill>
                <a:latin typeface="Canva Sans Bold"/>
              </a:rPr>
              <a:t>select x.Biaya</a:t>
            </a:r>
          </a:p>
          <a:p>
            <a:pPr algn="ctr">
              <a:lnSpc>
                <a:spcPts val="5030"/>
              </a:lnSpc>
            </a:pPr>
            <a:r>
              <a:rPr lang="en-US" sz="3869">
                <a:solidFill>
                  <a:srgbClr val="000000"/>
                </a:solidFill>
                <a:latin typeface="Canva Sans Bold"/>
              </a:rPr>
              <a:t>from Matakuliah_Yang_Ditawarkan x</a:t>
            </a:r>
          </a:p>
          <a:p>
            <a:pPr algn="ctr">
              <a:lnSpc>
                <a:spcPts val="5030"/>
              </a:lnSpc>
            </a:pPr>
            <a:r>
              <a:rPr lang="en-US" sz="3869">
                <a:solidFill>
                  <a:srgbClr val="000000"/>
                </a:solidFill>
                <a:latin typeface="Canva Sans Bold"/>
              </a:rPr>
              <a:t>x.dimiliki y</a:t>
            </a:r>
          </a:p>
          <a:p>
            <a:pPr algn="ctr">
              <a:lnSpc>
                <a:spcPts val="5030"/>
              </a:lnSpc>
            </a:pPr>
            <a:r>
              <a:rPr lang="en-US" sz="3869">
                <a:solidFill>
                  <a:srgbClr val="000000"/>
                </a:solidFill>
                <a:latin typeface="Canva Sans Bold"/>
              </a:rPr>
              <a:t>where (y.Kode_MK =  "IF203" and x.bagian =  1 )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6478850" y="4167931"/>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442538" y="-1642047"/>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rot="727633">
            <a:off x="-3506515" y="-319791"/>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Freeform 5"/>
          <p:cNvSpPr/>
          <p:nvPr/>
        </p:nvSpPr>
        <p:spPr>
          <a:xfrm>
            <a:off x="-1966229" y="4547546"/>
            <a:ext cx="5165508" cy="5739454"/>
          </a:xfrm>
          <a:custGeom>
            <a:avLst/>
            <a:gdLst/>
            <a:ahLst/>
            <a:cxnLst/>
            <a:rect l="l" t="t" r="r" b="b"/>
            <a:pathLst>
              <a:path w="5165508" h="5739454">
                <a:moveTo>
                  <a:pt x="0" y="0"/>
                </a:moveTo>
                <a:lnTo>
                  <a:pt x="5165509" y="0"/>
                </a:lnTo>
                <a:lnTo>
                  <a:pt x="5165509" y="5739454"/>
                </a:lnTo>
                <a:lnTo>
                  <a:pt x="0" y="5739454"/>
                </a:lnTo>
                <a:lnTo>
                  <a:pt x="0" y="0"/>
                </a:lnTo>
                <a:close/>
              </a:path>
            </a:pathLst>
          </a:custGeom>
          <a:blipFill>
            <a:blip r:embed="rId5"/>
            <a:stretch>
              <a:fillRect/>
            </a:stretch>
          </a:blipFill>
        </p:spPr>
      </p:sp>
      <p:sp>
        <p:nvSpPr>
          <p:cNvPr id="6" name="TextBox 6"/>
          <p:cNvSpPr txBox="1"/>
          <p:nvPr/>
        </p:nvSpPr>
        <p:spPr>
          <a:xfrm>
            <a:off x="2345012" y="2117973"/>
            <a:ext cx="14914288" cy="6559177"/>
          </a:xfrm>
          <a:prstGeom prst="rect">
            <a:avLst/>
          </a:prstGeom>
        </p:spPr>
        <p:txBody>
          <a:bodyPr lIns="0" tIns="0" rIns="0" bIns="0" rtlCol="0" anchor="t">
            <a:spAutoFit/>
          </a:bodyPr>
          <a:lstStyle/>
          <a:p>
            <a:pPr>
              <a:lnSpc>
                <a:spcPts val="5238"/>
              </a:lnSpc>
            </a:pPr>
            <a:r>
              <a:rPr lang="en-US" sz="4029">
                <a:solidFill>
                  <a:srgbClr val="000000"/>
                </a:solidFill>
                <a:latin typeface="Canva Sans"/>
              </a:rPr>
              <a:t>Permohonan berikut melintasi dua lintasan, satu menggunakan relasi Mengambil dan yang lain menggunakan relasi Dimiliki, untuk menemukan kode dan nama mata kuliah yang diambil oleh Esti Nugraheni.</a:t>
            </a:r>
          </a:p>
          <a:p>
            <a:pPr>
              <a:lnSpc>
                <a:spcPts val="5238"/>
              </a:lnSpc>
            </a:pPr>
            <a:endParaRPr lang="en-US" sz="4029">
              <a:solidFill>
                <a:srgbClr val="000000"/>
              </a:solidFill>
              <a:latin typeface="Canva Sans"/>
            </a:endParaRPr>
          </a:p>
          <a:p>
            <a:pPr algn="ctr">
              <a:lnSpc>
                <a:spcPts val="5238"/>
              </a:lnSpc>
            </a:pPr>
            <a:r>
              <a:rPr lang="en-US" sz="4029">
                <a:solidFill>
                  <a:srgbClr val="000000"/>
                </a:solidFill>
                <a:latin typeface="Canva Sans Bold"/>
              </a:rPr>
              <a:t>select k.Kode_MK, k.Nama_MK </a:t>
            </a:r>
          </a:p>
          <a:p>
            <a:pPr algn="ctr">
              <a:lnSpc>
                <a:spcPts val="5238"/>
              </a:lnSpc>
            </a:pPr>
            <a:r>
              <a:rPr lang="en-US" sz="4029">
                <a:solidFill>
                  <a:srgbClr val="000000"/>
                </a:solidFill>
                <a:latin typeface="Canva Sans Bold"/>
              </a:rPr>
              <a:t>from Mahasiswa m</a:t>
            </a:r>
          </a:p>
          <a:p>
            <a:pPr algn="ctr">
              <a:lnSpc>
                <a:spcPts val="5238"/>
              </a:lnSpc>
            </a:pPr>
            <a:r>
              <a:rPr lang="en-US" sz="4029">
                <a:solidFill>
                  <a:srgbClr val="000000"/>
                </a:solidFill>
                <a:latin typeface="Canva Sans Bold"/>
              </a:rPr>
              <a:t>m.mengambil x</a:t>
            </a:r>
          </a:p>
          <a:p>
            <a:pPr algn="ctr">
              <a:lnSpc>
                <a:spcPts val="5238"/>
              </a:lnSpc>
            </a:pPr>
            <a:r>
              <a:rPr lang="en-US" sz="4029">
                <a:solidFill>
                  <a:srgbClr val="000000"/>
                </a:solidFill>
                <a:latin typeface="Canva Sans Bold"/>
              </a:rPr>
              <a:t>x.dimiliki k</a:t>
            </a:r>
          </a:p>
          <a:p>
            <a:pPr algn="ctr">
              <a:lnSpc>
                <a:spcPts val="5238"/>
              </a:lnSpc>
            </a:pPr>
            <a:r>
              <a:rPr lang="en-US" sz="4029">
                <a:solidFill>
                  <a:srgbClr val="000000"/>
                </a:solidFill>
                <a:latin typeface="Canva Sans Bold"/>
              </a:rPr>
              <a:t>where m.nama = "Esti Nugraheni"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2583830" y="1028700"/>
            <a:ext cx="14044693" cy="8381384"/>
            <a:chOff x="0" y="0"/>
            <a:chExt cx="4779731" cy="2852377"/>
          </a:xfrm>
        </p:grpSpPr>
        <p:sp>
          <p:nvSpPr>
            <p:cNvPr id="4" name="Freeform 4"/>
            <p:cNvSpPr/>
            <p:nvPr/>
          </p:nvSpPr>
          <p:spPr>
            <a:xfrm>
              <a:off x="0" y="0"/>
              <a:ext cx="4779731" cy="2852377"/>
            </a:xfrm>
            <a:custGeom>
              <a:avLst/>
              <a:gdLst/>
              <a:ahLst/>
              <a:cxnLst/>
              <a:rect l="l" t="t" r="r" b="b"/>
              <a:pathLst>
                <a:path w="4779731" h="2852377">
                  <a:moveTo>
                    <a:pt x="28113" y="0"/>
                  </a:moveTo>
                  <a:lnTo>
                    <a:pt x="4751618" y="0"/>
                  </a:lnTo>
                  <a:cubicBezTo>
                    <a:pt x="4759074" y="0"/>
                    <a:pt x="4766225" y="2962"/>
                    <a:pt x="4771497" y="8234"/>
                  </a:cubicBezTo>
                  <a:cubicBezTo>
                    <a:pt x="4776769" y="13506"/>
                    <a:pt x="4779731" y="20657"/>
                    <a:pt x="4779731" y="28113"/>
                  </a:cubicBezTo>
                  <a:lnTo>
                    <a:pt x="4779731" y="2824264"/>
                  </a:lnTo>
                  <a:cubicBezTo>
                    <a:pt x="4779731" y="2839790"/>
                    <a:pt x="4767145" y="2852377"/>
                    <a:pt x="4751618" y="2852377"/>
                  </a:cubicBezTo>
                  <a:lnTo>
                    <a:pt x="28113" y="2852377"/>
                  </a:lnTo>
                  <a:cubicBezTo>
                    <a:pt x="12587" y="2852377"/>
                    <a:pt x="0" y="2839790"/>
                    <a:pt x="0" y="2824264"/>
                  </a:cubicBezTo>
                  <a:lnTo>
                    <a:pt x="0" y="28113"/>
                  </a:lnTo>
                  <a:cubicBezTo>
                    <a:pt x="0" y="12587"/>
                    <a:pt x="12587" y="0"/>
                    <a:pt x="28113" y="0"/>
                  </a:cubicBezTo>
                  <a:close/>
                </a:path>
              </a:pathLst>
            </a:custGeom>
            <a:solidFill>
              <a:srgbClr val="7D603D"/>
            </a:solidFill>
          </p:spPr>
        </p:sp>
        <p:sp>
          <p:nvSpPr>
            <p:cNvPr id="5" name="TextBox 5"/>
            <p:cNvSpPr txBox="1"/>
            <p:nvPr/>
          </p:nvSpPr>
          <p:spPr>
            <a:xfrm>
              <a:off x="0" y="-66675"/>
              <a:ext cx="4779731" cy="2919052"/>
            </a:xfrm>
            <a:prstGeom prst="rect">
              <a:avLst/>
            </a:prstGeom>
          </p:spPr>
          <p:txBody>
            <a:bodyPr lIns="50800" tIns="50800" rIns="50800" bIns="50800" rtlCol="0" anchor="ctr"/>
            <a:lstStyle/>
            <a:p>
              <a:pPr algn="ctr">
                <a:lnSpc>
                  <a:spcPts val="5179"/>
                </a:lnSpc>
              </a:pPr>
              <a:r>
                <a:rPr lang="en-US" sz="3699">
                  <a:solidFill>
                    <a:srgbClr val="000000"/>
                  </a:solidFill>
                  <a:latin typeface="Canva Sans"/>
                </a:rPr>
                <a:t>Kita juga dapat memilih struktur yang mengandung komponen berganda sebagai contoh, permohonan berikut mengembalikan struktur dengan Umur dan IPK sebagai atributnya.</a:t>
              </a:r>
            </a:p>
            <a:p>
              <a:pPr algn="ctr">
                <a:lnSpc>
                  <a:spcPts val="5179"/>
                </a:lnSpc>
              </a:pPr>
              <a:endParaRPr lang="en-US" sz="3699">
                <a:solidFill>
                  <a:srgbClr val="000000"/>
                </a:solidFill>
                <a:latin typeface="Canva Sans"/>
              </a:endParaRPr>
            </a:p>
            <a:p>
              <a:pPr algn="ctr">
                <a:lnSpc>
                  <a:spcPts val="5179"/>
                </a:lnSpc>
              </a:pPr>
              <a:r>
                <a:rPr lang="en-US" sz="3699">
                  <a:solidFill>
                    <a:srgbClr val="000000"/>
                  </a:solidFill>
                  <a:latin typeface="Canva Sans Bold"/>
                </a:rPr>
                <a:t>select distinct struct ( nama : m.nama,  ipk : m. IPK )</a:t>
              </a:r>
            </a:p>
            <a:p>
              <a:pPr algn="ctr">
                <a:lnSpc>
                  <a:spcPts val="5179"/>
                </a:lnSpc>
              </a:pPr>
              <a:r>
                <a:rPr lang="en-US" sz="3699">
                  <a:solidFill>
                    <a:srgbClr val="000000"/>
                  </a:solidFill>
                  <a:latin typeface="Canva Sans Bold"/>
                </a:rPr>
                <a:t>from mahasiswa m</a:t>
              </a:r>
            </a:p>
            <a:p>
              <a:pPr algn="ctr">
                <a:lnSpc>
                  <a:spcPts val="5179"/>
                </a:lnSpc>
              </a:pPr>
              <a:r>
                <a:rPr lang="en-US" sz="3699">
                  <a:solidFill>
                    <a:srgbClr val="000000"/>
                  </a:solidFill>
                  <a:latin typeface="Canva Sans Bold"/>
                </a:rPr>
                <a:t>where m.nama =  "Esti Nugraheni"</a:t>
              </a:r>
            </a:p>
            <a:p>
              <a:pPr algn="ctr">
                <a:lnSpc>
                  <a:spcPts val="2380"/>
                </a:lnSpc>
                <a:spcBef>
                  <a:spcPct val="0"/>
                </a:spcBef>
              </a:pPr>
              <a:endParaRPr lang="en-US" sz="3699">
                <a:solidFill>
                  <a:srgbClr val="000000"/>
                </a:solidFill>
                <a:latin typeface="Canva Sans Bold"/>
              </a:endParaRP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1278599">
            <a:off x="-1187704" y="4941046"/>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3"/>
            <a:stretch>
              <a:fillRect/>
            </a:stretch>
          </a:blipFill>
        </p:spPr>
      </p:sp>
      <p:sp>
        <p:nvSpPr>
          <p:cNvPr id="8" name="Freeform 8"/>
          <p:cNvSpPr/>
          <p:nvPr/>
        </p:nvSpPr>
        <p:spPr>
          <a:xfrm rot="-4408306">
            <a:off x="16446095" y="5981668"/>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3"/>
            <a:stretch>
              <a:fillRect/>
            </a:stretch>
          </a:blipFill>
        </p:spPr>
      </p:sp>
      <p:sp>
        <p:nvSpPr>
          <p:cNvPr id="9" name="Freeform 9"/>
          <p:cNvSpPr/>
          <p:nvPr/>
        </p:nvSpPr>
        <p:spPr>
          <a:xfrm rot="844011">
            <a:off x="2039749" y="409686"/>
            <a:ext cx="1788543" cy="2772934"/>
          </a:xfrm>
          <a:custGeom>
            <a:avLst/>
            <a:gdLst/>
            <a:ahLst/>
            <a:cxnLst/>
            <a:rect l="l" t="t" r="r" b="b"/>
            <a:pathLst>
              <a:path w="1788543" h="2772934">
                <a:moveTo>
                  <a:pt x="0" y="0"/>
                </a:moveTo>
                <a:lnTo>
                  <a:pt x="1788543" y="0"/>
                </a:lnTo>
                <a:lnTo>
                  <a:pt x="1788543" y="2772934"/>
                </a:lnTo>
                <a:lnTo>
                  <a:pt x="0" y="2772934"/>
                </a:lnTo>
                <a:lnTo>
                  <a:pt x="0" y="0"/>
                </a:lnTo>
                <a:close/>
              </a:path>
            </a:pathLst>
          </a:custGeom>
          <a:blipFill>
            <a:blip r:embed="rId4"/>
            <a:stretch>
              <a:fillRect/>
            </a:stretch>
          </a:blipFill>
        </p:spPr>
      </p:sp>
      <p:sp>
        <p:nvSpPr>
          <p:cNvPr id="10" name="Freeform 10"/>
          <p:cNvSpPr/>
          <p:nvPr/>
        </p:nvSpPr>
        <p:spPr>
          <a:xfrm rot="982377">
            <a:off x="15381622" y="6922609"/>
            <a:ext cx="1794954" cy="2782874"/>
          </a:xfrm>
          <a:custGeom>
            <a:avLst/>
            <a:gdLst/>
            <a:ahLst/>
            <a:cxnLst/>
            <a:rect l="l" t="t" r="r" b="b"/>
            <a:pathLst>
              <a:path w="1794954" h="2782874">
                <a:moveTo>
                  <a:pt x="0" y="0"/>
                </a:moveTo>
                <a:lnTo>
                  <a:pt x="1794954" y="0"/>
                </a:lnTo>
                <a:lnTo>
                  <a:pt x="1794954" y="2782874"/>
                </a:lnTo>
                <a:lnTo>
                  <a:pt x="0" y="2782874"/>
                </a:lnTo>
                <a:lnTo>
                  <a:pt x="0" y="0"/>
                </a:lnTo>
                <a:close/>
              </a:path>
            </a:pathLst>
          </a:custGeom>
          <a:blipFill>
            <a:blip r:embed="rId4"/>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2010077" y="609951"/>
            <a:ext cx="9849044" cy="1230735"/>
            <a:chOff x="0" y="0"/>
            <a:chExt cx="3351856" cy="418847"/>
          </a:xfrm>
        </p:grpSpPr>
        <p:sp>
          <p:nvSpPr>
            <p:cNvPr id="3" name="Freeform 3"/>
            <p:cNvSpPr/>
            <p:nvPr/>
          </p:nvSpPr>
          <p:spPr>
            <a:xfrm>
              <a:off x="0" y="0"/>
              <a:ext cx="3351855" cy="418847"/>
            </a:xfrm>
            <a:custGeom>
              <a:avLst/>
              <a:gdLst/>
              <a:ahLst/>
              <a:cxnLst/>
              <a:rect l="l" t="t" r="r" b="b"/>
              <a:pathLst>
                <a:path w="3351855" h="418847">
                  <a:moveTo>
                    <a:pt x="40089" y="0"/>
                  </a:moveTo>
                  <a:lnTo>
                    <a:pt x="3311766" y="0"/>
                  </a:lnTo>
                  <a:cubicBezTo>
                    <a:pt x="3322399" y="0"/>
                    <a:pt x="3332595" y="4224"/>
                    <a:pt x="3340114" y="11742"/>
                  </a:cubicBezTo>
                  <a:cubicBezTo>
                    <a:pt x="3347632" y="19260"/>
                    <a:pt x="3351855" y="29457"/>
                    <a:pt x="3351855" y="40089"/>
                  </a:cubicBezTo>
                  <a:lnTo>
                    <a:pt x="3351855" y="378758"/>
                  </a:lnTo>
                  <a:cubicBezTo>
                    <a:pt x="3351855" y="389391"/>
                    <a:pt x="3347632" y="399587"/>
                    <a:pt x="3340114" y="407106"/>
                  </a:cubicBezTo>
                  <a:cubicBezTo>
                    <a:pt x="3332595" y="414624"/>
                    <a:pt x="3322399" y="418847"/>
                    <a:pt x="3311766" y="418847"/>
                  </a:cubicBezTo>
                  <a:lnTo>
                    <a:pt x="40089" y="418847"/>
                  </a:lnTo>
                  <a:cubicBezTo>
                    <a:pt x="29457" y="418847"/>
                    <a:pt x="19260" y="414624"/>
                    <a:pt x="11742" y="407106"/>
                  </a:cubicBezTo>
                  <a:cubicBezTo>
                    <a:pt x="4224" y="399587"/>
                    <a:pt x="0" y="389391"/>
                    <a:pt x="0" y="378758"/>
                  </a:cubicBezTo>
                  <a:lnTo>
                    <a:pt x="0" y="40089"/>
                  </a:lnTo>
                  <a:cubicBezTo>
                    <a:pt x="0" y="29457"/>
                    <a:pt x="4224" y="19260"/>
                    <a:pt x="11742" y="11742"/>
                  </a:cubicBezTo>
                  <a:cubicBezTo>
                    <a:pt x="19260" y="4224"/>
                    <a:pt x="29457" y="0"/>
                    <a:pt x="40089" y="0"/>
                  </a:cubicBezTo>
                  <a:close/>
                </a:path>
              </a:pathLst>
            </a:custGeom>
            <a:solidFill>
              <a:srgbClr val="7D603D"/>
            </a:solidFill>
          </p:spPr>
        </p:sp>
        <p:sp>
          <p:nvSpPr>
            <p:cNvPr id="4" name="TextBox 4"/>
            <p:cNvSpPr txBox="1"/>
            <p:nvPr/>
          </p:nvSpPr>
          <p:spPr>
            <a:xfrm>
              <a:off x="0" y="-104775"/>
              <a:ext cx="3351856" cy="523622"/>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Menulis Subquery</a:t>
              </a:r>
            </a:p>
          </p:txBody>
        </p:sp>
      </p:grpSp>
      <p:sp>
        <p:nvSpPr>
          <p:cNvPr id="5" name="Freeform 5"/>
          <p:cNvSpPr/>
          <p:nvPr/>
        </p:nvSpPr>
        <p:spPr>
          <a:xfrm rot="-1725275">
            <a:off x="14884301" y="-136229"/>
            <a:ext cx="5513624" cy="7724867"/>
          </a:xfrm>
          <a:custGeom>
            <a:avLst/>
            <a:gdLst/>
            <a:ahLst/>
            <a:cxnLst/>
            <a:rect l="l" t="t" r="r" b="b"/>
            <a:pathLst>
              <a:path w="5513624" h="7724867">
                <a:moveTo>
                  <a:pt x="0" y="0"/>
                </a:moveTo>
                <a:lnTo>
                  <a:pt x="5513624" y="0"/>
                </a:lnTo>
                <a:lnTo>
                  <a:pt x="5513624" y="7724867"/>
                </a:lnTo>
                <a:lnTo>
                  <a:pt x="0" y="7724867"/>
                </a:lnTo>
                <a:lnTo>
                  <a:pt x="0" y="0"/>
                </a:lnTo>
                <a:close/>
              </a:path>
            </a:pathLst>
          </a:custGeom>
          <a:blipFill>
            <a:blip r:embed="rId2"/>
            <a:stretch>
              <a:fillRect/>
            </a:stretch>
          </a:blipFill>
        </p:spPr>
      </p:sp>
      <p:sp>
        <p:nvSpPr>
          <p:cNvPr id="6" name="Freeform 6"/>
          <p:cNvSpPr/>
          <p:nvPr/>
        </p:nvSpPr>
        <p:spPr>
          <a:xfrm rot="-3758601" flipH="1">
            <a:off x="8015040" y="10640718"/>
            <a:ext cx="16491006" cy="3588894"/>
          </a:xfrm>
          <a:custGeom>
            <a:avLst/>
            <a:gdLst/>
            <a:ahLst/>
            <a:cxnLst/>
            <a:rect l="l" t="t" r="r" b="b"/>
            <a:pathLst>
              <a:path w="16491006" h="3588894">
                <a:moveTo>
                  <a:pt x="16491006" y="0"/>
                </a:moveTo>
                <a:lnTo>
                  <a:pt x="0" y="0"/>
                </a:lnTo>
                <a:lnTo>
                  <a:pt x="0" y="3588893"/>
                </a:lnTo>
                <a:lnTo>
                  <a:pt x="16491006" y="3588893"/>
                </a:lnTo>
                <a:lnTo>
                  <a:pt x="16491006" y="0"/>
                </a:lnTo>
                <a:close/>
              </a:path>
            </a:pathLst>
          </a:custGeom>
          <a:blipFill>
            <a:blip r:embed="rId3"/>
            <a:stretch>
              <a:fillRect t="-401" b="-401"/>
            </a:stretch>
          </a:blipFill>
        </p:spPr>
      </p:sp>
      <p:sp>
        <p:nvSpPr>
          <p:cNvPr id="7" name="Freeform 7"/>
          <p:cNvSpPr/>
          <p:nvPr/>
        </p:nvSpPr>
        <p:spPr>
          <a:xfrm rot="-5128919">
            <a:off x="-7216803" y="-2780581"/>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3"/>
            <a:stretch>
              <a:fillRect t="-401" b="-401"/>
            </a:stretch>
          </a:blipFill>
        </p:spPr>
      </p:sp>
      <p:sp>
        <p:nvSpPr>
          <p:cNvPr id="8" name="Freeform 8"/>
          <p:cNvSpPr/>
          <p:nvPr/>
        </p:nvSpPr>
        <p:spPr>
          <a:xfrm rot="727633">
            <a:off x="-2534730" y="25158"/>
            <a:ext cx="5283243" cy="7402092"/>
          </a:xfrm>
          <a:custGeom>
            <a:avLst/>
            <a:gdLst/>
            <a:ahLst/>
            <a:cxnLst/>
            <a:rect l="l" t="t" r="r" b="b"/>
            <a:pathLst>
              <a:path w="5283243" h="7402092">
                <a:moveTo>
                  <a:pt x="0" y="0"/>
                </a:moveTo>
                <a:lnTo>
                  <a:pt x="5283243" y="0"/>
                </a:lnTo>
                <a:lnTo>
                  <a:pt x="5283243" y="7402092"/>
                </a:lnTo>
                <a:lnTo>
                  <a:pt x="0" y="7402092"/>
                </a:lnTo>
                <a:lnTo>
                  <a:pt x="0" y="0"/>
                </a:lnTo>
                <a:close/>
              </a:path>
            </a:pathLst>
          </a:custGeom>
          <a:blipFill>
            <a:blip r:embed="rId2"/>
            <a:stretch>
              <a:fillRect/>
            </a:stretch>
          </a:blipFill>
        </p:spPr>
      </p:sp>
      <p:sp>
        <p:nvSpPr>
          <p:cNvPr id="9" name="Freeform 9"/>
          <p:cNvSpPr/>
          <p:nvPr/>
        </p:nvSpPr>
        <p:spPr>
          <a:xfrm>
            <a:off x="-877205" y="5143500"/>
            <a:ext cx="2887282" cy="3295043"/>
          </a:xfrm>
          <a:custGeom>
            <a:avLst/>
            <a:gdLst/>
            <a:ahLst/>
            <a:cxnLst/>
            <a:rect l="l" t="t" r="r" b="b"/>
            <a:pathLst>
              <a:path w="2887282" h="3295043">
                <a:moveTo>
                  <a:pt x="0" y="0"/>
                </a:moveTo>
                <a:lnTo>
                  <a:pt x="2887282" y="0"/>
                </a:lnTo>
                <a:lnTo>
                  <a:pt x="2887282" y="3295043"/>
                </a:lnTo>
                <a:lnTo>
                  <a:pt x="0" y="3295043"/>
                </a:lnTo>
                <a:lnTo>
                  <a:pt x="0" y="0"/>
                </a:lnTo>
                <a:close/>
              </a:path>
            </a:pathLst>
          </a:custGeom>
          <a:blipFill>
            <a:blip r:embed="rId4"/>
            <a:stretch>
              <a:fillRect/>
            </a:stretch>
          </a:blipFill>
        </p:spPr>
      </p:sp>
      <p:sp>
        <p:nvSpPr>
          <p:cNvPr id="10" name="Freeform 10"/>
          <p:cNvSpPr/>
          <p:nvPr/>
        </p:nvSpPr>
        <p:spPr>
          <a:xfrm>
            <a:off x="16240339" y="4198650"/>
            <a:ext cx="3090992" cy="4712339"/>
          </a:xfrm>
          <a:custGeom>
            <a:avLst/>
            <a:gdLst/>
            <a:ahLst/>
            <a:cxnLst/>
            <a:rect l="l" t="t" r="r" b="b"/>
            <a:pathLst>
              <a:path w="3090992" h="4712339">
                <a:moveTo>
                  <a:pt x="0" y="0"/>
                </a:moveTo>
                <a:lnTo>
                  <a:pt x="3090991" y="0"/>
                </a:lnTo>
                <a:lnTo>
                  <a:pt x="3090991" y="4712339"/>
                </a:lnTo>
                <a:lnTo>
                  <a:pt x="0" y="4712339"/>
                </a:lnTo>
                <a:lnTo>
                  <a:pt x="0" y="0"/>
                </a:lnTo>
                <a:close/>
              </a:path>
            </a:pathLst>
          </a:custGeom>
          <a:blipFill>
            <a:blip r:embed="rId5"/>
            <a:stretch>
              <a:fillRect l="-46009" t="-41927" r="-31375" b="-32711"/>
            </a:stretch>
          </a:blipFill>
        </p:spPr>
      </p:sp>
      <p:sp>
        <p:nvSpPr>
          <p:cNvPr id="11" name="TextBox 11"/>
          <p:cNvSpPr txBox="1"/>
          <p:nvPr/>
        </p:nvSpPr>
        <p:spPr>
          <a:xfrm>
            <a:off x="2333392" y="2194322"/>
            <a:ext cx="13621216" cy="7473956"/>
          </a:xfrm>
          <a:prstGeom prst="rect">
            <a:avLst/>
          </a:prstGeom>
        </p:spPr>
        <p:txBody>
          <a:bodyPr lIns="0" tIns="0" rIns="0" bIns="0" rtlCol="0" anchor="t">
            <a:spAutoFit/>
          </a:bodyPr>
          <a:lstStyle/>
          <a:p>
            <a:pPr>
              <a:lnSpc>
                <a:spcPts val="3500"/>
              </a:lnSpc>
            </a:pPr>
            <a:r>
              <a:rPr lang="en-US" sz="3333">
                <a:solidFill>
                  <a:srgbClr val="000000"/>
                </a:solidFill>
                <a:latin typeface="Canva Sans"/>
              </a:rPr>
              <a:t>Seperti dengan SQL, kita juga dapat menggunakan pernyataan SELECT didalam pernyataan SQL lainnya. Untuk memilih kode mata kuliah, nama mata kuliah, dan mata kuliah yang ditawarkan dengan biaya yang lebih kecil dari 200.000, kita dapat menulis pernyataan OQL berikut.</a:t>
            </a:r>
          </a:p>
          <a:p>
            <a:pPr algn="ctr">
              <a:lnSpc>
                <a:spcPts val="3500"/>
              </a:lnSpc>
            </a:pPr>
            <a:endParaRPr lang="en-US" sz="3333">
              <a:solidFill>
                <a:srgbClr val="000000"/>
              </a:solidFill>
              <a:latin typeface="Canva Sans"/>
            </a:endParaRPr>
          </a:p>
          <a:p>
            <a:pPr algn="ctr">
              <a:lnSpc>
                <a:spcPts val="3500"/>
              </a:lnSpc>
            </a:pPr>
            <a:r>
              <a:rPr lang="en-US" sz="3333">
                <a:solidFill>
                  <a:srgbClr val="000000"/>
                </a:solidFill>
                <a:latin typeface="Canva Sans Bold"/>
              </a:rPr>
              <a:t>select district struct </a:t>
            </a:r>
          </a:p>
          <a:p>
            <a:pPr algn="ctr">
              <a:lnSpc>
                <a:spcPts val="3500"/>
              </a:lnSpc>
            </a:pPr>
            <a:r>
              <a:rPr lang="en-US" sz="3333">
                <a:solidFill>
                  <a:srgbClr val="000000"/>
                </a:solidFill>
                <a:latin typeface="Canva Sans Bold"/>
              </a:rPr>
              <a:t>( kode : m. No_MK,</a:t>
            </a:r>
          </a:p>
          <a:p>
            <a:pPr algn="ctr">
              <a:lnSpc>
                <a:spcPts val="3500"/>
              </a:lnSpc>
            </a:pPr>
            <a:r>
              <a:rPr lang="en-US" sz="3333">
                <a:solidFill>
                  <a:srgbClr val="000000"/>
                </a:solidFill>
                <a:latin typeface="Canva Sans Bold"/>
              </a:rPr>
              <a:t>( select x</a:t>
            </a:r>
          </a:p>
          <a:p>
            <a:pPr algn="ctr">
              <a:lnSpc>
                <a:spcPts val="3500"/>
              </a:lnSpc>
            </a:pPr>
            <a:r>
              <a:rPr lang="en-US" sz="3333">
                <a:solidFill>
                  <a:srgbClr val="000000"/>
                </a:solidFill>
                <a:latin typeface="Canva Sans Bold"/>
              </a:rPr>
              <a:t>from m.ditawarkan x</a:t>
            </a:r>
          </a:p>
          <a:p>
            <a:pPr algn="ctr">
              <a:lnSpc>
                <a:spcPts val="3500"/>
              </a:lnSpc>
            </a:pPr>
            <a:r>
              <a:rPr lang="en-US" sz="3333">
                <a:solidFill>
                  <a:srgbClr val="000000"/>
                </a:solidFill>
                <a:latin typeface="Canva Sans Bold"/>
              </a:rPr>
              <a:t>where x.biaya &lt; 200000 ) )</a:t>
            </a:r>
          </a:p>
          <a:p>
            <a:pPr algn="ctr">
              <a:lnSpc>
                <a:spcPts val="3500"/>
              </a:lnSpc>
            </a:pPr>
            <a:r>
              <a:rPr lang="en-US" sz="3333">
                <a:solidFill>
                  <a:srgbClr val="000000"/>
                </a:solidFill>
                <a:latin typeface="Canva Sans Bold"/>
              </a:rPr>
              <a:t>from matakuliah m</a:t>
            </a:r>
          </a:p>
          <a:p>
            <a:pPr algn="ctr">
              <a:lnSpc>
                <a:spcPts val="3500"/>
              </a:lnSpc>
            </a:pPr>
            <a:endParaRPr lang="en-US" sz="3333">
              <a:solidFill>
                <a:srgbClr val="000000"/>
              </a:solidFill>
              <a:latin typeface="Canva Sans Bold"/>
            </a:endParaRPr>
          </a:p>
          <a:p>
            <a:pPr>
              <a:lnSpc>
                <a:spcPts val="3500"/>
              </a:lnSpc>
            </a:pPr>
            <a:r>
              <a:rPr lang="en-US" sz="3333">
                <a:solidFill>
                  <a:srgbClr val="000000"/>
                </a:solidFill>
                <a:latin typeface="Canva Sans"/>
              </a:rPr>
              <a:t>Permohonan tersebut mengembalikan sejumlah struktur yang masing masing memuat nilai untuk kode mata kuliah dan nama mata kuliah, dan pengindetifikasi objek untuk </a:t>
            </a:r>
            <a:r>
              <a:rPr lang="en-US" sz="3333">
                <a:solidFill>
                  <a:srgbClr val="000000"/>
                </a:solidFill>
                <a:latin typeface="Canva Sans Italics"/>
              </a:rPr>
              <a:t>Matakuliah_Yang_Ditawarkan.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1028700" y="1271465"/>
            <a:ext cx="15477988" cy="8389696"/>
            <a:chOff x="0" y="0"/>
            <a:chExt cx="4076507" cy="2209632"/>
          </a:xfrm>
        </p:grpSpPr>
        <p:sp>
          <p:nvSpPr>
            <p:cNvPr id="4" name="Freeform 4"/>
            <p:cNvSpPr/>
            <p:nvPr/>
          </p:nvSpPr>
          <p:spPr>
            <a:xfrm>
              <a:off x="0" y="0"/>
              <a:ext cx="4076507" cy="2209632"/>
            </a:xfrm>
            <a:custGeom>
              <a:avLst/>
              <a:gdLst/>
              <a:ahLst/>
              <a:cxnLst/>
              <a:rect l="l" t="t" r="r" b="b"/>
              <a:pathLst>
                <a:path w="4076507" h="2209632">
                  <a:moveTo>
                    <a:pt x="25510" y="0"/>
                  </a:moveTo>
                  <a:lnTo>
                    <a:pt x="4050998" y="0"/>
                  </a:lnTo>
                  <a:cubicBezTo>
                    <a:pt x="4065086" y="0"/>
                    <a:pt x="4076507" y="11421"/>
                    <a:pt x="4076507" y="25510"/>
                  </a:cubicBezTo>
                  <a:lnTo>
                    <a:pt x="4076507" y="2184122"/>
                  </a:lnTo>
                  <a:cubicBezTo>
                    <a:pt x="4076507" y="2190888"/>
                    <a:pt x="4073820" y="2197376"/>
                    <a:pt x="4069036" y="2202160"/>
                  </a:cubicBezTo>
                  <a:cubicBezTo>
                    <a:pt x="4064252" y="2206944"/>
                    <a:pt x="4057763" y="2209632"/>
                    <a:pt x="4050998" y="2209632"/>
                  </a:cubicBezTo>
                  <a:lnTo>
                    <a:pt x="25510" y="2209632"/>
                  </a:lnTo>
                  <a:cubicBezTo>
                    <a:pt x="18744" y="2209632"/>
                    <a:pt x="12256" y="2206944"/>
                    <a:pt x="7472" y="2202160"/>
                  </a:cubicBezTo>
                  <a:cubicBezTo>
                    <a:pt x="2688" y="2197376"/>
                    <a:pt x="0" y="2190888"/>
                    <a:pt x="0" y="2184122"/>
                  </a:cubicBezTo>
                  <a:lnTo>
                    <a:pt x="0" y="25510"/>
                  </a:lnTo>
                  <a:cubicBezTo>
                    <a:pt x="0" y="18744"/>
                    <a:pt x="2688" y="12256"/>
                    <a:pt x="7472" y="7472"/>
                  </a:cubicBezTo>
                  <a:cubicBezTo>
                    <a:pt x="12256" y="2688"/>
                    <a:pt x="18744" y="0"/>
                    <a:pt x="25510"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66675"/>
              <a:ext cx="4076507" cy="2276307"/>
            </a:xfrm>
            <a:prstGeom prst="rect">
              <a:avLst/>
            </a:prstGeom>
          </p:spPr>
          <p:txBody>
            <a:bodyPr lIns="50800" tIns="50800" rIns="50800" bIns="50800" rtlCol="0" anchor="ctr"/>
            <a:lstStyle/>
            <a:p>
              <a:pPr algn="just">
                <a:lnSpc>
                  <a:spcPts val="5039"/>
                </a:lnSpc>
              </a:pPr>
              <a:r>
                <a:rPr lang="en-US" sz="3599">
                  <a:solidFill>
                    <a:srgbClr val="000000"/>
                  </a:solidFill>
                  <a:latin typeface="Canva Sans"/>
                </a:rPr>
                <a:t>Kita juga dapat menggunakan pernyataan SELECT dalam klausa FROM. </a:t>
              </a:r>
            </a:p>
            <a:p>
              <a:pPr algn="just">
                <a:lnSpc>
                  <a:spcPts val="5039"/>
                </a:lnSpc>
              </a:pPr>
              <a:r>
                <a:rPr lang="en-US" sz="3599">
                  <a:solidFill>
                    <a:srgbClr val="000000"/>
                  </a:solidFill>
                  <a:latin typeface="Canva Sans"/>
                </a:rPr>
                <a:t>Pada contoh berikut kita akan menuliskan permohonan yang mengembalikan nama, alamat, dan IPK dari mahasiswa yang berumur lebih dari 30 tahun dan memiliki IPK lebih besar atau sama dengan 3,0.</a:t>
              </a:r>
            </a:p>
            <a:p>
              <a:pPr algn="just">
                <a:lnSpc>
                  <a:spcPts val="5039"/>
                </a:lnSpc>
              </a:pPr>
              <a:endParaRPr lang="en-US" sz="3599">
                <a:solidFill>
                  <a:srgbClr val="000000"/>
                </a:solidFill>
                <a:latin typeface="Canva Sans"/>
              </a:endParaRPr>
            </a:p>
            <a:p>
              <a:pPr algn="just">
                <a:lnSpc>
                  <a:spcPts val="5039"/>
                </a:lnSpc>
              </a:pPr>
              <a:r>
                <a:rPr lang="en-US" sz="3599">
                  <a:solidFill>
                    <a:srgbClr val="000000"/>
                  </a:solidFill>
                  <a:latin typeface="Canva Sans"/>
                </a:rPr>
                <a:t>                                         </a:t>
              </a:r>
              <a:r>
                <a:rPr lang="en-US" sz="3599">
                  <a:solidFill>
                    <a:srgbClr val="000000"/>
                  </a:solidFill>
                  <a:latin typeface="Canva Sans Bold"/>
                </a:rPr>
                <a:t>select x.nama, x.alamat, x.IPK               </a:t>
              </a:r>
            </a:p>
            <a:p>
              <a:pPr algn="just">
                <a:lnSpc>
                  <a:spcPts val="5039"/>
                </a:lnSpc>
              </a:pPr>
              <a:r>
                <a:rPr lang="en-US" sz="3599">
                  <a:solidFill>
                    <a:srgbClr val="000000"/>
                  </a:solidFill>
                  <a:latin typeface="Canva Sans Bold"/>
                </a:rPr>
                <a:t>                                           from</a:t>
              </a:r>
            </a:p>
            <a:p>
              <a:pPr algn="just">
                <a:lnSpc>
                  <a:spcPts val="5039"/>
                </a:lnSpc>
              </a:pPr>
              <a:r>
                <a:rPr lang="en-US" sz="3599">
                  <a:solidFill>
                    <a:srgbClr val="000000"/>
                  </a:solidFill>
                  <a:latin typeface="Canva Sans Bold"/>
                </a:rPr>
                <a:t>                                                  ( select m from mahasiswa m</a:t>
              </a:r>
            </a:p>
            <a:p>
              <a:pPr algn="just">
                <a:lnSpc>
                  <a:spcPts val="5039"/>
                </a:lnSpc>
              </a:pPr>
              <a:r>
                <a:rPr lang="en-US" sz="3599">
                  <a:solidFill>
                    <a:srgbClr val="000000"/>
                  </a:solidFill>
                  <a:latin typeface="Canva Sans Bold"/>
                </a:rPr>
                <a:t>                                                   where m.IPK  &gt;=  3.0 )</a:t>
              </a:r>
            </a:p>
            <a:p>
              <a:pPr algn="just">
                <a:lnSpc>
                  <a:spcPts val="5039"/>
                </a:lnSpc>
              </a:pPr>
              <a:r>
                <a:rPr lang="en-US" sz="3599">
                  <a:solidFill>
                    <a:srgbClr val="000000"/>
                  </a:solidFill>
                  <a:latin typeface="Canva Sans Bold"/>
                </a:rPr>
                <a:t>                                            where x.Umur  &gt;  30 )</a:t>
              </a:r>
            </a:p>
          </p:txBody>
        </p:sp>
      </p:grpSp>
      <p:sp>
        <p:nvSpPr>
          <p:cNvPr id="6" name="Freeform 6"/>
          <p:cNvSpPr/>
          <p:nvPr/>
        </p:nvSpPr>
        <p:spPr>
          <a:xfrm rot="-4410004">
            <a:off x="11345685" y="249326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7" name="Freeform 7"/>
          <p:cNvSpPr/>
          <p:nvPr/>
        </p:nvSpPr>
        <p:spPr>
          <a:xfrm flipH="1">
            <a:off x="16003602" y="-877633"/>
            <a:ext cx="3132401" cy="8229600"/>
          </a:xfrm>
          <a:custGeom>
            <a:avLst/>
            <a:gdLst/>
            <a:ahLst/>
            <a:cxnLst/>
            <a:rect l="l" t="t" r="r" b="b"/>
            <a:pathLst>
              <a:path w="3132401" h="8229600">
                <a:moveTo>
                  <a:pt x="3132401" y="0"/>
                </a:moveTo>
                <a:lnTo>
                  <a:pt x="0" y="0"/>
                </a:lnTo>
                <a:lnTo>
                  <a:pt x="0" y="8229600"/>
                </a:lnTo>
                <a:lnTo>
                  <a:pt x="3132401" y="8229600"/>
                </a:lnTo>
                <a:lnTo>
                  <a:pt x="3132401" y="0"/>
                </a:lnTo>
                <a:close/>
              </a:path>
            </a:pathLst>
          </a:custGeom>
          <a:blipFill>
            <a:blip r:embed="rId4"/>
            <a:stretch>
              <a:fillRect r="-9687"/>
            </a:stretch>
          </a:blipFill>
        </p:spPr>
      </p:sp>
      <p:sp>
        <p:nvSpPr>
          <p:cNvPr id="8" name="Freeform 8"/>
          <p:cNvSpPr/>
          <p:nvPr/>
        </p:nvSpPr>
        <p:spPr>
          <a:xfrm flipH="1">
            <a:off x="-671500" y="5750413"/>
            <a:ext cx="3946623" cy="6339956"/>
          </a:xfrm>
          <a:custGeom>
            <a:avLst/>
            <a:gdLst/>
            <a:ahLst/>
            <a:cxnLst/>
            <a:rect l="l" t="t" r="r" b="b"/>
            <a:pathLst>
              <a:path w="3946623" h="6339956">
                <a:moveTo>
                  <a:pt x="3946622" y="0"/>
                </a:moveTo>
                <a:lnTo>
                  <a:pt x="0" y="0"/>
                </a:lnTo>
                <a:lnTo>
                  <a:pt x="0" y="6339956"/>
                </a:lnTo>
                <a:lnTo>
                  <a:pt x="3946622" y="6339956"/>
                </a:lnTo>
                <a:lnTo>
                  <a:pt x="3946622" y="0"/>
                </a:lnTo>
                <a:close/>
              </a:path>
            </a:pathLst>
          </a:custGeom>
          <a:blipFill>
            <a:blip r:embed="rId5"/>
            <a:stretch>
              <a:fillRect/>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7999" y="5215375"/>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849021">
            <a:off x="-3746999" y="-17944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392382" y="31116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5"/>
            <a:stretch>
              <a:fillRect/>
            </a:stretch>
          </a:blipFill>
        </p:spPr>
      </p:sp>
      <p:sp>
        <p:nvSpPr>
          <p:cNvPr id="6" name="Freeform 6"/>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6"/>
            <a:stretch>
              <a:fillRect/>
            </a:stretch>
          </a:blipFill>
        </p:spPr>
      </p:sp>
      <p:sp>
        <p:nvSpPr>
          <p:cNvPr id="7" name="TextBox 7"/>
          <p:cNvSpPr txBox="1"/>
          <p:nvPr/>
        </p:nvSpPr>
        <p:spPr>
          <a:xfrm>
            <a:off x="1528266" y="2713572"/>
            <a:ext cx="15231468" cy="6544728"/>
          </a:xfrm>
          <a:prstGeom prst="rect">
            <a:avLst/>
          </a:prstGeom>
        </p:spPr>
        <p:txBody>
          <a:bodyPr lIns="0" tIns="0" rIns="0" bIns="0" rtlCol="0" anchor="t">
            <a:spAutoFit/>
          </a:bodyPr>
          <a:lstStyle/>
          <a:p>
            <a:pPr algn="just">
              <a:lnSpc>
                <a:spcPts val="5191"/>
              </a:lnSpc>
            </a:pPr>
            <a:r>
              <a:rPr lang="en-US" sz="3708">
                <a:solidFill>
                  <a:srgbClr val="000000"/>
                </a:solidFill>
                <a:latin typeface="Canva Sans"/>
              </a:rPr>
              <a:t>OQL juga mendukung semua operator agrerat seperti SQL,. Operasi-operasi itu adalah count, sum, avg, dan min. Sebagai contoh, kita dapat menemukan jumlah mahasiswa di universitas pada operator count .</a:t>
            </a:r>
          </a:p>
          <a:p>
            <a:pPr algn="ctr">
              <a:lnSpc>
                <a:spcPts val="5191"/>
              </a:lnSpc>
            </a:pPr>
            <a:r>
              <a:rPr lang="en-US" sz="3708">
                <a:solidFill>
                  <a:srgbClr val="000000"/>
                </a:solidFill>
                <a:latin typeface="Canva Sans Bold"/>
              </a:rPr>
              <a:t>count ( Mahasiswa )</a:t>
            </a:r>
          </a:p>
          <a:p>
            <a:pPr>
              <a:lnSpc>
                <a:spcPts val="5191"/>
              </a:lnSpc>
            </a:pPr>
            <a:endParaRPr lang="en-US" sz="3708">
              <a:solidFill>
                <a:srgbClr val="000000"/>
              </a:solidFill>
              <a:latin typeface="Canva Sans Bold"/>
            </a:endParaRPr>
          </a:p>
          <a:p>
            <a:pPr>
              <a:lnSpc>
                <a:spcPts val="5191"/>
              </a:lnSpc>
            </a:pPr>
            <a:r>
              <a:rPr lang="en-US" sz="3708">
                <a:solidFill>
                  <a:srgbClr val="000000"/>
                </a:solidFill>
                <a:latin typeface="Canva Sans"/>
              </a:rPr>
              <a:t>kita juga dapat menulis permohonan diatas dengan kode.</a:t>
            </a:r>
          </a:p>
          <a:p>
            <a:pPr>
              <a:lnSpc>
                <a:spcPts val="5191"/>
              </a:lnSpc>
            </a:pPr>
            <a:endParaRPr lang="en-US" sz="3708">
              <a:solidFill>
                <a:srgbClr val="000000"/>
              </a:solidFill>
              <a:latin typeface="Canva Sans"/>
            </a:endParaRPr>
          </a:p>
          <a:p>
            <a:pPr algn="ctr">
              <a:lnSpc>
                <a:spcPts val="5191"/>
              </a:lnSpc>
            </a:pPr>
            <a:r>
              <a:rPr lang="en-US" sz="3708">
                <a:solidFill>
                  <a:srgbClr val="000000"/>
                </a:solidFill>
                <a:latin typeface="Canva Sans Bold"/>
              </a:rPr>
              <a:t>select count ( * )</a:t>
            </a:r>
          </a:p>
          <a:p>
            <a:pPr algn="ctr">
              <a:lnSpc>
                <a:spcPts val="5191"/>
              </a:lnSpc>
              <a:spcBef>
                <a:spcPct val="0"/>
              </a:spcBef>
            </a:pPr>
            <a:r>
              <a:rPr lang="en-US" sz="3708">
                <a:solidFill>
                  <a:srgbClr val="000000"/>
                </a:solidFill>
                <a:latin typeface="Canva Sans Bold"/>
              </a:rPr>
              <a:t>from mahasiswa m</a:t>
            </a:r>
          </a:p>
        </p:txBody>
      </p:sp>
      <p:grpSp>
        <p:nvGrpSpPr>
          <p:cNvPr id="8" name="Group 8"/>
          <p:cNvGrpSpPr/>
          <p:nvPr/>
        </p:nvGrpSpPr>
        <p:grpSpPr>
          <a:xfrm>
            <a:off x="1028700" y="1259470"/>
            <a:ext cx="9737655" cy="1230735"/>
            <a:chOff x="0" y="0"/>
            <a:chExt cx="3313947" cy="418847"/>
          </a:xfrm>
        </p:grpSpPr>
        <p:sp>
          <p:nvSpPr>
            <p:cNvPr id="9" name="Freeform 9"/>
            <p:cNvSpPr/>
            <p:nvPr/>
          </p:nvSpPr>
          <p:spPr>
            <a:xfrm>
              <a:off x="0" y="0"/>
              <a:ext cx="3313947" cy="418847"/>
            </a:xfrm>
            <a:custGeom>
              <a:avLst/>
              <a:gdLst/>
              <a:ahLst/>
              <a:cxnLst/>
              <a:rect l="l" t="t" r="r" b="b"/>
              <a:pathLst>
                <a:path w="3313947" h="418847">
                  <a:moveTo>
                    <a:pt x="40548" y="0"/>
                  </a:moveTo>
                  <a:lnTo>
                    <a:pt x="3273400" y="0"/>
                  </a:lnTo>
                  <a:cubicBezTo>
                    <a:pt x="3295793" y="0"/>
                    <a:pt x="3313947" y="18154"/>
                    <a:pt x="3313947" y="40548"/>
                  </a:cubicBezTo>
                  <a:lnTo>
                    <a:pt x="3313947" y="378300"/>
                  </a:lnTo>
                  <a:cubicBezTo>
                    <a:pt x="3313947" y="400694"/>
                    <a:pt x="3295793" y="418847"/>
                    <a:pt x="3273400" y="418847"/>
                  </a:cubicBezTo>
                  <a:lnTo>
                    <a:pt x="40548" y="418847"/>
                  </a:lnTo>
                  <a:cubicBezTo>
                    <a:pt x="18154" y="418847"/>
                    <a:pt x="0" y="400694"/>
                    <a:pt x="0" y="378300"/>
                  </a:cubicBezTo>
                  <a:lnTo>
                    <a:pt x="0" y="40548"/>
                  </a:lnTo>
                  <a:cubicBezTo>
                    <a:pt x="0" y="18154"/>
                    <a:pt x="18154" y="0"/>
                    <a:pt x="40548" y="0"/>
                  </a:cubicBezTo>
                  <a:close/>
                </a:path>
              </a:pathLst>
            </a:custGeom>
            <a:solidFill>
              <a:srgbClr val="7D603D"/>
            </a:solidFill>
          </p:spPr>
        </p:sp>
        <p:sp>
          <p:nvSpPr>
            <p:cNvPr id="10" name="TextBox 10"/>
            <p:cNvSpPr txBox="1"/>
            <p:nvPr/>
          </p:nvSpPr>
          <p:spPr>
            <a:xfrm>
              <a:off x="0" y="-104775"/>
              <a:ext cx="3313947" cy="523622"/>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Menghitung Nilai Ikhtisar</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2051067" y="237154"/>
            <a:ext cx="14769055" cy="9812692"/>
            <a:chOff x="0" y="0"/>
            <a:chExt cx="5026248" cy="3339484"/>
          </a:xfrm>
        </p:grpSpPr>
        <p:sp>
          <p:nvSpPr>
            <p:cNvPr id="4" name="Freeform 4"/>
            <p:cNvSpPr/>
            <p:nvPr/>
          </p:nvSpPr>
          <p:spPr>
            <a:xfrm>
              <a:off x="0" y="0"/>
              <a:ext cx="5026248" cy="3339484"/>
            </a:xfrm>
            <a:custGeom>
              <a:avLst/>
              <a:gdLst/>
              <a:ahLst/>
              <a:cxnLst/>
              <a:rect l="l" t="t" r="r" b="b"/>
              <a:pathLst>
                <a:path w="5026248" h="3339484">
                  <a:moveTo>
                    <a:pt x="26734" y="0"/>
                  </a:moveTo>
                  <a:lnTo>
                    <a:pt x="4999514" y="0"/>
                  </a:lnTo>
                  <a:cubicBezTo>
                    <a:pt x="5006604" y="0"/>
                    <a:pt x="5013404" y="2817"/>
                    <a:pt x="5018418" y="7830"/>
                  </a:cubicBezTo>
                  <a:cubicBezTo>
                    <a:pt x="5023431" y="12844"/>
                    <a:pt x="5026248" y="19644"/>
                    <a:pt x="5026248" y="26734"/>
                  </a:cubicBezTo>
                  <a:lnTo>
                    <a:pt x="5026248" y="3312750"/>
                  </a:lnTo>
                  <a:cubicBezTo>
                    <a:pt x="5026248" y="3319840"/>
                    <a:pt x="5023431" y="3326640"/>
                    <a:pt x="5018418" y="3331654"/>
                  </a:cubicBezTo>
                  <a:cubicBezTo>
                    <a:pt x="5013404" y="3336668"/>
                    <a:pt x="5006604" y="3339484"/>
                    <a:pt x="4999514" y="3339484"/>
                  </a:cubicBezTo>
                  <a:lnTo>
                    <a:pt x="26734" y="3339484"/>
                  </a:lnTo>
                  <a:cubicBezTo>
                    <a:pt x="19644" y="3339484"/>
                    <a:pt x="12844" y="3336668"/>
                    <a:pt x="7830" y="3331654"/>
                  </a:cubicBezTo>
                  <a:cubicBezTo>
                    <a:pt x="2817" y="3326640"/>
                    <a:pt x="0" y="3319840"/>
                    <a:pt x="0" y="3312750"/>
                  </a:cubicBezTo>
                  <a:lnTo>
                    <a:pt x="0" y="26734"/>
                  </a:lnTo>
                  <a:cubicBezTo>
                    <a:pt x="0" y="19644"/>
                    <a:pt x="2817" y="12844"/>
                    <a:pt x="7830" y="7830"/>
                  </a:cubicBezTo>
                  <a:cubicBezTo>
                    <a:pt x="12844" y="2817"/>
                    <a:pt x="19644" y="0"/>
                    <a:pt x="26734" y="0"/>
                  </a:cubicBezTo>
                  <a:close/>
                </a:path>
              </a:pathLst>
            </a:custGeom>
            <a:solidFill>
              <a:srgbClr val="7D603D"/>
            </a:solidFill>
          </p:spPr>
        </p:sp>
        <p:sp>
          <p:nvSpPr>
            <p:cNvPr id="5" name="TextBox 5"/>
            <p:cNvSpPr txBox="1"/>
            <p:nvPr/>
          </p:nvSpPr>
          <p:spPr>
            <a:xfrm>
              <a:off x="0" y="-47625"/>
              <a:ext cx="5026248" cy="3387109"/>
            </a:xfrm>
            <a:prstGeom prst="rect">
              <a:avLst/>
            </a:prstGeom>
          </p:spPr>
          <p:txBody>
            <a:bodyPr lIns="50800" tIns="50800" rIns="50800" bIns="50800" rtlCol="0" anchor="ctr"/>
            <a:lstStyle/>
            <a:p>
              <a:pPr algn="ctr">
                <a:lnSpc>
                  <a:spcPts val="4339"/>
                </a:lnSpc>
              </a:pPr>
              <a:r>
                <a:rPr lang="en-US" sz="3099">
                  <a:solidFill>
                    <a:srgbClr val="000000"/>
                  </a:solidFill>
                  <a:latin typeface="Canva Sans"/>
                </a:rPr>
                <a:t>Pada contoh basis data Proyek-karyawan sebelumnya. Misalnya, kita ingin mengetahui gaji rata-rata dari karyawan wanita pada perusahaan tersebut. Kita dapat menggunakan operator avg untuk melakukannya dengan permohonan berikut :</a:t>
              </a:r>
            </a:p>
            <a:p>
              <a:pPr algn="ctr">
                <a:lnSpc>
                  <a:spcPts val="4339"/>
                </a:lnSpc>
              </a:pPr>
              <a:r>
                <a:rPr lang="en-US" sz="3099">
                  <a:solidFill>
                    <a:srgbClr val="000000"/>
                  </a:solidFill>
                  <a:latin typeface="Canva Sans Bold"/>
                </a:rPr>
                <a:t>select rata_gaji_wanita : avg ( k .gaji )</a:t>
              </a:r>
            </a:p>
            <a:p>
              <a:pPr algn="ctr">
                <a:lnSpc>
                  <a:spcPts val="4339"/>
                </a:lnSpc>
              </a:pPr>
              <a:r>
                <a:rPr lang="en-US" sz="3099">
                  <a:solidFill>
                    <a:srgbClr val="000000"/>
                  </a:solidFill>
                  <a:latin typeface="Canva Sans Bold"/>
                </a:rPr>
                <a:t>from karyawan k</a:t>
              </a:r>
            </a:p>
            <a:p>
              <a:pPr algn="ctr">
                <a:lnSpc>
                  <a:spcPts val="4339"/>
                </a:lnSpc>
              </a:pPr>
              <a:r>
                <a:rPr lang="en-US" sz="3099">
                  <a:solidFill>
                    <a:srgbClr val="000000"/>
                  </a:solidFill>
                  <a:latin typeface="Canva Sans Bold"/>
                </a:rPr>
                <a:t>where k. jns_kelamin =  'w'</a:t>
              </a:r>
            </a:p>
            <a:p>
              <a:pPr algn="ctr">
                <a:lnSpc>
                  <a:spcPts val="4339"/>
                </a:lnSpc>
              </a:pPr>
              <a:endParaRPr lang="en-US" sz="3099">
                <a:solidFill>
                  <a:srgbClr val="000000"/>
                </a:solidFill>
                <a:latin typeface="Canva Sans Bold"/>
              </a:endParaRPr>
            </a:p>
            <a:p>
              <a:pPr algn="ctr">
                <a:lnSpc>
                  <a:spcPts val="4339"/>
                </a:lnSpc>
              </a:pPr>
              <a:r>
                <a:rPr lang="en-US" sz="3099">
                  <a:solidFill>
                    <a:srgbClr val="000000"/>
                  </a:solidFill>
                  <a:latin typeface="Canva Sans"/>
                </a:rPr>
                <a:t>Untuk menemukan gaji maksimum yang dibayarkan  ke karyawan, kita dapat menggunakann fungsi max seperti berikut :</a:t>
              </a:r>
            </a:p>
            <a:p>
              <a:pPr algn="ctr">
                <a:lnSpc>
                  <a:spcPts val="4339"/>
                </a:lnSpc>
              </a:pPr>
              <a:endParaRPr lang="en-US" sz="3099">
                <a:solidFill>
                  <a:srgbClr val="000000"/>
                </a:solidFill>
                <a:latin typeface="Canva Sans"/>
              </a:endParaRPr>
            </a:p>
            <a:p>
              <a:pPr algn="ctr">
                <a:lnSpc>
                  <a:spcPts val="4339"/>
                </a:lnSpc>
              </a:pPr>
              <a:r>
                <a:rPr lang="en-US" sz="3099">
                  <a:solidFill>
                    <a:srgbClr val="000000"/>
                  </a:solidFill>
                  <a:latin typeface="Canva Sans Bold"/>
                </a:rPr>
                <a:t>max ( select gaji from karyawan )</a:t>
              </a:r>
            </a:p>
            <a:p>
              <a:pPr algn="ctr">
                <a:lnSpc>
                  <a:spcPts val="4339"/>
                </a:lnSpc>
              </a:pPr>
              <a:endParaRPr lang="en-US" sz="3099">
                <a:solidFill>
                  <a:srgbClr val="000000"/>
                </a:solidFill>
                <a:latin typeface="Canva Sans Bold"/>
              </a:endParaRPr>
            </a:p>
            <a:p>
              <a:pPr algn="ctr">
                <a:lnSpc>
                  <a:spcPts val="4339"/>
                </a:lnSpc>
              </a:pPr>
              <a:r>
                <a:rPr lang="en-US" sz="3099">
                  <a:solidFill>
                    <a:srgbClr val="000000"/>
                  </a:solidFill>
                  <a:latin typeface="Canva Sans"/>
                </a:rPr>
                <a:t>Untuk menemukan keselutuhan gaji yang harus dibayarkan perusahaan pada semua karyawan, kita dapat menggunakan fungsi sum seperti berikut</a:t>
              </a:r>
            </a:p>
            <a:p>
              <a:pPr algn="ctr">
                <a:lnSpc>
                  <a:spcPts val="4339"/>
                </a:lnSpc>
              </a:pPr>
              <a:r>
                <a:rPr lang="en-US" sz="3099">
                  <a:solidFill>
                    <a:srgbClr val="000000"/>
                  </a:solidFill>
                  <a:latin typeface="Canva Sans"/>
                </a:rPr>
                <a:t>.</a:t>
              </a:r>
            </a:p>
            <a:p>
              <a:pPr algn="ctr">
                <a:lnSpc>
                  <a:spcPts val="4339"/>
                </a:lnSpc>
              </a:pPr>
              <a:r>
                <a:rPr lang="en-US" sz="3099">
                  <a:solidFill>
                    <a:srgbClr val="000000"/>
                  </a:solidFill>
                  <a:latin typeface="Canva Sans Bold"/>
                </a:rPr>
                <a:t>sum ( select gaji from karyawan </a:t>
              </a:r>
            </a:p>
            <a:p>
              <a:pPr algn="ctr">
                <a:lnSpc>
                  <a:spcPts val="1540"/>
                </a:lnSpc>
                <a:spcBef>
                  <a:spcPct val="0"/>
                </a:spcBef>
              </a:pPr>
              <a:endParaRPr lang="en-US" sz="3099">
                <a:solidFill>
                  <a:srgbClr val="000000"/>
                </a:solidFill>
                <a:latin typeface="Canva Sans Bold"/>
              </a:endParaRP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1278599">
            <a:off x="-1187704" y="4941046"/>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3"/>
            <a:stretch>
              <a:fillRect/>
            </a:stretch>
          </a:blipFill>
        </p:spPr>
      </p:sp>
      <p:sp>
        <p:nvSpPr>
          <p:cNvPr id="8" name="Freeform 8"/>
          <p:cNvSpPr/>
          <p:nvPr/>
        </p:nvSpPr>
        <p:spPr>
          <a:xfrm rot="-4408306">
            <a:off x="16446095" y="5981668"/>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3"/>
            <a:stretch>
              <a:fillRect/>
            </a:stretch>
          </a:blipFill>
        </p:spPr>
      </p:sp>
      <p:sp>
        <p:nvSpPr>
          <p:cNvPr id="9" name="Freeform 9"/>
          <p:cNvSpPr/>
          <p:nvPr/>
        </p:nvSpPr>
        <p:spPr>
          <a:xfrm rot="844011">
            <a:off x="134429" y="175780"/>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
        <p:nvSpPr>
          <p:cNvPr id="10" name="Freeform 10"/>
          <p:cNvSpPr/>
          <p:nvPr/>
        </p:nvSpPr>
        <p:spPr>
          <a:xfrm rot="982377">
            <a:off x="16993883" y="7499177"/>
            <a:ext cx="1794954" cy="2782874"/>
          </a:xfrm>
          <a:custGeom>
            <a:avLst/>
            <a:gdLst/>
            <a:ahLst/>
            <a:cxnLst/>
            <a:rect l="l" t="t" r="r" b="b"/>
            <a:pathLst>
              <a:path w="1794954" h="2782874">
                <a:moveTo>
                  <a:pt x="0" y="0"/>
                </a:moveTo>
                <a:lnTo>
                  <a:pt x="1794954" y="0"/>
                </a:lnTo>
                <a:lnTo>
                  <a:pt x="1794954" y="2782874"/>
                </a:lnTo>
                <a:lnTo>
                  <a:pt x="0" y="2782874"/>
                </a:lnTo>
                <a:lnTo>
                  <a:pt x="0" y="0"/>
                </a:lnTo>
                <a:close/>
              </a:path>
            </a:pathLst>
          </a:custGeom>
          <a:blipFill>
            <a:blip r:embed="rId4"/>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250073" y="499701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849021">
            <a:off x="-3746999" y="-17944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440481" y="3849030"/>
            <a:ext cx="6303621" cy="8831693"/>
          </a:xfrm>
          <a:custGeom>
            <a:avLst/>
            <a:gdLst/>
            <a:ahLst/>
            <a:cxnLst/>
            <a:rect l="l" t="t" r="r" b="b"/>
            <a:pathLst>
              <a:path w="6303621" h="8831693">
                <a:moveTo>
                  <a:pt x="0" y="0"/>
                </a:moveTo>
                <a:lnTo>
                  <a:pt x="6303621" y="0"/>
                </a:lnTo>
                <a:lnTo>
                  <a:pt x="6303621" y="8831693"/>
                </a:lnTo>
                <a:lnTo>
                  <a:pt x="0" y="8831693"/>
                </a:lnTo>
                <a:lnTo>
                  <a:pt x="0" y="0"/>
                </a:lnTo>
                <a:close/>
              </a:path>
            </a:pathLst>
          </a:custGeom>
          <a:blipFill>
            <a:blip r:embed="rId5"/>
            <a:stretch>
              <a:fillRect/>
            </a:stretch>
          </a:blipFill>
        </p:spPr>
      </p:sp>
      <p:sp>
        <p:nvSpPr>
          <p:cNvPr id="6" name="Freeform 6"/>
          <p:cNvSpPr/>
          <p:nvPr/>
        </p:nvSpPr>
        <p:spPr>
          <a:xfrm rot="-9509720">
            <a:off x="15630213" y="61009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6"/>
            <a:stretch>
              <a:fillRect/>
            </a:stretch>
          </a:blipFill>
        </p:spPr>
      </p:sp>
      <p:sp>
        <p:nvSpPr>
          <p:cNvPr id="7" name="TextBox 7"/>
          <p:cNvSpPr txBox="1"/>
          <p:nvPr/>
        </p:nvSpPr>
        <p:spPr>
          <a:xfrm>
            <a:off x="1528266" y="2713572"/>
            <a:ext cx="15231468" cy="6544728"/>
          </a:xfrm>
          <a:prstGeom prst="rect">
            <a:avLst/>
          </a:prstGeom>
        </p:spPr>
        <p:txBody>
          <a:bodyPr lIns="0" tIns="0" rIns="0" bIns="0" rtlCol="0" anchor="t">
            <a:spAutoFit/>
          </a:bodyPr>
          <a:lstStyle/>
          <a:p>
            <a:pPr algn="just">
              <a:lnSpc>
                <a:spcPts val="5191"/>
              </a:lnSpc>
            </a:pPr>
            <a:r>
              <a:rPr lang="en-US" sz="3708">
                <a:solidFill>
                  <a:srgbClr val="000000"/>
                </a:solidFill>
                <a:latin typeface="Canva Sans"/>
              </a:rPr>
              <a:t>Seperti pada SQL, kita dapat memecah tanggapan permohonan dalam berkelompok - kelompok yang berbeda. Pada permohonana berikut kita menggunakan perintah </a:t>
            </a:r>
            <a:r>
              <a:rPr lang="en-US" sz="3708">
                <a:solidFill>
                  <a:srgbClr val="000000"/>
                </a:solidFill>
                <a:latin typeface="Canva Sans Italics"/>
              </a:rPr>
              <a:t>group</a:t>
            </a:r>
            <a:r>
              <a:rPr lang="en-US" sz="3708">
                <a:solidFill>
                  <a:srgbClr val="000000"/>
                </a:solidFill>
                <a:latin typeface="Canva Sans"/>
              </a:rPr>
              <a:t> untuk membentuk dua kelompok berdasarkan jenis kelamin : Pria dan Wanita. Permohonanan berikut menghitung gaji minimum untuk masing-masing kelompok.</a:t>
            </a:r>
          </a:p>
          <a:p>
            <a:pPr algn="just">
              <a:lnSpc>
                <a:spcPts val="5191"/>
              </a:lnSpc>
            </a:pPr>
            <a:endParaRPr lang="en-US" sz="3708">
              <a:solidFill>
                <a:srgbClr val="000000"/>
              </a:solidFill>
              <a:latin typeface="Canva Sans"/>
            </a:endParaRPr>
          </a:p>
          <a:p>
            <a:pPr algn="ctr">
              <a:lnSpc>
                <a:spcPts val="5191"/>
              </a:lnSpc>
            </a:pPr>
            <a:r>
              <a:rPr lang="en-US" sz="3708">
                <a:solidFill>
                  <a:srgbClr val="000000"/>
                </a:solidFill>
                <a:latin typeface="Canva Sans Bold"/>
              </a:rPr>
              <a:t>select nim ( k.gaji )</a:t>
            </a:r>
          </a:p>
          <a:p>
            <a:pPr algn="ctr">
              <a:lnSpc>
                <a:spcPts val="5191"/>
              </a:lnSpc>
            </a:pPr>
            <a:r>
              <a:rPr lang="en-US" sz="3708">
                <a:solidFill>
                  <a:srgbClr val="000000"/>
                </a:solidFill>
                <a:latin typeface="Canva Sans Bold"/>
              </a:rPr>
              <a:t>from karyawan k</a:t>
            </a:r>
          </a:p>
          <a:p>
            <a:pPr algn="ctr">
              <a:lnSpc>
                <a:spcPts val="5191"/>
              </a:lnSpc>
              <a:spcBef>
                <a:spcPct val="0"/>
              </a:spcBef>
            </a:pPr>
            <a:r>
              <a:rPr lang="en-US" sz="3708">
                <a:solidFill>
                  <a:srgbClr val="000000"/>
                </a:solidFill>
                <a:latin typeface="Canva Sans Bold"/>
              </a:rPr>
              <a:t>group by k. jns_kelamin</a:t>
            </a:r>
          </a:p>
        </p:txBody>
      </p:sp>
      <p:grpSp>
        <p:nvGrpSpPr>
          <p:cNvPr id="8" name="Group 8"/>
          <p:cNvGrpSpPr/>
          <p:nvPr/>
        </p:nvGrpSpPr>
        <p:grpSpPr>
          <a:xfrm>
            <a:off x="1028700" y="1028700"/>
            <a:ext cx="13227406" cy="1272839"/>
            <a:chOff x="0" y="0"/>
            <a:chExt cx="4501590" cy="433176"/>
          </a:xfrm>
        </p:grpSpPr>
        <p:sp>
          <p:nvSpPr>
            <p:cNvPr id="9" name="Freeform 9"/>
            <p:cNvSpPr/>
            <p:nvPr/>
          </p:nvSpPr>
          <p:spPr>
            <a:xfrm>
              <a:off x="0" y="0"/>
              <a:ext cx="4501590" cy="433176"/>
            </a:xfrm>
            <a:custGeom>
              <a:avLst/>
              <a:gdLst/>
              <a:ahLst/>
              <a:cxnLst/>
              <a:rect l="l" t="t" r="r" b="b"/>
              <a:pathLst>
                <a:path w="4501590" h="433176">
                  <a:moveTo>
                    <a:pt x="29850" y="0"/>
                  </a:moveTo>
                  <a:lnTo>
                    <a:pt x="4471739" y="0"/>
                  </a:lnTo>
                  <a:cubicBezTo>
                    <a:pt x="4488225" y="0"/>
                    <a:pt x="4501590" y="13364"/>
                    <a:pt x="4501590" y="29850"/>
                  </a:cubicBezTo>
                  <a:lnTo>
                    <a:pt x="4501590" y="403326"/>
                  </a:lnTo>
                  <a:cubicBezTo>
                    <a:pt x="4501590" y="419812"/>
                    <a:pt x="4488225" y="433176"/>
                    <a:pt x="4471739" y="433176"/>
                  </a:cubicBezTo>
                  <a:lnTo>
                    <a:pt x="29850" y="433176"/>
                  </a:lnTo>
                  <a:cubicBezTo>
                    <a:pt x="21933" y="433176"/>
                    <a:pt x="14341" y="430031"/>
                    <a:pt x="8743" y="424433"/>
                  </a:cubicBezTo>
                  <a:cubicBezTo>
                    <a:pt x="3145" y="418835"/>
                    <a:pt x="0" y="411243"/>
                    <a:pt x="0" y="403326"/>
                  </a:cubicBezTo>
                  <a:lnTo>
                    <a:pt x="0" y="29850"/>
                  </a:lnTo>
                  <a:cubicBezTo>
                    <a:pt x="0" y="21933"/>
                    <a:pt x="3145" y="14341"/>
                    <a:pt x="8743" y="8743"/>
                  </a:cubicBezTo>
                  <a:cubicBezTo>
                    <a:pt x="14341" y="3145"/>
                    <a:pt x="21933" y="0"/>
                    <a:pt x="29850" y="0"/>
                  </a:cubicBezTo>
                  <a:close/>
                </a:path>
              </a:pathLst>
            </a:custGeom>
            <a:solidFill>
              <a:srgbClr val="7D603D"/>
            </a:solidFill>
          </p:spPr>
        </p:sp>
        <p:sp>
          <p:nvSpPr>
            <p:cNvPr id="10" name="TextBox 10"/>
            <p:cNvSpPr txBox="1"/>
            <p:nvPr/>
          </p:nvSpPr>
          <p:spPr>
            <a:xfrm>
              <a:off x="0" y="-104775"/>
              <a:ext cx="4501590" cy="537951"/>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Menghitung Nilai Ikhtisar Kelompok</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1028700" y="705887"/>
            <a:ext cx="15508334" cy="8875227"/>
            <a:chOff x="0" y="0"/>
            <a:chExt cx="4084499" cy="2337508"/>
          </a:xfrm>
        </p:grpSpPr>
        <p:sp>
          <p:nvSpPr>
            <p:cNvPr id="4" name="Freeform 4"/>
            <p:cNvSpPr/>
            <p:nvPr/>
          </p:nvSpPr>
          <p:spPr>
            <a:xfrm>
              <a:off x="0" y="0"/>
              <a:ext cx="4084500" cy="2337508"/>
            </a:xfrm>
            <a:custGeom>
              <a:avLst/>
              <a:gdLst/>
              <a:ahLst/>
              <a:cxnLst/>
              <a:rect l="l" t="t" r="r" b="b"/>
              <a:pathLst>
                <a:path w="4084500" h="2337508">
                  <a:moveTo>
                    <a:pt x="25460" y="0"/>
                  </a:moveTo>
                  <a:lnTo>
                    <a:pt x="4059040" y="0"/>
                  </a:lnTo>
                  <a:cubicBezTo>
                    <a:pt x="4065792" y="0"/>
                    <a:pt x="4072268" y="2682"/>
                    <a:pt x="4077043" y="7457"/>
                  </a:cubicBezTo>
                  <a:cubicBezTo>
                    <a:pt x="4081817" y="12232"/>
                    <a:pt x="4084500" y="18707"/>
                    <a:pt x="4084500" y="25460"/>
                  </a:cubicBezTo>
                  <a:lnTo>
                    <a:pt x="4084500" y="2312049"/>
                  </a:lnTo>
                  <a:cubicBezTo>
                    <a:pt x="4084500" y="2318801"/>
                    <a:pt x="4081817" y="2325277"/>
                    <a:pt x="4077043" y="2330051"/>
                  </a:cubicBezTo>
                  <a:cubicBezTo>
                    <a:pt x="4072268" y="2334826"/>
                    <a:pt x="4065792" y="2337508"/>
                    <a:pt x="4059040" y="2337508"/>
                  </a:cubicBezTo>
                  <a:lnTo>
                    <a:pt x="25460" y="2337508"/>
                  </a:lnTo>
                  <a:cubicBezTo>
                    <a:pt x="18707" y="2337508"/>
                    <a:pt x="12232" y="2334826"/>
                    <a:pt x="7457" y="2330051"/>
                  </a:cubicBezTo>
                  <a:cubicBezTo>
                    <a:pt x="2682" y="2325277"/>
                    <a:pt x="0" y="2318801"/>
                    <a:pt x="0" y="2312049"/>
                  </a:cubicBezTo>
                  <a:lnTo>
                    <a:pt x="0" y="25460"/>
                  </a:lnTo>
                  <a:cubicBezTo>
                    <a:pt x="0" y="18707"/>
                    <a:pt x="2682" y="12232"/>
                    <a:pt x="7457" y="7457"/>
                  </a:cubicBezTo>
                  <a:cubicBezTo>
                    <a:pt x="12232" y="2682"/>
                    <a:pt x="18707" y="0"/>
                    <a:pt x="25460"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66675"/>
              <a:ext cx="4084499" cy="2404183"/>
            </a:xfrm>
            <a:prstGeom prst="rect">
              <a:avLst/>
            </a:prstGeom>
          </p:spPr>
          <p:txBody>
            <a:bodyPr lIns="50800" tIns="50800" rIns="50800" bIns="50800" rtlCol="0" anchor="ctr"/>
            <a:lstStyle/>
            <a:p>
              <a:pPr algn="just">
                <a:lnSpc>
                  <a:spcPts val="5039"/>
                </a:lnSpc>
              </a:pPr>
              <a:r>
                <a:rPr lang="en-US" sz="3599">
                  <a:solidFill>
                    <a:srgbClr val="000000"/>
                  </a:solidFill>
                  <a:latin typeface="Canva Sans"/>
                </a:rPr>
                <a:t>Jika ingin mengelompokkan proyek berdasarkan peringkat prioritas, kita dapat menulis permohonan berikut.</a:t>
              </a:r>
            </a:p>
            <a:p>
              <a:pPr algn="just">
                <a:lnSpc>
                  <a:spcPts val="5039"/>
                </a:lnSpc>
              </a:pPr>
              <a:endParaRPr lang="en-US" sz="3599">
                <a:solidFill>
                  <a:srgbClr val="000000"/>
                </a:solidFill>
                <a:latin typeface="Canva Sans"/>
              </a:endParaRPr>
            </a:p>
            <a:p>
              <a:pPr algn="ctr">
                <a:lnSpc>
                  <a:spcPts val="5039"/>
                </a:lnSpc>
              </a:pPr>
              <a:r>
                <a:rPr lang="en-US" sz="3599">
                  <a:solidFill>
                    <a:srgbClr val="000000"/>
                  </a:solidFill>
                  <a:latin typeface="Canva Sans Bold"/>
                </a:rPr>
                <a:t>select *</a:t>
              </a:r>
            </a:p>
            <a:p>
              <a:pPr algn="ctr">
                <a:lnSpc>
                  <a:spcPts val="5039"/>
                </a:lnSpc>
              </a:pPr>
              <a:r>
                <a:rPr lang="en-US" sz="3599">
                  <a:solidFill>
                    <a:srgbClr val="000000"/>
                  </a:solidFill>
                  <a:latin typeface="Canva Sans Bold"/>
                </a:rPr>
                <a:t>from proyek p </a:t>
              </a:r>
            </a:p>
            <a:p>
              <a:pPr algn="ctr">
                <a:lnSpc>
                  <a:spcPts val="5039"/>
                </a:lnSpc>
              </a:pPr>
              <a:r>
                <a:rPr lang="en-US" sz="3599">
                  <a:solidFill>
                    <a:srgbClr val="000000"/>
                  </a:solidFill>
                  <a:latin typeface="Canva Sans Bold"/>
                </a:rPr>
                <a:t>group by  rendah : prioritas   = rendah</a:t>
              </a:r>
            </a:p>
            <a:p>
              <a:pPr algn="ctr">
                <a:lnSpc>
                  <a:spcPts val="5039"/>
                </a:lnSpc>
              </a:pPr>
              <a:r>
                <a:rPr lang="en-US" sz="3599">
                  <a:solidFill>
                    <a:srgbClr val="000000"/>
                  </a:solidFill>
                  <a:latin typeface="Canva Sans Bold"/>
                </a:rPr>
                <a:t>                    sedang : prioritas   = sedang</a:t>
              </a:r>
            </a:p>
            <a:p>
              <a:pPr algn="ctr">
                <a:lnSpc>
                  <a:spcPts val="5039"/>
                </a:lnSpc>
              </a:pPr>
              <a:r>
                <a:rPr lang="en-US" sz="3599">
                  <a:solidFill>
                    <a:srgbClr val="000000"/>
                  </a:solidFill>
                  <a:latin typeface="Canva Sans Bold"/>
                </a:rPr>
                <a:t>                  tinggi   : prioritas   = tinggi </a:t>
              </a:r>
            </a:p>
            <a:p>
              <a:pPr algn="ctr">
                <a:lnSpc>
                  <a:spcPts val="5039"/>
                </a:lnSpc>
              </a:pPr>
              <a:endParaRPr lang="en-US" sz="3599">
                <a:solidFill>
                  <a:srgbClr val="000000"/>
                </a:solidFill>
                <a:latin typeface="Canva Sans Bold"/>
              </a:endParaRPr>
            </a:p>
            <a:p>
              <a:pPr>
                <a:lnSpc>
                  <a:spcPts val="5039"/>
                </a:lnSpc>
              </a:pPr>
              <a:r>
                <a:rPr lang="en-US" sz="3599">
                  <a:solidFill>
                    <a:srgbClr val="000000"/>
                  </a:solidFill>
                  <a:latin typeface="Canva Sans"/>
                </a:rPr>
                <a:t>Permohonan tersebut akan mengembalikan tiga kelompok objek proyek; masing-masing diberi label prioritas  kelompok, yaitu rendah, sedang, serta tinggi.</a:t>
              </a:r>
            </a:p>
          </p:txBody>
        </p:sp>
      </p:grpSp>
      <p:sp>
        <p:nvSpPr>
          <p:cNvPr id="6" name="Freeform 6"/>
          <p:cNvSpPr/>
          <p:nvPr/>
        </p:nvSpPr>
        <p:spPr>
          <a:xfrm rot="-4410004">
            <a:off x="11345685" y="249326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7" name="Freeform 7"/>
          <p:cNvSpPr/>
          <p:nvPr/>
        </p:nvSpPr>
        <p:spPr>
          <a:xfrm flipH="1">
            <a:off x="16064293" y="-907978"/>
            <a:ext cx="3132401" cy="8229600"/>
          </a:xfrm>
          <a:custGeom>
            <a:avLst/>
            <a:gdLst/>
            <a:ahLst/>
            <a:cxnLst/>
            <a:rect l="l" t="t" r="r" b="b"/>
            <a:pathLst>
              <a:path w="3132401" h="8229600">
                <a:moveTo>
                  <a:pt x="3132402" y="0"/>
                </a:moveTo>
                <a:lnTo>
                  <a:pt x="0" y="0"/>
                </a:lnTo>
                <a:lnTo>
                  <a:pt x="0" y="8229600"/>
                </a:lnTo>
                <a:lnTo>
                  <a:pt x="3132402" y="8229600"/>
                </a:lnTo>
                <a:lnTo>
                  <a:pt x="3132402" y="0"/>
                </a:lnTo>
                <a:close/>
              </a:path>
            </a:pathLst>
          </a:custGeom>
          <a:blipFill>
            <a:blip r:embed="rId4"/>
            <a:stretch>
              <a:fillRect r="-9687"/>
            </a:stretch>
          </a:blipFill>
        </p:spPr>
      </p:sp>
      <p:sp>
        <p:nvSpPr>
          <p:cNvPr id="8" name="Freeform 8"/>
          <p:cNvSpPr/>
          <p:nvPr/>
        </p:nvSpPr>
        <p:spPr>
          <a:xfrm flipH="1">
            <a:off x="-944611" y="3491122"/>
            <a:ext cx="3946623" cy="6339956"/>
          </a:xfrm>
          <a:custGeom>
            <a:avLst/>
            <a:gdLst/>
            <a:ahLst/>
            <a:cxnLst/>
            <a:rect l="l" t="t" r="r" b="b"/>
            <a:pathLst>
              <a:path w="3946623" h="6339956">
                <a:moveTo>
                  <a:pt x="3946622" y="0"/>
                </a:moveTo>
                <a:lnTo>
                  <a:pt x="0" y="0"/>
                </a:lnTo>
                <a:lnTo>
                  <a:pt x="0" y="6339956"/>
                </a:lnTo>
                <a:lnTo>
                  <a:pt x="3946622" y="6339956"/>
                </a:lnTo>
                <a:lnTo>
                  <a:pt x="3946622" y="0"/>
                </a:lnTo>
                <a:close/>
              </a:path>
            </a:pathLst>
          </a:custGeom>
          <a:blipFill>
            <a:blip r:embed="rId5"/>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5962974" y="368240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5" name="Freeform 5"/>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5"/>
            <a:stretch>
              <a:fillRect/>
            </a:stretch>
          </a:blipFill>
        </p:spPr>
      </p:sp>
      <p:sp>
        <p:nvSpPr>
          <p:cNvPr id="6" name="TextBox 6"/>
          <p:cNvSpPr txBox="1"/>
          <p:nvPr/>
        </p:nvSpPr>
        <p:spPr>
          <a:xfrm>
            <a:off x="3438796" y="1210831"/>
            <a:ext cx="11410408" cy="830699"/>
          </a:xfrm>
          <a:prstGeom prst="rect">
            <a:avLst/>
          </a:prstGeom>
        </p:spPr>
        <p:txBody>
          <a:bodyPr lIns="0" tIns="0" rIns="0" bIns="0" rtlCol="0" anchor="t">
            <a:spAutoFit/>
          </a:bodyPr>
          <a:lstStyle/>
          <a:p>
            <a:pPr>
              <a:lnSpc>
                <a:spcPts val="6617"/>
              </a:lnSpc>
            </a:pPr>
            <a:r>
              <a:rPr lang="en-US" sz="5090" u="sng">
                <a:solidFill>
                  <a:srgbClr val="000000"/>
                </a:solidFill>
                <a:latin typeface="Canva Sans Bold"/>
              </a:rPr>
              <a:t>BASIS DATA BERORIENTASI OBJEK</a:t>
            </a:r>
          </a:p>
        </p:txBody>
      </p:sp>
      <p:sp>
        <p:nvSpPr>
          <p:cNvPr id="7" name="TextBox 7"/>
          <p:cNvSpPr txBox="1"/>
          <p:nvPr/>
        </p:nvSpPr>
        <p:spPr>
          <a:xfrm>
            <a:off x="2821230" y="2730220"/>
            <a:ext cx="12255669" cy="2302328"/>
          </a:xfrm>
          <a:prstGeom prst="rect">
            <a:avLst/>
          </a:prstGeom>
        </p:spPr>
        <p:txBody>
          <a:bodyPr lIns="0" tIns="0" rIns="0" bIns="0" rtlCol="0" anchor="t">
            <a:spAutoFit/>
          </a:bodyPr>
          <a:lstStyle/>
          <a:p>
            <a:pPr marL="1017820" lvl="1" indent="-508910">
              <a:lnSpc>
                <a:spcPts val="6128"/>
              </a:lnSpc>
              <a:buFont typeface="Arial"/>
              <a:buChar char="•"/>
            </a:pPr>
            <a:r>
              <a:rPr lang="en-US" sz="4714">
                <a:solidFill>
                  <a:srgbClr val="000000"/>
                </a:solidFill>
                <a:latin typeface="Canva Sans Bold"/>
              </a:rPr>
              <a:t> Merupakan basis data yang mampu mengadopsi paradigma pemrograman berorientasi objek secara sempurna.</a:t>
            </a:r>
          </a:p>
        </p:txBody>
      </p:sp>
      <p:sp>
        <p:nvSpPr>
          <p:cNvPr id="8" name="TextBox 8"/>
          <p:cNvSpPr txBox="1"/>
          <p:nvPr/>
        </p:nvSpPr>
        <p:spPr>
          <a:xfrm>
            <a:off x="3438796" y="5440022"/>
            <a:ext cx="13253421" cy="4616903"/>
          </a:xfrm>
          <a:prstGeom prst="rect">
            <a:avLst/>
          </a:prstGeom>
        </p:spPr>
        <p:txBody>
          <a:bodyPr lIns="0" tIns="0" rIns="0" bIns="0" rtlCol="0" anchor="t">
            <a:spAutoFit/>
          </a:bodyPr>
          <a:lstStyle/>
          <a:p>
            <a:pPr marL="1017820" lvl="1" indent="-508910">
              <a:lnSpc>
                <a:spcPts val="6128"/>
              </a:lnSpc>
              <a:buFont typeface="Arial"/>
              <a:buChar char="•"/>
            </a:pPr>
            <a:r>
              <a:rPr lang="en-US" sz="4714">
                <a:solidFill>
                  <a:srgbClr val="000000"/>
                </a:solidFill>
                <a:latin typeface="Canva Sans Bold"/>
              </a:rPr>
              <a:t>Memiliki manfaat antara lain: </a:t>
            </a:r>
          </a:p>
          <a:p>
            <a:pPr marL="2035640" lvl="2" indent="-678547">
              <a:lnSpc>
                <a:spcPts val="6128"/>
              </a:lnSpc>
              <a:buFont typeface="Arial"/>
              <a:buChar char="•"/>
            </a:pPr>
            <a:r>
              <a:rPr lang="en-US" sz="4714">
                <a:solidFill>
                  <a:srgbClr val="000000"/>
                </a:solidFill>
                <a:latin typeface="Canva Sans Bold"/>
              </a:rPr>
              <a:t> tipe data lebih kompleks dari tipe                     data yang di temukan pada sistem relasional</a:t>
            </a:r>
          </a:p>
          <a:p>
            <a:pPr marL="2035640" lvl="2" indent="-678547">
              <a:lnSpc>
                <a:spcPts val="6128"/>
              </a:lnSpc>
              <a:buFont typeface="Arial"/>
              <a:buChar char="•"/>
            </a:pPr>
            <a:r>
              <a:rPr lang="en-US" sz="4714">
                <a:solidFill>
                  <a:srgbClr val="000000"/>
                </a:solidFill>
                <a:latin typeface="Canva Sans Bold"/>
              </a:rPr>
              <a:t>bahasa pemrograman mudah</a:t>
            </a:r>
          </a:p>
          <a:p>
            <a:pPr>
              <a:lnSpc>
                <a:spcPts val="6128"/>
              </a:lnSpc>
            </a:pPr>
            <a:endParaRPr lang="en-US" sz="4714">
              <a:solidFill>
                <a:srgbClr val="000000"/>
              </a:solidFill>
              <a:latin typeface="Canva Sans 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943974">
            <a:off x="16791887" y="5289040"/>
            <a:ext cx="2007325" cy="6758873"/>
          </a:xfrm>
          <a:custGeom>
            <a:avLst/>
            <a:gdLst/>
            <a:ahLst/>
            <a:cxnLst/>
            <a:rect l="l" t="t" r="r" b="b"/>
            <a:pathLst>
              <a:path w="2007325" h="6758873">
                <a:moveTo>
                  <a:pt x="0" y="0"/>
                </a:moveTo>
                <a:lnTo>
                  <a:pt x="2007326" y="0"/>
                </a:lnTo>
                <a:lnTo>
                  <a:pt x="2007326" y="6758873"/>
                </a:lnTo>
                <a:lnTo>
                  <a:pt x="0" y="6758873"/>
                </a:lnTo>
                <a:lnTo>
                  <a:pt x="0" y="0"/>
                </a:lnTo>
                <a:close/>
              </a:path>
            </a:pathLst>
          </a:custGeom>
          <a:blipFill>
            <a:blip r:embed="rId2"/>
            <a:stretch>
              <a:fillRect l="-4715" r="-4715"/>
            </a:stretch>
          </a:blipFill>
        </p:spPr>
      </p:sp>
      <p:sp>
        <p:nvSpPr>
          <p:cNvPr id="3" name="Freeform 3"/>
          <p:cNvSpPr/>
          <p:nvPr/>
        </p:nvSpPr>
        <p:spPr>
          <a:xfrm rot="-324661">
            <a:off x="5442538" y="-1642047"/>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rot="727633">
            <a:off x="-3961699" y="-59290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5" name="Freeform 5"/>
          <p:cNvSpPr/>
          <p:nvPr/>
        </p:nvSpPr>
        <p:spPr>
          <a:xfrm>
            <a:off x="-2178648" y="4729620"/>
            <a:ext cx="4860710" cy="5400789"/>
          </a:xfrm>
          <a:custGeom>
            <a:avLst/>
            <a:gdLst/>
            <a:ahLst/>
            <a:cxnLst/>
            <a:rect l="l" t="t" r="r" b="b"/>
            <a:pathLst>
              <a:path w="4860710" h="5400789">
                <a:moveTo>
                  <a:pt x="0" y="0"/>
                </a:moveTo>
                <a:lnTo>
                  <a:pt x="4860710" y="0"/>
                </a:lnTo>
                <a:lnTo>
                  <a:pt x="4860710" y="5400790"/>
                </a:lnTo>
                <a:lnTo>
                  <a:pt x="0" y="5400790"/>
                </a:lnTo>
                <a:lnTo>
                  <a:pt x="0" y="0"/>
                </a:lnTo>
                <a:close/>
              </a:path>
            </a:pathLst>
          </a:custGeom>
          <a:blipFill>
            <a:blip r:embed="rId5"/>
            <a:stretch>
              <a:fillRect/>
            </a:stretch>
          </a:blipFill>
        </p:spPr>
      </p:sp>
      <p:sp>
        <p:nvSpPr>
          <p:cNvPr id="6" name="TextBox 6"/>
          <p:cNvSpPr txBox="1"/>
          <p:nvPr/>
        </p:nvSpPr>
        <p:spPr>
          <a:xfrm>
            <a:off x="2345012" y="2350972"/>
            <a:ext cx="14914288" cy="8118101"/>
          </a:xfrm>
          <a:prstGeom prst="rect">
            <a:avLst/>
          </a:prstGeom>
        </p:spPr>
        <p:txBody>
          <a:bodyPr lIns="0" tIns="0" rIns="0" bIns="0" rtlCol="0" anchor="t">
            <a:spAutoFit/>
          </a:bodyPr>
          <a:lstStyle/>
          <a:p>
            <a:pPr algn="just">
              <a:lnSpc>
                <a:spcPts val="4588"/>
              </a:lnSpc>
            </a:pPr>
            <a:r>
              <a:rPr lang="en-US" sz="3529">
                <a:solidFill>
                  <a:srgbClr val="000000"/>
                </a:solidFill>
                <a:latin typeface="Canva Sans"/>
              </a:rPr>
              <a:t>Seperti SQL, dalam menggunakan OQL kita dapat menggunakan perintah </a:t>
            </a:r>
            <a:r>
              <a:rPr lang="en-US" sz="3529">
                <a:solidFill>
                  <a:srgbClr val="000000"/>
                </a:solidFill>
                <a:latin typeface="Canva Sans Italics"/>
              </a:rPr>
              <a:t>having </a:t>
            </a:r>
            <a:r>
              <a:rPr lang="en-US" sz="3529">
                <a:solidFill>
                  <a:srgbClr val="000000"/>
                </a:solidFill>
                <a:latin typeface="Canva Sans"/>
              </a:rPr>
              <a:t>untuk memaksakan kondisi tertentu atau filter pada setiap kelompok. Sebagai contoh, pada permohonan berikut kita hanya akan menyaring proyek yang memiliki jam kerja lebih dari 50 jam menurut prioritasnya masing-masing ( rendah, sedang, dan tinggi).</a:t>
            </a:r>
          </a:p>
          <a:p>
            <a:pPr algn="ctr">
              <a:lnSpc>
                <a:spcPts val="4588"/>
              </a:lnSpc>
            </a:pPr>
            <a:r>
              <a:rPr lang="en-US" sz="3529">
                <a:solidFill>
                  <a:srgbClr val="000000"/>
                </a:solidFill>
                <a:latin typeface="Canva Sans Bold"/>
              </a:rPr>
              <a:t>select *</a:t>
            </a:r>
          </a:p>
          <a:p>
            <a:pPr algn="ctr">
              <a:lnSpc>
                <a:spcPts val="4588"/>
              </a:lnSpc>
            </a:pPr>
            <a:r>
              <a:rPr lang="en-US" sz="3529">
                <a:solidFill>
                  <a:srgbClr val="000000"/>
                </a:solidFill>
                <a:latin typeface="Canva Sans Bold"/>
              </a:rPr>
              <a:t>from proyek p </a:t>
            </a:r>
          </a:p>
          <a:p>
            <a:pPr algn="ctr">
              <a:lnSpc>
                <a:spcPts val="4588"/>
              </a:lnSpc>
            </a:pPr>
            <a:r>
              <a:rPr lang="en-US" sz="3529">
                <a:solidFill>
                  <a:srgbClr val="000000"/>
                </a:solidFill>
                <a:latin typeface="Canva Sans Bold"/>
              </a:rPr>
              <a:t>group by rendah : prioritas  = rendah</a:t>
            </a:r>
          </a:p>
          <a:p>
            <a:pPr algn="ctr">
              <a:lnSpc>
                <a:spcPts val="4588"/>
              </a:lnSpc>
            </a:pPr>
            <a:r>
              <a:rPr lang="en-US" sz="3529">
                <a:solidFill>
                  <a:srgbClr val="000000"/>
                </a:solidFill>
                <a:latin typeface="Canva Sans Bold"/>
              </a:rPr>
              <a:t>                   sedang : prioritas  = sedang</a:t>
            </a:r>
          </a:p>
          <a:p>
            <a:pPr algn="ctr">
              <a:lnSpc>
                <a:spcPts val="4588"/>
              </a:lnSpc>
            </a:pPr>
            <a:r>
              <a:rPr lang="en-US" sz="3529">
                <a:solidFill>
                  <a:srgbClr val="000000"/>
                </a:solidFill>
                <a:latin typeface="Canva Sans Bold"/>
              </a:rPr>
              <a:t>                    tinggi   : prioritas  = tinggi </a:t>
            </a:r>
          </a:p>
          <a:p>
            <a:pPr algn="ctr">
              <a:lnSpc>
                <a:spcPts val="4588"/>
              </a:lnSpc>
            </a:pPr>
            <a:r>
              <a:rPr lang="en-US" sz="3529">
                <a:solidFill>
                  <a:srgbClr val="000000"/>
                </a:solidFill>
                <a:latin typeface="Canva Sans Bold"/>
              </a:rPr>
              <a:t>having sum( select x .jam from p .memiliki x )  &gt; 50</a:t>
            </a:r>
          </a:p>
          <a:p>
            <a:pPr algn="r">
              <a:lnSpc>
                <a:spcPts val="4588"/>
              </a:lnSpc>
            </a:pPr>
            <a:endParaRPr lang="en-US" sz="3529">
              <a:solidFill>
                <a:srgbClr val="000000"/>
              </a:solidFill>
              <a:latin typeface="Canva Sans Bold"/>
            </a:endParaRPr>
          </a:p>
          <a:p>
            <a:pPr algn="l">
              <a:lnSpc>
                <a:spcPts val="4588"/>
              </a:lnSpc>
            </a:pPr>
            <a:endParaRPr lang="en-US" sz="3529">
              <a:solidFill>
                <a:srgbClr val="000000"/>
              </a:solidFill>
              <a:latin typeface="Canva Sans Bold"/>
            </a:endParaRPr>
          </a:p>
        </p:txBody>
      </p:sp>
      <p:grpSp>
        <p:nvGrpSpPr>
          <p:cNvPr id="7" name="Group 7"/>
          <p:cNvGrpSpPr/>
          <p:nvPr/>
        </p:nvGrpSpPr>
        <p:grpSpPr>
          <a:xfrm>
            <a:off x="2129647" y="1028700"/>
            <a:ext cx="9768001" cy="1139672"/>
            <a:chOff x="0" y="0"/>
            <a:chExt cx="3324275" cy="387856"/>
          </a:xfrm>
        </p:grpSpPr>
        <p:sp>
          <p:nvSpPr>
            <p:cNvPr id="8" name="Freeform 8"/>
            <p:cNvSpPr/>
            <p:nvPr/>
          </p:nvSpPr>
          <p:spPr>
            <a:xfrm>
              <a:off x="0" y="0"/>
              <a:ext cx="3324275" cy="387856"/>
            </a:xfrm>
            <a:custGeom>
              <a:avLst/>
              <a:gdLst/>
              <a:ahLst/>
              <a:cxnLst/>
              <a:rect l="l" t="t" r="r" b="b"/>
              <a:pathLst>
                <a:path w="3324275" h="387856">
                  <a:moveTo>
                    <a:pt x="40422" y="0"/>
                  </a:moveTo>
                  <a:lnTo>
                    <a:pt x="3283853" y="0"/>
                  </a:lnTo>
                  <a:cubicBezTo>
                    <a:pt x="3306177" y="0"/>
                    <a:pt x="3324275" y="18097"/>
                    <a:pt x="3324275" y="40422"/>
                  </a:cubicBezTo>
                  <a:lnTo>
                    <a:pt x="3324275" y="347435"/>
                  </a:lnTo>
                  <a:cubicBezTo>
                    <a:pt x="3324275" y="358155"/>
                    <a:pt x="3320016" y="368437"/>
                    <a:pt x="3312435" y="376017"/>
                  </a:cubicBezTo>
                  <a:cubicBezTo>
                    <a:pt x="3304855" y="383598"/>
                    <a:pt x="3294573" y="387856"/>
                    <a:pt x="3283853" y="387856"/>
                  </a:cubicBezTo>
                  <a:lnTo>
                    <a:pt x="40422" y="387856"/>
                  </a:lnTo>
                  <a:cubicBezTo>
                    <a:pt x="18097" y="387856"/>
                    <a:pt x="0" y="369759"/>
                    <a:pt x="0" y="347435"/>
                  </a:cubicBezTo>
                  <a:lnTo>
                    <a:pt x="0" y="40422"/>
                  </a:lnTo>
                  <a:cubicBezTo>
                    <a:pt x="0" y="18097"/>
                    <a:pt x="18097" y="0"/>
                    <a:pt x="40422" y="0"/>
                  </a:cubicBezTo>
                  <a:close/>
                </a:path>
              </a:pathLst>
            </a:custGeom>
            <a:solidFill>
              <a:srgbClr val="7D603D"/>
            </a:solidFill>
          </p:spPr>
        </p:sp>
        <p:sp>
          <p:nvSpPr>
            <p:cNvPr id="9" name="TextBox 9"/>
            <p:cNvSpPr txBox="1"/>
            <p:nvPr/>
          </p:nvSpPr>
          <p:spPr>
            <a:xfrm>
              <a:off x="0" y="-104775"/>
              <a:ext cx="3324275" cy="492631"/>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Mengualifikasikan Kelompok</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383733">
            <a:off x="-81701" y="6172076"/>
            <a:ext cx="1809664" cy="6093328"/>
          </a:xfrm>
          <a:custGeom>
            <a:avLst/>
            <a:gdLst/>
            <a:ahLst/>
            <a:cxnLst/>
            <a:rect l="l" t="t" r="r" b="b"/>
            <a:pathLst>
              <a:path w="1809664" h="6093328">
                <a:moveTo>
                  <a:pt x="0" y="0"/>
                </a:moveTo>
                <a:lnTo>
                  <a:pt x="1809664" y="0"/>
                </a:lnTo>
                <a:lnTo>
                  <a:pt x="1809664" y="6093328"/>
                </a:lnTo>
                <a:lnTo>
                  <a:pt x="0" y="6093328"/>
                </a:lnTo>
                <a:lnTo>
                  <a:pt x="0" y="0"/>
                </a:lnTo>
                <a:close/>
              </a:path>
            </a:pathLst>
          </a:custGeom>
          <a:blipFill>
            <a:blip r:embed="rId2"/>
            <a:stretch>
              <a:fillRect l="-4715" r="-4715"/>
            </a:stretch>
          </a:blipFill>
        </p:spPr>
      </p:sp>
      <p:sp>
        <p:nvSpPr>
          <p:cNvPr id="3" name="Freeform 3"/>
          <p:cNvSpPr/>
          <p:nvPr/>
        </p:nvSpPr>
        <p:spPr>
          <a:xfrm rot="-1480550" flipH="1">
            <a:off x="6111371" y="7768116"/>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595539" y="375707"/>
            <a:ext cx="15905375" cy="1305987"/>
            <a:chOff x="0" y="0"/>
            <a:chExt cx="5412964" cy="444457"/>
          </a:xfrm>
        </p:grpSpPr>
        <p:sp>
          <p:nvSpPr>
            <p:cNvPr id="5" name="Freeform 5"/>
            <p:cNvSpPr/>
            <p:nvPr/>
          </p:nvSpPr>
          <p:spPr>
            <a:xfrm>
              <a:off x="0" y="0"/>
              <a:ext cx="5412964" cy="444457"/>
            </a:xfrm>
            <a:custGeom>
              <a:avLst/>
              <a:gdLst/>
              <a:ahLst/>
              <a:cxnLst/>
              <a:rect l="l" t="t" r="r" b="b"/>
              <a:pathLst>
                <a:path w="5412964" h="444457">
                  <a:moveTo>
                    <a:pt x="24824" y="0"/>
                  </a:moveTo>
                  <a:lnTo>
                    <a:pt x="5388140" y="0"/>
                  </a:lnTo>
                  <a:cubicBezTo>
                    <a:pt x="5401850" y="0"/>
                    <a:pt x="5412964" y="11114"/>
                    <a:pt x="5412964" y="24824"/>
                  </a:cubicBezTo>
                  <a:lnTo>
                    <a:pt x="5412964" y="419633"/>
                  </a:lnTo>
                  <a:cubicBezTo>
                    <a:pt x="5412964" y="433343"/>
                    <a:pt x="5401850" y="444457"/>
                    <a:pt x="5388140" y="444457"/>
                  </a:cubicBezTo>
                  <a:lnTo>
                    <a:pt x="24824" y="444457"/>
                  </a:lnTo>
                  <a:cubicBezTo>
                    <a:pt x="11114" y="444457"/>
                    <a:pt x="0" y="433343"/>
                    <a:pt x="0" y="419633"/>
                  </a:cubicBezTo>
                  <a:lnTo>
                    <a:pt x="0" y="24824"/>
                  </a:lnTo>
                  <a:cubicBezTo>
                    <a:pt x="0" y="11114"/>
                    <a:pt x="11114" y="0"/>
                    <a:pt x="24824" y="0"/>
                  </a:cubicBezTo>
                  <a:close/>
                </a:path>
              </a:pathLst>
            </a:custGeom>
            <a:solidFill>
              <a:srgbClr val="7D603D"/>
            </a:solidFill>
          </p:spPr>
        </p:sp>
        <p:sp>
          <p:nvSpPr>
            <p:cNvPr id="6" name="TextBox 6"/>
            <p:cNvSpPr txBox="1"/>
            <p:nvPr/>
          </p:nvSpPr>
          <p:spPr>
            <a:xfrm>
              <a:off x="0" y="-38100"/>
              <a:ext cx="5412964"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485968" y="3899968"/>
            <a:ext cx="6303621" cy="8831693"/>
          </a:xfrm>
          <a:custGeom>
            <a:avLst/>
            <a:gdLst/>
            <a:ahLst/>
            <a:cxnLst/>
            <a:rect l="l" t="t" r="r" b="b"/>
            <a:pathLst>
              <a:path w="6303621" h="8831693">
                <a:moveTo>
                  <a:pt x="0" y="0"/>
                </a:moveTo>
                <a:lnTo>
                  <a:pt x="6303621" y="0"/>
                </a:lnTo>
                <a:lnTo>
                  <a:pt x="6303621" y="8831693"/>
                </a:lnTo>
                <a:lnTo>
                  <a:pt x="0" y="8831693"/>
                </a:lnTo>
                <a:lnTo>
                  <a:pt x="0" y="0"/>
                </a:lnTo>
                <a:close/>
              </a:path>
            </a:pathLst>
          </a:custGeom>
          <a:blipFill>
            <a:blip r:embed="rId4"/>
            <a:stretch>
              <a:fillRect/>
            </a:stretch>
          </a:blipFill>
        </p:spPr>
      </p:sp>
      <p:sp>
        <p:nvSpPr>
          <p:cNvPr id="8" name="Freeform 8"/>
          <p:cNvSpPr/>
          <p:nvPr/>
        </p:nvSpPr>
        <p:spPr>
          <a:xfrm rot="-9509720">
            <a:off x="15735319" y="5730038"/>
            <a:ext cx="2563885" cy="2925974"/>
          </a:xfrm>
          <a:custGeom>
            <a:avLst/>
            <a:gdLst/>
            <a:ahLst/>
            <a:cxnLst/>
            <a:rect l="l" t="t" r="r" b="b"/>
            <a:pathLst>
              <a:path w="2563885" h="2925974">
                <a:moveTo>
                  <a:pt x="0" y="0"/>
                </a:moveTo>
                <a:lnTo>
                  <a:pt x="2563885" y="0"/>
                </a:lnTo>
                <a:lnTo>
                  <a:pt x="2563885" y="2925974"/>
                </a:lnTo>
                <a:lnTo>
                  <a:pt x="0" y="2925974"/>
                </a:lnTo>
                <a:lnTo>
                  <a:pt x="0" y="0"/>
                </a:lnTo>
                <a:close/>
              </a:path>
            </a:pathLst>
          </a:custGeom>
          <a:blipFill>
            <a:blip r:embed="rId5"/>
            <a:stretch>
              <a:fillRect/>
            </a:stretch>
          </a:blipFill>
        </p:spPr>
      </p:sp>
      <p:sp>
        <p:nvSpPr>
          <p:cNvPr id="9" name="TextBox 9"/>
          <p:cNvSpPr txBox="1"/>
          <p:nvPr/>
        </p:nvSpPr>
        <p:spPr>
          <a:xfrm>
            <a:off x="823131" y="697733"/>
            <a:ext cx="15450190" cy="690508"/>
          </a:xfrm>
          <a:prstGeom prst="rect">
            <a:avLst/>
          </a:prstGeom>
        </p:spPr>
        <p:txBody>
          <a:bodyPr lIns="0" tIns="0" rIns="0" bIns="0" rtlCol="0" anchor="t">
            <a:spAutoFit/>
          </a:bodyPr>
          <a:lstStyle/>
          <a:p>
            <a:pPr algn="ctr">
              <a:lnSpc>
                <a:spcPts val="4984"/>
              </a:lnSpc>
            </a:pPr>
            <a:r>
              <a:rPr lang="en-US" sz="4747">
                <a:solidFill>
                  <a:srgbClr val="000000"/>
                </a:solidFill>
                <a:latin typeface="Hatton Semi-Bold"/>
              </a:rPr>
              <a:t>Menggunakan Himpunan pada Permohonan</a:t>
            </a:r>
          </a:p>
        </p:txBody>
      </p:sp>
      <p:sp>
        <p:nvSpPr>
          <p:cNvPr id="10" name="TextBox 10"/>
          <p:cNvSpPr txBox="1"/>
          <p:nvPr/>
        </p:nvSpPr>
        <p:spPr>
          <a:xfrm>
            <a:off x="1028700" y="2039378"/>
            <a:ext cx="15988562" cy="7527091"/>
          </a:xfrm>
          <a:prstGeom prst="rect">
            <a:avLst/>
          </a:prstGeom>
        </p:spPr>
        <p:txBody>
          <a:bodyPr lIns="0" tIns="0" rIns="0" bIns="0" rtlCol="0" anchor="t">
            <a:spAutoFit/>
          </a:bodyPr>
          <a:lstStyle/>
          <a:p>
            <a:pPr algn="just">
              <a:lnSpc>
                <a:spcPts val="4595"/>
              </a:lnSpc>
            </a:pPr>
            <a:r>
              <a:rPr lang="en-US" sz="3282">
                <a:solidFill>
                  <a:srgbClr val="000000"/>
                </a:solidFill>
                <a:latin typeface="Canva Sans"/>
              </a:rPr>
              <a:t>Terkadang kita ingin menemukan elemen tertentu dalam himpunan. Untuk melakukannya, kita dapat menggunakan kata kunci in. Misalnya kita ingin  menemukan NIP serta Nama karyawan yang memiliki </a:t>
            </a:r>
            <a:r>
              <a:rPr lang="en-US" sz="3282">
                <a:solidFill>
                  <a:srgbClr val="000000"/>
                </a:solidFill>
                <a:latin typeface="Canva Sans Italics"/>
              </a:rPr>
              <a:t>skill </a:t>
            </a:r>
            <a:r>
              <a:rPr lang="en-US" sz="3282">
                <a:solidFill>
                  <a:srgbClr val="000000"/>
                </a:solidFill>
                <a:latin typeface="Canva Sans"/>
              </a:rPr>
              <a:t>dibidang perancangan basis data atau pemodelan berorientasi objek. Pada klause WHERE kita menggunakan pemeriksaan dengan kata kunci </a:t>
            </a:r>
            <a:r>
              <a:rPr lang="en-US" sz="3282">
                <a:solidFill>
                  <a:srgbClr val="000000"/>
                </a:solidFill>
                <a:latin typeface="Canva Sans Italics"/>
              </a:rPr>
              <a:t>in</a:t>
            </a:r>
            <a:r>
              <a:rPr lang="en-US" sz="3282">
                <a:solidFill>
                  <a:srgbClr val="000000"/>
                </a:solidFill>
                <a:latin typeface="Canva Sans"/>
              </a:rPr>
              <a:t> untuk memeriksa apakah perancangan basis data atau pemodelan berorientasi objek terdapat dalam himpunan </a:t>
            </a:r>
            <a:r>
              <a:rPr lang="en-US" sz="3282">
                <a:solidFill>
                  <a:srgbClr val="000000"/>
                </a:solidFill>
                <a:latin typeface="Canva Sans Italics"/>
              </a:rPr>
              <a:t>skill</a:t>
            </a:r>
            <a:r>
              <a:rPr lang="en-US" sz="3282">
                <a:solidFill>
                  <a:srgbClr val="000000"/>
                </a:solidFill>
                <a:latin typeface="Canva Sans"/>
              </a:rPr>
              <a:t> karyawan. </a:t>
            </a:r>
          </a:p>
          <a:p>
            <a:pPr algn="ctr">
              <a:lnSpc>
                <a:spcPts val="4595"/>
              </a:lnSpc>
            </a:pPr>
            <a:endParaRPr lang="en-US" sz="3282">
              <a:solidFill>
                <a:srgbClr val="000000"/>
              </a:solidFill>
              <a:latin typeface="Canva Sans"/>
            </a:endParaRPr>
          </a:p>
          <a:p>
            <a:pPr algn="ctr">
              <a:lnSpc>
                <a:spcPts val="4595"/>
              </a:lnSpc>
            </a:pPr>
            <a:r>
              <a:rPr lang="en-US" sz="3282">
                <a:solidFill>
                  <a:srgbClr val="000000"/>
                </a:solidFill>
                <a:latin typeface="Canva Sans Bold"/>
              </a:rPr>
              <a:t>select NIP, Nama</a:t>
            </a:r>
          </a:p>
          <a:p>
            <a:pPr algn="ctr">
              <a:lnSpc>
                <a:spcPts val="4595"/>
              </a:lnSpc>
            </a:pPr>
            <a:r>
              <a:rPr lang="en-US" sz="3282">
                <a:solidFill>
                  <a:srgbClr val="000000"/>
                </a:solidFill>
                <a:latin typeface="Canva Sans Bold"/>
              </a:rPr>
              <a:t>from karyawan </a:t>
            </a:r>
          </a:p>
          <a:p>
            <a:pPr algn="ctr">
              <a:lnSpc>
                <a:spcPts val="4595"/>
              </a:lnSpc>
            </a:pPr>
            <a:r>
              <a:rPr lang="en-US" sz="3282">
                <a:solidFill>
                  <a:srgbClr val="000000"/>
                </a:solidFill>
                <a:latin typeface="Canva Sans Bold"/>
              </a:rPr>
              <a:t>where "Perancangan Basis Data" in skill or</a:t>
            </a:r>
          </a:p>
          <a:p>
            <a:pPr algn="ctr">
              <a:lnSpc>
                <a:spcPts val="4595"/>
              </a:lnSpc>
            </a:pPr>
            <a:r>
              <a:rPr lang="en-US" sz="3282">
                <a:solidFill>
                  <a:srgbClr val="000000"/>
                </a:solidFill>
                <a:latin typeface="Canva Sans Bold"/>
              </a:rPr>
              <a:t>"Pemodelan Berorientasi  Objek"  in skill</a:t>
            </a:r>
          </a:p>
          <a:p>
            <a:pPr algn="ctr">
              <a:lnSpc>
                <a:spcPts val="4595"/>
              </a:lnSpc>
              <a:spcBef>
                <a:spcPct val="0"/>
              </a:spcBef>
            </a:pPr>
            <a:endParaRPr lang="en-US" sz="3282">
              <a:solidFill>
                <a:srgbClr val="000000"/>
              </a:solidFill>
              <a:latin typeface="Canva Sans Bo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371456" y="4572177"/>
            <a:ext cx="2193398" cy="7385398"/>
          </a:xfrm>
          <a:custGeom>
            <a:avLst/>
            <a:gdLst/>
            <a:ahLst/>
            <a:cxnLst/>
            <a:rect l="l" t="t" r="r" b="b"/>
            <a:pathLst>
              <a:path w="2193398" h="7385398">
                <a:moveTo>
                  <a:pt x="0" y="0"/>
                </a:moveTo>
                <a:lnTo>
                  <a:pt x="2193398" y="0"/>
                </a:lnTo>
                <a:lnTo>
                  <a:pt x="2193398" y="7385399"/>
                </a:lnTo>
                <a:lnTo>
                  <a:pt x="0" y="7385399"/>
                </a:lnTo>
                <a:lnTo>
                  <a:pt x="0" y="0"/>
                </a:lnTo>
                <a:close/>
              </a:path>
            </a:pathLst>
          </a:custGeom>
          <a:blipFill>
            <a:blip r:embed="rId2"/>
            <a:stretch>
              <a:fillRect l="-4715" r="-4715"/>
            </a:stretch>
          </a:blipFill>
        </p:spPr>
      </p:sp>
      <p:sp>
        <p:nvSpPr>
          <p:cNvPr id="3" name="Freeform 3"/>
          <p:cNvSpPr/>
          <p:nvPr/>
        </p:nvSpPr>
        <p:spPr>
          <a:xfrm rot="-849021">
            <a:off x="-3746999" y="-2006866"/>
            <a:ext cx="16491006" cy="3588894"/>
          </a:xfrm>
          <a:custGeom>
            <a:avLst/>
            <a:gdLst/>
            <a:ahLst/>
            <a:cxnLst/>
            <a:rect l="l" t="t" r="r" b="b"/>
            <a:pathLst>
              <a:path w="16491006" h="3588894">
                <a:moveTo>
                  <a:pt x="0" y="0"/>
                </a:moveTo>
                <a:lnTo>
                  <a:pt x="16491005" y="0"/>
                </a:lnTo>
                <a:lnTo>
                  <a:pt x="16491005" y="3588893"/>
                </a:lnTo>
                <a:lnTo>
                  <a:pt x="0" y="3588893"/>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866131" y="2576309"/>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5"/>
            <a:stretch>
              <a:fillRect/>
            </a:stretch>
          </a:blipFill>
        </p:spPr>
      </p:sp>
      <p:sp>
        <p:nvSpPr>
          <p:cNvPr id="6" name="Freeform 6"/>
          <p:cNvSpPr/>
          <p:nvPr/>
        </p:nvSpPr>
        <p:spPr>
          <a:xfrm rot="-9509720">
            <a:off x="15963204" y="6405718"/>
            <a:ext cx="3258174" cy="3718316"/>
          </a:xfrm>
          <a:custGeom>
            <a:avLst/>
            <a:gdLst/>
            <a:ahLst/>
            <a:cxnLst/>
            <a:rect l="l" t="t" r="r" b="b"/>
            <a:pathLst>
              <a:path w="3258174" h="3718316">
                <a:moveTo>
                  <a:pt x="0" y="0"/>
                </a:moveTo>
                <a:lnTo>
                  <a:pt x="3258175" y="0"/>
                </a:lnTo>
                <a:lnTo>
                  <a:pt x="3258175" y="3718317"/>
                </a:lnTo>
                <a:lnTo>
                  <a:pt x="0" y="3718317"/>
                </a:lnTo>
                <a:lnTo>
                  <a:pt x="0" y="0"/>
                </a:lnTo>
                <a:close/>
              </a:path>
            </a:pathLst>
          </a:custGeom>
          <a:blipFill>
            <a:blip r:embed="rId6"/>
            <a:stretch>
              <a:fillRect/>
            </a:stretch>
          </a:blipFill>
        </p:spPr>
      </p:sp>
      <p:sp>
        <p:nvSpPr>
          <p:cNvPr id="7" name="TextBox 7"/>
          <p:cNvSpPr txBox="1"/>
          <p:nvPr/>
        </p:nvSpPr>
        <p:spPr>
          <a:xfrm>
            <a:off x="1801119" y="962025"/>
            <a:ext cx="15171292" cy="8556759"/>
          </a:xfrm>
          <a:prstGeom prst="rect">
            <a:avLst/>
          </a:prstGeom>
        </p:spPr>
        <p:txBody>
          <a:bodyPr lIns="0" tIns="0" rIns="0" bIns="0" rtlCol="0" anchor="t">
            <a:spAutoFit/>
          </a:bodyPr>
          <a:lstStyle/>
          <a:p>
            <a:pPr algn="just">
              <a:lnSpc>
                <a:spcPts val="4542"/>
              </a:lnSpc>
            </a:pPr>
            <a:r>
              <a:rPr lang="en-US" sz="3244">
                <a:solidFill>
                  <a:srgbClr val="000000"/>
                </a:solidFill>
                <a:latin typeface="Canva Sans"/>
              </a:rPr>
              <a:t>Kemudian, untuk menemukan proyek-proyek yang tidak membutuhkan kemampuan pemrograman C++, kita dapat menulis permohonan seperti berikut. </a:t>
            </a:r>
          </a:p>
          <a:p>
            <a:pPr algn="ctr">
              <a:lnSpc>
                <a:spcPts val="4542"/>
              </a:lnSpc>
            </a:pPr>
            <a:r>
              <a:rPr lang="en-US" sz="3244">
                <a:solidFill>
                  <a:srgbClr val="000000"/>
                </a:solidFill>
                <a:latin typeface="Canva Sans Bold"/>
              </a:rPr>
              <a:t>select *</a:t>
            </a:r>
          </a:p>
          <a:p>
            <a:pPr algn="ctr">
              <a:lnSpc>
                <a:spcPts val="4542"/>
              </a:lnSpc>
            </a:pPr>
            <a:r>
              <a:rPr lang="en-US" sz="3244">
                <a:solidFill>
                  <a:srgbClr val="000000"/>
                </a:solidFill>
                <a:latin typeface="Canva Sans Bold"/>
              </a:rPr>
              <a:t>from proyek p</a:t>
            </a:r>
          </a:p>
          <a:p>
            <a:pPr algn="ctr">
              <a:lnSpc>
                <a:spcPts val="4542"/>
              </a:lnSpc>
            </a:pPr>
            <a:r>
              <a:rPr lang="en-US" sz="3244">
                <a:solidFill>
                  <a:srgbClr val="000000"/>
                </a:solidFill>
                <a:latin typeface="Canva Sans Bold"/>
              </a:rPr>
              <a:t>where not ( "Pemrograman C++ " in p .Skill_Dibutuhkan )</a:t>
            </a:r>
          </a:p>
          <a:p>
            <a:pPr algn="just">
              <a:lnSpc>
                <a:spcPts val="4542"/>
              </a:lnSpc>
            </a:pPr>
            <a:endParaRPr lang="en-US" sz="3244">
              <a:solidFill>
                <a:srgbClr val="000000"/>
              </a:solidFill>
              <a:latin typeface="Canva Sans Bold"/>
            </a:endParaRPr>
          </a:p>
          <a:p>
            <a:pPr algn="just">
              <a:lnSpc>
                <a:spcPts val="4542"/>
              </a:lnSpc>
            </a:pPr>
            <a:r>
              <a:rPr lang="en-US" sz="3244">
                <a:solidFill>
                  <a:srgbClr val="000000"/>
                </a:solidFill>
                <a:latin typeface="Canva Sans"/>
              </a:rPr>
              <a:t>Terakhir, kita dapat menggunakan kata kunci </a:t>
            </a:r>
            <a:r>
              <a:rPr lang="en-US" sz="3244">
                <a:solidFill>
                  <a:srgbClr val="000000"/>
                </a:solidFill>
                <a:latin typeface="Canva Sans Italics"/>
              </a:rPr>
              <a:t>exist</a:t>
            </a:r>
            <a:r>
              <a:rPr lang="en-US" sz="3244">
                <a:solidFill>
                  <a:srgbClr val="000000"/>
                </a:solidFill>
                <a:latin typeface="Canva Sans"/>
              </a:rPr>
              <a:t> dan </a:t>
            </a:r>
            <a:r>
              <a:rPr lang="en-US" sz="3244">
                <a:solidFill>
                  <a:srgbClr val="000000"/>
                </a:solidFill>
                <a:latin typeface="Canva Sans Italics"/>
              </a:rPr>
              <a:t>for all.</a:t>
            </a:r>
            <a:r>
              <a:rPr lang="en-US" sz="3244">
                <a:solidFill>
                  <a:srgbClr val="000000"/>
                </a:solidFill>
                <a:latin typeface="Canva Sans"/>
              </a:rPr>
              <a:t> Permohonan berikut akan menemukan karyawan-karyawan yang terdapat pada lebih dari satu proyek.</a:t>
            </a:r>
          </a:p>
          <a:p>
            <a:pPr algn="just">
              <a:lnSpc>
                <a:spcPts val="4542"/>
              </a:lnSpc>
            </a:pPr>
            <a:endParaRPr lang="en-US" sz="3244">
              <a:solidFill>
                <a:srgbClr val="000000"/>
              </a:solidFill>
              <a:latin typeface="Canva Sans"/>
            </a:endParaRPr>
          </a:p>
          <a:p>
            <a:pPr algn="ctr">
              <a:lnSpc>
                <a:spcPts val="4542"/>
              </a:lnSpc>
            </a:pPr>
            <a:r>
              <a:rPr lang="en-US" sz="3244">
                <a:solidFill>
                  <a:srgbClr val="000000"/>
                </a:solidFill>
                <a:latin typeface="Canva Sans Bold"/>
              </a:rPr>
              <a:t>select k .NIP, k .Nama </a:t>
            </a:r>
          </a:p>
          <a:p>
            <a:pPr algn="ctr">
              <a:lnSpc>
                <a:spcPts val="4542"/>
              </a:lnSpc>
            </a:pPr>
            <a:r>
              <a:rPr lang="en-US" sz="3244">
                <a:solidFill>
                  <a:srgbClr val="000000"/>
                </a:solidFill>
                <a:latin typeface="Canva Sans Bold"/>
              </a:rPr>
              <a:t>from Karyawan k</a:t>
            </a:r>
          </a:p>
          <a:p>
            <a:pPr algn="ctr">
              <a:lnSpc>
                <a:spcPts val="4542"/>
              </a:lnSpc>
            </a:pPr>
            <a:r>
              <a:rPr lang="en-US" sz="3244">
                <a:solidFill>
                  <a:srgbClr val="000000"/>
                </a:solidFill>
                <a:latin typeface="Canva Sans Bold"/>
              </a:rPr>
              <a:t>where exists k in</a:t>
            </a:r>
          </a:p>
          <a:p>
            <a:pPr algn="ctr">
              <a:lnSpc>
                <a:spcPts val="4542"/>
              </a:lnSpc>
              <a:spcBef>
                <a:spcPct val="0"/>
              </a:spcBef>
            </a:pPr>
            <a:r>
              <a:rPr lang="en-US" sz="3244">
                <a:solidFill>
                  <a:srgbClr val="000000"/>
                </a:solidFill>
                <a:latin typeface="Canva Sans Bold"/>
              </a:rPr>
              <a:t>( select s from terdaftar y y .dialokasikan to x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1283623" y="401831"/>
            <a:ext cx="15720754" cy="9483338"/>
            <a:chOff x="0" y="0"/>
            <a:chExt cx="4140445" cy="2497669"/>
          </a:xfrm>
        </p:grpSpPr>
        <p:sp>
          <p:nvSpPr>
            <p:cNvPr id="4" name="Freeform 4"/>
            <p:cNvSpPr/>
            <p:nvPr/>
          </p:nvSpPr>
          <p:spPr>
            <a:xfrm>
              <a:off x="0" y="0"/>
              <a:ext cx="4140445" cy="2497669"/>
            </a:xfrm>
            <a:custGeom>
              <a:avLst/>
              <a:gdLst/>
              <a:ahLst/>
              <a:cxnLst/>
              <a:rect l="l" t="t" r="r" b="b"/>
              <a:pathLst>
                <a:path w="4140445" h="2497669">
                  <a:moveTo>
                    <a:pt x="25116" y="0"/>
                  </a:moveTo>
                  <a:lnTo>
                    <a:pt x="4115330" y="0"/>
                  </a:lnTo>
                  <a:cubicBezTo>
                    <a:pt x="4121991" y="0"/>
                    <a:pt x="4128379" y="2646"/>
                    <a:pt x="4133089" y="7356"/>
                  </a:cubicBezTo>
                  <a:cubicBezTo>
                    <a:pt x="4137799" y="12066"/>
                    <a:pt x="4140445" y="18455"/>
                    <a:pt x="4140445" y="25116"/>
                  </a:cubicBezTo>
                  <a:lnTo>
                    <a:pt x="4140445" y="2472554"/>
                  </a:lnTo>
                  <a:cubicBezTo>
                    <a:pt x="4140445" y="2486425"/>
                    <a:pt x="4129201" y="2497669"/>
                    <a:pt x="4115330" y="2497669"/>
                  </a:cubicBezTo>
                  <a:lnTo>
                    <a:pt x="25116" y="2497669"/>
                  </a:lnTo>
                  <a:cubicBezTo>
                    <a:pt x="11245" y="2497669"/>
                    <a:pt x="0" y="2486425"/>
                    <a:pt x="0" y="2472554"/>
                  </a:cubicBezTo>
                  <a:lnTo>
                    <a:pt x="0" y="25116"/>
                  </a:lnTo>
                  <a:cubicBezTo>
                    <a:pt x="0" y="11245"/>
                    <a:pt x="11245" y="0"/>
                    <a:pt x="25116"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66675"/>
              <a:ext cx="4140445" cy="2564344"/>
            </a:xfrm>
            <a:prstGeom prst="rect">
              <a:avLst/>
            </a:prstGeom>
          </p:spPr>
          <p:txBody>
            <a:bodyPr lIns="50800" tIns="50800" rIns="50800" bIns="50800" rtlCol="0" anchor="ctr"/>
            <a:lstStyle/>
            <a:p>
              <a:pPr algn="just">
                <a:lnSpc>
                  <a:spcPts val="4759"/>
                </a:lnSpc>
              </a:pPr>
              <a:r>
                <a:rPr lang="en-US" sz="3399">
                  <a:solidFill>
                    <a:srgbClr val="000000"/>
                  </a:solidFill>
                  <a:latin typeface="Canva Sans"/>
                </a:rPr>
                <a:t>Jika ingin menemukan karyawan-karyawan yang bekerja hanya pada satu proyek yang dimulai pada tahun 2000, kita dapat menggunakan kata kunci </a:t>
              </a:r>
              <a:r>
                <a:rPr lang="en-US" sz="3399">
                  <a:solidFill>
                    <a:srgbClr val="000000"/>
                  </a:solidFill>
                  <a:latin typeface="Canva Sans Italics"/>
                </a:rPr>
                <a:t>for all </a:t>
              </a:r>
              <a:r>
                <a:rPr lang="en-US" sz="3399">
                  <a:solidFill>
                    <a:srgbClr val="000000"/>
                  </a:solidFill>
                  <a:latin typeface="Canva Sans"/>
                </a:rPr>
                <a:t>seperti berikut. </a:t>
              </a:r>
            </a:p>
            <a:p>
              <a:pPr algn="just">
                <a:lnSpc>
                  <a:spcPts val="4759"/>
                </a:lnSpc>
              </a:pPr>
              <a:endParaRPr lang="en-US" sz="3399">
                <a:solidFill>
                  <a:srgbClr val="000000"/>
                </a:solidFill>
                <a:latin typeface="Canva Sans"/>
              </a:endParaRPr>
            </a:p>
            <a:p>
              <a:pPr algn="ctr">
                <a:lnSpc>
                  <a:spcPts val="4759"/>
                </a:lnSpc>
              </a:pPr>
              <a:r>
                <a:rPr lang="en-US" sz="3399">
                  <a:solidFill>
                    <a:srgbClr val="000000"/>
                  </a:solidFill>
                  <a:latin typeface="Canva Sans Bold"/>
                </a:rPr>
                <a:t>select k .NIP, k .Nama </a:t>
              </a:r>
            </a:p>
            <a:p>
              <a:pPr algn="ctr">
                <a:lnSpc>
                  <a:spcPts val="4759"/>
                </a:lnSpc>
              </a:pPr>
              <a:r>
                <a:rPr lang="en-US" sz="3399">
                  <a:solidFill>
                    <a:srgbClr val="000000"/>
                  </a:solidFill>
                  <a:latin typeface="Canva Sans Bold"/>
                </a:rPr>
                <a:t>from Karyawan k</a:t>
              </a:r>
            </a:p>
            <a:p>
              <a:pPr algn="ctr">
                <a:lnSpc>
                  <a:spcPts val="4759"/>
                </a:lnSpc>
              </a:pPr>
              <a:r>
                <a:rPr lang="en-US" sz="3399">
                  <a:solidFill>
                    <a:srgbClr val="000000"/>
                  </a:solidFill>
                  <a:latin typeface="Canva Sans Bold"/>
                </a:rPr>
                <a:t>k .bekerja_di thn</a:t>
              </a:r>
            </a:p>
            <a:p>
              <a:pPr algn="ctr">
                <a:lnSpc>
                  <a:spcPts val="4759"/>
                </a:lnSpc>
              </a:pPr>
              <a:r>
                <a:rPr lang="en-US" sz="3399">
                  <a:solidFill>
                    <a:srgbClr val="000000"/>
                  </a:solidFill>
                  <a:latin typeface="Canva Sans Bold"/>
                </a:rPr>
                <a:t>where for all thn : thn . tgl_mulai &gt;=  1 / 1 / 2000</a:t>
              </a:r>
            </a:p>
            <a:p>
              <a:pPr algn="just">
                <a:lnSpc>
                  <a:spcPts val="4759"/>
                </a:lnSpc>
              </a:pPr>
              <a:endParaRPr lang="en-US" sz="3399">
                <a:solidFill>
                  <a:srgbClr val="000000"/>
                </a:solidFill>
                <a:latin typeface="Canva Sans Bold"/>
              </a:endParaRPr>
            </a:p>
            <a:p>
              <a:pPr algn="just">
                <a:lnSpc>
                  <a:spcPts val="4759"/>
                </a:lnSpc>
              </a:pPr>
              <a:r>
                <a:rPr lang="en-US" sz="3399">
                  <a:solidFill>
                    <a:srgbClr val="000000"/>
                  </a:solidFill>
                  <a:latin typeface="Canva Sans"/>
                </a:rPr>
                <a:t>Pada klausa FROM, permohonan akan menemukan objek-objek yang terikat pada relasi Bekerja_Di. Pada klausa WHERE, permohonan diaplikasikan pada kondisi Tgl_Mulai &gt;= 1 / 1 / 2000 kesemua objek dalam himpunan menggunakan kata kunci </a:t>
              </a:r>
              <a:r>
                <a:rPr lang="en-US" sz="3399">
                  <a:solidFill>
                    <a:srgbClr val="000000"/>
                  </a:solidFill>
                  <a:latin typeface="Canva Sans Italics"/>
                </a:rPr>
                <a:t>for all.</a:t>
              </a:r>
              <a:r>
                <a:rPr lang="en-US" sz="3399">
                  <a:solidFill>
                    <a:srgbClr val="000000"/>
                  </a:solidFill>
                  <a:latin typeface="Canva Sans"/>
                </a:rPr>
                <a:t> Hanya jika kondisi sesuai dengan objek tersebut, NIP dan Nama akan dihasilkan.</a:t>
              </a:r>
            </a:p>
          </p:txBody>
        </p:sp>
      </p:grpSp>
      <p:sp>
        <p:nvSpPr>
          <p:cNvPr id="6" name="Freeform 6"/>
          <p:cNvSpPr/>
          <p:nvPr/>
        </p:nvSpPr>
        <p:spPr>
          <a:xfrm rot="-4410004">
            <a:off x="11345685" y="249326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7" name="Freeform 7"/>
          <p:cNvSpPr/>
          <p:nvPr/>
        </p:nvSpPr>
        <p:spPr>
          <a:xfrm flipH="1">
            <a:off x="16172886" y="2057400"/>
            <a:ext cx="3132401" cy="8229600"/>
          </a:xfrm>
          <a:custGeom>
            <a:avLst/>
            <a:gdLst/>
            <a:ahLst/>
            <a:cxnLst/>
            <a:rect l="l" t="t" r="r" b="b"/>
            <a:pathLst>
              <a:path w="3132401" h="8229600">
                <a:moveTo>
                  <a:pt x="3132401" y="0"/>
                </a:moveTo>
                <a:lnTo>
                  <a:pt x="0" y="0"/>
                </a:lnTo>
                <a:lnTo>
                  <a:pt x="0" y="8229600"/>
                </a:lnTo>
                <a:lnTo>
                  <a:pt x="3132401" y="8229600"/>
                </a:lnTo>
                <a:lnTo>
                  <a:pt x="3132401" y="0"/>
                </a:lnTo>
                <a:close/>
              </a:path>
            </a:pathLst>
          </a:custGeom>
          <a:blipFill>
            <a:blip r:embed="rId4"/>
            <a:stretch>
              <a:fillRect r="-9687"/>
            </a:stretch>
          </a:blipFill>
        </p:spPr>
      </p:sp>
      <p:sp>
        <p:nvSpPr>
          <p:cNvPr id="8" name="Freeform 8"/>
          <p:cNvSpPr/>
          <p:nvPr/>
        </p:nvSpPr>
        <p:spPr>
          <a:xfrm rot="250641" flipH="1">
            <a:off x="-944611" y="3002222"/>
            <a:ext cx="3946623" cy="6339956"/>
          </a:xfrm>
          <a:custGeom>
            <a:avLst/>
            <a:gdLst/>
            <a:ahLst/>
            <a:cxnLst/>
            <a:rect l="l" t="t" r="r" b="b"/>
            <a:pathLst>
              <a:path w="3946623" h="6339956">
                <a:moveTo>
                  <a:pt x="3946622" y="0"/>
                </a:moveTo>
                <a:lnTo>
                  <a:pt x="0" y="0"/>
                </a:lnTo>
                <a:lnTo>
                  <a:pt x="0" y="6339956"/>
                </a:lnTo>
                <a:lnTo>
                  <a:pt x="3946622" y="6339956"/>
                </a:lnTo>
                <a:lnTo>
                  <a:pt x="3946622" y="0"/>
                </a:lnTo>
                <a:close/>
              </a:path>
            </a:pathLst>
          </a:custGeom>
          <a:blipFill>
            <a:blip r:embed="rId5"/>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9563048" y="7029883"/>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449825" y="383615"/>
            <a:ext cx="9856992" cy="1290170"/>
            <a:chOff x="0" y="0"/>
            <a:chExt cx="3354560" cy="439075"/>
          </a:xfrm>
        </p:grpSpPr>
        <p:sp>
          <p:nvSpPr>
            <p:cNvPr id="4" name="Freeform 4"/>
            <p:cNvSpPr/>
            <p:nvPr/>
          </p:nvSpPr>
          <p:spPr>
            <a:xfrm>
              <a:off x="0" y="0"/>
              <a:ext cx="3354560" cy="439075"/>
            </a:xfrm>
            <a:custGeom>
              <a:avLst/>
              <a:gdLst/>
              <a:ahLst/>
              <a:cxnLst/>
              <a:rect l="l" t="t" r="r" b="b"/>
              <a:pathLst>
                <a:path w="3354560" h="439075">
                  <a:moveTo>
                    <a:pt x="40057" y="0"/>
                  </a:moveTo>
                  <a:lnTo>
                    <a:pt x="3314504" y="0"/>
                  </a:lnTo>
                  <a:cubicBezTo>
                    <a:pt x="3336627" y="0"/>
                    <a:pt x="3354560" y="17934"/>
                    <a:pt x="3354560" y="40057"/>
                  </a:cubicBezTo>
                  <a:lnTo>
                    <a:pt x="3354560" y="399018"/>
                  </a:lnTo>
                  <a:cubicBezTo>
                    <a:pt x="3354560" y="421141"/>
                    <a:pt x="3336627" y="439075"/>
                    <a:pt x="3314504" y="439075"/>
                  </a:cubicBezTo>
                  <a:lnTo>
                    <a:pt x="40057" y="439075"/>
                  </a:lnTo>
                  <a:cubicBezTo>
                    <a:pt x="29433" y="439075"/>
                    <a:pt x="19244" y="434854"/>
                    <a:pt x="11732" y="427342"/>
                  </a:cubicBezTo>
                  <a:cubicBezTo>
                    <a:pt x="4220" y="419830"/>
                    <a:pt x="0" y="409642"/>
                    <a:pt x="0" y="399018"/>
                  </a:cubicBezTo>
                  <a:lnTo>
                    <a:pt x="0" y="40057"/>
                  </a:lnTo>
                  <a:cubicBezTo>
                    <a:pt x="0" y="17934"/>
                    <a:pt x="17934" y="0"/>
                    <a:pt x="40057" y="0"/>
                  </a:cubicBezTo>
                  <a:close/>
                </a:path>
              </a:pathLst>
            </a:custGeom>
            <a:solidFill>
              <a:srgbClr val="7D603D"/>
            </a:solidFill>
          </p:spPr>
        </p:sp>
        <p:sp>
          <p:nvSpPr>
            <p:cNvPr id="5" name="TextBox 5"/>
            <p:cNvSpPr txBox="1"/>
            <p:nvPr/>
          </p:nvSpPr>
          <p:spPr>
            <a:xfrm>
              <a:off x="0" y="-38100"/>
              <a:ext cx="3354560" cy="47717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1584748">
            <a:off x="14505539" y="5674285"/>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3"/>
            <a:stretch>
              <a:fillRect/>
            </a:stretch>
          </a:blipFill>
        </p:spPr>
      </p:sp>
      <p:sp>
        <p:nvSpPr>
          <p:cNvPr id="7" name="Freeform 7"/>
          <p:cNvSpPr/>
          <p:nvPr/>
        </p:nvSpPr>
        <p:spPr>
          <a:xfrm>
            <a:off x="16047487" y="-174092"/>
            <a:ext cx="2789981" cy="2405584"/>
          </a:xfrm>
          <a:custGeom>
            <a:avLst/>
            <a:gdLst/>
            <a:ahLst/>
            <a:cxnLst/>
            <a:rect l="l" t="t" r="r" b="b"/>
            <a:pathLst>
              <a:path w="2789981" h="2405584">
                <a:moveTo>
                  <a:pt x="0" y="0"/>
                </a:moveTo>
                <a:lnTo>
                  <a:pt x="2789981" y="0"/>
                </a:lnTo>
                <a:lnTo>
                  <a:pt x="2789981" y="2405584"/>
                </a:lnTo>
                <a:lnTo>
                  <a:pt x="0" y="2405584"/>
                </a:lnTo>
                <a:lnTo>
                  <a:pt x="0" y="0"/>
                </a:lnTo>
                <a:close/>
              </a:path>
            </a:pathLst>
          </a:custGeom>
          <a:blipFill>
            <a:blip r:embed="rId4"/>
            <a:stretch>
              <a:fillRect t="-13900" b="-13900"/>
            </a:stretch>
          </a:blipFill>
        </p:spPr>
      </p:sp>
      <p:sp>
        <p:nvSpPr>
          <p:cNvPr id="8" name="TextBox 8"/>
          <p:cNvSpPr txBox="1"/>
          <p:nvPr/>
        </p:nvSpPr>
        <p:spPr>
          <a:xfrm>
            <a:off x="-888201" y="758744"/>
            <a:ext cx="12533045" cy="558962"/>
          </a:xfrm>
          <a:prstGeom prst="rect">
            <a:avLst/>
          </a:prstGeom>
        </p:spPr>
        <p:txBody>
          <a:bodyPr lIns="0" tIns="0" rIns="0" bIns="0" rtlCol="0" anchor="t">
            <a:spAutoFit/>
          </a:bodyPr>
          <a:lstStyle/>
          <a:p>
            <a:pPr algn="ctr">
              <a:lnSpc>
                <a:spcPts val="4033"/>
              </a:lnSpc>
            </a:pPr>
            <a:r>
              <a:rPr lang="en-US" sz="3841">
                <a:solidFill>
                  <a:srgbClr val="000000"/>
                </a:solidFill>
                <a:latin typeface="Hatton Semi-Bold"/>
              </a:rPr>
              <a:t>8.2.5 Bahasa Berorientasi Objek</a:t>
            </a:r>
          </a:p>
        </p:txBody>
      </p:sp>
      <p:grpSp>
        <p:nvGrpSpPr>
          <p:cNvPr id="9" name="Group 9"/>
          <p:cNvGrpSpPr/>
          <p:nvPr/>
        </p:nvGrpSpPr>
        <p:grpSpPr>
          <a:xfrm>
            <a:off x="624825" y="2094937"/>
            <a:ext cx="17038351" cy="7484677"/>
            <a:chOff x="0" y="0"/>
            <a:chExt cx="4487467" cy="1971273"/>
          </a:xfrm>
        </p:grpSpPr>
        <p:sp>
          <p:nvSpPr>
            <p:cNvPr id="10" name="Freeform 10"/>
            <p:cNvSpPr/>
            <p:nvPr/>
          </p:nvSpPr>
          <p:spPr>
            <a:xfrm>
              <a:off x="0" y="0"/>
              <a:ext cx="4487467" cy="1971273"/>
            </a:xfrm>
            <a:custGeom>
              <a:avLst/>
              <a:gdLst/>
              <a:ahLst/>
              <a:cxnLst/>
              <a:rect l="l" t="t" r="r" b="b"/>
              <a:pathLst>
                <a:path w="4487467" h="1971273">
                  <a:moveTo>
                    <a:pt x="23173" y="0"/>
                  </a:moveTo>
                  <a:lnTo>
                    <a:pt x="4464293" y="0"/>
                  </a:lnTo>
                  <a:cubicBezTo>
                    <a:pt x="4477092" y="0"/>
                    <a:pt x="4487467" y="10375"/>
                    <a:pt x="4487467" y="23173"/>
                  </a:cubicBezTo>
                  <a:lnTo>
                    <a:pt x="4487467" y="1948100"/>
                  </a:lnTo>
                  <a:cubicBezTo>
                    <a:pt x="4487467" y="1960898"/>
                    <a:pt x="4477092" y="1971273"/>
                    <a:pt x="4464293" y="1971273"/>
                  </a:cubicBezTo>
                  <a:lnTo>
                    <a:pt x="23173" y="1971273"/>
                  </a:lnTo>
                  <a:cubicBezTo>
                    <a:pt x="10375" y="1971273"/>
                    <a:pt x="0" y="1960898"/>
                    <a:pt x="0" y="1948100"/>
                  </a:cubicBezTo>
                  <a:lnTo>
                    <a:pt x="0" y="23173"/>
                  </a:lnTo>
                  <a:cubicBezTo>
                    <a:pt x="0" y="10375"/>
                    <a:pt x="10375" y="0"/>
                    <a:pt x="23173" y="0"/>
                  </a:cubicBezTo>
                  <a:close/>
                </a:path>
              </a:pathLst>
            </a:custGeom>
            <a:solidFill>
              <a:srgbClr val="000000">
                <a:alpha val="0"/>
              </a:srgbClr>
            </a:solidFill>
            <a:ln w="47625" cap="rnd">
              <a:solidFill>
                <a:srgbClr val="7D603D"/>
              </a:solidFill>
              <a:prstDash val="solid"/>
              <a:round/>
            </a:ln>
          </p:spPr>
        </p:sp>
        <p:sp>
          <p:nvSpPr>
            <p:cNvPr id="11" name="TextBox 11"/>
            <p:cNvSpPr txBox="1"/>
            <p:nvPr/>
          </p:nvSpPr>
          <p:spPr>
            <a:xfrm>
              <a:off x="0" y="-66675"/>
              <a:ext cx="4487467" cy="2037948"/>
            </a:xfrm>
            <a:prstGeom prst="rect">
              <a:avLst/>
            </a:prstGeom>
          </p:spPr>
          <p:txBody>
            <a:bodyPr lIns="50800" tIns="50800" rIns="50800" bIns="50800" rtlCol="0" anchor="ctr"/>
            <a:lstStyle/>
            <a:p>
              <a:pPr algn="just">
                <a:lnSpc>
                  <a:spcPts val="4619"/>
                </a:lnSpc>
              </a:pPr>
              <a:r>
                <a:rPr lang="en-US" sz="3299">
                  <a:solidFill>
                    <a:srgbClr val="000000"/>
                  </a:solidFill>
                  <a:latin typeface="Canva Sans"/>
                </a:rPr>
                <a:t>Untuk dapat menggunakan konsep berorientasi objek , kita dapat melakukannya dengan 2 cara yaitu :</a:t>
              </a:r>
            </a:p>
            <a:p>
              <a:pPr algn="just">
                <a:lnSpc>
                  <a:spcPts val="4619"/>
                </a:lnSpc>
              </a:pPr>
              <a:endParaRPr lang="en-US" sz="3299">
                <a:solidFill>
                  <a:srgbClr val="000000"/>
                </a:solidFill>
                <a:latin typeface="Canva Sans"/>
              </a:endParaRPr>
            </a:p>
            <a:p>
              <a:pPr algn="just">
                <a:lnSpc>
                  <a:spcPts val="4619"/>
                </a:lnSpc>
              </a:pPr>
              <a:r>
                <a:rPr lang="en-US" sz="3299">
                  <a:solidFill>
                    <a:srgbClr val="000000"/>
                  </a:solidFill>
                  <a:latin typeface="Canva Sans"/>
                </a:rPr>
                <a:t>1.Kita menggunakan konsep berorientasi objek secara murni sebagai perkakas perancangan abstrak dan kemudian mengkodekannya, misalnya, untuk basis data relasional. kita mengikuti pendekatan ini ketika menggunakan diagram E- R untuk memodelkan data, dan kemudian secara manual mengonversi diagaram ke sejumlah relasi</a:t>
              </a:r>
            </a:p>
            <a:p>
              <a:pPr algn="just">
                <a:lnSpc>
                  <a:spcPts val="4619"/>
                </a:lnSpc>
              </a:pPr>
              <a:endParaRPr lang="en-US" sz="3299">
                <a:solidFill>
                  <a:srgbClr val="000000"/>
                </a:solidFill>
                <a:latin typeface="Canva Sans"/>
              </a:endParaRPr>
            </a:p>
            <a:p>
              <a:pPr algn="just">
                <a:lnSpc>
                  <a:spcPts val="4619"/>
                </a:lnSpc>
              </a:pPr>
              <a:r>
                <a:rPr lang="en-US" sz="3299">
                  <a:solidFill>
                    <a:srgbClr val="000000"/>
                  </a:solidFill>
                  <a:latin typeface="Canva Sans"/>
                </a:rPr>
                <a:t>2. Mengikutsertakan konsep berorientasi objek kebahasa pemrograman yang kita gunakan untuk memanipulasi data. Dengan pendekatan ini ada berbagai cara sehingga konsep berorientasi objek dapat dintegrasikan. -</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1729580" y="634206"/>
            <a:ext cx="15529720" cy="9018642"/>
            <a:chOff x="0" y="0"/>
            <a:chExt cx="5285120" cy="3069251"/>
          </a:xfrm>
        </p:grpSpPr>
        <p:sp>
          <p:nvSpPr>
            <p:cNvPr id="4" name="Freeform 4"/>
            <p:cNvSpPr/>
            <p:nvPr/>
          </p:nvSpPr>
          <p:spPr>
            <a:xfrm>
              <a:off x="0" y="0"/>
              <a:ext cx="5285120" cy="3069251"/>
            </a:xfrm>
            <a:custGeom>
              <a:avLst/>
              <a:gdLst/>
              <a:ahLst/>
              <a:cxnLst/>
              <a:rect l="l" t="t" r="r" b="b"/>
              <a:pathLst>
                <a:path w="5285120" h="3069251">
                  <a:moveTo>
                    <a:pt x="25425" y="0"/>
                  </a:moveTo>
                  <a:lnTo>
                    <a:pt x="5259695" y="0"/>
                  </a:lnTo>
                  <a:cubicBezTo>
                    <a:pt x="5273737" y="0"/>
                    <a:pt x="5285120" y="11383"/>
                    <a:pt x="5285120" y="25425"/>
                  </a:cubicBezTo>
                  <a:lnTo>
                    <a:pt x="5285120" y="3043826"/>
                  </a:lnTo>
                  <a:cubicBezTo>
                    <a:pt x="5285120" y="3050569"/>
                    <a:pt x="5282442" y="3057036"/>
                    <a:pt x="5277673" y="3061804"/>
                  </a:cubicBezTo>
                  <a:cubicBezTo>
                    <a:pt x="5272905" y="3066572"/>
                    <a:pt x="5266438" y="3069251"/>
                    <a:pt x="5259695" y="3069251"/>
                  </a:cubicBezTo>
                  <a:lnTo>
                    <a:pt x="25425" y="3069251"/>
                  </a:lnTo>
                  <a:cubicBezTo>
                    <a:pt x="11383" y="3069251"/>
                    <a:pt x="0" y="3057868"/>
                    <a:pt x="0" y="3043826"/>
                  </a:cubicBezTo>
                  <a:lnTo>
                    <a:pt x="0" y="25425"/>
                  </a:lnTo>
                  <a:cubicBezTo>
                    <a:pt x="0" y="11383"/>
                    <a:pt x="11383" y="0"/>
                    <a:pt x="25425" y="0"/>
                  </a:cubicBezTo>
                  <a:close/>
                </a:path>
              </a:pathLst>
            </a:custGeom>
            <a:solidFill>
              <a:srgbClr val="7D603D"/>
            </a:solidFill>
          </p:spPr>
        </p:sp>
        <p:sp>
          <p:nvSpPr>
            <p:cNvPr id="5" name="TextBox 5"/>
            <p:cNvSpPr txBox="1"/>
            <p:nvPr/>
          </p:nvSpPr>
          <p:spPr>
            <a:xfrm>
              <a:off x="0" y="-66675"/>
              <a:ext cx="5285120" cy="3135926"/>
            </a:xfrm>
            <a:prstGeom prst="rect">
              <a:avLst/>
            </a:prstGeom>
          </p:spPr>
          <p:txBody>
            <a:bodyPr lIns="50800" tIns="50800" rIns="50800" bIns="50800" rtlCol="0" anchor="ctr"/>
            <a:lstStyle/>
            <a:p>
              <a:pPr algn="ctr">
                <a:lnSpc>
                  <a:spcPts val="5179"/>
                </a:lnSpc>
              </a:pPr>
              <a:r>
                <a:rPr lang="en-US" sz="3699">
                  <a:solidFill>
                    <a:srgbClr val="000000"/>
                  </a:solidFill>
                  <a:latin typeface="Canva Sans Bold"/>
                </a:rPr>
                <a:t>Cara - caranya adalah sebagai berikut :</a:t>
              </a:r>
            </a:p>
            <a:p>
              <a:pPr algn="ctr">
                <a:lnSpc>
                  <a:spcPts val="5179"/>
                </a:lnSpc>
              </a:pPr>
              <a:endParaRPr lang="en-US" sz="3699">
                <a:solidFill>
                  <a:srgbClr val="000000"/>
                </a:solidFill>
                <a:latin typeface="Canva Sans Bold"/>
              </a:endParaRPr>
            </a:p>
            <a:p>
              <a:pPr algn="just">
                <a:lnSpc>
                  <a:spcPts val="5179"/>
                </a:lnSpc>
              </a:pPr>
              <a:r>
                <a:rPr lang="en-US" sz="3699">
                  <a:solidFill>
                    <a:srgbClr val="000000"/>
                  </a:solidFill>
                  <a:latin typeface="Canva Sans"/>
                </a:rPr>
                <a:t>a. Memperluas bahasa pemanipulasi data ( misalnya, SQL ) dengan penambahan fitur untuk dapat mengadaptasi tipe data yang kompleks dan orientasi objek ( salah satunya adalah dengan mengguanakan OQL )</a:t>
              </a:r>
            </a:p>
            <a:p>
              <a:pPr algn="just">
                <a:lnSpc>
                  <a:spcPts val="5179"/>
                </a:lnSpc>
              </a:pPr>
              <a:endParaRPr lang="en-US" sz="3699">
                <a:solidFill>
                  <a:srgbClr val="000000"/>
                </a:solidFill>
                <a:latin typeface="Canva Sans"/>
              </a:endParaRPr>
            </a:p>
            <a:p>
              <a:pPr algn="just">
                <a:lnSpc>
                  <a:spcPts val="5179"/>
                </a:lnSpc>
              </a:pPr>
              <a:r>
                <a:rPr lang="en-US" sz="3699">
                  <a:solidFill>
                    <a:srgbClr val="000000"/>
                  </a:solidFill>
                  <a:latin typeface="Canva Sans"/>
                </a:rPr>
                <a:t>b. Menggunakan bahasa pemograman berorientasi objek dan memperluasnya agar dapat menangani akses ke basis data.</a:t>
              </a:r>
            </a:p>
            <a:p>
              <a:pPr algn="just">
                <a:lnSpc>
                  <a:spcPts val="5179"/>
                </a:lnSpc>
                <a:spcBef>
                  <a:spcPct val="0"/>
                </a:spcBef>
              </a:pPr>
              <a:r>
                <a:rPr lang="en-US" sz="3699">
                  <a:solidFill>
                    <a:srgbClr val="000000"/>
                  </a:solidFill>
                  <a:latin typeface="Canva Sans"/>
                </a:rPr>
                <a:t> ( contohnya adalah bahasa C++ serta java ).</a:t>
              </a: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1615083">
            <a:off x="-1612256" y="5870628"/>
            <a:ext cx="4250228" cy="4336968"/>
          </a:xfrm>
          <a:custGeom>
            <a:avLst/>
            <a:gdLst/>
            <a:ahLst/>
            <a:cxnLst/>
            <a:rect l="l" t="t" r="r" b="b"/>
            <a:pathLst>
              <a:path w="4250228" h="4336968">
                <a:moveTo>
                  <a:pt x="0" y="0"/>
                </a:moveTo>
                <a:lnTo>
                  <a:pt x="4250229" y="0"/>
                </a:lnTo>
                <a:lnTo>
                  <a:pt x="4250229" y="4336968"/>
                </a:lnTo>
                <a:lnTo>
                  <a:pt x="0" y="4336968"/>
                </a:lnTo>
                <a:lnTo>
                  <a:pt x="0" y="0"/>
                </a:lnTo>
                <a:close/>
              </a:path>
            </a:pathLst>
          </a:custGeom>
          <a:blipFill>
            <a:blip r:embed="rId3"/>
            <a:stretch>
              <a:fillRect/>
            </a:stretch>
          </a:blipFill>
        </p:spPr>
      </p:sp>
      <p:sp>
        <p:nvSpPr>
          <p:cNvPr id="8" name="Freeform 8"/>
          <p:cNvSpPr/>
          <p:nvPr/>
        </p:nvSpPr>
        <p:spPr>
          <a:xfrm rot="-5040403">
            <a:off x="16446095" y="-40990"/>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9" name="Freeform 9"/>
          <p:cNvSpPr/>
          <p:nvPr/>
        </p:nvSpPr>
        <p:spPr>
          <a:xfrm rot="844011">
            <a:off x="931731" y="175780"/>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2333392" y="458864"/>
            <a:ext cx="13308449" cy="1139672"/>
            <a:chOff x="0" y="0"/>
            <a:chExt cx="4529170" cy="387856"/>
          </a:xfrm>
        </p:grpSpPr>
        <p:sp>
          <p:nvSpPr>
            <p:cNvPr id="3" name="Freeform 3"/>
            <p:cNvSpPr/>
            <p:nvPr/>
          </p:nvSpPr>
          <p:spPr>
            <a:xfrm>
              <a:off x="0" y="0"/>
              <a:ext cx="4529170" cy="387856"/>
            </a:xfrm>
            <a:custGeom>
              <a:avLst/>
              <a:gdLst/>
              <a:ahLst/>
              <a:cxnLst/>
              <a:rect l="l" t="t" r="r" b="b"/>
              <a:pathLst>
                <a:path w="4529170" h="387856">
                  <a:moveTo>
                    <a:pt x="29668" y="0"/>
                  </a:moveTo>
                  <a:lnTo>
                    <a:pt x="4499502" y="0"/>
                  </a:lnTo>
                  <a:cubicBezTo>
                    <a:pt x="4515888" y="0"/>
                    <a:pt x="4529170" y="13283"/>
                    <a:pt x="4529170" y="29668"/>
                  </a:cubicBezTo>
                  <a:lnTo>
                    <a:pt x="4529170" y="358188"/>
                  </a:lnTo>
                  <a:cubicBezTo>
                    <a:pt x="4529170" y="366057"/>
                    <a:pt x="4526045" y="373603"/>
                    <a:pt x="4520481" y="379167"/>
                  </a:cubicBezTo>
                  <a:cubicBezTo>
                    <a:pt x="4514917" y="384731"/>
                    <a:pt x="4507371" y="387856"/>
                    <a:pt x="4499502" y="387856"/>
                  </a:cubicBezTo>
                  <a:lnTo>
                    <a:pt x="29668" y="387856"/>
                  </a:lnTo>
                  <a:cubicBezTo>
                    <a:pt x="21800" y="387856"/>
                    <a:pt x="14253" y="384731"/>
                    <a:pt x="8690" y="379167"/>
                  </a:cubicBezTo>
                  <a:cubicBezTo>
                    <a:pt x="3126" y="373603"/>
                    <a:pt x="0" y="366057"/>
                    <a:pt x="0" y="358188"/>
                  </a:cubicBezTo>
                  <a:lnTo>
                    <a:pt x="0" y="29668"/>
                  </a:lnTo>
                  <a:cubicBezTo>
                    <a:pt x="0" y="21800"/>
                    <a:pt x="3126" y="14253"/>
                    <a:pt x="8690" y="8690"/>
                  </a:cubicBezTo>
                  <a:cubicBezTo>
                    <a:pt x="14253" y="3126"/>
                    <a:pt x="21800" y="0"/>
                    <a:pt x="29668" y="0"/>
                  </a:cubicBezTo>
                  <a:close/>
                </a:path>
              </a:pathLst>
            </a:custGeom>
            <a:solidFill>
              <a:srgbClr val="7D603D"/>
            </a:solidFill>
          </p:spPr>
        </p:sp>
        <p:sp>
          <p:nvSpPr>
            <p:cNvPr id="4" name="TextBox 4"/>
            <p:cNvSpPr txBox="1"/>
            <p:nvPr/>
          </p:nvSpPr>
          <p:spPr>
            <a:xfrm>
              <a:off x="0" y="-104775"/>
              <a:ext cx="4529170" cy="492631"/>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8.2.6 Bahasa Pemrograman Persisten</a:t>
              </a:r>
            </a:p>
          </p:txBody>
        </p:sp>
      </p:grpSp>
      <p:sp>
        <p:nvSpPr>
          <p:cNvPr id="5" name="Freeform 5"/>
          <p:cNvSpPr/>
          <p:nvPr/>
        </p:nvSpPr>
        <p:spPr>
          <a:xfrm rot="-1053856">
            <a:off x="15531188" y="-675156"/>
            <a:ext cx="5513624" cy="7724867"/>
          </a:xfrm>
          <a:custGeom>
            <a:avLst/>
            <a:gdLst/>
            <a:ahLst/>
            <a:cxnLst/>
            <a:rect l="l" t="t" r="r" b="b"/>
            <a:pathLst>
              <a:path w="5513624" h="7724867">
                <a:moveTo>
                  <a:pt x="0" y="0"/>
                </a:moveTo>
                <a:lnTo>
                  <a:pt x="5513624" y="0"/>
                </a:lnTo>
                <a:lnTo>
                  <a:pt x="5513624" y="7724867"/>
                </a:lnTo>
                <a:lnTo>
                  <a:pt x="0" y="7724867"/>
                </a:lnTo>
                <a:lnTo>
                  <a:pt x="0" y="0"/>
                </a:lnTo>
                <a:close/>
              </a:path>
            </a:pathLst>
          </a:custGeom>
          <a:blipFill>
            <a:blip r:embed="rId2"/>
            <a:stretch>
              <a:fillRect/>
            </a:stretch>
          </a:blipFill>
        </p:spPr>
      </p:sp>
      <p:sp>
        <p:nvSpPr>
          <p:cNvPr id="6" name="Freeform 6"/>
          <p:cNvSpPr/>
          <p:nvPr/>
        </p:nvSpPr>
        <p:spPr>
          <a:xfrm rot="-3758601" flipH="1">
            <a:off x="8257806" y="10640718"/>
            <a:ext cx="16491006" cy="3588894"/>
          </a:xfrm>
          <a:custGeom>
            <a:avLst/>
            <a:gdLst/>
            <a:ahLst/>
            <a:cxnLst/>
            <a:rect l="l" t="t" r="r" b="b"/>
            <a:pathLst>
              <a:path w="16491006" h="3588894">
                <a:moveTo>
                  <a:pt x="16491005" y="0"/>
                </a:moveTo>
                <a:lnTo>
                  <a:pt x="0" y="0"/>
                </a:lnTo>
                <a:lnTo>
                  <a:pt x="0" y="3588893"/>
                </a:lnTo>
                <a:lnTo>
                  <a:pt x="16491005" y="3588893"/>
                </a:lnTo>
                <a:lnTo>
                  <a:pt x="16491005" y="0"/>
                </a:lnTo>
                <a:close/>
              </a:path>
            </a:pathLst>
          </a:custGeom>
          <a:blipFill>
            <a:blip r:embed="rId3"/>
            <a:stretch>
              <a:fillRect t="-401" b="-401"/>
            </a:stretch>
          </a:blipFill>
        </p:spPr>
      </p:sp>
      <p:sp>
        <p:nvSpPr>
          <p:cNvPr id="7" name="Freeform 7"/>
          <p:cNvSpPr/>
          <p:nvPr/>
        </p:nvSpPr>
        <p:spPr>
          <a:xfrm rot="-5128919">
            <a:off x="-7216803" y="-2780581"/>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3"/>
            <a:stretch>
              <a:fillRect t="-401" b="-401"/>
            </a:stretch>
          </a:blipFill>
        </p:spPr>
      </p:sp>
      <p:sp>
        <p:nvSpPr>
          <p:cNvPr id="8" name="Freeform 8"/>
          <p:cNvSpPr/>
          <p:nvPr/>
        </p:nvSpPr>
        <p:spPr>
          <a:xfrm rot="374185">
            <a:off x="-2989915" y="-513769"/>
            <a:ext cx="5283243" cy="7402092"/>
          </a:xfrm>
          <a:custGeom>
            <a:avLst/>
            <a:gdLst/>
            <a:ahLst/>
            <a:cxnLst/>
            <a:rect l="l" t="t" r="r" b="b"/>
            <a:pathLst>
              <a:path w="5283243" h="7402092">
                <a:moveTo>
                  <a:pt x="0" y="0"/>
                </a:moveTo>
                <a:lnTo>
                  <a:pt x="5283243" y="0"/>
                </a:lnTo>
                <a:lnTo>
                  <a:pt x="5283243" y="7402092"/>
                </a:lnTo>
                <a:lnTo>
                  <a:pt x="0" y="7402092"/>
                </a:lnTo>
                <a:lnTo>
                  <a:pt x="0" y="0"/>
                </a:lnTo>
                <a:close/>
              </a:path>
            </a:pathLst>
          </a:custGeom>
          <a:blipFill>
            <a:blip r:embed="rId2"/>
            <a:stretch>
              <a:fillRect/>
            </a:stretch>
          </a:blipFill>
        </p:spPr>
      </p:sp>
      <p:sp>
        <p:nvSpPr>
          <p:cNvPr id="9" name="Freeform 9"/>
          <p:cNvSpPr/>
          <p:nvPr/>
        </p:nvSpPr>
        <p:spPr>
          <a:xfrm rot="-3733723">
            <a:off x="-1240655" y="7807705"/>
            <a:ext cx="2887282" cy="3295043"/>
          </a:xfrm>
          <a:custGeom>
            <a:avLst/>
            <a:gdLst/>
            <a:ahLst/>
            <a:cxnLst/>
            <a:rect l="l" t="t" r="r" b="b"/>
            <a:pathLst>
              <a:path w="2887282" h="3295043">
                <a:moveTo>
                  <a:pt x="0" y="0"/>
                </a:moveTo>
                <a:lnTo>
                  <a:pt x="2887282" y="0"/>
                </a:lnTo>
                <a:lnTo>
                  <a:pt x="2887282" y="3295043"/>
                </a:lnTo>
                <a:lnTo>
                  <a:pt x="0" y="3295043"/>
                </a:lnTo>
                <a:lnTo>
                  <a:pt x="0" y="0"/>
                </a:lnTo>
                <a:close/>
              </a:path>
            </a:pathLst>
          </a:custGeom>
          <a:blipFill>
            <a:blip r:embed="rId4"/>
            <a:stretch>
              <a:fillRect/>
            </a:stretch>
          </a:blipFill>
        </p:spPr>
      </p:sp>
      <p:sp>
        <p:nvSpPr>
          <p:cNvPr id="10" name="TextBox 10"/>
          <p:cNvSpPr txBox="1"/>
          <p:nvPr/>
        </p:nvSpPr>
        <p:spPr>
          <a:xfrm>
            <a:off x="1528790" y="2072939"/>
            <a:ext cx="15230421" cy="7382288"/>
          </a:xfrm>
          <a:prstGeom prst="rect">
            <a:avLst/>
          </a:prstGeom>
        </p:spPr>
        <p:txBody>
          <a:bodyPr lIns="0" tIns="0" rIns="0" bIns="0" rtlCol="0" anchor="t">
            <a:spAutoFit/>
          </a:bodyPr>
          <a:lstStyle/>
          <a:p>
            <a:pPr algn="just">
              <a:lnSpc>
                <a:spcPts val="3925"/>
              </a:lnSpc>
            </a:pPr>
            <a:r>
              <a:rPr lang="en-US" sz="3738">
                <a:solidFill>
                  <a:srgbClr val="000000"/>
                </a:solidFill>
                <a:latin typeface="Canva Sans"/>
              </a:rPr>
              <a:t>Relasi - relasi pada basis data dan rekaman - rekaman pada relasi adalah contoh data yang persisten ( data persisten yang dapat secara langsung dimanipulasi oleh bahasa - bahasa pemrogman tradisional adalah berkas - berkas ).</a:t>
            </a:r>
          </a:p>
          <a:p>
            <a:pPr algn="just">
              <a:lnSpc>
                <a:spcPts val="3925"/>
              </a:lnSpc>
            </a:pPr>
            <a:endParaRPr lang="en-US" sz="3738">
              <a:solidFill>
                <a:srgbClr val="000000"/>
              </a:solidFill>
              <a:latin typeface="Canva Sans"/>
            </a:endParaRPr>
          </a:p>
          <a:p>
            <a:pPr algn="just">
              <a:lnSpc>
                <a:spcPts val="3925"/>
              </a:lnSpc>
            </a:pPr>
            <a:r>
              <a:rPr lang="en-US" sz="3738">
                <a:solidFill>
                  <a:srgbClr val="000000"/>
                </a:solidFill>
                <a:latin typeface="Canva Sans"/>
              </a:rPr>
              <a:t>Bahasa pemrograman persisten adalah bahasa pemrograman yang diperluas dengan fitur - fitur untuk menangani data persisten. Bahasa - bahasa pemrograman persisten dapat dibedakan dengan bahasa - bahasa yang mengandung SQL dengan 2 cara , yaitu :</a:t>
            </a:r>
          </a:p>
          <a:p>
            <a:pPr algn="just">
              <a:lnSpc>
                <a:spcPts val="3925"/>
              </a:lnSpc>
            </a:pPr>
            <a:r>
              <a:rPr lang="en-US" sz="3738">
                <a:solidFill>
                  <a:srgbClr val="000000"/>
                </a:solidFill>
                <a:latin typeface="Canva Sans"/>
              </a:rPr>
              <a:t> </a:t>
            </a:r>
          </a:p>
          <a:p>
            <a:pPr algn="just">
              <a:lnSpc>
                <a:spcPts val="3925"/>
              </a:lnSpc>
            </a:pPr>
            <a:r>
              <a:rPr lang="en-US" sz="3738">
                <a:solidFill>
                  <a:srgbClr val="000000"/>
                </a:solidFill>
                <a:latin typeface="Canva Sans"/>
              </a:rPr>
              <a:t>1.Dalam bahasa yang mengandung SQL, tipe sistem dari bahasa pemuat ( host language ) selalu berbeda dengan tipe sistem dari bahasa pemanipulasi data (SQL ). Pemrogaman bertanggung jawab untuk semua jenis konversi antara bahasa pemuat dan SQL yang tertanam di dalamnya.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0172700" y="5356098"/>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sp>
        <p:nvSpPr>
          <p:cNvPr id="3" name="Freeform 3"/>
          <p:cNvSpPr/>
          <p:nvPr/>
        </p:nvSpPr>
        <p:spPr>
          <a:xfrm rot="1584748">
            <a:off x="14505533" y="5489678"/>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3"/>
            <a:stretch>
              <a:fillRect/>
            </a:stretch>
          </a:blipFill>
        </p:spPr>
      </p:sp>
      <p:sp>
        <p:nvSpPr>
          <p:cNvPr id="4" name="Freeform 4"/>
          <p:cNvSpPr/>
          <p:nvPr/>
        </p:nvSpPr>
        <p:spPr>
          <a:xfrm rot="4491310">
            <a:off x="16806122" y="6275249"/>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4"/>
            <a:stretch>
              <a:fillRect/>
            </a:stretch>
          </a:blipFill>
        </p:spPr>
      </p:sp>
      <p:sp>
        <p:nvSpPr>
          <p:cNvPr id="5" name="Freeform 5"/>
          <p:cNvSpPr/>
          <p:nvPr/>
        </p:nvSpPr>
        <p:spPr>
          <a:xfrm rot="1305086">
            <a:off x="-1207191" y="2903815"/>
            <a:ext cx="2889194" cy="4479370"/>
          </a:xfrm>
          <a:custGeom>
            <a:avLst/>
            <a:gdLst/>
            <a:ahLst/>
            <a:cxnLst/>
            <a:rect l="l" t="t" r="r" b="b"/>
            <a:pathLst>
              <a:path w="2889194" h="4479370">
                <a:moveTo>
                  <a:pt x="0" y="0"/>
                </a:moveTo>
                <a:lnTo>
                  <a:pt x="2889193" y="0"/>
                </a:lnTo>
                <a:lnTo>
                  <a:pt x="2889193" y="4479370"/>
                </a:lnTo>
                <a:lnTo>
                  <a:pt x="0" y="4479370"/>
                </a:lnTo>
                <a:lnTo>
                  <a:pt x="0" y="0"/>
                </a:lnTo>
                <a:close/>
              </a:path>
            </a:pathLst>
          </a:custGeom>
          <a:blipFill>
            <a:blip r:embed="rId5"/>
            <a:stretch>
              <a:fillRect/>
            </a:stretch>
          </a:blipFill>
        </p:spPr>
      </p:sp>
      <p:grpSp>
        <p:nvGrpSpPr>
          <p:cNvPr id="6" name="Group 6"/>
          <p:cNvGrpSpPr/>
          <p:nvPr/>
        </p:nvGrpSpPr>
        <p:grpSpPr>
          <a:xfrm>
            <a:off x="845529" y="682522"/>
            <a:ext cx="16596943" cy="8921956"/>
            <a:chOff x="0" y="0"/>
            <a:chExt cx="4371211" cy="2349816"/>
          </a:xfrm>
        </p:grpSpPr>
        <p:sp>
          <p:nvSpPr>
            <p:cNvPr id="7" name="Freeform 7"/>
            <p:cNvSpPr/>
            <p:nvPr/>
          </p:nvSpPr>
          <p:spPr>
            <a:xfrm>
              <a:off x="0" y="0"/>
              <a:ext cx="4371211" cy="2349816"/>
            </a:xfrm>
            <a:custGeom>
              <a:avLst/>
              <a:gdLst/>
              <a:ahLst/>
              <a:cxnLst/>
              <a:rect l="l" t="t" r="r" b="b"/>
              <a:pathLst>
                <a:path w="4371211" h="2349816">
                  <a:moveTo>
                    <a:pt x="23790" y="0"/>
                  </a:moveTo>
                  <a:lnTo>
                    <a:pt x="4347422" y="0"/>
                  </a:lnTo>
                  <a:cubicBezTo>
                    <a:pt x="4360561" y="0"/>
                    <a:pt x="4371211" y="10651"/>
                    <a:pt x="4371211" y="23790"/>
                  </a:cubicBezTo>
                  <a:lnTo>
                    <a:pt x="4371211" y="2326026"/>
                  </a:lnTo>
                  <a:cubicBezTo>
                    <a:pt x="4371211" y="2332335"/>
                    <a:pt x="4368705" y="2338386"/>
                    <a:pt x="4364244" y="2342848"/>
                  </a:cubicBezTo>
                  <a:cubicBezTo>
                    <a:pt x="4359782" y="2347309"/>
                    <a:pt x="4353731" y="2349816"/>
                    <a:pt x="4347422" y="2349816"/>
                  </a:cubicBezTo>
                  <a:lnTo>
                    <a:pt x="23790" y="2349816"/>
                  </a:lnTo>
                  <a:cubicBezTo>
                    <a:pt x="10651" y="2349816"/>
                    <a:pt x="0" y="2339165"/>
                    <a:pt x="0" y="2326026"/>
                  </a:cubicBezTo>
                  <a:lnTo>
                    <a:pt x="0" y="23790"/>
                  </a:lnTo>
                  <a:cubicBezTo>
                    <a:pt x="0" y="10651"/>
                    <a:pt x="10651" y="0"/>
                    <a:pt x="23790" y="0"/>
                  </a:cubicBezTo>
                  <a:close/>
                </a:path>
              </a:pathLst>
            </a:custGeom>
            <a:solidFill>
              <a:srgbClr val="000000">
                <a:alpha val="0"/>
              </a:srgbClr>
            </a:solidFill>
            <a:ln w="47625" cap="rnd">
              <a:solidFill>
                <a:srgbClr val="7D603D"/>
              </a:solidFill>
              <a:prstDash val="solid"/>
              <a:round/>
            </a:ln>
          </p:spPr>
        </p:sp>
        <p:sp>
          <p:nvSpPr>
            <p:cNvPr id="8" name="TextBox 8"/>
            <p:cNvSpPr txBox="1"/>
            <p:nvPr/>
          </p:nvSpPr>
          <p:spPr>
            <a:xfrm>
              <a:off x="0" y="-47625"/>
              <a:ext cx="4371211" cy="2397441"/>
            </a:xfrm>
            <a:prstGeom prst="rect">
              <a:avLst/>
            </a:prstGeom>
          </p:spPr>
          <p:txBody>
            <a:bodyPr lIns="50800" tIns="50800" rIns="50800" bIns="50800" rtlCol="0" anchor="ctr"/>
            <a:lstStyle/>
            <a:p>
              <a:pPr>
                <a:lnSpc>
                  <a:spcPts val="4339"/>
                </a:lnSpc>
              </a:pPr>
              <a:r>
                <a:rPr lang="en-US" sz="3099">
                  <a:solidFill>
                    <a:srgbClr val="000000"/>
                  </a:solidFill>
                  <a:latin typeface="Canva Sans Bold"/>
                </a:rPr>
                <a:t>Pekerjaan semacam ini memiliki beberapa kekurangan yaitu :</a:t>
              </a:r>
            </a:p>
            <a:p>
              <a:pPr algn="just">
                <a:lnSpc>
                  <a:spcPts val="4339"/>
                </a:lnSpc>
              </a:pPr>
              <a:endParaRPr lang="en-US" sz="3099">
                <a:solidFill>
                  <a:srgbClr val="000000"/>
                </a:solidFill>
                <a:latin typeface="Canva Sans Bold"/>
              </a:endParaRPr>
            </a:p>
            <a:p>
              <a:pPr algn="just">
                <a:lnSpc>
                  <a:spcPts val="4339"/>
                </a:lnSpc>
              </a:pPr>
              <a:r>
                <a:rPr lang="en-US" sz="3099">
                  <a:solidFill>
                    <a:srgbClr val="000000"/>
                  </a:solidFill>
                  <a:latin typeface="Canva Sans"/>
                </a:rPr>
                <a:t>a. Kode untuk konvensi antara objek dan rekaman beroperasi diluar tipe sistem berorientasi objek: sering kali menggunakan kesalahan - kesalahan yang sukar dideteksi. </a:t>
              </a:r>
            </a:p>
            <a:p>
              <a:pPr algn="just">
                <a:lnSpc>
                  <a:spcPts val="4339"/>
                </a:lnSpc>
              </a:pPr>
              <a:endParaRPr lang="en-US" sz="3099">
                <a:solidFill>
                  <a:srgbClr val="000000"/>
                </a:solidFill>
                <a:latin typeface="Canva Sans"/>
              </a:endParaRPr>
            </a:p>
            <a:p>
              <a:pPr algn="just">
                <a:lnSpc>
                  <a:spcPts val="4339"/>
                </a:lnSpc>
              </a:pPr>
              <a:r>
                <a:rPr lang="en-US" sz="3099">
                  <a:solidFill>
                    <a:srgbClr val="000000"/>
                  </a:solidFill>
                  <a:latin typeface="Canva Sans"/>
                </a:rPr>
                <a:t>b. Konversi antara format berorientasi objek dan format relasi dari rekaman-rekaman pada basis data membutuhkan sejumlah besar kode. Kode penerjemahan format, saat mengambil dan memasukkan data dari basis data, dapat menghasilkan sejumlah persentase kode tambahan yang signifikan dari kode aplikasi secara keseluruhan.</a:t>
              </a:r>
            </a:p>
            <a:p>
              <a:pPr algn="just">
                <a:lnSpc>
                  <a:spcPts val="4339"/>
                </a:lnSpc>
              </a:pPr>
              <a:endParaRPr lang="en-US" sz="3099">
                <a:solidFill>
                  <a:srgbClr val="000000"/>
                </a:solidFill>
                <a:latin typeface="Canva Sans"/>
              </a:endParaRPr>
            </a:p>
            <a:p>
              <a:pPr algn="just">
                <a:lnSpc>
                  <a:spcPts val="4339"/>
                </a:lnSpc>
              </a:pPr>
              <a:r>
                <a:rPr lang="en-US" sz="3099">
                  <a:solidFill>
                    <a:srgbClr val="000000"/>
                  </a:solidFill>
                  <a:latin typeface="Canva Sans"/>
                </a:rPr>
                <a:t>3. Pada bahasa pemrograman persisten, bahasa untuk melakukan permohonan terintegrasi secara penuh dalam </a:t>
              </a:r>
              <a:r>
                <a:rPr lang="en-US" sz="3099">
                  <a:solidFill>
                    <a:srgbClr val="000000"/>
                  </a:solidFill>
                  <a:latin typeface="Canva Sans Italics"/>
                </a:rPr>
                <a:t>host language</a:t>
              </a:r>
              <a:r>
                <a:rPr lang="en-US" sz="3099">
                  <a:solidFill>
                    <a:srgbClr val="000000"/>
                  </a:solidFill>
                  <a:latin typeface="Canva Sans"/>
                </a:rPr>
                <a:t> serta berbagi tipe sistem yang sama. Objek-objek dapat diciptakan dan disimpan dalam basis data tanpa perubahan format serta tipe secara eksplisit; setiap perubahan format dilakukan secara tersembunyi dari pemrogram. -</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7999" y="5109409"/>
            <a:ext cx="2193398" cy="7385398"/>
          </a:xfrm>
          <a:custGeom>
            <a:avLst/>
            <a:gdLst/>
            <a:ahLst/>
            <a:cxnLst/>
            <a:rect l="l" t="t" r="r" b="b"/>
            <a:pathLst>
              <a:path w="2193398" h="7385398">
                <a:moveTo>
                  <a:pt x="0" y="0"/>
                </a:moveTo>
                <a:lnTo>
                  <a:pt x="2193398" y="0"/>
                </a:lnTo>
                <a:lnTo>
                  <a:pt x="2193398" y="7385399"/>
                </a:lnTo>
                <a:lnTo>
                  <a:pt x="0" y="7385399"/>
                </a:lnTo>
                <a:lnTo>
                  <a:pt x="0" y="0"/>
                </a:lnTo>
                <a:close/>
              </a:path>
            </a:pathLst>
          </a:custGeom>
          <a:blipFill>
            <a:blip r:embed="rId2"/>
            <a:stretch>
              <a:fillRect l="-4715" r="-4715"/>
            </a:stretch>
          </a:blipFill>
        </p:spPr>
      </p:sp>
      <p:sp>
        <p:nvSpPr>
          <p:cNvPr id="3" name="Freeform 3"/>
          <p:cNvSpPr/>
          <p:nvPr/>
        </p:nvSpPr>
        <p:spPr>
          <a:xfrm rot="-783029">
            <a:off x="-1745945" y="-1370128"/>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834975" y="4386262"/>
            <a:ext cx="6303621" cy="8831693"/>
          </a:xfrm>
          <a:custGeom>
            <a:avLst/>
            <a:gdLst/>
            <a:ahLst/>
            <a:cxnLst/>
            <a:rect l="l" t="t" r="r" b="b"/>
            <a:pathLst>
              <a:path w="6303621" h="8831693">
                <a:moveTo>
                  <a:pt x="0" y="0"/>
                </a:moveTo>
                <a:lnTo>
                  <a:pt x="6303621" y="0"/>
                </a:lnTo>
                <a:lnTo>
                  <a:pt x="6303621" y="8831693"/>
                </a:lnTo>
                <a:lnTo>
                  <a:pt x="0" y="8831693"/>
                </a:lnTo>
                <a:lnTo>
                  <a:pt x="0" y="0"/>
                </a:lnTo>
                <a:close/>
              </a:path>
            </a:pathLst>
          </a:custGeom>
          <a:blipFill>
            <a:blip r:embed="rId5"/>
            <a:stretch>
              <a:fillRect/>
            </a:stretch>
          </a:blipFill>
        </p:spPr>
      </p:sp>
      <p:sp>
        <p:nvSpPr>
          <p:cNvPr id="6" name="Freeform 6"/>
          <p:cNvSpPr/>
          <p:nvPr/>
        </p:nvSpPr>
        <p:spPr>
          <a:xfrm rot="-9509720">
            <a:off x="16357698" y="-1434839"/>
            <a:ext cx="3258174" cy="3718316"/>
          </a:xfrm>
          <a:custGeom>
            <a:avLst/>
            <a:gdLst/>
            <a:ahLst/>
            <a:cxnLst/>
            <a:rect l="l" t="t" r="r" b="b"/>
            <a:pathLst>
              <a:path w="3258174" h="3718316">
                <a:moveTo>
                  <a:pt x="0" y="0"/>
                </a:moveTo>
                <a:lnTo>
                  <a:pt x="3258174" y="0"/>
                </a:lnTo>
                <a:lnTo>
                  <a:pt x="3258174" y="3718316"/>
                </a:lnTo>
                <a:lnTo>
                  <a:pt x="0" y="3718316"/>
                </a:lnTo>
                <a:lnTo>
                  <a:pt x="0" y="0"/>
                </a:lnTo>
                <a:close/>
              </a:path>
            </a:pathLst>
          </a:custGeom>
          <a:blipFill>
            <a:blip r:embed="rId6"/>
            <a:stretch>
              <a:fillRect/>
            </a:stretch>
          </a:blipFill>
        </p:spPr>
      </p:sp>
      <p:sp>
        <p:nvSpPr>
          <p:cNvPr id="7" name="TextBox 7"/>
          <p:cNvSpPr txBox="1"/>
          <p:nvPr/>
        </p:nvSpPr>
        <p:spPr>
          <a:xfrm>
            <a:off x="1028700" y="1858777"/>
            <a:ext cx="16563592" cy="7122455"/>
          </a:xfrm>
          <a:prstGeom prst="rect">
            <a:avLst/>
          </a:prstGeom>
        </p:spPr>
        <p:txBody>
          <a:bodyPr lIns="0" tIns="0" rIns="0" bIns="0" rtlCol="0" anchor="t">
            <a:spAutoFit/>
          </a:bodyPr>
          <a:lstStyle/>
          <a:p>
            <a:pPr algn="just">
              <a:lnSpc>
                <a:spcPts val="5104"/>
              </a:lnSpc>
            </a:pPr>
            <a:r>
              <a:rPr lang="en-US" sz="3926">
                <a:solidFill>
                  <a:srgbClr val="000000"/>
                </a:solidFill>
                <a:latin typeface="Canva Sans"/>
              </a:rPr>
              <a:t>2. Pemrogram yang menggunakan bahasa permohonan tertanam bertanggung jawab untuk menulis kode eksplisit untuk mengambil data dari basis data serta memasukkannya ke memori. Jika terjadi pembaruan data </a:t>
            </a:r>
            <a:r>
              <a:rPr lang="en-US" sz="3926">
                <a:solidFill>
                  <a:srgbClr val="000000"/>
                </a:solidFill>
                <a:latin typeface="Canva Sans Italics"/>
              </a:rPr>
              <a:t>(updating),</a:t>
            </a:r>
            <a:r>
              <a:rPr lang="en-US" sz="3926">
                <a:solidFill>
                  <a:srgbClr val="000000"/>
                </a:solidFill>
                <a:latin typeface="Canva Sans"/>
              </a:rPr>
              <a:t> pemrogram harus menulis kode secara eksplisit untuk menyimpan kembali data yang diperbarui ke basis data.</a:t>
            </a:r>
          </a:p>
          <a:p>
            <a:pPr algn="just">
              <a:lnSpc>
                <a:spcPts val="5104"/>
              </a:lnSpc>
            </a:pPr>
            <a:endParaRPr lang="en-US" sz="3926">
              <a:solidFill>
                <a:srgbClr val="000000"/>
              </a:solidFill>
              <a:latin typeface="Canva Sans"/>
            </a:endParaRPr>
          </a:p>
          <a:p>
            <a:pPr algn="just">
              <a:lnSpc>
                <a:spcPts val="5104"/>
              </a:lnSpc>
            </a:pPr>
            <a:r>
              <a:rPr lang="en-US" sz="3926">
                <a:solidFill>
                  <a:srgbClr val="000000"/>
                </a:solidFill>
                <a:latin typeface="Canva Sans"/>
              </a:rPr>
              <a:t>Langkah pemrograman yang salah </a:t>
            </a:r>
            <a:r>
              <a:rPr lang="en-US" sz="3926">
                <a:solidFill>
                  <a:srgbClr val="000000"/>
                </a:solidFill>
                <a:latin typeface="Canva Sans Italics"/>
              </a:rPr>
              <a:t>dapat merusak</a:t>
            </a:r>
            <a:r>
              <a:rPr lang="en-US" sz="3926">
                <a:solidFill>
                  <a:srgbClr val="000000"/>
                </a:solidFill>
                <a:latin typeface="Canva Sans"/>
              </a:rPr>
              <a:t> basis data. Kompleksitas bahwa pemrograman dengan optimasi peringkat tinggi, mungkin juga akan menyulitkan para pemrogram. Inilah beberapa kekurangan dari bahasa pemrograman persisten.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943974">
            <a:off x="17284337" y="961820"/>
            <a:ext cx="2007325" cy="6758873"/>
          </a:xfrm>
          <a:custGeom>
            <a:avLst/>
            <a:gdLst/>
            <a:ahLst/>
            <a:cxnLst/>
            <a:rect l="l" t="t" r="r" b="b"/>
            <a:pathLst>
              <a:path w="2007325" h="6758873">
                <a:moveTo>
                  <a:pt x="0" y="0"/>
                </a:moveTo>
                <a:lnTo>
                  <a:pt x="2007326" y="0"/>
                </a:lnTo>
                <a:lnTo>
                  <a:pt x="2007326" y="6758873"/>
                </a:lnTo>
                <a:lnTo>
                  <a:pt x="0" y="6758873"/>
                </a:lnTo>
                <a:lnTo>
                  <a:pt x="0" y="0"/>
                </a:lnTo>
                <a:close/>
              </a:path>
            </a:pathLst>
          </a:custGeom>
          <a:blipFill>
            <a:blip r:embed="rId2"/>
            <a:stretch>
              <a:fillRect l="-4715" r="-4715"/>
            </a:stretch>
          </a:blipFill>
        </p:spPr>
      </p:sp>
      <p:sp>
        <p:nvSpPr>
          <p:cNvPr id="3" name="Freeform 3"/>
          <p:cNvSpPr/>
          <p:nvPr/>
        </p:nvSpPr>
        <p:spPr>
          <a:xfrm rot="-324661">
            <a:off x="5442538" y="-1642047"/>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rot="727633">
            <a:off x="-4113428" y="-136990"/>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TextBox 5"/>
          <p:cNvSpPr txBox="1"/>
          <p:nvPr/>
        </p:nvSpPr>
        <p:spPr>
          <a:xfrm>
            <a:off x="1340659" y="2578515"/>
            <a:ext cx="16401153" cy="6595198"/>
          </a:xfrm>
          <a:prstGeom prst="rect">
            <a:avLst/>
          </a:prstGeom>
        </p:spPr>
        <p:txBody>
          <a:bodyPr lIns="0" tIns="0" rIns="0" bIns="0" rtlCol="0" anchor="t">
            <a:spAutoFit/>
          </a:bodyPr>
          <a:lstStyle/>
          <a:p>
            <a:pPr algn="just">
              <a:lnSpc>
                <a:spcPts val="4674"/>
              </a:lnSpc>
            </a:pPr>
            <a:r>
              <a:rPr lang="en-US" sz="3595">
                <a:solidFill>
                  <a:srgbClr val="000000"/>
                </a:solidFill>
                <a:latin typeface="Canva Sans"/>
              </a:rPr>
              <a:t>Banyak fitur berorientasi objek yang dimiliki C++ mendukung perluasan persistensi tanpa harus</a:t>
            </a:r>
          </a:p>
          <a:p>
            <a:pPr algn="just">
              <a:lnSpc>
                <a:spcPts val="4277"/>
              </a:lnSpc>
            </a:pPr>
            <a:r>
              <a:rPr lang="en-US" sz="3290">
                <a:solidFill>
                  <a:srgbClr val="000000"/>
                </a:solidFill>
                <a:latin typeface="Canva Sans"/>
              </a:rPr>
              <a:t>mengubah bahasa itu sendiri. Sebagai contoh, kita dapat mendeklarasikan sebuah kelas yang dinamakan Objek_ Persisten dengan atribut-atribut serta metode-metode untuk mendukung persistensi; setiap kelas lain yang juga bersifat persisten dapat menjadi subkelas dari kelas Objek_ Persisten ini, dan kemudian mewarisi dukungan untuk persistensi. Bahasa pemrograman C+ + mengizinkan kita untuk mendefinisikan  ulang (overding) operator-operator baku, seperti +, -, *, /, dan sebagainya. Kemampuan ini dinamakan overloading dan overriding (untuk memahami kemampuan overloading dan overriding dalam C++, pembaca bisa membaca Pemrograman Berorientasi Objek). Kemampuan ini dapat dieksploitasi lebih lanjut untuk menangani data-data yang bersifat persisten.</a:t>
            </a:r>
          </a:p>
        </p:txBody>
      </p:sp>
      <p:grpSp>
        <p:nvGrpSpPr>
          <p:cNvPr id="6" name="Group 6"/>
          <p:cNvGrpSpPr/>
          <p:nvPr/>
        </p:nvGrpSpPr>
        <p:grpSpPr>
          <a:xfrm>
            <a:off x="1340659" y="1028700"/>
            <a:ext cx="9373508" cy="1139672"/>
            <a:chOff x="0" y="0"/>
            <a:chExt cx="3190020" cy="387856"/>
          </a:xfrm>
        </p:grpSpPr>
        <p:sp>
          <p:nvSpPr>
            <p:cNvPr id="7" name="Freeform 7"/>
            <p:cNvSpPr/>
            <p:nvPr/>
          </p:nvSpPr>
          <p:spPr>
            <a:xfrm>
              <a:off x="0" y="0"/>
              <a:ext cx="3190020" cy="387856"/>
            </a:xfrm>
            <a:custGeom>
              <a:avLst/>
              <a:gdLst/>
              <a:ahLst/>
              <a:cxnLst/>
              <a:rect l="l" t="t" r="r" b="b"/>
              <a:pathLst>
                <a:path w="3190020" h="387856">
                  <a:moveTo>
                    <a:pt x="42123" y="0"/>
                  </a:moveTo>
                  <a:lnTo>
                    <a:pt x="3147897" y="0"/>
                  </a:lnTo>
                  <a:cubicBezTo>
                    <a:pt x="3159069" y="0"/>
                    <a:pt x="3169783" y="4438"/>
                    <a:pt x="3177682" y="12337"/>
                  </a:cubicBezTo>
                  <a:cubicBezTo>
                    <a:pt x="3185582" y="20237"/>
                    <a:pt x="3190020" y="30951"/>
                    <a:pt x="3190020" y="42123"/>
                  </a:cubicBezTo>
                  <a:lnTo>
                    <a:pt x="3190020" y="345734"/>
                  </a:lnTo>
                  <a:cubicBezTo>
                    <a:pt x="3190020" y="356905"/>
                    <a:pt x="3185582" y="367619"/>
                    <a:pt x="3177682" y="375519"/>
                  </a:cubicBezTo>
                  <a:cubicBezTo>
                    <a:pt x="3169783" y="383419"/>
                    <a:pt x="3159069" y="387856"/>
                    <a:pt x="3147897" y="387856"/>
                  </a:cubicBezTo>
                  <a:lnTo>
                    <a:pt x="42123" y="387856"/>
                  </a:lnTo>
                  <a:cubicBezTo>
                    <a:pt x="30951" y="387856"/>
                    <a:pt x="20237" y="383419"/>
                    <a:pt x="12337" y="375519"/>
                  </a:cubicBezTo>
                  <a:cubicBezTo>
                    <a:pt x="4438" y="367619"/>
                    <a:pt x="0" y="356905"/>
                    <a:pt x="0" y="345734"/>
                  </a:cubicBezTo>
                  <a:lnTo>
                    <a:pt x="0" y="42123"/>
                  </a:lnTo>
                  <a:cubicBezTo>
                    <a:pt x="0" y="30951"/>
                    <a:pt x="4438" y="20237"/>
                    <a:pt x="12337" y="12337"/>
                  </a:cubicBezTo>
                  <a:cubicBezTo>
                    <a:pt x="20237" y="4438"/>
                    <a:pt x="30951" y="0"/>
                    <a:pt x="42123" y="0"/>
                  </a:cubicBezTo>
                  <a:close/>
                </a:path>
              </a:pathLst>
            </a:custGeom>
            <a:solidFill>
              <a:srgbClr val="7D603D"/>
            </a:solidFill>
          </p:spPr>
        </p:sp>
        <p:sp>
          <p:nvSpPr>
            <p:cNvPr id="8" name="TextBox 8"/>
            <p:cNvSpPr txBox="1"/>
            <p:nvPr/>
          </p:nvSpPr>
          <p:spPr>
            <a:xfrm>
              <a:off x="0" y="-104775"/>
              <a:ext cx="3190020" cy="492631"/>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8.2.7 Sistem C++ Persisten</a:t>
              </a:r>
            </a:p>
          </p:txBody>
        </p:sp>
      </p:grpSp>
      <p:sp>
        <p:nvSpPr>
          <p:cNvPr id="9" name="Freeform 9"/>
          <p:cNvSpPr/>
          <p:nvPr/>
        </p:nvSpPr>
        <p:spPr>
          <a:xfrm rot="-1480550" flipH="1">
            <a:off x="9554868" y="7837985"/>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5"/>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784795"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522950" flipH="1">
            <a:off x="-1547466" y="8054148"/>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2461473" y="375707"/>
            <a:ext cx="12904500" cy="1305987"/>
            <a:chOff x="0" y="0"/>
            <a:chExt cx="4391697" cy="444457"/>
          </a:xfrm>
        </p:grpSpPr>
        <p:sp>
          <p:nvSpPr>
            <p:cNvPr id="5" name="Freeform 5"/>
            <p:cNvSpPr/>
            <p:nvPr/>
          </p:nvSpPr>
          <p:spPr>
            <a:xfrm>
              <a:off x="0" y="0"/>
              <a:ext cx="4391697" cy="444457"/>
            </a:xfrm>
            <a:custGeom>
              <a:avLst/>
              <a:gdLst/>
              <a:ahLst/>
              <a:cxnLst/>
              <a:rect l="l" t="t" r="r" b="b"/>
              <a:pathLst>
                <a:path w="4391697" h="444457">
                  <a:moveTo>
                    <a:pt x="30597" y="0"/>
                  </a:moveTo>
                  <a:lnTo>
                    <a:pt x="4361100" y="0"/>
                  </a:lnTo>
                  <a:cubicBezTo>
                    <a:pt x="4377999" y="0"/>
                    <a:pt x="4391697" y="13699"/>
                    <a:pt x="4391697" y="30597"/>
                  </a:cubicBezTo>
                  <a:lnTo>
                    <a:pt x="4391697" y="413860"/>
                  </a:lnTo>
                  <a:cubicBezTo>
                    <a:pt x="4391697" y="430758"/>
                    <a:pt x="4377999" y="444457"/>
                    <a:pt x="4361100" y="444457"/>
                  </a:cubicBezTo>
                  <a:lnTo>
                    <a:pt x="30597" y="444457"/>
                  </a:lnTo>
                  <a:cubicBezTo>
                    <a:pt x="13699" y="444457"/>
                    <a:pt x="0" y="430758"/>
                    <a:pt x="0" y="413860"/>
                  </a:cubicBezTo>
                  <a:lnTo>
                    <a:pt x="0" y="30597"/>
                  </a:lnTo>
                  <a:cubicBezTo>
                    <a:pt x="0" y="13699"/>
                    <a:pt x="13699" y="0"/>
                    <a:pt x="30597" y="0"/>
                  </a:cubicBezTo>
                  <a:close/>
                </a:path>
              </a:pathLst>
            </a:custGeom>
            <a:solidFill>
              <a:srgbClr val="7D603D"/>
            </a:solidFill>
          </p:spPr>
        </p:sp>
        <p:sp>
          <p:nvSpPr>
            <p:cNvPr id="6" name="TextBox 6"/>
            <p:cNvSpPr txBox="1"/>
            <p:nvPr/>
          </p:nvSpPr>
          <p:spPr>
            <a:xfrm>
              <a:off x="0" y="-38100"/>
              <a:ext cx="4391697"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239982" y="29592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7182334">
            <a:off x="15762705" y="7341123"/>
            <a:ext cx="3258174" cy="3718316"/>
          </a:xfrm>
          <a:custGeom>
            <a:avLst/>
            <a:gdLst/>
            <a:ahLst/>
            <a:cxnLst/>
            <a:rect l="l" t="t" r="r" b="b"/>
            <a:pathLst>
              <a:path w="3258174" h="3718316">
                <a:moveTo>
                  <a:pt x="0" y="0"/>
                </a:moveTo>
                <a:lnTo>
                  <a:pt x="3258174" y="0"/>
                </a:lnTo>
                <a:lnTo>
                  <a:pt x="3258174" y="3718316"/>
                </a:lnTo>
                <a:lnTo>
                  <a:pt x="0" y="3718316"/>
                </a:lnTo>
                <a:lnTo>
                  <a:pt x="0" y="0"/>
                </a:lnTo>
                <a:close/>
              </a:path>
            </a:pathLst>
          </a:custGeom>
          <a:blipFill>
            <a:blip r:embed="rId5"/>
            <a:stretch>
              <a:fillRect/>
            </a:stretch>
          </a:blipFill>
        </p:spPr>
      </p:sp>
      <p:sp>
        <p:nvSpPr>
          <p:cNvPr id="9" name="TextBox 9"/>
          <p:cNvSpPr txBox="1"/>
          <p:nvPr/>
        </p:nvSpPr>
        <p:spPr>
          <a:xfrm>
            <a:off x="2556197" y="697271"/>
            <a:ext cx="12715052" cy="691432"/>
          </a:xfrm>
          <a:prstGeom prst="rect">
            <a:avLst/>
          </a:prstGeom>
        </p:spPr>
        <p:txBody>
          <a:bodyPr lIns="0" tIns="0" rIns="0" bIns="0" rtlCol="0" anchor="t">
            <a:spAutoFit/>
          </a:bodyPr>
          <a:lstStyle/>
          <a:p>
            <a:pPr algn="ctr">
              <a:lnSpc>
                <a:spcPts val="4984"/>
              </a:lnSpc>
            </a:pPr>
            <a:r>
              <a:rPr lang="en-US" sz="4747">
                <a:solidFill>
                  <a:srgbClr val="FFFBF6"/>
                </a:solidFill>
                <a:latin typeface="Hatton Semi-Bold"/>
              </a:rPr>
              <a:t>Kebutuhan untuk tipe data kompleks</a:t>
            </a:r>
          </a:p>
        </p:txBody>
      </p:sp>
      <p:sp>
        <p:nvSpPr>
          <p:cNvPr id="10" name="TextBox 10"/>
          <p:cNvSpPr txBox="1"/>
          <p:nvPr/>
        </p:nvSpPr>
        <p:spPr>
          <a:xfrm>
            <a:off x="2121286" y="5059072"/>
            <a:ext cx="14621025" cy="2316027"/>
          </a:xfrm>
          <a:prstGeom prst="rect">
            <a:avLst/>
          </a:prstGeom>
        </p:spPr>
        <p:txBody>
          <a:bodyPr lIns="0" tIns="0" rIns="0" bIns="0" rtlCol="0" anchor="t">
            <a:spAutoFit/>
          </a:bodyPr>
          <a:lstStyle/>
          <a:p>
            <a:pPr algn="ctr">
              <a:lnSpc>
                <a:spcPts val="6219"/>
              </a:lnSpc>
              <a:spcBef>
                <a:spcPct val="0"/>
              </a:spcBef>
            </a:pPr>
            <a:r>
              <a:rPr lang="en-US" sz="4442">
                <a:solidFill>
                  <a:srgbClr val="FFFBF6"/>
                </a:solidFill>
                <a:latin typeface="Canva Sans"/>
              </a:rPr>
              <a:t>Belakangan ini banyak permintaan untuk aplikasi-aplikasi  dengan tipe data yang  semakin kompleks, misalnya penulisan alamat.</a:t>
            </a:r>
          </a:p>
        </p:txBody>
      </p:sp>
      <p:sp>
        <p:nvSpPr>
          <p:cNvPr id="11" name="TextBox 11"/>
          <p:cNvSpPr txBox="1"/>
          <p:nvPr/>
        </p:nvSpPr>
        <p:spPr>
          <a:xfrm>
            <a:off x="1881494" y="2252080"/>
            <a:ext cx="15100608" cy="1552933"/>
          </a:xfrm>
          <a:prstGeom prst="rect">
            <a:avLst/>
          </a:prstGeom>
        </p:spPr>
        <p:txBody>
          <a:bodyPr lIns="0" tIns="0" rIns="0" bIns="0" rtlCol="0" anchor="t">
            <a:spAutoFit/>
          </a:bodyPr>
          <a:lstStyle/>
          <a:p>
            <a:pPr algn="ctr">
              <a:lnSpc>
                <a:spcPts val="6252"/>
              </a:lnSpc>
              <a:spcBef>
                <a:spcPct val="0"/>
              </a:spcBef>
            </a:pPr>
            <a:r>
              <a:rPr lang="en-US" sz="4465">
                <a:solidFill>
                  <a:srgbClr val="FFFBF6"/>
                </a:solidFill>
                <a:latin typeface="Canva Sans"/>
              </a:rPr>
              <a:t>Tipe data kompleks adalah tipe data yang dapat menyimpan struktur data yang lebih kompleks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2333392" y="458864"/>
            <a:ext cx="13308449" cy="1139672"/>
            <a:chOff x="0" y="0"/>
            <a:chExt cx="4529170" cy="387856"/>
          </a:xfrm>
        </p:grpSpPr>
        <p:sp>
          <p:nvSpPr>
            <p:cNvPr id="3" name="Freeform 3"/>
            <p:cNvSpPr/>
            <p:nvPr/>
          </p:nvSpPr>
          <p:spPr>
            <a:xfrm>
              <a:off x="0" y="0"/>
              <a:ext cx="4529170" cy="387856"/>
            </a:xfrm>
            <a:custGeom>
              <a:avLst/>
              <a:gdLst/>
              <a:ahLst/>
              <a:cxnLst/>
              <a:rect l="l" t="t" r="r" b="b"/>
              <a:pathLst>
                <a:path w="4529170" h="387856">
                  <a:moveTo>
                    <a:pt x="29668" y="0"/>
                  </a:moveTo>
                  <a:lnTo>
                    <a:pt x="4499502" y="0"/>
                  </a:lnTo>
                  <a:cubicBezTo>
                    <a:pt x="4515888" y="0"/>
                    <a:pt x="4529170" y="13283"/>
                    <a:pt x="4529170" y="29668"/>
                  </a:cubicBezTo>
                  <a:lnTo>
                    <a:pt x="4529170" y="358188"/>
                  </a:lnTo>
                  <a:cubicBezTo>
                    <a:pt x="4529170" y="366057"/>
                    <a:pt x="4526045" y="373603"/>
                    <a:pt x="4520481" y="379167"/>
                  </a:cubicBezTo>
                  <a:cubicBezTo>
                    <a:pt x="4514917" y="384731"/>
                    <a:pt x="4507371" y="387856"/>
                    <a:pt x="4499502" y="387856"/>
                  </a:cubicBezTo>
                  <a:lnTo>
                    <a:pt x="29668" y="387856"/>
                  </a:lnTo>
                  <a:cubicBezTo>
                    <a:pt x="21800" y="387856"/>
                    <a:pt x="14253" y="384731"/>
                    <a:pt x="8690" y="379167"/>
                  </a:cubicBezTo>
                  <a:cubicBezTo>
                    <a:pt x="3126" y="373603"/>
                    <a:pt x="0" y="366057"/>
                    <a:pt x="0" y="358188"/>
                  </a:cubicBezTo>
                  <a:lnTo>
                    <a:pt x="0" y="29668"/>
                  </a:lnTo>
                  <a:cubicBezTo>
                    <a:pt x="0" y="21800"/>
                    <a:pt x="3126" y="14253"/>
                    <a:pt x="8690" y="8690"/>
                  </a:cubicBezTo>
                  <a:cubicBezTo>
                    <a:pt x="14253" y="3126"/>
                    <a:pt x="21800" y="0"/>
                    <a:pt x="29668" y="0"/>
                  </a:cubicBezTo>
                  <a:close/>
                </a:path>
              </a:pathLst>
            </a:custGeom>
            <a:solidFill>
              <a:srgbClr val="7D603D"/>
            </a:solidFill>
          </p:spPr>
        </p:sp>
        <p:sp>
          <p:nvSpPr>
            <p:cNvPr id="4" name="TextBox 4"/>
            <p:cNvSpPr txBox="1"/>
            <p:nvPr/>
          </p:nvSpPr>
          <p:spPr>
            <a:xfrm>
              <a:off x="0" y="-104775"/>
              <a:ext cx="4529170" cy="492631"/>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8.2.8 Sistem Java Persisten</a:t>
              </a:r>
            </a:p>
          </p:txBody>
        </p:sp>
      </p:grpSp>
      <p:sp>
        <p:nvSpPr>
          <p:cNvPr id="5" name="Freeform 5"/>
          <p:cNvSpPr/>
          <p:nvPr/>
        </p:nvSpPr>
        <p:spPr>
          <a:xfrm rot="-1053856">
            <a:off x="15531188" y="-675156"/>
            <a:ext cx="5513624" cy="7724867"/>
          </a:xfrm>
          <a:custGeom>
            <a:avLst/>
            <a:gdLst/>
            <a:ahLst/>
            <a:cxnLst/>
            <a:rect l="l" t="t" r="r" b="b"/>
            <a:pathLst>
              <a:path w="5513624" h="7724867">
                <a:moveTo>
                  <a:pt x="0" y="0"/>
                </a:moveTo>
                <a:lnTo>
                  <a:pt x="5513624" y="0"/>
                </a:lnTo>
                <a:lnTo>
                  <a:pt x="5513624" y="7724867"/>
                </a:lnTo>
                <a:lnTo>
                  <a:pt x="0" y="7724867"/>
                </a:lnTo>
                <a:lnTo>
                  <a:pt x="0" y="0"/>
                </a:lnTo>
                <a:close/>
              </a:path>
            </a:pathLst>
          </a:custGeom>
          <a:blipFill>
            <a:blip r:embed="rId2"/>
            <a:stretch>
              <a:fillRect/>
            </a:stretch>
          </a:blipFill>
        </p:spPr>
      </p:sp>
      <p:sp>
        <p:nvSpPr>
          <p:cNvPr id="6" name="Freeform 6"/>
          <p:cNvSpPr/>
          <p:nvPr/>
        </p:nvSpPr>
        <p:spPr>
          <a:xfrm rot="-3758601" flipH="1">
            <a:off x="8257806" y="10640718"/>
            <a:ext cx="16491006" cy="3588894"/>
          </a:xfrm>
          <a:custGeom>
            <a:avLst/>
            <a:gdLst/>
            <a:ahLst/>
            <a:cxnLst/>
            <a:rect l="l" t="t" r="r" b="b"/>
            <a:pathLst>
              <a:path w="16491006" h="3588894">
                <a:moveTo>
                  <a:pt x="16491005" y="0"/>
                </a:moveTo>
                <a:lnTo>
                  <a:pt x="0" y="0"/>
                </a:lnTo>
                <a:lnTo>
                  <a:pt x="0" y="3588893"/>
                </a:lnTo>
                <a:lnTo>
                  <a:pt x="16491005" y="3588893"/>
                </a:lnTo>
                <a:lnTo>
                  <a:pt x="16491005" y="0"/>
                </a:lnTo>
                <a:close/>
              </a:path>
            </a:pathLst>
          </a:custGeom>
          <a:blipFill>
            <a:blip r:embed="rId3"/>
            <a:stretch>
              <a:fillRect t="-401" b="-401"/>
            </a:stretch>
          </a:blipFill>
        </p:spPr>
      </p:sp>
      <p:sp>
        <p:nvSpPr>
          <p:cNvPr id="7" name="Freeform 7"/>
          <p:cNvSpPr/>
          <p:nvPr/>
        </p:nvSpPr>
        <p:spPr>
          <a:xfrm rot="-5128919">
            <a:off x="-7216803" y="-2780581"/>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3"/>
            <a:stretch>
              <a:fillRect t="-401" b="-401"/>
            </a:stretch>
          </a:blipFill>
        </p:spPr>
      </p:sp>
      <p:sp>
        <p:nvSpPr>
          <p:cNvPr id="8" name="Freeform 8"/>
          <p:cNvSpPr/>
          <p:nvPr/>
        </p:nvSpPr>
        <p:spPr>
          <a:xfrm rot="374185">
            <a:off x="-2989915" y="-513769"/>
            <a:ext cx="5283243" cy="7402092"/>
          </a:xfrm>
          <a:custGeom>
            <a:avLst/>
            <a:gdLst/>
            <a:ahLst/>
            <a:cxnLst/>
            <a:rect l="l" t="t" r="r" b="b"/>
            <a:pathLst>
              <a:path w="5283243" h="7402092">
                <a:moveTo>
                  <a:pt x="0" y="0"/>
                </a:moveTo>
                <a:lnTo>
                  <a:pt x="5283243" y="0"/>
                </a:lnTo>
                <a:lnTo>
                  <a:pt x="5283243" y="7402092"/>
                </a:lnTo>
                <a:lnTo>
                  <a:pt x="0" y="7402092"/>
                </a:lnTo>
                <a:lnTo>
                  <a:pt x="0" y="0"/>
                </a:lnTo>
                <a:close/>
              </a:path>
            </a:pathLst>
          </a:custGeom>
          <a:blipFill>
            <a:blip r:embed="rId2"/>
            <a:stretch>
              <a:fillRect/>
            </a:stretch>
          </a:blipFill>
        </p:spPr>
      </p:sp>
      <p:sp>
        <p:nvSpPr>
          <p:cNvPr id="9" name="Freeform 9"/>
          <p:cNvSpPr/>
          <p:nvPr/>
        </p:nvSpPr>
        <p:spPr>
          <a:xfrm rot="-3733723">
            <a:off x="-1240655" y="7807705"/>
            <a:ext cx="2887282" cy="3295043"/>
          </a:xfrm>
          <a:custGeom>
            <a:avLst/>
            <a:gdLst/>
            <a:ahLst/>
            <a:cxnLst/>
            <a:rect l="l" t="t" r="r" b="b"/>
            <a:pathLst>
              <a:path w="2887282" h="3295043">
                <a:moveTo>
                  <a:pt x="0" y="0"/>
                </a:moveTo>
                <a:lnTo>
                  <a:pt x="2887282" y="0"/>
                </a:lnTo>
                <a:lnTo>
                  <a:pt x="2887282" y="3295043"/>
                </a:lnTo>
                <a:lnTo>
                  <a:pt x="0" y="3295043"/>
                </a:lnTo>
                <a:lnTo>
                  <a:pt x="0" y="0"/>
                </a:lnTo>
                <a:close/>
              </a:path>
            </a:pathLst>
          </a:custGeom>
          <a:blipFill>
            <a:blip r:embed="rId4"/>
            <a:stretch>
              <a:fillRect/>
            </a:stretch>
          </a:blipFill>
        </p:spPr>
      </p:sp>
      <p:sp>
        <p:nvSpPr>
          <p:cNvPr id="10" name="TextBox 10"/>
          <p:cNvSpPr txBox="1"/>
          <p:nvPr/>
        </p:nvSpPr>
        <p:spPr>
          <a:xfrm>
            <a:off x="1278745" y="2122155"/>
            <a:ext cx="15730510" cy="7333072"/>
          </a:xfrm>
          <a:prstGeom prst="rect">
            <a:avLst/>
          </a:prstGeom>
        </p:spPr>
        <p:txBody>
          <a:bodyPr lIns="0" tIns="0" rIns="0" bIns="0" rtlCol="0" anchor="t">
            <a:spAutoFit/>
          </a:bodyPr>
          <a:lstStyle/>
          <a:p>
            <a:pPr algn="just">
              <a:lnSpc>
                <a:spcPts val="3610"/>
              </a:lnSpc>
            </a:pPr>
            <a:r>
              <a:rPr lang="en-US" sz="3438">
                <a:solidFill>
                  <a:srgbClr val="000000"/>
                </a:solidFill>
                <a:latin typeface="Canva Sans"/>
              </a:rPr>
              <a:t>Model ODMG untuk persistensi objek di program Java berbeda dengan model untuk dukungan persistensi dalam C++. Dalam program Java, objek-objek tidak secara eksplisit diciptakan di basis data. Dalam program Java, nama yang diberikan pada objek dalam basis data bertindak sebagai akar (root) untuk persistensi. Objek ini, serta objek-objek yang berasal dari akar akan bersifat persisten.</a:t>
            </a:r>
          </a:p>
          <a:p>
            <a:pPr algn="just">
              <a:lnSpc>
                <a:spcPts val="3610"/>
              </a:lnSpc>
            </a:pPr>
            <a:endParaRPr lang="en-US" sz="3438">
              <a:solidFill>
                <a:srgbClr val="000000"/>
              </a:solidFill>
              <a:latin typeface="Canva Sans"/>
            </a:endParaRPr>
          </a:p>
          <a:p>
            <a:pPr algn="just">
              <a:lnSpc>
                <a:spcPts val="3610"/>
              </a:lnSpc>
            </a:pPr>
            <a:r>
              <a:rPr lang="en-US" sz="3438">
                <a:solidFill>
                  <a:srgbClr val="000000"/>
                </a:solidFill>
                <a:latin typeface="Canva Sans"/>
              </a:rPr>
              <a:t>Saat ingin mengakses objek yang ada di basis data, suatu transaksi harus memulainya dari salah satu akar. Sistem akan menjemput objek akar dan sistem basis data, dan memasukkannya kememori. Implementasi dapat dipilih untuk menjemput semua objek yang dirujuk dari akar atau menjemput suatu objek tertentu.</a:t>
            </a:r>
          </a:p>
          <a:p>
            <a:pPr algn="just">
              <a:lnSpc>
                <a:spcPts val="3610"/>
              </a:lnSpc>
            </a:pPr>
            <a:endParaRPr lang="en-US" sz="3438">
              <a:solidFill>
                <a:srgbClr val="000000"/>
              </a:solidFill>
              <a:latin typeface="Canva Sans"/>
            </a:endParaRPr>
          </a:p>
          <a:p>
            <a:pPr algn="just">
              <a:lnSpc>
                <a:spcPts val="3610"/>
              </a:lnSpc>
            </a:pPr>
            <a:r>
              <a:rPr lang="en-US" sz="3438">
                <a:solidFill>
                  <a:srgbClr val="000000"/>
                </a:solidFill>
                <a:latin typeface="Canva Sans"/>
              </a:rPr>
              <a:t>Standar ODMG untuk Java mendefirisikan tipe-tipe koleksi seperti Dbag, Dset, dan Dlist yang memperluas tipe koleksi Java baku. Java juga mendefinisikan tipe iterator untuk melakukan iterasi dalam koleksi-koleksi.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9563048" y="7029883"/>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624825" y="383615"/>
            <a:ext cx="14833680" cy="1290170"/>
            <a:chOff x="0" y="0"/>
            <a:chExt cx="5048241" cy="439075"/>
          </a:xfrm>
        </p:grpSpPr>
        <p:sp>
          <p:nvSpPr>
            <p:cNvPr id="4" name="Freeform 4"/>
            <p:cNvSpPr/>
            <p:nvPr/>
          </p:nvSpPr>
          <p:spPr>
            <a:xfrm>
              <a:off x="0" y="0"/>
              <a:ext cx="5048241" cy="439075"/>
            </a:xfrm>
            <a:custGeom>
              <a:avLst/>
              <a:gdLst/>
              <a:ahLst/>
              <a:cxnLst/>
              <a:rect l="l" t="t" r="r" b="b"/>
              <a:pathLst>
                <a:path w="5048241" h="439075">
                  <a:moveTo>
                    <a:pt x="26618" y="0"/>
                  </a:moveTo>
                  <a:lnTo>
                    <a:pt x="5021624" y="0"/>
                  </a:lnTo>
                  <a:cubicBezTo>
                    <a:pt x="5036324" y="0"/>
                    <a:pt x="5048241" y="11917"/>
                    <a:pt x="5048241" y="26618"/>
                  </a:cubicBezTo>
                  <a:lnTo>
                    <a:pt x="5048241" y="412457"/>
                  </a:lnTo>
                  <a:cubicBezTo>
                    <a:pt x="5048241" y="427157"/>
                    <a:pt x="5036324" y="439075"/>
                    <a:pt x="5021624" y="439075"/>
                  </a:cubicBezTo>
                  <a:lnTo>
                    <a:pt x="26618" y="439075"/>
                  </a:lnTo>
                  <a:cubicBezTo>
                    <a:pt x="19558" y="439075"/>
                    <a:pt x="12788" y="436270"/>
                    <a:pt x="7796" y="431278"/>
                  </a:cubicBezTo>
                  <a:cubicBezTo>
                    <a:pt x="2804" y="426287"/>
                    <a:pt x="0" y="419516"/>
                    <a:pt x="0" y="412457"/>
                  </a:cubicBezTo>
                  <a:lnTo>
                    <a:pt x="0" y="26618"/>
                  </a:lnTo>
                  <a:cubicBezTo>
                    <a:pt x="0" y="11917"/>
                    <a:pt x="11917" y="0"/>
                    <a:pt x="26618" y="0"/>
                  </a:cubicBezTo>
                  <a:close/>
                </a:path>
              </a:pathLst>
            </a:custGeom>
            <a:solidFill>
              <a:srgbClr val="7D603D"/>
            </a:solidFill>
          </p:spPr>
        </p:sp>
        <p:sp>
          <p:nvSpPr>
            <p:cNvPr id="5" name="TextBox 5"/>
            <p:cNvSpPr txBox="1"/>
            <p:nvPr/>
          </p:nvSpPr>
          <p:spPr>
            <a:xfrm>
              <a:off x="0" y="-38100"/>
              <a:ext cx="5048241" cy="47717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1584748">
            <a:off x="14726237" y="5674285"/>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3"/>
            <a:stretch>
              <a:fillRect/>
            </a:stretch>
          </a:blipFill>
        </p:spPr>
      </p:sp>
      <p:sp>
        <p:nvSpPr>
          <p:cNvPr id="7" name="Freeform 7"/>
          <p:cNvSpPr/>
          <p:nvPr/>
        </p:nvSpPr>
        <p:spPr>
          <a:xfrm>
            <a:off x="16283358" y="-174092"/>
            <a:ext cx="2789981" cy="2405584"/>
          </a:xfrm>
          <a:custGeom>
            <a:avLst/>
            <a:gdLst/>
            <a:ahLst/>
            <a:cxnLst/>
            <a:rect l="l" t="t" r="r" b="b"/>
            <a:pathLst>
              <a:path w="2789981" h="2405584">
                <a:moveTo>
                  <a:pt x="0" y="0"/>
                </a:moveTo>
                <a:lnTo>
                  <a:pt x="2789981" y="0"/>
                </a:lnTo>
                <a:lnTo>
                  <a:pt x="2789981" y="2405584"/>
                </a:lnTo>
                <a:lnTo>
                  <a:pt x="0" y="2405584"/>
                </a:lnTo>
                <a:lnTo>
                  <a:pt x="0" y="0"/>
                </a:lnTo>
                <a:close/>
              </a:path>
            </a:pathLst>
          </a:custGeom>
          <a:blipFill>
            <a:blip r:embed="rId4"/>
            <a:stretch>
              <a:fillRect t="-13900" b="-13900"/>
            </a:stretch>
          </a:blipFill>
        </p:spPr>
      </p:sp>
      <p:sp>
        <p:nvSpPr>
          <p:cNvPr id="8" name="TextBox 8"/>
          <p:cNvSpPr txBox="1"/>
          <p:nvPr/>
        </p:nvSpPr>
        <p:spPr>
          <a:xfrm>
            <a:off x="336541" y="780652"/>
            <a:ext cx="15410247" cy="553246"/>
          </a:xfrm>
          <a:prstGeom prst="rect">
            <a:avLst/>
          </a:prstGeom>
        </p:spPr>
        <p:txBody>
          <a:bodyPr lIns="0" tIns="0" rIns="0" bIns="0" rtlCol="0" anchor="t">
            <a:spAutoFit/>
          </a:bodyPr>
          <a:lstStyle/>
          <a:p>
            <a:pPr algn="ctr">
              <a:lnSpc>
                <a:spcPts val="4243"/>
              </a:lnSpc>
            </a:pPr>
            <a:r>
              <a:rPr lang="en-US" sz="4041">
                <a:solidFill>
                  <a:srgbClr val="000000"/>
                </a:solidFill>
                <a:latin typeface="Canva Sans Bold"/>
              </a:rPr>
              <a:t>8.2.5 Produk ODMS Saat ini dan Aplikasinya- aplikasinya</a:t>
            </a:r>
          </a:p>
        </p:txBody>
      </p:sp>
      <p:grpSp>
        <p:nvGrpSpPr>
          <p:cNvPr id="9" name="Group 9"/>
          <p:cNvGrpSpPr/>
          <p:nvPr/>
        </p:nvGrpSpPr>
        <p:grpSpPr>
          <a:xfrm>
            <a:off x="624825" y="2094937"/>
            <a:ext cx="17038351" cy="7484677"/>
            <a:chOff x="0" y="0"/>
            <a:chExt cx="4487467" cy="1971273"/>
          </a:xfrm>
        </p:grpSpPr>
        <p:sp>
          <p:nvSpPr>
            <p:cNvPr id="10" name="Freeform 10"/>
            <p:cNvSpPr/>
            <p:nvPr/>
          </p:nvSpPr>
          <p:spPr>
            <a:xfrm>
              <a:off x="0" y="0"/>
              <a:ext cx="4487467" cy="1971273"/>
            </a:xfrm>
            <a:custGeom>
              <a:avLst/>
              <a:gdLst/>
              <a:ahLst/>
              <a:cxnLst/>
              <a:rect l="l" t="t" r="r" b="b"/>
              <a:pathLst>
                <a:path w="4487467" h="1971273">
                  <a:moveTo>
                    <a:pt x="23173" y="0"/>
                  </a:moveTo>
                  <a:lnTo>
                    <a:pt x="4464293" y="0"/>
                  </a:lnTo>
                  <a:cubicBezTo>
                    <a:pt x="4477092" y="0"/>
                    <a:pt x="4487467" y="10375"/>
                    <a:pt x="4487467" y="23173"/>
                  </a:cubicBezTo>
                  <a:lnTo>
                    <a:pt x="4487467" y="1948100"/>
                  </a:lnTo>
                  <a:cubicBezTo>
                    <a:pt x="4487467" y="1960898"/>
                    <a:pt x="4477092" y="1971273"/>
                    <a:pt x="4464293" y="1971273"/>
                  </a:cubicBezTo>
                  <a:lnTo>
                    <a:pt x="23173" y="1971273"/>
                  </a:lnTo>
                  <a:cubicBezTo>
                    <a:pt x="10375" y="1971273"/>
                    <a:pt x="0" y="1960898"/>
                    <a:pt x="0" y="1948100"/>
                  </a:cubicBezTo>
                  <a:lnTo>
                    <a:pt x="0" y="23173"/>
                  </a:lnTo>
                  <a:cubicBezTo>
                    <a:pt x="0" y="10375"/>
                    <a:pt x="10375" y="0"/>
                    <a:pt x="23173" y="0"/>
                  </a:cubicBezTo>
                  <a:close/>
                </a:path>
              </a:pathLst>
            </a:custGeom>
            <a:solidFill>
              <a:srgbClr val="000000">
                <a:alpha val="0"/>
              </a:srgbClr>
            </a:solidFill>
            <a:ln w="47625" cap="rnd">
              <a:solidFill>
                <a:srgbClr val="7D603D"/>
              </a:solidFill>
              <a:prstDash val="solid"/>
              <a:round/>
            </a:ln>
          </p:spPr>
        </p:sp>
        <p:sp>
          <p:nvSpPr>
            <p:cNvPr id="11" name="TextBox 11"/>
            <p:cNvSpPr txBox="1"/>
            <p:nvPr/>
          </p:nvSpPr>
          <p:spPr>
            <a:xfrm>
              <a:off x="0" y="-85725"/>
              <a:ext cx="4487467" cy="2056998"/>
            </a:xfrm>
            <a:prstGeom prst="rect">
              <a:avLst/>
            </a:prstGeom>
          </p:spPr>
          <p:txBody>
            <a:bodyPr lIns="50800" tIns="50800" rIns="50800" bIns="50800" rtlCol="0" anchor="ctr"/>
            <a:lstStyle/>
            <a:p>
              <a:pPr algn="just">
                <a:lnSpc>
                  <a:spcPts val="6019"/>
                </a:lnSpc>
              </a:pPr>
              <a:r>
                <a:rPr lang="en-US" sz="4299">
                  <a:solidFill>
                    <a:srgbClr val="000000"/>
                  </a:solidFill>
                  <a:latin typeface="Canva Sans"/>
                </a:rPr>
                <a:t>Pada aplikasi-aplikasi yang berkisar dari CAD/CAM (Computer Aided Design - Computer Aided Manufacturing) hingga sistem informasi geografis (Geographic Information System [GIS) serta multimedia, produk-produk ODBMS menjadi semakin populer. Hal yang sama juga terjadi dengan perkembangan yang menakjubkan di dunia internet serta aplikasi berbasis web; yang pada gilirannya memperluas popularitas sistem basis data berorientasi objek.</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389736" y="2054348"/>
          <a:ext cx="15869564" cy="7172325"/>
        </p:xfrm>
        <a:graphic>
          <a:graphicData uri="http://schemas.openxmlformats.org/drawingml/2006/table">
            <a:tbl>
              <a:tblPr/>
              <a:tblGrid>
                <a:gridCol w="5260476"/>
                <a:gridCol w="4560846"/>
                <a:gridCol w="6048242"/>
              </a:tblGrid>
              <a:tr h="1024618">
                <a:tc>
                  <a:txBody>
                    <a:bodyPr/>
                    <a:lstStyle/>
                    <a:p>
                      <a:pPr algn="ctr">
                        <a:lnSpc>
                          <a:spcPts val="4199"/>
                        </a:lnSpc>
                        <a:defRPr/>
                      </a:pPr>
                      <a:r>
                        <a:rPr lang="en-US" sz="2999">
                          <a:solidFill>
                            <a:srgbClr val="FFFFFF"/>
                          </a:solidFill>
                          <a:latin typeface="Canva Sans Bold"/>
                        </a:rPr>
                        <a:t>Perusahaan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199"/>
                        </a:lnSpc>
                        <a:defRPr/>
                      </a:pPr>
                      <a:r>
                        <a:rPr lang="en-US" sz="2999">
                          <a:solidFill>
                            <a:srgbClr val="FFFFFF"/>
                          </a:solidFill>
                          <a:latin typeface="Canva Sans Bold"/>
                        </a:rPr>
                        <a:t>Produk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199"/>
                        </a:lnSpc>
                        <a:defRPr/>
                      </a:pPr>
                      <a:r>
                        <a:rPr lang="en-US" sz="2999">
                          <a:solidFill>
                            <a:srgbClr val="FFFFFF"/>
                          </a:solidFill>
                          <a:latin typeface="Canva Sans Bold"/>
                        </a:rPr>
                        <a:t>Situs Web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r>
              <a:tr h="1024618">
                <a:tc>
                  <a:txBody>
                    <a:bodyPr/>
                    <a:lstStyle/>
                    <a:p>
                      <a:pPr algn="ctr">
                        <a:lnSpc>
                          <a:spcPts val="4199"/>
                        </a:lnSpc>
                        <a:defRPr/>
                      </a:pPr>
                      <a:r>
                        <a:rPr lang="en-US" sz="2999">
                          <a:solidFill>
                            <a:srgbClr val="000000"/>
                          </a:solidFill>
                          <a:latin typeface="Canva Sans"/>
                        </a:rPr>
                        <a:t>Computer Associates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Jasmine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359"/>
                        </a:lnSpc>
                        <a:defRPr/>
                      </a:pPr>
                      <a:r>
                        <a:rPr lang="en-US" sz="2399">
                          <a:solidFill>
                            <a:srgbClr val="000000"/>
                          </a:solidFill>
                          <a:latin typeface="Canva Sans"/>
                        </a:rPr>
                        <a:t>http://www.coi.com/products/jasmine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4618">
                <a:tc>
                  <a:txBody>
                    <a:bodyPr/>
                    <a:lstStyle/>
                    <a:p>
                      <a:pPr algn="ctr">
                        <a:lnSpc>
                          <a:spcPts val="4199"/>
                        </a:lnSpc>
                        <a:defRPr/>
                      </a:pPr>
                      <a:r>
                        <a:rPr lang="en-US" sz="2999">
                          <a:solidFill>
                            <a:srgbClr val="000000"/>
                          </a:solidFill>
                          <a:latin typeface="Canva Sans"/>
                        </a:rPr>
                        <a:t>Fronz</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AllegroStore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http://www.fronz.com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4618">
                <a:tc>
                  <a:txBody>
                    <a:bodyPr/>
                    <a:lstStyle/>
                    <a:p>
                      <a:pPr algn="ctr">
                        <a:lnSpc>
                          <a:spcPts val="4199"/>
                        </a:lnSpc>
                        <a:defRPr/>
                      </a:pPr>
                      <a:r>
                        <a:rPr lang="en-US" sz="2999">
                          <a:solidFill>
                            <a:srgbClr val="000000"/>
                          </a:solidFill>
                          <a:latin typeface="Canva Sans"/>
                        </a:rPr>
                        <a:t>Fujitsu Software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Jasmine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http://www.fsc.fujitsu.com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4618">
                <a:tc>
                  <a:txBody>
                    <a:bodyPr/>
                    <a:lstStyle/>
                    <a:p>
                      <a:pPr algn="ctr">
                        <a:lnSpc>
                          <a:spcPts val="4199"/>
                        </a:lnSpc>
                        <a:defRPr/>
                      </a:pPr>
                      <a:r>
                        <a:rPr lang="en-US" sz="2999">
                          <a:solidFill>
                            <a:srgbClr val="000000"/>
                          </a:solidFill>
                          <a:latin typeface="Canva Sans"/>
                        </a:rPr>
                        <a:t>Gemstone Systems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Gemstone/S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http://www.gemstone.com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4618">
                <a:tc>
                  <a:txBody>
                    <a:bodyPr/>
                    <a:lstStyle/>
                    <a:p>
                      <a:pPr algn="ctr">
                        <a:lnSpc>
                          <a:spcPts val="4199"/>
                        </a:lnSpc>
                        <a:defRPr/>
                      </a:pPr>
                      <a:r>
                        <a:rPr lang="en-US" sz="2999">
                          <a:solidFill>
                            <a:srgbClr val="000000"/>
                          </a:solidFill>
                          <a:latin typeface="Canva Sans"/>
                        </a:rPr>
                        <a:t>Matisse  Software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ADB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http://www.matisse.com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4618">
                <a:tc>
                  <a:txBody>
                    <a:bodyPr/>
                    <a:lstStyle/>
                    <a:p>
                      <a:pPr algn="ctr">
                        <a:lnSpc>
                          <a:spcPts val="4199"/>
                        </a:lnSpc>
                        <a:defRPr/>
                      </a:pPr>
                      <a:r>
                        <a:rPr lang="en-US" sz="2999">
                          <a:solidFill>
                            <a:srgbClr val="000000"/>
                          </a:solidFill>
                          <a:latin typeface="Canva Sans"/>
                        </a:rPr>
                        <a:t>NeoLogic</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919"/>
                        </a:lnSpc>
                        <a:defRPr/>
                      </a:pPr>
                      <a:r>
                        <a:rPr lang="en-US" sz="2799">
                          <a:solidFill>
                            <a:srgbClr val="000000"/>
                          </a:solidFill>
                          <a:latin typeface="Canva Sans"/>
                        </a:rPr>
                        <a:t>NeoAcces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http://www.neologic.com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pSp>
        <p:nvGrpSpPr>
          <p:cNvPr id="3" name="Group 3"/>
          <p:cNvGrpSpPr/>
          <p:nvPr/>
        </p:nvGrpSpPr>
        <p:grpSpPr>
          <a:xfrm>
            <a:off x="2489776" y="458864"/>
            <a:ext cx="12580153" cy="1139672"/>
            <a:chOff x="0" y="0"/>
            <a:chExt cx="4281315" cy="387856"/>
          </a:xfrm>
        </p:grpSpPr>
        <p:sp>
          <p:nvSpPr>
            <p:cNvPr id="4" name="Freeform 4"/>
            <p:cNvSpPr/>
            <p:nvPr/>
          </p:nvSpPr>
          <p:spPr>
            <a:xfrm>
              <a:off x="0" y="0"/>
              <a:ext cx="4281315" cy="387856"/>
            </a:xfrm>
            <a:custGeom>
              <a:avLst/>
              <a:gdLst/>
              <a:ahLst/>
              <a:cxnLst/>
              <a:rect l="l" t="t" r="r" b="b"/>
              <a:pathLst>
                <a:path w="4281315" h="387856">
                  <a:moveTo>
                    <a:pt x="31386" y="0"/>
                  </a:moveTo>
                  <a:lnTo>
                    <a:pt x="4249929" y="0"/>
                  </a:lnTo>
                  <a:cubicBezTo>
                    <a:pt x="4267263" y="0"/>
                    <a:pt x="4281315" y="14052"/>
                    <a:pt x="4281315" y="31386"/>
                  </a:cubicBezTo>
                  <a:lnTo>
                    <a:pt x="4281315" y="356471"/>
                  </a:lnTo>
                  <a:cubicBezTo>
                    <a:pt x="4281315" y="364795"/>
                    <a:pt x="4278008" y="372778"/>
                    <a:pt x="4272122" y="378664"/>
                  </a:cubicBezTo>
                  <a:cubicBezTo>
                    <a:pt x="4266236" y="384550"/>
                    <a:pt x="4258253" y="387856"/>
                    <a:pt x="4249929" y="387856"/>
                  </a:cubicBezTo>
                  <a:lnTo>
                    <a:pt x="31386" y="387856"/>
                  </a:lnTo>
                  <a:cubicBezTo>
                    <a:pt x="14052" y="387856"/>
                    <a:pt x="0" y="373805"/>
                    <a:pt x="0" y="356471"/>
                  </a:cubicBezTo>
                  <a:lnTo>
                    <a:pt x="0" y="31386"/>
                  </a:lnTo>
                  <a:cubicBezTo>
                    <a:pt x="0" y="14052"/>
                    <a:pt x="14052" y="0"/>
                    <a:pt x="31386" y="0"/>
                  </a:cubicBezTo>
                  <a:close/>
                </a:path>
              </a:pathLst>
            </a:custGeom>
            <a:solidFill>
              <a:srgbClr val="7D603D"/>
            </a:solidFill>
          </p:spPr>
        </p:sp>
        <p:sp>
          <p:nvSpPr>
            <p:cNvPr id="5" name="TextBox 5"/>
            <p:cNvSpPr txBox="1"/>
            <p:nvPr/>
          </p:nvSpPr>
          <p:spPr>
            <a:xfrm>
              <a:off x="0" y="-104775"/>
              <a:ext cx="4281315" cy="492631"/>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Tabel 8.1 Beberapa produk ODBMS</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1313872" y="566738"/>
          <a:ext cx="15733008" cy="9153525"/>
        </p:xfrm>
        <a:graphic>
          <a:graphicData uri="http://schemas.openxmlformats.org/drawingml/2006/table">
            <a:tbl>
              <a:tblPr/>
              <a:tblGrid>
                <a:gridCol w="5047650"/>
                <a:gridCol w="4804296"/>
                <a:gridCol w="5881062"/>
              </a:tblGrid>
              <a:tr h="1023435">
                <a:tc>
                  <a:txBody>
                    <a:bodyPr/>
                    <a:lstStyle/>
                    <a:p>
                      <a:pPr algn="ctr">
                        <a:lnSpc>
                          <a:spcPts val="4199"/>
                        </a:lnSpc>
                        <a:defRPr/>
                      </a:pPr>
                      <a:r>
                        <a:rPr lang="en-US" sz="2999">
                          <a:solidFill>
                            <a:srgbClr val="FFFFFF"/>
                          </a:solidFill>
                          <a:latin typeface="Canva Sans Bold"/>
                        </a:rPr>
                        <a:t>Perusahaan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199"/>
                        </a:lnSpc>
                        <a:defRPr/>
                      </a:pPr>
                      <a:r>
                        <a:rPr lang="en-US" sz="2999">
                          <a:solidFill>
                            <a:srgbClr val="FFFFFF"/>
                          </a:solidFill>
                          <a:latin typeface="Canva Sans Bold"/>
                        </a:rPr>
                        <a:t>Produk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199"/>
                        </a:lnSpc>
                        <a:defRPr/>
                      </a:pPr>
                      <a:r>
                        <a:rPr lang="en-US" sz="2999">
                          <a:solidFill>
                            <a:srgbClr val="FFFFFF"/>
                          </a:solidFill>
                          <a:latin typeface="Canva Sans Bold"/>
                        </a:rPr>
                        <a:t>Situs Web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r>
              <a:tr h="1023435">
                <a:tc>
                  <a:txBody>
                    <a:bodyPr/>
                    <a:lstStyle/>
                    <a:p>
                      <a:pPr algn="ctr">
                        <a:lnSpc>
                          <a:spcPts val="4199"/>
                        </a:lnSpc>
                        <a:defRPr/>
                      </a:pPr>
                      <a:r>
                        <a:rPr lang="en-US" sz="2999">
                          <a:solidFill>
                            <a:srgbClr val="000000"/>
                          </a:solidFill>
                          <a:latin typeface="Canva Sans"/>
                        </a:rPr>
                        <a:t>O2 Techonology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02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http://www.02tech.com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3435">
                <a:tc>
                  <a:txBody>
                    <a:bodyPr/>
                    <a:lstStyle/>
                    <a:p>
                      <a:pPr algn="ctr">
                        <a:lnSpc>
                          <a:spcPts val="4199"/>
                        </a:lnSpc>
                        <a:defRPr/>
                      </a:pPr>
                      <a:r>
                        <a:rPr lang="en-US" sz="2999">
                          <a:solidFill>
                            <a:srgbClr val="000000"/>
                          </a:solidFill>
                          <a:latin typeface="Canva Sans"/>
                        </a:rPr>
                        <a:t>Object Design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ObjectStore</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http://www.odi.com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13870">
                <a:tc>
                  <a:txBody>
                    <a:bodyPr/>
                    <a:lstStyle/>
                    <a:p>
                      <a:pPr algn="ctr">
                        <a:lnSpc>
                          <a:spcPts val="4199"/>
                        </a:lnSpc>
                        <a:defRPr/>
                      </a:pPr>
                      <a:r>
                        <a:rPr lang="en-US" sz="2999">
                          <a:solidFill>
                            <a:srgbClr val="000000"/>
                          </a:solidFill>
                          <a:latin typeface="Canva Sans"/>
                        </a:rPr>
                        <a:t>Objectivity</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Objectivity/DB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http://www.objectivity.com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13870">
                <a:tc>
                  <a:txBody>
                    <a:bodyPr/>
                    <a:lstStyle/>
                    <a:p>
                      <a:pPr algn="ctr">
                        <a:lnSpc>
                          <a:spcPts val="4199"/>
                        </a:lnSpc>
                        <a:defRPr/>
                      </a:pPr>
                      <a:r>
                        <a:rPr lang="en-US" sz="2999">
                          <a:solidFill>
                            <a:srgbClr val="000000"/>
                          </a:solidFill>
                          <a:latin typeface="Canva Sans"/>
                        </a:rPr>
                        <a:t>Ontos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Ontos Integrator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http://www.ontos.com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13870">
                <a:tc>
                  <a:txBody>
                    <a:bodyPr/>
                    <a:lstStyle/>
                    <a:p>
                      <a:pPr algn="ctr">
                        <a:lnSpc>
                          <a:spcPts val="4199"/>
                        </a:lnSpc>
                        <a:defRPr/>
                      </a:pPr>
                      <a:r>
                        <a:rPr lang="en-US" sz="2999">
                          <a:solidFill>
                            <a:srgbClr val="000000"/>
                          </a:solidFill>
                          <a:latin typeface="Canva Sans"/>
                        </a:rPr>
                        <a:t>Objec System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ITASCA</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a:rPr>
                        <a:t>http://www.iprolink.ch/ibex.com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13870">
                <a:tc>
                  <a:txBody>
                    <a:bodyPr/>
                    <a:lstStyle/>
                    <a:p>
                      <a:pPr algn="ctr">
                        <a:lnSpc>
                          <a:spcPts val="4199"/>
                        </a:lnSpc>
                        <a:defRPr/>
                      </a:pPr>
                      <a:r>
                        <a:rPr lang="en-US" sz="2999">
                          <a:solidFill>
                            <a:srgbClr val="000000"/>
                          </a:solidFill>
                          <a:latin typeface="Canva Sans"/>
                        </a:rPr>
                        <a:t>Poet Software </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Poet Software Server</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http://www.poet.com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13870">
                <a:tc>
                  <a:txBody>
                    <a:bodyPr/>
                    <a:lstStyle/>
                    <a:p>
                      <a:pPr algn="ctr">
                        <a:lnSpc>
                          <a:spcPts val="4199"/>
                        </a:lnSpc>
                        <a:defRPr/>
                      </a:pPr>
                      <a:r>
                        <a:rPr lang="en-US" sz="2999">
                          <a:solidFill>
                            <a:srgbClr val="000000"/>
                          </a:solidFill>
                          <a:latin typeface="Canva Sans"/>
                        </a:rPr>
                        <a:t>Unisys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Osmos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http://www.osmos.com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13870">
                <a:tc>
                  <a:txBody>
                    <a:bodyPr/>
                    <a:lstStyle/>
                    <a:p>
                      <a:pPr algn="ctr">
                        <a:lnSpc>
                          <a:spcPts val="4199"/>
                        </a:lnSpc>
                        <a:defRPr/>
                      </a:pPr>
                      <a:r>
                        <a:rPr lang="en-US" sz="2999">
                          <a:solidFill>
                            <a:srgbClr val="000000"/>
                          </a:solidFill>
                          <a:latin typeface="Canva Sans"/>
                        </a:rPr>
                        <a:t>Versant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Versant ODBMS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http://www.versant.com</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7999" y="5109409"/>
            <a:ext cx="2193398" cy="7385398"/>
          </a:xfrm>
          <a:custGeom>
            <a:avLst/>
            <a:gdLst/>
            <a:ahLst/>
            <a:cxnLst/>
            <a:rect l="l" t="t" r="r" b="b"/>
            <a:pathLst>
              <a:path w="2193398" h="7385398">
                <a:moveTo>
                  <a:pt x="0" y="0"/>
                </a:moveTo>
                <a:lnTo>
                  <a:pt x="2193398" y="0"/>
                </a:lnTo>
                <a:lnTo>
                  <a:pt x="2193398" y="7385399"/>
                </a:lnTo>
                <a:lnTo>
                  <a:pt x="0" y="7385399"/>
                </a:lnTo>
                <a:lnTo>
                  <a:pt x="0" y="0"/>
                </a:lnTo>
                <a:close/>
              </a:path>
            </a:pathLst>
          </a:custGeom>
          <a:blipFill>
            <a:blip r:embed="rId2"/>
            <a:stretch>
              <a:fillRect l="-4715" r="-4715"/>
            </a:stretch>
          </a:blipFill>
        </p:spPr>
      </p:sp>
      <p:sp>
        <p:nvSpPr>
          <p:cNvPr id="3" name="Freeform 3"/>
          <p:cNvSpPr/>
          <p:nvPr/>
        </p:nvSpPr>
        <p:spPr>
          <a:xfrm rot="-783029">
            <a:off x="-1745945" y="-1370128"/>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834975" y="4386262"/>
            <a:ext cx="6303621" cy="8831693"/>
          </a:xfrm>
          <a:custGeom>
            <a:avLst/>
            <a:gdLst/>
            <a:ahLst/>
            <a:cxnLst/>
            <a:rect l="l" t="t" r="r" b="b"/>
            <a:pathLst>
              <a:path w="6303621" h="8831693">
                <a:moveTo>
                  <a:pt x="0" y="0"/>
                </a:moveTo>
                <a:lnTo>
                  <a:pt x="6303621" y="0"/>
                </a:lnTo>
                <a:lnTo>
                  <a:pt x="6303621" y="8831693"/>
                </a:lnTo>
                <a:lnTo>
                  <a:pt x="0" y="8831693"/>
                </a:lnTo>
                <a:lnTo>
                  <a:pt x="0" y="0"/>
                </a:lnTo>
                <a:close/>
              </a:path>
            </a:pathLst>
          </a:custGeom>
          <a:blipFill>
            <a:blip r:embed="rId5"/>
            <a:stretch>
              <a:fillRect/>
            </a:stretch>
          </a:blipFill>
        </p:spPr>
      </p:sp>
      <p:sp>
        <p:nvSpPr>
          <p:cNvPr id="6" name="Freeform 6"/>
          <p:cNvSpPr/>
          <p:nvPr/>
        </p:nvSpPr>
        <p:spPr>
          <a:xfrm rot="-9509720">
            <a:off x="16357698" y="-1434839"/>
            <a:ext cx="3258174" cy="3718316"/>
          </a:xfrm>
          <a:custGeom>
            <a:avLst/>
            <a:gdLst/>
            <a:ahLst/>
            <a:cxnLst/>
            <a:rect l="l" t="t" r="r" b="b"/>
            <a:pathLst>
              <a:path w="3258174" h="3718316">
                <a:moveTo>
                  <a:pt x="0" y="0"/>
                </a:moveTo>
                <a:lnTo>
                  <a:pt x="3258174" y="0"/>
                </a:lnTo>
                <a:lnTo>
                  <a:pt x="3258174" y="3718316"/>
                </a:lnTo>
                <a:lnTo>
                  <a:pt x="0" y="3718316"/>
                </a:lnTo>
                <a:lnTo>
                  <a:pt x="0" y="0"/>
                </a:lnTo>
                <a:close/>
              </a:path>
            </a:pathLst>
          </a:custGeom>
          <a:blipFill>
            <a:blip r:embed="rId6"/>
            <a:stretch>
              <a:fillRect/>
            </a:stretch>
          </a:blipFill>
        </p:spPr>
      </p:sp>
      <p:sp>
        <p:nvSpPr>
          <p:cNvPr id="7" name="TextBox 7"/>
          <p:cNvSpPr txBox="1"/>
          <p:nvPr/>
        </p:nvSpPr>
        <p:spPr>
          <a:xfrm>
            <a:off x="1028700" y="1949814"/>
            <a:ext cx="16563592" cy="7122455"/>
          </a:xfrm>
          <a:prstGeom prst="rect">
            <a:avLst/>
          </a:prstGeom>
        </p:spPr>
        <p:txBody>
          <a:bodyPr lIns="0" tIns="0" rIns="0" bIns="0" rtlCol="0" anchor="t">
            <a:spAutoFit/>
          </a:bodyPr>
          <a:lstStyle/>
          <a:p>
            <a:pPr algn="just">
              <a:lnSpc>
                <a:spcPts val="5104"/>
              </a:lnSpc>
            </a:pPr>
            <a:r>
              <a:rPr lang="en-US" sz="3926">
                <a:solidFill>
                  <a:srgbClr val="000000"/>
                </a:solidFill>
                <a:latin typeface="Canva Sans"/>
              </a:rPr>
              <a:t>ODBMS mengizinkan organisasi/perusahaan untuk menyimpan komponen-komponen (objek- objek) yang beragam untuk berhubungan dengan situs web mereka. Untuk memungkinkan penggabungan teknologi berorientasi objek dan model relasional, beberapa vendor terkenal seperti Oracle, Informix, IBM, dan Sybase hadir dengan produk yang lebih umum, yang dikenal sebagai </a:t>
            </a:r>
            <a:r>
              <a:rPr lang="en-US" sz="3926">
                <a:solidFill>
                  <a:srgbClr val="000000"/>
                </a:solidFill>
                <a:latin typeface="Canva Sans Bold Italics"/>
              </a:rPr>
              <a:t>Object Relational Database Management System </a:t>
            </a:r>
            <a:r>
              <a:rPr lang="en-US" sz="3926">
                <a:solidFill>
                  <a:srgbClr val="000000"/>
                </a:solidFill>
                <a:latin typeface="Canva Sans Bold"/>
              </a:rPr>
              <a:t>(ORDBMS).</a:t>
            </a:r>
            <a:r>
              <a:rPr lang="en-US" sz="3926">
                <a:solidFill>
                  <a:srgbClr val="000000"/>
                </a:solidFill>
                <a:latin typeface="Canva Sans"/>
              </a:rPr>
              <a:t> ORDBMS adalah teknologi gabungan yang memperlakukan data sebagai objek. Secara umum, teknologi gabungan ini berkinerja baik dengan menggabungkan paradigma pemrograman berorientasi objek dengan teknologi basis data relasional.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1283623" y="2020541"/>
            <a:ext cx="15720754" cy="7480525"/>
            <a:chOff x="0" y="0"/>
            <a:chExt cx="4140445" cy="1970179"/>
          </a:xfrm>
        </p:grpSpPr>
        <p:sp>
          <p:nvSpPr>
            <p:cNvPr id="4" name="Freeform 4"/>
            <p:cNvSpPr/>
            <p:nvPr/>
          </p:nvSpPr>
          <p:spPr>
            <a:xfrm>
              <a:off x="0" y="0"/>
              <a:ext cx="4140445" cy="1970179"/>
            </a:xfrm>
            <a:custGeom>
              <a:avLst/>
              <a:gdLst/>
              <a:ahLst/>
              <a:cxnLst/>
              <a:rect l="l" t="t" r="r" b="b"/>
              <a:pathLst>
                <a:path w="4140445" h="1970179">
                  <a:moveTo>
                    <a:pt x="25116" y="0"/>
                  </a:moveTo>
                  <a:lnTo>
                    <a:pt x="4115330" y="0"/>
                  </a:lnTo>
                  <a:cubicBezTo>
                    <a:pt x="4121991" y="0"/>
                    <a:pt x="4128379" y="2646"/>
                    <a:pt x="4133089" y="7356"/>
                  </a:cubicBezTo>
                  <a:cubicBezTo>
                    <a:pt x="4137799" y="12066"/>
                    <a:pt x="4140445" y="18455"/>
                    <a:pt x="4140445" y="25116"/>
                  </a:cubicBezTo>
                  <a:lnTo>
                    <a:pt x="4140445" y="1945064"/>
                  </a:lnTo>
                  <a:cubicBezTo>
                    <a:pt x="4140445" y="1951725"/>
                    <a:pt x="4137799" y="1958113"/>
                    <a:pt x="4133089" y="1962823"/>
                  </a:cubicBezTo>
                  <a:cubicBezTo>
                    <a:pt x="4128379" y="1967533"/>
                    <a:pt x="4121991" y="1970179"/>
                    <a:pt x="4115330" y="1970179"/>
                  </a:cubicBezTo>
                  <a:lnTo>
                    <a:pt x="25116" y="1970179"/>
                  </a:lnTo>
                  <a:cubicBezTo>
                    <a:pt x="11245" y="1970179"/>
                    <a:pt x="0" y="1958935"/>
                    <a:pt x="0" y="1945064"/>
                  </a:cubicBezTo>
                  <a:lnTo>
                    <a:pt x="0" y="25116"/>
                  </a:lnTo>
                  <a:cubicBezTo>
                    <a:pt x="0" y="11245"/>
                    <a:pt x="11245" y="0"/>
                    <a:pt x="25116"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76200"/>
              <a:ext cx="4140445" cy="2046379"/>
            </a:xfrm>
            <a:prstGeom prst="rect">
              <a:avLst/>
            </a:prstGeom>
          </p:spPr>
          <p:txBody>
            <a:bodyPr lIns="50800" tIns="50800" rIns="50800" bIns="50800" rtlCol="0" anchor="ctr"/>
            <a:lstStyle/>
            <a:p>
              <a:pPr algn="just">
                <a:lnSpc>
                  <a:spcPts val="5599"/>
                </a:lnSpc>
              </a:pPr>
              <a:r>
                <a:rPr lang="en-US" sz="3999">
                  <a:solidFill>
                    <a:srgbClr val="000000"/>
                  </a:solidFill>
                  <a:latin typeface="Canva Sans"/>
                </a:rPr>
                <a:t>Model data objek-relasional memperluas model data relasional dengan menyediakan sistem yang lebih kaya yang mencakup tipe data kompleks dan konsep berorientasi objek. Sistem basis data objek-relasional (yaitu, sistem basis data yang perbasis pada model objek-relasional) menyediakan jalur migrasi yang baik untuk pengguna basis data relasional yang ingin menggunakan fitur-fitur berorientasi objek yang saat ini banyak digunakan dengan semakin maraknya paradigma pemrograman berorientasi objek.</a:t>
              </a:r>
            </a:p>
          </p:txBody>
        </p:sp>
      </p:grpSp>
      <p:sp>
        <p:nvSpPr>
          <p:cNvPr id="6" name="Freeform 6"/>
          <p:cNvSpPr/>
          <p:nvPr/>
        </p:nvSpPr>
        <p:spPr>
          <a:xfrm rot="-4410004">
            <a:off x="11345685" y="249326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7" name="Freeform 7"/>
          <p:cNvSpPr/>
          <p:nvPr/>
        </p:nvSpPr>
        <p:spPr>
          <a:xfrm rot="-122182" flipH="1">
            <a:off x="16721799" y="-130548"/>
            <a:ext cx="3132401" cy="8229600"/>
          </a:xfrm>
          <a:custGeom>
            <a:avLst/>
            <a:gdLst/>
            <a:ahLst/>
            <a:cxnLst/>
            <a:rect l="l" t="t" r="r" b="b"/>
            <a:pathLst>
              <a:path w="3132401" h="8229600">
                <a:moveTo>
                  <a:pt x="3132402" y="0"/>
                </a:moveTo>
                <a:lnTo>
                  <a:pt x="0" y="0"/>
                </a:lnTo>
                <a:lnTo>
                  <a:pt x="0" y="8229600"/>
                </a:lnTo>
                <a:lnTo>
                  <a:pt x="3132402" y="8229600"/>
                </a:lnTo>
                <a:lnTo>
                  <a:pt x="3132402" y="0"/>
                </a:lnTo>
                <a:close/>
              </a:path>
            </a:pathLst>
          </a:custGeom>
          <a:blipFill>
            <a:blip r:embed="rId4"/>
            <a:stretch>
              <a:fillRect r="-9687"/>
            </a:stretch>
          </a:blipFill>
        </p:spPr>
      </p:sp>
      <p:sp>
        <p:nvSpPr>
          <p:cNvPr id="8" name="Freeform 8"/>
          <p:cNvSpPr/>
          <p:nvPr/>
        </p:nvSpPr>
        <p:spPr>
          <a:xfrm rot="250641" flipH="1">
            <a:off x="-1307858" y="594187"/>
            <a:ext cx="3946623" cy="6339956"/>
          </a:xfrm>
          <a:custGeom>
            <a:avLst/>
            <a:gdLst/>
            <a:ahLst/>
            <a:cxnLst/>
            <a:rect l="l" t="t" r="r" b="b"/>
            <a:pathLst>
              <a:path w="3946623" h="6339956">
                <a:moveTo>
                  <a:pt x="3946623" y="0"/>
                </a:moveTo>
                <a:lnTo>
                  <a:pt x="0" y="0"/>
                </a:lnTo>
                <a:lnTo>
                  <a:pt x="0" y="6339956"/>
                </a:lnTo>
                <a:lnTo>
                  <a:pt x="3946623" y="6339956"/>
                </a:lnTo>
                <a:lnTo>
                  <a:pt x="3946623" y="0"/>
                </a:lnTo>
                <a:close/>
              </a:path>
            </a:pathLst>
          </a:custGeom>
          <a:blipFill>
            <a:blip r:embed="rId5"/>
            <a:stretch>
              <a:fillRect/>
            </a:stretch>
          </a:blipFill>
        </p:spPr>
      </p:sp>
      <p:grpSp>
        <p:nvGrpSpPr>
          <p:cNvPr id="9" name="Group 9"/>
          <p:cNvGrpSpPr/>
          <p:nvPr/>
        </p:nvGrpSpPr>
        <p:grpSpPr>
          <a:xfrm>
            <a:off x="2489776" y="458864"/>
            <a:ext cx="13308449" cy="1139672"/>
            <a:chOff x="0" y="0"/>
            <a:chExt cx="4529170" cy="387856"/>
          </a:xfrm>
        </p:grpSpPr>
        <p:sp>
          <p:nvSpPr>
            <p:cNvPr id="10" name="Freeform 10"/>
            <p:cNvSpPr/>
            <p:nvPr/>
          </p:nvSpPr>
          <p:spPr>
            <a:xfrm>
              <a:off x="0" y="0"/>
              <a:ext cx="4529170" cy="387856"/>
            </a:xfrm>
            <a:custGeom>
              <a:avLst/>
              <a:gdLst/>
              <a:ahLst/>
              <a:cxnLst/>
              <a:rect l="l" t="t" r="r" b="b"/>
              <a:pathLst>
                <a:path w="4529170" h="387856">
                  <a:moveTo>
                    <a:pt x="29668" y="0"/>
                  </a:moveTo>
                  <a:lnTo>
                    <a:pt x="4499502" y="0"/>
                  </a:lnTo>
                  <a:cubicBezTo>
                    <a:pt x="4515888" y="0"/>
                    <a:pt x="4529170" y="13283"/>
                    <a:pt x="4529170" y="29668"/>
                  </a:cubicBezTo>
                  <a:lnTo>
                    <a:pt x="4529170" y="358188"/>
                  </a:lnTo>
                  <a:cubicBezTo>
                    <a:pt x="4529170" y="366057"/>
                    <a:pt x="4526045" y="373603"/>
                    <a:pt x="4520481" y="379167"/>
                  </a:cubicBezTo>
                  <a:cubicBezTo>
                    <a:pt x="4514917" y="384731"/>
                    <a:pt x="4507371" y="387856"/>
                    <a:pt x="4499502" y="387856"/>
                  </a:cubicBezTo>
                  <a:lnTo>
                    <a:pt x="29668" y="387856"/>
                  </a:lnTo>
                  <a:cubicBezTo>
                    <a:pt x="21800" y="387856"/>
                    <a:pt x="14253" y="384731"/>
                    <a:pt x="8690" y="379167"/>
                  </a:cubicBezTo>
                  <a:cubicBezTo>
                    <a:pt x="3126" y="373603"/>
                    <a:pt x="0" y="366057"/>
                    <a:pt x="0" y="358188"/>
                  </a:cubicBezTo>
                  <a:lnTo>
                    <a:pt x="0" y="29668"/>
                  </a:lnTo>
                  <a:cubicBezTo>
                    <a:pt x="0" y="21800"/>
                    <a:pt x="3126" y="14253"/>
                    <a:pt x="8690" y="8690"/>
                  </a:cubicBezTo>
                  <a:cubicBezTo>
                    <a:pt x="14253" y="3126"/>
                    <a:pt x="21800" y="0"/>
                    <a:pt x="29668" y="0"/>
                  </a:cubicBezTo>
                  <a:close/>
                </a:path>
              </a:pathLst>
            </a:custGeom>
            <a:solidFill>
              <a:srgbClr val="7D603D"/>
            </a:solidFill>
          </p:spPr>
        </p:sp>
        <p:sp>
          <p:nvSpPr>
            <p:cNvPr id="11" name="TextBox 11"/>
            <p:cNvSpPr txBox="1"/>
            <p:nvPr/>
          </p:nvSpPr>
          <p:spPr>
            <a:xfrm>
              <a:off x="0" y="-104775"/>
              <a:ext cx="4529170" cy="492631"/>
            </a:xfrm>
            <a:prstGeom prst="rect">
              <a:avLst/>
            </a:prstGeom>
          </p:spPr>
          <p:txBody>
            <a:bodyPr lIns="50800" tIns="50800" rIns="50800" bIns="50800" rtlCol="0" anchor="ctr"/>
            <a:lstStyle/>
            <a:p>
              <a:pPr algn="ctr">
                <a:lnSpc>
                  <a:spcPts val="7559"/>
                </a:lnSpc>
                <a:spcBef>
                  <a:spcPct val="0"/>
                </a:spcBef>
              </a:pPr>
              <a:r>
                <a:rPr lang="en-US" sz="5399">
                  <a:solidFill>
                    <a:srgbClr val="000000"/>
                  </a:solidFill>
                  <a:latin typeface="Canva Sans Bold"/>
                </a:rPr>
                <a:t>8.3 BASIS DATA OBJEK - RELASIONAL</a:t>
              </a: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62522" y="35084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783029">
            <a:off x="-1745945" y="-1157708"/>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grpSp>
        <p:nvGrpSpPr>
          <p:cNvPr id="5" name="Group 5"/>
          <p:cNvGrpSpPr/>
          <p:nvPr/>
        </p:nvGrpSpPr>
        <p:grpSpPr>
          <a:xfrm>
            <a:off x="-55391" y="1021806"/>
            <a:ext cx="9674918" cy="1138442"/>
            <a:chOff x="0" y="0"/>
            <a:chExt cx="3292597" cy="387438"/>
          </a:xfrm>
        </p:grpSpPr>
        <p:sp>
          <p:nvSpPr>
            <p:cNvPr id="6" name="Freeform 6"/>
            <p:cNvSpPr/>
            <p:nvPr/>
          </p:nvSpPr>
          <p:spPr>
            <a:xfrm>
              <a:off x="0" y="0"/>
              <a:ext cx="3292597" cy="387438"/>
            </a:xfrm>
            <a:custGeom>
              <a:avLst/>
              <a:gdLst/>
              <a:ahLst/>
              <a:cxnLst/>
              <a:rect l="l" t="t" r="r" b="b"/>
              <a:pathLst>
                <a:path w="3292597" h="387438">
                  <a:moveTo>
                    <a:pt x="40810" y="0"/>
                  </a:moveTo>
                  <a:lnTo>
                    <a:pt x="3251786" y="0"/>
                  </a:lnTo>
                  <a:cubicBezTo>
                    <a:pt x="3274325" y="0"/>
                    <a:pt x="3292597" y="18271"/>
                    <a:pt x="3292597" y="40810"/>
                  </a:cubicBezTo>
                  <a:lnTo>
                    <a:pt x="3292597" y="346627"/>
                  </a:lnTo>
                  <a:cubicBezTo>
                    <a:pt x="3292597" y="369166"/>
                    <a:pt x="3274325" y="387438"/>
                    <a:pt x="3251786" y="387438"/>
                  </a:cubicBezTo>
                  <a:lnTo>
                    <a:pt x="40810" y="387438"/>
                  </a:lnTo>
                  <a:cubicBezTo>
                    <a:pt x="29987" y="387438"/>
                    <a:pt x="19607" y="383138"/>
                    <a:pt x="11953" y="375485"/>
                  </a:cubicBezTo>
                  <a:cubicBezTo>
                    <a:pt x="4300" y="367831"/>
                    <a:pt x="0" y="357451"/>
                    <a:pt x="0" y="346627"/>
                  </a:cubicBezTo>
                  <a:lnTo>
                    <a:pt x="0" y="40810"/>
                  </a:lnTo>
                  <a:cubicBezTo>
                    <a:pt x="0" y="18271"/>
                    <a:pt x="18271" y="0"/>
                    <a:pt x="40810" y="0"/>
                  </a:cubicBezTo>
                  <a:close/>
                </a:path>
              </a:pathLst>
            </a:custGeom>
            <a:solidFill>
              <a:srgbClr val="7D603D"/>
            </a:solidFill>
          </p:spPr>
        </p:sp>
        <p:sp>
          <p:nvSpPr>
            <p:cNvPr id="7" name="TextBox 7"/>
            <p:cNvSpPr txBox="1"/>
            <p:nvPr/>
          </p:nvSpPr>
          <p:spPr>
            <a:xfrm>
              <a:off x="0" y="-38100"/>
              <a:ext cx="3292597" cy="42553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rot="-823045">
            <a:off x="14392382" y="31116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5"/>
            <a:stretch>
              <a:fillRect/>
            </a:stretch>
          </a:blipFill>
        </p:spPr>
      </p:sp>
      <p:sp>
        <p:nvSpPr>
          <p:cNvPr id="9" name="Freeform 9"/>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6"/>
            <a:stretch>
              <a:fillRect/>
            </a:stretch>
          </a:blipFill>
        </p:spPr>
      </p:sp>
      <p:sp>
        <p:nvSpPr>
          <p:cNvPr id="10" name="TextBox 10"/>
          <p:cNvSpPr txBox="1"/>
          <p:nvPr/>
        </p:nvSpPr>
        <p:spPr>
          <a:xfrm>
            <a:off x="498012" y="1249084"/>
            <a:ext cx="8568111" cy="712460"/>
          </a:xfrm>
          <a:prstGeom prst="rect">
            <a:avLst/>
          </a:prstGeom>
        </p:spPr>
        <p:txBody>
          <a:bodyPr lIns="0" tIns="0" rIns="0" bIns="0" rtlCol="0" anchor="t">
            <a:spAutoFit/>
          </a:bodyPr>
          <a:lstStyle/>
          <a:p>
            <a:pPr algn="ctr">
              <a:lnSpc>
                <a:spcPts val="5144"/>
              </a:lnSpc>
            </a:pPr>
            <a:r>
              <a:rPr lang="en-US" sz="4899">
                <a:solidFill>
                  <a:srgbClr val="000000"/>
                </a:solidFill>
                <a:latin typeface="Hatton Semi-Bold"/>
              </a:rPr>
              <a:t>8.3.1 Relasi Bersarang </a:t>
            </a:r>
          </a:p>
        </p:txBody>
      </p:sp>
      <p:sp>
        <p:nvSpPr>
          <p:cNvPr id="11" name="TextBox 11"/>
          <p:cNvSpPr txBox="1"/>
          <p:nvPr/>
        </p:nvSpPr>
        <p:spPr>
          <a:xfrm>
            <a:off x="1954832" y="2793448"/>
            <a:ext cx="14378337" cy="5471429"/>
          </a:xfrm>
          <a:prstGeom prst="rect">
            <a:avLst/>
          </a:prstGeom>
        </p:spPr>
        <p:txBody>
          <a:bodyPr lIns="0" tIns="0" rIns="0" bIns="0" rtlCol="0" anchor="t">
            <a:spAutoFit/>
          </a:bodyPr>
          <a:lstStyle/>
          <a:p>
            <a:pPr>
              <a:lnSpc>
                <a:spcPts val="5432"/>
              </a:lnSpc>
            </a:pPr>
            <a:r>
              <a:rPr lang="en-US" sz="4178">
                <a:solidFill>
                  <a:srgbClr val="000000"/>
                </a:solidFill>
                <a:latin typeface="Canva Sans"/>
              </a:rPr>
              <a:t>Model relasional bersarang adalah perluasan dari model relasional dimana ranah nilai bisa berupa relasi yang lain. Maka, nilai atribut mungkin berupa suatu relasi dan suatu relasi mungkin termuat dalam relasi yang lain.</a:t>
            </a:r>
          </a:p>
          <a:p>
            <a:pPr>
              <a:lnSpc>
                <a:spcPts val="5432"/>
              </a:lnSpc>
            </a:pPr>
            <a:endParaRPr lang="en-US" sz="4178">
              <a:solidFill>
                <a:srgbClr val="000000"/>
              </a:solidFill>
              <a:latin typeface="Canva Sans"/>
            </a:endParaRPr>
          </a:p>
          <a:p>
            <a:pPr>
              <a:lnSpc>
                <a:spcPts val="5432"/>
              </a:lnSpc>
            </a:pPr>
            <a:r>
              <a:rPr lang="en-US" sz="4178">
                <a:solidFill>
                  <a:srgbClr val="000000"/>
                </a:solidFill>
                <a:latin typeface="Canva Sans"/>
              </a:rPr>
              <a:t>Relasi bersarang ini memungkinkan kita untuk menggabungkan data dari kedua atau lebih tabel tersebut dalam satu kueri.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59479"/>
            <a:ext cx="15976722" cy="1138442"/>
            <a:chOff x="0" y="0"/>
            <a:chExt cx="5437245" cy="387438"/>
          </a:xfrm>
        </p:grpSpPr>
        <p:sp>
          <p:nvSpPr>
            <p:cNvPr id="3" name="Freeform 3"/>
            <p:cNvSpPr/>
            <p:nvPr/>
          </p:nvSpPr>
          <p:spPr>
            <a:xfrm>
              <a:off x="0" y="0"/>
              <a:ext cx="5437245" cy="387438"/>
            </a:xfrm>
            <a:custGeom>
              <a:avLst/>
              <a:gdLst/>
              <a:ahLst/>
              <a:cxnLst/>
              <a:rect l="l" t="t" r="r" b="b"/>
              <a:pathLst>
                <a:path w="5437245" h="387438">
                  <a:moveTo>
                    <a:pt x="24713" y="0"/>
                  </a:moveTo>
                  <a:lnTo>
                    <a:pt x="5412532" y="0"/>
                  </a:lnTo>
                  <a:cubicBezTo>
                    <a:pt x="5426180" y="0"/>
                    <a:pt x="5437245" y="11065"/>
                    <a:pt x="5437245" y="24713"/>
                  </a:cubicBezTo>
                  <a:lnTo>
                    <a:pt x="5437245" y="362725"/>
                  </a:lnTo>
                  <a:cubicBezTo>
                    <a:pt x="5437245" y="376373"/>
                    <a:pt x="5426180" y="387438"/>
                    <a:pt x="5412532" y="387438"/>
                  </a:cubicBezTo>
                  <a:lnTo>
                    <a:pt x="24713" y="387438"/>
                  </a:lnTo>
                  <a:cubicBezTo>
                    <a:pt x="11065" y="387438"/>
                    <a:pt x="0" y="376373"/>
                    <a:pt x="0" y="362725"/>
                  </a:cubicBezTo>
                  <a:lnTo>
                    <a:pt x="0" y="24713"/>
                  </a:lnTo>
                  <a:cubicBezTo>
                    <a:pt x="0" y="11065"/>
                    <a:pt x="11065" y="0"/>
                    <a:pt x="24713" y="0"/>
                  </a:cubicBezTo>
                  <a:close/>
                </a:path>
              </a:pathLst>
            </a:custGeom>
            <a:solidFill>
              <a:srgbClr val="7D603D"/>
            </a:solidFill>
          </p:spPr>
        </p:sp>
        <p:sp>
          <p:nvSpPr>
            <p:cNvPr id="4" name="TextBox 4"/>
            <p:cNvSpPr txBox="1"/>
            <p:nvPr/>
          </p:nvSpPr>
          <p:spPr>
            <a:xfrm>
              <a:off x="0" y="-38100"/>
              <a:ext cx="5437245" cy="425538"/>
            </a:xfrm>
            <a:prstGeom prst="rect">
              <a:avLst/>
            </a:prstGeom>
          </p:spPr>
          <p:txBody>
            <a:bodyPr lIns="50800" tIns="50800" rIns="50800" bIns="50800" rtlCol="0" anchor="ctr"/>
            <a:lstStyle/>
            <a:p>
              <a:pPr algn="ctr">
                <a:lnSpc>
                  <a:spcPts val="2659"/>
                </a:lnSpc>
                <a:spcBef>
                  <a:spcPct val="0"/>
                </a:spcBef>
              </a:pPr>
              <a:r>
                <a:rPr lang="en-US" sz="1899">
                  <a:solidFill>
                    <a:srgbClr val="000000"/>
                  </a:solidFill>
                  <a:latin typeface="Canva Sans"/>
                </a:rPr>
                <a:t>1</a:t>
              </a:r>
            </a:p>
          </p:txBody>
        </p:sp>
      </p:grpSp>
      <p:sp>
        <p:nvSpPr>
          <p:cNvPr id="5" name="Freeform 5"/>
          <p:cNvSpPr/>
          <p:nvPr/>
        </p:nvSpPr>
        <p:spPr>
          <a:xfrm rot="-1725275">
            <a:off x="14884301" y="-136229"/>
            <a:ext cx="5513624" cy="7724867"/>
          </a:xfrm>
          <a:custGeom>
            <a:avLst/>
            <a:gdLst/>
            <a:ahLst/>
            <a:cxnLst/>
            <a:rect l="l" t="t" r="r" b="b"/>
            <a:pathLst>
              <a:path w="5513624" h="7724867">
                <a:moveTo>
                  <a:pt x="0" y="0"/>
                </a:moveTo>
                <a:lnTo>
                  <a:pt x="5513624" y="0"/>
                </a:lnTo>
                <a:lnTo>
                  <a:pt x="5513624" y="7724867"/>
                </a:lnTo>
                <a:lnTo>
                  <a:pt x="0" y="7724867"/>
                </a:lnTo>
                <a:lnTo>
                  <a:pt x="0" y="0"/>
                </a:lnTo>
                <a:close/>
              </a:path>
            </a:pathLst>
          </a:custGeom>
          <a:blipFill>
            <a:blip r:embed="rId2"/>
            <a:stretch>
              <a:fillRect/>
            </a:stretch>
          </a:blipFill>
        </p:spPr>
      </p:sp>
      <p:sp>
        <p:nvSpPr>
          <p:cNvPr id="6" name="Freeform 6"/>
          <p:cNvSpPr/>
          <p:nvPr/>
        </p:nvSpPr>
        <p:spPr>
          <a:xfrm rot="-3758601" flipH="1">
            <a:off x="8015040" y="10640718"/>
            <a:ext cx="16491006" cy="3588894"/>
          </a:xfrm>
          <a:custGeom>
            <a:avLst/>
            <a:gdLst/>
            <a:ahLst/>
            <a:cxnLst/>
            <a:rect l="l" t="t" r="r" b="b"/>
            <a:pathLst>
              <a:path w="16491006" h="3588894">
                <a:moveTo>
                  <a:pt x="16491006" y="0"/>
                </a:moveTo>
                <a:lnTo>
                  <a:pt x="0" y="0"/>
                </a:lnTo>
                <a:lnTo>
                  <a:pt x="0" y="3588893"/>
                </a:lnTo>
                <a:lnTo>
                  <a:pt x="16491006" y="3588893"/>
                </a:lnTo>
                <a:lnTo>
                  <a:pt x="16491006" y="0"/>
                </a:lnTo>
                <a:close/>
              </a:path>
            </a:pathLst>
          </a:custGeom>
          <a:blipFill>
            <a:blip r:embed="rId3"/>
            <a:stretch>
              <a:fillRect t="-401" b="-401"/>
            </a:stretch>
          </a:blipFill>
        </p:spPr>
      </p:sp>
      <p:sp>
        <p:nvSpPr>
          <p:cNvPr id="7" name="Freeform 7"/>
          <p:cNvSpPr/>
          <p:nvPr/>
        </p:nvSpPr>
        <p:spPr>
          <a:xfrm rot="-5128919">
            <a:off x="-7216803" y="-2780581"/>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3"/>
            <a:stretch>
              <a:fillRect t="-401" b="-401"/>
            </a:stretch>
          </a:blipFill>
        </p:spPr>
      </p:sp>
      <p:sp>
        <p:nvSpPr>
          <p:cNvPr id="8" name="Freeform 8"/>
          <p:cNvSpPr/>
          <p:nvPr/>
        </p:nvSpPr>
        <p:spPr>
          <a:xfrm rot="727633">
            <a:off x="-2534730" y="25158"/>
            <a:ext cx="5283243" cy="7402092"/>
          </a:xfrm>
          <a:custGeom>
            <a:avLst/>
            <a:gdLst/>
            <a:ahLst/>
            <a:cxnLst/>
            <a:rect l="l" t="t" r="r" b="b"/>
            <a:pathLst>
              <a:path w="5283243" h="7402092">
                <a:moveTo>
                  <a:pt x="0" y="0"/>
                </a:moveTo>
                <a:lnTo>
                  <a:pt x="5283243" y="0"/>
                </a:lnTo>
                <a:lnTo>
                  <a:pt x="5283243" y="7402092"/>
                </a:lnTo>
                <a:lnTo>
                  <a:pt x="0" y="7402092"/>
                </a:lnTo>
                <a:lnTo>
                  <a:pt x="0" y="0"/>
                </a:lnTo>
                <a:close/>
              </a:path>
            </a:pathLst>
          </a:custGeom>
          <a:blipFill>
            <a:blip r:embed="rId2"/>
            <a:stretch>
              <a:fillRect/>
            </a:stretch>
          </a:blipFill>
        </p:spPr>
      </p:sp>
      <p:sp>
        <p:nvSpPr>
          <p:cNvPr id="9" name="TextBox 9"/>
          <p:cNvSpPr txBox="1"/>
          <p:nvPr/>
        </p:nvSpPr>
        <p:spPr>
          <a:xfrm>
            <a:off x="606662" y="809304"/>
            <a:ext cx="17074677" cy="486416"/>
          </a:xfrm>
          <a:prstGeom prst="rect">
            <a:avLst/>
          </a:prstGeom>
        </p:spPr>
        <p:txBody>
          <a:bodyPr lIns="0" tIns="0" rIns="0" bIns="0" rtlCol="0" anchor="t">
            <a:spAutoFit/>
          </a:bodyPr>
          <a:lstStyle/>
          <a:p>
            <a:pPr algn="ctr">
              <a:lnSpc>
                <a:spcPts val="3710"/>
              </a:lnSpc>
            </a:pPr>
            <a:r>
              <a:rPr lang="en-US" sz="3533">
                <a:solidFill>
                  <a:srgbClr val="FCF5E4"/>
                </a:solidFill>
                <a:latin typeface="Canva Sans"/>
              </a:rPr>
              <a:t>contoh relasi buku yang tidak memenuhi bentuk normal pertama (1NF)</a:t>
            </a:r>
          </a:p>
        </p:txBody>
      </p:sp>
      <p:sp>
        <p:nvSpPr>
          <p:cNvPr id="10" name="Freeform 10"/>
          <p:cNvSpPr/>
          <p:nvPr/>
        </p:nvSpPr>
        <p:spPr>
          <a:xfrm>
            <a:off x="-877205" y="5143500"/>
            <a:ext cx="2887282" cy="3295043"/>
          </a:xfrm>
          <a:custGeom>
            <a:avLst/>
            <a:gdLst/>
            <a:ahLst/>
            <a:cxnLst/>
            <a:rect l="l" t="t" r="r" b="b"/>
            <a:pathLst>
              <a:path w="2887282" h="3295043">
                <a:moveTo>
                  <a:pt x="0" y="0"/>
                </a:moveTo>
                <a:lnTo>
                  <a:pt x="2887282" y="0"/>
                </a:lnTo>
                <a:lnTo>
                  <a:pt x="2887282" y="3295043"/>
                </a:lnTo>
                <a:lnTo>
                  <a:pt x="0" y="3295043"/>
                </a:lnTo>
                <a:lnTo>
                  <a:pt x="0" y="0"/>
                </a:lnTo>
                <a:close/>
              </a:path>
            </a:pathLst>
          </a:custGeom>
          <a:blipFill>
            <a:blip r:embed="rId4"/>
            <a:stretch>
              <a:fillRect/>
            </a:stretch>
          </a:blipFill>
        </p:spPr>
      </p:sp>
      <p:sp>
        <p:nvSpPr>
          <p:cNvPr id="11" name="Freeform 11"/>
          <p:cNvSpPr/>
          <p:nvPr/>
        </p:nvSpPr>
        <p:spPr>
          <a:xfrm>
            <a:off x="16240339" y="4198650"/>
            <a:ext cx="3090992" cy="4712339"/>
          </a:xfrm>
          <a:custGeom>
            <a:avLst/>
            <a:gdLst/>
            <a:ahLst/>
            <a:cxnLst/>
            <a:rect l="l" t="t" r="r" b="b"/>
            <a:pathLst>
              <a:path w="3090992" h="4712339">
                <a:moveTo>
                  <a:pt x="0" y="0"/>
                </a:moveTo>
                <a:lnTo>
                  <a:pt x="3090991" y="0"/>
                </a:lnTo>
                <a:lnTo>
                  <a:pt x="3090991" y="4712339"/>
                </a:lnTo>
                <a:lnTo>
                  <a:pt x="0" y="4712339"/>
                </a:lnTo>
                <a:lnTo>
                  <a:pt x="0" y="0"/>
                </a:lnTo>
                <a:close/>
              </a:path>
            </a:pathLst>
          </a:custGeom>
          <a:blipFill>
            <a:blip r:embed="rId5"/>
            <a:stretch>
              <a:fillRect l="-46009" t="-41927" r="-31375" b="-32711"/>
            </a:stretch>
          </a:blipFill>
        </p:spPr>
      </p:sp>
      <p:graphicFrame>
        <p:nvGraphicFramePr>
          <p:cNvPr id="12" name="Table 12"/>
          <p:cNvGraphicFramePr>
            <a:graphicFrameLocks noGrp="1"/>
          </p:cNvGraphicFramePr>
          <p:nvPr/>
        </p:nvGraphicFramePr>
        <p:xfrm>
          <a:off x="1282578" y="1932965"/>
          <a:ext cx="15976722" cy="3962400"/>
        </p:xfrm>
        <a:graphic>
          <a:graphicData uri="http://schemas.openxmlformats.org/drawingml/2006/table">
            <a:tbl>
              <a:tblPr/>
              <a:tblGrid>
                <a:gridCol w="3892061"/>
                <a:gridCol w="3841815"/>
                <a:gridCol w="4166835"/>
                <a:gridCol w="4076011"/>
              </a:tblGrid>
              <a:tr h="1490709">
                <a:tc>
                  <a:txBody>
                    <a:bodyPr/>
                    <a:lstStyle/>
                    <a:p>
                      <a:pPr algn="ctr">
                        <a:lnSpc>
                          <a:spcPts val="4479"/>
                        </a:lnSpc>
                        <a:defRPr/>
                      </a:pPr>
                      <a:r>
                        <a:rPr lang="en-US" sz="3199">
                          <a:solidFill>
                            <a:srgbClr val="FFFFFF"/>
                          </a:solidFill>
                          <a:latin typeface="Canva Sans Bold"/>
                        </a:rPr>
                        <a:t>Judul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919"/>
                        </a:lnSpc>
                        <a:defRPr/>
                      </a:pPr>
                      <a:r>
                        <a:rPr lang="en-US" sz="2799">
                          <a:solidFill>
                            <a:srgbClr val="FFFFFF"/>
                          </a:solidFill>
                          <a:latin typeface="Canva Sans Bold"/>
                        </a:rPr>
                        <a:t>Himpunan Penulis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919"/>
                        </a:lnSpc>
                        <a:defRPr/>
                      </a:pPr>
                      <a:r>
                        <a:rPr lang="en-US" sz="2799">
                          <a:solidFill>
                            <a:srgbClr val="FFFFFF"/>
                          </a:solidFill>
                          <a:latin typeface="Canva Sans Bold"/>
                        </a:rPr>
                        <a:t>Penerbit</a:t>
                      </a:r>
                      <a:endParaRPr lang="en-US" sz="1100"/>
                    </a:p>
                    <a:p>
                      <a:pPr algn="ctr">
                        <a:lnSpc>
                          <a:spcPts val="3919"/>
                        </a:lnSpc>
                      </a:pPr>
                      <a:r>
                        <a:rPr lang="en-US" sz="2799">
                          <a:solidFill>
                            <a:srgbClr val="FFFFFF"/>
                          </a:solidFill>
                          <a:latin typeface="Canva Sans Bold"/>
                        </a:rPr>
                        <a:t>(nama, cabang)</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639"/>
                        </a:lnSpc>
                        <a:defRPr/>
                      </a:pPr>
                      <a:r>
                        <a:rPr lang="en-US" sz="2599">
                          <a:solidFill>
                            <a:srgbClr val="FFFFFF"/>
                          </a:solidFill>
                          <a:latin typeface="Canva Sans Bold"/>
                        </a:rPr>
                        <a:t>Himpunan kata kunci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r>
              <a:tr h="1442621">
                <a:tc>
                  <a:txBody>
                    <a:bodyPr/>
                    <a:lstStyle/>
                    <a:p>
                      <a:pPr algn="ctr">
                        <a:lnSpc>
                          <a:spcPts val="3779"/>
                        </a:lnSpc>
                        <a:defRPr/>
                      </a:pPr>
                      <a:r>
                        <a:rPr lang="en-US" sz="2699">
                          <a:solidFill>
                            <a:srgbClr val="000000"/>
                          </a:solidFill>
                          <a:latin typeface="Canva Sans Bold"/>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{Smith, Jones]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(McGrow-Hill, New York]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{parsing, analysis]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9070">
                <a:tc>
                  <a:txBody>
                    <a:bodyPr/>
                    <a:lstStyle/>
                    <a:p>
                      <a:pPr algn="ctr">
                        <a:lnSpc>
                          <a:spcPts val="3779"/>
                        </a:lnSpc>
                        <a:defRPr/>
                      </a:pPr>
                      <a:r>
                        <a:rPr lang="en-US" sz="2700">
                          <a:solidFill>
                            <a:srgbClr val="000000"/>
                          </a:solidFill>
                          <a:latin typeface="Canva Sans Bold"/>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{Jones, Frick]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(Oxford, London)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{Internet, Web]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13" name="TextBox 13"/>
          <p:cNvSpPr txBox="1"/>
          <p:nvPr/>
        </p:nvSpPr>
        <p:spPr>
          <a:xfrm>
            <a:off x="1213323" y="6935814"/>
            <a:ext cx="17074677" cy="2820041"/>
          </a:xfrm>
          <a:prstGeom prst="rect">
            <a:avLst/>
          </a:prstGeom>
        </p:spPr>
        <p:txBody>
          <a:bodyPr lIns="0" tIns="0" rIns="0" bIns="0" rtlCol="0" anchor="t">
            <a:spAutoFit/>
          </a:bodyPr>
          <a:lstStyle/>
          <a:p>
            <a:pPr>
              <a:lnSpc>
                <a:spcPts val="3710"/>
              </a:lnSpc>
            </a:pPr>
            <a:r>
              <a:rPr lang="en-US" sz="3533">
                <a:solidFill>
                  <a:srgbClr val="000000"/>
                </a:solidFill>
                <a:latin typeface="Canva Sans"/>
              </a:rPr>
              <a:t>Menggambarkan relasi bersarang dengan contoh perpustakaan (tabel diatas). misalnya menyimpan informasi setiap buku seperti berikut :</a:t>
            </a:r>
          </a:p>
          <a:p>
            <a:pPr marL="762918" lvl="1" indent="-381459">
              <a:lnSpc>
                <a:spcPts val="3710"/>
              </a:lnSpc>
              <a:buFont typeface="Arial"/>
              <a:buChar char="•"/>
            </a:pPr>
            <a:r>
              <a:rPr lang="en-US" sz="3533">
                <a:solidFill>
                  <a:srgbClr val="000000"/>
                </a:solidFill>
                <a:latin typeface="Canva Sans"/>
              </a:rPr>
              <a:t> Judul buku,</a:t>
            </a:r>
          </a:p>
          <a:p>
            <a:pPr marL="762918" lvl="1" indent="-381459">
              <a:lnSpc>
                <a:spcPts val="3710"/>
              </a:lnSpc>
              <a:buFont typeface="Arial"/>
              <a:buChar char="•"/>
            </a:pPr>
            <a:r>
              <a:rPr lang="en-US" sz="3533">
                <a:solidFill>
                  <a:srgbClr val="000000"/>
                </a:solidFill>
                <a:latin typeface="Canva Sans"/>
              </a:rPr>
              <a:t> Himpunan nama penulis,</a:t>
            </a:r>
          </a:p>
          <a:p>
            <a:pPr marL="762918" lvl="1" indent="-381459">
              <a:lnSpc>
                <a:spcPts val="3710"/>
              </a:lnSpc>
              <a:buFont typeface="Arial"/>
              <a:buChar char="•"/>
            </a:pPr>
            <a:r>
              <a:rPr lang="en-US" sz="3533">
                <a:solidFill>
                  <a:srgbClr val="000000"/>
                </a:solidFill>
                <a:latin typeface="Canva Sans"/>
              </a:rPr>
              <a:t> Penerbit,</a:t>
            </a:r>
          </a:p>
          <a:p>
            <a:pPr marL="762918" lvl="1" indent="-381459">
              <a:lnSpc>
                <a:spcPts val="3710"/>
              </a:lnSpc>
              <a:buFont typeface="Arial"/>
              <a:buChar char="•"/>
            </a:pPr>
            <a:r>
              <a:rPr lang="en-US" sz="3533">
                <a:solidFill>
                  <a:srgbClr val="000000"/>
                </a:solidFill>
                <a:latin typeface="Canva Sans"/>
              </a:rPr>
              <a:t> Himpunan kata kunci</a:t>
            </a:r>
          </a:p>
        </p:txBody>
      </p:sp>
      <p:sp>
        <p:nvSpPr>
          <p:cNvPr id="14" name="TextBox 14"/>
          <p:cNvSpPr txBox="1"/>
          <p:nvPr/>
        </p:nvSpPr>
        <p:spPr>
          <a:xfrm>
            <a:off x="2955545" y="6177385"/>
            <a:ext cx="13590233" cy="377429"/>
          </a:xfrm>
          <a:prstGeom prst="rect">
            <a:avLst/>
          </a:prstGeom>
        </p:spPr>
        <p:txBody>
          <a:bodyPr lIns="0" tIns="0" rIns="0" bIns="0" rtlCol="0" anchor="t">
            <a:spAutoFit/>
          </a:bodyPr>
          <a:lstStyle/>
          <a:p>
            <a:pPr algn="ctr">
              <a:lnSpc>
                <a:spcPts val="2953"/>
              </a:lnSpc>
            </a:pPr>
            <a:r>
              <a:rPr lang="en-US" sz="2812">
                <a:solidFill>
                  <a:srgbClr val="000000"/>
                </a:solidFill>
                <a:latin typeface="Canva Sans Bold"/>
              </a:rPr>
              <a:t>Gambar 8.5</a:t>
            </a:r>
            <a:r>
              <a:rPr lang="en-US" sz="2812">
                <a:solidFill>
                  <a:srgbClr val="000000"/>
                </a:solidFill>
                <a:latin typeface="Canva Sans"/>
              </a:rPr>
              <a:t> Relasi buku yang tidak memenuhi bentuk normal pertama (1NF)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62522" y="35084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783029">
            <a:off x="-1745945" y="-1967857"/>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392382" y="31116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5"/>
            <a:stretch>
              <a:fillRect/>
            </a:stretch>
          </a:blipFill>
        </p:spPr>
      </p:sp>
      <p:sp>
        <p:nvSpPr>
          <p:cNvPr id="6" name="Freeform 6"/>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6"/>
            <a:stretch>
              <a:fillRect/>
            </a:stretch>
          </a:blipFill>
        </p:spPr>
      </p:sp>
      <p:sp>
        <p:nvSpPr>
          <p:cNvPr id="7" name="TextBox 7"/>
          <p:cNvSpPr txBox="1"/>
          <p:nvPr/>
        </p:nvSpPr>
        <p:spPr>
          <a:xfrm>
            <a:off x="1954832" y="2187198"/>
            <a:ext cx="14378337" cy="5298073"/>
          </a:xfrm>
          <a:prstGeom prst="rect">
            <a:avLst/>
          </a:prstGeom>
        </p:spPr>
        <p:txBody>
          <a:bodyPr lIns="0" tIns="0" rIns="0" bIns="0" rtlCol="0" anchor="t">
            <a:spAutoFit/>
          </a:bodyPr>
          <a:lstStyle/>
          <a:p>
            <a:pPr algn="just">
              <a:lnSpc>
                <a:spcPts val="4652"/>
              </a:lnSpc>
            </a:pPr>
            <a:r>
              <a:rPr lang="en-US" sz="3578">
                <a:solidFill>
                  <a:srgbClr val="000000"/>
                </a:solidFill>
                <a:latin typeface="Canva Sans"/>
              </a:rPr>
              <a:t>  </a:t>
            </a:r>
            <a:r>
              <a:rPr lang="en-US" sz="3578">
                <a:solidFill>
                  <a:srgbClr val="000000"/>
                </a:solidFill>
                <a:latin typeface="Canva Sans Bold"/>
              </a:rPr>
              <a:t>Gambar 8.5</a:t>
            </a:r>
            <a:r>
              <a:rPr lang="en-US" sz="3578">
                <a:solidFill>
                  <a:srgbClr val="000000"/>
                </a:solidFill>
                <a:latin typeface="Canva Sans"/>
              </a:rPr>
              <a:t> tadi memperlihatkan contoh relasi (buku). Relasi buku dapat dipresentasikan dalam bentuk 1NF seperti yang diperlihatkan pada </a:t>
            </a:r>
            <a:r>
              <a:rPr lang="en-US" sz="3578">
                <a:solidFill>
                  <a:srgbClr val="000000"/>
                </a:solidFill>
                <a:latin typeface="Canva Sans Bold"/>
              </a:rPr>
              <a:t>Gambar 8.6</a:t>
            </a:r>
            <a:r>
              <a:rPr lang="en-US" sz="3578">
                <a:solidFill>
                  <a:srgbClr val="000000"/>
                </a:solidFill>
                <a:latin typeface="Canva Sans"/>
              </a:rPr>
              <a:t>. Karena  harus memiliki nilai yang atomik untuk memenuhi bentuk normal pertama, kemudian ingin mengakses penulis dan kata kunci secara individu, kita memerlukan satu rekaman untuk setiap pasangan (kata kunci, penulis).  Atribut penerbit dibentuk menjadi relasi 1NF dengan membaginya menjadi dua atribut, satu untuk setiap subbagian dari penerbit.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1725275">
            <a:off x="14884301" y="-136229"/>
            <a:ext cx="5513624" cy="7724867"/>
          </a:xfrm>
          <a:custGeom>
            <a:avLst/>
            <a:gdLst/>
            <a:ahLst/>
            <a:cxnLst/>
            <a:rect l="l" t="t" r="r" b="b"/>
            <a:pathLst>
              <a:path w="5513624" h="7724867">
                <a:moveTo>
                  <a:pt x="0" y="0"/>
                </a:moveTo>
                <a:lnTo>
                  <a:pt x="5513624" y="0"/>
                </a:lnTo>
                <a:lnTo>
                  <a:pt x="5513624" y="7724867"/>
                </a:lnTo>
                <a:lnTo>
                  <a:pt x="0" y="7724867"/>
                </a:lnTo>
                <a:lnTo>
                  <a:pt x="0" y="0"/>
                </a:lnTo>
                <a:close/>
              </a:path>
            </a:pathLst>
          </a:custGeom>
          <a:blipFill>
            <a:blip r:embed="rId2"/>
            <a:stretch>
              <a:fillRect/>
            </a:stretch>
          </a:blipFill>
        </p:spPr>
      </p:sp>
      <p:sp>
        <p:nvSpPr>
          <p:cNvPr id="3" name="Freeform 3"/>
          <p:cNvSpPr/>
          <p:nvPr/>
        </p:nvSpPr>
        <p:spPr>
          <a:xfrm rot="-3758601" flipH="1">
            <a:off x="8015040" y="10640718"/>
            <a:ext cx="16491006" cy="3588894"/>
          </a:xfrm>
          <a:custGeom>
            <a:avLst/>
            <a:gdLst/>
            <a:ahLst/>
            <a:cxnLst/>
            <a:rect l="l" t="t" r="r" b="b"/>
            <a:pathLst>
              <a:path w="16491006" h="3588894">
                <a:moveTo>
                  <a:pt x="16491006" y="0"/>
                </a:moveTo>
                <a:lnTo>
                  <a:pt x="0" y="0"/>
                </a:lnTo>
                <a:lnTo>
                  <a:pt x="0" y="3588893"/>
                </a:lnTo>
                <a:lnTo>
                  <a:pt x="16491006" y="3588893"/>
                </a:lnTo>
                <a:lnTo>
                  <a:pt x="16491006" y="0"/>
                </a:lnTo>
                <a:close/>
              </a:path>
            </a:pathLst>
          </a:custGeom>
          <a:blipFill>
            <a:blip r:embed="rId3"/>
            <a:stretch>
              <a:fillRect t="-401" b="-401"/>
            </a:stretch>
          </a:blipFill>
        </p:spPr>
      </p:sp>
      <p:sp>
        <p:nvSpPr>
          <p:cNvPr id="4" name="Freeform 4"/>
          <p:cNvSpPr/>
          <p:nvPr/>
        </p:nvSpPr>
        <p:spPr>
          <a:xfrm rot="-5128919">
            <a:off x="-7216803" y="-2780581"/>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3"/>
            <a:stretch>
              <a:fillRect t="-401" b="-401"/>
            </a:stretch>
          </a:blipFill>
        </p:spPr>
      </p:sp>
      <p:sp>
        <p:nvSpPr>
          <p:cNvPr id="5" name="Freeform 5"/>
          <p:cNvSpPr/>
          <p:nvPr/>
        </p:nvSpPr>
        <p:spPr>
          <a:xfrm rot="727633">
            <a:off x="-2534730" y="25158"/>
            <a:ext cx="5283243" cy="7402092"/>
          </a:xfrm>
          <a:custGeom>
            <a:avLst/>
            <a:gdLst/>
            <a:ahLst/>
            <a:cxnLst/>
            <a:rect l="l" t="t" r="r" b="b"/>
            <a:pathLst>
              <a:path w="5283243" h="7402092">
                <a:moveTo>
                  <a:pt x="0" y="0"/>
                </a:moveTo>
                <a:lnTo>
                  <a:pt x="5283243" y="0"/>
                </a:lnTo>
                <a:lnTo>
                  <a:pt x="5283243" y="7402092"/>
                </a:lnTo>
                <a:lnTo>
                  <a:pt x="0" y="7402092"/>
                </a:lnTo>
                <a:lnTo>
                  <a:pt x="0" y="0"/>
                </a:lnTo>
                <a:close/>
              </a:path>
            </a:pathLst>
          </a:custGeom>
          <a:blipFill>
            <a:blip r:embed="rId2"/>
            <a:stretch>
              <a:fillRect/>
            </a:stretch>
          </a:blipFill>
        </p:spPr>
      </p:sp>
      <p:sp>
        <p:nvSpPr>
          <p:cNvPr id="6" name="Freeform 6"/>
          <p:cNvSpPr/>
          <p:nvPr/>
        </p:nvSpPr>
        <p:spPr>
          <a:xfrm>
            <a:off x="-877205" y="5143500"/>
            <a:ext cx="2887282" cy="3295043"/>
          </a:xfrm>
          <a:custGeom>
            <a:avLst/>
            <a:gdLst/>
            <a:ahLst/>
            <a:cxnLst/>
            <a:rect l="l" t="t" r="r" b="b"/>
            <a:pathLst>
              <a:path w="2887282" h="3295043">
                <a:moveTo>
                  <a:pt x="0" y="0"/>
                </a:moveTo>
                <a:lnTo>
                  <a:pt x="2887282" y="0"/>
                </a:lnTo>
                <a:lnTo>
                  <a:pt x="2887282" y="3295043"/>
                </a:lnTo>
                <a:lnTo>
                  <a:pt x="0" y="3295043"/>
                </a:lnTo>
                <a:lnTo>
                  <a:pt x="0" y="0"/>
                </a:lnTo>
                <a:close/>
              </a:path>
            </a:pathLst>
          </a:custGeom>
          <a:blipFill>
            <a:blip r:embed="rId4"/>
            <a:stretch>
              <a:fillRect/>
            </a:stretch>
          </a:blipFill>
        </p:spPr>
      </p:sp>
      <p:sp>
        <p:nvSpPr>
          <p:cNvPr id="7" name="Freeform 7"/>
          <p:cNvSpPr/>
          <p:nvPr/>
        </p:nvSpPr>
        <p:spPr>
          <a:xfrm>
            <a:off x="16240339" y="4198650"/>
            <a:ext cx="3090992" cy="4712339"/>
          </a:xfrm>
          <a:custGeom>
            <a:avLst/>
            <a:gdLst/>
            <a:ahLst/>
            <a:cxnLst/>
            <a:rect l="l" t="t" r="r" b="b"/>
            <a:pathLst>
              <a:path w="3090992" h="4712339">
                <a:moveTo>
                  <a:pt x="0" y="0"/>
                </a:moveTo>
                <a:lnTo>
                  <a:pt x="3090991" y="0"/>
                </a:lnTo>
                <a:lnTo>
                  <a:pt x="3090991" y="4712339"/>
                </a:lnTo>
                <a:lnTo>
                  <a:pt x="0" y="4712339"/>
                </a:lnTo>
                <a:lnTo>
                  <a:pt x="0" y="0"/>
                </a:lnTo>
                <a:close/>
              </a:path>
            </a:pathLst>
          </a:custGeom>
          <a:blipFill>
            <a:blip r:embed="rId5"/>
            <a:stretch>
              <a:fillRect l="-46009" t="-41927" r="-31375" b="-32711"/>
            </a:stretch>
          </a:blipFill>
        </p:spPr>
      </p:sp>
      <p:graphicFrame>
        <p:nvGraphicFramePr>
          <p:cNvPr id="8" name="Table 8"/>
          <p:cNvGraphicFramePr>
            <a:graphicFrameLocks noGrp="1"/>
          </p:cNvGraphicFramePr>
          <p:nvPr/>
        </p:nvGraphicFramePr>
        <p:xfrm>
          <a:off x="534301" y="304797"/>
          <a:ext cx="17219399" cy="8953503"/>
        </p:xfrm>
        <a:graphic>
          <a:graphicData uri="http://schemas.openxmlformats.org/drawingml/2006/table">
            <a:tbl>
              <a:tblPr/>
              <a:tblGrid>
                <a:gridCol w="3131296"/>
                <a:gridCol w="3179432"/>
                <a:gridCol w="4004353"/>
                <a:gridCol w="3709350"/>
                <a:gridCol w="3194967"/>
              </a:tblGrid>
              <a:tr h="1052228">
                <a:tc>
                  <a:txBody>
                    <a:bodyPr/>
                    <a:lstStyle/>
                    <a:p>
                      <a:pPr algn="ctr">
                        <a:lnSpc>
                          <a:spcPts val="4479"/>
                        </a:lnSpc>
                        <a:defRPr/>
                      </a:pPr>
                      <a:r>
                        <a:rPr lang="en-US" sz="3199">
                          <a:solidFill>
                            <a:srgbClr val="FFFFFF"/>
                          </a:solidFill>
                          <a:latin typeface="Canva Sans Bold"/>
                        </a:rPr>
                        <a:t>Judul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919"/>
                        </a:lnSpc>
                        <a:defRPr/>
                      </a:pPr>
                      <a:r>
                        <a:rPr lang="en-US" sz="2799">
                          <a:solidFill>
                            <a:srgbClr val="FFFFFF"/>
                          </a:solidFill>
                          <a:latin typeface="Canva Sans Bold"/>
                        </a:rPr>
                        <a:t>Penulis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919"/>
                        </a:lnSpc>
                        <a:defRPr/>
                      </a:pPr>
                      <a:r>
                        <a:rPr lang="en-US" sz="2799">
                          <a:solidFill>
                            <a:srgbClr val="FFFFFF"/>
                          </a:solidFill>
                          <a:latin typeface="Canva Sans Bold"/>
                        </a:rPr>
                        <a:t>Nama_Penerbit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499"/>
                        </a:lnSpc>
                        <a:defRPr/>
                      </a:pPr>
                      <a:r>
                        <a:rPr lang="en-US" sz="2499">
                          <a:solidFill>
                            <a:srgbClr val="FFFFFF"/>
                          </a:solidFill>
                          <a:latin typeface="Canva Sans Bold"/>
                        </a:rPr>
                        <a:t>Cabang_Penerbit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3499"/>
                        </a:lnSpc>
                        <a:defRPr/>
                      </a:pPr>
                      <a:r>
                        <a:rPr lang="en-US" sz="2499">
                          <a:solidFill>
                            <a:srgbClr val="FFFFFF"/>
                          </a:solidFill>
                          <a:latin typeface="Canva Sans Bold"/>
                        </a:rPr>
                        <a:t>Kata Kunci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r>
              <a:tr h="956571">
                <a:tc>
                  <a:txBody>
                    <a:bodyPr/>
                    <a:lstStyle/>
                    <a:p>
                      <a:pPr algn="ctr">
                        <a:lnSpc>
                          <a:spcPts val="3779"/>
                        </a:lnSpc>
                        <a:defRPr/>
                      </a:pPr>
                      <a:r>
                        <a:rPr lang="en-US" sz="2699">
                          <a:solidFill>
                            <a:srgbClr val="000000"/>
                          </a:solidFill>
                          <a:latin typeface="Canva Sans Bold"/>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Smith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McGrow-Hill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New York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Parsing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107307">
                <a:tc>
                  <a:txBody>
                    <a:bodyPr/>
                    <a:lstStyle/>
                    <a:p>
                      <a:pPr algn="ctr">
                        <a:lnSpc>
                          <a:spcPts val="3779"/>
                        </a:lnSpc>
                        <a:defRPr/>
                      </a:pPr>
                      <a:r>
                        <a:rPr lang="en-US" sz="2700">
                          <a:solidFill>
                            <a:srgbClr val="000000"/>
                          </a:solidFill>
                          <a:latin typeface="Canva Sans Bold"/>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Jones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McGrow-Hill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New York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Parsing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56571">
                <a:tc>
                  <a:txBody>
                    <a:bodyPr/>
                    <a:lstStyle/>
                    <a:p>
                      <a:pPr algn="ctr">
                        <a:lnSpc>
                          <a:spcPts val="3779"/>
                        </a:lnSpc>
                        <a:defRPr/>
                      </a:pPr>
                      <a:r>
                        <a:rPr lang="en-US" sz="2700">
                          <a:solidFill>
                            <a:srgbClr val="000000"/>
                          </a:solidFill>
                          <a:latin typeface="Canva Sans Bold"/>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Smith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McGrow-Hill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New York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Analysis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56571">
                <a:tc>
                  <a:txBody>
                    <a:bodyPr/>
                    <a:lstStyle/>
                    <a:p>
                      <a:pPr algn="ctr">
                        <a:lnSpc>
                          <a:spcPts val="3779"/>
                        </a:lnSpc>
                        <a:defRPr/>
                      </a:pPr>
                      <a:r>
                        <a:rPr lang="en-US" sz="2700">
                          <a:solidFill>
                            <a:srgbClr val="000000"/>
                          </a:solidFill>
                          <a:latin typeface="Canva Sans Bold"/>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Jones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McGrow-Hill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New York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Analysis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56571">
                <a:tc>
                  <a:txBody>
                    <a:bodyPr/>
                    <a:lstStyle/>
                    <a:p>
                      <a:pPr algn="ctr">
                        <a:lnSpc>
                          <a:spcPts val="3779"/>
                        </a:lnSpc>
                        <a:defRPr/>
                      </a:pPr>
                      <a:r>
                        <a:rPr lang="en-US" sz="2700">
                          <a:solidFill>
                            <a:srgbClr val="000000"/>
                          </a:solidFill>
                          <a:latin typeface="Canva Sans Bold"/>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Jones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Oxford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London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Internet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54545">
                <a:tc>
                  <a:txBody>
                    <a:bodyPr/>
                    <a:lstStyle/>
                    <a:p>
                      <a:pPr algn="ctr">
                        <a:lnSpc>
                          <a:spcPts val="3779"/>
                        </a:lnSpc>
                        <a:defRPr/>
                      </a:pPr>
                      <a:r>
                        <a:rPr lang="en-US" sz="2700">
                          <a:solidFill>
                            <a:srgbClr val="000000"/>
                          </a:solidFill>
                          <a:latin typeface="Canva Sans Bold"/>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Frick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Oxford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London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Internet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56571">
                <a:tc>
                  <a:txBody>
                    <a:bodyPr/>
                    <a:lstStyle/>
                    <a:p>
                      <a:pPr algn="ctr">
                        <a:lnSpc>
                          <a:spcPts val="3779"/>
                        </a:lnSpc>
                        <a:defRPr/>
                      </a:pPr>
                      <a:r>
                        <a:rPr lang="en-US" sz="2700">
                          <a:solidFill>
                            <a:srgbClr val="000000"/>
                          </a:solidFill>
                          <a:latin typeface="Canva Sans Bold"/>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Jones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Oxford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London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Web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956571">
                <a:tc>
                  <a:txBody>
                    <a:bodyPr/>
                    <a:lstStyle/>
                    <a:p>
                      <a:pPr algn="ctr">
                        <a:lnSpc>
                          <a:spcPts val="3779"/>
                        </a:lnSpc>
                        <a:defRPr/>
                      </a:pPr>
                      <a:r>
                        <a:rPr lang="en-US" sz="2700">
                          <a:solidFill>
                            <a:srgbClr val="000000"/>
                          </a:solidFill>
                          <a:latin typeface="Canva Sans Bold"/>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Frick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Oxford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London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3779"/>
                        </a:lnSpc>
                        <a:defRPr/>
                      </a:pPr>
                      <a:r>
                        <a:rPr lang="en-US" sz="2699">
                          <a:solidFill>
                            <a:srgbClr val="000000"/>
                          </a:solidFill>
                          <a:latin typeface="Canva Sans Bold"/>
                        </a:rPr>
                        <a:t>Web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9" name="TextBox 9"/>
          <p:cNvSpPr txBox="1"/>
          <p:nvPr/>
        </p:nvSpPr>
        <p:spPr>
          <a:xfrm>
            <a:off x="2410019" y="9436839"/>
            <a:ext cx="13467963" cy="471551"/>
          </a:xfrm>
          <a:prstGeom prst="rect">
            <a:avLst/>
          </a:prstGeom>
        </p:spPr>
        <p:txBody>
          <a:bodyPr lIns="0" tIns="0" rIns="0" bIns="0" rtlCol="0" anchor="t">
            <a:spAutoFit/>
          </a:bodyPr>
          <a:lstStyle/>
          <a:p>
            <a:pPr algn="ctr">
              <a:lnSpc>
                <a:spcPts val="3934"/>
              </a:lnSpc>
              <a:spcBef>
                <a:spcPct val="0"/>
              </a:spcBef>
            </a:pPr>
            <a:r>
              <a:rPr lang="en-US" sz="2810">
                <a:solidFill>
                  <a:srgbClr val="000000"/>
                </a:solidFill>
                <a:latin typeface="Canva Sans Bold"/>
              </a:rPr>
              <a:t>Gambar 8.6</a:t>
            </a:r>
            <a:r>
              <a:rPr lang="en-US" sz="2810">
                <a:solidFill>
                  <a:srgbClr val="000000"/>
                </a:solidFill>
                <a:latin typeface="Canva Sans"/>
              </a:rPr>
              <a:t>  Relasi buku yang memenuhi bentuk normal pertama (1NF)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5962974" y="368240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5" name="Freeform 5"/>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5"/>
            <a:stretch>
              <a:fillRect/>
            </a:stretch>
          </a:blipFill>
        </p:spPr>
      </p:sp>
      <p:sp>
        <p:nvSpPr>
          <p:cNvPr id="6" name="TextBox 6"/>
          <p:cNvSpPr txBox="1"/>
          <p:nvPr/>
        </p:nvSpPr>
        <p:spPr>
          <a:xfrm>
            <a:off x="5411391" y="1245236"/>
            <a:ext cx="7075348" cy="830699"/>
          </a:xfrm>
          <a:prstGeom prst="rect">
            <a:avLst/>
          </a:prstGeom>
        </p:spPr>
        <p:txBody>
          <a:bodyPr lIns="0" tIns="0" rIns="0" bIns="0" rtlCol="0" anchor="t">
            <a:spAutoFit/>
          </a:bodyPr>
          <a:lstStyle/>
          <a:p>
            <a:pPr>
              <a:lnSpc>
                <a:spcPts val="6617"/>
              </a:lnSpc>
            </a:pPr>
            <a:r>
              <a:rPr lang="en-US" sz="5090" u="sng">
                <a:solidFill>
                  <a:srgbClr val="000000"/>
                </a:solidFill>
                <a:latin typeface="Canva Sans Bold"/>
              </a:rPr>
              <a:t>Bahasa Definisi Objek</a:t>
            </a:r>
          </a:p>
        </p:txBody>
      </p:sp>
      <p:sp>
        <p:nvSpPr>
          <p:cNvPr id="7" name="TextBox 7"/>
          <p:cNvSpPr txBox="1"/>
          <p:nvPr/>
        </p:nvSpPr>
        <p:spPr>
          <a:xfrm>
            <a:off x="3145503" y="2280659"/>
            <a:ext cx="12543508" cy="2621632"/>
          </a:xfrm>
          <a:prstGeom prst="rect">
            <a:avLst/>
          </a:prstGeom>
        </p:spPr>
        <p:txBody>
          <a:bodyPr lIns="0" tIns="0" rIns="0" bIns="0" rtlCol="0" anchor="t">
            <a:spAutoFit/>
          </a:bodyPr>
          <a:lstStyle/>
          <a:p>
            <a:pPr>
              <a:lnSpc>
                <a:spcPts val="5252"/>
              </a:lnSpc>
            </a:pPr>
            <a:r>
              <a:rPr lang="en-US" sz="4040">
                <a:solidFill>
                  <a:srgbClr val="000000"/>
                </a:solidFill>
                <a:latin typeface="Canva Sans Bold"/>
              </a:rPr>
              <a:t>Untuk mengembangkan skema logika, kita akan secara khusus  menggunakan bahasa definisi objek (Object Definition Language [ODL]), yaitu sebuah bahasa definisi data untuk OODB</a:t>
            </a:r>
          </a:p>
        </p:txBody>
      </p:sp>
      <p:sp>
        <p:nvSpPr>
          <p:cNvPr id="8" name="Freeform 8"/>
          <p:cNvSpPr/>
          <p:nvPr/>
        </p:nvSpPr>
        <p:spPr>
          <a:xfrm>
            <a:off x="4762678" y="5454563"/>
            <a:ext cx="8762643" cy="4531017"/>
          </a:xfrm>
          <a:custGeom>
            <a:avLst/>
            <a:gdLst/>
            <a:ahLst/>
            <a:cxnLst/>
            <a:rect l="l" t="t" r="r" b="b"/>
            <a:pathLst>
              <a:path w="8762643" h="4531017">
                <a:moveTo>
                  <a:pt x="0" y="0"/>
                </a:moveTo>
                <a:lnTo>
                  <a:pt x="8762644" y="0"/>
                </a:lnTo>
                <a:lnTo>
                  <a:pt x="8762644" y="4531017"/>
                </a:lnTo>
                <a:lnTo>
                  <a:pt x="0" y="4531017"/>
                </a:lnTo>
                <a:lnTo>
                  <a:pt x="0" y="0"/>
                </a:lnTo>
                <a:close/>
              </a:path>
            </a:pathLst>
          </a:custGeom>
          <a:blipFill>
            <a:blip r:embed="rId6"/>
            <a:stretch>
              <a:fillRect/>
            </a:stretch>
          </a:blipFill>
        </p:spPr>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TextBox 3"/>
          <p:cNvSpPr txBox="1"/>
          <p:nvPr/>
        </p:nvSpPr>
        <p:spPr>
          <a:xfrm>
            <a:off x="2462381" y="707160"/>
            <a:ext cx="15152164" cy="8834581"/>
          </a:xfrm>
          <a:prstGeom prst="rect">
            <a:avLst/>
          </a:prstGeom>
        </p:spPr>
        <p:txBody>
          <a:bodyPr lIns="0" tIns="0" rIns="0" bIns="0" rtlCol="0" anchor="t">
            <a:spAutoFit/>
          </a:bodyPr>
          <a:lstStyle/>
          <a:p>
            <a:pPr>
              <a:lnSpc>
                <a:spcPts val="4372"/>
              </a:lnSpc>
            </a:pPr>
            <a:r>
              <a:rPr lang="en-US" sz="3363">
                <a:solidFill>
                  <a:srgbClr val="000000"/>
                </a:solidFill>
                <a:latin typeface="Canva Sans"/>
              </a:rPr>
              <a:t>Beberapa keanehan pada Gambar 8.6 akan hilang jika kita mengasumsikan  kebergantungan-kebergantungan banyak nilai seperti yang tertulis berikut :</a:t>
            </a:r>
          </a:p>
          <a:p>
            <a:pPr marL="726229" lvl="1" indent="-363114">
              <a:lnSpc>
                <a:spcPts val="4372"/>
              </a:lnSpc>
              <a:buFont typeface="Arial"/>
              <a:buChar char="•"/>
            </a:pPr>
            <a:r>
              <a:rPr lang="en-US" sz="3363">
                <a:solidFill>
                  <a:srgbClr val="000000"/>
                </a:solidFill>
                <a:latin typeface="Canva Sans"/>
              </a:rPr>
              <a:t>Judul  --&gt;  Penulis</a:t>
            </a:r>
          </a:p>
          <a:p>
            <a:pPr marL="726229" lvl="1" indent="-363114">
              <a:lnSpc>
                <a:spcPts val="4372"/>
              </a:lnSpc>
              <a:buFont typeface="Arial"/>
              <a:buChar char="•"/>
            </a:pPr>
            <a:r>
              <a:rPr lang="en-US" sz="3363">
                <a:solidFill>
                  <a:srgbClr val="000000"/>
                </a:solidFill>
                <a:latin typeface="Canva Sans"/>
              </a:rPr>
              <a:t>Judul  --&gt; Kata_Kunci</a:t>
            </a:r>
          </a:p>
          <a:p>
            <a:pPr marL="726229" lvl="1" indent="-363114">
              <a:lnSpc>
                <a:spcPts val="4372"/>
              </a:lnSpc>
              <a:buFont typeface="Arial"/>
              <a:buChar char="•"/>
            </a:pPr>
            <a:r>
              <a:rPr lang="en-US" sz="3363">
                <a:solidFill>
                  <a:srgbClr val="000000"/>
                </a:solidFill>
                <a:latin typeface="Canva Sans"/>
              </a:rPr>
              <a:t>Judul  --&gt; Nama_Penerbit, Cabang_Penerbit</a:t>
            </a:r>
          </a:p>
          <a:p>
            <a:pPr>
              <a:lnSpc>
                <a:spcPts val="4372"/>
              </a:lnSpc>
            </a:pPr>
            <a:endParaRPr lang="en-US" sz="3363">
              <a:solidFill>
                <a:srgbClr val="000000"/>
              </a:solidFill>
              <a:latin typeface="Canva Sans"/>
            </a:endParaRPr>
          </a:p>
          <a:p>
            <a:pPr>
              <a:lnSpc>
                <a:spcPts val="4372"/>
              </a:lnSpc>
            </a:pPr>
            <a:endParaRPr lang="en-US" sz="3363">
              <a:solidFill>
                <a:srgbClr val="000000"/>
              </a:solidFill>
              <a:latin typeface="Canva Sans"/>
            </a:endParaRPr>
          </a:p>
          <a:p>
            <a:pPr>
              <a:lnSpc>
                <a:spcPts val="4372"/>
              </a:lnSpc>
            </a:pPr>
            <a:r>
              <a:rPr lang="en-US" sz="3363">
                <a:solidFill>
                  <a:srgbClr val="000000"/>
                </a:solidFill>
                <a:latin typeface="Canva Sans"/>
              </a:rPr>
              <a:t>Mengkomposisi relasi tersebut ke bentuk normal ke-4(4NF) demgan skema berikut :</a:t>
            </a:r>
          </a:p>
          <a:p>
            <a:pPr marL="726229" lvl="1" indent="-363114">
              <a:lnSpc>
                <a:spcPts val="4372"/>
              </a:lnSpc>
              <a:buFont typeface="Arial"/>
              <a:buChar char="•"/>
            </a:pPr>
            <a:r>
              <a:rPr lang="en-US" sz="3363">
                <a:solidFill>
                  <a:srgbClr val="000000"/>
                </a:solidFill>
                <a:latin typeface="Canva Sans"/>
              </a:rPr>
              <a:t>Penulis (Judul, Penulis)</a:t>
            </a:r>
          </a:p>
          <a:p>
            <a:pPr marL="726229" lvl="1" indent="-363114">
              <a:lnSpc>
                <a:spcPts val="4372"/>
              </a:lnSpc>
              <a:buFont typeface="Arial"/>
              <a:buChar char="•"/>
            </a:pPr>
            <a:r>
              <a:rPr lang="en-US" sz="3363">
                <a:solidFill>
                  <a:srgbClr val="000000"/>
                </a:solidFill>
                <a:latin typeface="Canva Sans"/>
              </a:rPr>
              <a:t>Kata_kunci (Penulis, Kata_Kunci)</a:t>
            </a:r>
          </a:p>
          <a:p>
            <a:pPr marL="726229" lvl="1" indent="-363114">
              <a:lnSpc>
                <a:spcPts val="4372"/>
              </a:lnSpc>
              <a:buFont typeface="Arial"/>
              <a:buChar char="•"/>
            </a:pPr>
            <a:r>
              <a:rPr lang="en-US" sz="3363">
                <a:solidFill>
                  <a:srgbClr val="000000"/>
                </a:solidFill>
                <a:latin typeface="Canva Sans"/>
              </a:rPr>
              <a:t>Buku (Judul, Nama_Penerbit, Cabang_Penerbit)</a:t>
            </a:r>
          </a:p>
          <a:p>
            <a:pPr>
              <a:lnSpc>
                <a:spcPts val="4372"/>
              </a:lnSpc>
            </a:pPr>
            <a:endParaRPr lang="en-US" sz="3363">
              <a:solidFill>
                <a:srgbClr val="000000"/>
              </a:solidFill>
              <a:latin typeface="Canva Sans"/>
            </a:endParaRPr>
          </a:p>
          <a:p>
            <a:pPr>
              <a:lnSpc>
                <a:spcPts val="4372"/>
              </a:lnSpc>
            </a:pPr>
            <a:r>
              <a:rPr lang="en-US" sz="3363">
                <a:solidFill>
                  <a:srgbClr val="000000"/>
                </a:solidFill>
                <a:latin typeface="Canva Sans"/>
              </a:rPr>
              <a:t>Gambar 8.7 memperlihatkan relasi pada Gambar 8.6 yang telah mengalami dekomposisi.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25289" y="215920"/>
          <a:ext cx="5031066" cy="5210175"/>
        </p:xfrm>
        <a:graphic>
          <a:graphicData uri="http://schemas.openxmlformats.org/drawingml/2006/table">
            <a:tbl>
              <a:tblPr/>
              <a:tblGrid>
                <a:gridCol w="2589136"/>
                <a:gridCol w="2441929"/>
              </a:tblGrid>
              <a:tr h="1103444">
                <a:tc>
                  <a:txBody>
                    <a:bodyPr/>
                    <a:lstStyle/>
                    <a:p>
                      <a:pPr algn="ctr">
                        <a:lnSpc>
                          <a:spcPts val="4759"/>
                        </a:lnSpc>
                        <a:defRPr/>
                      </a:pPr>
                      <a:r>
                        <a:rPr lang="en-US" sz="3399">
                          <a:solidFill>
                            <a:srgbClr val="FFFFFF"/>
                          </a:solidFill>
                          <a:latin typeface="Canva Sans Bold"/>
                        </a:rPr>
                        <a:t>Judul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759"/>
                        </a:lnSpc>
                        <a:defRPr/>
                      </a:pPr>
                      <a:r>
                        <a:rPr lang="en-US" sz="3399">
                          <a:solidFill>
                            <a:srgbClr val="FFFFFF"/>
                          </a:solidFill>
                          <a:latin typeface="Canva Sans Bold"/>
                        </a:rPr>
                        <a:t>Penulis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r>
              <a:tr h="1017088">
                <a:tc>
                  <a:txBody>
                    <a:bodyPr/>
                    <a:lstStyle/>
                    <a:p>
                      <a:pPr algn="ctr">
                        <a:lnSpc>
                          <a:spcPts val="4199"/>
                        </a:lnSpc>
                        <a:defRPr/>
                      </a:pPr>
                      <a:r>
                        <a:rPr lang="en-US" sz="2999">
                          <a:solidFill>
                            <a:srgbClr val="000000"/>
                          </a:solidFill>
                          <a:latin typeface="Canva Sans"/>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Smith</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6683">
                <a:tc>
                  <a:txBody>
                    <a:bodyPr/>
                    <a:lstStyle/>
                    <a:p>
                      <a:pPr algn="ctr">
                        <a:lnSpc>
                          <a:spcPts val="4200"/>
                        </a:lnSpc>
                        <a:defRPr/>
                      </a:pPr>
                      <a:r>
                        <a:rPr lang="en-US" sz="3000">
                          <a:solidFill>
                            <a:srgbClr val="000000"/>
                          </a:solidFill>
                          <a:latin typeface="Canva Sans"/>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199"/>
                        </a:lnSpc>
                        <a:defRPr/>
                      </a:pPr>
                      <a:r>
                        <a:rPr lang="en-US" sz="2999">
                          <a:solidFill>
                            <a:srgbClr val="000000"/>
                          </a:solidFill>
                          <a:latin typeface="Canva Sans"/>
                        </a:rPr>
                        <a:t>Jones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6683">
                <a:tc>
                  <a:txBody>
                    <a:bodyPr/>
                    <a:lstStyle/>
                    <a:p>
                      <a:pPr algn="ctr">
                        <a:lnSpc>
                          <a:spcPts val="4200"/>
                        </a:lnSpc>
                        <a:defRPr/>
                      </a:pPr>
                      <a:r>
                        <a:rPr lang="en-US" sz="3000">
                          <a:solidFill>
                            <a:srgbClr val="000000"/>
                          </a:solidFill>
                          <a:latin typeface="Canva Sans"/>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Jones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36278">
                <a:tc>
                  <a:txBody>
                    <a:bodyPr/>
                    <a:lstStyle/>
                    <a:p>
                      <a:pPr algn="ctr">
                        <a:lnSpc>
                          <a:spcPts val="4200"/>
                        </a:lnSpc>
                        <a:defRPr/>
                      </a:pPr>
                      <a:r>
                        <a:rPr lang="en-US" sz="3000">
                          <a:solidFill>
                            <a:srgbClr val="000000"/>
                          </a:solidFill>
                          <a:latin typeface="Canva Sans"/>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Frick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3" name="Table 3"/>
          <p:cNvGraphicFramePr>
            <a:graphicFrameLocks noGrp="1"/>
          </p:cNvGraphicFramePr>
          <p:nvPr/>
        </p:nvGraphicFramePr>
        <p:xfrm>
          <a:off x="9944100" y="215920"/>
          <a:ext cx="7315200" cy="5210175"/>
        </p:xfrm>
        <a:graphic>
          <a:graphicData uri="http://schemas.openxmlformats.org/drawingml/2006/table">
            <a:tbl>
              <a:tblPr/>
              <a:tblGrid>
                <a:gridCol w="3657600"/>
                <a:gridCol w="3657600"/>
              </a:tblGrid>
              <a:tr h="1103444">
                <a:tc>
                  <a:txBody>
                    <a:bodyPr/>
                    <a:lstStyle/>
                    <a:p>
                      <a:pPr algn="ctr">
                        <a:lnSpc>
                          <a:spcPts val="4759"/>
                        </a:lnSpc>
                        <a:defRPr/>
                      </a:pPr>
                      <a:r>
                        <a:rPr lang="en-US" sz="3399">
                          <a:solidFill>
                            <a:srgbClr val="FFFFFF"/>
                          </a:solidFill>
                          <a:latin typeface="Canva Sans Bold"/>
                        </a:rPr>
                        <a:t>Judul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759"/>
                        </a:lnSpc>
                        <a:defRPr/>
                      </a:pPr>
                      <a:r>
                        <a:rPr lang="en-US" sz="3399">
                          <a:solidFill>
                            <a:srgbClr val="FFFFFF"/>
                          </a:solidFill>
                          <a:latin typeface="Canva Sans Bold"/>
                        </a:rPr>
                        <a:t>Kata_Kunci</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r>
              <a:tr h="1026683">
                <a:tc>
                  <a:txBody>
                    <a:bodyPr/>
                    <a:lstStyle/>
                    <a:p>
                      <a:pPr algn="ctr">
                        <a:lnSpc>
                          <a:spcPts val="4200"/>
                        </a:lnSpc>
                        <a:defRPr/>
                      </a:pPr>
                      <a:r>
                        <a:rPr lang="en-US" sz="3000">
                          <a:solidFill>
                            <a:srgbClr val="000000"/>
                          </a:solidFill>
                          <a:latin typeface="Canva Sans"/>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Parsing</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6683">
                <a:tc>
                  <a:txBody>
                    <a:bodyPr/>
                    <a:lstStyle/>
                    <a:p>
                      <a:pPr algn="ctr">
                        <a:lnSpc>
                          <a:spcPts val="4200"/>
                        </a:lnSpc>
                        <a:defRPr/>
                      </a:pPr>
                      <a:r>
                        <a:rPr lang="en-US" sz="3000">
                          <a:solidFill>
                            <a:srgbClr val="000000"/>
                          </a:solidFill>
                          <a:latin typeface="Canva Sans"/>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Analysis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6683">
                <a:tc>
                  <a:txBody>
                    <a:bodyPr/>
                    <a:lstStyle/>
                    <a:p>
                      <a:pPr algn="ctr">
                        <a:lnSpc>
                          <a:spcPts val="4200"/>
                        </a:lnSpc>
                        <a:defRPr/>
                      </a:pPr>
                      <a:r>
                        <a:rPr lang="en-US" sz="3000">
                          <a:solidFill>
                            <a:srgbClr val="000000"/>
                          </a:solidFill>
                          <a:latin typeface="Canva Sans"/>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Internet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26683">
                <a:tc>
                  <a:txBody>
                    <a:bodyPr/>
                    <a:lstStyle/>
                    <a:p>
                      <a:pPr algn="ctr">
                        <a:lnSpc>
                          <a:spcPts val="4200"/>
                        </a:lnSpc>
                        <a:defRPr/>
                      </a:pPr>
                      <a:r>
                        <a:rPr lang="en-US" sz="3000">
                          <a:solidFill>
                            <a:srgbClr val="000000"/>
                          </a:solidFill>
                          <a:latin typeface="Canva Sans"/>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Web</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graphicFrame>
        <p:nvGraphicFramePr>
          <p:cNvPr id="4" name="Table 4"/>
          <p:cNvGraphicFramePr>
            <a:graphicFrameLocks noGrp="1"/>
          </p:cNvGraphicFramePr>
          <p:nvPr/>
        </p:nvGraphicFramePr>
        <p:xfrm>
          <a:off x="3240821" y="6162675"/>
          <a:ext cx="11745666" cy="3095625"/>
        </p:xfrm>
        <a:graphic>
          <a:graphicData uri="http://schemas.openxmlformats.org/drawingml/2006/table">
            <a:tbl>
              <a:tblPr/>
              <a:tblGrid>
                <a:gridCol w="3597439"/>
                <a:gridCol w="4314190"/>
                <a:gridCol w="3834037"/>
              </a:tblGrid>
              <a:tr h="1031875">
                <a:tc>
                  <a:txBody>
                    <a:bodyPr/>
                    <a:lstStyle/>
                    <a:p>
                      <a:pPr algn="ctr">
                        <a:lnSpc>
                          <a:spcPts val="4200"/>
                        </a:lnSpc>
                        <a:defRPr/>
                      </a:pPr>
                      <a:r>
                        <a:rPr lang="en-US" sz="3000">
                          <a:solidFill>
                            <a:srgbClr val="FFFFFF"/>
                          </a:solidFill>
                          <a:latin typeface="Canva Sans Bold"/>
                        </a:rPr>
                        <a:t>Judul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200"/>
                        </a:lnSpc>
                        <a:defRPr/>
                      </a:pPr>
                      <a:r>
                        <a:rPr lang="en-US" sz="3000">
                          <a:solidFill>
                            <a:srgbClr val="FFFFFF"/>
                          </a:solidFill>
                          <a:latin typeface="Canva Sans Bold"/>
                        </a:rPr>
                        <a:t>Nama_Penerbit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c>
                  <a:txBody>
                    <a:bodyPr/>
                    <a:lstStyle/>
                    <a:p>
                      <a:pPr algn="ctr">
                        <a:lnSpc>
                          <a:spcPts val="4200"/>
                        </a:lnSpc>
                        <a:defRPr/>
                      </a:pPr>
                      <a:r>
                        <a:rPr lang="en-US" sz="3000">
                          <a:solidFill>
                            <a:srgbClr val="FFFFFF"/>
                          </a:solidFill>
                          <a:latin typeface="Canva Sans Bold"/>
                        </a:rPr>
                        <a:t>Cabang_Penerbit</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191919"/>
                    </a:solidFill>
                  </a:tcPr>
                </a:tc>
              </a:tr>
              <a:tr h="1031875">
                <a:tc>
                  <a:txBody>
                    <a:bodyPr/>
                    <a:lstStyle/>
                    <a:p>
                      <a:pPr algn="ctr">
                        <a:lnSpc>
                          <a:spcPts val="4200"/>
                        </a:lnSpc>
                        <a:defRPr/>
                      </a:pPr>
                      <a:r>
                        <a:rPr lang="en-US" sz="3000">
                          <a:solidFill>
                            <a:srgbClr val="000000"/>
                          </a:solidFill>
                          <a:latin typeface="Canva Sans"/>
                        </a:rPr>
                        <a:t>Compilers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McGrow-Hill</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New York</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r h="1031875">
                <a:tc>
                  <a:txBody>
                    <a:bodyPr/>
                    <a:lstStyle/>
                    <a:p>
                      <a:pPr algn="ctr">
                        <a:lnSpc>
                          <a:spcPts val="4200"/>
                        </a:lnSpc>
                        <a:defRPr/>
                      </a:pPr>
                      <a:r>
                        <a:rPr lang="en-US" sz="3000">
                          <a:solidFill>
                            <a:srgbClr val="000000"/>
                          </a:solidFill>
                          <a:latin typeface="Canva Sans"/>
                        </a:rPr>
                        <a:t>Networks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Oxford</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4200"/>
                        </a:lnSpc>
                        <a:defRPr/>
                      </a:pPr>
                      <a:r>
                        <a:rPr lang="en-US" sz="3000">
                          <a:solidFill>
                            <a:srgbClr val="000000"/>
                          </a:solidFill>
                          <a:latin typeface="Canva Sans"/>
                        </a:rPr>
                        <a:t>London</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5" name="TextBox 5"/>
          <p:cNvSpPr txBox="1"/>
          <p:nvPr/>
        </p:nvSpPr>
        <p:spPr>
          <a:xfrm>
            <a:off x="2671256" y="5661502"/>
            <a:ext cx="1139130" cy="4222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Bold"/>
              </a:rPr>
              <a:t>Penulis</a:t>
            </a:r>
          </a:p>
        </p:txBody>
      </p:sp>
      <p:sp>
        <p:nvSpPr>
          <p:cNvPr id="6" name="TextBox 6"/>
          <p:cNvSpPr txBox="1"/>
          <p:nvPr/>
        </p:nvSpPr>
        <p:spPr>
          <a:xfrm>
            <a:off x="12921538" y="5565214"/>
            <a:ext cx="1724471" cy="4222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Bold"/>
              </a:rPr>
              <a:t>Kata_Kunci</a:t>
            </a:r>
          </a:p>
        </p:txBody>
      </p:sp>
      <p:sp>
        <p:nvSpPr>
          <p:cNvPr id="7" name="TextBox 7"/>
          <p:cNvSpPr txBox="1"/>
          <p:nvPr/>
        </p:nvSpPr>
        <p:spPr>
          <a:xfrm>
            <a:off x="8254470" y="9210675"/>
            <a:ext cx="1718370" cy="42227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Canva Sans Bold"/>
              </a:rPr>
              <a:t>Buku (4NF)</a:t>
            </a:r>
          </a:p>
        </p:txBody>
      </p:sp>
      <p:sp>
        <p:nvSpPr>
          <p:cNvPr id="8" name="TextBox 8"/>
          <p:cNvSpPr txBox="1"/>
          <p:nvPr/>
        </p:nvSpPr>
        <p:spPr>
          <a:xfrm>
            <a:off x="2410019" y="9585325"/>
            <a:ext cx="13467963" cy="471551"/>
          </a:xfrm>
          <a:prstGeom prst="rect">
            <a:avLst/>
          </a:prstGeom>
        </p:spPr>
        <p:txBody>
          <a:bodyPr lIns="0" tIns="0" rIns="0" bIns="0" rtlCol="0" anchor="t">
            <a:spAutoFit/>
          </a:bodyPr>
          <a:lstStyle/>
          <a:p>
            <a:pPr algn="ctr">
              <a:lnSpc>
                <a:spcPts val="3934"/>
              </a:lnSpc>
              <a:spcBef>
                <a:spcPct val="0"/>
              </a:spcBef>
            </a:pPr>
            <a:r>
              <a:rPr lang="en-US" sz="2810">
                <a:solidFill>
                  <a:srgbClr val="000000"/>
                </a:solidFill>
                <a:latin typeface="Canva Sans Bold"/>
              </a:rPr>
              <a:t>Gambar 8.7 </a:t>
            </a:r>
            <a:r>
              <a:rPr lang="en-US" sz="2810">
                <a:solidFill>
                  <a:srgbClr val="000000"/>
                </a:solidFill>
                <a:latin typeface="Canva Sans"/>
              </a:rPr>
              <a:t> Versi normal keempat (4NF) dari relasi buku</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236159" y="375707"/>
            <a:ext cx="8233145" cy="1305987"/>
            <a:chOff x="0" y="0"/>
            <a:chExt cx="2801928" cy="444457"/>
          </a:xfrm>
        </p:grpSpPr>
        <p:sp>
          <p:nvSpPr>
            <p:cNvPr id="3" name="Freeform 3"/>
            <p:cNvSpPr/>
            <p:nvPr/>
          </p:nvSpPr>
          <p:spPr>
            <a:xfrm>
              <a:off x="0" y="0"/>
              <a:ext cx="2801928" cy="444457"/>
            </a:xfrm>
            <a:custGeom>
              <a:avLst/>
              <a:gdLst/>
              <a:ahLst/>
              <a:cxnLst/>
              <a:rect l="l" t="t" r="r" b="b"/>
              <a:pathLst>
                <a:path w="2801928" h="444457">
                  <a:moveTo>
                    <a:pt x="47957" y="0"/>
                  </a:moveTo>
                  <a:lnTo>
                    <a:pt x="2753971" y="0"/>
                  </a:lnTo>
                  <a:cubicBezTo>
                    <a:pt x="2766690" y="0"/>
                    <a:pt x="2778888" y="5053"/>
                    <a:pt x="2787882" y="14046"/>
                  </a:cubicBezTo>
                  <a:cubicBezTo>
                    <a:pt x="2796875" y="23040"/>
                    <a:pt x="2801928" y="35238"/>
                    <a:pt x="2801928" y="47957"/>
                  </a:cubicBezTo>
                  <a:lnTo>
                    <a:pt x="2801928" y="396500"/>
                  </a:lnTo>
                  <a:cubicBezTo>
                    <a:pt x="2801928" y="409219"/>
                    <a:pt x="2796875" y="421417"/>
                    <a:pt x="2787882" y="430411"/>
                  </a:cubicBezTo>
                  <a:cubicBezTo>
                    <a:pt x="2778888" y="439405"/>
                    <a:pt x="2766690" y="444457"/>
                    <a:pt x="2753971" y="444457"/>
                  </a:cubicBezTo>
                  <a:lnTo>
                    <a:pt x="47957" y="444457"/>
                  </a:lnTo>
                  <a:cubicBezTo>
                    <a:pt x="35238" y="444457"/>
                    <a:pt x="23040" y="439405"/>
                    <a:pt x="14046" y="430411"/>
                  </a:cubicBezTo>
                  <a:cubicBezTo>
                    <a:pt x="5053" y="421417"/>
                    <a:pt x="0" y="409219"/>
                    <a:pt x="0" y="396500"/>
                  </a:cubicBezTo>
                  <a:lnTo>
                    <a:pt x="0" y="47957"/>
                  </a:lnTo>
                  <a:cubicBezTo>
                    <a:pt x="0" y="35238"/>
                    <a:pt x="5053" y="23040"/>
                    <a:pt x="14046" y="14046"/>
                  </a:cubicBezTo>
                  <a:cubicBezTo>
                    <a:pt x="23040" y="5053"/>
                    <a:pt x="35238" y="0"/>
                    <a:pt x="47957" y="0"/>
                  </a:cubicBezTo>
                  <a:close/>
                </a:path>
              </a:pathLst>
            </a:custGeom>
            <a:solidFill>
              <a:srgbClr val="7D603D"/>
            </a:solidFill>
          </p:spPr>
        </p:sp>
        <p:sp>
          <p:nvSpPr>
            <p:cNvPr id="4" name="TextBox 4"/>
            <p:cNvSpPr txBox="1"/>
            <p:nvPr/>
          </p:nvSpPr>
          <p:spPr>
            <a:xfrm>
              <a:off x="0" y="-38100"/>
              <a:ext cx="2801928" cy="4825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37213" y="697271"/>
            <a:ext cx="7845282" cy="691432"/>
          </a:xfrm>
          <a:prstGeom prst="rect">
            <a:avLst/>
          </a:prstGeom>
        </p:spPr>
        <p:txBody>
          <a:bodyPr lIns="0" tIns="0" rIns="0" bIns="0" rtlCol="0" anchor="t">
            <a:spAutoFit/>
          </a:bodyPr>
          <a:lstStyle/>
          <a:p>
            <a:pPr algn="ctr">
              <a:lnSpc>
                <a:spcPts val="4984"/>
              </a:lnSpc>
            </a:pPr>
            <a:r>
              <a:rPr lang="en-US" sz="4747">
                <a:solidFill>
                  <a:srgbClr val="FFFBF6"/>
                </a:solidFill>
                <a:latin typeface="Hatton Semi-Bold"/>
              </a:rPr>
              <a:t>8.3.2. Tipe Kompleks</a:t>
            </a:r>
          </a:p>
        </p:txBody>
      </p:sp>
      <p:sp>
        <p:nvSpPr>
          <p:cNvPr id="6" name="Freeform 6"/>
          <p:cNvSpPr/>
          <p:nvPr/>
        </p:nvSpPr>
        <p:spPr>
          <a:xfrm rot="-258168">
            <a:off x="510122" y="3980484"/>
            <a:ext cx="2193398" cy="7385398"/>
          </a:xfrm>
          <a:custGeom>
            <a:avLst/>
            <a:gdLst/>
            <a:ahLst/>
            <a:cxnLst/>
            <a:rect l="l" t="t" r="r" b="b"/>
            <a:pathLst>
              <a:path w="2193398" h="7385398">
                <a:moveTo>
                  <a:pt x="0" y="0"/>
                </a:moveTo>
                <a:lnTo>
                  <a:pt x="2193398" y="0"/>
                </a:lnTo>
                <a:lnTo>
                  <a:pt x="2193398" y="7385399"/>
                </a:lnTo>
                <a:lnTo>
                  <a:pt x="0" y="7385399"/>
                </a:lnTo>
                <a:lnTo>
                  <a:pt x="0" y="0"/>
                </a:lnTo>
                <a:close/>
              </a:path>
            </a:pathLst>
          </a:custGeom>
          <a:blipFill>
            <a:blip r:embed="rId2"/>
            <a:stretch>
              <a:fillRect l="-4715" r="-4715"/>
            </a:stretch>
          </a:blipFill>
        </p:spPr>
      </p:sp>
      <p:sp>
        <p:nvSpPr>
          <p:cNvPr id="7" name="TextBox 7"/>
          <p:cNvSpPr txBox="1"/>
          <p:nvPr/>
        </p:nvSpPr>
        <p:spPr>
          <a:xfrm>
            <a:off x="2121907" y="2681832"/>
            <a:ext cx="12694795" cy="4330090"/>
          </a:xfrm>
          <a:prstGeom prst="rect">
            <a:avLst/>
          </a:prstGeom>
        </p:spPr>
        <p:txBody>
          <a:bodyPr lIns="0" tIns="0" rIns="0" bIns="0" rtlCol="0" anchor="t">
            <a:spAutoFit/>
          </a:bodyPr>
          <a:lstStyle/>
          <a:p>
            <a:pPr>
              <a:lnSpc>
                <a:spcPts val="4287"/>
              </a:lnSpc>
            </a:pPr>
            <a:r>
              <a:rPr lang="en-US" sz="3297">
                <a:solidFill>
                  <a:srgbClr val="000000"/>
                </a:solidFill>
                <a:latin typeface="Canva Sans"/>
              </a:rPr>
              <a:t>     Model data berorientasi objek menimbulkan kebutuhan fitur-fitur seperti pewarisan (inheritance) serta rujukan ke objek. Dengan sistem bertipe kompleks serta orientasi objek, kita dapat menggambarkan konsep model E-R, seperti identitas entitas, atribut bernilai banyak, dan generalisasi dan spesialisasi secara langsung, tanpa translasi rumit ke model relasional.</a:t>
            </a:r>
          </a:p>
          <a:p>
            <a:pPr>
              <a:lnSpc>
                <a:spcPts val="4287"/>
              </a:lnSpc>
            </a:pPr>
            <a:r>
              <a:rPr lang="en-US" sz="3297">
                <a:solidFill>
                  <a:srgbClr val="000000"/>
                </a:solidFill>
                <a:latin typeface="Canva Sans"/>
              </a:rPr>
              <a:t>     </a:t>
            </a:r>
          </a:p>
        </p:txBody>
      </p:sp>
      <p:sp>
        <p:nvSpPr>
          <p:cNvPr id="8" name="Freeform 8"/>
          <p:cNvSpPr/>
          <p:nvPr/>
        </p:nvSpPr>
        <p:spPr>
          <a:xfrm rot="-9509720">
            <a:off x="15232786" y="6188686"/>
            <a:ext cx="2601582" cy="2968996"/>
          </a:xfrm>
          <a:custGeom>
            <a:avLst/>
            <a:gdLst/>
            <a:ahLst/>
            <a:cxnLst/>
            <a:rect l="l" t="t" r="r" b="b"/>
            <a:pathLst>
              <a:path w="2601582" h="2968996">
                <a:moveTo>
                  <a:pt x="0" y="0"/>
                </a:moveTo>
                <a:lnTo>
                  <a:pt x="2601583" y="0"/>
                </a:lnTo>
                <a:lnTo>
                  <a:pt x="2601583" y="2968995"/>
                </a:lnTo>
                <a:lnTo>
                  <a:pt x="0" y="2968995"/>
                </a:lnTo>
                <a:lnTo>
                  <a:pt x="0" y="0"/>
                </a:lnTo>
                <a:close/>
              </a:path>
            </a:pathLst>
          </a:custGeom>
          <a:blipFill>
            <a:blip r:embed="rId3"/>
            <a:stretch>
              <a:fillRect/>
            </a:stretch>
          </a:blipFill>
        </p:spPr>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sp>
        <p:nvSpPr>
          <p:cNvPr id="3" name="Freeform 3"/>
          <p:cNvSpPr/>
          <p:nvPr/>
        </p:nvSpPr>
        <p:spPr>
          <a:xfrm flipH="1">
            <a:off x="-1536099" y="9018344"/>
            <a:ext cx="3946623" cy="6339956"/>
          </a:xfrm>
          <a:custGeom>
            <a:avLst/>
            <a:gdLst/>
            <a:ahLst/>
            <a:cxnLst/>
            <a:rect l="l" t="t" r="r" b="b"/>
            <a:pathLst>
              <a:path w="3946623" h="6339956">
                <a:moveTo>
                  <a:pt x="3946623" y="0"/>
                </a:moveTo>
                <a:lnTo>
                  <a:pt x="0" y="0"/>
                </a:lnTo>
                <a:lnTo>
                  <a:pt x="0" y="6339957"/>
                </a:lnTo>
                <a:lnTo>
                  <a:pt x="3946623" y="6339957"/>
                </a:lnTo>
                <a:lnTo>
                  <a:pt x="3946623" y="0"/>
                </a:lnTo>
                <a:close/>
              </a:path>
            </a:pathLst>
          </a:custGeom>
          <a:blipFill>
            <a:blip r:embed="rId3"/>
            <a:stretch>
              <a:fillRect/>
            </a:stretch>
          </a:blipFill>
        </p:spPr>
      </p:sp>
      <p:grpSp>
        <p:nvGrpSpPr>
          <p:cNvPr id="4" name="Group 4"/>
          <p:cNvGrpSpPr/>
          <p:nvPr/>
        </p:nvGrpSpPr>
        <p:grpSpPr>
          <a:xfrm>
            <a:off x="1028700" y="1387779"/>
            <a:ext cx="16541103" cy="8373616"/>
            <a:chOff x="0" y="0"/>
            <a:chExt cx="4356504" cy="2205397"/>
          </a:xfrm>
        </p:grpSpPr>
        <p:sp>
          <p:nvSpPr>
            <p:cNvPr id="5" name="Freeform 5"/>
            <p:cNvSpPr/>
            <p:nvPr/>
          </p:nvSpPr>
          <p:spPr>
            <a:xfrm>
              <a:off x="0" y="0"/>
              <a:ext cx="4356504" cy="2205397"/>
            </a:xfrm>
            <a:custGeom>
              <a:avLst/>
              <a:gdLst/>
              <a:ahLst/>
              <a:cxnLst/>
              <a:rect l="l" t="t" r="r" b="b"/>
              <a:pathLst>
                <a:path w="4356504" h="2205397">
                  <a:moveTo>
                    <a:pt x="23870" y="0"/>
                  </a:moveTo>
                  <a:lnTo>
                    <a:pt x="4332634" y="0"/>
                  </a:lnTo>
                  <a:cubicBezTo>
                    <a:pt x="4338965" y="0"/>
                    <a:pt x="4345036" y="2515"/>
                    <a:pt x="4349513" y="6991"/>
                  </a:cubicBezTo>
                  <a:cubicBezTo>
                    <a:pt x="4353989" y="11468"/>
                    <a:pt x="4356504" y="17539"/>
                    <a:pt x="4356504" y="23870"/>
                  </a:cubicBezTo>
                  <a:lnTo>
                    <a:pt x="4356504" y="2181527"/>
                  </a:lnTo>
                  <a:cubicBezTo>
                    <a:pt x="4356504" y="2187858"/>
                    <a:pt x="4353989" y="2193929"/>
                    <a:pt x="4349513" y="2198406"/>
                  </a:cubicBezTo>
                  <a:cubicBezTo>
                    <a:pt x="4345036" y="2202882"/>
                    <a:pt x="4338965" y="2205397"/>
                    <a:pt x="4332634" y="2205397"/>
                  </a:cubicBezTo>
                  <a:lnTo>
                    <a:pt x="23870" y="2205397"/>
                  </a:lnTo>
                  <a:cubicBezTo>
                    <a:pt x="17539" y="2205397"/>
                    <a:pt x="11468" y="2202882"/>
                    <a:pt x="6991" y="2198406"/>
                  </a:cubicBezTo>
                  <a:cubicBezTo>
                    <a:pt x="2515" y="2193929"/>
                    <a:pt x="0" y="2187858"/>
                    <a:pt x="0" y="2181527"/>
                  </a:cubicBezTo>
                  <a:lnTo>
                    <a:pt x="0" y="23870"/>
                  </a:lnTo>
                  <a:cubicBezTo>
                    <a:pt x="0" y="17539"/>
                    <a:pt x="2515" y="11468"/>
                    <a:pt x="6991" y="6991"/>
                  </a:cubicBezTo>
                  <a:cubicBezTo>
                    <a:pt x="11468" y="2515"/>
                    <a:pt x="17539" y="0"/>
                    <a:pt x="23870" y="0"/>
                  </a:cubicBezTo>
                  <a:close/>
                </a:path>
              </a:pathLst>
            </a:custGeom>
            <a:solidFill>
              <a:srgbClr val="000000">
                <a:alpha val="0"/>
              </a:srgbClr>
            </a:solidFill>
            <a:ln w="47625" cap="rnd">
              <a:solidFill>
                <a:srgbClr val="7D603D"/>
              </a:solidFill>
              <a:prstDash val="solid"/>
              <a:round/>
            </a:ln>
          </p:spPr>
        </p:sp>
        <p:sp>
          <p:nvSpPr>
            <p:cNvPr id="6" name="TextBox 6"/>
            <p:cNvSpPr txBox="1"/>
            <p:nvPr/>
          </p:nvSpPr>
          <p:spPr>
            <a:xfrm>
              <a:off x="0" y="-66675"/>
              <a:ext cx="4356504" cy="2272072"/>
            </a:xfrm>
            <a:prstGeom prst="rect">
              <a:avLst/>
            </a:prstGeom>
          </p:spPr>
          <p:txBody>
            <a:bodyPr lIns="50800" tIns="50800" rIns="50800" bIns="50800" rtlCol="0" anchor="ctr"/>
            <a:lstStyle/>
            <a:p>
              <a:pPr algn="just">
                <a:lnSpc>
                  <a:spcPts val="4619"/>
                </a:lnSpc>
              </a:pPr>
              <a:r>
                <a:rPr lang="en-US" sz="3299">
                  <a:solidFill>
                    <a:srgbClr val="000000"/>
                  </a:solidFill>
                  <a:latin typeface="Canva Sans Bold"/>
                </a:rPr>
                <a:t>create table buku (</a:t>
              </a:r>
            </a:p>
            <a:p>
              <a:pPr algn="just">
                <a:lnSpc>
                  <a:spcPts val="4619"/>
                </a:lnSpc>
              </a:pPr>
              <a:r>
                <a:rPr lang="en-US" sz="3299">
                  <a:solidFill>
                    <a:srgbClr val="000000"/>
                  </a:solidFill>
                  <a:latin typeface="Canva Sans Bold"/>
                </a:rPr>
                <a:t>...</a:t>
              </a:r>
            </a:p>
            <a:p>
              <a:pPr algn="just">
                <a:lnSpc>
                  <a:spcPts val="4619"/>
                </a:lnSpc>
              </a:pPr>
              <a:r>
                <a:rPr lang="en-US" sz="3299">
                  <a:solidFill>
                    <a:srgbClr val="000000"/>
                  </a:solidFill>
                  <a:latin typeface="Canva Sans Bold"/>
                </a:rPr>
                <a:t>             himpunan_kata_kunci setof(varchar(20))</a:t>
              </a:r>
            </a:p>
            <a:p>
              <a:pPr algn="just">
                <a:lnSpc>
                  <a:spcPts val="4619"/>
                </a:lnSpc>
              </a:pPr>
              <a:r>
                <a:rPr lang="en-US" sz="3299">
                  <a:solidFill>
                    <a:srgbClr val="000000"/>
                  </a:solidFill>
                  <a:latin typeface="Canva Sans Bold"/>
                </a:rPr>
                <a:t>...</a:t>
              </a:r>
            </a:p>
            <a:p>
              <a:pPr algn="just">
                <a:lnSpc>
                  <a:spcPts val="4619"/>
                </a:lnSpc>
              </a:pPr>
              <a:r>
                <a:rPr lang="en-US" sz="3299">
                  <a:solidFill>
                    <a:srgbClr val="000000"/>
                  </a:solidFill>
                  <a:latin typeface="Canva Sans Bold"/>
                </a:rPr>
                <a:t>)</a:t>
              </a:r>
            </a:p>
            <a:p>
              <a:pPr algn="just">
                <a:lnSpc>
                  <a:spcPts val="4619"/>
                </a:lnSpc>
              </a:pPr>
              <a:endParaRPr lang="en-US" sz="3299">
                <a:solidFill>
                  <a:srgbClr val="000000"/>
                </a:solidFill>
                <a:latin typeface="Canva Sans Bold"/>
              </a:endParaRPr>
            </a:p>
            <a:p>
              <a:pPr algn="just">
                <a:lnSpc>
                  <a:spcPts val="4619"/>
                </a:lnSpc>
              </a:pPr>
              <a:r>
                <a:rPr lang="en-US" sz="3299">
                  <a:solidFill>
                    <a:srgbClr val="000000"/>
                  </a:solidFill>
                  <a:latin typeface="Canva Sans"/>
                </a:rPr>
                <a:t>Definisi tabel tersebut berbeda dengan definisi tabel pada basis data relasional biasa karena mngizinkan atribut-atribut yang berupa himpunan dengan kata kunci </a:t>
              </a:r>
              <a:r>
                <a:rPr lang="en-US" sz="3299">
                  <a:solidFill>
                    <a:srgbClr val="000000"/>
                  </a:solidFill>
                  <a:latin typeface="Canva Sans Italics"/>
                </a:rPr>
                <a:t>set; </a:t>
              </a:r>
              <a:r>
                <a:rPr lang="en-US" sz="3299">
                  <a:solidFill>
                    <a:srgbClr val="000000"/>
                  </a:solidFill>
                  <a:latin typeface="Canva Sans"/>
                </a:rPr>
                <a:t>mengizinkan atribut bernilai banyak dari diagram E-R direpresentasikan secara langsung. </a:t>
              </a:r>
            </a:p>
            <a:p>
              <a:pPr algn="just">
                <a:lnSpc>
                  <a:spcPts val="4619"/>
                </a:lnSpc>
              </a:pPr>
              <a:r>
                <a:rPr lang="en-US" sz="3299">
                  <a:solidFill>
                    <a:srgbClr val="000000"/>
                  </a:solidFill>
                  <a:latin typeface="Canva Sans"/>
                </a:rPr>
                <a:t>Set adalah instansiasi dari tipe koleksi. Instansiasi lain mencakup </a:t>
              </a:r>
              <a:r>
                <a:rPr lang="en-US" sz="3299">
                  <a:solidFill>
                    <a:srgbClr val="000000"/>
                  </a:solidFill>
                  <a:latin typeface="Canva Sans Italics"/>
                </a:rPr>
                <a:t>array</a:t>
              </a:r>
              <a:r>
                <a:rPr lang="en-US" sz="3299">
                  <a:solidFill>
                    <a:srgbClr val="000000"/>
                  </a:solidFill>
                  <a:latin typeface="Canva Sans"/>
                </a:rPr>
                <a:t> dan </a:t>
              </a:r>
              <a:r>
                <a:rPr lang="en-US" sz="3299">
                  <a:solidFill>
                    <a:srgbClr val="000000"/>
                  </a:solidFill>
                  <a:latin typeface="Canva Sans Italics"/>
                </a:rPr>
                <a:t>multiset.</a:t>
              </a:r>
            </a:p>
            <a:p>
              <a:pPr algn="just">
                <a:lnSpc>
                  <a:spcPts val="4619"/>
                </a:lnSpc>
              </a:pPr>
              <a:r>
                <a:rPr lang="en-US" sz="3299">
                  <a:solidFill>
                    <a:srgbClr val="000000"/>
                  </a:solidFill>
                  <a:latin typeface="Canva Sans Italics"/>
                </a:rPr>
                <a:t>Definisi atribut berikut menggambarkan deklarasi </a:t>
              </a:r>
              <a:r>
                <a:rPr lang="en-US" sz="3299">
                  <a:solidFill>
                    <a:srgbClr val="000000"/>
                  </a:solidFill>
                  <a:latin typeface="Canva Sans"/>
                </a:rPr>
                <a:t>Array</a:t>
              </a:r>
              <a:r>
                <a:rPr lang="en-US" sz="3299">
                  <a:solidFill>
                    <a:srgbClr val="000000"/>
                  </a:solidFill>
                  <a:latin typeface="Canva Sans Italics"/>
                </a:rPr>
                <a:t>.</a:t>
              </a:r>
            </a:p>
            <a:p>
              <a:pPr algn="just">
                <a:lnSpc>
                  <a:spcPts val="4619"/>
                </a:lnSpc>
              </a:pPr>
              <a:r>
                <a:rPr lang="en-US" sz="3299">
                  <a:solidFill>
                    <a:srgbClr val="000000"/>
                  </a:solidFill>
                  <a:latin typeface="Canva Sans Italics"/>
                </a:rPr>
                <a:t>               </a:t>
              </a:r>
              <a:r>
                <a:rPr lang="en-US" sz="3299">
                  <a:solidFill>
                    <a:srgbClr val="000000"/>
                  </a:solidFill>
                  <a:latin typeface="Canva Sans Bold Italics"/>
                </a:rPr>
                <a:t> Array_Penulis varchar(20, array[10])</a:t>
              </a:r>
            </a:p>
          </p:txBody>
        </p:sp>
      </p:grpSp>
      <p:sp>
        <p:nvSpPr>
          <p:cNvPr id="7" name="Freeform 7"/>
          <p:cNvSpPr/>
          <p:nvPr/>
        </p:nvSpPr>
        <p:spPr>
          <a:xfrm rot="-4410004">
            <a:off x="11820489" y="2749571"/>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4"/>
            <a:stretch>
              <a:fillRect t="-401" b="-401"/>
            </a:stretch>
          </a:blipFill>
        </p:spPr>
      </p:sp>
      <p:sp>
        <p:nvSpPr>
          <p:cNvPr id="8" name="Freeform 8"/>
          <p:cNvSpPr/>
          <p:nvPr/>
        </p:nvSpPr>
        <p:spPr>
          <a:xfrm flipH="1">
            <a:off x="16003602" y="-877633"/>
            <a:ext cx="3132401" cy="8229600"/>
          </a:xfrm>
          <a:custGeom>
            <a:avLst/>
            <a:gdLst/>
            <a:ahLst/>
            <a:cxnLst/>
            <a:rect l="l" t="t" r="r" b="b"/>
            <a:pathLst>
              <a:path w="3132401" h="8229600">
                <a:moveTo>
                  <a:pt x="3132401" y="0"/>
                </a:moveTo>
                <a:lnTo>
                  <a:pt x="0" y="0"/>
                </a:lnTo>
                <a:lnTo>
                  <a:pt x="0" y="8229600"/>
                </a:lnTo>
                <a:lnTo>
                  <a:pt x="3132401" y="8229600"/>
                </a:lnTo>
                <a:lnTo>
                  <a:pt x="3132401" y="0"/>
                </a:lnTo>
                <a:close/>
              </a:path>
            </a:pathLst>
          </a:custGeom>
          <a:blipFill>
            <a:blip r:embed="rId5"/>
            <a:stretch>
              <a:fillRect r="-9687"/>
            </a:stretch>
          </a:blipFill>
        </p:spPr>
      </p:sp>
      <p:sp>
        <p:nvSpPr>
          <p:cNvPr id="9" name="TextBox 9"/>
          <p:cNvSpPr txBox="1"/>
          <p:nvPr/>
        </p:nvSpPr>
        <p:spPr>
          <a:xfrm>
            <a:off x="437213" y="735371"/>
            <a:ext cx="9726712" cy="652408"/>
          </a:xfrm>
          <a:prstGeom prst="rect">
            <a:avLst/>
          </a:prstGeom>
        </p:spPr>
        <p:txBody>
          <a:bodyPr lIns="0" tIns="0" rIns="0" bIns="0" rtlCol="0" anchor="t">
            <a:spAutoFit/>
          </a:bodyPr>
          <a:lstStyle/>
          <a:p>
            <a:pPr algn="ctr">
              <a:lnSpc>
                <a:spcPts val="4984"/>
              </a:lnSpc>
            </a:pPr>
            <a:r>
              <a:rPr lang="en-US" sz="4747">
                <a:solidFill>
                  <a:srgbClr val="FFFFFF"/>
                </a:solidFill>
                <a:latin typeface="Canva Sans"/>
              </a:rPr>
              <a:t>Tipe Objek Besar dan Koleksi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6742761" y="5215375"/>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9509720">
            <a:off x="-1300791" y="-951169"/>
            <a:ext cx="2601582" cy="2968996"/>
          </a:xfrm>
          <a:custGeom>
            <a:avLst/>
            <a:gdLst/>
            <a:ahLst/>
            <a:cxnLst/>
            <a:rect l="l" t="t" r="r" b="b"/>
            <a:pathLst>
              <a:path w="2601582" h="2968996">
                <a:moveTo>
                  <a:pt x="0" y="0"/>
                </a:moveTo>
                <a:lnTo>
                  <a:pt x="2601582" y="0"/>
                </a:lnTo>
                <a:lnTo>
                  <a:pt x="2601582" y="2968995"/>
                </a:lnTo>
                <a:lnTo>
                  <a:pt x="0" y="2968995"/>
                </a:lnTo>
                <a:lnTo>
                  <a:pt x="0" y="0"/>
                </a:lnTo>
                <a:close/>
              </a:path>
            </a:pathLst>
          </a:custGeom>
          <a:blipFill>
            <a:blip r:embed="rId3"/>
            <a:stretch>
              <a:fillRect/>
            </a:stretch>
          </a:blipFill>
        </p:spPr>
      </p:sp>
      <p:sp>
        <p:nvSpPr>
          <p:cNvPr id="4" name="TextBox 4"/>
          <p:cNvSpPr txBox="1"/>
          <p:nvPr/>
        </p:nvSpPr>
        <p:spPr>
          <a:xfrm>
            <a:off x="1028700" y="521005"/>
            <a:ext cx="16230600" cy="9216415"/>
          </a:xfrm>
          <a:prstGeom prst="rect">
            <a:avLst/>
          </a:prstGeom>
        </p:spPr>
        <p:txBody>
          <a:bodyPr lIns="0" tIns="0" rIns="0" bIns="0" rtlCol="0" anchor="t">
            <a:spAutoFit/>
          </a:bodyPr>
          <a:lstStyle/>
          <a:p>
            <a:pPr>
              <a:lnSpc>
                <a:spcPts val="4287"/>
              </a:lnSpc>
            </a:pPr>
            <a:r>
              <a:rPr lang="en-US" sz="3297">
                <a:solidFill>
                  <a:srgbClr val="000000"/>
                </a:solidFill>
                <a:latin typeface="Canva Sans"/>
              </a:rPr>
              <a:t>Tipe terstruktur mengizinkan atribut komposit dari diagram E-R untuk langsung dapat dipetakan. Tipe </a:t>
            </a:r>
            <a:r>
              <a:rPr lang="en-US" sz="3297">
                <a:solidFill>
                  <a:srgbClr val="000000"/>
                </a:solidFill>
                <a:latin typeface="Canva Sans Italics"/>
              </a:rPr>
              <a:t>row types tidak </a:t>
            </a:r>
            <a:r>
              <a:rPr lang="en-US" sz="3297">
                <a:solidFill>
                  <a:srgbClr val="000000"/>
                </a:solidFill>
                <a:latin typeface="Canva Sans"/>
              </a:rPr>
              <a:t>bernama juga dapat digunakan di SQL:1999 untuk mendefinisikan atribut-atribut komposit. Sebagai contoh, kita dapat mendefinisikan atribut Penerbit1 sebagai </a:t>
            </a:r>
          </a:p>
          <a:p>
            <a:pPr>
              <a:lnSpc>
                <a:spcPts val="4287"/>
              </a:lnSpc>
            </a:pPr>
            <a:r>
              <a:rPr lang="en-US" sz="3297">
                <a:solidFill>
                  <a:srgbClr val="000000"/>
                </a:solidFill>
                <a:latin typeface="Canva Sans"/>
              </a:rPr>
              <a:t>            </a:t>
            </a:r>
            <a:r>
              <a:rPr lang="en-US" sz="3297">
                <a:solidFill>
                  <a:srgbClr val="000000"/>
                </a:solidFill>
                <a:latin typeface="Canva Sans Bold"/>
              </a:rPr>
              <a:t> Penerbit1 row(Nama_Penerbit varchar(20),</a:t>
            </a:r>
          </a:p>
          <a:p>
            <a:pPr>
              <a:lnSpc>
                <a:spcPts val="4287"/>
              </a:lnSpc>
            </a:pPr>
            <a:r>
              <a:rPr lang="en-US" sz="3297">
                <a:solidFill>
                  <a:srgbClr val="000000"/>
                </a:solidFill>
                <a:latin typeface="Canva Sans Bold"/>
              </a:rPr>
              <a:t>             Cabang_Penerbit (20))</a:t>
            </a:r>
          </a:p>
          <a:p>
            <a:pPr>
              <a:lnSpc>
                <a:spcPts val="4287"/>
              </a:lnSpc>
            </a:pPr>
            <a:r>
              <a:rPr lang="en-US" sz="3297">
                <a:solidFill>
                  <a:srgbClr val="000000"/>
                </a:solidFill>
                <a:latin typeface="Canva Sans"/>
              </a:rPr>
              <a:t>alih-alih menciptakan tipe bernama Penerbit.</a:t>
            </a:r>
          </a:p>
          <a:p>
            <a:pPr>
              <a:lnSpc>
                <a:spcPts val="4287"/>
              </a:lnSpc>
            </a:pPr>
            <a:endParaRPr lang="en-US" sz="3297">
              <a:solidFill>
                <a:srgbClr val="000000"/>
              </a:solidFill>
              <a:latin typeface="Canva Sans"/>
            </a:endParaRPr>
          </a:p>
          <a:p>
            <a:pPr>
              <a:lnSpc>
                <a:spcPts val="4287"/>
              </a:lnSpc>
            </a:pPr>
            <a:r>
              <a:rPr lang="en-US" sz="3297">
                <a:solidFill>
                  <a:srgbClr val="000000"/>
                </a:solidFill>
                <a:latin typeface="Canva Sans"/>
              </a:rPr>
              <a:t>Tabel buku juga dapat didefinisikan dengan kode berikut :</a:t>
            </a:r>
          </a:p>
          <a:p>
            <a:pPr>
              <a:lnSpc>
                <a:spcPts val="4287"/>
              </a:lnSpc>
            </a:pPr>
            <a:endParaRPr lang="en-US" sz="3297">
              <a:solidFill>
                <a:srgbClr val="000000"/>
              </a:solidFill>
              <a:latin typeface="Canva Sans"/>
            </a:endParaRPr>
          </a:p>
          <a:p>
            <a:pPr>
              <a:lnSpc>
                <a:spcPts val="4287"/>
              </a:lnSpc>
            </a:pPr>
            <a:r>
              <a:rPr lang="en-US" sz="3297">
                <a:solidFill>
                  <a:srgbClr val="000000"/>
                </a:solidFill>
                <a:latin typeface="Canva Sans"/>
              </a:rPr>
              <a:t>             </a:t>
            </a:r>
            <a:r>
              <a:rPr lang="en-US" sz="3297">
                <a:solidFill>
                  <a:srgbClr val="000000"/>
                </a:solidFill>
                <a:latin typeface="Canva Sans Bold"/>
              </a:rPr>
              <a:t>create table Buku (Judul varchar(20),</a:t>
            </a:r>
          </a:p>
          <a:p>
            <a:pPr>
              <a:lnSpc>
                <a:spcPts val="4287"/>
              </a:lnSpc>
            </a:pPr>
            <a:r>
              <a:rPr lang="en-US" sz="3297">
                <a:solidFill>
                  <a:srgbClr val="000000"/>
                </a:solidFill>
                <a:latin typeface="Canva Sans Bold"/>
              </a:rPr>
              <a:t>             Nama_Penulis varchar(20) array[10]),</a:t>
            </a:r>
          </a:p>
          <a:p>
            <a:pPr>
              <a:lnSpc>
                <a:spcPts val="4287"/>
              </a:lnSpc>
            </a:pPr>
            <a:r>
              <a:rPr lang="en-US" sz="3297">
                <a:solidFill>
                  <a:srgbClr val="000000"/>
                </a:solidFill>
                <a:latin typeface="Canva Sans Bold"/>
              </a:rPr>
              <a:t>             Tgl_Penerbitan date,</a:t>
            </a:r>
          </a:p>
          <a:p>
            <a:pPr>
              <a:lnSpc>
                <a:spcPts val="4287"/>
              </a:lnSpc>
            </a:pPr>
            <a:r>
              <a:rPr lang="en-US" sz="3297">
                <a:solidFill>
                  <a:srgbClr val="000000"/>
                </a:solidFill>
                <a:latin typeface="Canva Sans Bold"/>
              </a:rPr>
              <a:t>             penerbit Penerbit, </a:t>
            </a:r>
          </a:p>
          <a:p>
            <a:pPr>
              <a:lnSpc>
                <a:spcPts val="4287"/>
              </a:lnSpc>
            </a:pPr>
            <a:r>
              <a:rPr lang="en-US" sz="3297">
                <a:solidFill>
                  <a:srgbClr val="000000"/>
                </a:solidFill>
                <a:latin typeface="Canva Sans Bold"/>
              </a:rPr>
              <a:t>             himpunan_kata_kunci setof(varchar(20)))</a:t>
            </a:r>
          </a:p>
          <a:p>
            <a:pPr>
              <a:lnSpc>
                <a:spcPts val="4287"/>
              </a:lnSpc>
            </a:pPr>
            <a:endParaRPr lang="en-US" sz="3297">
              <a:solidFill>
                <a:srgbClr val="000000"/>
              </a:solidFill>
              <a:latin typeface="Canva Sans Bold"/>
            </a:endParaRPr>
          </a:p>
          <a:p>
            <a:pPr>
              <a:lnSpc>
                <a:spcPts val="4287"/>
              </a:lnSpc>
            </a:pPr>
            <a:r>
              <a:rPr lang="en-US" sz="3297">
                <a:solidFill>
                  <a:srgbClr val="000000"/>
                </a:solidFill>
                <a:latin typeface="Canva Sans"/>
              </a:rPr>
              <a:t>Dengan deklarasi tersebut tidak ada tipe eksplisit untuk baris-baris pada tabel.</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6162601" y="3707373"/>
            <a:ext cx="2193398" cy="7385398"/>
          </a:xfrm>
          <a:custGeom>
            <a:avLst/>
            <a:gdLst/>
            <a:ahLst/>
            <a:cxnLst/>
            <a:rect l="l" t="t" r="r" b="b"/>
            <a:pathLst>
              <a:path w="2193398" h="7385398">
                <a:moveTo>
                  <a:pt x="0" y="0"/>
                </a:moveTo>
                <a:lnTo>
                  <a:pt x="2193398" y="0"/>
                </a:lnTo>
                <a:lnTo>
                  <a:pt x="2193398" y="7385399"/>
                </a:lnTo>
                <a:lnTo>
                  <a:pt x="0" y="7385399"/>
                </a:lnTo>
                <a:lnTo>
                  <a:pt x="0" y="0"/>
                </a:lnTo>
                <a:close/>
              </a:path>
            </a:pathLst>
          </a:custGeom>
          <a:blipFill>
            <a:blip r:embed="rId2"/>
            <a:stretch>
              <a:fillRect l="-4715" r="-4715"/>
            </a:stretch>
          </a:blipFill>
        </p:spPr>
      </p:sp>
      <p:sp>
        <p:nvSpPr>
          <p:cNvPr id="3" name="TextBox 3"/>
          <p:cNvSpPr txBox="1"/>
          <p:nvPr/>
        </p:nvSpPr>
        <p:spPr>
          <a:xfrm>
            <a:off x="1028700" y="600697"/>
            <a:ext cx="16230600" cy="9066555"/>
          </a:xfrm>
          <a:prstGeom prst="rect">
            <a:avLst/>
          </a:prstGeom>
        </p:spPr>
        <p:txBody>
          <a:bodyPr lIns="0" tIns="0" rIns="0" bIns="0" rtlCol="0" anchor="t">
            <a:spAutoFit/>
          </a:bodyPr>
          <a:lstStyle/>
          <a:p>
            <a:pPr>
              <a:lnSpc>
                <a:spcPts val="4027"/>
              </a:lnSpc>
            </a:pPr>
            <a:r>
              <a:rPr lang="en-US" sz="3098">
                <a:solidFill>
                  <a:srgbClr val="000000"/>
                </a:solidFill>
                <a:latin typeface="Canva Sans"/>
              </a:rPr>
              <a:t>Tipe terstruktur dapat memiliki </a:t>
            </a:r>
            <a:r>
              <a:rPr lang="en-US" sz="3098">
                <a:solidFill>
                  <a:srgbClr val="000000"/>
                </a:solidFill>
                <a:latin typeface="Canva Sans Italics"/>
              </a:rPr>
              <a:t>method </a:t>
            </a:r>
            <a:r>
              <a:rPr lang="en-US" sz="3098">
                <a:solidFill>
                  <a:srgbClr val="000000"/>
                </a:solidFill>
                <a:latin typeface="Canva Sans"/>
              </a:rPr>
              <a:t>(metode/operasi seperti pada kasus kelas yang dijumpai pada pemrograman berorientasi objek) yang didefinisikan didalamnya. </a:t>
            </a:r>
          </a:p>
          <a:p>
            <a:pPr>
              <a:lnSpc>
                <a:spcPts val="4027"/>
              </a:lnSpc>
            </a:pPr>
            <a:r>
              <a:rPr lang="en-US" sz="3098">
                <a:solidFill>
                  <a:srgbClr val="000000"/>
                </a:solidFill>
                <a:latin typeface="Canva Sans"/>
              </a:rPr>
              <a:t>Mendeklarasikan metode-metode sebagai bagian dari definisi tipe dari tipe terstruktur seperti berikut.</a:t>
            </a:r>
          </a:p>
          <a:p>
            <a:pPr>
              <a:lnSpc>
                <a:spcPts val="4027"/>
              </a:lnSpc>
            </a:pPr>
            <a:r>
              <a:rPr lang="en-US" sz="3098">
                <a:solidFill>
                  <a:srgbClr val="000000"/>
                </a:solidFill>
                <a:latin typeface="Canva Sans"/>
              </a:rPr>
              <a:t>          </a:t>
            </a:r>
            <a:r>
              <a:rPr lang="en-US" sz="3098">
                <a:solidFill>
                  <a:srgbClr val="000000"/>
                </a:solidFill>
                <a:latin typeface="Canva Sans Bold"/>
              </a:rPr>
              <a:t>create type Karyawan as (</a:t>
            </a:r>
          </a:p>
          <a:p>
            <a:pPr>
              <a:lnSpc>
                <a:spcPts val="4027"/>
              </a:lnSpc>
            </a:pPr>
            <a:r>
              <a:rPr lang="en-US" sz="3098">
                <a:solidFill>
                  <a:srgbClr val="000000"/>
                </a:solidFill>
                <a:latin typeface="Canva Sans Bold"/>
              </a:rPr>
              <a:t>                 Nama varchar(20),</a:t>
            </a:r>
          </a:p>
          <a:p>
            <a:pPr>
              <a:lnSpc>
                <a:spcPts val="4027"/>
              </a:lnSpc>
            </a:pPr>
            <a:r>
              <a:rPr lang="en-US" sz="3098">
                <a:solidFill>
                  <a:srgbClr val="000000"/>
                </a:solidFill>
                <a:latin typeface="Canva Sans Bold"/>
              </a:rPr>
              <a:t>                 Gaji interger)</a:t>
            </a:r>
          </a:p>
          <a:p>
            <a:pPr>
              <a:lnSpc>
                <a:spcPts val="4027"/>
              </a:lnSpc>
            </a:pPr>
            <a:r>
              <a:rPr lang="en-US" sz="3098">
                <a:solidFill>
                  <a:srgbClr val="000000"/>
                </a:solidFill>
                <a:latin typeface="Canva Sans Bold"/>
              </a:rPr>
              <a:t>          method Berikan_Bonus (persen interger)</a:t>
            </a:r>
          </a:p>
          <a:p>
            <a:pPr>
              <a:lnSpc>
                <a:spcPts val="4027"/>
              </a:lnSpc>
            </a:pPr>
            <a:endParaRPr lang="en-US" sz="3098">
              <a:solidFill>
                <a:srgbClr val="000000"/>
              </a:solidFill>
              <a:latin typeface="Canva Sans Bold"/>
            </a:endParaRPr>
          </a:p>
          <a:p>
            <a:pPr>
              <a:lnSpc>
                <a:spcPts val="4027"/>
              </a:lnSpc>
            </a:pPr>
            <a:r>
              <a:rPr lang="en-US" sz="3098">
                <a:solidFill>
                  <a:srgbClr val="000000"/>
                </a:solidFill>
                <a:latin typeface="Canva Sans"/>
              </a:rPr>
              <a:t>Kemudian, kita dapat menciptakan tubuh metode/operasi secara terpisah seperti berikut.</a:t>
            </a:r>
          </a:p>
          <a:p>
            <a:pPr>
              <a:lnSpc>
                <a:spcPts val="4027"/>
              </a:lnSpc>
            </a:pPr>
            <a:r>
              <a:rPr lang="en-US" sz="3098">
                <a:solidFill>
                  <a:srgbClr val="000000"/>
                </a:solidFill>
                <a:latin typeface="Canva Sans"/>
              </a:rPr>
              <a:t>          </a:t>
            </a:r>
            <a:r>
              <a:rPr lang="en-US" sz="3098">
                <a:solidFill>
                  <a:srgbClr val="000000"/>
                </a:solidFill>
                <a:latin typeface="Canva Sans Bold"/>
              </a:rPr>
              <a:t>create method Beri_Bonus (persen integer) for Karyawan</a:t>
            </a:r>
          </a:p>
          <a:p>
            <a:pPr>
              <a:lnSpc>
                <a:spcPts val="4027"/>
              </a:lnSpc>
            </a:pPr>
            <a:r>
              <a:rPr lang="en-US" sz="3098">
                <a:solidFill>
                  <a:srgbClr val="000000"/>
                </a:solidFill>
                <a:latin typeface="Canva Sans Bold"/>
              </a:rPr>
              <a:t>          begin</a:t>
            </a:r>
          </a:p>
          <a:p>
            <a:pPr>
              <a:lnSpc>
                <a:spcPts val="4027"/>
              </a:lnSpc>
            </a:pPr>
            <a:r>
              <a:rPr lang="en-US" sz="3098">
                <a:solidFill>
                  <a:srgbClr val="000000"/>
                </a:solidFill>
                <a:latin typeface="Canva Sans Bold"/>
              </a:rPr>
              <a:t>                       set self.Gaji = self.Gaji = (self.Gaji*persen) / 100;</a:t>
            </a:r>
          </a:p>
          <a:p>
            <a:pPr>
              <a:lnSpc>
                <a:spcPts val="4027"/>
              </a:lnSpc>
            </a:pPr>
            <a:r>
              <a:rPr lang="en-US" sz="3098">
                <a:solidFill>
                  <a:srgbClr val="000000"/>
                </a:solidFill>
                <a:latin typeface="Canva Sans Bold"/>
              </a:rPr>
              <a:t>           end</a:t>
            </a:r>
            <a:r>
              <a:rPr lang="en-US" sz="3098">
                <a:solidFill>
                  <a:srgbClr val="000000"/>
                </a:solidFill>
                <a:latin typeface="Canva Sans"/>
              </a:rPr>
              <a:t> </a:t>
            </a:r>
          </a:p>
          <a:p>
            <a:pPr>
              <a:lnSpc>
                <a:spcPts val="4027"/>
              </a:lnSpc>
            </a:pPr>
            <a:endParaRPr lang="en-US" sz="3098">
              <a:solidFill>
                <a:srgbClr val="000000"/>
              </a:solidFill>
              <a:latin typeface="Canva Sans"/>
            </a:endParaRPr>
          </a:p>
          <a:p>
            <a:pPr>
              <a:lnSpc>
                <a:spcPts val="4027"/>
              </a:lnSpc>
            </a:pPr>
            <a:r>
              <a:rPr lang="en-US" sz="3098">
                <a:solidFill>
                  <a:srgbClr val="000000"/>
                </a:solidFill>
                <a:latin typeface="Canva Sans"/>
              </a:rPr>
              <a:t>Peubah </a:t>
            </a:r>
            <a:r>
              <a:rPr lang="en-US" sz="3098">
                <a:solidFill>
                  <a:srgbClr val="000000"/>
                </a:solidFill>
                <a:latin typeface="Canva Sans Italics"/>
              </a:rPr>
              <a:t>self </a:t>
            </a:r>
            <a:r>
              <a:rPr lang="en-US" sz="3098">
                <a:solidFill>
                  <a:srgbClr val="000000"/>
                </a:solidFill>
                <a:latin typeface="Canva Sans"/>
              </a:rPr>
              <a:t> merujuk pada instansiasi tipe terstruktur di mana metode yang bersangkutan  dipanggil.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873449" y="1600199"/>
            <a:ext cx="16541103" cy="8343271"/>
            <a:chOff x="0" y="0"/>
            <a:chExt cx="4356504" cy="2197405"/>
          </a:xfrm>
        </p:grpSpPr>
        <p:sp>
          <p:nvSpPr>
            <p:cNvPr id="4" name="Freeform 4"/>
            <p:cNvSpPr/>
            <p:nvPr/>
          </p:nvSpPr>
          <p:spPr>
            <a:xfrm>
              <a:off x="0" y="0"/>
              <a:ext cx="4356504" cy="2197405"/>
            </a:xfrm>
            <a:custGeom>
              <a:avLst/>
              <a:gdLst/>
              <a:ahLst/>
              <a:cxnLst/>
              <a:rect l="l" t="t" r="r" b="b"/>
              <a:pathLst>
                <a:path w="4356504" h="2197405">
                  <a:moveTo>
                    <a:pt x="23870" y="0"/>
                  </a:moveTo>
                  <a:lnTo>
                    <a:pt x="4332634" y="0"/>
                  </a:lnTo>
                  <a:cubicBezTo>
                    <a:pt x="4338965" y="0"/>
                    <a:pt x="4345036" y="2515"/>
                    <a:pt x="4349513" y="6991"/>
                  </a:cubicBezTo>
                  <a:cubicBezTo>
                    <a:pt x="4353989" y="11468"/>
                    <a:pt x="4356504" y="17539"/>
                    <a:pt x="4356504" y="23870"/>
                  </a:cubicBezTo>
                  <a:lnTo>
                    <a:pt x="4356504" y="2173535"/>
                  </a:lnTo>
                  <a:cubicBezTo>
                    <a:pt x="4356504" y="2179865"/>
                    <a:pt x="4353989" y="2185937"/>
                    <a:pt x="4349513" y="2190413"/>
                  </a:cubicBezTo>
                  <a:cubicBezTo>
                    <a:pt x="4345036" y="2194890"/>
                    <a:pt x="4338965" y="2197405"/>
                    <a:pt x="4332634" y="2197405"/>
                  </a:cubicBezTo>
                  <a:lnTo>
                    <a:pt x="23870" y="2197405"/>
                  </a:lnTo>
                  <a:cubicBezTo>
                    <a:pt x="17539" y="2197405"/>
                    <a:pt x="11468" y="2194890"/>
                    <a:pt x="6991" y="2190413"/>
                  </a:cubicBezTo>
                  <a:cubicBezTo>
                    <a:pt x="2515" y="2185937"/>
                    <a:pt x="0" y="2179865"/>
                    <a:pt x="0" y="2173535"/>
                  </a:cubicBezTo>
                  <a:lnTo>
                    <a:pt x="0" y="23870"/>
                  </a:lnTo>
                  <a:cubicBezTo>
                    <a:pt x="0" y="17539"/>
                    <a:pt x="2515" y="11468"/>
                    <a:pt x="6991" y="6991"/>
                  </a:cubicBezTo>
                  <a:cubicBezTo>
                    <a:pt x="11468" y="2515"/>
                    <a:pt x="17539" y="0"/>
                    <a:pt x="23870"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57150"/>
              <a:ext cx="4356504" cy="2254555"/>
            </a:xfrm>
            <a:prstGeom prst="rect">
              <a:avLst/>
            </a:prstGeom>
          </p:spPr>
          <p:txBody>
            <a:bodyPr lIns="50800" tIns="50800" rIns="50800" bIns="50800" rtlCol="0" anchor="ctr"/>
            <a:lstStyle/>
            <a:p>
              <a:pPr algn="just">
                <a:lnSpc>
                  <a:spcPts val="4479"/>
                </a:lnSpc>
              </a:pPr>
              <a:r>
                <a:rPr lang="en-US" sz="3199">
                  <a:solidFill>
                    <a:srgbClr val="000000"/>
                  </a:solidFill>
                  <a:latin typeface="Canva Sans"/>
                </a:rPr>
                <a:t>Pada SQL-1999 fungsi konstruktor digunakan untuk menciptakan nilai-nilai dari tipe terstruktur. Fungsi dengan nama sama dengan nama tipe terstruktur adalah fungsi konstruktor. Sebagai contoh, kita dapat mendeklarisikan konstruktor untuk Penerbit seperti berikut.</a:t>
              </a:r>
            </a:p>
            <a:p>
              <a:pPr algn="just">
                <a:lnSpc>
                  <a:spcPts val="4479"/>
                </a:lnSpc>
              </a:pPr>
              <a:r>
                <a:rPr lang="en-US" sz="3199">
                  <a:solidFill>
                    <a:srgbClr val="000000"/>
                  </a:solidFill>
                  <a:latin typeface="Canva Sans"/>
                </a:rPr>
                <a:t>        </a:t>
              </a:r>
              <a:r>
                <a:rPr lang="en-US" sz="3199">
                  <a:solidFill>
                    <a:srgbClr val="000000"/>
                  </a:solidFill>
                  <a:latin typeface="Canva Sans Bold"/>
                </a:rPr>
                <a:t>create function Penerbit (n varchar(20), b varchar(20))</a:t>
              </a:r>
            </a:p>
            <a:p>
              <a:pPr algn="just">
                <a:lnSpc>
                  <a:spcPts val="4479"/>
                </a:lnSpc>
              </a:pPr>
              <a:r>
                <a:rPr lang="en-US" sz="3199">
                  <a:solidFill>
                    <a:srgbClr val="000000"/>
                  </a:solidFill>
                  <a:latin typeface="Canva Sans Bold"/>
                </a:rPr>
                <a:t>        return Penerbit</a:t>
              </a:r>
            </a:p>
            <a:p>
              <a:pPr algn="just">
                <a:lnSpc>
                  <a:spcPts val="4479"/>
                </a:lnSpc>
              </a:pPr>
              <a:r>
                <a:rPr lang="en-US" sz="3199">
                  <a:solidFill>
                    <a:srgbClr val="000000"/>
                  </a:solidFill>
                  <a:latin typeface="Canva Sans Bold"/>
                </a:rPr>
                <a:t>        begin</a:t>
              </a:r>
            </a:p>
            <a:p>
              <a:pPr algn="just">
                <a:lnSpc>
                  <a:spcPts val="4479"/>
                </a:lnSpc>
              </a:pPr>
              <a:r>
                <a:rPr lang="en-US" sz="3199">
                  <a:solidFill>
                    <a:srgbClr val="000000"/>
                  </a:solidFill>
                  <a:latin typeface="Canva Sans Bold"/>
                </a:rPr>
                <a:t>                       set Nama_Penerbit = n;</a:t>
              </a:r>
            </a:p>
            <a:p>
              <a:pPr algn="just">
                <a:lnSpc>
                  <a:spcPts val="4479"/>
                </a:lnSpc>
              </a:pPr>
              <a:r>
                <a:rPr lang="en-US" sz="3199">
                  <a:solidFill>
                    <a:srgbClr val="000000"/>
                  </a:solidFill>
                  <a:latin typeface="Canva Sans Bold"/>
                </a:rPr>
                <a:t>                       set Cabang_Penerbit = b;</a:t>
              </a:r>
            </a:p>
            <a:p>
              <a:pPr algn="just">
                <a:lnSpc>
                  <a:spcPts val="4479"/>
                </a:lnSpc>
              </a:pPr>
              <a:r>
                <a:rPr lang="en-US" sz="3199">
                  <a:solidFill>
                    <a:srgbClr val="000000"/>
                  </a:solidFill>
                  <a:latin typeface="Canva Sans Bold"/>
                </a:rPr>
                <a:t>        end</a:t>
              </a:r>
            </a:p>
            <a:p>
              <a:pPr algn="just">
                <a:lnSpc>
                  <a:spcPts val="4479"/>
                </a:lnSpc>
              </a:pPr>
              <a:endParaRPr lang="en-US" sz="3199">
                <a:solidFill>
                  <a:srgbClr val="000000"/>
                </a:solidFill>
                <a:latin typeface="Canva Sans Bold"/>
              </a:endParaRPr>
            </a:p>
            <a:p>
              <a:pPr algn="just">
                <a:lnSpc>
                  <a:spcPts val="4479"/>
                </a:lnSpc>
              </a:pPr>
              <a:r>
                <a:rPr lang="en-US" sz="3199">
                  <a:solidFill>
                    <a:srgbClr val="000000"/>
                  </a:solidFill>
                  <a:latin typeface="Canva Sans"/>
                </a:rPr>
                <a:t>Kita kemudian dapat menggunakan perintah Penerbit (‘McGraw-Hill’, ‘New York’ untuk menciptakan nilai dari tipe data penerbit.</a:t>
              </a:r>
            </a:p>
          </p:txBody>
        </p:sp>
      </p:grpSp>
      <p:sp>
        <p:nvSpPr>
          <p:cNvPr id="6" name="Freeform 6"/>
          <p:cNvSpPr/>
          <p:nvPr/>
        </p:nvSpPr>
        <p:spPr>
          <a:xfrm rot="-4410004">
            <a:off x="11820489" y="271753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7" name="Freeform 7"/>
          <p:cNvSpPr/>
          <p:nvPr/>
        </p:nvSpPr>
        <p:spPr>
          <a:xfrm flipH="1">
            <a:off x="16003602" y="-877633"/>
            <a:ext cx="3132401" cy="8229600"/>
          </a:xfrm>
          <a:custGeom>
            <a:avLst/>
            <a:gdLst/>
            <a:ahLst/>
            <a:cxnLst/>
            <a:rect l="l" t="t" r="r" b="b"/>
            <a:pathLst>
              <a:path w="3132401" h="8229600">
                <a:moveTo>
                  <a:pt x="3132401" y="0"/>
                </a:moveTo>
                <a:lnTo>
                  <a:pt x="0" y="0"/>
                </a:lnTo>
                <a:lnTo>
                  <a:pt x="0" y="8229600"/>
                </a:lnTo>
                <a:lnTo>
                  <a:pt x="3132401" y="8229600"/>
                </a:lnTo>
                <a:lnTo>
                  <a:pt x="3132401" y="0"/>
                </a:lnTo>
                <a:close/>
              </a:path>
            </a:pathLst>
          </a:custGeom>
          <a:blipFill>
            <a:blip r:embed="rId4"/>
            <a:stretch>
              <a:fillRect r="-9687"/>
            </a:stretch>
          </a:blipFill>
        </p:spPr>
      </p:sp>
      <p:sp>
        <p:nvSpPr>
          <p:cNvPr id="8" name="TextBox 8"/>
          <p:cNvSpPr txBox="1"/>
          <p:nvPr/>
        </p:nvSpPr>
        <p:spPr>
          <a:xfrm>
            <a:off x="588941" y="735833"/>
            <a:ext cx="9726712" cy="652408"/>
          </a:xfrm>
          <a:prstGeom prst="rect">
            <a:avLst/>
          </a:prstGeom>
        </p:spPr>
        <p:txBody>
          <a:bodyPr lIns="0" tIns="0" rIns="0" bIns="0" rtlCol="0" anchor="t">
            <a:spAutoFit/>
          </a:bodyPr>
          <a:lstStyle/>
          <a:p>
            <a:pPr algn="ctr">
              <a:lnSpc>
                <a:spcPts val="4984"/>
              </a:lnSpc>
            </a:pPr>
            <a:r>
              <a:rPr lang="en-US" sz="4747">
                <a:solidFill>
                  <a:srgbClr val="FFFBF6"/>
                </a:solidFill>
                <a:latin typeface="Canva Sans Medium"/>
              </a:rPr>
              <a:t>Penciptaan Nilai Tipe Kompleks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1028700" y="347995"/>
            <a:ext cx="16433089" cy="9695537"/>
            <a:chOff x="0" y="0"/>
            <a:chExt cx="5592557" cy="3299614"/>
          </a:xfrm>
        </p:grpSpPr>
        <p:sp>
          <p:nvSpPr>
            <p:cNvPr id="4" name="Freeform 4"/>
            <p:cNvSpPr/>
            <p:nvPr/>
          </p:nvSpPr>
          <p:spPr>
            <a:xfrm>
              <a:off x="0" y="0"/>
              <a:ext cx="5592557" cy="3299614"/>
            </a:xfrm>
            <a:custGeom>
              <a:avLst/>
              <a:gdLst/>
              <a:ahLst/>
              <a:cxnLst/>
              <a:rect l="l" t="t" r="r" b="b"/>
              <a:pathLst>
                <a:path w="5592557" h="3299614">
                  <a:moveTo>
                    <a:pt x="24027" y="0"/>
                  </a:moveTo>
                  <a:lnTo>
                    <a:pt x="5568530" y="0"/>
                  </a:lnTo>
                  <a:cubicBezTo>
                    <a:pt x="5581800" y="0"/>
                    <a:pt x="5592557" y="10757"/>
                    <a:pt x="5592557" y="24027"/>
                  </a:cubicBezTo>
                  <a:lnTo>
                    <a:pt x="5592557" y="3275587"/>
                  </a:lnTo>
                  <a:cubicBezTo>
                    <a:pt x="5592557" y="3281959"/>
                    <a:pt x="5590026" y="3288071"/>
                    <a:pt x="5585520" y="3292577"/>
                  </a:cubicBezTo>
                  <a:cubicBezTo>
                    <a:pt x="5581014" y="3297082"/>
                    <a:pt x="5574902" y="3299614"/>
                    <a:pt x="5568530" y="3299614"/>
                  </a:cubicBezTo>
                  <a:lnTo>
                    <a:pt x="24027" y="3299614"/>
                  </a:lnTo>
                  <a:cubicBezTo>
                    <a:pt x="17655" y="3299614"/>
                    <a:pt x="11543" y="3297082"/>
                    <a:pt x="7037" y="3292577"/>
                  </a:cubicBezTo>
                  <a:cubicBezTo>
                    <a:pt x="2531" y="3288071"/>
                    <a:pt x="0" y="3281959"/>
                    <a:pt x="0" y="3275587"/>
                  </a:cubicBezTo>
                  <a:lnTo>
                    <a:pt x="0" y="24027"/>
                  </a:lnTo>
                  <a:cubicBezTo>
                    <a:pt x="0" y="17655"/>
                    <a:pt x="2531" y="11543"/>
                    <a:pt x="7037" y="7037"/>
                  </a:cubicBezTo>
                  <a:cubicBezTo>
                    <a:pt x="11543" y="2531"/>
                    <a:pt x="17655" y="0"/>
                    <a:pt x="24027" y="0"/>
                  </a:cubicBezTo>
                  <a:close/>
                </a:path>
              </a:pathLst>
            </a:custGeom>
            <a:solidFill>
              <a:srgbClr val="7D603D"/>
            </a:solidFill>
          </p:spPr>
        </p:sp>
        <p:sp>
          <p:nvSpPr>
            <p:cNvPr id="5" name="TextBox 5"/>
            <p:cNvSpPr txBox="1"/>
            <p:nvPr/>
          </p:nvSpPr>
          <p:spPr>
            <a:xfrm>
              <a:off x="0" y="-57150"/>
              <a:ext cx="5592557" cy="3356764"/>
            </a:xfrm>
            <a:prstGeom prst="rect">
              <a:avLst/>
            </a:prstGeom>
          </p:spPr>
          <p:txBody>
            <a:bodyPr lIns="50800" tIns="50800" rIns="50800" bIns="50800" rtlCol="0" anchor="ctr"/>
            <a:lstStyle/>
            <a:p>
              <a:pPr>
                <a:lnSpc>
                  <a:spcPts val="4479"/>
                </a:lnSpc>
              </a:pPr>
              <a:r>
                <a:rPr lang="en-US" sz="3199">
                  <a:solidFill>
                    <a:srgbClr val="000000"/>
                  </a:solidFill>
                  <a:latin typeface="Canva Sans"/>
                </a:rPr>
                <a:t>Nilai dari konstruktor tidak menciptakan identitas objek. pada SQL:1999 objek-objek berhubungan dengan rekaman-rekaman relasi, dan mereka diciptakan dengan cara menyisipkan rekaman pada relasi.</a:t>
              </a:r>
            </a:p>
            <a:p>
              <a:pPr>
                <a:lnSpc>
                  <a:spcPts val="4479"/>
                </a:lnSpc>
              </a:pPr>
              <a:endParaRPr lang="en-US" sz="3199">
                <a:solidFill>
                  <a:srgbClr val="000000"/>
                </a:solidFill>
                <a:latin typeface="Canva Sans"/>
              </a:endParaRPr>
            </a:p>
            <a:p>
              <a:pPr>
                <a:lnSpc>
                  <a:spcPts val="4479"/>
                </a:lnSpc>
              </a:pPr>
              <a:r>
                <a:rPr lang="en-US" sz="3199">
                  <a:solidFill>
                    <a:srgbClr val="000000"/>
                  </a:solidFill>
                  <a:latin typeface="Canva Sans"/>
                </a:rPr>
                <a:t>Nilai-nilai larik dalam SQL:1999 dapat diciptakan dengan cara berikut.</a:t>
              </a:r>
            </a:p>
            <a:p>
              <a:pPr>
                <a:lnSpc>
                  <a:spcPts val="4479"/>
                </a:lnSpc>
              </a:pPr>
              <a:r>
                <a:rPr lang="en-US" sz="3199">
                  <a:solidFill>
                    <a:srgbClr val="000000"/>
                  </a:solidFill>
                  <a:latin typeface="Canva Sans"/>
                </a:rPr>
                <a:t>          </a:t>
              </a:r>
              <a:r>
                <a:rPr lang="en-US" sz="3199">
                  <a:solidFill>
                    <a:srgbClr val="000000"/>
                  </a:solidFill>
                  <a:latin typeface="Canva Sans Bold"/>
                </a:rPr>
                <a:t>  array [’Siberchatz’, ‘Korth’, ‘Sudharsan’]</a:t>
              </a:r>
            </a:p>
            <a:p>
              <a:pPr>
                <a:lnSpc>
                  <a:spcPts val="4479"/>
                </a:lnSpc>
              </a:pPr>
              <a:endParaRPr lang="en-US" sz="3199">
                <a:solidFill>
                  <a:srgbClr val="000000"/>
                </a:solidFill>
                <a:latin typeface="Canva Sans Bold"/>
              </a:endParaRPr>
            </a:p>
            <a:p>
              <a:pPr>
                <a:lnSpc>
                  <a:spcPts val="4479"/>
                </a:lnSpc>
              </a:pPr>
              <a:r>
                <a:rPr lang="en-US" sz="3199">
                  <a:solidFill>
                    <a:srgbClr val="000000"/>
                  </a:solidFill>
                  <a:latin typeface="Canva Sans"/>
                </a:rPr>
                <a:t>Jika mendeklarasikan atribut Penerbit1 sebagai tipe baris, kita dapat mengontruksi nilainya, seperti berikut (tanpa menggunakan konstruktor).</a:t>
              </a:r>
            </a:p>
            <a:p>
              <a:pPr>
                <a:lnSpc>
                  <a:spcPts val="4479"/>
                </a:lnSpc>
              </a:pPr>
              <a:r>
                <a:rPr lang="en-US" sz="3199">
                  <a:solidFill>
                    <a:srgbClr val="000000"/>
                  </a:solidFill>
                  <a:latin typeface="Canva Sans"/>
                </a:rPr>
                <a:t>           </a:t>
              </a:r>
              <a:r>
                <a:rPr lang="en-US" sz="3199">
                  <a:solidFill>
                    <a:srgbClr val="000000"/>
                  </a:solidFill>
                  <a:latin typeface="Canva Sans Bold"/>
                </a:rPr>
                <a:t> (‘McGraw-Hill’, ‘New York’)</a:t>
              </a:r>
            </a:p>
            <a:p>
              <a:pPr>
                <a:lnSpc>
                  <a:spcPts val="4479"/>
                </a:lnSpc>
              </a:pPr>
              <a:endParaRPr lang="en-US" sz="3199">
                <a:solidFill>
                  <a:srgbClr val="000000"/>
                </a:solidFill>
                <a:latin typeface="Canva Sans Bold"/>
              </a:endParaRPr>
            </a:p>
            <a:p>
              <a:pPr>
                <a:lnSpc>
                  <a:spcPts val="4479"/>
                </a:lnSpc>
              </a:pPr>
              <a:r>
                <a:rPr lang="en-US" sz="3199">
                  <a:solidFill>
                    <a:srgbClr val="000000"/>
                  </a:solidFill>
                  <a:latin typeface="Canva Sans"/>
                </a:rPr>
                <a:t>Menciptakan nilai-nilai </a:t>
              </a:r>
              <a:r>
                <a:rPr lang="en-US" sz="3199">
                  <a:solidFill>
                    <a:srgbClr val="000000"/>
                  </a:solidFill>
                  <a:latin typeface="Canva Sans Italics"/>
                </a:rPr>
                <a:t>multiset</a:t>
              </a:r>
              <a:r>
                <a:rPr lang="en-US" sz="3199">
                  <a:solidFill>
                    <a:srgbClr val="000000"/>
                  </a:solidFill>
                  <a:latin typeface="Canva Sans"/>
                </a:rPr>
                <a:t>  dengan menggantikan kata kunci </a:t>
              </a:r>
              <a:r>
                <a:rPr lang="en-US" sz="3199">
                  <a:solidFill>
                    <a:srgbClr val="000000"/>
                  </a:solidFill>
                  <a:latin typeface="Canva Sans Italics"/>
                </a:rPr>
                <a:t>set </a:t>
              </a:r>
              <a:r>
                <a:rPr lang="en-US" sz="3199">
                  <a:solidFill>
                    <a:srgbClr val="000000"/>
                  </a:solidFill>
                  <a:latin typeface="Canva Sans"/>
                </a:rPr>
                <a:t>dengan </a:t>
              </a:r>
              <a:r>
                <a:rPr lang="en-US" sz="3199">
                  <a:solidFill>
                    <a:srgbClr val="000000"/>
                  </a:solidFill>
                  <a:latin typeface="Canva Sans Italics"/>
                </a:rPr>
                <a:t>multiset. </a:t>
              </a:r>
              <a:r>
                <a:rPr lang="en-US" sz="3199">
                  <a:solidFill>
                    <a:srgbClr val="000000"/>
                  </a:solidFill>
                  <a:latin typeface="Canva Sans"/>
                </a:rPr>
                <a:t>contoh menciptakan rekaman dalam buku</a:t>
              </a:r>
            </a:p>
            <a:p>
              <a:pPr>
                <a:lnSpc>
                  <a:spcPts val="4479"/>
                </a:lnSpc>
              </a:pPr>
              <a:r>
                <a:rPr lang="en-US" sz="3199">
                  <a:solidFill>
                    <a:srgbClr val="000000"/>
                  </a:solidFill>
                  <a:latin typeface="Canva Sans Italics"/>
                </a:rPr>
                <a:t>       </a:t>
              </a:r>
              <a:r>
                <a:rPr lang="en-US" sz="3199">
                  <a:solidFill>
                    <a:srgbClr val="000000"/>
                  </a:solidFill>
                  <a:latin typeface="Canva Sans"/>
                </a:rPr>
                <a:t>    </a:t>
              </a:r>
              <a:r>
                <a:rPr lang="en-US" sz="3199">
                  <a:solidFill>
                    <a:srgbClr val="000000"/>
                  </a:solidFill>
                  <a:latin typeface="Canva Sans Bold"/>
                </a:rPr>
                <a:t> (‘Compilers’, array[’Smith’,’Jones’],</a:t>
              </a:r>
            </a:p>
            <a:p>
              <a:pPr>
                <a:lnSpc>
                  <a:spcPts val="4479"/>
                </a:lnSpc>
              </a:pPr>
              <a:r>
                <a:rPr lang="en-US" sz="3199">
                  <a:solidFill>
                    <a:srgbClr val="000000"/>
                  </a:solidFill>
                  <a:latin typeface="Canva Sans Bold"/>
                </a:rPr>
                <a:t>            Penerbit (‘McGraw-Hill’, ‘New York’),</a:t>
              </a:r>
            </a:p>
            <a:p>
              <a:pPr>
                <a:lnSpc>
                  <a:spcPts val="4479"/>
                </a:lnSpc>
              </a:pPr>
              <a:r>
                <a:rPr lang="en-US" sz="3199">
                  <a:solidFill>
                    <a:srgbClr val="000000"/>
                  </a:solidFill>
                  <a:latin typeface="Canva Sans Bold"/>
                </a:rPr>
                <a:t>            set (‘Parsing’,’Analysis’))</a:t>
              </a:r>
            </a:p>
            <a:p>
              <a:pPr>
                <a:lnSpc>
                  <a:spcPts val="4479"/>
                </a:lnSpc>
                <a:spcBef>
                  <a:spcPct val="0"/>
                </a:spcBef>
              </a:pPr>
              <a:endParaRPr lang="en-US" sz="3199">
                <a:solidFill>
                  <a:srgbClr val="000000"/>
                </a:solidFill>
                <a:latin typeface="Canva Sans Bold"/>
              </a:endParaRP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1210774" y="1028700"/>
            <a:ext cx="16433089" cy="6791078"/>
            <a:chOff x="0" y="0"/>
            <a:chExt cx="5592557" cy="2311160"/>
          </a:xfrm>
        </p:grpSpPr>
        <p:sp>
          <p:nvSpPr>
            <p:cNvPr id="4" name="Freeform 4"/>
            <p:cNvSpPr/>
            <p:nvPr/>
          </p:nvSpPr>
          <p:spPr>
            <a:xfrm>
              <a:off x="0" y="0"/>
              <a:ext cx="5592557" cy="2311160"/>
            </a:xfrm>
            <a:custGeom>
              <a:avLst/>
              <a:gdLst/>
              <a:ahLst/>
              <a:cxnLst/>
              <a:rect l="l" t="t" r="r" b="b"/>
              <a:pathLst>
                <a:path w="5592557" h="2311160">
                  <a:moveTo>
                    <a:pt x="24027" y="0"/>
                  </a:moveTo>
                  <a:lnTo>
                    <a:pt x="5568530" y="0"/>
                  </a:lnTo>
                  <a:cubicBezTo>
                    <a:pt x="5581800" y="0"/>
                    <a:pt x="5592557" y="10757"/>
                    <a:pt x="5592557" y="24027"/>
                  </a:cubicBezTo>
                  <a:lnTo>
                    <a:pt x="5592557" y="2287132"/>
                  </a:lnTo>
                  <a:cubicBezTo>
                    <a:pt x="5592557" y="2293505"/>
                    <a:pt x="5590026" y="2299616"/>
                    <a:pt x="5585520" y="2304122"/>
                  </a:cubicBezTo>
                  <a:cubicBezTo>
                    <a:pt x="5581014" y="2308628"/>
                    <a:pt x="5574902" y="2311160"/>
                    <a:pt x="5568530" y="2311160"/>
                  </a:cubicBezTo>
                  <a:lnTo>
                    <a:pt x="24027" y="2311160"/>
                  </a:lnTo>
                  <a:cubicBezTo>
                    <a:pt x="17655" y="2311160"/>
                    <a:pt x="11543" y="2308628"/>
                    <a:pt x="7037" y="2304122"/>
                  </a:cubicBezTo>
                  <a:cubicBezTo>
                    <a:pt x="2531" y="2299616"/>
                    <a:pt x="0" y="2293505"/>
                    <a:pt x="0" y="2287132"/>
                  </a:cubicBezTo>
                  <a:lnTo>
                    <a:pt x="0" y="24027"/>
                  </a:lnTo>
                  <a:cubicBezTo>
                    <a:pt x="0" y="17655"/>
                    <a:pt x="2531" y="11543"/>
                    <a:pt x="7037" y="7037"/>
                  </a:cubicBezTo>
                  <a:cubicBezTo>
                    <a:pt x="11543" y="2531"/>
                    <a:pt x="17655" y="0"/>
                    <a:pt x="24027" y="0"/>
                  </a:cubicBezTo>
                  <a:close/>
                </a:path>
              </a:pathLst>
            </a:custGeom>
            <a:solidFill>
              <a:srgbClr val="7D603D"/>
            </a:solidFill>
          </p:spPr>
        </p:sp>
        <p:sp>
          <p:nvSpPr>
            <p:cNvPr id="5" name="TextBox 5"/>
            <p:cNvSpPr txBox="1"/>
            <p:nvPr/>
          </p:nvSpPr>
          <p:spPr>
            <a:xfrm>
              <a:off x="0" y="-66675"/>
              <a:ext cx="5592557" cy="2377835"/>
            </a:xfrm>
            <a:prstGeom prst="rect">
              <a:avLst/>
            </a:prstGeom>
          </p:spPr>
          <p:txBody>
            <a:bodyPr lIns="50800" tIns="50800" rIns="50800" bIns="50800" rtlCol="0" anchor="ctr"/>
            <a:lstStyle/>
            <a:p>
              <a:pPr>
                <a:lnSpc>
                  <a:spcPts val="4619"/>
                </a:lnSpc>
              </a:pPr>
              <a:r>
                <a:rPr lang="en-US" sz="3299">
                  <a:solidFill>
                    <a:srgbClr val="000000"/>
                  </a:solidFill>
                  <a:latin typeface="Canva Sans"/>
                </a:rPr>
                <a:t>Pada pernyataan tersebut kita menciptakan nilai untuk atribut Penerbit dengan memanggil fungsi konstruktor untuk Penerbit dengan argumen yang sesuai.</a:t>
              </a:r>
            </a:p>
            <a:p>
              <a:pPr>
                <a:lnSpc>
                  <a:spcPts val="4619"/>
                </a:lnSpc>
              </a:pPr>
              <a:r>
                <a:rPr lang="en-US" sz="3299">
                  <a:solidFill>
                    <a:srgbClr val="000000"/>
                  </a:solidFill>
                  <a:latin typeface="Canva Sans"/>
                </a:rPr>
                <a:t>jika ingin menyisipkan rekaman ke relasi Penerbit ke dalam relasi Buku, kita dapat mengeksekusi pernyataan berikut.</a:t>
              </a:r>
            </a:p>
            <a:p>
              <a:pPr>
                <a:lnSpc>
                  <a:spcPts val="4619"/>
                </a:lnSpc>
              </a:pPr>
              <a:r>
                <a:rPr lang="en-US" sz="3299">
                  <a:solidFill>
                    <a:srgbClr val="000000"/>
                  </a:solidFill>
                  <a:latin typeface="Canva Sans"/>
                </a:rPr>
                <a:t>            </a:t>
              </a:r>
              <a:r>
                <a:rPr lang="en-US" sz="3299">
                  <a:solidFill>
                    <a:srgbClr val="000000"/>
                  </a:solidFill>
                  <a:latin typeface="Canva Sans Bold"/>
                </a:rPr>
                <a:t>insert into Buku</a:t>
              </a:r>
            </a:p>
            <a:p>
              <a:pPr>
                <a:lnSpc>
                  <a:spcPts val="4619"/>
                </a:lnSpc>
              </a:pPr>
              <a:r>
                <a:rPr lang="en-US" sz="3299">
                  <a:solidFill>
                    <a:srgbClr val="000000"/>
                  </a:solidFill>
                  <a:latin typeface="Canva Sans Bold"/>
                </a:rPr>
                <a:t>            values</a:t>
              </a:r>
            </a:p>
            <a:p>
              <a:pPr>
                <a:lnSpc>
                  <a:spcPts val="4619"/>
                </a:lnSpc>
              </a:pPr>
              <a:r>
                <a:rPr lang="en-US" sz="3299">
                  <a:solidFill>
                    <a:srgbClr val="000000"/>
                  </a:solidFill>
                  <a:latin typeface="Canva Sans Bold"/>
                </a:rPr>
                <a:t>            (‘Compilers’, array[’Smith’,’Jones’],</a:t>
              </a:r>
            </a:p>
            <a:p>
              <a:pPr>
                <a:lnSpc>
                  <a:spcPts val="4619"/>
                </a:lnSpc>
              </a:pPr>
              <a:r>
                <a:rPr lang="en-US" sz="3299">
                  <a:solidFill>
                    <a:srgbClr val="000000"/>
                  </a:solidFill>
                  <a:latin typeface="Canva Sans Bold"/>
                </a:rPr>
                <a:t>            set (‘Parsing’, ‘Analysis’))</a:t>
              </a:r>
            </a:p>
            <a:p>
              <a:pPr>
                <a:lnSpc>
                  <a:spcPts val="4619"/>
                </a:lnSpc>
                <a:spcBef>
                  <a:spcPct val="0"/>
                </a:spcBef>
              </a:pPr>
              <a:endParaRPr lang="en-US" sz="3299">
                <a:solidFill>
                  <a:srgbClr val="000000"/>
                </a:solidFill>
                <a:latin typeface="Canva Sans Bold"/>
              </a:endParaRP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783029">
            <a:off x="-1745945" y="-1157708"/>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2"/>
            <a:stretch>
              <a:fillRect t="-401" b="-401"/>
            </a:stretch>
          </a:blipFill>
        </p:spPr>
      </p:sp>
      <p:sp>
        <p:nvSpPr>
          <p:cNvPr id="3" name="Freeform 3"/>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55391" y="1021806"/>
            <a:ext cx="8000166" cy="1138442"/>
            <a:chOff x="0" y="0"/>
            <a:chExt cx="2722640" cy="387438"/>
          </a:xfrm>
        </p:grpSpPr>
        <p:sp>
          <p:nvSpPr>
            <p:cNvPr id="5" name="Freeform 5"/>
            <p:cNvSpPr/>
            <p:nvPr/>
          </p:nvSpPr>
          <p:spPr>
            <a:xfrm>
              <a:off x="0" y="0"/>
              <a:ext cx="2722640" cy="387438"/>
            </a:xfrm>
            <a:custGeom>
              <a:avLst/>
              <a:gdLst/>
              <a:ahLst/>
              <a:cxnLst/>
              <a:rect l="l" t="t" r="r" b="b"/>
              <a:pathLst>
                <a:path w="2722640" h="387438">
                  <a:moveTo>
                    <a:pt x="49354" y="0"/>
                  </a:moveTo>
                  <a:lnTo>
                    <a:pt x="2673286" y="0"/>
                  </a:lnTo>
                  <a:cubicBezTo>
                    <a:pt x="2686376" y="0"/>
                    <a:pt x="2698929" y="5200"/>
                    <a:pt x="2708185" y="14455"/>
                  </a:cubicBezTo>
                  <a:cubicBezTo>
                    <a:pt x="2717440" y="23711"/>
                    <a:pt x="2722640" y="36264"/>
                    <a:pt x="2722640" y="49354"/>
                  </a:cubicBezTo>
                  <a:lnTo>
                    <a:pt x="2722640" y="338084"/>
                  </a:lnTo>
                  <a:cubicBezTo>
                    <a:pt x="2722640" y="365342"/>
                    <a:pt x="2700544" y="387438"/>
                    <a:pt x="2673286" y="387438"/>
                  </a:cubicBezTo>
                  <a:lnTo>
                    <a:pt x="49354" y="387438"/>
                  </a:lnTo>
                  <a:cubicBezTo>
                    <a:pt x="22096" y="387438"/>
                    <a:pt x="0" y="365342"/>
                    <a:pt x="0" y="338084"/>
                  </a:cubicBezTo>
                  <a:lnTo>
                    <a:pt x="0" y="49354"/>
                  </a:lnTo>
                  <a:cubicBezTo>
                    <a:pt x="0" y="22096"/>
                    <a:pt x="22096" y="0"/>
                    <a:pt x="49354" y="0"/>
                  </a:cubicBezTo>
                  <a:close/>
                </a:path>
              </a:pathLst>
            </a:custGeom>
            <a:solidFill>
              <a:srgbClr val="7D603D"/>
            </a:solidFill>
          </p:spPr>
        </p:sp>
        <p:sp>
          <p:nvSpPr>
            <p:cNvPr id="6" name="TextBox 6"/>
            <p:cNvSpPr txBox="1"/>
            <p:nvPr/>
          </p:nvSpPr>
          <p:spPr>
            <a:xfrm>
              <a:off x="0" y="-38100"/>
              <a:ext cx="2722640" cy="425538"/>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392382" y="31116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9" name="TextBox 9"/>
          <p:cNvSpPr txBox="1"/>
          <p:nvPr/>
        </p:nvSpPr>
        <p:spPr>
          <a:xfrm>
            <a:off x="498012" y="1249084"/>
            <a:ext cx="7446762" cy="712460"/>
          </a:xfrm>
          <a:prstGeom prst="rect">
            <a:avLst/>
          </a:prstGeom>
        </p:spPr>
        <p:txBody>
          <a:bodyPr lIns="0" tIns="0" rIns="0" bIns="0" rtlCol="0" anchor="t">
            <a:spAutoFit/>
          </a:bodyPr>
          <a:lstStyle/>
          <a:p>
            <a:pPr algn="ctr">
              <a:lnSpc>
                <a:spcPts val="5144"/>
              </a:lnSpc>
            </a:pPr>
            <a:r>
              <a:rPr lang="en-US" sz="4899">
                <a:solidFill>
                  <a:srgbClr val="000000"/>
                </a:solidFill>
                <a:latin typeface="Hatton Semi-Bold"/>
              </a:rPr>
              <a:t>8.3.3 Pewarisan </a:t>
            </a:r>
          </a:p>
        </p:txBody>
      </p:sp>
      <p:sp>
        <p:nvSpPr>
          <p:cNvPr id="10" name="TextBox 10"/>
          <p:cNvSpPr txBox="1"/>
          <p:nvPr/>
        </p:nvSpPr>
        <p:spPr>
          <a:xfrm>
            <a:off x="1028700" y="2414005"/>
            <a:ext cx="15560359" cy="7097395"/>
          </a:xfrm>
          <a:prstGeom prst="rect">
            <a:avLst/>
          </a:prstGeom>
        </p:spPr>
        <p:txBody>
          <a:bodyPr lIns="0" tIns="0" rIns="0" bIns="0" rtlCol="0" anchor="t">
            <a:spAutoFit/>
          </a:bodyPr>
          <a:lstStyle/>
          <a:p>
            <a:pPr>
              <a:lnSpc>
                <a:spcPts val="5739"/>
              </a:lnSpc>
            </a:pPr>
            <a:r>
              <a:rPr lang="en-US" sz="4099">
                <a:solidFill>
                  <a:srgbClr val="000000"/>
                </a:solidFill>
                <a:latin typeface="Canva Sans Bold"/>
              </a:rPr>
              <a:t>Pewarisan Tipe</a:t>
            </a:r>
          </a:p>
          <a:p>
            <a:pPr>
              <a:lnSpc>
                <a:spcPts val="4620"/>
              </a:lnSpc>
            </a:pPr>
            <a:endParaRPr lang="en-US" sz="4099">
              <a:solidFill>
                <a:srgbClr val="000000"/>
              </a:solidFill>
              <a:latin typeface="Canva Sans Bold"/>
            </a:endParaRPr>
          </a:p>
          <a:p>
            <a:pPr>
              <a:lnSpc>
                <a:spcPts val="4620"/>
              </a:lnSpc>
            </a:pPr>
            <a:r>
              <a:rPr lang="en-US" sz="3300">
                <a:solidFill>
                  <a:srgbClr val="000000"/>
                </a:solidFill>
                <a:latin typeface="Canva Sans"/>
              </a:rPr>
              <a:t>Misalnya kita memiliki definisi tipe berikut untuk Manusia.</a:t>
            </a:r>
          </a:p>
          <a:p>
            <a:pPr>
              <a:lnSpc>
                <a:spcPts val="4620"/>
              </a:lnSpc>
            </a:pPr>
            <a:r>
              <a:rPr lang="en-US" sz="3300">
                <a:solidFill>
                  <a:srgbClr val="000000"/>
                </a:solidFill>
                <a:latin typeface="Canva Sans"/>
              </a:rPr>
              <a:t>          </a:t>
            </a:r>
            <a:r>
              <a:rPr lang="en-US" sz="3300">
                <a:solidFill>
                  <a:srgbClr val="000000"/>
                </a:solidFill>
                <a:latin typeface="Canva Sans Bold"/>
              </a:rPr>
              <a:t>create type Manusia</a:t>
            </a:r>
          </a:p>
          <a:p>
            <a:pPr>
              <a:lnSpc>
                <a:spcPts val="4620"/>
              </a:lnSpc>
            </a:pPr>
            <a:r>
              <a:rPr lang="en-US" sz="3300">
                <a:solidFill>
                  <a:srgbClr val="000000"/>
                </a:solidFill>
                <a:latin typeface="Canva Sans Bold"/>
              </a:rPr>
              <a:t>          (Nama varchar (20),</a:t>
            </a:r>
          </a:p>
          <a:p>
            <a:pPr>
              <a:lnSpc>
                <a:spcPts val="4620"/>
              </a:lnSpc>
            </a:pPr>
            <a:r>
              <a:rPr lang="en-US" sz="3300">
                <a:solidFill>
                  <a:srgbClr val="000000"/>
                </a:solidFill>
                <a:latin typeface="Canva Sans Bold"/>
              </a:rPr>
              <a:t>          Alamat varchar (20))</a:t>
            </a:r>
          </a:p>
          <a:p>
            <a:pPr>
              <a:lnSpc>
                <a:spcPts val="4620"/>
              </a:lnSpc>
            </a:pPr>
            <a:endParaRPr lang="en-US" sz="3300">
              <a:solidFill>
                <a:srgbClr val="000000"/>
              </a:solidFill>
              <a:latin typeface="Canva Sans Bold"/>
            </a:endParaRPr>
          </a:p>
          <a:p>
            <a:pPr>
              <a:lnSpc>
                <a:spcPts val="4620"/>
              </a:lnSpc>
            </a:pPr>
            <a:r>
              <a:rPr lang="en-US" sz="3300">
                <a:solidFill>
                  <a:srgbClr val="000000"/>
                </a:solidFill>
                <a:latin typeface="Canva Sans"/>
              </a:rPr>
              <a:t>Untuk menyimpan informasi tambahan pada basis data tentang manusia yang menjadi mahasiswa, dan tentang manusia yang menjadi dosen. </a:t>
            </a:r>
          </a:p>
          <a:p>
            <a:pPr>
              <a:lnSpc>
                <a:spcPts val="4620"/>
              </a:lnSpc>
              <a:spcBef>
                <a:spcPct val="0"/>
              </a:spcBef>
            </a:pPr>
            <a:r>
              <a:rPr lang="en-US" sz="3300">
                <a:solidFill>
                  <a:srgbClr val="000000"/>
                </a:solidFill>
                <a:latin typeface="Canva Sans"/>
              </a:rPr>
              <a:t>Karena mahasiswa dan dosen adalah manusia, kita dapat menggunakan struktur pewarisan dalam SQL: 1999 untuk mendefinisikan mahasiswa dan dosen, seperti berikut.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6721088" y="440491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3"/>
            <a:stretch>
              <a:fillRect/>
            </a:stretch>
          </a:blipFill>
        </p:spPr>
      </p:sp>
      <p:sp>
        <p:nvSpPr>
          <p:cNvPr id="4" name="Freeform 4"/>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Freeform 5"/>
          <p:cNvSpPr/>
          <p:nvPr/>
        </p:nvSpPr>
        <p:spPr>
          <a:xfrm rot="2776135">
            <a:off x="-2432876" y="7153436"/>
            <a:ext cx="4865751" cy="8229600"/>
          </a:xfrm>
          <a:custGeom>
            <a:avLst/>
            <a:gdLst/>
            <a:ahLst/>
            <a:cxnLst/>
            <a:rect l="l" t="t" r="r" b="b"/>
            <a:pathLst>
              <a:path w="4865751" h="8229600">
                <a:moveTo>
                  <a:pt x="0" y="0"/>
                </a:moveTo>
                <a:lnTo>
                  <a:pt x="4865751" y="0"/>
                </a:lnTo>
                <a:lnTo>
                  <a:pt x="4865751" y="8229600"/>
                </a:lnTo>
                <a:lnTo>
                  <a:pt x="0" y="8229600"/>
                </a:lnTo>
                <a:lnTo>
                  <a:pt x="0" y="0"/>
                </a:lnTo>
                <a:close/>
              </a:path>
            </a:pathLst>
          </a:custGeom>
          <a:blipFill>
            <a:blip r:embed="rId5"/>
            <a:stretch>
              <a:fillRect/>
            </a:stretch>
          </a:blipFill>
        </p:spPr>
      </p:sp>
      <p:sp>
        <p:nvSpPr>
          <p:cNvPr id="6" name="Freeform 6"/>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6"/>
            <a:stretch>
              <a:fillRect t="-401" b="-401"/>
            </a:stretch>
          </a:blipFill>
        </p:spPr>
      </p:sp>
      <p:sp>
        <p:nvSpPr>
          <p:cNvPr id="7" name="TextBox 7"/>
          <p:cNvSpPr txBox="1"/>
          <p:nvPr/>
        </p:nvSpPr>
        <p:spPr>
          <a:xfrm>
            <a:off x="2593051" y="1060070"/>
            <a:ext cx="13250132" cy="1394468"/>
          </a:xfrm>
          <a:prstGeom prst="rect">
            <a:avLst/>
          </a:prstGeom>
        </p:spPr>
        <p:txBody>
          <a:bodyPr lIns="0" tIns="0" rIns="0" bIns="0" rtlCol="0" anchor="t">
            <a:spAutoFit/>
          </a:bodyPr>
          <a:lstStyle/>
          <a:p>
            <a:pPr algn="ctr">
              <a:lnSpc>
                <a:spcPts val="11339"/>
              </a:lnSpc>
            </a:pPr>
            <a:r>
              <a:rPr lang="en-US" sz="8099">
                <a:solidFill>
                  <a:srgbClr val="000000"/>
                </a:solidFill>
                <a:latin typeface="Futura Display"/>
              </a:rPr>
              <a:t>Mendefinisikan Kelas Dan Atribut</a:t>
            </a:r>
          </a:p>
        </p:txBody>
      </p:sp>
      <p:sp>
        <p:nvSpPr>
          <p:cNvPr id="8" name="TextBox 8"/>
          <p:cNvSpPr txBox="1"/>
          <p:nvPr/>
        </p:nvSpPr>
        <p:spPr>
          <a:xfrm>
            <a:off x="1962007" y="2673070"/>
            <a:ext cx="14363987" cy="2226476"/>
          </a:xfrm>
          <a:prstGeom prst="rect">
            <a:avLst/>
          </a:prstGeom>
        </p:spPr>
        <p:txBody>
          <a:bodyPr lIns="0" tIns="0" rIns="0" bIns="0" rtlCol="0" anchor="t">
            <a:spAutoFit/>
          </a:bodyPr>
          <a:lstStyle/>
          <a:p>
            <a:pPr marL="910765" lvl="1" indent="-455382">
              <a:lnSpc>
                <a:spcPts val="5905"/>
              </a:lnSpc>
              <a:buFont typeface="Arial"/>
              <a:buChar char="•"/>
            </a:pPr>
            <a:r>
              <a:rPr lang="en-US" sz="4218">
                <a:solidFill>
                  <a:srgbClr val="191919"/>
                </a:solidFill>
                <a:latin typeface="Arimo"/>
              </a:rPr>
              <a:t>kelas dispesifikasi dengan kata kunci class </a:t>
            </a:r>
          </a:p>
          <a:p>
            <a:pPr marL="910765" lvl="1" indent="-455382">
              <a:lnSpc>
                <a:spcPts val="5905"/>
              </a:lnSpc>
              <a:buFont typeface="Arial"/>
              <a:buChar char="•"/>
            </a:pPr>
            <a:r>
              <a:rPr lang="en-US" sz="4218">
                <a:solidFill>
                  <a:srgbClr val="191919"/>
                </a:solidFill>
                <a:latin typeface="Arimo"/>
              </a:rPr>
              <a:t> Atribut biasa tertanam di dalam objek, dan atribut dispesifikasi dengan kata attribute.</a:t>
            </a:r>
          </a:p>
        </p:txBody>
      </p:sp>
      <p:sp>
        <p:nvSpPr>
          <p:cNvPr id="9" name="TextBox 9"/>
          <p:cNvSpPr txBox="1"/>
          <p:nvPr/>
        </p:nvSpPr>
        <p:spPr>
          <a:xfrm>
            <a:off x="5689165" y="5540009"/>
            <a:ext cx="6909670" cy="5039000"/>
          </a:xfrm>
          <a:prstGeom prst="rect">
            <a:avLst/>
          </a:prstGeom>
        </p:spPr>
        <p:txBody>
          <a:bodyPr lIns="0" tIns="0" rIns="0" bIns="0" rtlCol="0" anchor="t">
            <a:spAutoFit/>
          </a:bodyPr>
          <a:lstStyle/>
          <a:p>
            <a:pPr>
              <a:lnSpc>
                <a:spcPts val="5759"/>
              </a:lnSpc>
            </a:pPr>
            <a:r>
              <a:rPr lang="en-US" sz="4114">
                <a:solidFill>
                  <a:srgbClr val="000000"/>
                </a:solidFill>
                <a:latin typeface="Canva Sans"/>
              </a:rPr>
              <a:t>class mahasiswa{</a:t>
            </a:r>
          </a:p>
          <a:p>
            <a:pPr>
              <a:lnSpc>
                <a:spcPts val="5759"/>
              </a:lnSpc>
            </a:pPr>
            <a:r>
              <a:rPr lang="en-US" sz="4114">
                <a:solidFill>
                  <a:srgbClr val="000000"/>
                </a:solidFill>
                <a:latin typeface="Canva Sans"/>
              </a:rPr>
              <a:t>    attribute string Nama;</a:t>
            </a:r>
          </a:p>
          <a:p>
            <a:pPr>
              <a:lnSpc>
                <a:spcPts val="5759"/>
              </a:lnSpc>
            </a:pPr>
            <a:r>
              <a:rPr lang="en-US" sz="4114">
                <a:solidFill>
                  <a:srgbClr val="000000"/>
                </a:solidFill>
                <a:latin typeface="Canva Sans"/>
              </a:rPr>
              <a:t>    attribute date Tgl_lahir;</a:t>
            </a:r>
          </a:p>
          <a:p>
            <a:pPr>
              <a:lnSpc>
                <a:spcPts val="5759"/>
              </a:lnSpc>
            </a:pPr>
            <a:r>
              <a:rPr lang="en-US" sz="4114">
                <a:solidFill>
                  <a:srgbClr val="000000"/>
                </a:solidFill>
                <a:latin typeface="Canva Sans"/>
              </a:rPr>
              <a:t>    attribute string Alamat;</a:t>
            </a:r>
          </a:p>
          <a:p>
            <a:pPr>
              <a:lnSpc>
                <a:spcPts val="5759"/>
              </a:lnSpc>
            </a:pPr>
            <a:r>
              <a:rPr lang="en-US" sz="4114">
                <a:solidFill>
                  <a:srgbClr val="000000"/>
                </a:solidFill>
                <a:latin typeface="Canva Sans"/>
              </a:rPr>
              <a:t>    attribute string Telepon;</a:t>
            </a:r>
          </a:p>
          <a:p>
            <a:pPr>
              <a:lnSpc>
                <a:spcPts val="5759"/>
              </a:lnSpc>
            </a:pPr>
            <a:r>
              <a:rPr lang="en-US" sz="4114">
                <a:solidFill>
                  <a:srgbClr val="000000"/>
                </a:solidFill>
                <a:latin typeface="Canva Sans"/>
              </a:rPr>
              <a:t>};</a:t>
            </a:r>
          </a:p>
          <a:p>
            <a:pPr>
              <a:lnSpc>
                <a:spcPts val="5759"/>
              </a:lnSpc>
              <a:spcBef>
                <a:spcPct val="0"/>
              </a:spcBef>
            </a:pPr>
            <a:endParaRPr lang="en-US" sz="4114">
              <a:solidFill>
                <a:srgbClr val="000000"/>
              </a:solidFill>
              <a:latin typeface="Canva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666119" y="1319212"/>
            <a:ext cx="16977745" cy="7697342"/>
            <a:chOff x="0" y="0"/>
            <a:chExt cx="5777916" cy="2619582"/>
          </a:xfrm>
        </p:grpSpPr>
        <p:sp>
          <p:nvSpPr>
            <p:cNvPr id="4" name="Freeform 4"/>
            <p:cNvSpPr/>
            <p:nvPr/>
          </p:nvSpPr>
          <p:spPr>
            <a:xfrm>
              <a:off x="0" y="0"/>
              <a:ext cx="5777916" cy="2619582"/>
            </a:xfrm>
            <a:custGeom>
              <a:avLst/>
              <a:gdLst/>
              <a:ahLst/>
              <a:cxnLst/>
              <a:rect l="l" t="t" r="r" b="b"/>
              <a:pathLst>
                <a:path w="5777916" h="2619582">
                  <a:moveTo>
                    <a:pt x="23256" y="0"/>
                  </a:moveTo>
                  <a:lnTo>
                    <a:pt x="5754660" y="0"/>
                  </a:lnTo>
                  <a:cubicBezTo>
                    <a:pt x="5760828" y="0"/>
                    <a:pt x="5766743" y="2450"/>
                    <a:pt x="5771104" y="6812"/>
                  </a:cubicBezTo>
                  <a:cubicBezTo>
                    <a:pt x="5775466" y="11173"/>
                    <a:pt x="5777916" y="17088"/>
                    <a:pt x="5777916" y="23256"/>
                  </a:cubicBezTo>
                  <a:lnTo>
                    <a:pt x="5777916" y="2596326"/>
                  </a:lnTo>
                  <a:cubicBezTo>
                    <a:pt x="5777916" y="2602494"/>
                    <a:pt x="5775466" y="2608409"/>
                    <a:pt x="5771104" y="2612770"/>
                  </a:cubicBezTo>
                  <a:cubicBezTo>
                    <a:pt x="5766743" y="2617132"/>
                    <a:pt x="5760828" y="2619582"/>
                    <a:pt x="5754660" y="2619582"/>
                  </a:cubicBezTo>
                  <a:lnTo>
                    <a:pt x="23256" y="2619582"/>
                  </a:lnTo>
                  <a:cubicBezTo>
                    <a:pt x="17088" y="2619582"/>
                    <a:pt x="11173" y="2617132"/>
                    <a:pt x="6812" y="2612770"/>
                  </a:cubicBezTo>
                  <a:cubicBezTo>
                    <a:pt x="2450" y="2608409"/>
                    <a:pt x="0" y="2602494"/>
                    <a:pt x="0" y="2596326"/>
                  </a:cubicBezTo>
                  <a:lnTo>
                    <a:pt x="0" y="23256"/>
                  </a:lnTo>
                  <a:cubicBezTo>
                    <a:pt x="0" y="17088"/>
                    <a:pt x="2450" y="11173"/>
                    <a:pt x="6812" y="6812"/>
                  </a:cubicBezTo>
                  <a:cubicBezTo>
                    <a:pt x="11173" y="2450"/>
                    <a:pt x="17088" y="0"/>
                    <a:pt x="23256" y="0"/>
                  </a:cubicBezTo>
                  <a:close/>
                </a:path>
              </a:pathLst>
            </a:custGeom>
            <a:solidFill>
              <a:srgbClr val="7D603D"/>
            </a:solidFill>
          </p:spPr>
        </p:sp>
        <p:sp>
          <p:nvSpPr>
            <p:cNvPr id="5" name="TextBox 5"/>
            <p:cNvSpPr txBox="1"/>
            <p:nvPr/>
          </p:nvSpPr>
          <p:spPr>
            <a:xfrm>
              <a:off x="0" y="-66675"/>
              <a:ext cx="5777916" cy="2686257"/>
            </a:xfrm>
            <a:prstGeom prst="rect">
              <a:avLst/>
            </a:prstGeom>
          </p:spPr>
          <p:txBody>
            <a:bodyPr lIns="50800" tIns="50800" rIns="50800" bIns="50800" rtlCol="0" anchor="ctr"/>
            <a:lstStyle/>
            <a:p>
              <a:pPr>
                <a:lnSpc>
                  <a:spcPts val="4619"/>
                </a:lnSpc>
              </a:pPr>
              <a:r>
                <a:rPr lang="en-US" sz="3299">
                  <a:solidFill>
                    <a:srgbClr val="000000"/>
                  </a:solidFill>
                  <a:latin typeface="Canva Sans Bold"/>
                </a:rPr>
                <a:t>             create type Mahasiswa</a:t>
              </a:r>
            </a:p>
            <a:p>
              <a:pPr>
                <a:lnSpc>
                  <a:spcPts val="4619"/>
                </a:lnSpc>
              </a:pPr>
              <a:r>
                <a:rPr lang="en-US" sz="3299">
                  <a:solidFill>
                    <a:srgbClr val="000000"/>
                  </a:solidFill>
                  <a:latin typeface="Canva Sans Bold"/>
                </a:rPr>
                <a:t>             under Manusia</a:t>
              </a:r>
            </a:p>
            <a:p>
              <a:pPr>
                <a:lnSpc>
                  <a:spcPts val="4619"/>
                </a:lnSpc>
              </a:pPr>
              <a:r>
                <a:rPr lang="en-US" sz="3299">
                  <a:solidFill>
                    <a:srgbClr val="000000"/>
                  </a:solidFill>
                  <a:latin typeface="Canva Sans Bold"/>
                </a:rPr>
                <a:t>             (Jenjang varchar(20),</a:t>
              </a:r>
            </a:p>
            <a:p>
              <a:pPr>
                <a:lnSpc>
                  <a:spcPts val="4619"/>
                </a:lnSpc>
              </a:pPr>
              <a:r>
                <a:rPr lang="en-US" sz="3299">
                  <a:solidFill>
                    <a:srgbClr val="000000"/>
                  </a:solidFill>
                  <a:latin typeface="Canva Sans Bold"/>
                </a:rPr>
                <a:t>             Jurusan varchar (20))</a:t>
              </a:r>
            </a:p>
            <a:p>
              <a:pPr>
                <a:lnSpc>
                  <a:spcPts val="4619"/>
                </a:lnSpc>
              </a:pPr>
              <a:endParaRPr lang="en-US" sz="3299">
                <a:solidFill>
                  <a:srgbClr val="000000"/>
                </a:solidFill>
                <a:latin typeface="Canva Sans Bold"/>
              </a:endParaRPr>
            </a:p>
            <a:p>
              <a:pPr>
                <a:lnSpc>
                  <a:spcPts val="4619"/>
                </a:lnSpc>
              </a:pPr>
              <a:r>
                <a:rPr lang="en-US" sz="3299">
                  <a:solidFill>
                    <a:srgbClr val="000000"/>
                  </a:solidFill>
                  <a:latin typeface="Canva Sans Bold"/>
                </a:rPr>
                <a:t>             create type Dosen </a:t>
              </a:r>
            </a:p>
            <a:p>
              <a:pPr>
                <a:lnSpc>
                  <a:spcPts val="4619"/>
                </a:lnSpc>
              </a:pPr>
              <a:r>
                <a:rPr lang="en-US" sz="3299">
                  <a:solidFill>
                    <a:srgbClr val="000000"/>
                  </a:solidFill>
                  <a:latin typeface="Canva Sans Bold"/>
                </a:rPr>
                <a:t>             under Manusia</a:t>
              </a:r>
            </a:p>
            <a:p>
              <a:pPr>
                <a:lnSpc>
                  <a:spcPts val="4619"/>
                </a:lnSpc>
              </a:pPr>
              <a:r>
                <a:rPr lang="en-US" sz="3299">
                  <a:solidFill>
                    <a:srgbClr val="000000"/>
                  </a:solidFill>
                  <a:latin typeface="Canva Sans Bold"/>
                </a:rPr>
                <a:t>             (Gaji interger,</a:t>
              </a:r>
            </a:p>
            <a:p>
              <a:pPr>
                <a:lnSpc>
                  <a:spcPts val="4619"/>
                </a:lnSpc>
              </a:pPr>
              <a:r>
                <a:rPr lang="en-US" sz="3299">
                  <a:solidFill>
                    <a:srgbClr val="000000"/>
                  </a:solidFill>
                  <a:latin typeface="Canva Sans Bold"/>
                </a:rPr>
                <a:t>             Jurusan varchar (20))</a:t>
              </a:r>
            </a:p>
            <a:p>
              <a:pPr>
                <a:lnSpc>
                  <a:spcPts val="4619"/>
                </a:lnSpc>
              </a:pPr>
              <a:endParaRPr lang="en-US" sz="3299">
                <a:solidFill>
                  <a:srgbClr val="000000"/>
                </a:solidFill>
                <a:latin typeface="Canva Sans Bold"/>
              </a:endParaRPr>
            </a:p>
            <a:p>
              <a:pPr>
                <a:lnSpc>
                  <a:spcPts val="4619"/>
                </a:lnSpc>
              </a:pPr>
              <a:r>
                <a:rPr lang="en-US" sz="3299">
                  <a:solidFill>
                    <a:srgbClr val="000000"/>
                  </a:solidFill>
                  <a:latin typeface="Canva Sans"/>
                </a:rPr>
                <a:t>Mahasiswa dan Dosen mewarisi atribut-atribut Manusia, yaitu Nama dan Alamat.</a:t>
              </a:r>
            </a:p>
            <a:p>
              <a:pPr>
                <a:lnSpc>
                  <a:spcPts val="4619"/>
                </a:lnSpc>
                <a:spcBef>
                  <a:spcPct val="0"/>
                </a:spcBef>
              </a:pPr>
              <a:r>
                <a:rPr lang="en-US" sz="3299">
                  <a:solidFill>
                    <a:srgbClr val="000000"/>
                  </a:solidFill>
                  <a:latin typeface="Canva Sans"/>
                </a:rPr>
                <a:t>Mahasiswa dan Dosen disebut suptipe Manusia, dan Manusia merupakan supertipe Mahasiswa dan Dosen</a:t>
              </a:r>
              <a:r>
                <a:rPr lang="en-US" sz="3299">
                  <a:solidFill>
                    <a:srgbClr val="000000"/>
                  </a:solidFill>
                  <a:latin typeface="Canva Sans Bold"/>
                </a:rPr>
                <a:t>.</a:t>
              </a: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655128" y="584273"/>
            <a:ext cx="16977745" cy="9293432"/>
            <a:chOff x="0" y="0"/>
            <a:chExt cx="5777916" cy="3162768"/>
          </a:xfrm>
        </p:grpSpPr>
        <p:sp>
          <p:nvSpPr>
            <p:cNvPr id="4" name="Freeform 4"/>
            <p:cNvSpPr/>
            <p:nvPr/>
          </p:nvSpPr>
          <p:spPr>
            <a:xfrm>
              <a:off x="0" y="0"/>
              <a:ext cx="5777916" cy="3162768"/>
            </a:xfrm>
            <a:custGeom>
              <a:avLst/>
              <a:gdLst/>
              <a:ahLst/>
              <a:cxnLst/>
              <a:rect l="l" t="t" r="r" b="b"/>
              <a:pathLst>
                <a:path w="5777916" h="3162768">
                  <a:moveTo>
                    <a:pt x="23256" y="0"/>
                  </a:moveTo>
                  <a:lnTo>
                    <a:pt x="5754660" y="0"/>
                  </a:lnTo>
                  <a:cubicBezTo>
                    <a:pt x="5760828" y="0"/>
                    <a:pt x="5766743" y="2450"/>
                    <a:pt x="5771104" y="6812"/>
                  </a:cubicBezTo>
                  <a:cubicBezTo>
                    <a:pt x="5775466" y="11173"/>
                    <a:pt x="5777916" y="17088"/>
                    <a:pt x="5777916" y="23256"/>
                  </a:cubicBezTo>
                  <a:lnTo>
                    <a:pt x="5777916" y="3139512"/>
                  </a:lnTo>
                  <a:cubicBezTo>
                    <a:pt x="5777916" y="3145680"/>
                    <a:pt x="5775466" y="3151595"/>
                    <a:pt x="5771104" y="3155956"/>
                  </a:cubicBezTo>
                  <a:cubicBezTo>
                    <a:pt x="5766743" y="3160318"/>
                    <a:pt x="5760828" y="3162768"/>
                    <a:pt x="5754660" y="3162768"/>
                  </a:cubicBezTo>
                  <a:lnTo>
                    <a:pt x="23256" y="3162768"/>
                  </a:lnTo>
                  <a:cubicBezTo>
                    <a:pt x="17088" y="3162768"/>
                    <a:pt x="11173" y="3160318"/>
                    <a:pt x="6812" y="3155956"/>
                  </a:cubicBezTo>
                  <a:cubicBezTo>
                    <a:pt x="2450" y="3151595"/>
                    <a:pt x="0" y="3145680"/>
                    <a:pt x="0" y="3139512"/>
                  </a:cubicBezTo>
                  <a:lnTo>
                    <a:pt x="0" y="23256"/>
                  </a:lnTo>
                  <a:cubicBezTo>
                    <a:pt x="0" y="17088"/>
                    <a:pt x="2450" y="11173"/>
                    <a:pt x="6812" y="6812"/>
                  </a:cubicBezTo>
                  <a:cubicBezTo>
                    <a:pt x="11173" y="2450"/>
                    <a:pt x="17088" y="0"/>
                    <a:pt x="23256" y="0"/>
                  </a:cubicBezTo>
                  <a:close/>
                </a:path>
              </a:pathLst>
            </a:custGeom>
            <a:solidFill>
              <a:srgbClr val="7D603D"/>
            </a:solidFill>
          </p:spPr>
        </p:sp>
        <p:sp>
          <p:nvSpPr>
            <p:cNvPr id="5" name="TextBox 5"/>
            <p:cNvSpPr txBox="1"/>
            <p:nvPr/>
          </p:nvSpPr>
          <p:spPr>
            <a:xfrm>
              <a:off x="0" y="-47625"/>
              <a:ext cx="5777916" cy="3210393"/>
            </a:xfrm>
            <a:prstGeom prst="rect">
              <a:avLst/>
            </a:prstGeom>
          </p:spPr>
          <p:txBody>
            <a:bodyPr lIns="50800" tIns="50800" rIns="50800" bIns="50800" rtlCol="0" anchor="ctr"/>
            <a:lstStyle/>
            <a:p>
              <a:pPr>
                <a:lnSpc>
                  <a:spcPts val="4339"/>
                </a:lnSpc>
              </a:pPr>
              <a:r>
                <a:rPr lang="en-US" sz="3099">
                  <a:solidFill>
                    <a:srgbClr val="000000"/>
                  </a:solidFill>
                  <a:latin typeface="Canva Sans"/>
                </a:rPr>
                <a:t>Metode-metode tipe terstruktur diwarisi oleh subtipenya, seperti juga atribut-atributnya. Kemudian, subtipe dapat mendefinisikan ulang akibat (efek) dari suatu metode dengan mendeklarasikannya kembali (</a:t>
              </a:r>
              <a:r>
                <a:rPr lang="en-US" sz="3099">
                  <a:solidFill>
                    <a:srgbClr val="000000"/>
                  </a:solidFill>
                  <a:latin typeface="Canva Sans Italics"/>
                </a:rPr>
                <a:t>overriding </a:t>
              </a:r>
              <a:r>
                <a:rPr lang="en-US" sz="3099">
                  <a:solidFill>
                    <a:srgbClr val="000000"/>
                  </a:solidFill>
                  <a:latin typeface="Canva Sans"/>
                </a:rPr>
                <a:t>metode). </a:t>
              </a:r>
            </a:p>
            <a:p>
              <a:pPr>
                <a:lnSpc>
                  <a:spcPts val="4199"/>
                </a:lnSpc>
              </a:pPr>
              <a:r>
                <a:rPr lang="en-US" sz="2999">
                  <a:solidFill>
                    <a:srgbClr val="000000"/>
                  </a:solidFill>
                  <a:latin typeface="Canva Sans"/>
                </a:rPr>
                <a:t>Jika ingin menyimpan informasi tentang asisten mengajar, yang merupakan Mahasiswa sekaligus Dosen, kita dapat melakukannya dengan pewarisan berganda (</a:t>
              </a:r>
              <a:r>
                <a:rPr lang="en-US" sz="2999">
                  <a:solidFill>
                    <a:srgbClr val="000000"/>
                  </a:solidFill>
                  <a:latin typeface="Canva Sans Italics"/>
                </a:rPr>
                <a:t>multiple inheritance).</a:t>
              </a:r>
            </a:p>
            <a:p>
              <a:pPr>
                <a:lnSpc>
                  <a:spcPts val="4199"/>
                </a:lnSpc>
              </a:pPr>
              <a:endParaRPr lang="en-US" sz="2999">
                <a:solidFill>
                  <a:srgbClr val="000000"/>
                </a:solidFill>
                <a:latin typeface="Canva Sans Italics"/>
              </a:endParaRPr>
            </a:p>
            <a:p>
              <a:pPr>
                <a:lnSpc>
                  <a:spcPts val="4339"/>
                </a:lnSpc>
              </a:pPr>
              <a:r>
                <a:rPr lang="en-US" sz="3099">
                  <a:solidFill>
                    <a:srgbClr val="000000"/>
                  </a:solidFill>
                  <a:latin typeface="Canva Sans"/>
                </a:rPr>
                <a:t>SQL:1999 tidak mendukung pewarisan berganda, meskipun demikian versi SQL selanjutnya diharapkan dapat mendukungnya. Sebagai contoh, jika sistem basis data yang digunakan mendukung pewarisan berganda, kita dapat mendefinisikan asisten mengajar seperti berikut.</a:t>
              </a:r>
            </a:p>
            <a:p>
              <a:pPr>
                <a:lnSpc>
                  <a:spcPts val="4339"/>
                </a:lnSpc>
              </a:pPr>
              <a:r>
                <a:rPr lang="en-US" sz="3099">
                  <a:solidFill>
                    <a:srgbClr val="000000"/>
                  </a:solidFill>
                  <a:latin typeface="Canva Sans"/>
                </a:rPr>
                <a:t>            </a:t>
              </a:r>
              <a:r>
                <a:rPr lang="en-US" sz="3099">
                  <a:solidFill>
                    <a:srgbClr val="000000"/>
                  </a:solidFill>
                  <a:latin typeface="Canva Sans Bold"/>
                </a:rPr>
                <a:t>create type Asisten_Mengajar </a:t>
              </a:r>
            </a:p>
            <a:p>
              <a:pPr>
                <a:lnSpc>
                  <a:spcPts val="4339"/>
                </a:lnSpc>
              </a:pPr>
              <a:r>
                <a:rPr lang="en-US" sz="3099">
                  <a:solidFill>
                    <a:srgbClr val="000000"/>
                  </a:solidFill>
                  <a:latin typeface="Canva Sans Bold"/>
                </a:rPr>
                <a:t>            under Mahasiswa, Dosen</a:t>
              </a:r>
            </a:p>
            <a:p>
              <a:pPr>
                <a:lnSpc>
                  <a:spcPts val="4339"/>
                </a:lnSpc>
              </a:pPr>
              <a:endParaRPr lang="en-US" sz="3099">
                <a:solidFill>
                  <a:srgbClr val="000000"/>
                </a:solidFill>
                <a:latin typeface="Canva Sans Bold"/>
              </a:endParaRPr>
            </a:p>
            <a:p>
              <a:pPr>
                <a:lnSpc>
                  <a:spcPts val="4339"/>
                </a:lnSpc>
                <a:spcBef>
                  <a:spcPct val="0"/>
                </a:spcBef>
              </a:pPr>
              <a:r>
                <a:rPr lang="en-US" sz="3099">
                  <a:solidFill>
                    <a:srgbClr val="000000"/>
                  </a:solidFill>
                  <a:latin typeface="Canva Sans"/>
                </a:rPr>
                <a:t>Asisten_Mengajar akan mewarisi semua atribut Mahasiswa dan Dosen. Ini akan menimbulkan masal h karena atribut Nama, Alamat, dan Jurusan hadir baik di Mahasiswa maupun Dosen.</a:t>
              </a: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1028700" y="1501130"/>
            <a:ext cx="16230600" cy="7329099"/>
            <a:chOff x="0" y="0"/>
            <a:chExt cx="5523645" cy="2494261"/>
          </a:xfrm>
        </p:grpSpPr>
        <p:sp>
          <p:nvSpPr>
            <p:cNvPr id="4" name="Freeform 4"/>
            <p:cNvSpPr/>
            <p:nvPr/>
          </p:nvSpPr>
          <p:spPr>
            <a:xfrm>
              <a:off x="0" y="0"/>
              <a:ext cx="5523645" cy="2494261"/>
            </a:xfrm>
            <a:custGeom>
              <a:avLst/>
              <a:gdLst/>
              <a:ahLst/>
              <a:cxnLst/>
              <a:rect l="l" t="t" r="r" b="b"/>
              <a:pathLst>
                <a:path w="5523645" h="2494261">
                  <a:moveTo>
                    <a:pt x="24327" y="0"/>
                  </a:moveTo>
                  <a:lnTo>
                    <a:pt x="5499319" y="0"/>
                  </a:lnTo>
                  <a:cubicBezTo>
                    <a:pt x="5512754" y="0"/>
                    <a:pt x="5523645" y="10891"/>
                    <a:pt x="5523645" y="24327"/>
                  </a:cubicBezTo>
                  <a:lnTo>
                    <a:pt x="5523645" y="2469934"/>
                  </a:lnTo>
                  <a:cubicBezTo>
                    <a:pt x="5523645" y="2476386"/>
                    <a:pt x="5521082" y="2482573"/>
                    <a:pt x="5516520" y="2487135"/>
                  </a:cubicBezTo>
                  <a:cubicBezTo>
                    <a:pt x="5511958" y="2491698"/>
                    <a:pt x="5505771" y="2494261"/>
                    <a:pt x="5499319" y="2494261"/>
                  </a:cubicBezTo>
                  <a:lnTo>
                    <a:pt x="24327" y="2494261"/>
                  </a:lnTo>
                  <a:cubicBezTo>
                    <a:pt x="10891" y="2494261"/>
                    <a:pt x="0" y="2483369"/>
                    <a:pt x="0" y="2469934"/>
                  </a:cubicBezTo>
                  <a:lnTo>
                    <a:pt x="0" y="24327"/>
                  </a:lnTo>
                  <a:cubicBezTo>
                    <a:pt x="0" y="10891"/>
                    <a:pt x="10891" y="0"/>
                    <a:pt x="24327" y="0"/>
                  </a:cubicBezTo>
                  <a:close/>
                </a:path>
              </a:pathLst>
            </a:custGeom>
            <a:solidFill>
              <a:srgbClr val="7D603D"/>
            </a:solidFill>
          </p:spPr>
        </p:sp>
        <p:sp>
          <p:nvSpPr>
            <p:cNvPr id="5" name="TextBox 5"/>
            <p:cNvSpPr txBox="1"/>
            <p:nvPr/>
          </p:nvSpPr>
          <p:spPr>
            <a:xfrm>
              <a:off x="0" y="-47625"/>
              <a:ext cx="5523645" cy="2541886"/>
            </a:xfrm>
            <a:prstGeom prst="rect">
              <a:avLst/>
            </a:prstGeom>
          </p:spPr>
          <p:txBody>
            <a:bodyPr lIns="50800" tIns="50800" rIns="50800" bIns="50800" rtlCol="0" anchor="ctr"/>
            <a:lstStyle/>
            <a:p>
              <a:pPr>
                <a:lnSpc>
                  <a:spcPts val="4339"/>
                </a:lnSpc>
              </a:pPr>
              <a:r>
                <a:rPr lang="en-US" sz="3099">
                  <a:solidFill>
                    <a:srgbClr val="000000"/>
                  </a:solidFill>
                  <a:latin typeface="Canva Sans"/>
                </a:rPr>
                <a:t>Untuk mengatasi konflik antara dua instansiasi Jurusan, kita dapat menamai ulang dengan klausa </a:t>
              </a:r>
              <a:r>
                <a:rPr lang="en-US" sz="3099">
                  <a:solidFill>
                    <a:srgbClr val="000000"/>
                  </a:solidFill>
                  <a:latin typeface="Canva Sans Italics"/>
                </a:rPr>
                <a:t>as , s</a:t>
              </a:r>
              <a:r>
                <a:rPr lang="en-US" sz="3099">
                  <a:solidFill>
                    <a:srgbClr val="000000"/>
                  </a:solidFill>
                  <a:latin typeface="Canva Sans"/>
                </a:rPr>
                <a:t>eperti definisi berikut untuk Asisten_Mengajar.</a:t>
              </a:r>
            </a:p>
            <a:p>
              <a:pPr>
                <a:lnSpc>
                  <a:spcPts val="4339"/>
                </a:lnSpc>
              </a:pPr>
              <a:r>
                <a:rPr lang="en-US" sz="3099">
                  <a:solidFill>
                    <a:srgbClr val="000000"/>
                  </a:solidFill>
                  <a:latin typeface="Canva Sans"/>
                </a:rPr>
                <a:t>           </a:t>
              </a:r>
              <a:r>
                <a:rPr lang="en-US" sz="3099">
                  <a:solidFill>
                    <a:srgbClr val="000000"/>
                  </a:solidFill>
                  <a:latin typeface="Canva Sans Bold"/>
                </a:rPr>
                <a:t>create type Asisten_Mengajar  </a:t>
              </a:r>
            </a:p>
            <a:p>
              <a:pPr>
                <a:lnSpc>
                  <a:spcPts val="4339"/>
                </a:lnSpc>
              </a:pPr>
              <a:r>
                <a:rPr lang="en-US" sz="3099">
                  <a:solidFill>
                    <a:srgbClr val="000000"/>
                  </a:solidFill>
                  <a:latin typeface="Canva Sans Bold"/>
                </a:rPr>
                <a:t>           under Mahasiswa with (Jurusan as Jurusan_Mahasiswa) </a:t>
              </a:r>
            </a:p>
            <a:p>
              <a:pPr>
                <a:lnSpc>
                  <a:spcPts val="4339"/>
                </a:lnSpc>
              </a:pPr>
              <a:r>
                <a:rPr lang="en-US" sz="3099">
                  <a:solidFill>
                    <a:srgbClr val="000000"/>
                  </a:solidFill>
                  <a:latin typeface="Canva Sans Bold"/>
                </a:rPr>
                <a:t>                          Dosen with (Jurusan as Jurusan_Dosen)</a:t>
              </a:r>
            </a:p>
            <a:p>
              <a:pPr>
                <a:lnSpc>
                  <a:spcPts val="4339"/>
                </a:lnSpc>
              </a:pPr>
              <a:endParaRPr lang="en-US" sz="3099">
                <a:solidFill>
                  <a:srgbClr val="000000"/>
                </a:solidFill>
                <a:latin typeface="Canva Sans Bold"/>
              </a:endParaRPr>
            </a:p>
            <a:p>
              <a:pPr>
                <a:lnSpc>
                  <a:spcPts val="4339"/>
                </a:lnSpc>
                <a:spcBef>
                  <a:spcPct val="0"/>
                </a:spcBef>
              </a:pPr>
              <a:r>
                <a:rPr lang="en-US" sz="3099">
                  <a:solidFill>
                    <a:srgbClr val="000000"/>
                  </a:solidFill>
                  <a:latin typeface="Canva Sans"/>
                </a:rPr>
                <a:t>Kita dapat melihat bahwa SQL 1999 hanya mendukung pewarisan tunggal--suatu tipe dapat mewarisi dari satu tipe tunggal saja. Kita membahas pewarisan berganda ini sebab sebagian orang, dalam pekerjaannya sebagai pemrogram, mungkin akan menggunakan bahasa C++ atau Java (dengan memanfaatkan suatu interface), atau bahasa-bahasa dari keluarga .NET (terutama Visual Basic dan C#) yang mendukung pewarisan berganda ini.</a:t>
              </a: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783029">
            <a:off x="-1745945" y="-1157708"/>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2"/>
            <a:stretch>
              <a:fillRect t="-401" b="-401"/>
            </a:stretch>
          </a:blipFill>
        </p:spPr>
      </p:sp>
      <p:sp>
        <p:nvSpPr>
          <p:cNvPr id="3" name="Freeform 3"/>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sp>
        <p:nvSpPr>
          <p:cNvPr id="4" name="Freeform 4"/>
          <p:cNvSpPr/>
          <p:nvPr/>
        </p:nvSpPr>
        <p:spPr>
          <a:xfrm rot="-823045">
            <a:off x="14392382" y="31116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5" name="Freeform 5"/>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6" name="TextBox 6"/>
          <p:cNvSpPr txBox="1"/>
          <p:nvPr/>
        </p:nvSpPr>
        <p:spPr>
          <a:xfrm>
            <a:off x="772392" y="1556702"/>
            <a:ext cx="15560359" cy="7678420"/>
          </a:xfrm>
          <a:prstGeom prst="rect">
            <a:avLst/>
          </a:prstGeom>
        </p:spPr>
        <p:txBody>
          <a:bodyPr lIns="0" tIns="0" rIns="0" bIns="0" rtlCol="0" anchor="t">
            <a:spAutoFit/>
          </a:bodyPr>
          <a:lstStyle/>
          <a:p>
            <a:pPr>
              <a:lnSpc>
                <a:spcPts val="5739"/>
              </a:lnSpc>
            </a:pPr>
            <a:r>
              <a:rPr lang="en-US" sz="4099">
                <a:solidFill>
                  <a:srgbClr val="000000"/>
                </a:solidFill>
                <a:latin typeface="Canva Sans Bold"/>
              </a:rPr>
              <a:t>Pewarisan Tabel</a:t>
            </a:r>
          </a:p>
          <a:p>
            <a:pPr>
              <a:lnSpc>
                <a:spcPts val="4620"/>
              </a:lnSpc>
            </a:pPr>
            <a:endParaRPr lang="en-US" sz="4099">
              <a:solidFill>
                <a:srgbClr val="000000"/>
              </a:solidFill>
              <a:latin typeface="Canva Sans Bold"/>
            </a:endParaRPr>
          </a:p>
          <a:p>
            <a:pPr>
              <a:lnSpc>
                <a:spcPts val="4620"/>
              </a:lnSpc>
            </a:pPr>
            <a:r>
              <a:rPr lang="en-US" sz="3300">
                <a:solidFill>
                  <a:srgbClr val="000000"/>
                </a:solidFill>
                <a:latin typeface="Canva Sans"/>
              </a:rPr>
              <a:t>Subtabel pada SQL: 1999 berhubungan dengan notasi E-R tentang generalisasi/ spesialisasi. Sebagai contoh, kita mendefinisikan tabel Manusia seperti berikut.</a:t>
            </a:r>
          </a:p>
          <a:p>
            <a:pPr>
              <a:lnSpc>
                <a:spcPts val="4620"/>
              </a:lnSpc>
            </a:pPr>
            <a:r>
              <a:rPr lang="en-US" sz="3300">
                <a:solidFill>
                  <a:srgbClr val="000000"/>
                </a:solidFill>
                <a:latin typeface="Canva Sans"/>
              </a:rPr>
              <a:t>             </a:t>
            </a:r>
            <a:r>
              <a:rPr lang="en-US" sz="3300">
                <a:solidFill>
                  <a:srgbClr val="000000"/>
                </a:solidFill>
                <a:latin typeface="Canva Sans Bold"/>
              </a:rPr>
              <a:t>create table manusia of Manusia</a:t>
            </a:r>
          </a:p>
          <a:p>
            <a:pPr>
              <a:lnSpc>
                <a:spcPts val="4620"/>
              </a:lnSpc>
            </a:pPr>
            <a:endParaRPr lang="en-US" sz="3300">
              <a:solidFill>
                <a:srgbClr val="000000"/>
              </a:solidFill>
              <a:latin typeface="Canva Sans Bold"/>
            </a:endParaRPr>
          </a:p>
          <a:p>
            <a:pPr>
              <a:lnSpc>
                <a:spcPts val="4620"/>
              </a:lnSpc>
            </a:pPr>
            <a:r>
              <a:rPr lang="en-US" sz="3300">
                <a:solidFill>
                  <a:srgbClr val="000000"/>
                </a:solidFill>
                <a:latin typeface="Canva Sans"/>
              </a:rPr>
              <a:t>Kita kemudian mendefinisikan tabel-tabel Mahasiswa dan Dosen sebagai subtabel dari manusia seperti berikut.</a:t>
            </a:r>
          </a:p>
          <a:p>
            <a:pPr>
              <a:lnSpc>
                <a:spcPts val="4620"/>
              </a:lnSpc>
            </a:pPr>
            <a:r>
              <a:rPr lang="en-US" sz="3300">
                <a:solidFill>
                  <a:srgbClr val="000000"/>
                </a:solidFill>
                <a:latin typeface="Canva Sans"/>
              </a:rPr>
              <a:t>        </a:t>
            </a:r>
            <a:r>
              <a:rPr lang="en-US" sz="3300">
                <a:solidFill>
                  <a:srgbClr val="000000"/>
                </a:solidFill>
                <a:latin typeface="Canva Sans Bold"/>
              </a:rPr>
              <a:t>create table mahasiswa of Mahasiswa</a:t>
            </a:r>
          </a:p>
          <a:p>
            <a:pPr>
              <a:lnSpc>
                <a:spcPts val="4620"/>
              </a:lnSpc>
            </a:pPr>
            <a:r>
              <a:rPr lang="en-US" sz="3300">
                <a:solidFill>
                  <a:srgbClr val="000000"/>
                </a:solidFill>
                <a:latin typeface="Canva Sans Bold"/>
              </a:rPr>
              <a:t>                   under manusia</a:t>
            </a:r>
          </a:p>
          <a:p>
            <a:pPr>
              <a:lnSpc>
                <a:spcPts val="4620"/>
              </a:lnSpc>
            </a:pPr>
            <a:r>
              <a:rPr lang="en-US" sz="3300">
                <a:solidFill>
                  <a:srgbClr val="000000"/>
                </a:solidFill>
                <a:latin typeface="Canva Sans Bold"/>
              </a:rPr>
              <a:t>        create table dosen of Dosen</a:t>
            </a:r>
          </a:p>
          <a:p>
            <a:pPr>
              <a:lnSpc>
                <a:spcPts val="4620"/>
              </a:lnSpc>
              <a:spcBef>
                <a:spcPct val="0"/>
              </a:spcBef>
            </a:pPr>
            <a:r>
              <a:rPr lang="en-US" sz="3300">
                <a:solidFill>
                  <a:srgbClr val="000000"/>
                </a:solidFill>
                <a:latin typeface="Canva Sans Bold"/>
              </a:rPr>
              <a:t>                   under manusia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783029">
            <a:off x="-1745945" y="-1157708"/>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2"/>
            <a:stretch>
              <a:fillRect t="-401" b="-401"/>
            </a:stretch>
          </a:blipFill>
        </p:spPr>
      </p:sp>
      <p:sp>
        <p:nvSpPr>
          <p:cNvPr id="3" name="Freeform 3"/>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sp>
        <p:nvSpPr>
          <p:cNvPr id="4" name="Freeform 4"/>
          <p:cNvSpPr/>
          <p:nvPr/>
        </p:nvSpPr>
        <p:spPr>
          <a:xfrm rot="-823045">
            <a:off x="15136189" y="3047575"/>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Freeform 5"/>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6" name="TextBox 6"/>
          <p:cNvSpPr txBox="1"/>
          <p:nvPr/>
        </p:nvSpPr>
        <p:spPr>
          <a:xfrm>
            <a:off x="1028700" y="1828482"/>
            <a:ext cx="14663280" cy="6563360"/>
          </a:xfrm>
          <a:prstGeom prst="rect">
            <a:avLst/>
          </a:prstGeom>
        </p:spPr>
        <p:txBody>
          <a:bodyPr lIns="0" tIns="0" rIns="0" bIns="0" rtlCol="0" anchor="t">
            <a:spAutoFit/>
          </a:bodyPr>
          <a:lstStyle/>
          <a:p>
            <a:pPr>
              <a:lnSpc>
                <a:spcPts val="4759"/>
              </a:lnSpc>
            </a:pPr>
            <a:r>
              <a:rPr lang="en-US" sz="3399">
                <a:solidFill>
                  <a:srgbClr val="000000"/>
                </a:solidFill>
                <a:latin typeface="Canva Sans"/>
              </a:rPr>
              <a:t>     Tipe dari subtabel harus merupakan subtipe dari tabel induk. Maka, setiap atribut yang hadir pada Manusia juga hadir pada subtabel. Saat kita mendeklarasikan </a:t>
            </a:r>
            <a:r>
              <a:rPr lang="en-US" sz="3399">
                <a:solidFill>
                  <a:srgbClr val="000000"/>
                </a:solidFill>
                <a:latin typeface="Canva Sans Italics"/>
              </a:rPr>
              <a:t>mahasiswa</a:t>
            </a:r>
            <a:r>
              <a:rPr lang="en-US" sz="3399">
                <a:solidFill>
                  <a:srgbClr val="000000"/>
                </a:solidFill>
                <a:latin typeface="Canva Sans"/>
              </a:rPr>
              <a:t> dan </a:t>
            </a:r>
            <a:r>
              <a:rPr lang="en-US" sz="3399">
                <a:solidFill>
                  <a:srgbClr val="000000"/>
                </a:solidFill>
                <a:latin typeface="Canva Sans Italics"/>
              </a:rPr>
              <a:t>dosen</a:t>
            </a:r>
            <a:r>
              <a:rPr lang="en-US" sz="3399">
                <a:solidFill>
                  <a:srgbClr val="000000"/>
                </a:solidFill>
                <a:latin typeface="Canva Sans"/>
              </a:rPr>
              <a:t> sebagai subtabel dari </a:t>
            </a:r>
            <a:r>
              <a:rPr lang="en-US" sz="3399">
                <a:solidFill>
                  <a:srgbClr val="000000"/>
                </a:solidFill>
                <a:latin typeface="Canva Sans Italics"/>
              </a:rPr>
              <a:t>manusia</a:t>
            </a:r>
            <a:r>
              <a:rPr lang="en-US" sz="3399">
                <a:solidFill>
                  <a:srgbClr val="000000"/>
                </a:solidFill>
                <a:latin typeface="Canva Sans"/>
              </a:rPr>
              <a:t>, setiap rekaman yang hadir pada mahasiswa atau dosen secara implisit juga hadir pada manusia.</a:t>
            </a:r>
          </a:p>
          <a:p>
            <a:pPr>
              <a:lnSpc>
                <a:spcPts val="4759"/>
              </a:lnSpc>
            </a:pPr>
            <a:r>
              <a:rPr lang="en-US" sz="3399">
                <a:solidFill>
                  <a:srgbClr val="000000"/>
                </a:solidFill>
                <a:latin typeface="Canva Sans"/>
              </a:rPr>
              <a:t>     Jika menggunakan tabel </a:t>
            </a:r>
            <a:r>
              <a:rPr lang="en-US" sz="3399">
                <a:solidFill>
                  <a:srgbClr val="000000"/>
                </a:solidFill>
                <a:latin typeface="Canva Sans Italics"/>
              </a:rPr>
              <a:t>manusia</a:t>
            </a:r>
            <a:r>
              <a:rPr lang="en-US" sz="3399">
                <a:solidFill>
                  <a:srgbClr val="000000"/>
                </a:solidFill>
                <a:latin typeface="Canva Sans"/>
              </a:rPr>
              <a:t>, permohonan tidak hanya akan menemukan rekaman-rekaman yang langsung disisipkan pada tabel tersebut. tetapi juga rekaman-rekaman yang disisipkan pada subtabel </a:t>
            </a:r>
            <a:r>
              <a:rPr lang="en-US" sz="3399">
                <a:solidFill>
                  <a:srgbClr val="000000"/>
                </a:solidFill>
                <a:latin typeface="Canva Sans Italics"/>
              </a:rPr>
              <a:t>mahasiswa </a:t>
            </a:r>
            <a:r>
              <a:rPr lang="en-US" sz="3399">
                <a:solidFill>
                  <a:srgbClr val="000000"/>
                </a:solidFill>
                <a:latin typeface="Canva Sans"/>
              </a:rPr>
              <a:t>dan </a:t>
            </a:r>
            <a:r>
              <a:rPr lang="en-US" sz="3399">
                <a:solidFill>
                  <a:srgbClr val="000000"/>
                </a:solidFill>
                <a:latin typeface="Canva Sans Italics"/>
              </a:rPr>
              <a:t>dosen</a:t>
            </a:r>
            <a:r>
              <a:rPr lang="en-US" sz="3399">
                <a:solidFill>
                  <a:srgbClr val="000000"/>
                </a:solidFill>
                <a:latin typeface="Canva Sans"/>
              </a:rPr>
              <a:t>. Meskipun demikian, hanya atribut-atribut yang ada di manusia yang dapat diakses. </a:t>
            </a:r>
          </a:p>
          <a:p>
            <a:pPr>
              <a:lnSpc>
                <a:spcPts val="4620"/>
              </a:lnSpc>
              <a:spcBef>
                <a:spcPct val="0"/>
              </a:spcBef>
            </a:pPr>
            <a:endParaRPr lang="en-US" sz="3399">
              <a:solidFill>
                <a:srgbClr val="000000"/>
              </a:solidFill>
              <a:latin typeface="Canva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783029">
            <a:off x="-1745945" y="-1157708"/>
            <a:ext cx="16491006" cy="3588894"/>
          </a:xfrm>
          <a:custGeom>
            <a:avLst/>
            <a:gdLst/>
            <a:ahLst/>
            <a:cxnLst/>
            <a:rect l="l" t="t" r="r" b="b"/>
            <a:pathLst>
              <a:path w="16491006" h="3588894">
                <a:moveTo>
                  <a:pt x="0" y="0"/>
                </a:moveTo>
                <a:lnTo>
                  <a:pt x="16491006" y="0"/>
                </a:lnTo>
                <a:lnTo>
                  <a:pt x="16491006" y="3588893"/>
                </a:lnTo>
                <a:lnTo>
                  <a:pt x="0" y="3588893"/>
                </a:lnTo>
                <a:lnTo>
                  <a:pt x="0" y="0"/>
                </a:lnTo>
                <a:close/>
              </a:path>
            </a:pathLst>
          </a:custGeom>
          <a:blipFill>
            <a:blip r:embed="rId2"/>
            <a:stretch>
              <a:fillRect t="-401" b="-401"/>
            </a:stretch>
          </a:blipFill>
        </p:spPr>
      </p:sp>
      <p:sp>
        <p:nvSpPr>
          <p:cNvPr id="3" name="Freeform 3"/>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sp>
        <p:nvSpPr>
          <p:cNvPr id="4" name="Freeform 4"/>
          <p:cNvSpPr/>
          <p:nvPr/>
        </p:nvSpPr>
        <p:spPr>
          <a:xfrm rot="-823045">
            <a:off x="15136189" y="3047575"/>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Freeform 5"/>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6" name="TextBox 6"/>
          <p:cNvSpPr txBox="1"/>
          <p:nvPr/>
        </p:nvSpPr>
        <p:spPr>
          <a:xfrm>
            <a:off x="461398" y="1894127"/>
            <a:ext cx="17826602" cy="5793105"/>
          </a:xfrm>
          <a:prstGeom prst="rect">
            <a:avLst/>
          </a:prstGeom>
        </p:spPr>
        <p:txBody>
          <a:bodyPr lIns="0" tIns="0" rIns="0" bIns="0" rtlCol="0" anchor="t">
            <a:spAutoFit/>
          </a:bodyPr>
          <a:lstStyle/>
          <a:p>
            <a:pPr>
              <a:lnSpc>
                <a:spcPts val="4620"/>
              </a:lnSpc>
            </a:pPr>
            <a:r>
              <a:rPr lang="en-US" sz="3300">
                <a:solidFill>
                  <a:srgbClr val="000000"/>
                </a:solidFill>
                <a:latin typeface="Canva Sans"/>
              </a:rPr>
              <a:t>Pewarisan berganda mungkin terjadi pada tabel tabel, seperti juga pada tipe data.</a:t>
            </a:r>
          </a:p>
          <a:p>
            <a:pPr>
              <a:lnSpc>
                <a:spcPts val="4620"/>
              </a:lnSpc>
            </a:pPr>
            <a:r>
              <a:rPr lang="en-US" sz="3300">
                <a:solidFill>
                  <a:srgbClr val="000000"/>
                </a:solidFill>
                <a:latin typeface="Canva Sans"/>
              </a:rPr>
              <a:t>Sebagai contoh, kita dapat menciptakan tabel dari tipe Asisten_Mengajar seperti berikut. </a:t>
            </a:r>
          </a:p>
          <a:p>
            <a:pPr>
              <a:lnSpc>
                <a:spcPts val="4620"/>
              </a:lnSpc>
            </a:pPr>
            <a:r>
              <a:rPr lang="en-US" sz="3300">
                <a:solidFill>
                  <a:srgbClr val="000000"/>
                </a:solidFill>
                <a:latin typeface="Canva Sans"/>
              </a:rPr>
              <a:t>         </a:t>
            </a:r>
            <a:r>
              <a:rPr lang="en-US" sz="3300">
                <a:solidFill>
                  <a:srgbClr val="000000"/>
                </a:solidFill>
                <a:latin typeface="Canva Sans Bold"/>
              </a:rPr>
              <a:t>create table asisten_mengajar of Asisten_Mengajar</a:t>
            </a:r>
          </a:p>
          <a:p>
            <a:pPr>
              <a:lnSpc>
                <a:spcPts val="4620"/>
              </a:lnSpc>
            </a:pPr>
            <a:r>
              <a:rPr lang="en-US" sz="3300">
                <a:solidFill>
                  <a:srgbClr val="000000"/>
                </a:solidFill>
                <a:latin typeface="Canva Sans Bold"/>
              </a:rPr>
              <a:t>         under mahasiswa, dosen</a:t>
            </a:r>
          </a:p>
          <a:p>
            <a:pPr>
              <a:lnSpc>
                <a:spcPts val="4620"/>
              </a:lnSpc>
            </a:pPr>
            <a:endParaRPr lang="en-US" sz="3300">
              <a:solidFill>
                <a:srgbClr val="000000"/>
              </a:solidFill>
              <a:latin typeface="Canva Sans Bold"/>
            </a:endParaRPr>
          </a:p>
          <a:p>
            <a:pPr>
              <a:lnSpc>
                <a:spcPts val="4620"/>
              </a:lnSpc>
            </a:pPr>
            <a:r>
              <a:rPr lang="en-US" sz="3300">
                <a:solidFill>
                  <a:srgbClr val="000000"/>
                </a:solidFill>
                <a:latin typeface="Canva Sans"/>
              </a:rPr>
              <a:t>Sebagai hasil dari deklarasi tersebut, setiap rekaman yang hadir pada tabel </a:t>
            </a:r>
            <a:r>
              <a:rPr lang="en-US" sz="3300">
                <a:solidFill>
                  <a:srgbClr val="000000"/>
                </a:solidFill>
                <a:latin typeface="Canva Sans Italics"/>
              </a:rPr>
              <a:t>asisten_mengajar</a:t>
            </a:r>
            <a:r>
              <a:rPr lang="en-US" sz="3300">
                <a:solidFill>
                  <a:srgbClr val="000000"/>
                </a:solidFill>
                <a:latin typeface="Canva Sans"/>
              </a:rPr>
              <a:t> secara implisit juga hadir pada tabel </a:t>
            </a:r>
            <a:r>
              <a:rPr lang="en-US" sz="3300">
                <a:solidFill>
                  <a:srgbClr val="000000"/>
                </a:solidFill>
                <a:latin typeface="Canva Sans Italics"/>
              </a:rPr>
              <a:t>dosen</a:t>
            </a:r>
            <a:r>
              <a:rPr lang="en-US" sz="3300">
                <a:solidFill>
                  <a:srgbClr val="000000"/>
                </a:solidFill>
                <a:latin typeface="Canva Sans"/>
              </a:rPr>
              <a:t> dan </a:t>
            </a:r>
            <a:r>
              <a:rPr lang="en-US" sz="3300">
                <a:solidFill>
                  <a:srgbClr val="000000"/>
                </a:solidFill>
                <a:latin typeface="Canva Sans Italics"/>
              </a:rPr>
              <a:t>mahasiswa.</a:t>
            </a:r>
            <a:r>
              <a:rPr lang="en-US" sz="3300">
                <a:solidFill>
                  <a:srgbClr val="000000"/>
                </a:solidFill>
                <a:latin typeface="Canva Sans"/>
              </a:rPr>
              <a:t> </a:t>
            </a:r>
          </a:p>
          <a:p>
            <a:pPr>
              <a:lnSpc>
                <a:spcPts val="4620"/>
              </a:lnSpc>
              <a:spcBef>
                <a:spcPct val="0"/>
              </a:spcBef>
            </a:pPr>
            <a:r>
              <a:rPr lang="en-US" sz="3300">
                <a:solidFill>
                  <a:srgbClr val="000000"/>
                </a:solidFill>
                <a:latin typeface="Canva Sans"/>
              </a:rPr>
              <a:t>SQL: 1999 mengizinkan kita menemukan rekaman-rekaman yang hadir di </a:t>
            </a:r>
            <a:r>
              <a:rPr lang="en-US" sz="3300">
                <a:solidFill>
                  <a:srgbClr val="000000"/>
                </a:solidFill>
                <a:latin typeface="Canva Sans Italics"/>
              </a:rPr>
              <a:t>manusia</a:t>
            </a:r>
            <a:r>
              <a:rPr lang="en-US" sz="3300">
                <a:solidFill>
                  <a:srgbClr val="000000"/>
                </a:solidFill>
                <a:latin typeface="Canva Sans"/>
              </a:rPr>
              <a:t>, tetapi tidak hadir di subtabelnya dengan menggunakan kata </a:t>
            </a:r>
            <a:r>
              <a:rPr lang="en-US" sz="3300">
                <a:solidFill>
                  <a:srgbClr val="000000"/>
                </a:solidFill>
                <a:latin typeface="Canva Sans Italics"/>
              </a:rPr>
              <a:t>only manusia</a:t>
            </a:r>
            <a:r>
              <a:rPr lang="en-US" sz="3300">
                <a:solidFill>
                  <a:srgbClr val="000000"/>
                </a:solidFill>
                <a:latin typeface="Canva Sans"/>
              </a:rPr>
              <a:t> menggantikan manusia pada suatu permohonan.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815320" y="1028700"/>
            <a:ext cx="16817552" cy="7781012"/>
            <a:chOff x="0" y="0"/>
            <a:chExt cx="5723399" cy="2648057"/>
          </a:xfrm>
        </p:grpSpPr>
        <p:sp>
          <p:nvSpPr>
            <p:cNvPr id="4" name="Freeform 4"/>
            <p:cNvSpPr/>
            <p:nvPr/>
          </p:nvSpPr>
          <p:spPr>
            <a:xfrm>
              <a:off x="0" y="0"/>
              <a:ext cx="5723399" cy="2648057"/>
            </a:xfrm>
            <a:custGeom>
              <a:avLst/>
              <a:gdLst/>
              <a:ahLst/>
              <a:cxnLst/>
              <a:rect l="l" t="t" r="r" b="b"/>
              <a:pathLst>
                <a:path w="5723399" h="2648057">
                  <a:moveTo>
                    <a:pt x="23478" y="0"/>
                  </a:moveTo>
                  <a:lnTo>
                    <a:pt x="5699921" y="0"/>
                  </a:lnTo>
                  <a:cubicBezTo>
                    <a:pt x="5706148" y="0"/>
                    <a:pt x="5712119" y="2474"/>
                    <a:pt x="5716522" y="6876"/>
                  </a:cubicBezTo>
                  <a:cubicBezTo>
                    <a:pt x="5720925" y="11279"/>
                    <a:pt x="5723399" y="17251"/>
                    <a:pt x="5723399" y="23478"/>
                  </a:cubicBezTo>
                  <a:lnTo>
                    <a:pt x="5723399" y="2624579"/>
                  </a:lnTo>
                  <a:cubicBezTo>
                    <a:pt x="5723399" y="2637545"/>
                    <a:pt x="5712887" y="2648057"/>
                    <a:pt x="5699921" y="2648057"/>
                  </a:cubicBezTo>
                  <a:lnTo>
                    <a:pt x="23478" y="2648057"/>
                  </a:lnTo>
                  <a:cubicBezTo>
                    <a:pt x="17251" y="2648057"/>
                    <a:pt x="11279" y="2645583"/>
                    <a:pt x="6876" y="2641180"/>
                  </a:cubicBezTo>
                  <a:cubicBezTo>
                    <a:pt x="2474" y="2636777"/>
                    <a:pt x="0" y="2630806"/>
                    <a:pt x="0" y="2624579"/>
                  </a:cubicBezTo>
                  <a:lnTo>
                    <a:pt x="0" y="23478"/>
                  </a:lnTo>
                  <a:cubicBezTo>
                    <a:pt x="0" y="10511"/>
                    <a:pt x="10511" y="0"/>
                    <a:pt x="23478" y="0"/>
                  </a:cubicBezTo>
                  <a:close/>
                </a:path>
              </a:pathLst>
            </a:custGeom>
            <a:solidFill>
              <a:srgbClr val="7D603D"/>
            </a:solidFill>
          </p:spPr>
        </p:sp>
        <p:sp>
          <p:nvSpPr>
            <p:cNvPr id="5" name="TextBox 5"/>
            <p:cNvSpPr txBox="1"/>
            <p:nvPr/>
          </p:nvSpPr>
          <p:spPr>
            <a:xfrm>
              <a:off x="0" y="-66675"/>
              <a:ext cx="5723399" cy="2714732"/>
            </a:xfrm>
            <a:prstGeom prst="rect">
              <a:avLst/>
            </a:prstGeom>
          </p:spPr>
          <p:txBody>
            <a:bodyPr lIns="50800" tIns="50800" rIns="50800" bIns="50800" rtlCol="0" anchor="ctr"/>
            <a:lstStyle/>
            <a:p>
              <a:pPr>
                <a:lnSpc>
                  <a:spcPts val="4619"/>
                </a:lnSpc>
              </a:pPr>
              <a:r>
                <a:rPr lang="en-US" sz="3299">
                  <a:solidFill>
                    <a:srgbClr val="000000"/>
                  </a:solidFill>
                  <a:latin typeface="Canva Sans Bold"/>
                </a:rPr>
                <a:t>Kebutuhan konsistensi untuk subtabel-subtabel meliputi dua hal berikut.</a:t>
              </a:r>
            </a:p>
            <a:p>
              <a:pPr marL="669288" lvl="1" indent="-334644">
                <a:lnSpc>
                  <a:spcPts val="4339"/>
                </a:lnSpc>
                <a:buFont typeface="Arial"/>
                <a:buChar char="•"/>
              </a:pPr>
              <a:r>
                <a:rPr lang="en-US" sz="3099">
                  <a:solidFill>
                    <a:srgbClr val="000000"/>
                  </a:solidFill>
                  <a:latin typeface="Canva Sans"/>
                </a:rPr>
                <a:t>Setiap rekaman dari supertabel dapat berhubungan dengan sedikitnya satu rekaman pada subtabel antara. </a:t>
              </a:r>
            </a:p>
            <a:p>
              <a:pPr marL="669288" lvl="1" indent="-334644">
                <a:lnSpc>
                  <a:spcPts val="4339"/>
                </a:lnSpc>
                <a:buFont typeface="Arial"/>
                <a:buChar char="•"/>
              </a:pPr>
              <a:r>
                <a:rPr lang="en-US" sz="3099">
                  <a:solidFill>
                    <a:srgbClr val="000000"/>
                  </a:solidFill>
                  <a:latin typeface="Canva Sans"/>
                </a:rPr>
                <a:t>SQL:1999 memiliki batasan tambahan sehingga semua rekaman yang berhubungan dengan yang lain harus diturunkan dari satu rekaman (disisipkan ke satu tabel). </a:t>
              </a:r>
            </a:p>
            <a:p>
              <a:pPr>
                <a:lnSpc>
                  <a:spcPts val="4339"/>
                </a:lnSpc>
              </a:pPr>
              <a:endParaRPr lang="en-US" sz="3099">
                <a:solidFill>
                  <a:srgbClr val="000000"/>
                </a:solidFill>
                <a:latin typeface="Canva Sans"/>
              </a:endParaRPr>
            </a:p>
            <a:p>
              <a:pPr>
                <a:lnSpc>
                  <a:spcPts val="4339"/>
                </a:lnSpc>
              </a:pPr>
              <a:r>
                <a:rPr lang="en-US" sz="3099">
                  <a:solidFill>
                    <a:srgbClr val="000000"/>
                  </a:solidFill>
                  <a:latin typeface="Canva Sans"/>
                </a:rPr>
                <a:t>Sebagai contoh, tanpa kondisi yang pertama, kita dapat memiliki dua rekaman pada </a:t>
              </a:r>
              <a:r>
                <a:rPr lang="en-US" sz="3099">
                  <a:solidFill>
                    <a:srgbClr val="000000"/>
                  </a:solidFill>
                  <a:latin typeface="Canva Sans Italics"/>
                </a:rPr>
                <a:t>mahasiswa (atau dosen) </a:t>
              </a:r>
              <a:r>
                <a:rPr lang="en-US" sz="3099">
                  <a:solidFill>
                    <a:srgbClr val="000000"/>
                  </a:solidFill>
                  <a:latin typeface="Canva Sans"/>
                </a:rPr>
                <a:t>yang</a:t>
              </a:r>
              <a:r>
                <a:rPr lang="en-US" sz="3099">
                  <a:solidFill>
                    <a:srgbClr val="000000"/>
                  </a:solidFill>
                  <a:latin typeface="Canva Sans Italics"/>
                </a:rPr>
                <a:t> </a:t>
              </a:r>
              <a:r>
                <a:rPr lang="en-US" sz="3099">
                  <a:solidFill>
                    <a:srgbClr val="000000"/>
                  </a:solidFill>
                  <a:latin typeface="Canva Sans"/>
                </a:rPr>
                <a:t>berhubungan dengan orang yang sama.</a:t>
              </a:r>
            </a:p>
            <a:p>
              <a:pPr>
                <a:lnSpc>
                  <a:spcPts val="4339"/>
                </a:lnSpc>
              </a:pPr>
              <a:endParaRPr lang="en-US" sz="3099">
                <a:solidFill>
                  <a:srgbClr val="000000"/>
                </a:solidFill>
                <a:latin typeface="Canva Sans"/>
              </a:endParaRPr>
            </a:p>
            <a:p>
              <a:pPr>
                <a:lnSpc>
                  <a:spcPts val="4339"/>
                </a:lnSpc>
              </a:pPr>
              <a:r>
                <a:rPr lang="en-US" sz="3099">
                  <a:solidFill>
                    <a:srgbClr val="000000"/>
                  </a:solidFill>
                  <a:latin typeface="Canva Sans"/>
                </a:rPr>
                <a:t>Aturan kondisi yang kedua menyatakan bahwa rekaman di manusia berhubungan dengan rekaman di </a:t>
              </a:r>
              <a:r>
                <a:rPr lang="en-US" sz="3099">
                  <a:solidFill>
                    <a:srgbClr val="000000"/>
                  </a:solidFill>
                  <a:latin typeface="Canva Sans Italics"/>
                </a:rPr>
                <a:t>mahasiswa </a:t>
              </a:r>
              <a:r>
                <a:rPr lang="en-US" sz="3099">
                  <a:solidFill>
                    <a:srgbClr val="000000"/>
                  </a:solidFill>
                  <a:latin typeface="Canva Sans"/>
                </a:rPr>
                <a:t>dan rekaman di </a:t>
              </a:r>
              <a:r>
                <a:rPr lang="en-US" sz="3099">
                  <a:solidFill>
                    <a:srgbClr val="000000"/>
                  </a:solidFill>
                  <a:latin typeface="Canva Sans Italics"/>
                </a:rPr>
                <a:t>dosen</a:t>
              </a:r>
              <a:r>
                <a:rPr lang="en-US" sz="3099">
                  <a:solidFill>
                    <a:srgbClr val="000000"/>
                  </a:solidFill>
                  <a:latin typeface="Canva Sans"/>
                </a:rPr>
                <a:t>, kecuali jika rekaman-rekaman tersebut muncul secara implisit karena telah disisipkan di tabel asisten_mengajar, yang merupakan subtabel dari </a:t>
              </a:r>
              <a:r>
                <a:rPr lang="en-US" sz="3099">
                  <a:solidFill>
                    <a:srgbClr val="000000"/>
                  </a:solidFill>
                  <a:latin typeface="Canva Sans Italics"/>
                </a:rPr>
                <a:t>mahasiswa</a:t>
              </a:r>
              <a:r>
                <a:rPr lang="en-US" sz="3099">
                  <a:solidFill>
                    <a:srgbClr val="000000"/>
                  </a:solidFill>
                  <a:latin typeface="Canva Sans"/>
                </a:rPr>
                <a:t> maupun </a:t>
              </a:r>
              <a:r>
                <a:rPr lang="en-US" sz="3099">
                  <a:solidFill>
                    <a:srgbClr val="000000"/>
                  </a:solidFill>
                  <a:latin typeface="Canva Sans Italics"/>
                </a:rPr>
                <a:t>dosen</a:t>
              </a:r>
              <a:r>
                <a:rPr lang="en-US" sz="3099">
                  <a:solidFill>
                    <a:srgbClr val="000000"/>
                  </a:solidFill>
                  <a:latin typeface="Canva Sans"/>
                </a:rPr>
                <a:t>.</a:t>
              </a:r>
            </a:p>
            <a:p>
              <a:pPr>
                <a:lnSpc>
                  <a:spcPts val="4339"/>
                </a:lnSpc>
                <a:spcBef>
                  <a:spcPct val="0"/>
                </a:spcBef>
              </a:pPr>
              <a:endParaRPr lang="en-US" sz="3099">
                <a:solidFill>
                  <a:srgbClr val="000000"/>
                </a:solidFill>
                <a:latin typeface="Canva Sans"/>
              </a:endParaRP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3" name="Freeform 3"/>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grpSp>
        <p:nvGrpSpPr>
          <p:cNvPr id="4" name="Group 4"/>
          <p:cNvGrpSpPr/>
          <p:nvPr/>
        </p:nvGrpSpPr>
        <p:grpSpPr>
          <a:xfrm>
            <a:off x="815320" y="1028700"/>
            <a:ext cx="16817552" cy="8238212"/>
            <a:chOff x="0" y="0"/>
            <a:chExt cx="5723399" cy="2803652"/>
          </a:xfrm>
        </p:grpSpPr>
        <p:sp>
          <p:nvSpPr>
            <p:cNvPr id="5" name="Freeform 5"/>
            <p:cNvSpPr/>
            <p:nvPr/>
          </p:nvSpPr>
          <p:spPr>
            <a:xfrm>
              <a:off x="0" y="0"/>
              <a:ext cx="5723399" cy="2803653"/>
            </a:xfrm>
            <a:custGeom>
              <a:avLst/>
              <a:gdLst/>
              <a:ahLst/>
              <a:cxnLst/>
              <a:rect l="l" t="t" r="r" b="b"/>
              <a:pathLst>
                <a:path w="5723399" h="2803653">
                  <a:moveTo>
                    <a:pt x="23478" y="0"/>
                  </a:moveTo>
                  <a:lnTo>
                    <a:pt x="5699921" y="0"/>
                  </a:lnTo>
                  <a:cubicBezTo>
                    <a:pt x="5706148" y="0"/>
                    <a:pt x="5712119" y="2474"/>
                    <a:pt x="5716522" y="6876"/>
                  </a:cubicBezTo>
                  <a:cubicBezTo>
                    <a:pt x="5720925" y="11279"/>
                    <a:pt x="5723399" y="17251"/>
                    <a:pt x="5723399" y="23478"/>
                  </a:cubicBezTo>
                  <a:lnTo>
                    <a:pt x="5723399" y="2780175"/>
                  </a:lnTo>
                  <a:cubicBezTo>
                    <a:pt x="5723399" y="2793141"/>
                    <a:pt x="5712887" y="2803653"/>
                    <a:pt x="5699921" y="2803653"/>
                  </a:cubicBezTo>
                  <a:lnTo>
                    <a:pt x="23478" y="2803653"/>
                  </a:lnTo>
                  <a:cubicBezTo>
                    <a:pt x="17251" y="2803653"/>
                    <a:pt x="11279" y="2801179"/>
                    <a:pt x="6876" y="2796776"/>
                  </a:cubicBezTo>
                  <a:cubicBezTo>
                    <a:pt x="2474" y="2792373"/>
                    <a:pt x="0" y="2786401"/>
                    <a:pt x="0" y="2780175"/>
                  </a:cubicBezTo>
                  <a:lnTo>
                    <a:pt x="0" y="23478"/>
                  </a:lnTo>
                  <a:cubicBezTo>
                    <a:pt x="0" y="10511"/>
                    <a:pt x="10511" y="0"/>
                    <a:pt x="23478" y="0"/>
                  </a:cubicBezTo>
                  <a:close/>
                </a:path>
              </a:pathLst>
            </a:custGeom>
            <a:solidFill>
              <a:srgbClr val="7D603D"/>
            </a:solidFill>
          </p:spPr>
        </p:sp>
        <p:sp>
          <p:nvSpPr>
            <p:cNvPr id="6" name="TextBox 6"/>
            <p:cNvSpPr txBox="1"/>
            <p:nvPr/>
          </p:nvSpPr>
          <p:spPr>
            <a:xfrm>
              <a:off x="0" y="-66675"/>
              <a:ext cx="5723399" cy="2870327"/>
            </a:xfrm>
            <a:prstGeom prst="rect">
              <a:avLst/>
            </a:prstGeom>
          </p:spPr>
          <p:txBody>
            <a:bodyPr lIns="50800" tIns="50800" rIns="50800" bIns="50800" rtlCol="0" anchor="ctr"/>
            <a:lstStyle/>
            <a:p>
              <a:pPr>
                <a:lnSpc>
                  <a:spcPts val="4619"/>
                </a:lnSpc>
              </a:pPr>
              <a:r>
                <a:rPr lang="en-US" sz="3299">
                  <a:solidFill>
                    <a:srgbClr val="000000"/>
                  </a:solidFill>
                  <a:latin typeface="Canva Sans Bold"/>
                </a:rPr>
                <a:t>Subtabel yang Tumpang Tindih</a:t>
              </a:r>
            </a:p>
            <a:p>
              <a:pPr>
                <a:lnSpc>
                  <a:spcPts val="4619"/>
                </a:lnSpc>
              </a:pPr>
              <a:endParaRPr lang="en-US" sz="3299">
                <a:solidFill>
                  <a:srgbClr val="000000"/>
                </a:solidFill>
                <a:latin typeface="Canva Sans Bold"/>
              </a:endParaRPr>
            </a:p>
            <a:p>
              <a:pPr>
                <a:lnSpc>
                  <a:spcPts val="4619"/>
                </a:lnSpc>
              </a:pPr>
              <a:r>
                <a:rPr lang="en-US" sz="3299">
                  <a:solidFill>
                    <a:srgbClr val="000000"/>
                  </a:solidFill>
                  <a:latin typeface="Canva Sans"/>
                </a:rPr>
                <a:t>Pendekatan yang baik dalam konteks sistem basis data adalah mengizinkan objek memiliki tipe berganda, tanpa harus memiliki tipe yang lebih spesifik. Sistem objek_relasional dapat memodelkan beberapa fitur dengan menggunakan pewarisan pada peringkat tabel, alih-alih pada peringkat tipe, dan mengizinkan entitas berada pada lebih dari satu tabel sekaligus.</a:t>
              </a:r>
            </a:p>
            <a:p>
              <a:pPr>
                <a:lnSpc>
                  <a:spcPts val="4619"/>
                </a:lnSpc>
              </a:pPr>
              <a:endParaRPr lang="en-US" sz="3299">
                <a:solidFill>
                  <a:srgbClr val="000000"/>
                </a:solidFill>
                <a:latin typeface="Canva Sans"/>
              </a:endParaRPr>
            </a:p>
            <a:p>
              <a:pPr>
                <a:lnSpc>
                  <a:spcPts val="4619"/>
                </a:lnSpc>
              </a:pPr>
              <a:r>
                <a:rPr lang="en-US" sz="3299">
                  <a:solidFill>
                    <a:srgbClr val="000000"/>
                  </a:solidFill>
                  <a:latin typeface="Canva Sans"/>
                </a:rPr>
                <a:t>Sebagai contoh, kita memiliki tipe Manusia, dengan subtipe Mahasiswa dan Dosen, dan tabel yang berhubungan, yaitu </a:t>
              </a:r>
              <a:r>
                <a:rPr lang="en-US" sz="3299">
                  <a:solidFill>
                    <a:srgbClr val="000000"/>
                  </a:solidFill>
                  <a:latin typeface="Canva Sans Italics"/>
                </a:rPr>
                <a:t>manusia</a:t>
              </a:r>
              <a:r>
                <a:rPr lang="en-US" sz="3299">
                  <a:solidFill>
                    <a:srgbClr val="000000"/>
                  </a:solidFill>
                  <a:latin typeface="Canva Sans"/>
                </a:rPr>
                <a:t>, dengan subtabel </a:t>
              </a:r>
              <a:r>
                <a:rPr lang="en-US" sz="3299">
                  <a:solidFill>
                    <a:srgbClr val="000000"/>
                  </a:solidFill>
                  <a:latin typeface="Canva Sans Italics"/>
                </a:rPr>
                <a:t>dosen</a:t>
              </a:r>
              <a:r>
                <a:rPr lang="en-US" sz="3299">
                  <a:solidFill>
                    <a:srgbClr val="000000"/>
                  </a:solidFill>
                  <a:latin typeface="Canva Sans"/>
                </a:rPr>
                <a:t> dan </a:t>
              </a:r>
              <a:r>
                <a:rPr lang="en-US" sz="3299">
                  <a:solidFill>
                    <a:srgbClr val="000000"/>
                  </a:solidFill>
                  <a:latin typeface="Canva Sans Italics"/>
                </a:rPr>
                <a:t>mahasiswa</a:t>
              </a:r>
              <a:r>
                <a:rPr lang="en-US" sz="3299">
                  <a:solidFill>
                    <a:srgbClr val="000000"/>
                  </a:solidFill>
                  <a:latin typeface="Canva Sans"/>
                </a:rPr>
                <a:t>. Kita dapat memiliki rekaman di </a:t>
              </a:r>
              <a:r>
                <a:rPr lang="en-US" sz="3299">
                  <a:solidFill>
                    <a:srgbClr val="000000"/>
                  </a:solidFill>
                  <a:latin typeface="Canva Sans Italics"/>
                </a:rPr>
                <a:t>dosen</a:t>
              </a:r>
              <a:r>
                <a:rPr lang="en-US" sz="3299">
                  <a:solidFill>
                    <a:srgbClr val="000000"/>
                  </a:solidFill>
                  <a:latin typeface="Canva Sans"/>
                </a:rPr>
                <a:t> dan rekaman di </a:t>
              </a:r>
              <a:r>
                <a:rPr lang="en-US" sz="3299">
                  <a:solidFill>
                    <a:srgbClr val="000000"/>
                  </a:solidFill>
                  <a:latin typeface="Canva Sans Italics"/>
                </a:rPr>
                <a:t>mahasiswa</a:t>
              </a:r>
              <a:r>
                <a:rPr lang="en-US" sz="3299">
                  <a:solidFill>
                    <a:srgbClr val="000000"/>
                  </a:solidFill>
                  <a:latin typeface="Canva Sans"/>
                </a:rPr>
                <a:t> yang berhubungan dengan rekaman yang sama di </a:t>
              </a:r>
              <a:r>
                <a:rPr lang="en-US" sz="3299">
                  <a:solidFill>
                    <a:srgbClr val="000000"/>
                  </a:solidFill>
                  <a:latin typeface="Canva Sans Italics"/>
                </a:rPr>
                <a:t>manusia</a:t>
              </a:r>
              <a:r>
                <a:rPr lang="en-US" sz="3299">
                  <a:solidFill>
                    <a:srgbClr val="000000"/>
                  </a:solidFill>
                  <a:latin typeface="Canva Sans"/>
                </a:rPr>
                <a:t>. Kita tidak perlu memiliki tipe Asisten_Mengajar yang merupakan subtipe Mahasiswa maupun Dosen.</a:t>
              </a:r>
            </a:p>
            <a:p>
              <a:pPr>
                <a:lnSpc>
                  <a:spcPts val="4339"/>
                </a:lnSpc>
                <a:spcBef>
                  <a:spcPct val="0"/>
                </a:spcBef>
              </a:pPr>
              <a:endParaRPr lang="en-US" sz="3299">
                <a:solidFill>
                  <a:srgbClr val="000000"/>
                </a:solidFill>
                <a:latin typeface="Canva Sans"/>
              </a:endParaRPr>
            </a:p>
          </p:txBody>
        </p:sp>
      </p:grpSp>
      <p:sp>
        <p:nvSpPr>
          <p:cNvPr id="7" name="Freeform 7"/>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3" name="Freeform 3"/>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grpSp>
        <p:nvGrpSpPr>
          <p:cNvPr id="4" name="Group 4"/>
          <p:cNvGrpSpPr/>
          <p:nvPr/>
        </p:nvGrpSpPr>
        <p:grpSpPr>
          <a:xfrm>
            <a:off x="1648323" y="1028700"/>
            <a:ext cx="15194871" cy="6791078"/>
            <a:chOff x="0" y="0"/>
            <a:chExt cx="5171163" cy="2311160"/>
          </a:xfrm>
        </p:grpSpPr>
        <p:sp>
          <p:nvSpPr>
            <p:cNvPr id="5" name="Freeform 5"/>
            <p:cNvSpPr/>
            <p:nvPr/>
          </p:nvSpPr>
          <p:spPr>
            <a:xfrm>
              <a:off x="0" y="0"/>
              <a:ext cx="5171163" cy="2311160"/>
            </a:xfrm>
            <a:custGeom>
              <a:avLst/>
              <a:gdLst/>
              <a:ahLst/>
              <a:cxnLst/>
              <a:rect l="l" t="t" r="r" b="b"/>
              <a:pathLst>
                <a:path w="5171163" h="2311160">
                  <a:moveTo>
                    <a:pt x="25985" y="0"/>
                  </a:moveTo>
                  <a:lnTo>
                    <a:pt x="5145178" y="0"/>
                  </a:lnTo>
                  <a:cubicBezTo>
                    <a:pt x="5159529" y="0"/>
                    <a:pt x="5171163" y="11634"/>
                    <a:pt x="5171163" y="25985"/>
                  </a:cubicBezTo>
                  <a:lnTo>
                    <a:pt x="5171163" y="2285174"/>
                  </a:lnTo>
                  <a:cubicBezTo>
                    <a:pt x="5171163" y="2299526"/>
                    <a:pt x="5159529" y="2311160"/>
                    <a:pt x="5145178" y="2311160"/>
                  </a:cubicBezTo>
                  <a:lnTo>
                    <a:pt x="25985" y="2311160"/>
                  </a:lnTo>
                  <a:cubicBezTo>
                    <a:pt x="11634" y="2311160"/>
                    <a:pt x="0" y="2299526"/>
                    <a:pt x="0" y="2285174"/>
                  </a:cubicBezTo>
                  <a:lnTo>
                    <a:pt x="0" y="25985"/>
                  </a:lnTo>
                  <a:cubicBezTo>
                    <a:pt x="0" y="11634"/>
                    <a:pt x="11634" y="0"/>
                    <a:pt x="25985" y="0"/>
                  </a:cubicBezTo>
                  <a:close/>
                </a:path>
              </a:pathLst>
            </a:custGeom>
            <a:solidFill>
              <a:srgbClr val="7D603D"/>
            </a:solidFill>
          </p:spPr>
        </p:sp>
        <p:sp>
          <p:nvSpPr>
            <p:cNvPr id="6" name="TextBox 6"/>
            <p:cNvSpPr txBox="1"/>
            <p:nvPr/>
          </p:nvSpPr>
          <p:spPr>
            <a:xfrm>
              <a:off x="0" y="-66675"/>
              <a:ext cx="5171163" cy="2377835"/>
            </a:xfrm>
            <a:prstGeom prst="rect">
              <a:avLst/>
            </a:prstGeom>
          </p:spPr>
          <p:txBody>
            <a:bodyPr lIns="50800" tIns="50800" rIns="50800" bIns="50800" rtlCol="0" anchor="ctr"/>
            <a:lstStyle/>
            <a:p>
              <a:pPr>
                <a:lnSpc>
                  <a:spcPts val="4619"/>
                </a:lnSpc>
              </a:pPr>
              <a:r>
                <a:rPr lang="en-US" sz="3299">
                  <a:solidFill>
                    <a:srgbClr val="000000"/>
                  </a:solidFill>
                  <a:latin typeface="Canva Sans"/>
                </a:rPr>
                <a:t>SQL: 1999 melarang beberapa situasi karena ia perlu menjaga konsistensi basis data. SQL: 1999 juga tidak mendukung pewarisan berganda; </a:t>
              </a:r>
            </a:p>
            <a:p>
              <a:pPr>
                <a:lnSpc>
                  <a:spcPts val="4619"/>
                </a:lnSpc>
              </a:pPr>
              <a:r>
                <a:rPr lang="en-US" sz="3299">
                  <a:solidFill>
                    <a:srgbClr val="000000"/>
                  </a:solidFill>
                  <a:latin typeface="Canva Sans"/>
                </a:rPr>
                <a:t>kita tidak dapat menggunakan pewarisan untuk memodelkan situasi di mana manusia merupakan mahasiswa sekaligus dosen. </a:t>
              </a:r>
            </a:p>
            <a:p>
              <a:pPr>
                <a:lnSpc>
                  <a:spcPts val="4619"/>
                </a:lnSpc>
                <a:spcBef>
                  <a:spcPct val="0"/>
                </a:spcBef>
              </a:pPr>
              <a:r>
                <a:rPr lang="en-US" sz="3299">
                  <a:solidFill>
                    <a:srgbClr val="000000"/>
                  </a:solidFill>
                  <a:latin typeface="Canva Sans"/>
                </a:rPr>
                <a:t>Tentu saja kita dapat menggambarkan situasi itu tanpa pewarisan dengan menambahkan batasan integritas referensial yang sesuai untuk memastikan bahwa mahasiswa dan dosen juga tercakup dalam tabel manusia.</a:t>
              </a:r>
            </a:p>
          </p:txBody>
        </p:sp>
      </p:grpSp>
      <p:sp>
        <p:nvSpPr>
          <p:cNvPr id="7" name="Freeform 7"/>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8" name="Freeform 8"/>
          <p:cNvSpPr/>
          <p:nvPr/>
        </p:nvSpPr>
        <p:spPr>
          <a:xfrm rot="-818683">
            <a:off x="17145023" y="114663"/>
            <a:ext cx="1788543" cy="2772934"/>
          </a:xfrm>
          <a:custGeom>
            <a:avLst/>
            <a:gdLst/>
            <a:ahLst/>
            <a:cxnLst/>
            <a:rect l="l" t="t" r="r" b="b"/>
            <a:pathLst>
              <a:path w="1788543" h="2772934">
                <a:moveTo>
                  <a:pt x="0" y="0"/>
                </a:moveTo>
                <a:lnTo>
                  <a:pt x="1788542" y="0"/>
                </a:lnTo>
                <a:lnTo>
                  <a:pt x="1788542" y="2772934"/>
                </a:lnTo>
                <a:lnTo>
                  <a:pt x="0" y="2772934"/>
                </a:lnTo>
                <a:lnTo>
                  <a:pt x="0" y="0"/>
                </a:lnTo>
                <a:close/>
              </a:path>
            </a:pathLst>
          </a:custGeom>
          <a:blipFill>
            <a:blip r:embed="rId4"/>
            <a:stretch>
              <a:fillRect/>
            </a:stretch>
          </a:blipFill>
        </p:spPr>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2917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1480550" flipH="1">
            <a:off x="9324592" y="72304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3"/>
            <a:stretch>
              <a:fillRect/>
            </a:stretch>
          </a:blipFill>
        </p:spPr>
      </p:sp>
      <p:grpSp>
        <p:nvGrpSpPr>
          <p:cNvPr id="4" name="Group 4"/>
          <p:cNvGrpSpPr/>
          <p:nvPr/>
        </p:nvGrpSpPr>
        <p:grpSpPr>
          <a:xfrm>
            <a:off x="255209" y="375707"/>
            <a:ext cx="9532787" cy="1305987"/>
            <a:chOff x="0" y="0"/>
            <a:chExt cx="3244226" cy="444457"/>
          </a:xfrm>
        </p:grpSpPr>
        <p:sp>
          <p:nvSpPr>
            <p:cNvPr id="5" name="Freeform 5"/>
            <p:cNvSpPr/>
            <p:nvPr/>
          </p:nvSpPr>
          <p:spPr>
            <a:xfrm>
              <a:off x="0" y="0"/>
              <a:ext cx="3244226" cy="444457"/>
            </a:xfrm>
            <a:custGeom>
              <a:avLst/>
              <a:gdLst/>
              <a:ahLst/>
              <a:cxnLst/>
              <a:rect l="l" t="t" r="r" b="b"/>
              <a:pathLst>
                <a:path w="3244226" h="444457">
                  <a:moveTo>
                    <a:pt x="41419" y="0"/>
                  </a:moveTo>
                  <a:lnTo>
                    <a:pt x="3202807" y="0"/>
                  </a:lnTo>
                  <a:cubicBezTo>
                    <a:pt x="3213792" y="0"/>
                    <a:pt x="3224327" y="4364"/>
                    <a:pt x="3232095" y="12131"/>
                  </a:cubicBezTo>
                  <a:cubicBezTo>
                    <a:pt x="3239862" y="19899"/>
                    <a:pt x="3244226" y="30434"/>
                    <a:pt x="3244226" y="41419"/>
                  </a:cubicBezTo>
                  <a:lnTo>
                    <a:pt x="3244226" y="403038"/>
                  </a:lnTo>
                  <a:cubicBezTo>
                    <a:pt x="3244226" y="414023"/>
                    <a:pt x="3239862" y="424558"/>
                    <a:pt x="3232095" y="432326"/>
                  </a:cubicBezTo>
                  <a:cubicBezTo>
                    <a:pt x="3224327" y="440093"/>
                    <a:pt x="3213792" y="444457"/>
                    <a:pt x="3202807" y="444457"/>
                  </a:cubicBezTo>
                  <a:lnTo>
                    <a:pt x="41419" y="444457"/>
                  </a:lnTo>
                  <a:cubicBezTo>
                    <a:pt x="30434" y="444457"/>
                    <a:pt x="19899" y="440093"/>
                    <a:pt x="12131" y="432326"/>
                  </a:cubicBezTo>
                  <a:cubicBezTo>
                    <a:pt x="4364" y="424558"/>
                    <a:pt x="0" y="414023"/>
                    <a:pt x="0" y="403038"/>
                  </a:cubicBezTo>
                  <a:lnTo>
                    <a:pt x="0" y="41419"/>
                  </a:lnTo>
                  <a:cubicBezTo>
                    <a:pt x="0" y="30434"/>
                    <a:pt x="4364" y="19899"/>
                    <a:pt x="12131" y="12131"/>
                  </a:cubicBezTo>
                  <a:cubicBezTo>
                    <a:pt x="19899" y="4364"/>
                    <a:pt x="30434" y="0"/>
                    <a:pt x="41419" y="0"/>
                  </a:cubicBezTo>
                  <a:close/>
                </a:path>
              </a:pathLst>
            </a:custGeom>
            <a:solidFill>
              <a:srgbClr val="7D603D"/>
            </a:solidFill>
          </p:spPr>
        </p:sp>
        <p:sp>
          <p:nvSpPr>
            <p:cNvPr id="6" name="TextBox 6"/>
            <p:cNvSpPr txBox="1"/>
            <p:nvPr/>
          </p:nvSpPr>
          <p:spPr>
            <a:xfrm>
              <a:off x="0" y="-38100"/>
              <a:ext cx="3244226" cy="482557"/>
            </a:xfrm>
            <a:prstGeom prst="rect">
              <a:avLst/>
            </a:prstGeom>
          </p:spPr>
          <p:txBody>
            <a:bodyPr lIns="50800" tIns="50800" rIns="50800" bIns="50800" rtlCol="0" anchor="ctr"/>
            <a:lstStyle/>
            <a:p>
              <a:pPr algn="ctr">
                <a:lnSpc>
                  <a:spcPts val="2659"/>
                </a:lnSpc>
                <a:spcBef>
                  <a:spcPct val="0"/>
                </a:spcBef>
              </a:pPr>
              <a:endParaRPr/>
            </a:p>
          </p:txBody>
        </p:sp>
      </p:grpSp>
      <p:sp>
        <p:nvSpPr>
          <p:cNvPr id="7" name="Freeform 7"/>
          <p:cNvSpPr/>
          <p:nvPr/>
        </p:nvSpPr>
        <p:spPr>
          <a:xfrm rot="-823045">
            <a:off x="14239982" y="29592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4"/>
            <a:stretch>
              <a:fillRect/>
            </a:stretch>
          </a:blipFill>
        </p:spPr>
      </p:sp>
      <p:sp>
        <p:nvSpPr>
          <p:cNvPr id="8" name="Freeform 8"/>
          <p:cNvSpPr/>
          <p:nvPr/>
        </p:nvSpPr>
        <p:spPr>
          <a:xfrm rot="-9509720">
            <a:off x="15353015" y="62533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5"/>
            <a:stretch>
              <a:fillRect/>
            </a:stretch>
          </a:blipFill>
        </p:spPr>
      </p:sp>
      <p:sp>
        <p:nvSpPr>
          <p:cNvPr id="9" name="TextBox 9"/>
          <p:cNvSpPr txBox="1"/>
          <p:nvPr/>
        </p:nvSpPr>
        <p:spPr>
          <a:xfrm>
            <a:off x="236159" y="761905"/>
            <a:ext cx="8907841" cy="691432"/>
          </a:xfrm>
          <a:prstGeom prst="rect">
            <a:avLst/>
          </a:prstGeom>
        </p:spPr>
        <p:txBody>
          <a:bodyPr lIns="0" tIns="0" rIns="0" bIns="0" rtlCol="0" anchor="t">
            <a:spAutoFit/>
          </a:bodyPr>
          <a:lstStyle/>
          <a:p>
            <a:pPr algn="ctr">
              <a:lnSpc>
                <a:spcPts val="4984"/>
              </a:lnSpc>
            </a:pPr>
            <a:r>
              <a:rPr lang="en-US" sz="4747">
                <a:solidFill>
                  <a:srgbClr val="FFFBF6"/>
                </a:solidFill>
                <a:latin typeface="Hatton Semi-Bold"/>
              </a:rPr>
              <a:t>8.3.4. Tipe Rujukan</a:t>
            </a:r>
          </a:p>
        </p:txBody>
      </p:sp>
      <p:sp>
        <p:nvSpPr>
          <p:cNvPr id="10" name="TextBox 10"/>
          <p:cNvSpPr txBox="1"/>
          <p:nvPr/>
        </p:nvSpPr>
        <p:spPr>
          <a:xfrm>
            <a:off x="2056537" y="3054550"/>
            <a:ext cx="14281817" cy="4739875"/>
          </a:xfrm>
          <a:prstGeom prst="rect">
            <a:avLst/>
          </a:prstGeom>
        </p:spPr>
        <p:txBody>
          <a:bodyPr lIns="0" tIns="0" rIns="0" bIns="0" rtlCol="0" anchor="t">
            <a:spAutoFit/>
          </a:bodyPr>
          <a:lstStyle/>
          <a:p>
            <a:pPr algn="ctr">
              <a:lnSpc>
                <a:spcPts val="5396"/>
              </a:lnSpc>
            </a:pPr>
            <a:r>
              <a:rPr lang="en-US" sz="4150">
                <a:solidFill>
                  <a:srgbClr val="FFFAED"/>
                </a:solidFill>
                <a:latin typeface="Canva Sans"/>
              </a:rPr>
              <a:t>Bahasa berorientasi objek menyediakan kemampuan untuk merujuk pada suatu objek. Atribut tipe dapat diatur agar merujuk pada suatu objek dari tipe yang spesifik. Sebagai contoh, pada SQL:1999 kita dapat mendefinisikan tipe jurusan dengan dengan medan nama dan ketua yang merujuk pada tipe Manusia, dan tabel jurusan dari tipe jurusan seperti berikut.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6275185" y="1208111"/>
            <a:ext cx="2784766" cy="9376596"/>
          </a:xfrm>
          <a:custGeom>
            <a:avLst/>
            <a:gdLst/>
            <a:ahLst/>
            <a:cxnLst/>
            <a:rect l="l" t="t" r="r" b="b"/>
            <a:pathLst>
              <a:path w="2784766" h="9376596">
                <a:moveTo>
                  <a:pt x="0" y="0"/>
                </a:moveTo>
                <a:lnTo>
                  <a:pt x="2784766" y="0"/>
                </a:lnTo>
                <a:lnTo>
                  <a:pt x="2784766" y="9376596"/>
                </a:lnTo>
                <a:lnTo>
                  <a:pt x="0" y="9376596"/>
                </a:lnTo>
                <a:lnTo>
                  <a:pt x="0" y="0"/>
                </a:lnTo>
                <a:close/>
              </a:path>
            </a:pathLst>
          </a:custGeom>
          <a:blipFill>
            <a:blip r:embed="rId2"/>
            <a:stretch>
              <a:fillRect l="-4715" r="-4715"/>
            </a:stretch>
          </a:blipFill>
        </p:spPr>
      </p:sp>
      <p:sp>
        <p:nvSpPr>
          <p:cNvPr id="3" name="Freeform 3"/>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3"/>
            <a:stretch>
              <a:fillRect/>
            </a:stretch>
          </a:blipFill>
        </p:spPr>
      </p:sp>
      <p:sp>
        <p:nvSpPr>
          <p:cNvPr id="4" name="Freeform 4"/>
          <p:cNvSpPr/>
          <p:nvPr/>
        </p:nvSpPr>
        <p:spPr>
          <a:xfrm rot="727633">
            <a:off x="-3465689" y="1531246"/>
            <a:ext cx="6931379" cy="9711214"/>
          </a:xfrm>
          <a:custGeom>
            <a:avLst/>
            <a:gdLst/>
            <a:ahLst/>
            <a:cxnLst/>
            <a:rect l="l" t="t" r="r" b="b"/>
            <a:pathLst>
              <a:path w="6931379" h="9711214">
                <a:moveTo>
                  <a:pt x="0" y="0"/>
                </a:moveTo>
                <a:lnTo>
                  <a:pt x="6931378" y="0"/>
                </a:lnTo>
                <a:lnTo>
                  <a:pt x="6931378" y="9711214"/>
                </a:lnTo>
                <a:lnTo>
                  <a:pt x="0" y="9711214"/>
                </a:lnTo>
                <a:lnTo>
                  <a:pt x="0" y="0"/>
                </a:lnTo>
                <a:close/>
              </a:path>
            </a:pathLst>
          </a:custGeom>
          <a:blipFill>
            <a:blip r:embed="rId4"/>
            <a:stretch>
              <a:fillRect/>
            </a:stretch>
          </a:blipFill>
        </p:spPr>
      </p:sp>
      <p:sp>
        <p:nvSpPr>
          <p:cNvPr id="5" name="Freeform 5"/>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5"/>
            <a:stretch>
              <a:fillRect t="-401" b="-401"/>
            </a:stretch>
          </a:blipFill>
        </p:spPr>
      </p:sp>
      <p:sp>
        <p:nvSpPr>
          <p:cNvPr id="6" name="TextBox 6"/>
          <p:cNvSpPr txBox="1"/>
          <p:nvPr/>
        </p:nvSpPr>
        <p:spPr>
          <a:xfrm>
            <a:off x="4599216" y="749599"/>
            <a:ext cx="9019600" cy="1389172"/>
          </a:xfrm>
          <a:prstGeom prst="rect">
            <a:avLst/>
          </a:prstGeom>
        </p:spPr>
        <p:txBody>
          <a:bodyPr lIns="0" tIns="0" rIns="0" bIns="0" rtlCol="0" anchor="t">
            <a:spAutoFit/>
          </a:bodyPr>
          <a:lstStyle/>
          <a:p>
            <a:pPr algn="ctr">
              <a:lnSpc>
                <a:spcPts val="11369"/>
              </a:lnSpc>
            </a:pPr>
            <a:r>
              <a:rPr lang="en-US" sz="8120">
                <a:solidFill>
                  <a:srgbClr val="000000"/>
                </a:solidFill>
                <a:latin typeface="Futura Display"/>
              </a:rPr>
              <a:t>Mendefinisikan Struktur</a:t>
            </a:r>
          </a:p>
        </p:txBody>
      </p:sp>
      <p:sp>
        <p:nvSpPr>
          <p:cNvPr id="7" name="TextBox 7"/>
          <p:cNvSpPr txBox="1"/>
          <p:nvPr/>
        </p:nvSpPr>
        <p:spPr>
          <a:xfrm>
            <a:off x="2660991" y="2472792"/>
            <a:ext cx="12896052" cy="1700202"/>
          </a:xfrm>
          <a:prstGeom prst="rect">
            <a:avLst/>
          </a:prstGeom>
        </p:spPr>
        <p:txBody>
          <a:bodyPr lIns="0" tIns="0" rIns="0" bIns="0" rtlCol="0" anchor="t">
            <a:spAutoFit/>
          </a:bodyPr>
          <a:lstStyle/>
          <a:p>
            <a:pPr algn="ctr">
              <a:lnSpc>
                <a:spcPts val="6879"/>
              </a:lnSpc>
            </a:pPr>
            <a:r>
              <a:rPr lang="en-US" sz="4914">
                <a:solidFill>
                  <a:srgbClr val="000000"/>
                </a:solidFill>
                <a:latin typeface="Kitsch Display"/>
              </a:rPr>
              <a:t>Struktur adalah Atribut yang mengandung komponen, struktur dengan kata kunci struct. </a:t>
            </a:r>
          </a:p>
        </p:txBody>
      </p:sp>
      <p:sp>
        <p:nvSpPr>
          <p:cNvPr id="8" name="TextBox 8"/>
          <p:cNvSpPr txBox="1"/>
          <p:nvPr/>
        </p:nvSpPr>
        <p:spPr>
          <a:xfrm>
            <a:off x="5024707" y="4546071"/>
            <a:ext cx="8238587" cy="4712229"/>
          </a:xfrm>
          <a:prstGeom prst="rect">
            <a:avLst/>
          </a:prstGeom>
        </p:spPr>
        <p:txBody>
          <a:bodyPr lIns="0" tIns="0" rIns="0" bIns="0" rtlCol="0" anchor="t">
            <a:spAutoFit/>
          </a:bodyPr>
          <a:lstStyle/>
          <a:p>
            <a:pPr>
              <a:lnSpc>
                <a:spcPts val="7489"/>
              </a:lnSpc>
            </a:pPr>
            <a:r>
              <a:rPr lang="en-US" sz="5349">
                <a:solidFill>
                  <a:srgbClr val="000000"/>
                </a:solidFill>
                <a:latin typeface="Kitsch Display"/>
              </a:rPr>
              <a:t> contoh:</a:t>
            </a:r>
          </a:p>
          <a:p>
            <a:pPr>
              <a:lnSpc>
                <a:spcPts val="7489"/>
              </a:lnSpc>
            </a:pPr>
            <a:r>
              <a:rPr lang="en-US" sz="5349">
                <a:solidFill>
                  <a:srgbClr val="000000"/>
                </a:solidFill>
                <a:latin typeface="Kitsch Display"/>
              </a:rPr>
              <a:t>       struct Alamat {</a:t>
            </a:r>
          </a:p>
          <a:p>
            <a:pPr>
              <a:lnSpc>
                <a:spcPts val="7489"/>
              </a:lnSpc>
            </a:pPr>
            <a:r>
              <a:rPr lang="en-US" sz="5349">
                <a:solidFill>
                  <a:srgbClr val="000000"/>
                </a:solidFill>
                <a:latin typeface="Kitsch Display"/>
              </a:rPr>
              <a:t>            string jalan;</a:t>
            </a:r>
          </a:p>
          <a:p>
            <a:pPr>
              <a:lnSpc>
                <a:spcPts val="7489"/>
              </a:lnSpc>
            </a:pPr>
            <a:r>
              <a:rPr lang="en-US" sz="5349">
                <a:solidFill>
                  <a:srgbClr val="000000"/>
                </a:solidFill>
                <a:latin typeface="Kitsch Display"/>
              </a:rPr>
              <a:t>            string kota;</a:t>
            </a:r>
          </a:p>
          <a:p>
            <a:pPr>
              <a:lnSpc>
                <a:spcPts val="7489"/>
              </a:lnSpc>
            </a:pPr>
            <a:r>
              <a:rPr lang="en-US" sz="5349">
                <a:solidFill>
                  <a:srgbClr val="000000"/>
                </a:solidFill>
                <a:latin typeface="Kitsch Display"/>
              </a:rPr>
              <a:t>         string kode_pos;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399999" flipH="1">
            <a:off x="12779077" y="478192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2"/>
            <a:stretch>
              <a:fillRect/>
            </a:stretch>
          </a:blipFill>
        </p:spPr>
      </p:sp>
      <p:grpSp>
        <p:nvGrpSpPr>
          <p:cNvPr id="3" name="Group 3"/>
          <p:cNvGrpSpPr/>
          <p:nvPr/>
        </p:nvGrpSpPr>
        <p:grpSpPr>
          <a:xfrm>
            <a:off x="2323384" y="1028700"/>
            <a:ext cx="15811790" cy="13245002"/>
            <a:chOff x="0" y="0"/>
            <a:chExt cx="4164422" cy="3488395"/>
          </a:xfrm>
        </p:grpSpPr>
        <p:sp>
          <p:nvSpPr>
            <p:cNvPr id="4" name="Freeform 4"/>
            <p:cNvSpPr/>
            <p:nvPr/>
          </p:nvSpPr>
          <p:spPr>
            <a:xfrm>
              <a:off x="0" y="0"/>
              <a:ext cx="4164422" cy="3488396"/>
            </a:xfrm>
            <a:custGeom>
              <a:avLst/>
              <a:gdLst/>
              <a:ahLst/>
              <a:cxnLst/>
              <a:rect l="l" t="t" r="r" b="b"/>
              <a:pathLst>
                <a:path w="4164422" h="3488396">
                  <a:moveTo>
                    <a:pt x="24971" y="0"/>
                  </a:moveTo>
                  <a:lnTo>
                    <a:pt x="4139451" y="0"/>
                  </a:lnTo>
                  <a:cubicBezTo>
                    <a:pt x="4153242" y="0"/>
                    <a:pt x="4164422" y="11180"/>
                    <a:pt x="4164422" y="24971"/>
                  </a:cubicBezTo>
                  <a:lnTo>
                    <a:pt x="4164422" y="3463425"/>
                  </a:lnTo>
                  <a:cubicBezTo>
                    <a:pt x="4164422" y="3477216"/>
                    <a:pt x="4153242" y="3488396"/>
                    <a:pt x="4139451" y="3488396"/>
                  </a:cubicBezTo>
                  <a:lnTo>
                    <a:pt x="24971" y="3488396"/>
                  </a:lnTo>
                  <a:cubicBezTo>
                    <a:pt x="11180" y="3488396"/>
                    <a:pt x="0" y="3477216"/>
                    <a:pt x="0" y="3463425"/>
                  </a:cubicBezTo>
                  <a:lnTo>
                    <a:pt x="0" y="24971"/>
                  </a:lnTo>
                  <a:cubicBezTo>
                    <a:pt x="0" y="11180"/>
                    <a:pt x="11180" y="0"/>
                    <a:pt x="24971"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57150"/>
              <a:ext cx="4164422" cy="3545545"/>
            </a:xfrm>
            <a:prstGeom prst="rect">
              <a:avLst/>
            </a:prstGeom>
          </p:spPr>
          <p:txBody>
            <a:bodyPr lIns="50800" tIns="50800" rIns="50800" bIns="50800" rtlCol="0" anchor="ctr"/>
            <a:lstStyle/>
            <a:p>
              <a:pPr>
                <a:lnSpc>
                  <a:spcPts val="4899"/>
                </a:lnSpc>
              </a:pPr>
              <a:r>
                <a:rPr lang="en-US" sz="3499">
                  <a:solidFill>
                    <a:srgbClr val="000000"/>
                  </a:solidFill>
                  <a:latin typeface="Canva Sans Bold"/>
                </a:rPr>
                <a:t>create type jurusan {</a:t>
              </a:r>
            </a:p>
            <a:p>
              <a:pPr>
                <a:lnSpc>
                  <a:spcPts val="4899"/>
                </a:lnSpc>
              </a:pPr>
              <a:r>
                <a:rPr lang="en-US" sz="3499">
                  <a:solidFill>
                    <a:srgbClr val="000000"/>
                  </a:solidFill>
                  <a:latin typeface="Canva Sans Bold"/>
                </a:rPr>
                <a:t>                          nama varchar(20),</a:t>
              </a:r>
            </a:p>
            <a:p>
              <a:pPr>
                <a:lnSpc>
                  <a:spcPts val="4899"/>
                </a:lnSpc>
              </a:pPr>
              <a:r>
                <a:rPr lang="en-US" sz="3499">
                  <a:solidFill>
                    <a:srgbClr val="000000"/>
                  </a:solidFill>
                  <a:latin typeface="Canva Sans Bold"/>
                </a:rPr>
                <a:t>                           ketua ref(Manusia) scope manusia</a:t>
              </a:r>
            </a:p>
            <a:p>
              <a:pPr>
                <a:lnSpc>
                  <a:spcPts val="4899"/>
                </a:lnSpc>
              </a:pPr>
              <a:r>
                <a:rPr lang="en-US" sz="3499">
                  <a:solidFill>
                    <a:srgbClr val="000000"/>
                  </a:solidFill>
                  <a:latin typeface="Canva Sans Bold"/>
                </a:rPr>
                <a:t>)</a:t>
              </a:r>
            </a:p>
            <a:p>
              <a:pPr>
                <a:lnSpc>
                  <a:spcPts val="4899"/>
                </a:lnSpc>
              </a:pPr>
              <a:r>
                <a:rPr lang="en-US" sz="3499">
                  <a:solidFill>
                    <a:srgbClr val="000000"/>
                  </a:solidFill>
                  <a:latin typeface="Canva Sans Bold"/>
                </a:rPr>
                <a:t>create table jurusan of jurusan</a:t>
              </a:r>
            </a:p>
            <a:p>
              <a:pPr>
                <a:lnSpc>
                  <a:spcPts val="4899"/>
                </a:lnSpc>
              </a:pPr>
              <a:endParaRPr lang="en-US" sz="3499">
                <a:solidFill>
                  <a:srgbClr val="000000"/>
                </a:solidFill>
                <a:latin typeface="Canva Sans Bold"/>
              </a:endParaRPr>
            </a:p>
            <a:p>
              <a:pPr>
                <a:lnSpc>
                  <a:spcPts val="4899"/>
                </a:lnSpc>
              </a:pPr>
              <a:r>
                <a:rPr lang="en-US" sz="3499">
                  <a:solidFill>
                    <a:srgbClr val="000000"/>
                  </a:solidFill>
                  <a:latin typeface="Canva Sans"/>
                </a:rPr>
                <a:t>pada pendeklarasian di atas, rujukan dibatasi pada rekaman - rekaman dari tabel manusia. Batasan dengan</a:t>
              </a:r>
              <a:r>
                <a:rPr lang="en-US" sz="3499">
                  <a:solidFill>
                    <a:srgbClr val="000000"/>
                  </a:solidFill>
                  <a:latin typeface="Canva Sans Italics"/>
                </a:rPr>
                <a:t> scope</a:t>
              </a:r>
              <a:r>
                <a:rPr lang="en-US" sz="3499">
                  <a:solidFill>
                    <a:srgbClr val="000000"/>
                  </a:solidFill>
                  <a:latin typeface="Canva Sans"/>
                </a:rPr>
                <a:t> dari rujukan tabel pada SQL:1999 membuat rujukan bertindak seperti kunci tamu(foreign key). Kita dapat menggantikan deklarasi </a:t>
              </a:r>
              <a:r>
                <a:rPr lang="en-US" sz="3499">
                  <a:solidFill>
                    <a:srgbClr val="000000"/>
                  </a:solidFill>
                  <a:latin typeface="Canva Sans Italics"/>
                </a:rPr>
                <a:t>scope </a:t>
              </a:r>
              <a:r>
                <a:rPr lang="en-US" sz="3499">
                  <a:solidFill>
                    <a:srgbClr val="000000"/>
                  </a:solidFill>
                  <a:latin typeface="Canva Sans"/>
                </a:rPr>
                <a:t>dengan membuat perubahaan pada pernyataan </a:t>
              </a:r>
              <a:r>
                <a:rPr lang="en-US" sz="3499">
                  <a:solidFill>
                    <a:srgbClr val="000000"/>
                  </a:solidFill>
                  <a:latin typeface="Canva Sans Italics"/>
                </a:rPr>
                <a:t>create table</a:t>
              </a:r>
              <a:r>
                <a:rPr lang="en-US" sz="3499">
                  <a:solidFill>
                    <a:srgbClr val="000000"/>
                  </a:solidFill>
                  <a:latin typeface="Canva Sans"/>
                </a:rPr>
                <a:t> sebagai berikut.</a:t>
              </a:r>
            </a:p>
            <a:p>
              <a:pPr>
                <a:lnSpc>
                  <a:spcPts val="4899"/>
                </a:lnSpc>
              </a:pPr>
              <a:endParaRPr lang="en-US" sz="3499">
                <a:solidFill>
                  <a:srgbClr val="000000"/>
                </a:solidFill>
                <a:latin typeface="Canva Sans"/>
              </a:endParaRPr>
            </a:p>
            <a:p>
              <a:pPr>
                <a:lnSpc>
                  <a:spcPts val="4899"/>
                </a:lnSpc>
              </a:pPr>
              <a:r>
                <a:rPr lang="en-US" sz="3499">
                  <a:solidFill>
                    <a:srgbClr val="000000"/>
                  </a:solidFill>
                  <a:latin typeface="Canva Sans Bold"/>
                </a:rPr>
                <a:t>create table jurusan of jurusan</a:t>
              </a:r>
            </a:p>
            <a:p>
              <a:pPr>
                <a:lnSpc>
                  <a:spcPts val="4899"/>
                </a:lnSpc>
              </a:pPr>
              <a:r>
                <a:rPr lang="en-US" sz="3499">
                  <a:solidFill>
                    <a:srgbClr val="000000"/>
                  </a:solidFill>
                  <a:latin typeface="Canva Sans Bold"/>
                </a:rPr>
                <a:t>(ketua with options scope manusia)</a:t>
              </a:r>
            </a:p>
            <a:p>
              <a:pPr>
                <a:lnSpc>
                  <a:spcPts val="4899"/>
                </a:lnSpc>
              </a:pPr>
              <a:endParaRPr lang="en-US" sz="3499">
                <a:solidFill>
                  <a:srgbClr val="000000"/>
                </a:solidFill>
                <a:latin typeface="Canva Sans Bold"/>
              </a:endParaRPr>
            </a:p>
            <a:p>
              <a:pPr>
                <a:lnSpc>
                  <a:spcPts val="4899"/>
                </a:lnSpc>
              </a:pPr>
              <a:endParaRPr lang="en-US" sz="3499">
                <a:solidFill>
                  <a:srgbClr val="000000"/>
                </a:solidFill>
                <a:latin typeface="Canva Sans Bold"/>
              </a:endParaRPr>
            </a:p>
            <a:p>
              <a:pPr>
                <a:lnSpc>
                  <a:spcPts val="4899"/>
                </a:lnSpc>
              </a:pPr>
              <a:endParaRPr lang="en-US" sz="3499">
                <a:solidFill>
                  <a:srgbClr val="000000"/>
                </a:solidFill>
                <a:latin typeface="Canva Sans Bold"/>
              </a:endParaRPr>
            </a:p>
            <a:p>
              <a:pPr>
                <a:lnSpc>
                  <a:spcPts val="4899"/>
                </a:lnSpc>
              </a:pPr>
              <a:endParaRPr lang="en-US" sz="3499">
                <a:solidFill>
                  <a:srgbClr val="000000"/>
                </a:solidFill>
                <a:latin typeface="Canva Sans Bold"/>
              </a:endParaRPr>
            </a:p>
            <a:p>
              <a:pPr>
                <a:lnSpc>
                  <a:spcPts val="4899"/>
                </a:lnSpc>
              </a:pPr>
              <a:endParaRPr lang="en-US" sz="3499">
                <a:solidFill>
                  <a:srgbClr val="000000"/>
                </a:solidFill>
                <a:latin typeface="Canva Sans Bold"/>
              </a:endParaRPr>
            </a:p>
            <a:p>
              <a:pPr>
                <a:lnSpc>
                  <a:spcPts val="4899"/>
                </a:lnSpc>
              </a:pPr>
              <a:endParaRPr lang="en-US" sz="3499">
                <a:solidFill>
                  <a:srgbClr val="000000"/>
                </a:solidFill>
                <a:latin typeface="Canva Sans Bold"/>
              </a:endParaRPr>
            </a:p>
            <a:p>
              <a:pPr>
                <a:lnSpc>
                  <a:spcPts val="4899"/>
                </a:lnSpc>
              </a:pPr>
              <a:endParaRPr lang="en-US" sz="3499">
                <a:solidFill>
                  <a:srgbClr val="000000"/>
                </a:solidFill>
                <a:latin typeface="Canva Sans Bold"/>
              </a:endParaRPr>
            </a:p>
          </p:txBody>
        </p:sp>
      </p:grpSp>
      <p:sp>
        <p:nvSpPr>
          <p:cNvPr id="6" name="Freeform 6"/>
          <p:cNvSpPr/>
          <p:nvPr/>
        </p:nvSpPr>
        <p:spPr>
          <a:xfrm rot="-4410004">
            <a:off x="11345685" y="249326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7" name="Freeform 7"/>
          <p:cNvSpPr/>
          <p:nvPr/>
        </p:nvSpPr>
        <p:spPr>
          <a:xfrm flipH="1">
            <a:off x="15456955" y="1028700"/>
            <a:ext cx="3435858" cy="8229600"/>
          </a:xfrm>
          <a:custGeom>
            <a:avLst/>
            <a:gdLst/>
            <a:ahLst/>
            <a:cxnLst/>
            <a:rect l="l" t="t" r="r" b="b"/>
            <a:pathLst>
              <a:path w="3435858" h="8229600">
                <a:moveTo>
                  <a:pt x="3435858" y="0"/>
                </a:moveTo>
                <a:lnTo>
                  <a:pt x="0" y="0"/>
                </a:lnTo>
                <a:lnTo>
                  <a:pt x="0" y="8229600"/>
                </a:lnTo>
                <a:lnTo>
                  <a:pt x="3435858" y="8229600"/>
                </a:lnTo>
                <a:lnTo>
                  <a:pt x="3435858" y="0"/>
                </a:lnTo>
                <a:close/>
              </a:path>
            </a:pathLst>
          </a:custGeom>
          <a:blipFill>
            <a:blip r:embed="rId4"/>
            <a:stretch>
              <a:fillRect/>
            </a:stretch>
          </a:blipFill>
        </p:spPr>
      </p:sp>
      <p:sp>
        <p:nvSpPr>
          <p:cNvPr id="8" name="Freeform 8"/>
          <p:cNvSpPr/>
          <p:nvPr/>
        </p:nvSpPr>
        <p:spPr>
          <a:xfrm flipH="1">
            <a:off x="-1140089" y="3476247"/>
            <a:ext cx="3946623" cy="6339956"/>
          </a:xfrm>
          <a:custGeom>
            <a:avLst/>
            <a:gdLst/>
            <a:ahLst/>
            <a:cxnLst/>
            <a:rect l="l" t="t" r="r" b="b"/>
            <a:pathLst>
              <a:path w="3946623" h="6339956">
                <a:moveTo>
                  <a:pt x="3946623" y="0"/>
                </a:moveTo>
                <a:lnTo>
                  <a:pt x="0" y="0"/>
                </a:lnTo>
                <a:lnTo>
                  <a:pt x="0" y="6339956"/>
                </a:lnTo>
                <a:lnTo>
                  <a:pt x="3946623" y="6339956"/>
                </a:lnTo>
                <a:lnTo>
                  <a:pt x="3946623" y="0"/>
                </a:lnTo>
                <a:close/>
              </a:path>
            </a:pathLst>
          </a:custGeom>
          <a:blipFill>
            <a:blip r:embed="rId5"/>
            <a:stretch>
              <a:fillRect/>
            </a:stretch>
          </a:blipFill>
        </p:spPr>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5962974" y="368240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442538" y="-1642047"/>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3"/>
            <a:stretch>
              <a:fillRect t="-401" b="-401"/>
            </a:stretch>
          </a:blipFill>
        </p:spPr>
      </p:sp>
      <p:sp>
        <p:nvSpPr>
          <p:cNvPr id="4" name="Freeform 4"/>
          <p:cNvSpPr/>
          <p:nvPr/>
        </p:nvSpPr>
        <p:spPr>
          <a:xfrm rot="727633">
            <a:off x="-2999411" y="15410"/>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Freeform 5"/>
          <p:cNvSpPr/>
          <p:nvPr/>
        </p:nvSpPr>
        <p:spPr>
          <a:xfrm>
            <a:off x="-2026920" y="3671246"/>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5"/>
            <a:stretch>
              <a:fillRect/>
            </a:stretch>
          </a:blipFill>
        </p:spPr>
      </p:sp>
      <p:sp>
        <p:nvSpPr>
          <p:cNvPr id="6" name="TextBox 6"/>
          <p:cNvSpPr txBox="1"/>
          <p:nvPr/>
        </p:nvSpPr>
        <p:spPr>
          <a:xfrm>
            <a:off x="2904026" y="695203"/>
            <a:ext cx="14829027" cy="9197894"/>
          </a:xfrm>
          <a:prstGeom prst="rect">
            <a:avLst/>
          </a:prstGeom>
        </p:spPr>
        <p:txBody>
          <a:bodyPr lIns="0" tIns="0" rIns="0" bIns="0" rtlCol="0" anchor="t">
            <a:spAutoFit/>
          </a:bodyPr>
          <a:lstStyle/>
          <a:p>
            <a:pPr>
              <a:lnSpc>
                <a:spcPts val="5208"/>
              </a:lnSpc>
            </a:pPr>
            <a:r>
              <a:rPr lang="en-US" sz="4006">
                <a:solidFill>
                  <a:srgbClr val="000000"/>
                </a:solidFill>
                <a:latin typeface="Canva Sans"/>
              </a:rPr>
              <a:t>Dalam tujuan untuk menginisialisasi atribut rujukan, kita perlu mendapatkan pengidentifikasi rekaman dengan permohonan. Maka, untuk menciptakan rekaman dengan nilai rujukan, pertama kita akan menciptakan rekaman dengan rujukan </a:t>
            </a:r>
            <a:r>
              <a:rPr lang="en-US" sz="4006">
                <a:solidFill>
                  <a:srgbClr val="000000"/>
                </a:solidFill>
                <a:latin typeface="Canva Sans Italics"/>
              </a:rPr>
              <a:t>null</a:t>
            </a:r>
            <a:r>
              <a:rPr lang="en-US" sz="4006">
                <a:solidFill>
                  <a:srgbClr val="000000"/>
                </a:solidFill>
                <a:latin typeface="Canva Sans"/>
              </a:rPr>
              <a:t> dan kemudian mengatur rujukan secara terpisah seperti berikut.</a:t>
            </a:r>
          </a:p>
          <a:p>
            <a:pPr>
              <a:lnSpc>
                <a:spcPts val="5208"/>
              </a:lnSpc>
            </a:pPr>
            <a:endParaRPr lang="en-US" sz="4006">
              <a:solidFill>
                <a:srgbClr val="000000"/>
              </a:solidFill>
              <a:latin typeface="Canva Sans"/>
            </a:endParaRPr>
          </a:p>
          <a:p>
            <a:pPr>
              <a:lnSpc>
                <a:spcPts val="5208"/>
              </a:lnSpc>
            </a:pPr>
            <a:r>
              <a:rPr lang="en-US" sz="4006">
                <a:solidFill>
                  <a:srgbClr val="000000"/>
                </a:solidFill>
                <a:latin typeface="Canva Sans"/>
              </a:rPr>
              <a:t>i</a:t>
            </a:r>
            <a:r>
              <a:rPr lang="en-US" sz="4006">
                <a:solidFill>
                  <a:srgbClr val="000000"/>
                </a:solidFill>
                <a:latin typeface="Canva Sans Bold"/>
              </a:rPr>
              <a:t>nsert into jurusan</a:t>
            </a:r>
          </a:p>
          <a:p>
            <a:pPr>
              <a:lnSpc>
                <a:spcPts val="5208"/>
              </a:lnSpc>
            </a:pPr>
            <a:r>
              <a:rPr lang="en-US" sz="4006">
                <a:solidFill>
                  <a:srgbClr val="000000"/>
                </a:solidFill>
                <a:latin typeface="Canva Sans Bold"/>
              </a:rPr>
              <a:t>           values(‘CS’, null)</a:t>
            </a:r>
          </a:p>
          <a:p>
            <a:pPr>
              <a:lnSpc>
                <a:spcPts val="5208"/>
              </a:lnSpc>
            </a:pPr>
            <a:r>
              <a:rPr lang="en-US" sz="4006">
                <a:solidFill>
                  <a:srgbClr val="000000"/>
                </a:solidFill>
                <a:latin typeface="Canva Sans Bold"/>
              </a:rPr>
              <a:t>update jurusan</a:t>
            </a:r>
          </a:p>
          <a:p>
            <a:pPr>
              <a:lnSpc>
                <a:spcPts val="5208"/>
              </a:lnSpc>
            </a:pPr>
            <a:r>
              <a:rPr lang="en-US" sz="4006">
                <a:solidFill>
                  <a:srgbClr val="000000"/>
                </a:solidFill>
                <a:latin typeface="Canva Sans Bold"/>
              </a:rPr>
              <a:t>            set ketua = (select ref (p)</a:t>
            </a:r>
          </a:p>
          <a:p>
            <a:pPr>
              <a:lnSpc>
                <a:spcPts val="5208"/>
              </a:lnSpc>
            </a:pPr>
            <a:r>
              <a:rPr lang="en-US" sz="4006">
                <a:solidFill>
                  <a:srgbClr val="000000"/>
                </a:solidFill>
                <a:latin typeface="Canva Sans Bold"/>
              </a:rPr>
              <a:t>                                       from manusia as  P</a:t>
            </a:r>
          </a:p>
          <a:p>
            <a:pPr>
              <a:lnSpc>
                <a:spcPts val="5208"/>
              </a:lnSpc>
            </a:pPr>
            <a:r>
              <a:rPr lang="en-US" sz="4006">
                <a:solidFill>
                  <a:srgbClr val="000000"/>
                </a:solidFill>
                <a:latin typeface="Canva Sans Bold"/>
              </a:rPr>
              <a:t>                                       where nama = ‘ Adi’ )</a:t>
            </a:r>
          </a:p>
          <a:p>
            <a:pPr>
              <a:lnSpc>
                <a:spcPts val="5208"/>
              </a:lnSpc>
            </a:pPr>
            <a:r>
              <a:rPr lang="en-US" sz="4006">
                <a:solidFill>
                  <a:srgbClr val="000000"/>
                </a:solidFill>
                <a:latin typeface="Canva Sans Bold"/>
              </a:rPr>
              <a:t>where nama =’CS’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TextBox 2"/>
          <p:cNvSpPr txBox="1"/>
          <p:nvPr/>
        </p:nvSpPr>
        <p:spPr>
          <a:xfrm>
            <a:off x="807992" y="639486"/>
            <a:ext cx="16672016" cy="8969929"/>
          </a:xfrm>
          <a:prstGeom prst="rect">
            <a:avLst/>
          </a:prstGeom>
        </p:spPr>
        <p:txBody>
          <a:bodyPr lIns="0" tIns="0" rIns="0" bIns="0" rtlCol="0" anchor="t">
            <a:spAutoFit/>
          </a:bodyPr>
          <a:lstStyle/>
          <a:p>
            <a:pPr>
              <a:lnSpc>
                <a:spcPts val="4818"/>
              </a:lnSpc>
            </a:pPr>
            <a:r>
              <a:rPr lang="en-US" sz="3706">
                <a:solidFill>
                  <a:srgbClr val="000000"/>
                </a:solidFill>
                <a:latin typeface="Canva Sans"/>
              </a:rPr>
              <a:t>Sintaksis untuk mengakses pengidentifikasi rekaman di atas berbasis pada sintaksis Oracle. SQL:1999 menggunakan pendekatan yang berbeda, pendekatan dimana tabel yang dirujuk harus memiliki atribut yang menyimpan pengidentifikasi rekaman. Kita mendeklarasikan atribut ini, yang dinamakan </a:t>
            </a:r>
            <a:r>
              <a:rPr lang="en-US" sz="3706">
                <a:solidFill>
                  <a:srgbClr val="000000"/>
                </a:solidFill>
                <a:latin typeface="Canva Sans Italics"/>
              </a:rPr>
              <a:t>self-referential atribute</a:t>
            </a:r>
            <a:r>
              <a:rPr lang="en-US" sz="3706">
                <a:solidFill>
                  <a:srgbClr val="000000"/>
                </a:solidFill>
                <a:latin typeface="Canva Sans"/>
              </a:rPr>
              <a:t>, dengan menambahkan klausa</a:t>
            </a:r>
            <a:r>
              <a:rPr lang="en-US" sz="3706">
                <a:solidFill>
                  <a:srgbClr val="000000"/>
                </a:solidFill>
                <a:latin typeface="Canva Sans Italics"/>
              </a:rPr>
              <a:t> ref </a:t>
            </a:r>
            <a:r>
              <a:rPr lang="en-US" sz="3706">
                <a:solidFill>
                  <a:srgbClr val="000000"/>
                </a:solidFill>
                <a:latin typeface="Canva Sans"/>
              </a:rPr>
              <a:t>pada pernyataan </a:t>
            </a:r>
            <a:r>
              <a:rPr lang="en-US" sz="3706">
                <a:solidFill>
                  <a:srgbClr val="000000"/>
                </a:solidFill>
                <a:latin typeface="Canva Sans Italics"/>
              </a:rPr>
              <a:t>create table</a:t>
            </a:r>
            <a:r>
              <a:rPr lang="en-US" sz="3706">
                <a:solidFill>
                  <a:srgbClr val="000000"/>
                </a:solidFill>
                <a:latin typeface="Canva Sans"/>
              </a:rPr>
              <a:t> seperti berikut.</a:t>
            </a:r>
          </a:p>
          <a:p>
            <a:pPr>
              <a:lnSpc>
                <a:spcPts val="4818"/>
              </a:lnSpc>
            </a:pPr>
            <a:endParaRPr lang="en-US" sz="3706">
              <a:solidFill>
                <a:srgbClr val="000000"/>
              </a:solidFill>
              <a:latin typeface="Canva Sans"/>
            </a:endParaRPr>
          </a:p>
          <a:p>
            <a:pPr>
              <a:lnSpc>
                <a:spcPts val="4818"/>
              </a:lnSpc>
            </a:pPr>
            <a:r>
              <a:rPr lang="en-US" sz="3706">
                <a:solidFill>
                  <a:srgbClr val="000000"/>
                </a:solidFill>
                <a:latin typeface="Canva Sans Bold"/>
              </a:rPr>
              <a:t>           create table manusia if manusia</a:t>
            </a:r>
          </a:p>
          <a:p>
            <a:pPr>
              <a:lnSpc>
                <a:spcPts val="4818"/>
              </a:lnSpc>
            </a:pPr>
            <a:r>
              <a:rPr lang="en-US" sz="3706">
                <a:solidFill>
                  <a:srgbClr val="000000"/>
                </a:solidFill>
                <a:latin typeface="Canva Sans Bold"/>
              </a:rPr>
              <a:t>           ref is id system generated</a:t>
            </a:r>
          </a:p>
          <a:p>
            <a:pPr>
              <a:lnSpc>
                <a:spcPts val="4818"/>
              </a:lnSpc>
            </a:pPr>
            <a:endParaRPr lang="en-US" sz="3706">
              <a:solidFill>
                <a:srgbClr val="000000"/>
              </a:solidFill>
              <a:latin typeface="Canva Sans Bold"/>
            </a:endParaRPr>
          </a:p>
          <a:p>
            <a:pPr>
              <a:lnSpc>
                <a:spcPts val="4818"/>
              </a:lnSpc>
            </a:pPr>
            <a:r>
              <a:rPr lang="en-US" sz="3706">
                <a:solidFill>
                  <a:srgbClr val="000000"/>
                </a:solidFill>
                <a:latin typeface="Canva Sans"/>
              </a:rPr>
              <a:t>Di sini </a:t>
            </a:r>
            <a:r>
              <a:rPr lang="en-US" sz="3706">
                <a:solidFill>
                  <a:srgbClr val="000000"/>
                </a:solidFill>
                <a:latin typeface="Canva Sans Italics"/>
              </a:rPr>
              <a:t>id</a:t>
            </a:r>
            <a:r>
              <a:rPr lang="en-US" sz="3706">
                <a:solidFill>
                  <a:srgbClr val="000000"/>
                </a:solidFill>
                <a:latin typeface="Canva Sans"/>
              </a:rPr>
              <a:t>  adalah nama atribut, bukan kata kunci(key), Subquery tersebut dapat menggunakan </a:t>
            </a:r>
          </a:p>
          <a:p>
            <a:pPr>
              <a:lnSpc>
                <a:spcPts val="4818"/>
              </a:lnSpc>
            </a:pPr>
            <a:endParaRPr lang="en-US" sz="3706">
              <a:solidFill>
                <a:srgbClr val="000000"/>
              </a:solidFill>
              <a:latin typeface="Canva Sans"/>
            </a:endParaRPr>
          </a:p>
          <a:p>
            <a:pPr>
              <a:lnSpc>
                <a:spcPts val="4818"/>
              </a:lnSpc>
            </a:pPr>
            <a:r>
              <a:rPr lang="en-US" sz="3706">
                <a:solidFill>
                  <a:srgbClr val="000000"/>
                </a:solidFill>
                <a:latin typeface="Canva Sans"/>
              </a:rPr>
              <a:t>           </a:t>
            </a:r>
            <a:r>
              <a:rPr lang="en-US" sz="3706">
                <a:solidFill>
                  <a:srgbClr val="000000"/>
                </a:solidFill>
                <a:latin typeface="Canva Sans Bold"/>
              </a:rPr>
              <a:t>select p.id</a:t>
            </a:r>
          </a:p>
          <a:p>
            <a:pPr>
              <a:lnSpc>
                <a:spcPts val="3518"/>
              </a:lnSpc>
            </a:pPr>
            <a:r>
              <a:rPr lang="en-US" sz="2706">
                <a:solidFill>
                  <a:srgbClr val="000000"/>
                </a:solidFill>
                <a:latin typeface="Canva Sans Bold"/>
              </a:rPr>
              <a:t>alih- alih menggunakan select ref (p)</a:t>
            </a:r>
          </a:p>
        </p:txBody>
      </p:sp>
      <p:sp>
        <p:nvSpPr>
          <p:cNvPr id="3" name="Freeform 3"/>
          <p:cNvSpPr/>
          <p:nvPr/>
        </p:nvSpPr>
        <p:spPr>
          <a:xfrm rot="-258168">
            <a:off x="15962974" y="368240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62522" y="35084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849021">
            <a:off x="-3746999" y="-17944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rot="-1480550" flipH="1">
            <a:off x="9476992" y="7382800"/>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5" name="Freeform 5"/>
          <p:cNvSpPr/>
          <p:nvPr/>
        </p:nvSpPr>
        <p:spPr>
          <a:xfrm rot="-823045">
            <a:off x="14392382" y="3111652"/>
            <a:ext cx="6303621" cy="8831693"/>
          </a:xfrm>
          <a:custGeom>
            <a:avLst/>
            <a:gdLst/>
            <a:ahLst/>
            <a:cxnLst/>
            <a:rect l="l" t="t" r="r" b="b"/>
            <a:pathLst>
              <a:path w="6303621" h="8831693">
                <a:moveTo>
                  <a:pt x="0" y="0"/>
                </a:moveTo>
                <a:lnTo>
                  <a:pt x="6303621" y="0"/>
                </a:lnTo>
                <a:lnTo>
                  <a:pt x="6303621" y="8831694"/>
                </a:lnTo>
                <a:lnTo>
                  <a:pt x="0" y="8831694"/>
                </a:lnTo>
                <a:lnTo>
                  <a:pt x="0" y="0"/>
                </a:lnTo>
                <a:close/>
              </a:path>
            </a:pathLst>
          </a:custGeom>
          <a:blipFill>
            <a:blip r:embed="rId5"/>
            <a:stretch>
              <a:fillRect/>
            </a:stretch>
          </a:blipFill>
        </p:spPr>
      </p:sp>
      <p:sp>
        <p:nvSpPr>
          <p:cNvPr id="6" name="Freeform 6"/>
          <p:cNvSpPr/>
          <p:nvPr/>
        </p:nvSpPr>
        <p:spPr>
          <a:xfrm rot="-9509720">
            <a:off x="15505415" y="6405718"/>
            <a:ext cx="3258174" cy="3718316"/>
          </a:xfrm>
          <a:custGeom>
            <a:avLst/>
            <a:gdLst/>
            <a:ahLst/>
            <a:cxnLst/>
            <a:rect l="l" t="t" r="r" b="b"/>
            <a:pathLst>
              <a:path w="3258174" h="3718316">
                <a:moveTo>
                  <a:pt x="0" y="0"/>
                </a:moveTo>
                <a:lnTo>
                  <a:pt x="3258174" y="0"/>
                </a:lnTo>
                <a:lnTo>
                  <a:pt x="3258174" y="3718317"/>
                </a:lnTo>
                <a:lnTo>
                  <a:pt x="0" y="3718317"/>
                </a:lnTo>
                <a:lnTo>
                  <a:pt x="0" y="0"/>
                </a:lnTo>
                <a:close/>
              </a:path>
            </a:pathLst>
          </a:custGeom>
          <a:blipFill>
            <a:blip r:embed="rId6"/>
            <a:stretch>
              <a:fillRect/>
            </a:stretch>
          </a:blipFill>
        </p:spPr>
      </p:sp>
      <p:sp>
        <p:nvSpPr>
          <p:cNvPr id="7" name="TextBox 7"/>
          <p:cNvSpPr txBox="1"/>
          <p:nvPr/>
        </p:nvSpPr>
        <p:spPr>
          <a:xfrm>
            <a:off x="1903034" y="962025"/>
            <a:ext cx="15231468" cy="8522299"/>
          </a:xfrm>
          <a:prstGeom prst="rect">
            <a:avLst/>
          </a:prstGeom>
        </p:spPr>
        <p:txBody>
          <a:bodyPr lIns="0" tIns="0" rIns="0" bIns="0" rtlCol="0" anchor="t">
            <a:spAutoFit/>
          </a:bodyPr>
          <a:lstStyle/>
          <a:p>
            <a:pPr>
              <a:lnSpc>
                <a:spcPts val="5191"/>
              </a:lnSpc>
            </a:pPr>
            <a:r>
              <a:rPr lang="en-US" sz="3708">
                <a:solidFill>
                  <a:srgbClr val="000000"/>
                </a:solidFill>
                <a:latin typeface="Canva Sans"/>
              </a:rPr>
              <a:t>Suatu alternatif untuk pengidentifikasi yang diciptakan sistem mengizinkan  pengguna untuk menciptakan pengidentifikasi sendiri. Atribut rujukan terhadap diri sendiri sendiri (atau </a:t>
            </a:r>
            <a:r>
              <a:rPr lang="en-US" sz="3708">
                <a:solidFill>
                  <a:srgbClr val="000000"/>
                </a:solidFill>
                <a:latin typeface="Canva Sans Italics"/>
              </a:rPr>
              <a:t>self-referential attribute</a:t>
            </a:r>
            <a:r>
              <a:rPr lang="en-US" sz="3708">
                <a:solidFill>
                  <a:srgbClr val="000000"/>
                </a:solidFill>
                <a:latin typeface="Canva Sans"/>
              </a:rPr>
              <a:t>) harus dispesifikasi sebagai bagian dari definisi tipe dari tabel yang dirujuk, dan definisi tabel harus menspesifikasi bahwa rujukan diciptakan oleh pengguna (</a:t>
            </a:r>
            <a:r>
              <a:rPr lang="en-US" sz="3708">
                <a:solidFill>
                  <a:srgbClr val="000000"/>
                </a:solidFill>
                <a:latin typeface="Canva Sans Italics"/>
              </a:rPr>
              <a:t>user generated</a:t>
            </a:r>
            <a:r>
              <a:rPr lang="en-US" sz="3708">
                <a:solidFill>
                  <a:srgbClr val="000000"/>
                </a:solidFill>
                <a:latin typeface="Canva Sans"/>
              </a:rPr>
              <a:t>).</a:t>
            </a:r>
          </a:p>
          <a:p>
            <a:pPr>
              <a:lnSpc>
                <a:spcPts val="5191"/>
              </a:lnSpc>
            </a:pPr>
            <a:r>
              <a:rPr lang="en-US" sz="3708">
                <a:solidFill>
                  <a:srgbClr val="000000"/>
                </a:solidFill>
                <a:latin typeface="Canva Sans Bold"/>
              </a:rPr>
              <a:t>create type Manusia</a:t>
            </a:r>
          </a:p>
          <a:p>
            <a:pPr>
              <a:lnSpc>
                <a:spcPts val="5191"/>
              </a:lnSpc>
            </a:pPr>
            <a:r>
              <a:rPr lang="en-US" sz="3708">
                <a:solidFill>
                  <a:srgbClr val="000000"/>
                </a:solidFill>
                <a:latin typeface="Canva Sans Bold"/>
              </a:rPr>
              <a:t>(nama varchar (20),</a:t>
            </a:r>
          </a:p>
          <a:p>
            <a:pPr>
              <a:lnSpc>
                <a:spcPts val="5191"/>
              </a:lnSpc>
            </a:pPr>
            <a:r>
              <a:rPr lang="en-US" sz="3708">
                <a:solidFill>
                  <a:srgbClr val="000000"/>
                </a:solidFill>
                <a:latin typeface="Canva Sans Bold"/>
              </a:rPr>
              <a:t>alamat varchar (20)</a:t>
            </a:r>
          </a:p>
          <a:p>
            <a:pPr>
              <a:lnSpc>
                <a:spcPts val="5191"/>
              </a:lnSpc>
            </a:pPr>
            <a:r>
              <a:rPr lang="en-US" sz="3708">
                <a:solidFill>
                  <a:srgbClr val="000000"/>
                </a:solidFill>
                <a:latin typeface="Canva Sans Bold"/>
              </a:rPr>
              <a:t>ref using varchar (20)</a:t>
            </a:r>
          </a:p>
          <a:p>
            <a:pPr>
              <a:lnSpc>
                <a:spcPts val="5191"/>
              </a:lnSpc>
            </a:pPr>
            <a:endParaRPr lang="en-US" sz="3708">
              <a:solidFill>
                <a:srgbClr val="000000"/>
              </a:solidFill>
              <a:latin typeface="Canva Sans Bold"/>
            </a:endParaRPr>
          </a:p>
          <a:p>
            <a:pPr>
              <a:lnSpc>
                <a:spcPts val="5191"/>
              </a:lnSpc>
            </a:pPr>
            <a:r>
              <a:rPr lang="en-US" sz="3708">
                <a:solidFill>
                  <a:srgbClr val="000000"/>
                </a:solidFill>
                <a:latin typeface="Canva Sans Bold"/>
              </a:rPr>
              <a:t>create table manusia of manusia</a:t>
            </a:r>
          </a:p>
          <a:p>
            <a:pPr>
              <a:lnSpc>
                <a:spcPts val="5191"/>
              </a:lnSpc>
              <a:spcBef>
                <a:spcPct val="0"/>
              </a:spcBef>
            </a:pPr>
            <a:r>
              <a:rPr lang="en-US" sz="3708">
                <a:solidFill>
                  <a:srgbClr val="000000"/>
                </a:solidFill>
                <a:latin typeface="Canva Sans Bold"/>
              </a:rPr>
              <a:t>ref is id user  generated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62522" y="35084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TextBox 3"/>
          <p:cNvSpPr txBox="1"/>
          <p:nvPr/>
        </p:nvSpPr>
        <p:spPr>
          <a:xfrm>
            <a:off x="2407532" y="209831"/>
            <a:ext cx="15115303" cy="11112789"/>
          </a:xfrm>
          <a:prstGeom prst="rect">
            <a:avLst/>
          </a:prstGeom>
        </p:spPr>
        <p:txBody>
          <a:bodyPr lIns="0" tIns="0" rIns="0" bIns="0" rtlCol="0" anchor="t">
            <a:spAutoFit/>
          </a:bodyPr>
          <a:lstStyle/>
          <a:p>
            <a:pPr>
              <a:lnSpc>
                <a:spcPts val="4884"/>
              </a:lnSpc>
            </a:pPr>
            <a:r>
              <a:rPr lang="en-US" sz="3488">
                <a:solidFill>
                  <a:srgbClr val="000000"/>
                </a:solidFill>
                <a:latin typeface="Canva Sans"/>
              </a:rPr>
              <a:t>saat menyisipkan rekaman di tabel manusia, kita harus menyediakan nilai untuk pengindetifikasi, seperti berikut.</a:t>
            </a:r>
          </a:p>
          <a:p>
            <a:pPr>
              <a:lnSpc>
                <a:spcPts val="4884"/>
              </a:lnSpc>
            </a:pPr>
            <a:endParaRPr lang="en-US" sz="3488">
              <a:solidFill>
                <a:srgbClr val="000000"/>
              </a:solidFill>
              <a:latin typeface="Canva Sans"/>
            </a:endParaRPr>
          </a:p>
          <a:p>
            <a:pPr>
              <a:lnSpc>
                <a:spcPts val="4884"/>
              </a:lnSpc>
            </a:pPr>
            <a:r>
              <a:rPr lang="en-US" sz="3488">
                <a:solidFill>
                  <a:srgbClr val="000000"/>
                </a:solidFill>
                <a:latin typeface="Canva Sans Bold"/>
              </a:rPr>
              <a:t>insert into manusia values</a:t>
            </a:r>
          </a:p>
          <a:p>
            <a:pPr>
              <a:lnSpc>
                <a:spcPts val="4884"/>
              </a:lnSpc>
            </a:pPr>
            <a:r>
              <a:rPr lang="en-US" sz="3488">
                <a:solidFill>
                  <a:srgbClr val="000000"/>
                </a:solidFill>
                <a:latin typeface="Canva Sans Bold"/>
              </a:rPr>
              <a:t>( ‘01284567’, ‘Adi’, ‘Cisaranten Kulon No 227’)</a:t>
            </a:r>
          </a:p>
          <a:p>
            <a:pPr>
              <a:lnSpc>
                <a:spcPts val="4884"/>
              </a:lnSpc>
            </a:pPr>
            <a:endParaRPr lang="en-US" sz="3488">
              <a:solidFill>
                <a:srgbClr val="000000"/>
              </a:solidFill>
              <a:latin typeface="Canva Sans Bold"/>
            </a:endParaRPr>
          </a:p>
          <a:p>
            <a:pPr>
              <a:lnSpc>
                <a:spcPts val="4884"/>
              </a:lnSpc>
            </a:pPr>
            <a:r>
              <a:rPr lang="en-US" sz="3488">
                <a:solidFill>
                  <a:srgbClr val="000000"/>
                </a:solidFill>
                <a:latin typeface="Canva Sans"/>
              </a:rPr>
              <a:t>Tidak ada rekaman lain untuk manusia atau </a:t>
            </a:r>
            <a:r>
              <a:rPr lang="en-US" sz="3488">
                <a:solidFill>
                  <a:srgbClr val="000000"/>
                </a:solidFill>
                <a:latin typeface="Canva Sans Italics"/>
              </a:rPr>
              <a:t>supertabel </a:t>
            </a:r>
            <a:r>
              <a:rPr lang="en-US" sz="3488">
                <a:solidFill>
                  <a:srgbClr val="000000"/>
                </a:solidFill>
                <a:latin typeface="Canva Sans"/>
              </a:rPr>
              <a:t>atau </a:t>
            </a:r>
            <a:r>
              <a:rPr lang="en-US" sz="3488">
                <a:solidFill>
                  <a:srgbClr val="000000"/>
                </a:solidFill>
                <a:latin typeface="Canva Sans Italics"/>
              </a:rPr>
              <a:t>subtabel</a:t>
            </a:r>
            <a:r>
              <a:rPr lang="en-US" sz="3488">
                <a:solidFill>
                  <a:srgbClr val="000000"/>
                </a:solidFill>
                <a:latin typeface="Canva Sans"/>
              </a:rPr>
              <a:t> yang memiliki pengidentifikasi yang sama. Kita kemudian dapat menggunakan permohonan terpisah untuk memanggil pengidentifikasi.</a:t>
            </a:r>
          </a:p>
          <a:p>
            <a:pPr>
              <a:lnSpc>
                <a:spcPts val="4884"/>
              </a:lnSpc>
            </a:pPr>
            <a:endParaRPr lang="en-US" sz="3488">
              <a:solidFill>
                <a:srgbClr val="000000"/>
              </a:solidFill>
              <a:latin typeface="Canva Sans"/>
            </a:endParaRPr>
          </a:p>
          <a:p>
            <a:pPr>
              <a:lnSpc>
                <a:spcPts val="4884"/>
              </a:lnSpc>
            </a:pPr>
            <a:r>
              <a:rPr lang="en-US" sz="3488">
                <a:solidFill>
                  <a:srgbClr val="000000"/>
                </a:solidFill>
                <a:latin typeface="Canva Sans Bold"/>
              </a:rPr>
              <a:t>insert into jurusan</a:t>
            </a:r>
          </a:p>
          <a:p>
            <a:pPr>
              <a:lnSpc>
                <a:spcPts val="4884"/>
              </a:lnSpc>
            </a:pPr>
            <a:r>
              <a:rPr lang="en-US" sz="3488">
                <a:solidFill>
                  <a:srgbClr val="000000"/>
                </a:solidFill>
                <a:latin typeface="Canva Sans Bold"/>
              </a:rPr>
              <a:t>values (‘CS’, ‘01284567’)</a:t>
            </a:r>
          </a:p>
          <a:p>
            <a:pPr>
              <a:lnSpc>
                <a:spcPts val="4884"/>
              </a:lnSpc>
            </a:pPr>
            <a:endParaRPr lang="en-US" sz="3488">
              <a:solidFill>
                <a:srgbClr val="000000"/>
              </a:solidFill>
              <a:latin typeface="Canva Sans Bold"/>
            </a:endParaRPr>
          </a:p>
          <a:p>
            <a:pPr>
              <a:lnSpc>
                <a:spcPts val="4884"/>
              </a:lnSpc>
            </a:pPr>
            <a:r>
              <a:rPr lang="en-US" sz="3488">
                <a:solidFill>
                  <a:srgbClr val="000000"/>
                </a:solidFill>
                <a:latin typeface="Canva Sans"/>
              </a:rPr>
              <a:t>Terkadang menggunakan kunci primer (</a:t>
            </a:r>
            <a:r>
              <a:rPr lang="en-US" sz="3488">
                <a:solidFill>
                  <a:srgbClr val="000000"/>
                </a:solidFill>
                <a:latin typeface="Canva Sans Italics"/>
              </a:rPr>
              <a:t>primary key</a:t>
            </a:r>
            <a:r>
              <a:rPr lang="en-US" sz="3488">
                <a:solidFill>
                  <a:srgbClr val="000000"/>
                </a:solidFill>
                <a:latin typeface="Canva Sans"/>
              </a:rPr>
              <a:t>) yang ada sebagai pengidentifikasi (</a:t>
            </a:r>
            <a:r>
              <a:rPr lang="en-US" sz="3488">
                <a:solidFill>
                  <a:srgbClr val="000000"/>
                </a:solidFill>
                <a:latin typeface="Canva Sans Italics"/>
              </a:rPr>
              <a:t>identifier)</a:t>
            </a:r>
            <a:r>
              <a:rPr lang="en-US" sz="3488">
                <a:solidFill>
                  <a:srgbClr val="000000"/>
                </a:solidFill>
                <a:latin typeface="Canva Sans"/>
              </a:rPr>
              <a:t>, dengan mengikutsertakan klausa </a:t>
            </a:r>
            <a:r>
              <a:rPr lang="en-US" sz="3488">
                <a:solidFill>
                  <a:srgbClr val="000000"/>
                </a:solidFill>
                <a:latin typeface="Canva Sans Italics"/>
              </a:rPr>
              <a:t>ref from</a:t>
            </a:r>
            <a:r>
              <a:rPr lang="en-US" sz="3488">
                <a:solidFill>
                  <a:srgbClr val="000000"/>
                </a:solidFill>
                <a:latin typeface="Canva Sans"/>
              </a:rPr>
              <a:t> pada definisi tipe, juga memungkinkan.</a:t>
            </a:r>
          </a:p>
          <a:p>
            <a:pPr>
              <a:lnSpc>
                <a:spcPts val="4884"/>
              </a:lnSpc>
            </a:pPr>
            <a:endParaRPr lang="en-US" sz="3488">
              <a:solidFill>
                <a:srgbClr val="000000"/>
              </a:solidFill>
              <a:latin typeface="Canva Sans"/>
            </a:endParaRPr>
          </a:p>
          <a:p>
            <a:pPr>
              <a:lnSpc>
                <a:spcPts val="4884"/>
              </a:lnSpc>
              <a:spcBef>
                <a:spcPct val="0"/>
              </a:spcBef>
            </a:pPr>
            <a:endParaRPr lang="en-US" sz="3488">
              <a:solidFill>
                <a:srgbClr val="000000"/>
              </a:solidFill>
              <a:latin typeface="Canva Sans"/>
            </a:endParaRPr>
          </a:p>
        </p:txBody>
      </p:sp>
      <p:sp>
        <p:nvSpPr>
          <p:cNvPr id="4" name="Freeform 4"/>
          <p:cNvSpPr/>
          <p:nvPr/>
        </p:nvSpPr>
        <p:spPr>
          <a:xfrm rot="-823045">
            <a:off x="15894542" y="-290091"/>
            <a:ext cx="6303621" cy="8831693"/>
          </a:xfrm>
          <a:custGeom>
            <a:avLst/>
            <a:gdLst/>
            <a:ahLst/>
            <a:cxnLst/>
            <a:rect l="l" t="t" r="r" b="b"/>
            <a:pathLst>
              <a:path w="6303621" h="8831693">
                <a:moveTo>
                  <a:pt x="0" y="0"/>
                </a:moveTo>
                <a:lnTo>
                  <a:pt x="6303621" y="0"/>
                </a:lnTo>
                <a:lnTo>
                  <a:pt x="6303621" y="8831693"/>
                </a:lnTo>
                <a:lnTo>
                  <a:pt x="0" y="8831693"/>
                </a:lnTo>
                <a:lnTo>
                  <a:pt x="0" y="0"/>
                </a:lnTo>
                <a:close/>
              </a:path>
            </a:pathLst>
          </a:custGeom>
          <a:blipFill>
            <a:blip r:embed="rId3"/>
            <a:stretch>
              <a:fillRect/>
            </a:stretch>
          </a:blipFill>
        </p:spPr>
      </p:sp>
      <p:sp>
        <p:nvSpPr>
          <p:cNvPr id="5" name="Freeform 5"/>
          <p:cNvSpPr/>
          <p:nvPr/>
        </p:nvSpPr>
        <p:spPr>
          <a:xfrm rot="-9509720">
            <a:off x="16912788" y="6779668"/>
            <a:ext cx="3258174" cy="3718316"/>
          </a:xfrm>
          <a:custGeom>
            <a:avLst/>
            <a:gdLst/>
            <a:ahLst/>
            <a:cxnLst/>
            <a:rect l="l" t="t" r="r" b="b"/>
            <a:pathLst>
              <a:path w="3258174" h="3718316">
                <a:moveTo>
                  <a:pt x="0" y="0"/>
                </a:moveTo>
                <a:lnTo>
                  <a:pt x="3258175" y="0"/>
                </a:lnTo>
                <a:lnTo>
                  <a:pt x="3258175" y="3718316"/>
                </a:lnTo>
                <a:lnTo>
                  <a:pt x="0" y="3718316"/>
                </a:lnTo>
                <a:lnTo>
                  <a:pt x="0" y="0"/>
                </a:lnTo>
                <a:close/>
              </a:path>
            </a:pathLst>
          </a:custGeom>
          <a:blipFill>
            <a:blip r:embed="rId4"/>
            <a:stretch>
              <a:fillRect/>
            </a:stretch>
          </a:blipFill>
        </p:spPr>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662522" y="35084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TextBox 3"/>
          <p:cNvSpPr txBox="1"/>
          <p:nvPr/>
        </p:nvSpPr>
        <p:spPr>
          <a:xfrm>
            <a:off x="2267957" y="276849"/>
            <a:ext cx="16020043" cy="11112789"/>
          </a:xfrm>
          <a:prstGeom prst="rect">
            <a:avLst/>
          </a:prstGeom>
        </p:spPr>
        <p:txBody>
          <a:bodyPr lIns="0" tIns="0" rIns="0" bIns="0" rtlCol="0" anchor="t">
            <a:spAutoFit/>
          </a:bodyPr>
          <a:lstStyle/>
          <a:p>
            <a:pPr>
              <a:lnSpc>
                <a:spcPts val="4884"/>
              </a:lnSpc>
            </a:pPr>
            <a:r>
              <a:rPr lang="en-US" sz="3488">
                <a:solidFill>
                  <a:srgbClr val="000000"/>
                </a:solidFill>
                <a:latin typeface="Canva Sans Bold"/>
              </a:rPr>
              <a:t>create type manusia </a:t>
            </a:r>
          </a:p>
          <a:p>
            <a:pPr>
              <a:lnSpc>
                <a:spcPts val="4884"/>
              </a:lnSpc>
            </a:pPr>
            <a:r>
              <a:rPr lang="en-US" sz="3488">
                <a:solidFill>
                  <a:srgbClr val="000000"/>
                </a:solidFill>
                <a:latin typeface="Canva Sans Bold"/>
              </a:rPr>
              <a:t>(nama varchar (20)  primary key,</a:t>
            </a:r>
          </a:p>
          <a:p>
            <a:pPr>
              <a:lnSpc>
                <a:spcPts val="4884"/>
              </a:lnSpc>
            </a:pPr>
            <a:r>
              <a:rPr lang="en-US" sz="3488">
                <a:solidFill>
                  <a:srgbClr val="000000"/>
                </a:solidFill>
                <a:latin typeface="Canva Sans Bold"/>
              </a:rPr>
              <a:t>alamat varchar (20) )</a:t>
            </a:r>
          </a:p>
          <a:p>
            <a:pPr>
              <a:lnSpc>
                <a:spcPts val="4884"/>
              </a:lnSpc>
            </a:pPr>
            <a:r>
              <a:rPr lang="en-US" sz="3488">
                <a:solidFill>
                  <a:srgbClr val="000000"/>
                </a:solidFill>
                <a:latin typeface="Canva Sans Bold"/>
              </a:rPr>
              <a:t>ref from (nama)</a:t>
            </a:r>
          </a:p>
          <a:p>
            <a:pPr>
              <a:lnSpc>
                <a:spcPts val="4884"/>
              </a:lnSpc>
            </a:pPr>
            <a:endParaRPr lang="en-US" sz="3488">
              <a:solidFill>
                <a:srgbClr val="000000"/>
              </a:solidFill>
              <a:latin typeface="Canva Sans Bold"/>
            </a:endParaRPr>
          </a:p>
          <a:p>
            <a:pPr>
              <a:lnSpc>
                <a:spcPts val="4884"/>
              </a:lnSpc>
            </a:pPr>
            <a:r>
              <a:rPr lang="en-US" sz="3488">
                <a:solidFill>
                  <a:srgbClr val="000000"/>
                </a:solidFill>
                <a:latin typeface="Canva Sans Bold"/>
              </a:rPr>
              <a:t>create table manusia of manusia</a:t>
            </a:r>
          </a:p>
          <a:p>
            <a:pPr>
              <a:lnSpc>
                <a:spcPts val="4884"/>
              </a:lnSpc>
            </a:pPr>
            <a:r>
              <a:rPr lang="en-US" sz="3488">
                <a:solidFill>
                  <a:srgbClr val="000000"/>
                </a:solidFill>
                <a:latin typeface="Canva Sans Bold"/>
              </a:rPr>
              <a:t>ref is id derived</a:t>
            </a:r>
          </a:p>
          <a:p>
            <a:pPr>
              <a:lnSpc>
                <a:spcPts val="4884"/>
              </a:lnSpc>
            </a:pPr>
            <a:endParaRPr lang="en-US" sz="3488">
              <a:solidFill>
                <a:srgbClr val="000000"/>
              </a:solidFill>
              <a:latin typeface="Canva Sans Bold"/>
            </a:endParaRPr>
          </a:p>
          <a:p>
            <a:pPr>
              <a:lnSpc>
                <a:spcPts val="4884"/>
              </a:lnSpc>
            </a:pPr>
            <a:r>
              <a:rPr lang="en-US" sz="3488">
                <a:solidFill>
                  <a:srgbClr val="000000"/>
                </a:solidFill>
                <a:latin typeface="Canva Sans"/>
              </a:rPr>
              <a:t>Perhatian bahwa definisi tabel harus memnspesifikasi bahwa rujukan diturunkan, dan harus tetap menspesifikasi nama </a:t>
            </a:r>
            <a:r>
              <a:rPr lang="en-US" sz="3488">
                <a:solidFill>
                  <a:srgbClr val="000000"/>
                </a:solidFill>
                <a:latin typeface="Canva Sans Italics"/>
              </a:rPr>
              <a:t>self-referential attribute</a:t>
            </a:r>
            <a:r>
              <a:rPr lang="en-US" sz="3488">
                <a:solidFill>
                  <a:srgbClr val="000000"/>
                </a:solidFill>
                <a:latin typeface="Canva Sans"/>
              </a:rPr>
              <a:t>.</a:t>
            </a:r>
          </a:p>
          <a:p>
            <a:pPr>
              <a:lnSpc>
                <a:spcPts val="4884"/>
              </a:lnSpc>
            </a:pPr>
            <a:r>
              <a:rPr lang="en-US" sz="3488">
                <a:solidFill>
                  <a:srgbClr val="000000"/>
                </a:solidFill>
                <a:latin typeface="Canva Sans"/>
              </a:rPr>
              <a:t>Saat menyisipkan rekaman untuk</a:t>
            </a:r>
            <a:r>
              <a:rPr lang="en-US" sz="3488">
                <a:solidFill>
                  <a:srgbClr val="000000"/>
                </a:solidFill>
                <a:latin typeface="Canva Sans Italics"/>
              </a:rPr>
              <a:t> jurusan, </a:t>
            </a:r>
            <a:r>
              <a:rPr lang="en-US" sz="3488">
                <a:solidFill>
                  <a:srgbClr val="000000"/>
                </a:solidFill>
                <a:latin typeface="Canva Sans"/>
              </a:rPr>
              <a:t>kita kemudian dapat menggunakan</a:t>
            </a:r>
          </a:p>
          <a:p>
            <a:pPr>
              <a:lnSpc>
                <a:spcPts val="4884"/>
              </a:lnSpc>
            </a:pPr>
            <a:endParaRPr lang="en-US" sz="3488">
              <a:solidFill>
                <a:srgbClr val="000000"/>
              </a:solidFill>
              <a:latin typeface="Canva Sans"/>
            </a:endParaRPr>
          </a:p>
          <a:p>
            <a:pPr>
              <a:lnSpc>
                <a:spcPts val="4884"/>
              </a:lnSpc>
            </a:pPr>
            <a:r>
              <a:rPr lang="en-US" sz="3488">
                <a:solidFill>
                  <a:srgbClr val="000000"/>
                </a:solidFill>
                <a:latin typeface="Canva Sans Bold"/>
              </a:rPr>
              <a:t>insert into jurusan</a:t>
            </a:r>
          </a:p>
          <a:p>
            <a:pPr>
              <a:lnSpc>
                <a:spcPts val="4884"/>
              </a:lnSpc>
            </a:pPr>
            <a:r>
              <a:rPr lang="en-US" sz="3488">
                <a:solidFill>
                  <a:srgbClr val="000000"/>
                </a:solidFill>
                <a:latin typeface="Canva Sans Bold"/>
              </a:rPr>
              <a:t>values (‘CS’, ‘Adi’)</a:t>
            </a:r>
          </a:p>
          <a:p>
            <a:pPr>
              <a:lnSpc>
                <a:spcPts val="4884"/>
              </a:lnSpc>
            </a:pPr>
            <a:endParaRPr lang="en-US" sz="3488">
              <a:solidFill>
                <a:srgbClr val="000000"/>
              </a:solidFill>
              <a:latin typeface="Canva Sans Bold"/>
            </a:endParaRPr>
          </a:p>
          <a:p>
            <a:pPr>
              <a:lnSpc>
                <a:spcPts val="4884"/>
              </a:lnSpc>
            </a:pPr>
            <a:endParaRPr lang="en-US" sz="3488">
              <a:solidFill>
                <a:srgbClr val="000000"/>
              </a:solidFill>
              <a:latin typeface="Canva Sans Bold"/>
            </a:endParaRPr>
          </a:p>
          <a:p>
            <a:pPr>
              <a:lnSpc>
                <a:spcPts val="4884"/>
              </a:lnSpc>
              <a:spcBef>
                <a:spcPct val="0"/>
              </a:spcBef>
            </a:pPr>
            <a:endParaRPr lang="en-US" sz="3488">
              <a:solidFill>
                <a:srgbClr val="000000"/>
              </a:solidFill>
              <a:latin typeface="Canva Sans Bold"/>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236159" y="375707"/>
            <a:ext cx="16092670" cy="1305987"/>
            <a:chOff x="0" y="0"/>
            <a:chExt cx="5476705" cy="444457"/>
          </a:xfrm>
        </p:grpSpPr>
        <p:sp>
          <p:nvSpPr>
            <p:cNvPr id="3" name="Freeform 3"/>
            <p:cNvSpPr/>
            <p:nvPr/>
          </p:nvSpPr>
          <p:spPr>
            <a:xfrm>
              <a:off x="0" y="0"/>
              <a:ext cx="5476704" cy="444457"/>
            </a:xfrm>
            <a:custGeom>
              <a:avLst/>
              <a:gdLst/>
              <a:ahLst/>
              <a:cxnLst/>
              <a:rect l="l" t="t" r="r" b="b"/>
              <a:pathLst>
                <a:path w="5476704" h="444457">
                  <a:moveTo>
                    <a:pt x="24535" y="0"/>
                  </a:moveTo>
                  <a:lnTo>
                    <a:pt x="5452169" y="0"/>
                  </a:lnTo>
                  <a:cubicBezTo>
                    <a:pt x="5458676" y="0"/>
                    <a:pt x="5464917" y="2585"/>
                    <a:pt x="5469518" y="7186"/>
                  </a:cubicBezTo>
                  <a:cubicBezTo>
                    <a:pt x="5474119" y="11787"/>
                    <a:pt x="5476704" y="18028"/>
                    <a:pt x="5476704" y="24535"/>
                  </a:cubicBezTo>
                  <a:lnTo>
                    <a:pt x="5476704" y="419922"/>
                  </a:lnTo>
                  <a:cubicBezTo>
                    <a:pt x="5476704" y="433472"/>
                    <a:pt x="5465719" y="444457"/>
                    <a:pt x="5452169" y="444457"/>
                  </a:cubicBezTo>
                  <a:lnTo>
                    <a:pt x="24535" y="444457"/>
                  </a:lnTo>
                  <a:cubicBezTo>
                    <a:pt x="10985" y="444457"/>
                    <a:pt x="0" y="433472"/>
                    <a:pt x="0" y="419922"/>
                  </a:cubicBezTo>
                  <a:lnTo>
                    <a:pt x="0" y="24535"/>
                  </a:lnTo>
                  <a:cubicBezTo>
                    <a:pt x="0" y="10985"/>
                    <a:pt x="10985" y="0"/>
                    <a:pt x="24535" y="0"/>
                  </a:cubicBezTo>
                  <a:close/>
                </a:path>
              </a:pathLst>
            </a:custGeom>
            <a:solidFill>
              <a:srgbClr val="7D603D"/>
            </a:solidFill>
          </p:spPr>
        </p:sp>
        <p:sp>
          <p:nvSpPr>
            <p:cNvPr id="4" name="TextBox 4"/>
            <p:cNvSpPr txBox="1"/>
            <p:nvPr/>
          </p:nvSpPr>
          <p:spPr>
            <a:xfrm>
              <a:off x="0" y="-38100"/>
              <a:ext cx="5476705" cy="48255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37213" y="697271"/>
            <a:ext cx="15073476" cy="691432"/>
          </a:xfrm>
          <a:prstGeom prst="rect">
            <a:avLst/>
          </a:prstGeom>
        </p:spPr>
        <p:txBody>
          <a:bodyPr lIns="0" tIns="0" rIns="0" bIns="0" rtlCol="0" anchor="t">
            <a:spAutoFit/>
          </a:bodyPr>
          <a:lstStyle/>
          <a:p>
            <a:pPr algn="ctr">
              <a:lnSpc>
                <a:spcPts val="4984"/>
              </a:lnSpc>
            </a:pPr>
            <a:r>
              <a:rPr lang="en-US" sz="4747">
                <a:solidFill>
                  <a:srgbClr val="FFFBF6"/>
                </a:solidFill>
                <a:latin typeface="Hatton Semi-Bold"/>
              </a:rPr>
              <a:t>8.3.5. Permohonan dengan Tipe Kompleks</a:t>
            </a:r>
          </a:p>
        </p:txBody>
      </p:sp>
      <p:sp>
        <p:nvSpPr>
          <p:cNvPr id="6" name="TextBox 6"/>
          <p:cNvSpPr txBox="1"/>
          <p:nvPr/>
        </p:nvSpPr>
        <p:spPr>
          <a:xfrm>
            <a:off x="2134807" y="2293523"/>
            <a:ext cx="15820398" cy="6748806"/>
          </a:xfrm>
          <a:prstGeom prst="rect">
            <a:avLst/>
          </a:prstGeom>
        </p:spPr>
        <p:txBody>
          <a:bodyPr lIns="0" tIns="0" rIns="0" bIns="0" rtlCol="0" anchor="t">
            <a:spAutoFit/>
          </a:bodyPr>
          <a:lstStyle/>
          <a:p>
            <a:pPr algn="ctr">
              <a:lnSpc>
                <a:spcPts val="5327"/>
              </a:lnSpc>
            </a:pPr>
            <a:r>
              <a:rPr lang="en-US" sz="4097">
                <a:solidFill>
                  <a:srgbClr val="000000"/>
                </a:solidFill>
                <a:latin typeface="Canva Sans"/>
              </a:rPr>
              <a:t>Kemudian, kita akan memperlihatkan perluasan dari SQL untuk dapat berkomunikasi dengan tipe kompleks. Mri kita perhatikan contoh sederhana “Temukan judul dan nama penerbit untuk setiap buku” (Gambar 8.6).</a:t>
            </a:r>
          </a:p>
          <a:p>
            <a:pPr algn="ctr">
              <a:lnSpc>
                <a:spcPts val="5327"/>
              </a:lnSpc>
            </a:pPr>
            <a:endParaRPr lang="en-US" sz="4097">
              <a:solidFill>
                <a:srgbClr val="000000"/>
              </a:solidFill>
              <a:latin typeface="Canva Sans"/>
            </a:endParaRPr>
          </a:p>
          <a:p>
            <a:pPr>
              <a:lnSpc>
                <a:spcPts val="5327"/>
              </a:lnSpc>
            </a:pPr>
            <a:r>
              <a:rPr lang="en-US" sz="4097">
                <a:solidFill>
                  <a:srgbClr val="000000"/>
                </a:solidFill>
                <a:latin typeface="Canva Sans Bold"/>
              </a:rPr>
              <a:t>select judul, Penerbit.Nama_Penerbit</a:t>
            </a:r>
          </a:p>
          <a:p>
            <a:pPr>
              <a:lnSpc>
                <a:spcPts val="5327"/>
              </a:lnSpc>
            </a:pPr>
            <a:r>
              <a:rPr lang="en-US" sz="4097">
                <a:solidFill>
                  <a:srgbClr val="000000"/>
                </a:solidFill>
                <a:latin typeface="Canva Sans Bold"/>
              </a:rPr>
              <a:t>from Buku</a:t>
            </a:r>
          </a:p>
          <a:p>
            <a:pPr>
              <a:lnSpc>
                <a:spcPts val="5327"/>
              </a:lnSpc>
            </a:pPr>
            <a:endParaRPr lang="en-US" sz="4097">
              <a:solidFill>
                <a:srgbClr val="000000"/>
              </a:solidFill>
              <a:latin typeface="Canva Sans Bold"/>
            </a:endParaRPr>
          </a:p>
          <a:p>
            <a:pPr>
              <a:lnSpc>
                <a:spcPts val="5327"/>
              </a:lnSpc>
            </a:pPr>
            <a:r>
              <a:rPr lang="en-US" sz="4097">
                <a:solidFill>
                  <a:srgbClr val="000000"/>
                </a:solidFill>
                <a:latin typeface="Canva Sans"/>
              </a:rPr>
              <a:t>Perhatikan bahwa  Nama_Penerbit merupakan bagian dari atribut komposit Penerbit yang dirujuk dengan notasi titik (.).</a:t>
            </a:r>
          </a:p>
        </p:txBody>
      </p:sp>
      <p:sp>
        <p:nvSpPr>
          <p:cNvPr id="7" name="Freeform 7"/>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8" name="Freeform 8"/>
          <p:cNvSpPr/>
          <p:nvPr/>
        </p:nvSpPr>
        <p:spPr>
          <a:xfrm rot="-9509720">
            <a:off x="14625307" y="4671403"/>
            <a:ext cx="2601582" cy="2968996"/>
          </a:xfrm>
          <a:custGeom>
            <a:avLst/>
            <a:gdLst/>
            <a:ahLst/>
            <a:cxnLst/>
            <a:rect l="l" t="t" r="r" b="b"/>
            <a:pathLst>
              <a:path w="2601582" h="2968996">
                <a:moveTo>
                  <a:pt x="0" y="0"/>
                </a:moveTo>
                <a:lnTo>
                  <a:pt x="2601583" y="0"/>
                </a:lnTo>
                <a:lnTo>
                  <a:pt x="2601583" y="2968995"/>
                </a:lnTo>
                <a:lnTo>
                  <a:pt x="0" y="2968995"/>
                </a:lnTo>
                <a:lnTo>
                  <a:pt x="0" y="0"/>
                </a:lnTo>
                <a:close/>
              </a:path>
            </a:pathLst>
          </a:custGeom>
          <a:blipFill>
            <a:blip r:embed="rId3"/>
            <a:stretch>
              <a:fillRect/>
            </a:stretch>
          </a:blipFill>
        </p:spPr>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TextBox 3"/>
          <p:cNvSpPr txBox="1"/>
          <p:nvPr/>
        </p:nvSpPr>
        <p:spPr>
          <a:xfrm>
            <a:off x="2674800" y="1707916"/>
            <a:ext cx="15152164" cy="8179896"/>
          </a:xfrm>
          <a:prstGeom prst="rect">
            <a:avLst/>
          </a:prstGeom>
        </p:spPr>
        <p:txBody>
          <a:bodyPr lIns="0" tIns="0" rIns="0" bIns="0" rtlCol="0" anchor="t">
            <a:spAutoFit/>
          </a:bodyPr>
          <a:lstStyle/>
          <a:p>
            <a:pPr>
              <a:lnSpc>
                <a:spcPts val="4372"/>
              </a:lnSpc>
            </a:pPr>
            <a:r>
              <a:rPr lang="en-US" sz="3363">
                <a:solidFill>
                  <a:srgbClr val="000000"/>
                </a:solidFill>
                <a:latin typeface="Canva Sans"/>
              </a:rPr>
              <a:t>Referensi, dalam SQL:1999, didereferensi dengan simbol - &gt;. Pertimbangan tabel </a:t>
            </a:r>
            <a:r>
              <a:rPr lang="en-US" sz="3363">
                <a:solidFill>
                  <a:srgbClr val="000000"/>
                </a:solidFill>
                <a:latin typeface="Canva Sans Italics"/>
              </a:rPr>
              <a:t>jurusan yang </a:t>
            </a:r>
            <a:r>
              <a:rPr lang="en-US" sz="3363">
                <a:solidFill>
                  <a:srgbClr val="000000"/>
                </a:solidFill>
                <a:latin typeface="Canva Sans"/>
              </a:rPr>
              <a:t>didefinisikan</a:t>
            </a:r>
            <a:r>
              <a:rPr lang="en-US" sz="3363">
                <a:solidFill>
                  <a:srgbClr val="000000"/>
                </a:solidFill>
                <a:latin typeface="Canva Sans Italics"/>
              </a:rPr>
              <a:t> </a:t>
            </a:r>
            <a:r>
              <a:rPr lang="en-US" sz="3363">
                <a:solidFill>
                  <a:srgbClr val="000000"/>
                </a:solidFill>
                <a:latin typeface="Canva Sans"/>
              </a:rPr>
              <a:t>terdahulu. Kita dapat menggunakan permohonan untuk menemukan nama dan alamat dari semua ketua jurusan dengan cara berikut.</a:t>
            </a:r>
          </a:p>
          <a:p>
            <a:pPr>
              <a:lnSpc>
                <a:spcPts val="4112"/>
              </a:lnSpc>
            </a:pPr>
            <a:endParaRPr lang="en-US" sz="3363">
              <a:solidFill>
                <a:srgbClr val="000000"/>
              </a:solidFill>
              <a:latin typeface="Canva Sans"/>
            </a:endParaRPr>
          </a:p>
          <a:p>
            <a:pPr>
              <a:lnSpc>
                <a:spcPts val="3982"/>
              </a:lnSpc>
            </a:pPr>
            <a:r>
              <a:rPr lang="en-US" sz="3063">
                <a:solidFill>
                  <a:srgbClr val="000000"/>
                </a:solidFill>
                <a:latin typeface="Canva Sans Bold"/>
              </a:rPr>
              <a:t>select ketua - &gt;Nama, Ketua - &gt;Alamat</a:t>
            </a:r>
          </a:p>
          <a:p>
            <a:pPr>
              <a:lnSpc>
                <a:spcPts val="4242"/>
              </a:lnSpc>
            </a:pPr>
            <a:r>
              <a:rPr lang="en-US" sz="3263">
                <a:solidFill>
                  <a:srgbClr val="000000"/>
                </a:solidFill>
                <a:latin typeface="Canva Sans Bold"/>
              </a:rPr>
              <a:t>from jurusan</a:t>
            </a:r>
          </a:p>
          <a:p>
            <a:pPr>
              <a:lnSpc>
                <a:spcPts val="3852"/>
              </a:lnSpc>
            </a:pPr>
            <a:endParaRPr lang="en-US" sz="3263">
              <a:solidFill>
                <a:srgbClr val="000000"/>
              </a:solidFill>
              <a:latin typeface="Canva Sans Bold"/>
            </a:endParaRPr>
          </a:p>
          <a:p>
            <a:pPr>
              <a:lnSpc>
                <a:spcPts val="4372"/>
              </a:lnSpc>
            </a:pPr>
            <a:r>
              <a:rPr lang="en-US" sz="3363">
                <a:solidFill>
                  <a:srgbClr val="000000"/>
                </a:solidFill>
                <a:latin typeface="Canva Sans"/>
              </a:rPr>
              <a:t>Ekspresi seperti “ketua - &gt; Nama" disebut ekspresi lintasan (</a:t>
            </a:r>
            <a:r>
              <a:rPr lang="en-US" sz="3363">
                <a:solidFill>
                  <a:srgbClr val="000000"/>
                </a:solidFill>
                <a:latin typeface="Canva Sans Italics"/>
              </a:rPr>
              <a:t>path expression</a:t>
            </a:r>
            <a:r>
              <a:rPr lang="en-US" sz="3363">
                <a:solidFill>
                  <a:srgbClr val="000000"/>
                </a:solidFill>
                <a:latin typeface="Canva Sans"/>
              </a:rPr>
              <a:t>).</a:t>
            </a:r>
          </a:p>
          <a:p>
            <a:pPr>
              <a:lnSpc>
                <a:spcPts val="3852"/>
              </a:lnSpc>
            </a:pPr>
            <a:endParaRPr lang="en-US" sz="3363">
              <a:solidFill>
                <a:srgbClr val="000000"/>
              </a:solidFill>
              <a:latin typeface="Canva Sans"/>
            </a:endParaRPr>
          </a:p>
          <a:p>
            <a:pPr>
              <a:lnSpc>
                <a:spcPts val="4892"/>
              </a:lnSpc>
            </a:pPr>
            <a:r>
              <a:rPr lang="en-US" sz="3763">
                <a:solidFill>
                  <a:srgbClr val="000000"/>
                </a:solidFill>
                <a:latin typeface="Canva Sans"/>
              </a:rPr>
              <a:t>Karena ketua merupakan rujukan ke rekaman - rekaman pada tabel manusia, atribut Nama pada permohonan terdahulu merupakan atribut Nama dari rekaman dari tabel manusia. </a:t>
            </a:r>
          </a:p>
          <a:p>
            <a:pPr>
              <a:lnSpc>
                <a:spcPts val="3852"/>
              </a:lnSpc>
            </a:pPr>
            <a:endParaRPr lang="en-US" sz="3763">
              <a:solidFill>
                <a:srgbClr val="000000"/>
              </a:solidFill>
              <a:latin typeface="Canva Sans"/>
            </a:endParaRPr>
          </a:p>
        </p:txBody>
      </p:sp>
      <p:sp>
        <p:nvSpPr>
          <p:cNvPr id="4" name="TextBox 4"/>
          <p:cNvSpPr txBox="1"/>
          <p:nvPr/>
        </p:nvSpPr>
        <p:spPr>
          <a:xfrm>
            <a:off x="512609" y="1057275"/>
            <a:ext cx="5984189" cy="690577"/>
          </a:xfrm>
          <a:prstGeom prst="rect">
            <a:avLst/>
          </a:prstGeom>
        </p:spPr>
        <p:txBody>
          <a:bodyPr lIns="0" tIns="0" rIns="0" bIns="0" rtlCol="0" anchor="t">
            <a:spAutoFit/>
          </a:bodyPr>
          <a:lstStyle/>
          <a:p>
            <a:pPr>
              <a:lnSpc>
                <a:spcPts val="4984"/>
              </a:lnSpc>
            </a:pPr>
            <a:r>
              <a:rPr lang="en-US" sz="4747">
                <a:solidFill>
                  <a:srgbClr val="000000"/>
                </a:solidFill>
                <a:latin typeface="Hatton Semi-Bold"/>
              </a:rPr>
              <a:t>Ekspresi Lintasan</a:t>
            </a:r>
          </a:p>
        </p:txBody>
      </p:sp>
      <p:sp>
        <p:nvSpPr>
          <p:cNvPr id="5" name="Freeform 5"/>
          <p:cNvSpPr/>
          <p:nvPr/>
        </p:nvSpPr>
        <p:spPr>
          <a:xfrm rot="-9509720">
            <a:off x="15630213" y="3284342"/>
            <a:ext cx="3258174" cy="3718316"/>
          </a:xfrm>
          <a:custGeom>
            <a:avLst/>
            <a:gdLst/>
            <a:ahLst/>
            <a:cxnLst/>
            <a:rect l="l" t="t" r="r" b="b"/>
            <a:pathLst>
              <a:path w="3258174" h="3718316">
                <a:moveTo>
                  <a:pt x="0" y="0"/>
                </a:moveTo>
                <a:lnTo>
                  <a:pt x="3258174" y="0"/>
                </a:lnTo>
                <a:lnTo>
                  <a:pt x="3258174" y="3718316"/>
                </a:lnTo>
                <a:lnTo>
                  <a:pt x="0" y="3718316"/>
                </a:lnTo>
                <a:lnTo>
                  <a:pt x="0" y="0"/>
                </a:lnTo>
                <a:close/>
              </a:path>
            </a:pathLst>
          </a:custGeom>
          <a:blipFill>
            <a:blip r:embed="rId3"/>
            <a:stretch>
              <a:fillRect/>
            </a:stretch>
          </a:blipFill>
        </p:spPr>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TextBox 2"/>
          <p:cNvSpPr txBox="1"/>
          <p:nvPr/>
        </p:nvSpPr>
        <p:spPr>
          <a:xfrm>
            <a:off x="1028700" y="640582"/>
            <a:ext cx="15698689" cy="9513542"/>
          </a:xfrm>
          <a:prstGeom prst="rect">
            <a:avLst/>
          </a:prstGeom>
        </p:spPr>
        <p:txBody>
          <a:bodyPr lIns="0" tIns="0" rIns="0" bIns="0" rtlCol="0" anchor="t">
            <a:spAutoFit/>
          </a:bodyPr>
          <a:lstStyle/>
          <a:p>
            <a:pPr>
              <a:lnSpc>
                <a:spcPts val="3545"/>
              </a:lnSpc>
            </a:pPr>
            <a:endParaRPr/>
          </a:p>
          <a:p>
            <a:pPr>
              <a:lnSpc>
                <a:spcPts val="3545"/>
              </a:lnSpc>
            </a:pPr>
            <a:endParaRPr/>
          </a:p>
          <a:p>
            <a:pPr>
              <a:lnSpc>
                <a:spcPts val="3545"/>
              </a:lnSpc>
            </a:pPr>
            <a:endParaRPr/>
          </a:p>
          <a:p>
            <a:pPr>
              <a:lnSpc>
                <a:spcPts val="3545"/>
              </a:lnSpc>
            </a:pPr>
            <a:r>
              <a:rPr lang="en-US" sz="2727">
                <a:solidFill>
                  <a:srgbClr val="000000"/>
                </a:solidFill>
                <a:latin typeface="Canva Sans"/>
              </a:rPr>
              <a:t>Rujukan dapat digunakan untuk menyembunyikan operasi penggabungan; pada contoh terdahulu, tanpa rujukan, medan ketua dari </a:t>
            </a:r>
            <a:r>
              <a:rPr lang="en-US" sz="2727">
                <a:solidFill>
                  <a:srgbClr val="000000"/>
                </a:solidFill>
                <a:latin typeface="Canva Sans Italics"/>
              </a:rPr>
              <a:t>jurusan </a:t>
            </a:r>
            <a:r>
              <a:rPr lang="en-US" sz="2727">
                <a:solidFill>
                  <a:srgbClr val="000000"/>
                </a:solidFill>
                <a:latin typeface="Canva Sans"/>
              </a:rPr>
              <a:t>dideklarasikan sebagai kunci tamu pada tabel manusia. Untuk menemukaan nama dan alamat dari ketua jurusan, kita membutuhkan penggabungan secara eksplisit relasi </a:t>
            </a:r>
            <a:r>
              <a:rPr lang="en-US" sz="2727">
                <a:solidFill>
                  <a:srgbClr val="000000"/>
                </a:solidFill>
                <a:latin typeface="Canva Sans Italics"/>
              </a:rPr>
              <a:t>jurusan </a:t>
            </a:r>
            <a:r>
              <a:rPr lang="en-US" sz="2727">
                <a:solidFill>
                  <a:srgbClr val="000000"/>
                </a:solidFill>
                <a:latin typeface="Canva Sans"/>
              </a:rPr>
              <a:t>dan</a:t>
            </a:r>
            <a:r>
              <a:rPr lang="en-US" sz="2727">
                <a:solidFill>
                  <a:srgbClr val="000000"/>
                </a:solidFill>
                <a:latin typeface="Canva Sans Italics"/>
              </a:rPr>
              <a:t> manusia. </a:t>
            </a:r>
            <a:r>
              <a:rPr lang="en-US" sz="2727">
                <a:solidFill>
                  <a:srgbClr val="000000"/>
                </a:solidFill>
                <a:latin typeface="Canva Sans"/>
              </a:rPr>
              <a:t>Penggunaan rujukan, alih-alih penggabungan (join), terkadang  menyederhanakan permohonan.</a:t>
            </a:r>
          </a:p>
          <a:p>
            <a:pPr>
              <a:lnSpc>
                <a:spcPts val="3545"/>
              </a:lnSpc>
            </a:pPr>
            <a:endParaRPr lang="en-US" sz="2727">
              <a:solidFill>
                <a:srgbClr val="000000"/>
              </a:solidFill>
              <a:latin typeface="Canva Sans"/>
            </a:endParaRPr>
          </a:p>
          <a:p>
            <a:pPr>
              <a:lnSpc>
                <a:spcPts val="3732"/>
              </a:lnSpc>
            </a:pPr>
            <a:r>
              <a:rPr lang="en-US" sz="2871">
                <a:solidFill>
                  <a:srgbClr val="000000"/>
                </a:solidFill>
                <a:latin typeface="Canva Sans Bold"/>
              </a:rPr>
              <a:t>Atribut Bernilai Koleksi</a:t>
            </a:r>
          </a:p>
          <a:p>
            <a:pPr>
              <a:lnSpc>
                <a:spcPts val="3732"/>
              </a:lnSpc>
            </a:pPr>
            <a:endParaRPr lang="en-US" sz="2871">
              <a:solidFill>
                <a:srgbClr val="000000"/>
              </a:solidFill>
              <a:latin typeface="Canva Sans Bold"/>
            </a:endParaRPr>
          </a:p>
          <a:p>
            <a:pPr>
              <a:lnSpc>
                <a:spcPts val="3732"/>
              </a:lnSpc>
            </a:pPr>
            <a:r>
              <a:rPr lang="en-US" sz="2871">
                <a:solidFill>
                  <a:srgbClr val="000000"/>
                </a:solidFill>
                <a:latin typeface="Canva Sans"/>
              </a:rPr>
              <a:t>Seka Larik (array) merupakan satu-satunya tipe koleksi yang didukung oleh SQL: 1999, tetapi kita juga akan menggunakan sintaksis yang sama untuk atribut bernilai relasi. Ekspresi yang digunakan untuk mengevaluasi koleksi dapat muncul di segala tempat dimana relasi dapat hadir, seperti pada klausa </a:t>
            </a:r>
            <a:r>
              <a:rPr lang="en-US" sz="2871">
                <a:solidFill>
                  <a:srgbClr val="000000"/>
                </a:solidFill>
                <a:latin typeface="Canva Sans Italics"/>
              </a:rPr>
              <a:t>from, </a:t>
            </a:r>
            <a:r>
              <a:rPr lang="en-US" sz="2871">
                <a:solidFill>
                  <a:srgbClr val="000000"/>
                </a:solidFill>
                <a:latin typeface="Canva Sans"/>
              </a:rPr>
              <a:t>yang akan ditunjukkan pada paragraf berikutnya. KIta menggunakan tabel Buku yang kita definisikan sebelumnya.</a:t>
            </a:r>
          </a:p>
          <a:p>
            <a:pPr>
              <a:lnSpc>
                <a:spcPts val="3732"/>
              </a:lnSpc>
            </a:pPr>
            <a:endParaRPr lang="en-US" sz="2871">
              <a:solidFill>
                <a:srgbClr val="000000"/>
              </a:solidFill>
              <a:latin typeface="Canva Sans"/>
            </a:endParaRPr>
          </a:p>
          <a:p>
            <a:pPr>
              <a:lnSpc>
                <a:spcPts val="3545"/>
              </a:lnSpc>
            </a:pPr>
            <a:endParaRPr lang="en-US" sz="2871">
              <a:solidFill>
                <a:srgbClr val="000000"/>
              </a:solidFill>
              <a:latin typeface="Canva Sans"/>
            </a:endParaRPr>
          </a:p>
          <a:p>
            <a:pPr>
              <a:lnSpc>
                <a:spcPts val="3545"/>
              </a:lnSpc>
            </a:pPr>
            <a:endParaRPr lang="en-US" sz="2871">
              <a:solidFill>
                <a:srgbClr val="000000"/>
              </a:solidFill>
              <a:latin typeface="Canva Sans"/>
            </a:endParaRPr>
          </a:p>
          <a:p>
            <a:pPr>
              <a:lnSpc>
                <a:spcPts val="3545"/>
              </a:lnSpc>
            </a:pPr>
            <a:endParaRPr lang="en-US" sz="2871">
              <a:solidFill>
                <a:srgbClr val="000000"/>
              </a:solidFill>
              <a:latin typeface="Canva Sans"/>
            </a:endParaRPr>
          </a:p>
          <a:p>
            <a:pPr>
              <a:lnSpc>
                <a:spcPts val="3123"/>
              </a:lnSpc>
            </a:pPr>
            <a:endParaRPr lang="en-US" sz="2871">
              <a:solidFill>
                <a:srgbClr val="000000"/>
              </a:solidFill>
              <a:latin typeface="Canva Sans"/>
            </a:endParaRPr>
          </a:p>
        </p:txBody>
      </p:sp>
      <p:sp>
        <p:nvSpPr>
          <p:cNvPr id="3" name="Freeform 3"/>
          <p:cNvSpPr/>
          <p:nvPr/>
        </p:nvSpPr>
        <p:spPr>
          <a:xfrm rot="-9509720">
            <a:off x="14768219" y="7399142"/>
            <a:ext cx="3258174" cy="3718316"/>
          </a:xfrm>
          <a:custGeom>
            <a:avLst/>
            <a:gdLst/>
            <a:ahLst/>
            <a:cxnLst/>
            <a:rect l="l" t="t" r="r" b="b"/>
            <a:pathLst>
              <a:path w="3258174" h="3718316">
                <a:moveTo>
                  <a:pt x="0" y="0"/>
                </a:moveTo>
                <a:lnTo>
                  <a:pt x="3258175" y="0"/>
                </a:lnTo>
                <a:lnTo>
                  <a:pt x="3258175" y="3718316"/>
                </a:lnTo>
                <a:lnTo>
                  <a:pt x="0" y="3718316"/>
                </a:lnTo>
                <a:lnTo>
                  <a:pt x="0" y="0"/>
                </a:lnTo>
                <a:close/>
              </a:path>
            </a:pathLst>
          </a:custGeom>
          <a:blipFill>
            <a:blip r:embed="rId2"/>
            <a:stretch>
              <a:fillRect/>
            </a:stretch>
          </a:blipFill>
        </p:spPr>
      </p:sp>
      <p:sp>
        <p:nvSpPr>
          <p:cNvPr id="4" name="Freeform 4"/>
          <p:cNvSpPr/>
          <p:nvPr/>
        </p:nvSpPr>
        <p:spPr>
          <a:xfrm rot="-258168">
            <a:off x="16162601" y="71875"/>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3"/>
            <a:stretch>
              <a:fillRect l="-4715" r="-4715"/>
            </a:stretch>
          </a:blipFill>
        </p:spPr>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TextBox 3"/>
          <p:cNvSpPr txBox="1"/>
          <p:nvPr/>
        </p:nvSpPr>
        <p:spPr>
          <a:xfrm>
            <a:off x="2229432" y="1036637"/>
            <a:ext cx="15797557" cy="8556536"/>
          </a:xfrm>
          <a:prstGeom prst="rect">
            <a:avLst/>
          </a:prstGeom>
        </p:spPr>
        <p:txBody>
          <a:bodyPr lIns="0" tIns="0" rIns="0" bIns="0" rtlCol="0" anchor="t">
            <a:spAutoFit/>
          </a:bodyPr>
          <a:lstStyle/>
          <a:p>
            <a:pPr>
              <a:lnSpc>
                <a:spcPts val="4559"/>
              </a:lnSpc>
            </a:pPr>
            <a:r>
              <a:rPr lang="en-US" sz="3507">
                <a:solidFill>
                  <a:srgbClr val="000000"/>
                </a:solidFill>
                <a:latin typeface="Canva Sans"/>
              </a:rPr>
              <a:t>Jika ingin menemukan semua buku yang memiliki kata </a:t>
            </a:r>
            <a:r>
              <a:rPr lang="en-US" sz="3507">
                <a:solidFill>
                  <a:srgbClr val="000000"/>
                </a:solidFill>
                <a:latin typeface="Canva Sans Italics"/>
              </a:rPr>
              <a:t>Database </a:t>
            </a:r>
            <a:r>
              <a:rPr lang="en-US" sz="3507">
                <a:solidFill>
                  <a:srgbClr val="000000"/>
                </a:solidFill>
                <a:latin typeface="Canva Sans"/>
              </a:rPr>
              <a:t>sebagai salah satu kata kunci, kita menggunakan permohonan berikut.</a:t>
            </a:r>
          </a:p>
          <a:p>
            <a:pPr>
              <a:lnSpc>
                <a:spcPts val="4559"/>
              </a:lnSpc>
            </a:pPr>
            <a:endParaRPr lang="en-US" sz="3507">
              <a:solidFill>
                <a:srgbClr val="000000"/>
              </a:solidFill>
              <a:latin typeface="Canva Sans"/>
            </a:endParaRPr>
          </a:p>
          <a:p>
            <a:pPr>
              <a:lnSpc>
                <a:spcPts val="4559"/>
              </a:lnSpc>
            </a:pPr>
            <a:r>
              <a:rPr lang="en-US" sz="3507">
                <a:solidFill>
                  <a:srgbClr val="000000"/>
                </a:solidFill>
                <a:latin typeface="Canva Sans Bold"/>
              </a:rPr>
              <a:t>select judul</a:t>
            </a:r>
          </a:p>
          <a:p>
            <a:pPr>
              <a:lnSpc>
                <a:spcPts val="4559"/>
              </a:lnSpc>
            </a:pPr>
            <a:r>
              <a:rPr lang="en-US" sz="3507">
                <a:solidFill>
                  <a:srgbClr val="000000"/>
                </a:solidFill>
                <a:latin typeface="Canva Sans Bold"/>
              </a:rPr>
              <a:t>from Buku</a:t>
            </a:r>
          </a:p>
          <a:p>
            <a:pPr>
              <a:lnSpc>
                <a:spcPts val="4559"/>
              </a:lnSpc>
            </a:pPr>
            <a:r>
              <a:rPr lang="en-US" sz="3507">
                <a:solidFill>
                  <a:srgbClr val="000000"/>
                </a:solidFill>
                <a:latin typeface="Canva Sans Bold"/>
              </a:rPr>
              <a:t>where ‘Database’ in (unnest(kata_kunci))</a:t>
            </a:r>
          </a:p>
          <a:p>
            <a:pPr>
              <a:lnSpc>
                <a:spcPts val="4559"/>
              </a:lnSpc>
            </a:pPr>
            <a:endParaRPr lang="en-US" sz="3507">
              <a:solidFill>
                <a:srgbClr val="000000"/>
              </a:solidFill>
              <a:latin typeface="Canva Sans Bold"/>
            </a:endParaRPr>
          </a:p>
          <a:p>
            <a:pPr>
              <a:lnSpc>
                <a:spcPts val="4559"/>
              </a:lnSpc>
            </a:pPr>
            <a:r>
              <a:rPr lang="en-US" sz="3507">
                <a:solidFill>
                  <a:srgbClr val="000000"/>
                </a:solidFill>
                <a:latin typeface="Canva Sans"/>
              </a:rPr>
              <a:t>Perhatikan bahwa kita menggunakan unnest(kata_kunci) pada posisi dimana SQL tanpa relasi bersarang dibutuhkan pada subekspresi SELECT-FROM-WHERE. Jika tahu bahwa sebagian buku memiliki tiga penulis, kita dapat menulis permohonan berikut.</a:t>
            </a:r>
          </a:p>
          <a:p>
            <a:pPr>
              <a:lnSpc>
                <a:spcPts val="4559"/>
              </a:lnSpc>
            </a:pPr>
            <a:endParaRPr lang="en-US" sz="3507">
              <a:solidFill>
                <a:srgbClr val="000000"/>
              </a:solidFill>
              <a:latin typeface="Canva Sans"/>
            </a:endParaRPr>
          </a:p>
          <a:p>
            <a:pPr>
              <a:lnSpc>
                <a:spcPts val="4559"/>
              </a:lnSpc>
            </a:pPr>
            <a:r>
              <a:rPr lang="en-US" sz="3507">
                <a:solidFill>
                  <a:srgbClr val="000000"/>
                </a:solidFill>
                <a:latin typeface="Canva Sans Bold"/>
              </a:rPr>
              <a:t>select Array_Penulis[1], Array_Penulis[2], Array_Penulis[3]</a:t>
            </a:r>
          </a:p>
          <a:p>
            <a:pPr>
              <a:lnSpc>
                <a:spcPts val="4559"/>
              </a:lnSpc>
            </a:pPr>
            <a:r>
              <a:rPr lang="en-US" sz="3507">
                <a:solidFill>
                  <a:srgbClr val="000000"/>
                </a:solidFill>
                <a:latin typeface="Canva Sans Bold"/>
              </a:rPr>
              <a:t>from Buku</a:t>
            </a:r>
          </a:p>
          <a:p>
            <a:pPr>
              <a:lnSpc>
                <a:spcPts val="4559"/>
              </a:lnSpc>
            </a:pPr>
            <a:r>
              <a:rPr lang="en-US" sz="3507">
                <a:solidFill>
                  <a:srgbClr val="000000"/>
                </a:solidFill>
                <a:latin typeface="Canva Sans Bold"/>
              </a:rPr>
              <a:t>where judul = ‘Perancangan Sistem Basis Data’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7191301" y="440491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3"/>
            <a:stretch>
              <a:fillRect/>
            </a:stretch>
          </a:blipFill>
        </p:spPr>
      </p:sp>
      <p:sp>
        <p:nvSpPr>
          <p:cNvPr id="4" name="Freeform 4"/>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Freeform 5"/>
          <p:cNvSpPr/>
          <p:nvPr/>
        </p:nvSpPr>
        <p:spPr>
          <a:xfrm rot="2776135">
            <a:off x="-2432876" y="7153436"/>
            <a:ext cx="4865751" cy="8229600"/>
          </a:xfrm>
          <a:custGeom>
            <a:avLst/>
            <a:gdLst/>
            <a:ahLst/>
            <a:cxnLst/>
            <a:rect l="l" t="t" r="r" b="b"/>
            <a:pathLst>
              <a:path w="4865751" h="8229600">
                <a:moveTo>
                  <a:pt x="0" y="0"/>
                </a:moveTo>
                <a:lnTo>
                  <a:pt x="4865751" y="0"/>
                </a:lnTo>
                <a:lnTo>
                  <a:pt x="4865751" y="8229600"/>
                </a:lnTo>
                <a:lnTo>
                  <a:pt x="0" y="8229600"/>
                </a:lnTo>
                <a:lnTo>
                  <a:pt x="0" y="0"/>
                </a:lnTo>
                <a:close/>
              </a:path>
            </a:pathLst>
          </a:custGeom>
          <a:blipFill>
            <a:blip r:embed="rId5"/>
            <a:stretch>
              <a:fillRect/>
            </a:stretch>
          </a:blipFill>
        </p:spPr>
      </p:sp>
      <p:sp>
        <p:nvSpPr>
          <p:cNvPr id="6" name="Freeform 6"/>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6"/>
            <a:stretch>
              <a:fillRect t="-401" b="-401"/>
            </a:stretch>
          </a:blipFill>
        </p:spPr>
      </p:sp>
      <p:sp>
        <p:nvSpPr>
          <p:cNvPr id="7" name="TextBox 7"/>
          <p:cNvSpPr txBox="1"/>
          <p:nvPr/>
        </p:nvSpPr>
        <p:spPr>
          <a:xfrm>
            <a:off x="5233523" y="866775"/>
            <a:ext cx="8346307" cy="1389172"/>
          </a:xfrm>
          <a:prstGeom prst="rect">
            <a:avLst/>
          </a:prstGeom>
        </p:spPr>
        <p:txBody>
          <a:bodyPr lIns="0" tIns="0" rIns="0" bIns="0" rtlCol="0" anchor="t">
            <a:spAutoFit/>
          </a:bodyPr>
          <a:lstStyle/>
          <a:p>
            <a:pPr algn="ctr">
              <a:lnSpc>
                <a:spcPts val="11369"/>
              </a:lnSpc>
            </a:pPr>
            <a:r>
              <a:rPr lang="en-US" sz="8120">
                <a:solidFill>
                  <a:srgbClr val="000000"/>
                </a:solidFill>
                <a:latin typeface="Futura Display"/>
              </a:rPr>
              <a:t>Mendefinisikan Oprasi</a:t>
            </a:r>
          </a:p>
        </p:txBody>
      </p:sp>
      <p:sp>
        <p:nvSpPr>
          <p:cNvPr id="8" name="TextBox 8"/>
          <p:cNvSpPr txBox="1"/>
          <p:nvPr/>
        </p:nvSpPr>
        <p:spPr>
          <a:xfrm>
            <a:off x="1554054" y="2405909"/>
            <a:ext cx="15705246" cy="1691440"/>
          </a:xfrm>
          <a:prstGeom prst="rect">
            <a:avLst/>
          </a:prstGeom>
        </p:spPr>
        <p:txBody>
          <a:bodyPr lIns="0" tIns="0" rIns="0" bIns="0" rtlCol="0" anchor="t">
            <a:spAutoFit/>
          </a:bodyPr>
          <a:lstStyle/>
          <a:p>
            <a:pPr algn="ctr">
              <a:lnSpc>
                <a:spcPts val="6842"/>
              </a:lnSpc>
            </a:pPr>
            <a:r>
              <a:rPr lang="en-US" sz="4887">
                <a:solidFill>
                  <a:srgbClr val="000000"/>
                </a:solidFill>
                <a:latin typeface="Kitsch Display"/>
              </a:rPr>
              <a:t>kita juga dapat mendefinisikan oprasi untuk kelas mahasiswa dengan tanda kurung setelah nama</a:t>
            </a:r>
          </a:p>
        </p:txBody>
      </p:sp>
      <p:sp>
        <p:nvSpPr>
          <p:cNvPr id="9" name="TextBox 9"/>
          <p:cNvSpPr txBox="1"/>
          <p:nvPr/>
        </p:nvSpPr>
        <p:spPr>
          <a:xfrm>
            <a:off x="4009168" y="4186467"/>
            <a:ext cx="13808619" cy="3567151"/>
          </a:xfrm>
          <a:prstGeom prst="rect">
            <a:avLst/>
          </a:prstGeom>
        </p:spPr>
        <p:txBody>
          <a:bodyPr lIns="0" tIns="0" rIns="0" bIns="0" rtlCol="0" anchor="t">
            <a:spAutoFit/>
          </a:bodyPr>
          <a:lstStyle/>
          <a:p>
            <a:pPr>
              <a:lnSpc>
                <a:spcPts val="5674"/>
              </a:lnSpc>
            </a:pPr>
            <a:r>
              <a:rPr lang="en-US" sz="4053">
                <a:solidFill>
                  <a:srgbClr val="000000"/>
                </a:solidFill>
                <a:latin typeface="Kitsch Display"/>
              </a:rPr>
              <a:t> contoh:</a:t>
            </a:r>
          </a:p>
          <a:p>
            <a:pPr>
              <a:lnSpc>
                <a:spcPts val="5674"/>
              </a:lnSpc>
            </a:pPr>
            <a:r>
              <a:rPr lang="en-US" sz="4053">
                <a:solidFill>
                  <a:srgbClr val="000000"/>
                </a:solidFill>
                <a:latin typeface="Kitsch Display"/>
              </a:rPr>
              <a:t>      //oprasi</a:t>
            </a:r>
          </a:p>
          <a:p>
            <a:pPr>
              <a:lnSpc>
                <a:spcPts val="5674"/>
              </a:lnSpc>
            </a:pPr>
            <a:r>
              <a:rPr lang="en-US" sz="4053">
                <a:solidFill>
                  <a:srgbClr val="000000"/>
                </a:solidFill>
                <a:latin typeface="Kitsch Display"/>
              </a:rPr>
              <a:t>short Umur();</a:t>
            </a:r>
          </a:p>
          <a:p>
            <a:pPr>
              <a:lnSpc>
                <a:spcPts val="5674"/>
              </a:lnSpc>
            </a:pPr>
            <a:r>
              <a:rPr lang="en-US" sz="4053">
                <a:solidFill>
                  <a:srgbClr val="000000"/>
                </a:solidFill>
                <a:latin typeface="Kitsch Display"/>
              </a:rPr>
              <a:t>float IPK ();</a:t>
            </a:r>
          </a:p>
          <a:p>
            <a:pPr>
              <a:lnSpc>
                <a:spcPts val="5674"/>
              </a:lnSpc>
            </a:pPr>
            <a:r>
              <a:rPr lang="en-US" sz="4053">
                <a:solidFill>
                  <a:srgbClr val="000000"/>
                </a:solidFill>
                <a:latin typeface="Kitsch Display"/>
              </a:rPr>
              <a:t>bolean mendaftar (string kode_MK, short Smt, string tahun); </a:t>
            </a:r>
          </a:p>
        </p:txBody>
      </p:sp>
      <p:sp>
        <p:nvSpPr>
          <p:cNvPr id="10" name="TextBox 10"/>
          <p:cNvSpPr txBox="1"/>
          <p:nvPr/>
        </p:nvSpPr>
        <p:spPr>
          <a:xfrm>
            <a:off x="4208820" y="8318858"/>
            <a:ext cx="12508866" cy="1275665"/>
          </a:xfrm>
          <a:prstGeom prst="rect">
            <a:avLst/>
          </a:prstGeom>
        </p:spPr>
        <p:txBody>
          <a:bodyPr lIns="0" tIns="0" rIns="0" bIns="0" rtlCol="0" anchor="t">
            <a:spAutoFit/>
          </a:bodyPr>
          <a:lstStyle/>
          <a:p>
            <a:pPr>
              <a:lnSpc>
                <a:spcPts val="5140"/>
              </a:lnSpc>
            </a:pPr>
            <a:r>
              <a:rPr lang="en-US" sz="3671">
                <a:solidFill>
                  <a:srgbClr val="000000"/>
                </a:solidFill>
                <a:latin typeface="Kitsch Display"/>
              </a:rPr>
              <a:t>kita mendefinisikan 3 oprasi, yaitu umur(), IPK(), Serta medaftar().</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TextBox 3"/>
          <p:cNvSpPr txBox="1"/>
          <p:nvPr/>
        </p:nvSpPr>
        <p:spPr>
          <a:xfrm>
            <a:off x="2331231" y="2783995"/>
            <a:ext cx="15695758" cy="5094679"/>
          </a:xfrm>
          <a:prstGeom prst="rect">
            <a:avLst/>
          </a:prstGeom>
        </p:spPr>
        <p:txBody>
          <a:bodyPr lIns="0" tIns="0" rIns="0" bIns="0" rtlCol="0" anchor="t">
            <a:spAutoFit/>
          </a:bodyPr>
          <a:lstStyle/>
          <a:p>
            <a:pPr>
              <a:lnSpc>
                <a:spcPts val="4529"/>
              </a:lnSpc>
            </a:pPr>
            <a:r>
              <a:rPr lang="en-US" sz="3484">
                <a:solidFill>
                  <a:srgbClr val="000000"/>
                </a:solidFill>
                <a:latin typeface="Canva Sans"/>
              </a:rPr>
              <a:t>Sekarang, misalnya kita menginginkan relasi yang mengandung sebagian dari bentuk “judul, Penulis untuk setiap buku dan setiap penulis buku. Kita dapat menggunakan permohonan seperti berikut.</a:t>
            </a:r>
          </a:p>
          <a:p>
            <a:pPr>
              <a:lnSpc>
                <a:spcPts val="4529"/>
              </a:lnSpc>
            </a:pPr>
            <a:endParaRPr lang="en-US" sz="3484">
              <a:solidFill>
                <a:srgbClr val="000000"/>
              </a:solidFill>
              <a:latin typeface="Canva Sans"/>
            </a:endParaRPr>
          </a:p>
          <a:p>
            <a:pPr>
              <a:lnSpc>
                <a:spcPts val="4529"/>
              </a:lnSpc>
            </a:pPr>
            <a:r>
              <a:rPr lang="en-US" sz="3484">
                <a:solidFill>
                  <a:srgbClr val="000000"/>
                </a:solidFill>
                <a:latin typeface="Canva Sans Bold"/>
              </a:rPr>
              <a:t>select B.Judul, A .Nama_Penulis</a:t>
            </a:r>
          </a:p>
          <a:p>
            <a:pPr>
              <a:lnSpc>
                <a:spcPts val="4529"/>
              </a:lnSpc>
            </a:pPr>
            <a:r>
              <a:rPr lang="en-US" sz="3484">
                <a:solidFill>
                  <a:srgbClr val="000000"/>
                </a:solidFill>
                <a:latin typeface="Canva Sans Bold"/>
              </a:rPr>
              <a:t>from Buku as B, unnest (B.Array_Penulis) as A</a:t>
            </a:r>
          </a:p>
          <a:p>
            <a:pPr>
              <a:lnSpc>
                <a:spcPts val="4529"/>
              </a:lnSpc>
            </a:pPr>
            <a:endParaRPr lang="en-US" sz="3484">
              <a:solidFill>
                <a:srgbClr val="000000"/>
              </a:solidFill>
              <a:latin typeface="Canva Sans Bold"/>
            </a:endParaRPr>
          </a:p>
          <a:p>
            <a:pPr>
              <a:lnSpc>
                <a:spcPts val="4529"/>
              </a:lnSpc>
            </a:pPr>
            <a:r>
              <a:rPr lang="en-US" sz="3484">
                <a:solidFill>
                  <a:srgbClr val="000000"/>
                </a:solidFill>
                <a:latin typeface="Canva Sans"/>
              </a:rPr>
              <a:t>Karena merupakan medan bernilai koleksi, atribut Array_Penulis dari Buku dapat digunakan pada klausa FROM, dimana relasi diharapkan.</a:t>
            </a:r>
          </a:p>
        </p:txBody>
      </p:sp>
      <p:sp>
        <p:nvSpPr>
          <p:cNvPr id="4" name="Freeform 4"/>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5" name="Freeform 5"/>
          <p:cNvSpPr/>
          <p:nvPr/>
        </p:nvSpPr>
        <p:spPr>
          <a:xfrm>
            <a:off x="13621024" y="7630364"/>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6" name="Freeform 6"/>
          <p:cNvSpPr/>
          <p:nvPr/>
        </p:nvSpPr>
        <p:spPr>
          <a:xfrm rot="727633">
            <a:off x="5440359" y="7387254"/>
            <a:ext cx="6303621" cy="8831693"/>
          </a:xfrm>
          <a:custGeom>
            <a:avLst/>
            <a:gdLst/>
            <a:ahLst/>
            <a:cxnLst/>
            <a:rect l="l" t="t" r="r" b="b"/>
            <a:pathLst>
              <a:path w="6303621" h="8831693">
                <a:moveTo>
                  <a:pt x="0" y="0"/>
                </a:moveTo>
                <a:lnTo>
                  <a:pt x="6303621" y="0"/>
                </a:lnTo>
                <a:lnTo>
                  <a:pt x="6303621" y="8831693"/>
                </a:lnTo>
                <a:lnTo>
                  <a:pt x="0" y="8831693"/>
                </a:lnTo>
                <a:lnTo>
                  <a:pt x="0" y="0"/>
                </a:lnTo>
                <a:close/>
              </a:path>
            </a:pathLst>
          </a:custGeom>
          <a:blipFill>
            <a:blip r:embed="rId5"/>
            <a:stretch>
              <a:fillRect/>
            </a:stretch>
          </a:blipFill>
        </p:spPr>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2"/>
            <a:stretch>
              <a:fillRect t="-401" b="-401"/>
            </a:stretch>
          </a:blipFill>
        </p:spPr>
      </p:sp>
      <p:sp>
        <p:nvSpPr>
          <p:cNvPr id="3" name="Freeform 3"/>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3"/>
            <a:stretch>
              <a:fillRect l="-4715" r="-4715"/>
            </a:stretch>
          </a:blipFill>
        </p:spPr>
      </p:sp>
      <p:sp>
        <p:nvSpPr>
          <p:cNvPr id="4" name="Freeform 4"/>
          <p:cNvSpPr/>
          <p:nvPr/>
        </p:nvSpPr>
        <p:spPr>
          <a:xfrm rot="727633">
            <a:off x="5440359" y="7387254"/>
            <a:ext cx="6303621" cy="8831693"/>
          </a:xfrm>
          <a:custGeom>
            <a:avLst/>
            <a:gdLst/>
            <a:ahLst/>
            <a:cxnLst/>
            <a:rect l="l" t="t" r="r" b="b"/>
            <a:pathLst>
              <a:path w="6303621" h="8831693">
                <a:moveTo>
                  <a:pt x="0" y="0"/>
                </a:moveTo>
                <a:lnTo>
                  <a:pt x="6303621" y="0"/>
                </a:lnTo>
                <a:lnTo>
                  <a:pt x="6303621" y="8831693"/>
                </a:lnTo>
                <a:lnTo>
                  <a:pt x="0" y="8831693"/>
                </a:lnTo>
                <a:lnTo>
                  <a:pt x="0" y="0"/>
                </a:lnTo>
                <a:close/>
              </a:path>
            </a:pathLst>
          </a:custGeom>
          <a:blipFill>
            <a:blip r:embed="rId4"/>
            <a:stretch>
              <a:fillRect/>
            </a:stretch>
          </a:blipFill>
        </p:spPr>
      </p:sp>
      <p:sp>
        <p:nvSpPr>
          <p:cNvPr id="5" name="Freeform 5"/>
          <p:cNvSpPr/>
          <p:nvPr/>
        </p:nvSpPr>
        <p:spPr>
          <a:xfrm>
            <a:off x="13621024" y="7630364"/>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5"/>
            <a:stretch>
              <a:fillRect/>
            </a:stretch>
          </a:blipFill>
        </p:spPr>
      </p:sp>
      <p:sp>
        <p:nvSpPr>
          <p:cNvPr id="6" name="TextBox 6"/>
          <p:cNvSpPr txBox="1"/>
          <p:nvPr/>
        </p:nvSpPr>
        <p:spPr>
          <a:xfrm>
            <a:off x="2608885" y="1574278"/>
            <a:ext cx="14281817" cy="10910896"/>
          </a:xfrm>
          <a:prstGeom prst="rect">
            <a:avLst/>
          </a:prstGeom>
        </p:spPr>
        <p:txBody>
          <a:bodyPr lIns="0" tIns="0" rIns="0" bIns="0" rtlCol="0" anchor="t">
            <a:spAutoFit/>
          </a:bodyPr>
          <a:lstStyle/>
          <a:p>
            <a:pPr>
              <a:lnSpc>
                <a:spcPts val="4418"/>
              </a:lnSpc>
            </a:pPr>
            <a:r>
              <a:rPr lang="en-US" sz="3398">
                <a:solidFill>
                  <a:srgbClr val="000000"/>
                </a:solidFill>
                <a:latin typeface="Canva Sans Bold"/>
              </a:rPr>
              <a:t>Penyarangan (Nesting dan Unnesting)</a:t>
            </a:r>
          </a:p>
          <a:p>
            <a:pPr>
              <a:lnSpc>
                <a:spcPts val="2405"/>
              </a:lnSpc>
            </a:pPr>
            <a:endParaRPr lang="en-US" sz="3398">
              <a:solidFill>
                <a:srgbClr val="000000"/>
              </a:solidFill>
              <a:latin typeface="Canva Sans Bold"/>
            </a:endParaRPr>
          </a:p>
          <a:p>
            <a:pPr>
              <a:lnSpc>
                <a:spcPts val="4212"/>
              </a:lnSpc>
            </a:pPr>
            <a:r>
              <a:rPr lang="en-US" sz="3240">
                <a:solidFill>
                  <a:srgbClr val="000000"/>
                </a:solidFill>
                <a:latin typeface="Canva Sans"/>
              </a:rPr>
              <a:t>Transformasi relasi bersarang ke bentuk dengan atribut yang bernilai relasi lebih kecil dinamakan </a:t>
            </a:r>
            <a:r>
              <a:rPr lang="en-US" sz="3240">
                <a:solidFill>
                  <a:srgbClr val="000000"/>
                </a:solidFill>
                <a:latin typeface="Canva Sans Italics"/>
              </a:rPr>
              <a:t>unnesting. </a:t>
            </a:r>
            <a:r>
              <a:rPr lang="en-US" sz="3240">
                <a:solidFill>
                  <a:srgbClr val="000000"/>
                </a:solidFill>
                <a:latin typeface="Canva Sans"/>
              </a:rPr>
              <a:t>Relasi Buku memiliki dua atribut, yaitu Array_Penulis dan Kata_Kunci, yang merupakan koleksi, dan dua atribut  Judul dan Penerbit, yang bukan merupakan koleksi.</a:t>
            </a:r>
          </a:p>
          <a:p>
            <a:pPr>
              <a:lnSpc>
                <a:spcPts val="3592"/>
              </a:lnSpc>
            </a:pPr>
            <a:endParaRPr lang="en-US" sz="3240">
              <a:solidFill>
                <a:srgbClr val="000000"/>
              </a:solidFill>
              <a:latin typeface="Canva Sans"/>
            </a:endParaRPr>
          </a:p>
          <a:p>
            <a:pPr>
              <a:lnSpc>
                <a:spcPts val="3822"/>
              </a:lnSpc>
            </a:pPr>
            <a:r>
              <a:rPr lang="en-US" sz="2940">
                <a:solidFill>
                  <a:srgbClr val="000000"/>
                </a:solidFill>
                <a:latin typeface="Canva Sans"/>
              </a:rPr>
              <a:t>Misalnya, kita ingin mengonversi relasi ke bentuk tabel biasa, tanpa relasi bersarang atau tipe terstruktur sebagai atribut, maka kita dapat menulis permohonan berikut untuk melakukannya.</a:t>
            </a:r>
          </a:p>
          <a:p>
            <a:pPr>
              <a:lnSpc>
                <a:spcPts val="3822"/>
              </a:lnSpc>
            </a:pPr>
            <a:endParaRPr lang="en-US" sz="2940">
              <a:solidFill>
                <a:srgbClr val="000000"/>
              </a:solidFill>
              <a:latin typeface="Canva Sans"/>
            </a:endParaRPr>
          </a:p>
          <a:p>
            <a:pPr>
              <a:lnSpc>
                <a:spcPts val="3822"/>
              </a:lnSpc>
            </a:pPr>
            <a:r>
              <a:rPr lang="en-US" sz="2940">
                <a:solidFill>
                  <a:srgbClr val="000000"/>
                </a:solidFill>
                <a:latin typeface="Canva Sans Bold"/>
              </a:rPr>
              <a:t>select  Judul,A as penulis, Nama_Penulis as Nm_Tulis</a:t>
            </a:r>
          </a:p>
          <a:p>
            <a:pPr>
              <a:lnSpc>
                <a:spcPts val="3822"/>
              </a:lnSpc>
            </a:pPr>
            <a:r>
              <a:rPr lang="en-US" sz="2940">
                <a:solidFill>
                  <a:srgbClr val="000000"/>
                </a:solidFill>
                <a:latin typeface="Canva Sans Bold"/>
              </a:rPr>
              <a:t>                    Cabang_Penulis as Cb_Tulis, K as Kata_Kunci</a:t>
            </a:r>
          </a:p>
          <a:p>
            <a:pPr>
              <a:lnSpc>
                <a:spcPts val="3822"/>
              </a:lnSpc>
            </a:pPr>
            <a:r>
              <a:rPr lang="en-US" sz="2940">
                <a:solidFill>
                  <a:srgbClr val="000000"/>
                </a:solidFill>
                <a:latin typeface="Canva Sans Bold"/>
              </a:rPr>
              <a:t>from Buku as B, unnest(B.Array_Penulis) as A,</a:t>
            </a:r>
          </a:p>
          <a:p>
            <a:pPr>
              <a:lnSpc>
                <a:spcPts val="3822"/>
              </a:lnSpc>
            </a:pPr>
            <a:r>
              <a:rPr lang="en-US" sz="2940">
                <a:solidFill>
                  <a:srgbClr val="000000"/>
                </a:solidFill>
                <a:latin typeface="Canva Sans Bold"/>
              </a:rPr>
              <a:t>                     unnest (B.Kata_Kunci) as K</a:t>
            </a:r>
          </a:p>
          <a:p>
            <a:pPr>
              <a:lnSpc>
                <a:spcPts val="2405"/>
              </a:lnSpc>
            </a:pPr>
            <a:endParaRPr lang="en-US" sz="2940">
              <a:solidFill>
                <a:srgbClr val="000000"/>
              </a:solidFill>
              <a:latin typeface="Canva Sans Bold"/>
            </a:endParaRPr>
          </a:p>
          <a:p>
            <a:pPr>
              <a:lnSpc>
                <a:spcPts val="2405"/>
              </a:lnSpc>
            </a:pPr>
            <a:r>
              <a:rPr lang="en-US" sz="1850">
                <a:solidFill>
                  <a:srgbClr val="000000"/>
                </a:solidFill>
                <a:latin typeface="Canva Sans"/>
              </a:rPr>
              <a:t> </a:t>
            </a: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a:p>
            <a:pPr>
              <a:lnSpc>
                <a:spcPts val="2405"/>
              </a:lnSpc>
            </a:pPr>
            <a:endParaRPr lang="en-US" sz="1850">
              <a:solidFill>
                <a:srgbClr val="000000"/>
              </a:solidFill>
              <a:latin typeface="Canva San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a:off x="13621024" y="7630364"/>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4"/>
            <a:stretch>
              <a:fillRect/>
            </a:stretch>
          </a:blipFill>
        </p:spPr>
      </p:sp>
      <p:sp>
        <p:nvSpPr>
          <p:cNvPr id="5" name="TextBox 5"/>
          <p:cNvSpPr txBox="1"/>
          <p:nvPr/>
        </p:nvSpPr>
        <p:spPr>
          <a:xfrm>
            <a:off x="2977483" y="1711877"/>
            <a:ext cx="14987247" cy="8120475"/>
          </a:xfrm>
          <a:prstGeom prst="rect">
            <a:avLst/>
          </a:prstGeom>
        </p:spPr>
        <p:txBody>
          <a:bodyPr lIns="0" tIns="0" rIns="0" bIns="0" rtlCol="0" anchor="t">
            <a:spAutoFit/>
          </a:bodyPr>
          <a:lstStyle/>
          <a:p>
            <a:pPr>
              <a:lnSpc>
                <a:spcPts val="4578"/>
              </a:lnSpc>
            </a:pPr>
            <a:r>
              <a:rPr lang="en-US" sz="3521">
                <a:solidFill>
                  <a:srgbClr val="000000"/>
                </a:solidFill>
                <a:latin typeface="Canva Sans"/>
              </a:rPr>
              <a:t>Perubah B pada klausa FROM dideklarasikan untuk merentang di Buku. Perubah A dideklarasikan untuk merentang di penulis-penulis pada Array_Penulis untuk buku B, dan K dideklarasikan untuk merentang diatas kata-kata kunci pada  Kata_Kunci dari buku B. Gambar 8.6 memperlihatkan instansiasi relasi Buku dan Gambar 8.5 memperlihatkan relasi yang merupakan hasil permohonan sebelumnya.</a:t>
            </a:r>
          </a:p>
          <a:p>
            <a:pPr>
              <a:lnSpc>
                <a:spcPts val="4578"/>
              </a:lnSpc>
            </a:pPr>
            <a:endParaRPr lang="en-US" sz="3521">
              <a:solidFill>
                <a:srgbClr val="000000"/>
              </a:solidFill>
              <a:latin typeface="Canva Sans"/>
            </a:endParaRPr>
          </a:p>
          <a:p>
            <a:pPr>
              <a:lnSpc>
                <a:spcPts val="4578"/>
              </a:lnSpc>
            </a:pPr>
            <a:r>
              <a:rPr lang="en-US" sz="3521">
                <a:solidFill>
                  <a:srgbClr val="000000"/>
                </a:solidFill>
                <a:latin typeface="Canva Sans"/>
              </a:rPr>
              <a:t>Proses transformasi yang sebaliknya, dari relasi normal pertama (1NF) ke relasi bersarang, dinamakan penyarangan (</a:t>
            </a:r>
            <a:r>
              <a:rPr lang="en-US" sz="3521">
                <a:solidFill>
                  <a:srgbClr val="000000"/>
                </a:solidFill>
                <a:latin typeface="Canva Sans Italics"/>
              </a:rPr>
              <a:t>nesting </a:t>
            </a:r>
            <a:r>
              <a:rPr lang="en-US" sz="3521">
                <a:solidFill>
                  <a:srgbClr val="000000"/>
                </a:solidFill>
                <a:latin typeface="Canva Sans"/>
              </a:rPr>
              <a:t>). Penyarangan dapat dilakukan dengan melakukan pengelompokan dengan SQL. Sebagai contoh, kita mempunyai tabel seperti Gambar 8.5, permohonan berikut akan menyarangkan relasi pada atribut Kata_Kunci.</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TextBox 4"/>
          <p:cNvSpPr txBox="1"/>
          <p:nvPr/>
        </p:nvSpPr>
        <p:spPr>
          <a:xfrm>
            <a:off x="2139761" y="1479373"/>
            <a:ext cx="11703376" cy="2888973"/>
          </a:xfrm>
          <a:prstGeom prst="rect">
            <a:avLst/>
          </a:prstGeom>
        </p:spPr>
        <p:txBody>
          <a:bodyPr lIns="0" tIns="0" rIns="0" bIns="0" rtlCol="0" anchor="t">
            <a:spAutoFit/>
          </a:bodyPr>
          <a:lstStyle/>
          <a:p>
            <a:pPr>
              <a:lnSpc>
                <a:spcPts val="4578"/>
              </a:lnSpc>
            </a:pPr>
            <a:r>
              <a:rPr lang="en-US" sz="3521">
                <a:solidFill>
                  <a:srgbClr val="000000"/>
                </a:solidFill>
                <a:latin typeface="Canva Sans Bold"/>
              </a:rPr>
              <a:t>select Judul, Penulis, Penerbit </a:t>
            </a:r>
          </a:p>
          <a:p>
            <a:pPr>
              <a:lnSpc>
                <a:spcPts val="4578"/>
              </a:lnSpc>
            </a:pPr>
            <a:r>
              <a:rPr lang="en-US" sz="3521">
                <a:solidFill>
                  <a:srgbClr val="000000"/>
                </a:solidFill>
                <a:latin typeface="Canva Sans Bold"/>
              </a:rPr>
              <a:t>  (Nama_Penerbit, Cabang_Penerbit) set (Kata_kunci)</a:t>
            </a:r>
          </a:p>
          <a:p>
            <a:pPr>
              <a:lnSpc>
                <a:spcPts val="4578"/>
              </a:lnSpc>
            </a:pPr>
            <a:r>
              <a:rPr lang="en-US" sz="3521">
                <a:solidFill>
                  <a:srgbClr val="000000"/>
                </a:solidFill>
                <a:latin typeface="Canva Sans Bold"/>
              </a:rPr>
              <a:t>as Himpunan_Kata_Kunci</a:t>
            </a:r>
          </a:p>
          <a:p>
            <a:pPr>
              <a:lnSpc>
                <a:spcPts val="4578"/>
              </a:lnSpc>
            </a:pPr>
            <a:r>
              <a:rPr lang="en-US" sz="3521">
                <a:solidFill>
                  <a:srgbClr val="000000"/>
                </a:solidFill>
                <a:latin typeface="Canva Sans Bold"/>
              </a:rPr>
              <a:t>      from Tabel_Buku</a:t>
            </a:r>
          </a:p>
          <a:p>
            <a:pPr>
              <a:lnSpc>
                <a:spcPts val="4578"/>
              </a:lnSpc>
            </a:pPr>
            <a:r>
              <a:rPr lang="en-US" sz="3521">
                <a:solidFill>
                  <a:srgbClr val="000000"/>
                </a:solidFill>
                <a:latin typeface="Canva Sans Bold"/>
              </a:rPr>
              <a:t>      group by Judul, Penulis, Penerbit</a:t>
            </a:r>
          </a:p>
        </p:txBody>
      </p:sp>
      <p:sp>
        <p:nvSpPr>
          <p:cNvPr id="5" name="TextBox 5"/>
          <p:cNvSpPr txBox="1"/>
          <p:nvPr/>
        </p:nvSpPr>
        <p:spPr>
          <a:xfrm>
            <a:off x="1917648" y="4762003"/>
            <a:ext cx="11703376" cy="715369"/>
          </a:xfrm>
          <a:prstGeom prst="rect">
            <a:avLst/>
          </a:prstGeom>
        </p:spPr>
        <p:txBody>
          <a:bodyPr lIns="0" tIns="0" rIns="0" bIns="0" rtlCol="0" anchor="t">
            <a:spAutoFit/>
          </a:bodyPr>
          <a:lstStyle/>
          <a:p>
            <a:pPr>
              <a:lnSpc>
                <a:spcPts val="5748"/>
              </a:lnSpc>
            </a:pPr>
            <a:r>
              <a:rPr lang="en-US" sz="4421">
                <a:solidFill>
                  <a:srgbClr val="000000"/>
                </a:solidFill>
                <a:latin typeface="Canva Sans Bold"/>
              </a:rPr>
              <a:t>8.3.6 Prosedur dan Fungsi</a:t>
            </a:r>
          </a:p>
        </p:txBody>
      </p:sp>
      <p:sp>
        <p:nvSpPr>
          <p:cNvPr id="6" name="TextBox 6"/>
          <p:cNvSpPr txBox="1"/>
          <p:nvPr/>
        </p:nvSpPr>
        <p:spPr>
          <a:xfrm>
            <a:off x="1905013" y="5932602"/>
            <a:ext cx="15354287" cy="3961268"/>
          </a:xfrm>
          <a:prstGeom prst="rect">
            <a:avLst/>
          </a:prstGeom>
        </p:spPr>
        <p:txBody>
          <a:bodyPr lIns="0" tIns="0" rIns="0" bIns="0" rtlCol="0" anchor="t">
            <a:spAutoFit/>
          </a:bodyPr>
          <a:lstStyle/>
          <a:p>
            <a:pPr>
              <a:lnSpc>
                <a:spcPts val="3911"/>
              </a:lnSpc>
            </a:pPr>
            <a:r>
              <a:rPr lang="en-US" sz="3008">
                <a:solidFill>
                  <a:srgbClr val="000000"/>
                </a:solidFill>
                <a:latin typeface="Canva Sans"/>
              </a:rPr>
              <a:t>SQL: 1999 mengizinkan definisi fungsi, prosedur, dan metode. Hal yang sama dapat dilakukan dengan komponen prosedural SQL:1999, atau dengan bahasa pemrograman eksternal seperti Java atau C++. Pertama kita akan melihat definisi-definisi SQL:1999, kemudian melihat bagaimana menggunakan definisi-definisi tersebut dengan bahasa eksternal. Beberapa sistem basis data mendukung bahasa prosedural mereka masing-masing, seperti PL/SQL di Oracle dan TransactSQL di Microsoft SQL Server (untuk lebih jelasnya, kita dapat melihat buku manual masing-masing DBMS karena ada variasi-variasi dalam sintaksisnya).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2"/>
            <a:stretch>
              <a:fillRect t="-401" b="-401"/>
            </a:stretch>
          </a:blipFill>
        </p:spPr>
      </p:sp>
      <p:sp>
        <p:nvSpPr>
          <p:cNvPr id="3" name="Freeform 3"/>
          <p:cNvSpPr/>
          <p:nvPr/>
        </p:nvSpPr>
        <p:spPr>
          <a:xfrm rot="-258168">
            <a:off x="273963" y="3155024"/>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3"/>
            <a:stretch>
              <a:fillRect l="-4715" r="-4715"/>
            </a:stretch>
          </a:blipFill>
        </p:spPr>
      </p:sp>
      <p:sp>
        <p:nvSpPr>
          <p:cNvPr id="4" name="Freeform 4"/>
          <p:cNvSpPr/>
          <p:nvPr/>
        </p:nvSpPr>
        <p:spPr>
          <a:xfrm rot="727633">
            <a:off x="14107489"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grpSp>
        <p:nvGrpSpPr>
          <p:cNvPr id="5" name="Group 5"/>
          <p:cNvGrpSpPr/>
          <p:nvPr/>
        </p:nvGrpSpPr>
        <p:grpSpPr>
          <a:xfrm>
            <a:off x="2741324" y="2055154"/>
            <a:ext cx="15136553" cy="9628111"/>
            <a:chOff x="0" y="0"/>
            <a:chExt cx="5151316" cy="3276667"/>
          </a:xfrm>
        </p:grpSpPr>
        <p:sp>
          <p:nvSpPr>
            <p:cNvPr id="6" name="Freeform 6"/>
            <p:cNvSpPr/>
            <p:nvPr/>
          </p:nvSpPr>
          <p:spPr>
            <a:xfrm>
              <a:off x="0" y="0"/>
              <a:ext cx="5151316" cy="3276667"/>
            </a:xfrm>
            <a:custGeom>
              <a:avLst/>
              <a:gdLst/>
              <a:ahLst/>
              <a:cxnLst/>
              <a:rect l="l" t="t" r="r" b="b"/>
              <a:pathLst>
                <a:path w="5151316" h="3276667">
                  <a:moveTo>
                    <a:pt x="26085" y="0"/>
                  </a:moveTo>
                  <a:lnTo>
                    <a:pt x="5125231" y="0"/>
                  </a:lnTo>
                  <a:cubicBezTo>
                    <a:pt x="5132149" y="0"/>
                    <a:pt x="5138784" y="2748"/>
                    <a:pt x="5143676" y="7640"/>
                  </a:cubicBezTo>
                  <a:cubicBezTo>
                    <a:pt x="5148568" y="12532"/>
                    <a:pt x="5151316" y="19167"/>
                    <a:pt x="5151316" y="26085"/>
                  </a:cubicBezTo>
                  <a:lnTo>
                    <a:pt x="5151316" y="3250582"/>
                  </a:lnTo>
                  <a:cubicBezTo>
                    <a:pt x="5151316" y="3264988"/>
                    <a:pt x="5139637" y="3276667"/>
                    <a:pt x="5125231" y="3276667"/>
                  </a:cubicBezTo>
                  <a:lnTo>
                    <a:pt x="26085" y="3276667"/>
                  </a:lnTo>
                  <a:cubicBezTo>
                    <a:pt x="19167" y="3276667"/>
                    <a:pt x="12532" y="3273919"/>
                    <a:pt x="7640" y="3269027"/>
                  </a:cubicBezTo>
                  <a:cubicBezTo>
                    <a:pt x="2748" y="3264135"/>
                    <a:pt x="0" y="3257500"/>
                    <a:pt x="0" y="3250582"/>
                  </a:cubicBezTo>
                  <a:lnTo>
                    <a:pt x="0" y="26085"/>
                  </a:lnTo>
                  <a:cubicBezTo>
                    <a:pt x="0" y="11679"/>
                    <a:pt x="11679" y="0"/>
                    <a:pt x="26085" y="0"/>
                  </a:cubicBezTo>
                  <a:close/>
                </a:path>
              </a:pathLst>
            </a:custGeom>
            <a:solidFill>
              <a:srgbClr val="7D603D"/>
            </a:solidFill>
          </p:spPr>
        </p:sp>
        <p:sp>
          <p:nvSpPr>
            <p:cNvPr id="7" name="TextBox 7"/>
            <p:cNvSpPr txBox="1"/>
            <p:nvPr/>
          </p:nvSpPr>
          <p:spPr>
            <a:xfrm>
              <a:off x="0" y="-66675"/>
              <a:ext cx="5151316" cy="3343342"/>
            </a:xfrm>
            <a:prstGeom prst="rect">
              <a:avLst/>
            </a:prstGeom>
          </p:spPr>
          <p:txBody>
            <a:bodyPr lIns="50800" tIns="50800" rIns="50800" bIns="50800" rtlCol="0" anchor="ctr"/>
            <a:lstStyle/>
            <a:p>
              <a:pPr>
                <a:lnSpc>
                  <a:spcPts val="4759"/>
                </a:lnSpc>
              </a:pPr>
              <a:r>
                <a:rPr lang="en-US" sz="3399">
                  <a:solidFill>
                    <a:srgbClr val="000000"/>
                  </a:solidFill>
                  <a:latin typeface="Canva Sans"/>
                </a:rPr>
                <a:t>Misalnya kita ingin membuat fungsi, dengan tabel pada Gambar 8.6, yang mengembalikan jumlah penulis-penulis, dengan skema 4NF. Kita dapat mendefinisikan fungsi-fungsi dengan kode berikut.</a:t>
              </a:r>
            </a:p>
            <a:p>
              <a:pPr>
                <a:lnSpc>
                  <a:spcPts val="4759"/>
                </a:lnSpc>
              </a:pPr>
              <a:r>
                <a:rPr lang="en-US" sz="3399">
                  <a:solidFill>
                    <a:srgbClr val="000000"/>
                  </a:solidFill>
                  <a:latin typeface="Canva Sans Bold"/>
                </a:rPr>
                <a:t>create function Jumlah_Penulis(Judul varchar (20) )</a:t>
              </a:r>
            </a:p>
            <a:p>
              <a:pPr>
                <a:lnSpc>
                  <a:spcPts val="4759"/>
                </a:lnSpc>
              </a:pPr>
              <a:r>
                <a:rPr lang="en-US" sz="3399">
                  <a:solidFill>
                    <a:srgbClr val="000000"/>
                  </a:solidFill>
                  <a:latin typeface="Canva Sans Bold"/>
                </a:rPr>
                <a:t>returns integer</a:t>
              </a:r>
            </a:p>
            <a:p>
              <a:pPr>
                <a:lnSpc>
                  <a:spcPts val="4759"/>
                </a:lnSpc>
              </a:pPr>
              <a:r>
                <a:rPr lang="en-US" sz="3399">
                  <a:solidFill>
                    <a:srgbClr val="000000"/>
                  </a:solidFill>
                  <a:latin typeface="Canva Sans Bold"/>
                </a:rPr>
                <a:t>begin</a:t>
              </a:r>
            </a:p>
            <a:p>
              <a:pPr>
                <a:lnSpc>
                  <a:spcPts val="4759"/>
                </a:lnSpc>
              </a:pPr>
              <a:r>
                <a:rPr lang="en-US" sz="3399">
                  <a:solidFill>
                    <a:srgbClr val="000000"/>
                  </a:solidFill>
                  <a:latin typeface="Canva Sans Bold"/>
                </a:rPr>
                <a:t>            declare jum_penulis integer;</a:t>
              </a:r>
            </a:p>
            <a:p>
              <a:pPr>
                <a:lnSpc>
                  <a:spcPts val="4759"/>
                </a:lnSpc>
              </a:pPr>
              <a:r>
                <a:rPr lang="en-US" sz="3399">
                  <a:solidFill>
                    <a:srgbClr val="000000"/>
                  </a:solidFill>
                  <a:latin typeface="Canva Sans Bold"/>
                </a:rPr>
                <a:t>                             select count (penulis) into Jum_Penulis</a:t>
              </a:r>
            </a:p>
            <a:p>
              <a:pPr>
                <a:lnSpc>
                  <a:spcPts val="4759"/>
                </a:lnSpc>
              </a:pPr>
              <a:r>
                <a:rPr lang="en-US" sz="3399">
                  <a:solidFill>
                    <a:srgbClr val="000000"/>
                  </a:solidFill>
                  <a:latin typeface="Canva Sans Bold"/>
                </a:rPr>
                <a:t>                             from Penulis</a:t>
              </a:r>
            </a:p>
            <a:p>
              <a:pPr>
                <a:lnSpc>
                  <a:spcPts val="4759"/>
                </a:lnSpc>
              </a:pPr>
              <a:r>
                <a:rPr lang="en-US" sz="3399">
                  <a:solidFill>
                    <a:srgbClr val="000000"/>
                  </a:solidFill>
                  <a:latin typeface="Canva Sans Bold"/>
                </a:rPr>
                <a:t>                             where Penulis.Judul = Judul</a:t>
              </a:r>
            </a:p>
            <a:p>
              <a:pPr>
                <a:lnSpc>
                  <a:spcPts val="4759"/>
                </a:lnSpc>
              </a:pPr>
              <a:r>
                <a:rPr lang="en-US" sz="3399">
                  <a:solidFill>
                    <a:srgbClr val="000000"/>
                  </a:solidFill>
                  <a:latin typeface="Canva Sans Bold"/>
                </a:rPr>
                <a:t>           return Jum_Penulis;</a:t>
              </a:r>
            </a:p>
            <a:p>
              <a:pPr>
                <a:lnSpc>
                  <a:spcPts val="4759"/>
                </a:lnSpc>
              </a:pPr>
              <a:r>
                <a:rPr lang="en-US" sz="3399">
                  <a:solidFill>
                    <a:srgbClr val="000000"/>
                  </a:solidFill>
                  <a:latin typeface="Canva Sans Bold"/>
                </a:rPr>
                <a:t>end</a:t>
              </a:r>
            </a:p>
            <a:p>
              <a:pPr>
                <a:lnSpc>
                  <a:spcPts val="4759"/>
                </a:lnSpc>
              </a:pPr>
              <a:endParaRPr lang="en-US" sz="3399">
                <a:solidFill>
                  <a:srgbClr val="000000"/>
                </a:solidFill>
                <a:latin typeface="Canva Sans Bold"/>
              </a:endParaRPr>
            </a:p>
            <a:p>
              <a:pPr>
                <a:lnSpc>
                  <a:spcPts val="1960"/>
                </a:lnSpc>
                <a:spcBef>
                  <a:spcPct val="0"/>
                </a:spcBef>
              </a:pPr>
              <a:endParaRPr lang="en-US" sz="3399">
                <a:solidFill>
                  <a:srgbClr val="000000"/>
                </a:solidFill>
                <a:latin typeface="Canva Sans Bold"/>
              </a:endParaRPr>
            </a:p>
          </p:txBody>
        </p:sp>
      </p:grpSp>
      <p:grpSp>
        <p:nvGrpSpPr>
          <p:cNvPr id="8" name="Group 8"/>
          <p:cNvGrpSpPr/>
          <p:nvPr/>
        </p:nvGrpSpPr>
        <p:grpSpPr>
          <a:xfrm>
            <a:off x="285741" y="383615"/>
            <a:ext cx="12861212" cy="1290170"/>
            <a:chOff x="0" y="0"/>
            <a:chExt cx="4376965" cy="439075"/>
          </a:xfrm>
        </p:grpSpPr>
        <p:sp>
          <p:nvSpPr>
            <p:cNvPr id="9" name="Freeform 9"/>
            <p:cNvSpPr/>
            <p:nvPr/>
          </p:nvSpPr>
          <p:spPr>
            <a:xfrm>
              <a:off x="0" y="0"/>
              <a:ext cx="4376965" cy="439075"/>
            </a:xfrm>
            <a:custGeom>
              <a:avLst/>
              <a:gdLst/>
              <a:ahLst/>
              <a:cxnLst/>
              <a:rect l="l" t="t" r="r" b="b"/>
              <a:pathLst>
                <a:path w="4376965" h="439075">
                  <a:moveTo>
                    <a:pt x="30700" y="0"/>
                  </a:moveTo>
                  <a:lnTo>
                    <a:pt x="4346265" y="0"/>
                  </a:lnTo>
                  <a:cubicBezTo>
                    <a:pt x="4354407" y="0"/>
                    <a:pt x="4362216" y="3234"/>
                    <a:pt x="4367974" y="8992"/>
                  </a:cubicBezTo>
                  <a:cubicBezTo>
                    <a:pt x="4373731" y="14749"/>
                    <a:pt x="4376965" y="22558"/>
                    <a:pt x="4376965" y="30700"/>
                  </a:cubicBezTo>
                  <a:lnTo>
                    <a:pt x="4376965" y="408375"/>
                  </a:lnTo>
                  <a:cubicBezTo>
                    <a:pt x="4376965" y="425330"/>
                    <a:pt x="4363220" y="439075"/>
                    <a:pt x="4346265" y="439075"/>
                  </a:cubicBezTo>
                  <a:lnTo>
                    <a:pt x="30700" y="439075"/>
                  </a:lnTo>
                  <a:cubicBezTo>
                    <a:pt x="13745" y="439075"/>
                    <a:pt x="0" y="425330"/>
                    <a:pt x="0" y="408375"/>
                  </a:cubicBezTo>
                  <a:lnTo>
                    <a:pt x="0" y="30700"/>
                  </a:lnTo>
                  <a:cubicBezTo>
                    <a:pt x="0" y="13745"/>
                    <a:pt x="13745" y="0"/>
                    <a:pt x="30700" y="0"/>
                  </a:cubicBezTo>
                  <a:close/>
                </a:path>
              </a:pathLst>
            </a:custGeom>
            <a:solidFill>
              <a:srgbClr val="7D603D"/>
            </a:solidFill>
          </p:spPr>
        </p:sp>
        <p:sp>
          <p:nvSpPr>
            <p:cNvPr id="10" name="TextBox 10"/>
            <p:cNvSpPr txBox="1"/>
            <p:nvPr/>
          </p:nvSpPr>
          <p:spPr>
            <a:xfrm>
              <a:off x="0" y="-38100"/>
              <a:ext cx="4376965" cy="477175"/>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285741" y="758744"/>
            <a:ext cx="12533045" cy="558962"/>
          </a:xfrm>
          <a:prstGeom prst="rect">
            <a:avLst/>
          </a:prstGeom>
        </p:spPr>
        <p:txBody>
          <a:bodyPr lIns="0" tIns="0" rIns="0" bIns="0" rtlCol="0" anchor="t">
            <a:spAutoFit/>
          </a:bodyPr>
          <a:lstStyle/>
          <a:p>
            <a:pPr algn="ctr">
              <a:lnSpc>
                <a:spcPts val="4033"/>
              </a:lnSpc>
            </a:pPr>
            <a:r>
              <a:rPr lang="en-US" sz="3841">
                <a:solidFill>
                  <a:srgbClr val="000000"/>
                </a:solidFill>
                <a:latin typeface="Hatton Semi-Bold"/>
              </a:rPr>
              <a:t>Fungsi SQL dan Prosedur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1555359" y="1028700"/>
            <a:ext cx="14489315" cy="10415589"/>
            <a:chOff x="0" y="0"/>
            <a:chExt cx="3816116" cy="2743200"/>
          </a:xfrm>
        </p:grpSpPr>
        <p:sp>
          <p:nvSpPr>
            <p:cNvPr id="3" name="Freeform 3"/>
            <p:cNvSpPr/>
            <p:nvPr/>
          </p:nvSpPr>
          <p:spPr>
            <a:xfrm>
              <a:off x="0" y="0"/>
              <a:ext cx="3816116" cy="2743200"/>
            </a:xfrm>
            <a:custGeom>
              <a:avLst/>
              <a:gdLst/>
              <a:ahLst/>
              <a:cxnLst/>
              <a:rect l="l" t="t" r="r" b="b"/>
              <a:pathLst>
                <a:path w="3816116" h="2743200">
                  <a:moveTo>
                    <a:pt x="27250" y="0"/>
                  </a:moveTo>
                  <a:lnTo>
                    <a:pt x="3788866" y="0"/>
                  </a:lnTo>
                  <a:cubicBezTo>
                    <a:pt x="3796093" y="0"/>
                    <a:pt x="3803024" y="2871"/>
                    <a:pt x="3808135" y="7981"/>
                  </a:cubicBezTo>
                  <a:cubicBezTo>
                    <a:pt x="3813245" y="13092"/>
                    <a:pt x="3816116" y="20023"/>
                    <a:pt x="3816116" y="27250"/>
                  </a:cubicBezTo>
                  <a:lnTo>
                    <a:pt x="3816116" y="2715950"/>
                  </a:lnTo>
                  <a:cubicBezTo>
                    <a:pt x="3816116" y="2723177"/>
                    <a:pt x="3813245" y="2730108"/>
                    <a:pt x="3808135" y="2735219"/>
                  </a:cubicBezTo>
                  <a:cubicBezTo>
                    <a:pt x="3803024" y="2740329"/>
                    <a:pt x="3796093" y="2743200"/>
                    <a:pt x="3788866" y="2743200"/>
                  </a:cubicBezTo>
                  <a:lnTo>
                    <a:pt x="27250" y="2743200"/>
                  </a:lnTo>
                  <a:cubicBezTo>
                    <a:pt x="20023" y="2743200"/>
                    <a:pt x="13092" y="2740329"/>
                    <a:pt x="7981" y="2735219"/>
                  </a:cubicBezTo>
                  <a:cubicBezTo>
                    <a:pt x="2871" y="2730108"/>
                    <a:pt x="0" y="2723177"/>
                    <a:pt x="0" y="2715950"/>
                  </a:cubicBezTo>
                  <a:lnTo>
                    <a:pt x="0" y="27250"/>
                  </a:lnTo>
                  <a:cubicBezTo>
                    <a:pt x="0" y="20023"/>
                    <a:pt x="2871" y="13092"/>
                    <a:pt x="7981" y="7981"/>
                  </a:cubicBezTo>
                  <a:cubicBezTo>
                    <a:pt x="13092" y="2871"/>
                    <a:pt x="20023" y="0"/>
                    <a:pt x="27250" y="0"/>
                  </a:cubicBezTo>
                  <a:close/>
                </a:path>
              </a:pathLst>
            </a:custGeom>
            <a:solidFill>
              <a:srgbClr val="000000">
                <a:alpha val="0"/>
              </a:srgbClr>
            </a:solidFill>
            <a:ln w="47625" cap="rnd">
              <a:solidFill>
                <a:srgbClr val="7D603D"/>
              </a:solidFill>
              <a:prstDash val="solid"/>
              <a:round/>
            </a:ln>
          </p:spPr>
        </p:sp>
        <p:sp>
          <p:nvSpPr>
            <p:cNvPr id="4" name="TextBox 4"/>
            <p:cNvSpPr txBox="1"/>
            <p:nvPr/>
          </p:nvSpPr>
          <p:spPr>
            <a:xfrm>
              <a:off x="0" y="-66675"/>
              <a:ext cx="3816116" cy="2809875"/>
            </a:xfrm>
            <a:prstGeom prst="rect">
              <a:avLst/>
            </a:prstGeom>
          </p:spPr>
          <p:txBody>
            <a:bodyPr lIns="50800" tIns="50800" rIns="50800" bIns="50800" rtlCol="0" anchor="ctr"/>
            <a:lstStyle/>
            <a:p>
              <a:pPr>
                <a:lnSpc>
                  <a:spcPts val="5179"/>
                </a:lnSpc>
              </a:pPr>
              <a:r>
                <a:rPr lang="en-US" sz="3699">
                  <a:solidFill>
                    <a:srgbClr val="000000"/>
                  </a:solidFill>
                  <a:latin typeface="Canva Sans"/>
                </a:rPr>
                <a:t>Fungsi tersebut dapat digunakan pada permohonan yang mengembalikan judul-judul dari semua buku yang memiliki lebih dari satu penulis.</a:t>
              </a:r>
            </a:p>
            <a:p>
              <a:pPr>
                <a:lnSpc>
                  <a:spcPts val="5179"/>
                </a:lnSpc>
              </a:pPr>
              <a:r>
                <a:rPr lang="en-US" sz="3699">
                  <a:solidFill>
                    <a:srgbClr val="000000"/>
                  </a:solidFill>
                  <a:latin typeface="Canva Sans"/>
                </a:rPr>
                <a:t>            </a:t>
              </a:r>
              <a:r>
                <a:rPr lang="en-US" sz="3699">
                  <a:solidFill>
                    <a:srgbClr val="000000"/>
                  </a:solidFill>
                  <a:latin typeface="Canva Sans Bold"/>
                </a:rPr>
                <a:t>select Judul</a:t>
              </a:r>
            </a:p>
            <a:p>
              <a:pPr>
                <a:lnSpc>
                  <a:spcPts val="5179"/>
                </a:lnSpc>
              </a:pPr>
              <a:r>
                <a:rPr lang="en-US" sz="3699">
                  <a:solidFill>
                    <a:srgbClr val="000000"/>
                  </a:solidFill>
                  <a:latin typeface="Canva Sans Bold"/>
                </a:rPr>
                <a:t>             from Buku1</a:t>
              </a:r>
            </a:p>
            <a:p>
              <a:pPr>
                <a:lnSpc>
                  <a:spcPts val="5179"/>
                </a:lnSpc>
              </a:pPr>
              <a:r>
                <a:rPr lang="en-US" sz="3699">
                  <a:solidFill>
                    <a:srgbClr val="000000"/>
                  </a:solidFill>
                  <a:latin typeface="Canva Sans Bold"/>
                </a:rPr>
                <a:t>             where Jumlah_Penulis (Judul ) &gt; 1</a:t>
              </a:r>
            </a:p>
            <a:p>
              <a:pPr>
                <a:lnSpc>
                  <a:spcPts val="5179"/>
                </a:lnSpc>
              </a:pPr>
              <a:r>
                <a:rPr lang="en-US" sz="3699">
                  <a:solidFill>
                    <a:srgbClr val="000000"/>
                  </a:solidFill>
                  <a:latin typeface="Canva Sans"/>
                </a:rPr>
                <a:t>Kebanyakan fungsi berguna untuk tipe data terspesialisasi seperti gambar dan objek geometris. Sebagai contoh, tipe data poligon yang digunakan pada basis data peta mungkin memiliki fungsi untuk menguji apakah dua poligon tumpang tindih, dan suatu tipe data gambar mungkin memiliki fungsi untuk membandingkan kesamaan dua gambar.</a:t>
              </a:r>
            </a:p>
            <a:p>
              <a:pPr>
                <a:lnSpc>
                  <a:spcPts val="5179"/>
                </a:lnSpc>
              </a:pPr>
              <a:endParaRPr lang="en-US" sz="3699">
                <a:solidFill>
                  <a:srgbClr val="000000"/>
                </a:solidFill>
                <a:latin typeface="Canva Sans"/>
              </a:endParaRPr>
            </a:p>
            <a:p>
              <a:pPr>
                <a:lnSpc>
                  <a:spcPts val="5179"/>
                </a:lnSpc>
              </a:pPr>
              <a:endParaRPr lang="en-US" sz="3699">
                <a:solidFill>
                  <a:srgbClr val="000000"/>
                </a:solidFill>
                <a:latin typeface="Canva Sans"/>
              </a:endParaRPr>
            </a:p>
          </p:txBody>
        </p:sp>
      </p:grpSp>
      <p:sp>
        <p:nvSpPr>
          <p:cNvPr id="5" name="Freeform 5"/>
          <p:cNvSpPr/>
          <p:nvPr/>
        </p:nvSpPr>
        <p:spPr>
          <a:xfrm rot="1305086">
            <a:off x="-994772" y="5875615"/>
            <a:ext cx="2889194" cy="4479370"/>
          </a:xfrm>
          <a:custGeom>
            <a:avLst/>
            <a:gdLst/>
            <a:ahLst/>
            <a:cxnLst/>
            <a:rect l="l" t="t" r="r" b="b"/>
            <a:pathLst>
              <a:path w="2889194" h="4479370">
                <a:moveTo>
                  <a:pt x="0" y="0"/>
                </a:moveTo>
                <a:lnTo>
                  <a:pt x="2889194" y="0"/>
                </a:lnTo>
                <a:lnTo>
                  <a:pt x="2889194" y="4479370"/>
                </a:lnTo>
                <a:lnTo>
                  <a:pt x="0" y="4479370"/>
                </a:lnTo>
                <a:lnTo>
                  <a:pt x="0" y="0"/>
                </a:lnTo>
                <a:close/>
              </a:path>
            </a:pathLst>
          </a:custGeom>
          <a:blipFill>
            <a:blip r:embed="rId2"/>
            <a:stretch>
              <a:fillRect/>
            </a:stretch>
          </a:blipFill>
        </p:spPr>
      </p:sp>
      <p:sp>
        <p:nvSpPr>
          <p:cNvPr id="6" name="Freeform 6"/>
          <p:cNvSpPr/>
          <p:nvPr/>
        </p:nvSpPr>
        <p:spPr>
          <a:xfrm rot="1584748">
            <a:off x="13649510" y="5653805"/>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3"/>
            <a:stretch>
              <a:fillRect/>
            </a:stretch>
          </a:blipFill>
        </p:spPr>
      </p:sp>
      <p:sp>
        <p:nvSpPr>
          <p:cNvPr id="7" name="Freeform 7"/>
          <p:cNvSpPr/>
          <p:nvPr/>
        </p:nvSpPr>
        <p:spPr>
          <a:xfrm rot="-5399999" flipH="1">
            <a:off x="11565439" y="-421948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4"/>
            <a:stretch>
              <a:fillRect/>
            </a:stretch>
          </a:blipFill>
        </p:spPr>
      </p:sp>
      <p:sp>
        <p:nvSpPr>
          <p:cNvPr id="8" name="Freeform 8"/>
          <p:cNvSpPr/>
          <p:nvPr/>
        </p:nvSpPr>
        <p:spPr>
          <a:xfrm>
            <a:off x="-627709" y="-174092"/>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5"/>
            <a:stretch>
              <a:fillRect/>
            </a:stretch>
          </a:blipFill>
        </p:spPr>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1305086">
            <a:off x="-994772" y="6378248"/>
            <a:ext cx="2889194" cy="4479370"/>
          </a:xfrm>
          <a:custGeom>
            <a:avLst/>
            <a:gdLst/>
            <a:ahLst/>
            <a:cxnLst/>
            <a:rect l="l" t="t" r="r" b="b"/>
            <a:pathLst>
              <a:path w="2889194" h="4479370">
                <a:moveTo>
                  <a:pt x="0" y="0"/>
                </a:moveTo>
                <a:lnTo>
                  <a:pt x="2889194" y="0"/>
                </a:lnTo>
                <a:lnTo>
                  <a:pt x="2889194" y="4479370"/>
                </a:lnTo>
                <a:lnTo>
                  <a:pt x="0" y="4479370"/>
                </a:lnTo>
                <a:lnTo>
                  <a:pt x="0" y="0"/>
                </a:lnTo>
                <a:close/>
              </a:path>
            </a:pathLst>
          </a:custGeom>
          <a:blipFill>
            <a:blip r:embed="rId2"/>
            <a:stretch>
              <a:fillRect/>
            </a:stretch>
          </a:blipFill>
        </p:spPr>
      </p:sp>
      <p:sp>
        <p:nvSpPr>
          <p:cNvPr id="3" name="Freeform 3"/>
          <p:cNvSpPr/>
          <p:nvPr/>
        </p:nvSpPr>
        <p:spPr>
          <a:xfrm>
            <a:off x="-627709" y="-174092"/>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3"/>
            <a:stretch>
              <a:fillRect/>
            </a:stretch>
          </a:blipFill>
        </p:spPr>
      </p:sp>
      <p:sp>
        <p:nvSpPr>
          <p:cNvPr id="4" name="Freeform 4"/>
          <p:cNvSpPr/>
          <p:nvPr/>
        </p:nvSpPr>
        <p:spPr>
          <a:xfrm rot="1584748">
            <a:off x="14322362" y="4503133"/>
            <a:ext cx="5873877" cy="8229600"/>
          </a:xfrm>
          <a:custGeom>
            <a:avLst/>
            <a:gdLst/>
            <a:ahLst/>
            <a:cxnLst/>
            <a:rect l="l" t="t" r="r" b="b"/>
            <a:pathLst>
              <a:path w="5873877" h="8229600">
                <a:moveTo>
                  <a:pt x="0" y="0"/>
                </a:moveTo>
                <a:lnTo>
                  <a:pt x="5873876" y="0"/>
                </a:lnTo>
                <a:lnTo>
                  <a:pt x="5873876" y="8229600"/>
                </a:lnTo>
                <a:lnTo>
                  <a:pt x="0" y="8229600"/>
                </a:lnTo>
                <a:lnTo>
                  <a:pt x="0" y="0"/>
                </a:lnTo>
                <a:close/>
              </a:path>
            </a:pathLst>
          </a:custGeom>
          <a:blipFill>
            <a:blip r:embed="rId4"/>
            <a:stretch>
              <a:fillRect/>
            </a:stretch>
          </a:blipFill>
        </p:spPr>
      </p:sp>
      <p:sp>
        <p:nvSpPr>
          <p:cNvPr id="5" name="Freeform 5"/>
          <p:cNvSpPr/>
          <p:nvPr/>
        </p:nvSpPr>
        <p:spPr>
          <a:xfrm rot="-5399999" flipH="1">
            <a:off x="11397895" y="-5731002"/>
            <a:ext cx="16230600" cy="5518404"/>
          </a:xfrm>
          <a:custGeom>
            <a:avLst/>
            <a:gdLst/>
            <a:ahLst/>
            <a:cxnLst/>
            <a:rect l="l" t="t" r="r" b="b"/>
            <a:pathLst>
              <a:path w="16230600" h="5518404">
                <a:moveTo>
                  <a:pt x="16230600" y="0"/>
                </a:moveTo>
                <a:lnTo>
                  <a:pt x="0" y="0"/>
                </a:lnTo>
                <a:lnTo>
                  <a:pt x="0" y="5518404"/>
                </a:lnTo>
                <a:lnTo>
                  <a:pt x="16230600" y="5518404"/>
                </a:lnTo>
                <a:lnTo>
                  <a:pt x="16230600" y="0"/>
                </a:lnTo>
                <a:close/>
              </a:path>
            </a:pathLst>
          </a:custGeom>
          <a:blipFill>
            <a:blip r:embed="rId5"/>
            <a:stretch>
              <a:fillRect/>
            </a:stretch>
          </a:blipFill>
        </p:spPr>
      </p:sp>
      <p:grpSp>
        <p:nvGrpSpPr>
          <p:cNvPr id="6" name="Group 6"/>
          <p:cNvGrpSpPr/>
          <p:nvPr/>
        </p:nvGrpSpPr>
        <p:grpSpPr>
          <a:xfrm>
            <a:off x="1349369" y="329444"/>
            <a:ext cx="15404624" cy="11350081"/>
            <a:chOff x="0" y="0"/>
            <a:chExt cx="5242547" cy="3862693"/>
          </a:xfrm>
        </p:grpSpPr>
        <p:sp>
          <p:nvSpPr>
            <p:cNvPr id="7" name="Freeform 7"/>
            <p:cNvSpPr/>
            <p:nvPr/>
          </p:nvSpPr>
          <p:spPr>
            <a:xfrm>
              <a:off x="0" y="0"/>
              <a:ext cx="5242547" cy="3862693"/>
            </a:xfrm>
            <a:custGeom>
              <a:avLst/>
              <a:gdLst/>
              <a:ahLst/>
              <a:cxnLst/>
              <a:rect l="l" t="t" r="r" b="b"/>
              <a:pathLst>
                <a:path w="5242547" h="3862693">
                  <a:moveTo>
                    <a:pt x="25631" y="0"/>
                  </a:moveTo>
                  <a:lnTo>
                    <a:pt x="5216916" y="0"/>
                  </a:lnTo>
                  <a:cubicBezTo>
                    <a:pt x="5223713" y="0"/>
                    <a:pt x="5230233" y="2700"/>
                    <a:pt x="5235039" y="7507"/>
                  </a:cubicBezTo>
                  <a:cubicBezTo>
                    <a:pt x="5239846" y="12314"/>
                    <a:pt x="5242547" y="18833"/>
                    <a:pt x="5242547" y="25631"/>
                  </a:cubicBezTo>
                  <a:lnTo>
                    <a:pt x="5242547" y="3837062"/>
                  </a:lnTo>
                  <a:cubicBezTo>
                    <a:pt x="5242547" y="3843860"/>
                    <a:pt x="5239846" y="3850379"/>
                    <a:pt x="5235039" y="3855186"/>
                  </a:cubicBezTo>
                  <a:cubicBezTo>
                    <a:pt x="5230233" y="3859993"/>
                    <a:pt x="5223713" y="3862693"/>
                    <a:pt x="5216916" y="3862693"/>
                  </a:cubicBezTo>
                  <a:lnTo>
                    <a:pt x="25631" y="3862693"/>
                  </a:lnTo>
                  <a:cubicBezTo>
                    <a:pt x="18833" y="3862693"/>
                    <a:pt x="12314" y="3859993"/>
                    <a:pt x="7507" y="3855186"/>
                  </a:cubicBezTo>
                  <a:cubicBezTo>
                    <a:pt x="2700" y="3850379"/>
                    <a:pt x="0" y="3843860"/>
                    <a:pt x="0" y="3837062"/>
                  </a:cubicBezTo>
                  <a:lnTo>
                    <a:pt x="0" y="25631"/>
                  </a:lnTo>
                  <a:cubicBezTo>
                    <a:pt x="0" y="18833"/>
                    <a:pt x="2700" y="12314"/>
                    <a:pt x="7507" y="7507"/>
                  </a:cubicBezTo>
                  <a:cubicBezTo>
                    <a:pt x="12314" y="2700"/>
                    <a:pt x="18833" y="0"/>
                    <a:pt x="25631" y="0"/>
                  </a:cubicBezTo>
                  <a:close/>
                </a:path>
              </a:pathLst>
            </a:custGeom>
            <a:solidFill>
              <a:srgbClr val="7D603D"/>
            </a:solidFill>
          </p:spPr>
        </p:sp>
        <p:sp>
          <p:nvSpPr>
            <p:cNvPr id="8" name="TextBox 8"/>
            <p:cNvSpPr txBox="1"/>
            <p:nvPr/>
          </p:nvSpPr>
          <p:spPr>
            <a:xfrm>
              <a:off x="0" y="-66675"/>
              <a:ext cx="5242547" cy="3929368"/>
            </a:xfrm>
            <a:prstGeom prst="rect">
              <a:avLst/>
            </a:prstGeom>
          </p:spPr>
          <p:txBody>
            <a:bodyPr lIns="50800" tIns="50800" rIns="50800" bIns="50800" rtlCol="0" anchor="ctr"/>
            <a:lstStyle/>
            <a:p>
              <a:pPr>
                <a:lnSpc>
                  <a:spcPts val="5039"/>
                </a:lnSpc>
              </a:pPr>
              <a:r>
                <a:rPr lang="en-US" sz="3599">
                  <a:solidFill>
                    <a:srgbClr val="000000"/>
                  </a:solidFill>
                  <a:latin typeface="Canva Sans"/>
                </a:rPr>
                <a:t>SQL:1999 juga mendukung prosedur-prosedur. Fungsi Jumlah_Penulis sebelumnya juga dapat ditulis sebagai prosedur berikut.</a:t>
              </a:r>
            </a:p>
            <a:p>
              <a:pPr>
                <a:lnSpc>
                  <a:spcPts val="5039"/>
                </a:lnSpc>
              </a:pPr>
              <a:r>
                <a:rPr lang="en-US" sz="3599">
                  <a:solidFill>
                    <a:srgbClr val="000000"/>
                  </a:solidFill>
                  <a:latin typeface="Canva Sans"/>
                </a:rPr>
                <a:t> </a:t>
              </a:r>
            </a:p>
            <a:p>
              <a:pPr>
                <a:lnSpc>
                  <a:spcPts val="5039"/>
                </a:lnSpc>
              </a:pPr>
              <a:r>
                <a:rPr lang="en-US" sz="3599">
                  <a:solidFill>
                    <a:srgbClr val="000000"/>
                  </a:solidFill>
                  <a:latin typeface="Canva Sans"/>
                </a:rPr>
                <a:t>         </a:t>
              </a:r>
              <a:r>
                <a:rPr lang="en-US" sz="3599">
                  <a:solidFill>
                    <a:srgbClr val="000000"/>
                  </a:solidFill>
                  <a:latin typeface="Canva Sans Bold"/>
                </a:rPr>
                <a:t>create prosedure Jumlah_Penulis</a:t>
              </a:r>
            </a:p>
            <a:p>
              <a:pPr>
                <a:lnSpc>
                  <a:spcPts val="5039"/>
                </a:lnSpc>
              </a:pPr>
              <a:r>
                <a:rPr lang="en-US" sz="3599">
                  <a:solidFill>
                    <a:srgbClr val="000000"/>
                  </a:solidFill>
                  <a:latin typeface="Canva Sans Bold"/>
                </a:rPr>
                <a:t>           ( in Judul varchar (20), out jum_penulis integer)</a:t>
              </a:r>
            </a:p>
            <a:p>
              <a:pPr>
                <a:lnSpc>
                  <a:spcPts val="5039"/>
                </a:lnSpc>
              </a:pPr>
              <a:r>
                <a:rPr lang="en-US" sz="3599">
                  <a:solidFill>
                    <a:srgbClr val="000000"/>
                  </a:solidFill>
                  <a:latin typeface="Canva Sans Bold"/>
                </a:rPr>
                <a:t>            begin</a:t>
              </a:r>
            </a:p>
            <a:p>
              <a:pPr>
                <a:lnSpc>
                  <a:spcPts val="5039"/>
                </a:lnSpc>
              </a:pPr>
              <a:r>
                <a:rPr lang="en-US" sz="3599">
                  <a:solidFill>
                    <a:srgbClr val="000000"/>
                  </a:solidFill>
                  <a:latin typeface="Canva Sans Bold"/>
                </a:rPr>
                <a:t>                           select count(penulis) into Jum_Penulis</a:t>
              </a:r>
            </a:p>
            <a:p>
              <a:pPr>
                <a:lnSpc>
                  <a:spcPts val="5039"/>
                </a:lnSpc>
              </a:pPr>
              <a:r>
                <a:rPr lang="en-US" sz="3599">
                  <a:solidFill>
                    <a:srgbClr val="000000"/>
                  </a:solidFill>
                  <a:latin typeface="Canva Sans Bold"/>
                </a:rPr>
                <a:t>                           from Penulis</a:t>
              </a:r>
            </a:p>
            <a:p>
              <a:pPr>
                <a:lnSpc>
                  <a:spcPts val="5039"/>
                </a:lnSpc>
              </a:pPr>
              <a:r>
                <a:rPr lang="en-US" sz="3599">
                  <a:solidFill>
                    <a:srgbClr val="000000"/>
                  </a:solidFill>
                  <a:latin typeface="Canva Sans Bold"/>
                </a:rPr>
                <a:t>                           where Penulis.Judul = Judul</a:t>
              </a:r>
            </a:p>
            <a:p>
              <a:pPr>
                <a:lnSpc>
                  <a:spcPts val="5039"/>
                </a:lnSpc>
              </a:pPr>
              <a:r>
                <a:rPr lang="en-US" sz="3599">
                  <a:solidFill>
                    <a:srgbClr val="000000"/>
                  </a:solidFill>
                  <a:latin typeface="Canva Sans Bold"/>
                </a:rPr>
                <a:t>end</a:t>
              </a:r>
            </a:p>
            <a:p>
              <a:pPr>
                <a:lnSpc>
                  <a:spcPts val="5039"/>
                </a:lnSpc>
              </a:pPr>
              <a:endParaRPr lang="en-US" sz="3599">
                <a:solidFill>
                  <a:srgbClr val="000000"/>
                </a:solidFill>
                <a:latin typeface="Canva Sans Bold"/>
              </a:endParaRPr>
            </a:p>
            <a:p>
              <a:pPr>
                <a:lnSpc>
                  <a:spcPts val="5459"/>
                </a:lnSpc>
              </a:pPr>
              <a:r>
                <a:rPr lang="en-US" sz="3899">
                  <a:solidFill>
                    <a:srgbClr val="000000"/>
                  </a:solidFill>
                  <a:latin typeface="Canva Sans"/>
                </a:rPr>
                <a:t>Prosedur dapat dipanggil dari prosedur SQL atau dari SQL tertanam dengan pernyataan </a:t>
              </a:r>
              <a:r>
                <a:rPr lang="en-US" sz="3899">
                  <a:solidFill>
                    <a:srgbClr val="000000"/>
                  </a:solidFill>
                  <a:latin typeface="Canva Sans Italics"/>
                </a:rPr>
                <a:t>call </a:t>
              </a:r>
              <a:r>
                <a:rPr lang="en-US" sz="3899">
                  <a:solidFill>
                    <a:srgbClr val="000000"/>
                  </a:solidFill>
                  <a:latin typeface="Canva Sans"/>
                </a:rPr>
                <a:t>seperti berikut.</a:t>
              </a:r>
            </a:p>
            <a:p>
              <a:pPr>
                <a:lnSpc>
                  <a:spcPts val="5039"/>
                </a:lnSpc>
              </a:pPr>
              <a:r>
                <a:rPr lang="en-US" sz="3599">
                  <a:solidFill>
                    <a:srgbClr val="000000"/>
                  </a:solidFill>
                  <a:latin typeface="Canva Sans"/>
                </a:rPr>
                <a:t>                </a:t>
              </a:r>
            </a:p>
            <a:p>
              <a:pPr>
                <a:lnSpc>
                  <a:spcPts val="5039"/>
                </a:lnSpc>
              </a:pPr>
              <a:r>
                <a:rPr lang="en-US" sz="3599">
                  <a:solidFill>
                    <a:srgbClr val="000000"/>
                  </a:solidFill>
                  <a:latin typeface="Canva Sans"/>
                </a:rPr>
                <a:t> </a:t>
              </a:r>
            </a:p>
            <a:p>
              <a:pPr>
                <a:lnSpc>
                  <a:spcPts val="5039"/>
                </a:lnSpc>
              </a:pPr>
              <a:endParaRPr lang="en-US" sz="3599">
                <a:solidFill>
                  <a:srgbClr val="000000"/>
                </a:solidFill>
                <a:latin typeface="Canva Sans"/>
              </a:endParaRPr>
            </a:p>
            <a:p>
              <a:pPr>
                <a:lnSpc>
                  <a:spcPts val="2240"/>
                </a:lnSpc>
                <a:spcBef>
                  <a:spcPct val="0"/>
                </a:spcBef>
              </a:pPr>
              <a:endParaRPr lang="en-US" sz="3599">
                <a:solidFill>
                  <a:srgbClr val="000000"/>
                </a:solidFill>
                <a:latin typeface="Canva Sans"/>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2"/>
            <a:stretch>
              <a:fillRect t="-401" b="-401"/>
            </a:stretch>
          </a:blipFill>
        </p:spPr>
      </p:sp>
      <p:sp>
        <p:nvSpPr>
          <p:cNvPr id="3" name="Freeform 3"/>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3"/>
            <a:stretch>
              <a:fillRect l="-4715" r="-4715"/>
            </a:stretch>
          </a:blipFill>
        </p:spPr>
      </p:sp>
      <p:sp>
        <p:nvSpPr>
          <p:cNvPr id="4" name="Freeform 4"/>
          <p:cNvSpPr/>
          <p:nvPr/>
        </p:nvSpPr>
        <p:spPr>
          <a:xfrm rot="1584748">
            <a:off x="14322362" y="4503133"/>
            <a:ext cx="5873877" cy="8229600"/>
          </a:xfrm>
          <a:custGeom>
            <a:avLst/>
            <a:gdLst/>
            <a:ahLst/>
            <a:cxnLst/>
            <a:rect l="l" t="t" r="r" b="b"/>
            <a:pathLst>
              <a:path w="5873877" h="8229600">
                <a:moveTo>
                  <a:pt x="0" y="0"/>
                </a:moveTo>
                <a:lnTo>
                  <a:pt x="5873876" y="0"/>
                </a:lnTo>
                <a:lnTo>
                  <a:pt x="5873876" y="8229600"/>
                </a:lnTo>
                <a:lnTo>
                  <a:pt x="0" y="8229600"/>
                </a:lnTo>
                <a:lnTo>
                  <a:pt x="0" y="0"/>
                </a:lnTo>
                <a:close/>
              </a:path>
            </a:pathLst>
          </a:custGeom>
          <a:blipFill>
            <a:blip r:embed="rId4"/>
            <a:stretch>
              <a:fillRect/>
            </a:stretch>
          </a:blipFill>
        </p:spPr>
      </p:sp>
      <p:sp>
        <p:nvSpPr>
          <p:cNvPr id="5" name="Freeform 5"/>
          <p:cNvSpPr/>
          <p:nvPr/>
        </p:nvSpPr>
        <p:spPr>
          <a:xfrm>
            <a:off x="0" y="0"/>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5"/>
            <a:stretch>
              <a:fillRect/>
            </a:stretch>
          </a:blipFill>
        </p:spPr>
      </p:sp>
      <p:grpSp>
        <p:nvGrpSpPr>
          <p:cNvPr id="6" name="Group 6"/>
          <p:cNvGrpSpPr/>
          <p:nvPr/>
        </p:nvGrpSpPr>
        <p:grpSpPr>
          <a:xfrm>
            <a:off x="2741324" y="2055154"/>
            <a:ext cx="15136553" cy="9628111"/>
            <a:chOff x="0" y="0"/>
            <a:chExt cx="5151316" cy="3276667"/>
          </a:xfrm>
        </p:grpSpPr>
        <p:sp>
          <p:nvSpPr>
            <p:cNvPr id="7" name="Freeform 7"/>
            <p:cNvSpPr/>
            <p:nvPr/>
          </p:nvSpPr>
          <p:spPr>
            <a:xfrm>
              <a:off x="0" y="0"/>
              <a:ext cx="5151316" cy="3276667"/>
            </a:xfrm>
            <a:custGeom>
              <a:avLst/>
              <a:gdLst/>
              <a:ahLst/>
              <a:cxnLst/>
              <a:rect l="l" t="t" r="r" b="b"/>
              <a:pathLst>
                <a:path w="5151316" h="3276667">
                  <a:moveTo>
                    <a:pt x="26085" y="0"/>
                  </a:moveTo>
                  <a:lnTo>
                    <a:pt x="5125231" y="0"/>
                  </a:lnTo>
                  <a:cubicBezTo>
                    <a:pt x="5132149" y="0"/>
                    <a:pt x="5138784" y="2748"/>
                    <a:pt x="5143676" y="7640"/>
                  </a:cubicBezTo>
                  <a:cubicBezTo>
                    <a:pt x="5148568" y="12532"/>
                    <a:pt x="5151316" y="19167"/>
                    <a:pt x="5151316" y="26085"/>
                  </a:cubicBezTo>
                  <a:lnTo>
                    <a:pt x="5151316" y="3250582"/>
                  </a:lnTo>
                  <a:cubicBezTo>
                    <a:pt x="5151316" y="3264988"/>
                    <a:pt x="5139637" y="3276667"/>
                    <a:pt x="5125231" y="3276667"/>
                  </a:cubicBezTo>
                  <a:lnTo>
                    <a:pt x="26085" y="3276667"/>
                  </a:lnTo>
                  <a:cubicBezTo>
                    <a:pt x="19167" y="3276667"/>
                    <a:pt x="12532" y="3273919"/>
                    <a:pt x="7640" y="3269027"/>
                  </a:cubicBezTo>
                  <a:cubicBezTo>
                    <a:pt x="2748" y="3264135"/>
                    <a:pt x="0" y="3257500"/>
                    <a:pt x="0" y="3250582"/>
                  </a:cubicBezTo>
                  <a:lnTo>
                    <a:pt x="0" y="26085"/>
                  </a:lnTo>
                  <a:cubicBezTo>
                    <a:pt x="0" y="11679"/>
                    <a:pt x="11679" y="0"/>
                    <a:pt x="26085" y="0"/>
                  </a:cubicBezTo>
                  <a:close/>
                </a:path>
              </a:pathLst>
            </a:custGeom>
            <a:solidFill>
              <a:srgbClr val="7D603D"/>
            </a:solidFill>
          </p:spPr>
        </p:sp>
        <p:sp>
          <p:nvSpPr>
            <p:cNvPr id="8" name="TextBox 8"/>
            <p:cNvSpPr txBox="1"/>
            <p:nvPr/>
          </p:nvSpPr>
          <p:spPr>
            <a:xfrm>
              <a:off x="0" y="-66675"/>
              <a:ext cx="5151316" cy="3343342"/>
            </a:xfrm>
            <a:prstGeom prst="rect">
              <a:avLst/>
            </a:prstGeom>
          </p:spPr>
          <p:txBody>
            <a:bodyPr lIns="50800" tIns="50800" rIns="50800" bIns="50800" rtlCol="0" anchor="ctr"/>
            <a:lstStyle/>
            <a:p>
              <a:pPr>
                <a:lnSpc>
                  <a:spcPts val="4759"/>
                </a:lnSpc>
              </a:pPr>
              <a:r>
                <a:rPr lang="en-US" sz="3399">
                  <a:solidFill>
                    <a:srgbClr val="000000"/>
                  </a:solidFill>
                  <a:latin typeface="Canva Sans Bold"/>
                </a:rPr>
                <a:t>declare Jum_Penulis Integer;</a:t>
              </a:r>
            </a:p>
            <a:p>
              <a:pPr>
                <a:lnSpc>
                  <a:spcPts val="4759"/>
                </a:lnSpc>
              </a:pPr>
              <a:r>
                <a:rPr lang="en-US" sz="3399">
                  <a:solidFill>
                    <a:srgbClr val="000000"/>
                  </a:solidFill>
                  <a:latin typeface="Canva Sans Bold"/>
                </a:rPr>
                <a:t>call Jumlah_Penulis</a:t>
              </a:r>
            </a:p>
            <a:p>
              <a:pPr>
                <a:lnSpc>
                  <a:spcPts val="4759"/>
                </a:lnSpc>
              </a:pPr>
              <a:r>
                <a:rPr lang="en-US" sz="3399">
                  <a:solidFill>
                    <a:srgbClr val="000000"/>
                  </a:solidFill>
                  <a:latin typeface="Canva Sans Bold"/>
                </a:rPr>
                <a:t>( ‘Perancangan Sistem Basis Data’, Jum_Penulis)</a:t>
              </a:r>
            </a:p>
            <a:p>
              <a:pPr>
                <a:lnSpc>
                  <a:spcPts val="4759"/>
                </a:lnSpc>
              </a:pPr>
              <a:endParaRPr lang="en-US" sz="3399">
                <a:solidFill>
                  <a:srgbClr val="000000"/>
                </a:solidFill>
                <a:latin typeface="Canva Sans Bold"/>
              </a:endParaRPr>
            </a:p>
            <a:p>
              <a:pPr>
                <a:lnSpc>
                  <a:spcPts val="4759"/>
                </a:lnSpc>
              </a:pPr>
              <a:r>
                <a:rPr lang="en-US" sz="3399">
                  <a:solidFill>
                    <a:srgbClr val="000000"/>
                  </a:solidFill>
                  <a:latin typeface="Canva Sans"/>
                </a:rPr>
                <a:t>SQL:1999 mengizinkan lebih dari satu prosedur bernama sama, sepanjang jumlah argumen dari prosedur yang bernama sama itu berbeda. Nama, dengan jumlah argumen, digunakan untuk mengidentifikasi prosedur. SQL:1999 juga mengizinkan lebih dari satu fungsi dengan nama yang sama, sepanjang fungsi-fungsi itu memiliki jumlah argumen yang sama, berbeda dalam tipe paling sedikit satu argumen.</a:t>
              </a:r>
            </a:p>
            <a:p>
              <a:pPr>
                <a:lnSpc>
                  <a:spcPts val="4759"/>
                </a:lnSpc>
              </a:pPr>
              <a:endParaRPr lang="en-US" sz="3399">
                <a:solidFill>
                  <a:srgbClr val="000000"/>
                </a:solidFill>
                <a:latin typeface="Canva Sans"/>
              </a:endParaRPr>
            </a:p>
            <a:p>
              <a:pPr>
                <a:lnSpc>
                  <a:spcPts val="1960"/>
                </a:lnSpc>
                <a:spcBef>
                  <a:spcPct val="0"/>
                </a:spcBef>
              </a:pPr>
              <a:endParaRPr lang="en-US" sz="3399">
                <a:solidFill>
                  <a:srgbClr val="000000"/>
                </a:solidFill>
                <a:latin typeface="Canva Sans"/>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510122" y="3356077"/>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a:off x="0" y="0"/>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4"/>
            <a:stretch>
              <a:fillRect/>
            </a:stretch>
          </a:blipFill>
        </p:spPr>
      </p:sp>
      <p:grpSp>
        <p:nvGrpSpPr>
          <p:cNvPr id="5" name="Group 5"/>
          <p:cNvGrpSpPr/>
          <p:nvPr/>
        </p:nvGrpSpPr>
        <p:grpSpPr>
          <a:xfrm>
            <a:off x="285741" y="383615"/>
            <a:ext cx="12861212" cy="1290170"/>
            <a:chOff x="0" y="0"/>
            <a:chExt cx="4376965" cy="439075"/>
          </a:xfrm>
        </p:grpSpPr>
        <p:sp>
          <p:nvSpPr>
            <p:cNvPr id="6" name="Freeform 6"/>
            <p:cNvSpPr/>
            <p:nvPr/>
          </p:nvSpPr>
          <p:spPr>
            <a:xfrm>
              <a:off x="0" y="0"/>
              <a:ext cx="4376965" cy="439075"/>
            </a:xfrm>
            <a:custGeom>
              <a:avLst/>
              <a:gdLst/>
              <a:ahLst/>
              <a:cxnLst/>
              <a:rect l="l" t="t" r="r" b="b"/>
              <a:pathLst>
                <a:path w="4376965" h="439075">
                  <a:moveTo>
                    <a:pt x="30700" y="0"/>
                  </a:moveTo>
                  <a:lnTo>
                    <a:pt x="4346265" y="0"/>
                  </a:lnTo>
                  <a:cubicBezTo>
                    <a:pt x="4354407" y="0"/>
                    <a:pt x="4362216" y="3234"/>
                    <a:pt x="4367974" y="8992"/>
                  </a:cubicBezTo>
                  <a:cubicBezTo>
                    <a:pt x="4373731" y="14749"/>
                    <a:pt x="4376965" y="22558"/>
                    <a:pt x="4376965" y="30700"/>
                  </a:cubicBezTo>
                  <a:lnTo>
                    <a:pt x="4376965" y="408375"/>
                  </a:lnTo>
                  <a:cubicBezTo>
                    <a:pt x="4376965" y="425330"/>
                    <a:pt x="4363220" y="439075"/>
                    <a:pt x="4346265" y="439075"/>
                  </a:cubicBezTo>
                  <a:lnTo>
                    <a:pt x="30700" y="439075"/>
                  </a:lnTo>
                  <a:cubicBezTo>
                    <a:pt x="13745" y="439075"/>
                    <a:pt x="0" y="425330"/>
                    <a:pt x="0" y="408375"/>
                  </a:cubicBezTo>
                  <a:lnTo>
                    <a:pt x="0" y="30700"/>
                  </a:lnTo>
                  <a:cubicBezTo>
                    <a:pt x="0" y="13745"/>
                    <a:pt x="13745" y="0"/>
                    <a:pt x="30700" y="0"/>
                  </a:cubicBezTo>
                  <a:close/>
                </a:path>
              </a:pathLst>
            </a:custGeom>
            <a:solidFill>
              <a:srgbClr val="7D603D"/>
            </a:solidFill>
          </p:spPr>
        </p:sp>
        <p:sp>
          <p:nvSpPr>
            <p:cNvPr id="7" name="TextBox 7"/>
            <p:cNvSpPr txBox="1"/>
            <p:nvPr/>
          </p:nvSpPr>
          <p:spPr>
            <a:xfrm>
              <a:off x="0" y="-38100"/>
              <a:ext cx="4376965" cy="477175"/>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449825" y="759545"/>
            <a:ext cx="12533045" cy="558962"/>
          </a:xfrm>
          <a:prstGeom prst="rect">
            <a:avLst/>
          </a:prstGeom>
        </p:spPr>
        <p:txBody>
          <a:bodyPr lIns="0" tIns="0" rIns="0" bIns="0" rtlCol="0" anchor="t">
            <a:spAutoFit/>
          </a:bodyPr>
          <a:lstStyle/>
          <a:p>
            <a:pPr>
              <a:lnSpc>
                <a:spcPts val="4033"/>
              </a:lnSpc>
            </a:pPr>
            <a:r>
              <a:rPr lang="en-US" sz="3841">
                <a:solidFill>
                  <a:srgbClr val="000000"/>
                </a:solidFill>
                <a:latin typeface="Hatton Semi-Bold"/>
              </a:rPr>
              <a:t>Rutin Bahasa Eksternal </a:t>
            </a:r>
          </a:p>
        </p:txBody>
      </p:sp>
      <p:grpSp>
        <p:nvGrpSpPr>
          <p:cNvPr id="9" name="Group 9"/>
          <p:cNvGrpSpPr/>
          <p:nvPr/>
        </p:nvGrpSpPr>
        <p:grpSpPr>
          <a:xfrm>
            <a:off x="1091534" y="1943871"/>
            <a:ext cx="17196466" cy="10169563"/>
            <a:chOff x="0" y="0"/>
            <a:chExt cx="4529110" cy="2678403"/>
          </a:xfrm>
        </p:grpSpPr>
        <p:sp>
          <p:nvSpPr>
            <p:cNvPr id="10" name="Freeform 10"/>
            <p:cNvSpPr/>
            <p:nvPr/>
          </p:nvSpPr>
          <p:spPr>
            <a:xfrm>
              <a:off x="0" y="0"/>
              <a:ext cx="4529110" cy="2678403"/>
            </a:xfrm>
            <a:custGeom>
              <a:avLst/>
              <a:gdLst/>
              <a:ahLst/>
              <a:cxnLst/>
              <a:rect l="l" t="t" r="r" b="b"/>
              <a:pathLst>
                <a:path w="4529110" h="2678403">
                  <a:moveTo>
                    <a:pt x="22960" y="0"/>
                  </a:moveTo>
                  <a:lnTo>
                    <a:pt x="4506150" y="0"/>
                  </a:lnTo>
                  <a:cubicBezTo>
                    <a:pt x="4512239" y="0"/>
                    <a:pt x="4518080" y="2419"/>
                    <a:pt x="4522386" y="6725"/>
                  </a:cubicBezTo>
                  <a:cubicBezTo>
                    <a:pt x="4526692" y="11031"/>
                    <a:pt x="4529110" y="16871"/>
                    <a:pt x="4529110" y="22960"/>
                  </a:cubicBezTo>
                  <a:lnTo>
                    <a:pt x="4529110" y="2655443"/>
                  </a:lnTo>
                  <a:cubicBezTo>
                    <a:pt x="4529110" y="2661533"/>
                    <a:pt x="4526692" y="2667372"/>
                    <a:pt x="4522386" y="2671678"/>
                  </a:cubicBezTo>
                  <a:cubicBezTo>
                    <a:pt x="4518080" y="2675984"/>
                    <a:pt x="4512239" y="2678403"/>
                    <a:pt x="4506150" y="2678403"/>
                  </a:cubicBezTo>
                  <a:lnTo>
                    <a:pt x="22960" y="2678403"/>
                  </a:lnTo>
                  <a:cubicBezTo>
                    <a:pt x="16871" y="2678403"/>
                    <a:pt x="11031" y="2675984"/>
                    <a:pt x="6725" y="2671678"/>
                  </a:cubicBezTo>
                  <a:cubicBezTo>
                    <a:pt x="2419" y="2667372"/>
                    <a:pt x="0" y="2661533"/>
                    <a:pt x="0" y="2655443"/>
                  </a:cubicBezTo>
                  <a:lnTo>
                    <a:pt x="0" y="22960"/>
                  </a:lnTo>
                  <a:cubicBezTo>
                    <a:pt x="0" y="16871"/>
                    <a:pt x="2419" y="11031"/>
                    <a:pt x="6725" y="6725"/>
                  </a:cubicBezTo>
                  <a:cubicBezTo>
                    <a:pt x="11031" y="2419"/>
                    <a:pt x="16871" y="0"/>
                    <a:pt x="22960" y="0"/>
                  </a:cubicBezTo>
                  <a:close/>
                </a:path>
              </a:pathLst>
            </a:custGeom>
            <a:solidFill>
              <a:srgbClr val="000000">
                <a:alpha val="0"/>
              </a:srgbClr>
            </a:solidFill>
            <a:ln w="47625" cap="rnd">
              <a:solidFill>
                <a:srgbClr val="7D603D"/>
              </a:solidFill>
              <a:prstDash val="solid"/>
              <a:round/>
            </a:ln>
          </p:spPr>
        </p:sp>
        <p:sp>
          <p:nvSpPr>
            <p:cNvPr id="11" name="TextBox 11"/>
            <p:cNvSpPr txBox="1"/>
            <p:nvPr/>
          </p:nvSpPr>
          <p:spPr>
            <a:xfrm>
              <a:off x="0" y="-66675"/>
              <a:ext cx="4529110" cy="2745078"/>
            </a:xfrm>
            <a:prstGeom prst="rect">
              <a:avLst/>
            </a:prstGeom>
          </p:spPr>
          <p:txBody>
            <a:bodyPr lIns="50800" tIns="50800" rIns="50800" bIns="50800" rtlCol="0" anchor="ctr"/>
            <a:lstStyle/>
            <a:p>
              <a:pPr>
                <a:lnSpc>
                  <a:spcPts val="5179"/>
                </a:lnSpc>
              </a:pPr>
              <a:r>
                <a:rPr lang="en-US" sz="3699">
                  <a:solidFill>
                    <a:srgbClr val="000000"/>
                  </a:solidFill>
                  <a:latin typeface="Canva Sans"/>
                </a:rPr>
                <a:t>SQL: 1999 mengizinkan kita untuk mendefinisikan fungsi-fungsi dalam bahasa  pemrograman seperti C atau C++.  Fungsi-fungsi yang didefinisikan dengan cara seperti ini dapat menjadi lebih efisien daripada fungsi yang didefinisikan dengan SQL. Salah satu contoh penggunaan fungsi adalah untuk menampilkan komputasi aritmatika rumit pada data-data di rekaman.</a:t>
              </a:r>
            </a:p>
            <a:p>
              <a:pPr>
                <a:lnSpc>
                  <a:spcPts val="5179"/>
                </a:lnSpc>
              </a:pPr>
              <a:endParaRPr lang="en-US" sz="3699">
                <a:solidFill>
                  <a:srgbClr val="000000"/>
                </a:solidFill>
                <a:latin typeface="Canva Sans"/>
              </a:endParaRPr>
            </a:p>
            <a:p>
              <a:pPr>
                <a:lnSpc>
                  <a:spcPts val="5179"/>
                </a:lnSpc>
              </a:pPr>
              <a:r>
                <a:rPr lang="en-US" sz="3699">
                  <a:solidFill>
                    <a:srgbClr val="000000"/>
                  </a:solidFill>
                  <a:latin typeface="Canva Sans"/>
                </a:rPr>
                <a:t>Prosedur dan fungsi eksternal dapat didefinisikan dengan cara berikut.</a:t>
              </a:r>
            </a:p>
            <a:p>
              <a:pPr>
                <a:lnSpc>
                  <a:spcPts val="5179"/>
                </a:lnSpc>
              </a:pPr>
              <a:endParaRPr lang="en-US" sz="3699">
                <a:solidFill>
                  <a:srgbClr val="000000"/>
                </a:solidFill>
                <a:latin typeface="Canva Sans"/>
              </a:endParaRPr>
            </a:p>
            <a:p>
              <a:pPr>
                <a:lnSpc>
                  <a:spcPts val="5179"/>
                </a:lnSpc>
              </a:pPr>
              <a:r>
                <a:rPr lang="en-US" sz="3699">
                  <a:solidFill>
                    <a:srgbClr val="000000"/>
                  </a:solidFill>
                  <a:latin typeface="Canva Sans Bold"/>
                </a:rPr>
                <a:t>create procedure Jumlah_Penulis</a:t>
              </a:r>
            </a:p>
            <a:p>
              <a:pPr>
                <a:lnSpc>
                  <a:spcPts val="5179"/>
                </a:lnSpc>
              </a:pPr>
              <a:r>
                <a:rPr lang="en-US" sz="3699">
                  <a:solidFill>
                    <a:srgbClr val="000000"/>
                  </a:solidFill>
                  <a:latin typeface="Canva Sans Bold"/>
                </a:rPr>
                <a:t> ( in Judul varchar (20), out Jumlah integer )</a:t>
              </a:r>
            </a:p>
            <a:p>
              <a:pPr>
                <a:lnSpc>
                  <a:spcPts val="5179"/>
                </a:lnSpc>
              </a:pPr>
              <a:r>
                <a:rPr lang="en-US" sz="3699">
                  <a:solidFill>
                    <a:srgbClr val="000000"/>
                  </a:solidFill>
                  <a:latin typeface="Canva Sans Bold"/>
                </a:rPr>
                <a:t>language C</a:t>
              </a:r>
            </a:p>
            <a:p>
              <a:pPr>
                <a:lnSpc>
                  <a:spcPts val="5179"/>
                </a:lnSpc>
              </a:pPr>
              <a:r>
                <a:rPr lang="en-US" sz="3699">
                  <a:solidFill>
                    <a:srgbClr val="000000"/>
                  </a:solidFill>
                  <a:latin typeface="Canva Sans Bold"/>
                </a:rPr>
                <a:t>external name ‘/usr/avi/bin/Jumlah_Penulis’</a:t>
              </a:r>
            </a:p>
            <a:p>
              <a:pPr>
                <a:lnSpc>
                  <a:spcPts val="5179"/>
                </a:lnSpc>
              </a:pPr>
              <a:endParaRPr lang="en-US" sz="3699">
                <a:solidFill>
                  <a:srgbClr val="000000"/>
                </a:solidFill>
                <a:latin typeface="Canva Sans Bold"/>
              </a:endParaRPr>
            </a:p>
            <a:p>
              <a:pPr>
                <a:lnSpc>
                  <a:spcPts val="5179"/>
                </a:lnSpc>
              </a:pPr>
              <a:endParaRPr lang="en-US" sz="3699">
                <a:solidFill>
                  <a:srgbClr val="000000"/>
                </a:solidFill>
                <a:latin typeface="Canva Sans Bold"/>
              </a:endParaRPr>
            </a:p>
          </p:txBody>
        </p:sp>
      </p:grpSp>
      <p:sp>
        <p:nvSpPr>
          <p:cNvPr id="12" name="Freeform 12"/>
          <p:cNvSpPr/>
          <p:nvPr/>
        </p:nvSpPr>
        <p:spPr>
          <a:xfrm rot="-9509720">
            <a:off x="14189143" y="7109405"/>
            <a:ext cx="3258174" cy="3718316"/>
          </a:xfrm>
          <a:custGeom>
            <a:avLst/>
            <a:gdLst/>
            <a:ahLst/>
            <a:cxnLst/>
            <a:rect l="l" t="t" r="r" b="b"/>
            <a:pathLst>
              <a:path w="3258174" h="3718316">
                <a:moveTo>
                  <a:pt x="0" y="0"/>
                </a:moveTo>
                <a:lnTo>
                  <a:pt x="3258175" y="0"/>
                </a:lnTo>
                <a:lnTo>
                  <a:pt x="3258175" y="3718316"/>
                </a:lnTo>
                <a:lnTo>
                  <a:pt x="0" y="3718316"/>
                </a:lnTo>
                <a:lnTo>
                  <a:pt x="0" y="0"/>
                </a:lnTo>
                <a:close/>
              </a:path>
            </a:pathLst>
          </a:custGeom>
          <a:blipFill>
            <a:blip r:embed="rId5"/>
            <a:stretch>
              <a:fillRect/>
            </a:stretch>
          </a:blipFill>
        </p:spPr>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2"/>
            <a:stretch>
              <a:fillRect t="-401" b="-401"/>
            </a:stretch>
          </a:blipFill>
        </p:spPr>
      </p:sp>
      <p:grpSp>
        <p:nvGrpSpPr>
          <p:cNvPr id="3" name="Group 3"/>
          <p:cNvGrpSpPr/>
          <p:nvPr/>
        </p:nvGrpSpPr>
        <p:grpSpPr>
          <a:xfrm>
            <a:off x="320829" y="358522"/>
            <a:ext cx="17967171" cy="10763087"/>
            <a:chOff x="0" y="0"/>
            <a:chExt cx="4732094" cy="2834722"/>
          </a:xfrm>
        </p:grpSpPr>
        <p:sp>
          <p:nvSpPr>
            <p:cNvPr id="4" name="Freeform 4"/>
            <p:cNvSpPr/>
            <p:nvPr/>
          </p:nvSpPr>
          <p:spPr>
            <a:xfrm>
              <a:off x="0" y="0"/>
              <a:ext cx="4732094" cy="2834722"/>
            </a:xfrm>
            <a:custGeom>
              <a:avLst/>
              <a:gdLst/>
              <a:ahLst/>
              <a:cxnLst/>
              <a:rect l="l" t="t" r="r" b="b"/>
              <a:pathLst>
                <a:path w="4732094" h="2834722">
                  <a:moveTo>
                    <a:pt x="21976" y="0"/>
                  </a:moveTo>
                  <a:lnTo>
                    <a:pt x="4710119" y="0"/>
                  </a:lnTo>
                  <a:cubicBezTo>
                    <a:pt x="4715947" y="0"/>
                    <a:pt x="4721537" y="2315"/>
                    <a:pt x="4725658" y="6436"/>
                  </a:cubicBezTo>
                  <a:cubicBezTo>
                    <a:pt x="4729779" y="10558"/>
                    <a:pt x="4732094" y="16147"/>
                    <a:pt x="4732094" y="21976"/>
                  </a:cubicBezTo>
                  <a:lnTo>
                    <a:pt x="4732094" y="2812747"/>
                  </a:lnTo>
                  <a:cubicBezTo>
                    <a:pt x="4732094" y="2824884"/>
                    <a:pt x="4722256" y="2834722"/>
                    <a:pt x="4710119" y="2834722"/>
                  </a:cubicBezTo>
                  <a:lnTo>
                    <a:pt x="21976" y="2834722"/>
                  </a:lnTo>
                  <a:cubicBezTo>
                    <a:pt x="16147" y="2834722"/>
                    <a:pt x="10558" y="2832407"/>
                    <a:pt x="6436" y="2828286"/>
                  </a:cubicBezTo>
                  <a:cubicBezTo>
                    <a:pt x="2315" y="2824165"/>
                    <a:pt x="0" y="2818575"/>
                    <a:pt x="0" y="2812747"/>
                  </a:cubicBezTo>
                  <a:lnTo>
                    <a:pt x="0" y="21976"/>
                  </a:lnTo>
                  <a:cubicBezTo>
                    <a:pt x="0" y="16147"/>
                    <a:pt x="2315" y="10558"/>
                    <a:pt x="6436" y="6436"/>
                  </a:cubicBezTo>
                  <a:cubicBezTo>
                    <a:pt x="10558" y="2315"/>
                    <a:pt x="16147" y="0"/>
                    <a:pt x="21976" y="0"/>
                  </a:cubicBezTo>
                  <a:close/>
                </a:path>
              </a:pathLst>
            </a:custGeom>
            <a:solidFill>
              <a:srgbClr val="000000">
                <a:alpha val="0"/>
              </a:srgbClr>
            </a:solidFill>
            <a:ln w="47625" cap="rnd">
              <a:solidFill>
                <a:srgbClr val="7D603D"/>
              </a:solidFill>
              <a:prstDash val="solid"/>
              <a:round/>
            </a:ln>
          </p:spPr>
        </p:sp>
        <p:sp>
          <p:nvSpPr>
            <p:cNvPr id="5" name="TextBox 5"/>
            <p:cNvSpPr txBox="1"/>
            <p:nvPr/>
          </p:nvSpPr>
          <p:spPr>
            <a:xfrm>
              <a:off x="0" y="-66675"/>
              <a:ext cx="4732094" cy="2901397"/>
            </a:xfrm>
            <a:prstGeom prst="rect">
              <a:avLst/>
            </a:prstGeom>
          </p:spPr>
          <p:txBody>
            <a:bodyPr lIns="50800" tIns="50800" rIns="50800" bIns="50800" rtlCol="0" anchor="ctr"/>
            <a:lstStyle/>
            <a:p>
              <a:pPr>
                <a:lnSpc>
                  <a:spcPts val="5179"/>
                </a:lnSpc>
              </a:pPr>
              <a:r>
                <a:rPr lang="en-US" sz="3699">
                  <a:solidFill>
                    <a:srgbClr val="000000"/>
                  </a:solidFill>
                  <a:latin typeface="Canva Sans Bold"/>
                </a:rPr>
                <a:t>create function Jumlah_Penulis (Judul varchar (20) )</a:t>
              </a:r>
            </a:p>
            <a:p>
              <a:pPr>
                <a:lnSpc>
                  <a:spcPts val="5179"/>
                </a:lnSpc>
              </a:pPr>
              <a:r>
                <a:rPr lang="en-US" sz="3699">
                  <a:solidFill>
                    <a:srgbClr val="000000"/>
                  </a:solidFill>
                  <a:latin typeface="Canva Sans Bold"/>
                </a:rPr>
                <a:t>returns integer</a:t>
              </a:r>
            </a:p>
            <a:p>
              <a:pPr>
                <a:lnSpc>
                  <a:spcPts val="5179"/>
                </a:lnSpc>
              </a:pPr>
              <a:r>
                <a:rPr lang="en-US" sz="3699">
                  <a:solidFill>
                    <a:srgbClr val="000000"/>
                  </a:solidFill>
                  <a:latin typeface="Canva Sans Bold"/>
                </a:rPr>
                <a:t>languange C</a:t>
              </a:r>
            </a:p>
            <a:p>
              <a:pPr>
                <a:lnSpc>
                  <a:spcPts val="5179"/>
                </a:lnSpc>
              </a:pPr>
              <a:r>
                <a:rPr lang="en-US" sz="3699">
                  <a:solidFill>
                    <a:srgbClr val="000000"/>
                  </a:solidFill>
                  <a:latin typeface="Canva Sans Bold"/>
                </a:rPr>
                <a:t>external name ‘/usr/avi/bin/Jumlah_Penulis’</a:t>
              </a:r>
            </a:p>
            <a:p>
              <a:pPr>
                <a:lnSpc>
                  <a:spcPts val="5179"/>
                </a:lnSpc>
              </a:pPr>
              <a:endParaRPr lang="en-US" sz="3699">
                <a:solidFill>
                  <a:srgbClr val="000000"/>
                </a:solidFill>
                <a:latin typeface="Canva Sans Bold"/>
              </a:endParaRPr>
            </a:p>
            <a:p>
              <a:pPr>
                <a:lnSpc>
                  <a:spcPts val="5179"/>
                </a:lnSpc>
              </a:pPr>
              <a:r>
                <a:rPr lang="en-US" sz="3699">
                  <a:solidFill>
                    <a:srgbClr val="000000"/>
                  </a:solidFill>
                  <a:latin typeface="Canva Sans"/>
                </a:rPr>
                <a:t>Bahasa dengan prosedur eksternal perlu diatur untuk menangani nilai-nilai null atau perkecualian (exception). Mereka harus memiliki beberapa parameter ekstra , yaitu nilai sqlstate.</a:t>
              </a:r>
            </a:p>
            <a:p>
              <a:pPr>
                <a:lnSpc>
                  <a:spcPts val="5179"/>
                </a:lnSpc>
              </a:pPr>
              <a:endParaRPr lang="en-US" sz="3699">
                <a:solidFill>
                  <a:srgbClr val="000000"/>
                </a:solidFill>
                <a:latin typeface="Canva Sans"/>
              </a:endParaRPr>
            </a:p>
            <a:p>
              <a:pPr>
                <a:lnSpc>
                  <a:spcPts val="5179"/>
                </a:lnSpc>
              </a:pPr>
              <a:r>
                <a:rPr lang="en-US" sz="3699">
                  <a:solidFill>
                    <a:srgbClr val="000000"/>
                  </a:solidFill>
                  <a:latin typeface="Canva Sans"/>
                </a:rPr>
                <a:t>Fungsi-fungsi yang didefinisikan dalam bahasa pemrograman dan dikompilasi diluar sistem basis data dapat dimuat di memori dan dieksekusi dengan kode sistem basis data. Bagaimana juga, mengerjakannya secara langsung akan meningkatkan risiko, yaitu kesalahan dalam program dapat merusak  struktur internal basis data. Meskipun cara yang kita bahas diatas lebih efisien, tetapi kita harus berhati-hati.</a:t>
              </a:r>
            </a:p>
            <a:p>
              <a:pPr>
                <a:lnSpc>
                  <a:spcPts val="5179"/>
                </a:lnSpc>
              </a:pPr>
              <a:endParaRPr lang="en-US" sz="3699">
                <a:solidFill>
                  <a:srgbClr val="000000"/>
                </a:solidFill>
                <a:latin typeface="Canva San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258168">
            <a:off x="17191301" y="4404910"/>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3" name="Freeform 3"/>
          <p:cNvSpPr/>
          <p:nvPr/>
        </p:nvSpPr>
        <p:spPr>
          <a:xfrm>
            <a:off x="-2582754" y="-2717327"/>
            <a:ext cx="5165508" cy="5739454"/>
          </a:xfrm>
          <a:custGeom>
            <a:avLst/>
            <a:gdLst/>
            <a:ahLst/>
            <a:cxnLst/>
            <a:rect l="l" t="t" r="r" b="b"/>
            <a:pathLst>
              <a:path w="5165508" h="5739454">
                <a:moveTo>
                  <a:pt x="0" y="0"/>
                </a:moveTo>
                <a:lnTo>
                  <a:pt x="5165508" y="0"/>
                </a:lnTo>
                <a:lnTo>
                  <a:pt x="5165508" y="5739454"/>
                </a:lnTo>
                <a:lnTo>
                  <a:pt x="0" y="5739454"/>
                </a:lnTo>
                <a:lnTo>
                  <a:pt x="0" y="0"/>
                </a:lnTo>
                <a:close/>
              </a:path>
            </a:pathLst>
          </a:custGeom>
          <a:blipFill>
            <a:blip r:embed="rId3"/>
            <a:stretch>
              <a:fillRect/>
            </a:stretch>
          </a:blipFill>
        </p:spPr>
      </p:sp>
      <p:sp>
        <p:nvSpPr>
          <p:cNvPr id="4" name="Freeform 4"/>
          <p:cNvSpPr/>
          <p:nvPr/>
        </p:nvSpPr>
        <p:spPr>
          <a:xfrm rot="727633">
            <a:off x="-3151811" y="1592296"/>
            <a:ext cx="6303621" cy="8831693"/>
          </a:xfrm>
          <a:custGeom>
            <a:avLst/>
            <a:gdLst/>
            <a:ahLst/>
            <a:cxnLst/>
            <a:rect l="l" t="t" r="r" b="b"/>
            <a:pathLst>
              <a:path w="6303621" h="8831693">
                <a:moveTo>
                  <a:pt x="0" y="0"/>
                </a:moveTo>
                <a:lnTo>
                  <a:pt x="6303622" y="0"/>
                </a:lnTo>
                <a:lnTo>
                  <a:pt x="6303622" y="8831694"/>
                </a:lnTo>
                <a:lnTo>
                  <a:pt x="0" y="8831694"/>
                </a:lnTo>
                <a:lnTo>
                  <a:pt x="0" y="0"/>
                </a:lnTo>
                <a:close/>
              </a:path>
            </a:pathLst>
          </a:custGeom>
          <a:blipFill>
            <a:blip r:embed="rId4"/>
            <a:stretch>
              <a:fillRect/>
            </a:stretch>
          </a:blipFill>
        </p:spPr>
      </p:sp>
      <p:sp>
        <p:nvSpPr>
          <p:cNvPr id="5" name="Freeform 5"/>
          <p:cNvSpPr/>
          <p:nvPr/>
        </p:nvSpPr>
        <p:spPr>
          <a:xfrm rot="2776135">
            <a:off x="-2432876" y="7153436"/>
            <a:ext cx="4865751" cy="8229600"/>
          </a:xfrm>
          <a:custGeom>
            <a:avLst/>
            <a:gdLst/>
            <a:ahLst/>
            <a:cxnLst/>
            <a:rect l="l" t="t" r="r" b="b"/>
            <a:pathLst>
              <a:path w="4865751" h="8229600">
                <a:moveTo>
                  <a:pt x="0" y="0"/>
                </a:moveTo>
                <a:lnTo>
                  <a:pt x="4865751" y="0"/>
                </a:lnTo>
                <a:lnTo>
                  <a:pt x="4865751" y="8229600"/>
                </a:lnTo>
                <a:lnTo>
                  <a:pt x="0" y="8229600"/>
                </a:lnTo>
                <a:lnTo>
                  <a:pt x="0" y="0"/>
                </a:lnTo>
                <a:close/>
              </a:path>
            </a:pathLst>
          </a:custGeom>
          <a:blipFill>
            <a:blip r:embed="rId5"/>
            <a:stretch>
              <a:fillRect/>
            </a:stretch>
          </a:blipFill>
        </p:spPr>
      </p:sp>
      <p:sp>
        <p:nvSpPr>
          <p:cNvPr id="6" name="Freeform 6"/>
          <p:cNvSpPr/>
          <p:nvPr/>
        </p:nvSpPr>
        <p:spPr>
          <a:xfrm rot="-324661">
            <a:off x="5786591" y="-1580602"/>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6"/>
            <a:stretch>
              <a:fillRect t="-401" b="-401"/>
            </a:stretch>
          </a:blipFill>
        </p:spPr>
      </p:sp>
      <p:sp>
        <p:nvSpPr>
          <p:cNvPr id="7" name="TextBox 7"/>
          <p:cNvSpPr txBox="1"/>
          <p:nvPr/>
        </p:nvSpPr>
        <p:spPr>
          <a:xfrm>
            <a:off x="2509614" y="876300"/>
            <a:ext cx="13268772" cy="1286735"/>
          </a:xfrm>
          <a:prstGeom prst="rect">
            <a:avLst/>
          </a:prstGeom>
        </p:spPr>
        <p:txBody>
          <a:bodyPr lIns="0" tIns="0" rIns="0" bIns="0" rtlCol="0" anchor="t">
            <a:spAutoFit/>
          </a:bodyPr>
          <a:lstStyle/>
          <a:p>
            <a:pPr algn="ctr">
              <a:lnSpc>
                <a:spcPts val="10508"/>
              </a:lnSpc>
            </a:pPr>
            <a:r>
              <a:rPr lang="en-US" sz="7506">
                <a:solidFill>
                  <a:srgbClr val="000000"/>
                </a:solidFill>
                <a:latin typeface="Futura Display"/>
              </a:rPr>
              <a:t>Mendefinisikan Rentang Untuk Atribut</a:t>
            </a:r>
          </a:p>
        </p:txBody>
      </p:sp>
      <p:sp>
        <p:nvSpPr>
          <p:cNvPr id="8" name="TextBox 8"/>
          <p:cNvSpPr txBox="1"/>
          <p:nvPr/>
        </p:nvSpPr>
        <p:spPr>
          <a:xfrm>
            <a:off x="1554054" y="2405909"/>
            <a:ext cx="15705246" cy="1695131"/>
          </a:xfrm>
          <a:prstGeom prst="rect">
            <a:avLst/>
          </a:prstGeom>
        </p:spPr>
        <p:txBody>
          <a:bodyPr lIns="0" tIns="0" rIns="0" bIns="0" rtlCol="0" anchor="t">
            <a:spAutoFit/>
          </a:bodyPr>
          <a:lstStyle/>
          <a:p>
            <a:pPr algn="ctr">
              <a:lnSpc>
                <a:spcPts val="6842"/>
              </a:lnSpc>
            </a:pPr>
            <a:r>
              <a:rPr lang="en-US" sz="4887">
                <a:solidFill>
                  <a:srgbClr val="000000"/>
                </a:solidFill>
                <a:latin typeface="Kitsch Display"/>
              </a:rPr>
              <a:t>dengan kata kunci </a:t>
            </a:r>
            <a:r>
              <a:rPr lang="en-US" sz="4887">
                <a:solidFill>
                  <a:srgbClr val="000000"/>
                </a:solidFill>
                <a:latin typeface="Kitsch Display Italics"/>
              </a:rPr>
              <a:t>enum kita dapat menuliskan matakuliah_yang_ditawarkan:</a:t>
            </a:r>
          </a:p>
        </p:txBody>
      </p:sp>
      <p:sp>
        <p:nvSpPr>
          <p:cNvPr id="9" name="TextBox 9"/>
          <p:cNvSpPr txBox="1"/>
          <p:nvPr/>
        </p:nvSpPr>
        <p:spPr>
          <a:xfrm>
            <a:off x="4009168" y="4186467"/>
            <a:ext cx="10863348" cy="5004710"/>
          </a:xfrm>
          <a:prstGeom prst="rect">
            <a:avLst/>
          </a:prstGeom>
        </p:spPr>
        <p:txBody>
          <a:bodyPr lIns="0" tIns="0" rIns="0" bIns="0" rtlCol="0" anchor="t">
            <a:spAutoFit/>
          </a:bodyPr>
          <a:lstStyle/>
          <a:p>
            <a:pPr>
              <a:lnSpc>
                <a:spcPts val="5674"/>
              </a:lnSpc>
            </a:pPr>
            <a:r>
              <a:rPr lang="en-US" sz="4053">
                <a:solidFill>
                  <a:srgbClr val="000000"/>
                </a:solidFill>
                <a:latin typeface="Kitsch Display"/>
              </a:rPr>
              <a:t> contoh: </a:t>
            </a:r>
          </a:p>
          <a:p>
            <a:pPr>
              <a:lnSpc>
                <a:spcPts val="5674"/>
              </a:lnSpc>
            </a:pPr>
            <a:r>
              <a:rPr lang="en-US" sz="4053">
                <a:solidFill>
                  <a:srgbClr val="000000"/>
                </a:solidFill>
                <a:latin typeface="Kitsch Display"/>
              </a:rPr>
              <a:t>     class Matakuliah_yang_Ditawarkan {</a:t>
            </a:r>
          </a:p>
          <a:p>
            <a:pPr>
              <a:lnSpc>
                <a:spcPts val="5674"/>
              </a:lnSpc>
            </a:pPr>
            <a:r>
              <a:rPr lang="en-US" sz="4053">
                <a:solidFill>
                  <a:srgbClr val="000000"/>
                </a:solidFill>
                <a:latin typeface="Kitsch Display"/>
              </a:rPr>
              <a:t>atribute string Kode_MK;</a:t>
            </a:r>
          </a:p>
          <a:p>
            <a:pPr>
              <a:lnSpc>
                <a:spcPts val="5674"/>
              </a:lnSpc>
            </a:pPr>
            <a:r>
              <a:rPr lang="en-US" sz="4053">
                <a:solidFill>
                  <a:srgbClr val="000000"/>
                </a:solidFill>
                <a:latin typeface="Kitsch Display"/>
              </a:rPr>
              <a:t>attribut enum smt (1, 2, 3, 4, 5, 6, 7, 8, 9, 10);</a:t>
            </a:r>
          </a:p>
          <a:p>
            <a:pPr>
              <a:lnSpc>
                <a:spcPts val="5674"/>
              </a:lnSpc>
            </a:pPr>
            <a:r>
              <a:rPr lang="en-US" sz="4053">
                <a:solidFill>
                  <a:srgbClr val="000000"/>
                </a:solidFill>
                <a:latin typeface="Kitsch Display"/>
              </a:rPr>
              <a:t>//oprasi</a:t>
            </a:r>
          </a:p>
          <a:p>
            <a:pPr>
              <a:lnSpc>
                <a:spcPts val="5674"/>
              </a:lnSpc>
            </a:pPr>
            <a:r>
              <a:rPr lang="en-US" sz="4053">
                <a:solidFill>
                  <a:srgbClr val="000000"/>
                </a:solidFill>
                <a:latin typeface="Kitsch Display"/>
              </a:rPr>
              <a:t>short Biaya ();</a:t>
            </a:r>
          </a:p>
          <a:p>
            <a:pPr>
              <a:lnSpc>
                <a:spcPts val="5674"/>
              </a:lnSpc>
            </a:pPr>
            <a:r>
              <a:rPr lang="en-US" sz="4053">
                <a:solidFill>
                  <a:srgbClr val="000000"/>
                </a:solidFill>
                <a:latin typeface="Kitsch Display"/>
              </a:rPr>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285741" y="383615"/>
            <a:ext cx="12861212" cy="1290170"/>
            <a:chOff x="0" y="0"/>
            <a:chExt cx="4376965" cy="439075"/>
          </a:xfrm>
        </p:grpSpPr>
        <p:sp>
          <p:nvSpPr>
            <p:cNvPr id="3" name="Freeform 3"/>
            <p:cNvSpPr/>
            <p:nvPr/>
          </p:nvSpPr>
          <p:spPr>
            <a:xfrm>
              <a:off x="0" y="0"/>
              <a:ext cx="4376965" cy="439075"/>
            </a:xfrm>
            <a:custGeom>
              <a:avLst/>
              <a:gdLst/>
              <a:ahLst/>
              <a:cxnLst/>
              <a:rect l="l" t="t" r="r" b="b"/>
              <a:pathLst>
                <a:path w="4376965" h="439075">
                  <a:moveTo>
                    <a:pt x="30700" y="0"/>
                  </a:moveTo>
                  <a:lnTo>
                    <a:pt x="4346265" y="0"/>
                  </a:lnTo>
                  <a:cubicBezTo>
                    <a:pt x="4354407" y="0"/>
                    <a:pt x="4362216" y="3234"/>
                    <a:pt x="4367974" y="8992"/>
                  </a:cubicBezTo>
                  <a:cubicBezTo>
                    <a:pt x="4373731" y="14749"/>
                    <a:pt x="4376965" y="22558"/>
                    <a:pt x="4376965" y="30700"/>
                  </a:cubicBezTo>
                  <a:lnTo>
                    <a:pt x="4376965" y="408375"/>
                  </a:lnTo>
                  <a:cubicBezTo>
                    <a:pt x="4376965" y="425330"/>
                    <a:pt x="4363220" y="439075"/>
                    <a:pt x="4346265" y="439075"/>
                  </a:cubicBezTo>
                  <a:lnTo>
                    <a:pt x="30700" y="439075"/>
                  </a:lnTo>
                  <a:cubicBezTo>
                    <a:pt x="13745" y="439075"/>
                    <a:pt x="0" y="425330"/>
                    <a:pt x="0" y="408375"/>
                  </a:cubicBezTo>
                  <a:lnTo>
                    <a:pt x="0" y="30700"/>
                  </a:lnTo>
                  <a:cubicBezTo>
                    <a:pt x="0" y="13745"/>
                    <a:pt x="13745" y="0"/>
                    <a:pt x="30700" y="0"/>
                  </a:cubicBezTo>
                  <a:close/>
                </a:path>
              </a:pathLst>
            </a:custGeom>
            <a:solidFill>
              <a:srgbClr val="7D603D"/>
            </a:solidFill>
          </p:spPr>
        </p:sp>
        <p:sp>
          <p:nvSpPr>
            <p:cNvPr id="4" name="TextBox 4"/>
            <p:cNvSpPr txBox="1"/>
            <p:nvPr/>
          </p:nvSpPr>
          <p:spPr>
            <a:xfrm>
              <a:off x="0" y="-38100"/>
              <a:ext cx="4376965" cy="47717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49825" y="759545"/>
            <a:ext cx="12533045" cy="558962"/>
          </a:xfrm>
          <a:prstGeom prst="rect">
            <a:avLst/>
          </a:prstGeom>
        </p:spPr>
        <p:txBody>
          <a:bodyPr lIns="0" tIns="0" rIns="0" bIns="0" rtlCol="0" anchor="t">
            <a:spAutoFit/>
          </a:bodyPr>
          <a:lstStyle/>
          <a:p>
            <a:pPr algn="ctr">
              <a:lnSpc>
                <a:spcPts val="4033"/>
              </a:lnSpc>
            </a:pPr>
            <a:r>
              <a:rPr lang="en-US" sz="3841">
                <a:solidFill>
                  <a:srgbClr val="000000"/>
                </a:solidFill>
                <a:latin typeface="Hatton Semi-Bold"/>
              </a:rPr>
              <a:t>Konstruksi Prosedural</a:t>
            </a:r>
          </a:p>
        </p:txBody>
      </p:sp>
      <p:grpSp>
        <p:nvGrpSpPr>
          <p:cNvPr id="6" name="Group 6"/>
          <p:cNvGrpSpPr/>
          <p:nvPr/>
        </p:nvGrpSpPr>
        <p:grpSpPr>
          <a:xfrm>
            <a:off x="1091534" y="1943871"/>
            <a:ext cx="17196466" cy="9535666"/>
            <a:chOff x="0" y="0"/>
            <a:chExt cx="4529110" cy="2511451"/>
          </a:xfrm>
        </p:grpSpPr>
        <p:sp>
          <p:nvSpPr>
            <p:cNvPr id="7" name="Freeform 7"/>
            <p:cNvSpPr/>
            <p:nvPr/>
          </p:nvSpPr>
          <p:spPr>
            <a:xfrm>
              <a:off x="0" y="0"/>
              <a:ext cx="4529110" cy="2511451"/>
            </a:xfrm>
            <a:custGeom>
              <a:avLst/>
              <a:gdLst/>
              <a:ahLst/>
              <a:cxnLst/>
              <a:rect l="l" t="t" r="r" b="b"/>
              <a:pathLst>
                <a:path w="4529110" h="2511451">
                  <a:moveTo>
                    <a:pt x="22960" y="0"/>
                  </a:moveTo>
                  <a:lnTo>
                    <a:pt x="4506150" y="0"/>
                  </a:lnTo>
                  <a:cubicBezTo>
                    <a:pt x="4512239" y="0"/>
                    <a:pt x="4518080" y="2419"/>
                    <a:pt x="4522386" y="6725"/>
                  </a:cubicBezTo>
                  <a:cubicBezTo>
                    <a:pt x="4526692" y="11031"/>
                    <a:pt x="4529110" y="16871"/>
                    <a:pt x="4529110" y="22960"/>
                  </a:cubicBezTo>
                  <a:lnTo>
                    <a:pt x="4529110" y="2488491"/>
                  </a:lnTo>
                  <a:cubicBezTo>
                    <a:pt x="4529110" y="2494580"/>
                    <a:pt x="4526692" y="2500420"/>
                    <a:pt x="4522386" y="2504726"/>
                  </a:cubicBezTo>
                  <a:cubicBezTo>
                    <a:pt x="4518080" y="2509032"/>
                    <a:pt x="4512239" y="2511451"/>
                    <a:pt x="4506150" y="2511451"/>
                  </a:cubicBezTo>
                  <a:lnTo>
                    <a:pt x="22960" y="2511451"/>
                  </a:lnTo>
                  <a:cubicBezTo>
                    <a:pt x="16871" y="2511451"/>
                    <a:pt x="11031" y="2509032"/>
                    <a:pt x="6725" y="2504726"/>
                  </a:cubicBezTo>
                  <a:cubicBezTo>
                    <a:pt x="2419" y="2500420"/>
                    <a:pt x="0" y="2494580"/>
                    <a:pt x="0" y="2488491"/>
                  </a:cubicBezTo>
                  <a:lnTo>
                    <a:pt x="0" y="22960"/>
                  </a:lnTo>
                  <a:cubicBezTo>
                    <a:pt x="0" y="16871"/>
                    <a:pt x="2419" y="11031"/>
                    <a:pt x="6725" y="6725"/>
                  </a:cubicBezTo>
                  <a:cubicBezTo>
                    <a:pt x="11031" y="2419"/>
                    <a:pt x="16871" y="0"/>
                    <a:pt x="22960" y="0"/>
                  </a:cubicBezTo>
                  <a:close/>
                </a:path>
              </a:pathLst>
            </a:custGeom>
            <a:solidFill>
              <a:srgbClr val="000000">
                <a:alpha val="0"/>
              </a:srgbClr>
            </a:solidFill>
            <a:ln w="47625" cap="rnd">
              <a:solidFill>
                <a:srgbClr val="7D603D"/>
              </a:solidFill>
              <a:prstDash val="solid"/>
              <a:round/>
            </a:ln>
          </p:spPr>
        </p:sp>
        <p:sp>
          <p:nvSpPr>
            <p:cNvPr id="8" name="TextBox 8"/>
            <p:cNvSpPr txBox="1"/>
            <p:nvPr/>
          </p:nvSpPr>
          <p:spPr>
            <a:xfrm>
              <a:off x="0" y="-66675"/>
              <a:ext cx="4529110" cy="2578126"/>
            </a:xfrm>
            <a:prstGeom prst="rect">
              <a:avLst/>
            </a:prstGeom>
          </p:spPr>
          <p:txBody>
            <a:bodyPr lIns="50800" tIns="50800" rIns="50800" bIns="50800" rtlCol="0" anchor="ctr"/>
            <a:lstStyle/>
            <a:p>
              <a:pPr>
                <a:lnSpc>
                  <a:spcPts val="4619"/>
                </a:lnSpc>
              </a:pPr>
              <a:r>
                <a:rPr lang="en-US" sz="3299">
                  <a:solidFill>
                    <a:srgbClr val="000000"/>
                  </a:solidFill>
                  <a:latin typeface="Canva Sans"/>
                </a:rPr>
                <a:t>SQL: 1999 mendukung berbagai konstruksi prosedural, yang memberikan hampir semua keunggulan dari bahasa pemrograman seperti Java atau C++. </a:t>
              </a:r>
            </a:p>
            <a:p>
              <a:pPr>
                <a:lnSpc>
                  <a:spcPts val="4619"/>
                </a:lnSpc>
              </a:pPr>
              <a:endParaRPr lang="en-US" sz="3299">
                <a:solidFill>
                  <a:srgbClr val="000000"/>
                </a:solidFill>
                <a:latin typeface="Canva Sans"/>
              </a:endParaRPr>
            </a:p>
            <a:p>
              <a:pPr>
                <a:lnSpc>
                  <a:spcPts val="4619"/>
                </a:lnSpc>
              </a:pPr>
              <a:r>
                <a:rPr lang="en-US" sz="3299">
                  <a:solidFill>
                    <a:srgbClr val="000000"/>
                  </a:solidFill>
                  <a:latin typeface="Canva Sans"/>
                </a:rPr>
                <a:t>SQL: 1999 mendukung pernyataan while dan repeat dengan sintaksis seperti berikut.</a:t>
              </a:r>
            </a:p>
            <a:p>
              <a:pPr>
                <a:lnSpc>
                  <a:spcPts val="4619"/>
                </a:lnSpc>
              </a:pPr>
              <a:endParaRPr lang="en-US" sz="3299">
                <a:solidFill>
                  <a:srgbClr val="000000"/>
                </a:solidFill>
                <a:latin typeface="Canva Sans"/>
              </a:endParaRPr>
            </a:p>
            <a:p>
              <a:pPr>
                <a:lnSpc>
                  <a:spcPts val="4619"/>
                </a:lnSpc>
              </a:pPr>
              <a:r>
                <a:rPr lang="en-US" sz="3299">
                  <a:solidFill>
                    <a:srgbClr val="000000"/>
                  </a:solidFill>
                  <a:latin typeface="Canva Sans Bold"/>
                </a:rPr>
                <a:t>                   Declare n integer default 0;</a:t>
              </a:r>
            </a:p>
            <a:p>
              <a:pPr>
                <a:lnSpc>
                  <a:spcPts val="4619"/>
                </a:lnSpc>
              </a:pPr>
              <a:r>
                <a:rPr lang="en-US" sz="3299">
                  <a:solidFill>
                    <a:srgbClr val="000000"/>
                  </a:solidFill>
                  <a:latin typeface="Canva Sans Bold"/>
                </a:rPr>
                <a:t>                   while n &lt; 10 do</a:t>
              </a:r>
            </a:p>
            <a:p>
              <a:pPr>
                <a:lnSpc>
                  <a:spcPts val="4619"/>
                </a:lnSpc>
              </a:pPr>
              <a:r>
                <a:rPr lang="en-US" sz="3299">
                  <a:solidFill>
                    <a:srgbClr val="000000"/>
                  </a:solidFill>
                  <a:latin typeface="Canva Sans Bold"/>
                </a:rPr>
                <a:t>                              set n = n + 1;</a:t>
              </a:r>
            </a:p>
            <a:p>
              <a:pPr>
                <a:lnSpc>
                  <a:spcPts val="4619"/>
                </a:lnSpc>
              </a:pPr>
              <a:r>
                <a:rPr lang="en-US" sz="3299">
                  <a:solidFill>
                    <a:srgbClr val="000000"/>
                  </a:solidFill>
                  <a:latin typeface="Canva Sans Bold"/>
                </a:rPr>
                <a:t>                   end while</a:t>
              </a:r>
            </a:p>
            <a:p>
              <a:pPr>
                <a:lnSpc>
                  <a:spcPts val="4619"/>
                </a:lnSpc>
              </a:pPr>
              <a:endParaRPr lang="en-US" sz="3299">
                <a:solidFill>
                  <a:srgbClr val="000000"/>
                </a:solidFill>
                <a:latin typeface="Canva Sans Bold"/>
              </a:endParaRPr>
            </a:p>
            <a:p>
              <a:pPr>
                <a:lnSpc>
                  <a:spcPts val="4619"/>
                </a:lnSpc>
              </a:pPr>
              <a:r>
                <a:rPr lang="en-US" sz="3299">
                  <a:solidFill>
                    <a:srgbClr val="000000"/>
                  </a:solidFill>
                  <a:latin typeface="Canva Sans Bold"/>
                </a:rPr>
                <a:t>                   repeat </a:t>
              </a:r>
            </a:p>
            <a:p>
              <a:pPr>
                <a:lnSpc>
                  <a:spcPts val="4619"/>
                </a:lnSpc>
              </a:pPr>
              <a:r>
                <a:rPr lang="en-US" sz="3299">
                  <a:solidFill>
                    <a:srgbClr val="000000"/>
                  </a:solidFill>
                  <a:latin typeface="Canva Sans Bold"/>
                </a:rPr>
                <a:t>                          set n = n - 1;</a:t>
              </a:r>
            </a:p>
            <a:p>
              <a:pPr>
                <a:lnSpc>
                  <a:spcPts val="4619"/>
                </a:lnSpc>
              </a:pPr>
              <a:r>
                <a:rPr lang="en-US" sz="3299">
                  <a:solidFill>
                    <a:srgbClr val="000000"/>
                  </a:solidFill>
                  <a:latin typeface="Canva Sans Bold"/>
                </a:rPr>
                <a:t>                   until n = 0</a:t>
              </a:r>
            </a:p>
            <a:p>
              <a:pPr>
                <a:lnSpc>
                  <a:spcPts val="4619"/>
                </a:lnSpc>
              </a:pPr>
              <a:r>
                <a:rPr lang="en-US" sz="3299">
                  <a:solidFill>
                    <a:srgbClr val="000000"/>
                  </a:solidFill>
                  <a:latin typeface="Canva Sans Bold"/>
                </a:rPr>
                <a:t>                   end repeat</a:t>
              </a:r>
            </a:p>
            <a:p>
              <a:pPr>
                <a:lnSpc>
                  <a:spcPts val="4619"/>
                </a:lnSpc>
              </a:pPr>
              <a:endParaRPr lang="en-US" sz="3299">
                <a:solidFill>
                  <a:srgbClr val="000000"/>
                </a:solidFill>
                <a:latin typeface="Canva Sans Bold"/>
              </a:endParaRPr>
            </a:p>
            <a:p>
              <a:pPr>
                <a:lnSpc>
                  <a:spcPts val="4619"/>
                </a:lnSpc>
              </a:pPr>
              <a:endParaRPr lang="en-US" sz="3299">
                <a:solidFill>
                  <a:srgbClr val="000000"/>
                </a:solidFill>
                <a:latin typeface="Canva Sans Bold"/>
              </a:endParaRPr>
            </a:p>
          </p:txBody>
        </p:sp>
      </p:grpSp>
      <p:sp>
        <p:nvSpPr>
          <p:cNvPr id="9" name="Freeform 9"/>
          <p:cNvSpPr/>
          <p:nvPr/>
        </p:nvSpPr>
        <p:spPr>
          <a:xfrm rot="-258168">
            <a:off x="16162601" y="4528888"/>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2"/>
            <a:stretch>
              <a:fillRect l="-4715" r="-4715"/>
            </a:stretch>
          </a:blipFill>
        </p:spPr>
      </p:sp>
      <p:sp>
        <p:nvSpPr>
          <p:cNvPr id="10" name="Freeform 10"/>
          <p:cNvSpPr/>
          <p:nvPr/>
        </p:nvSpPr>
        <p:spPr>
          <a:xfrm rot="1584748">
            <a:off x="9861608" y="6020415"/>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3"/>
            <a:stretch>
              <a:fillRect/>
            </a:stretch>
          </a:blipFill>
        </p:spPr>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grpSp>
        <p:nvGrpSpPr>
          <p:cNvPr id="2" name="Group 2"/>
          <p:cNvGrpSpPr/>
          <p:nvPr/>
        </p:nvGrpSpPr>
        <p:grpSpPr>
          <a:xfrm>
            <a:off x="285741" y="383615"/>
            <a:ext cx="12861212" cy="1290170"/>
            <a:chOff x="0" y="0"/>
            <a:chExt cx="4376965" cy="439075"/>
          </a:xfrm>
        </p:grpSpPr>
        <p:sp>
          <p:nvSpPr>
            <p:cNvPr id="3" name="Freeform 3"/>
            <p:cNvSpPr/>
            <p:nvPr/>
          </p:nvSpPr>
          <p:spPr>
            <a:xfrm>
              <a:off x="0" y="0"/>
              <a:ext cx="4376965" cy="439075"/>
            </a:xfrm>
            <a:custGeom>
              <a:avLst/>
              <a:gdLst/>
              <a:ahLst/>
              <a:cxnLst/>
              <a:rect l="l" t="t" r="r" b="b"/>
              <a:pathLst>
                <a:path w="4376965" h="439075">
                  <a:moveTo>
                    <a:pt x="30700" y="0"/>
                  </a:moveTo>
                  <a:lnTo>
                    <a:pt x="4346265" y="0"/>
                  </a:lnTo>
                  <a:cubicBezTo>
                    <a:pt x="4354407" y="0"/>
                    <a:pt x="4362216" y="3234"/>
                    <a:pt x="4367974" y="8992"/>
                  </a:cubicBezTo>
                  <a:cubicBezTo>
                    <a:pt x="4373731" y="14749"/>
                    <a:pt x="4376965" y="22558"/>
                    <a:pt x="4376965" y="30700"/>
                  </a:cubicBezTo>
                  <a:lnTo>
                    <a:pt x="4376965" y="408375"/>
                  </a:lnTo>
                  <a:cubicBezTo>
                    <a:pt x="4376965" y="425330"/>
                    <a:pt x="4363220" y="439075"/>
                    <a:pt x="4346265" y="439075"/>
                  </a:cubicBezTo>
                  <a:lnTo>
                    <a:pt x="30700" y="439075"/>
                  </a:lnTo>
                  <a:cubicBezTo>
                    <a:pt x="13745" y="439075"/>
                    <a:pt x="0" y="425330"/>
                    <a:pt x="0" y="408375"/>
                  </a:cubicBezTo>
                  <a:lnTo>
                    <a:pt x="0" y="30700"/>
                  </a:lnTo>
                  <a:cubicBezTo>
                    <a:pt x="0" y="13745"/>
                    <a:pt x="13745" y="0"/>
                    <a:pt x="30700" y="0"/>
                  </a:cubicBezTo>
                  <a:close/>
                </a:path>
              </a:pathLst>
            </a:custGeom>
            <a:solidFill>
              <a:srgbClr val="7D603D"/>
            </a:solidFill>
          </p:spPr>
        </p:sp>
        <p:sp>
          <p:nvSpPr>
            <p:cNvPr id="4" name="TextBox 4"/>
            <p:cNvSpPr txBox="1"/>
            <p:nvPr/>
          </p:nvSpPr>
          <p:spPr>
            <a:xfrm>
              <a:off x="0" y="-38100"/>
              <a:ext cx="4376965" cy="477175"/>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49825" y="759545"/>
            <a:ext cx="12533045" cy="558962"/>
          </a:xfrm>
          <a:prstGeom prst="rect">
            <a:avLst/>
          </a:prstGeom>
        </p:spPr>
        <p:txBody>
          <a:bodyPr lIns="0" tIns="0" rIns="0" bIns="0" rtlCol="0" anchor="t">
            <a:spAutoFit/>
          </a:bodyPr>
          <a:lstStyle/>
          <a:p>
            <a:pPr algn="ctr">
              <a:lnSpc>
                <a:spcPts val="4033"/>
              </a:lnSpc>
            </a:pPr>
            <a:r>
              <a:rPr lang="en-US" sz="3841">
                <a:solidFill>
                  <a:srgbClr val="000000"/>
                </a:solidFill>
                <a:latin typeface="Hatton Semi-Bold"/>
              </a:rPr>
              <a:t>Konstruksi Prosedural</a:t>
            </a:r>
          </a:p>
        </p:txBody>
      </p:sp>
      <p:grpSp>
        <p:nvGrpSpPr>
          <p:cNvPr id="6" name="Group 6"/>
          <p:cNvGrpSpPr/>
          <p:nvPr/>
        </p:nvGrpSpPr>
        <p:grpSpPr>
          <a:xfrm>
            <a:off x="766725" y="1318507"/>
            <a:ext cx="17052151" cy="9546369"/>
            <a:chOff x="0" y="0"/>
            <a:chExt cx="4491101" cy="2514270"/>
          </a:xfrm>
        </p:grpSpPr>
        <p:sp>
          <p:nvSpPr>
            <p:cNvPr id="7" name="Freeform 7"/>
            <p:cNvSpPr/>
            <p:nvPr/>
          </p:nvSpPr>
          <p:spPr>
            <a:xfrm>
              <a:off x="0" y="0"/>
              <a:ext cx="4491101" cy="2514270"/>
            </a:xfrm>
            <a:custGeom>
              <a:avLst/>
              <a:gdLst/>
              <a:ahLst/>
              <a:cxnLst/>
              <a:rect l="l" t="t" r="r" b="b"/>
              <a:pathLst>
                <a:path w="4491101" h="2514270">
                  <a:moveTo>
                    <a:pt x="23155" y="0"/>
                  </a:moveTo>
                  <a:lnTo>
                    <a:pt x="4467947" y="0"/>
                  </a:lnTo>
                  <a:cubicBezTo>
                    <a:pt x="4480735" y="0"/>
                    <a:pt x="4491101" y="10367"/>
                    <a:pt x="4491101" y="23155"/>
                  </a:cubicBezTo>
                  <a:lnTo>
                    <a:pt x="4491101" y="2491115"/>
                  </a:lnTo>
                  <a:cubicBezTo>
                    <a:pt x="4491101" y="2503903"/>
                    <a:pt x="4480735" y="2514270"/>
                    <a:pt x="4467947" y="2514270"/>
                  </a:cubicBezTo>
                  <a:lnTo>
                    <a:pt x="23155" y="2514270"/>
                  </a:lnTo>
                  <a:cubicBezTo>
                    <a:pt x="10367" y="2514270"/>
                    <a:pt x="0" y="2503903"/>
                    <a:pt x="0" y="2491115"/>
                  </a:cubicBezTo>
                  <a:lnTo>
                    <a:pt x="0" y="23155"/>
                  </a:lnTo>
                  <a:cubicBezTo>
                    <a:pt x="0" y="10367"/>
                    <a:pt x="10367" y="0"/>
                    <a:pt x="23155" y="0"/>
                  </a:cubicBezTo>
                  <a:close/>
                </a:path>
              </a:pathLst>
            </a:custGeom>
            <a:solidFill>
              <a:srgbClr val="000000">
                <a:alpha val="0"/>
              </a:srgbClr>
            </a:solidFill>
            <a:ln w="47625" cap="rnd">
              <a:solidFill>
                <a:srgbClr val="7D603D"/>
              </a:solidFill>
              <a:prstDash val="solid"/>
              <a:round/>
            </a:ln>
          </p:spPr>
        </p:sp>
        <p:sp>
          <p:nvSpPr>
            <p:cNvPr id="8" name="TextBox 8"/>
            <p:cNvSpPr txBox="1"/>
            <p:nvPr/>
          </p:nvSpPr>
          <p:spPr>
            <a:xfrm>
              <a:off x="0" y="-66675"/>
              <a:ext cx="4491101" cy="2580945"/>
            </a:xfrm>
            <a:prstGeom prst="rect">
              <a:avLst/>
            </a:prstGeom>
          </p:spPr>
          <p:txBody>
            <a:bodyPr lIns="50800" tIns="50800" rIns="50800" bIns="50800" rtlCol="0" anchor="ctr"/>
            <a:lstStyle/>
            <a:p>
              <a:pPr>
                <a:lnSpc>
                  <a:spcPts val="4619"/>
                </a:lnSpc>
              </a:pPr>
              <a:r>
                <a:rPr lang="en-US" sz="3299">
                  <a:solidFill>
                    <a:srgbClr val="000000"/>
                  </a:solidFill>
                  <a:latin typeface="Canva Sans"/>
                </a:rPr>
                <a:t>Kode tersebut tidak terlalu berguna. Kode itu hanya digunakan untuk memperlihatkan sintaksis dari kalang while dan repeat. Kita akan melihat kegunaannya lebih lanjut di bagian-bagian selanjutnya.</a:t>
              </a:r>
            </a:p>
            <a:p>
              <a:pPr>
                <a:lnSpc>
                  <a:spcPts val="4619"/>
                </a:lnSpc>
              </a:pPr>
              <a:endParaRPr lang="en-US" sz="3299">
                <a:solidFill>
                  <a:srgbClr val="000000"/>
                </a:solidFill>
                <a:latin typeface="Canva Sans"/>
              </a:endParaRPr>
            </a:p>
            <a:p>
              <a:pPr>
                <a:lnSpc>
                  <a:spcPts val="4619"/>
                </a:lnSpc>
              </a:pPr>
              <a:r>
                <a:rPr lang="en-US" sz="3299">
                  <a:solidFill>
                    <a:srgbClr val="000000"/>
                  </a:solidFill>
                  <a:latin typeface="Canva Sans"/>
                </a:rPr>
                <a:t>SQL:1999 juga mendukung konstruksi perulangan dengan for, yang mengizinkan iterasi pada hasil suatu permohonan.</a:t>
              </a:r>
            </a:p>
            <a:p>
              <a:pPr>
                <a:lnSpc>
                  <a:spcPts val="4619"/>
                </a:lnSpc>
              </a:pPr>
              <a:r>
                <a:rPr lang="en-US" sz="3299">
                  <a:solidFill>
                    <a:srgbClr val="000000"/>
                  </a:solidFill>
                  <a:latin typeface="Canva Sans"/>
                </a:rPr>
                <a:t>                   </a:t>
              </a:r>
              <a:r>
                <a:rPr lang="en-US" sz="3299">
                  <a:solidFill>
                    <a:srgbClr val="000000"/>
                  </a:solidFill>
                  <a:latin typeface="Canva Sans Bold"/>
                </a:rPr>
                <a:t>declare n integer default 0;</a:t>
              </a:r>
            </a:p>
            <a:p>
              <a:pPr>
                <a:lnSpc>
                  <a:spcPts val="4619"/>
                </a:lnSpc>
              </a:pPr>
              <a:r>
                <a:rPr lang="en-US" sz="3299">
                  <a:solidFill>
                    <a:srgbClr val="000000"/>
                  </a:solidFill>
                  <a:latin typeface="Canva Sans Bold"/>
                </a:rPr>
                <a:t>                    for r as</a:t>
              </a:r>
            </a:p>
            <a:p>
              <a:pPr>
                <a:lnSpc>
                  <a:spcPts val="4619"/>
                </a:lnSpc>
              </a:pPr>
              <a:r>
                <a:rPr lang="en-US" sz="3299">
                  <a:solidFill>
                    <a:srgbClr val="000000"/>
                  </a:solidFill>
                  <a:latin typeface="Canva Sans Bold"/>
                </a:rPr>
                <a:t>                                select saldo</a:t>
              </a:r>
            </a:p>
            <a:p>
              <a:pPr>
                <a:lnSpc>
                  <a:spcPts val="4619"/>
                </a:lnSpc>
              </a:pPr>
              <a:r>
                <a:rPr lang="en-US" sz="3299">
                  <a:solidFill>
                    <a:srgbClr val="000000"/>
                  </a:solidFill>
                  <a:latin typeface="Canva Sans Bold"/>
                </a:rPr>
                <a:t>                                from rekening</a:t>
              </a:r>
            </a:p>
            <a:p>
              <a:pPr>
                <a:lnSpc>
                  <a:spcPts val="4619"/>
                </a:lnSpc>
              </a:pPr>
              <a:r>
                <a:rPr lang="en-US" sz="3299">
                  <a:solidFill>
                    <a:srgbClr val="000000"/>
                  </a:solidFill>
                  <a:latin typeface="Canva Sans Bold"/>
                </a:rPr>
                <a:t>                                where nama_Cabang = ‘Bandung’</a:t>
              </a:r>
            </a:p>
            <a:p>
              <a:pPr>
                <a:lnSpc>
                  <a:spcPts val="4619"/>
                </a:lnSpc>
              </a:pPr>
              <a:r>
                <a:rPr lang="en-US" sz="3299">
                  <a:solidFill>
                    <a:srgbClr val="000000"/>
                  </a:solidFill>
                  <a:latin typeface="Canva Sans Bold"/>
                </a:rPr>
                <a:t>                    do</a:t>
              </a:r>
            </a:p>
            <a:p>
              <a:pPr>
                <a:lnSpc>
                  <a:spcPts val="4619"/>
                </a:lnSpc>
              </a:pPr>
              <a:r>
                <a:rPr lang="en-US" sz="3299">
                  <a:solidFill>
                    <a:srgbClr val="000000"/>
                  </a:solidFill>
                  <a:latin typeface="Canva Sans Bold"/>
                </a:rPr>
                <a:t>                                set n = n + r.saldo</a:t>
              </a:r>
            </a:p>
            <a:p>
              <a:pPr>
                <a:lnSpc>
                  <a:spcPts val="4619"/>
                </a:lnSpc>
              </a:pPr>
              <a:r>
                <a:rPr lang="en-US" sz="3299">
                  <a:solidFill>
                    <a:srgbClr val="000000"/>
                  </a:solidFill>
                  <a:latin typeface="Canva Sans Bold"/>
                </a:rPr>
                <a:t>                    end for</a:t>
              </a:r>
            </a:p>
          </p:txBody>
        </p:sp>
      </p:grpSp>
      <p:sp>
        <p:nvSpPr>
          <p:cNvPr id="9" name="Freeform 9"/>
          <p:cNvSpPr/>
          <p:nvPr/>
        </p:nvSpPr>
        <p:spPr>
          <a:xfrm rot="-1278599">
            <a:off x="-1358389" y="6448946"/>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2"/>
            <a:stretch>
              <a:fillRect/>
            </a:stretch>
          </a:blipFill>
        </p:spPr>
      </p:sp>
      <p:sp>
        <p:nvSpPr>
          <p:cNvPr id="10" name="Freeform 10"/>
          <p:cNvSpPr/>
          <p:nvPr/>
        </p:nvSpPr>
        <p:spPr>
          <a:xfrm rot="-258168">
            <a:off x="15587764" y="5215375"/>
            <a:ext cx="2193398" cy="7385398"/>
          </a:xfrm>
          <a:custGeom>
            <a:avLst/>
            <a:gdLst/>
            <a:ahLst/>
            <a:cxnLst/>
            <a:rect l="l" t="t" r="r" b="b"/>
            <a:pathLst>
              <a:path w="2193398" h="7385398">
                <a:moveTo>
                  <a:pt x="0" y="0"/>
                </a:moveTo>
                <a:lnTo>
                  <a:pt x="2193398" y="0"/>
                </a:lnTo>
                <a:lnTo>
                  <a:pt x="2193398" y="7385398"/>
                </a:lnTo>
                <a:lnTo>
                  <a:pt x="0" y="7385398"/>
                </a:lnTo>
                <a:lnTo>
                  <a:pt x="0" y="0"/>
                </a:lnTo>
                <a:close/>
              </a:path>
            </a:pathLst>
          </a:custGeom>
          <a:blipFill>
            <a:blip r:embed="rId3"/>
            <a:stretch>
              <a:fillRect l="-4715" r="-4715"/>
            </a:stretch>
          </a:blipFill>
        </p:spPr>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a:off x="-852360" y="-174092"/>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2"/>
            <a:stretch>
              <a:fillRect/>
            </a:stretch>
          </a:blipFill>
        </p:spPr>
      </p:sp>
      <p:sp>
        <p:nvSpPr>
          <p:cNvPr id="3" name="Freeform 3"/>
          <p:cNvSpPr/>
          <p:nvPr/>
        </p:nvSpPr>
        <p:spPr>
          <a:xfrm rot="-324661">
            <a:off x="5375521"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rot="-258168">
            <a:off x="-1149644" y="3057070"/>
            <a:ext cx="2720487" cy="7385398"/>
          </a:xfrm>
          <a:custGeom>
            <a:avLst/>
            <a:gdLst/>
            <a:ahLst/>
            <a:cxnLst/>
            <a:rect l="l" t="t" r="r" b="b"/>
            <a:pathLst>
              <a:path w="2720487" h="7385398">
                <a:moveTo>
                  <a:pt x="0" y="0"/>
                </a:moveTo>
                <a:lnTo>
                  <a:pt x="2720487" y="0"/>
                </a:lnTo>
                <a:lnTo>
                  <a:pt x="2720487" y="7385398"/>
                </a:lnTo>
                <a:lnTo>
                  <a:pt x="0" y="7385398"/>
                </a:lnTo>
                <a:lnTo>
                  <a:pt x="0" y="0"/>
                </a:lnTo>
                <a:close/>
              </a:path>
            </a:pathLst>
          </a:custGeom>
          <a:blipFill>
            <a:blip r:embed="rId4"/>
            <a:stretch>
              <a:fillRect t="-9222" r="-4503" b="-9222"/>
            </a:stretch>
          </a:blipFill>
        </p:spPr>
      </p:sp>
      <p:sp>
        <p:nvSpPr>
          <p:cNvPr id="5" name="Freeform 5"/>
          <p:cNvSpPr/>
          <p:nvPr/>
        </p:nvSpPr>
        <p:spPr>
          <a:xfrm rot="1584748">
            <a:off x="14601307" y="3108408"/>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5"/>
            <a:stretch>
              <a:fillRect/>
            </a:stretch>
          </a:blipFill>
        </p:spPr>
      </p:sp>
      <p:grpSp>
        <p:nvGrpSpPr>
          <p:cNvPr id="6" name="Group 6"/>
          <p:cNvGrpSpPr/>
          <p:nvPr/>
        </p:nvGrpSpPr>
        <p:grpSpPr>
          <a:xfrm>
            <a:off x="632689" y="1028700"/>
            <a:ext cx="17186186" cy="9825473"/>
            <a:chOff x="0" y="0"/>
            <a:chExt cx="4526403" cy="2587779"/>
          </a:xfrm>
        </p:grpSpPr>
        <p:sp>
          <p:nvSpPr>
            <p:cNvPr id="7" name="Freeform 7"/>
            <p:cNvSpPr/>
            <p:nvPr/>
          </p:nvSpPr>
          <p:spPr>
            <a:xfrm>
              <a:off x="0" y="0"/>
              <a:ext cx="4526403" cy="2587779"/>
            </a:xfrm>
            <a:custGeom>
              <a:avLst/>
              <a:gdLst/>
              <a:ahLst/>
              <a:cxnLst/>
              <a:rect l="l" t="t" r="r" b="b"/>
              <a:pathLst>
                <a:path w="4526403" h="2587779">
                  <a:moveTo>
                    <a:pt x="22974" y="0"/>
                  </a:moveTo>
                  <a:lnTo>
                    <a:pt x="4503429" y="0"/>
                  </a:lnTo>
                  <a:cubicBezTo>
                    <a:pt x="4509522" y="0"/>
                    <a:pt x="4515366" y="2420"/>
                    <a:pt x="4519674" y="6729"/>
                  </a:cubicBezTo>
                  <a:cubicBezTo>
                    <a:pt x="4523983" y="11037"/>
                    <a:pt x="4526403" y="16881"/>
                    <a:pt x="4526403" y="22974"/>
                  </a:cubicBezTo>
                  <a:lnTo>
                    <a:pt x="4526403" y="2564805"/>
                  </a:lnTo>
                  <a:cubicBezTo>
                    <a:pt x="4526403" y="2570898"/>
                    <a:pt x="4523983" y="2576741"/>
                    <a:pt x="4519674" y="2581050"/>
                  </a:cubicBezTo>
                  <a:cubicBezTo>
                    <a:pt x="4515366" y="2585358"/>
                    <a:pt x="4509522" y="2587779"/>
                    <a:pt x="4503429" y="2587779"/>
                  </a:cubicBezTo>
                  <a:lnTo>
                    <a:pt x="22974" y="2587779"/>
                  </a:lnTo>
                  <a:cubicBezTo>
                    <a:pt x="16881" y="2587779"/>
                    <a:pt x="11037" y="2585358"/>
                    <a:pt x="6729" y="2581050"/>
                  </a:cubicBezTo>
                  <a:cubicBezTo>
                    <a:pt x="2420" y="2576741"/>
                    <a:pt x="0" y="2570898"/>
                    <a:pt x="0" y="2564805"/>
                  </a:cubicBezTo>
                  <a:lnTo>
                    <a:pt x="0" y="22974"/>
                  </a:lnTo>
                  <a:cubicBezTo>
                    <a:pt x="0" y="16881"/>
                    <a:pt x="2420" y="11037"/>
                    <a:pt x="6729" y="6729"/>
                  </a:cubicBezTo>
                  <a:cubicBezTo>
                    <a:pt x="11037" y="2420"/>
                    <a:pt x="16881" y="0"/>
                    <a:pt x="22974" y="0"/>
                  </a:cubicBezTo>
                  <a:close/>
                </a:path>
              </a:pathLst>
            </a:custGeom>
            <a:solidFill>
              <a:srgbClr val="000000">
                <a:alpha val="0"/>
              </a:srgbClr>
            </a:solidFill>
            <a:ln w="47625" cap="rnd">
              <a:solidFill>
                <a:srgbClr val="7D603D"/>
              </a:solidFill>
              <a:prstDash val="solid"/>
              <a:round/>
            </a:ln>
          </p:spPr>
        </p:sp>
        <p:sp>
          <p:nvSpPr>
            <p:cNvPr id="8" name="TextBox 8"/>
            <p:cNvSpPr txBox="1"/>
            <p:nvPr/>
          </p:nvSpPr>
          <p:spPr>
            <a:xfrm>
              <a:off x="0" y="-66675"/>
              <a:ext cx="4526403" cy="2654454"/>
            </a:xfrm>
            <a:prstGeom prst="rect">
              <a:avLst/>
            </a:prstGeom>
          </p:spPr>
          <p:txBody>
            <a:bodyPr lIns="50800" tIns="50800" rIns="50800" bIns="50800" rtlCol="0" anchor="ctr"/>
            <a:lstStyle/>
            <a:p>
              <a:pPr>
                <a:lnSpc>
                  <a:spcPts val="4619"/>
                </a:lnSpc>
              </a:pPr>
              <a:r>
                <a:rPr lang="en-US" sz="3299">
                  <a:solidFill>
                    <a:srgbClr val="000000"/>
                  </a:solidFill>
                  <a:latin typeface="Canva Sans"/>
                </a:rPr>
                <a:t>Potongan program tersebut secara sederhana membuka kursor saat kalang for memulai ekseskusi dan menggunakannya untuk menjemput nilai-nilai suatu baris ke dalam perubah kalang for (pada contoh kita diatas adalah r).</a:t>
              </a:r>
            </a:p>
            <a:p>
              <a:pPr>
                <a:lnSpc>
                  <a:spcPts val="4619"/>
                </a:lnSpc>
              </a:pPr>
              <a:endParaRPr lang="en-US" sz="3299">
                <a:solidFill>
                  <a:srgbClr val="000000"/>
                </a:solidFill>
                <a:latin typeface="Canva Sans"/>
              </a:endParaRPr>
            </a:p>
            <a:p>
              <a:pPr>
                <a:lnSpc>
                  <a:spcPts val="4619"/>
                </a:lnSpc>
              </a:pPr>
              <a:r>
                <a:rPr lang="en-US" sz="3299">
                  <a:solidFill>
                    <a:srgbClr val="000000"/>
                  </a:solidFill>
                  <a:latin typeface="Canva Sans"/>
                </a:rPr>
                <a:t>Pernyataan kondisional yang didukung oleh SQL:1999 mencakup pernyataan if-then-else berikut.</a:t>
              </a:r>
            </a:p>
            <a:p>
              <a:pPr>
                <a:lnSpc>
                  <a:spcPts val="4619"/>
                </a:lnSpc>
              </a:pPr>
              <a:r>
                <a:rPr lang="en-US" sz="3299">
                  <a:solidFill>
                    <a:srgbClr val="000000"/>
                  </a:solidFill>
                  <a:latin typeface="Canva Sans Bold"/>
                </a:rPr>
                <a:t>if r.saldo &lt; 1000</a:t>
              </a:r>
            </a:p>
            <a:p>
              <a:pPr>
                <a:lnSpc>
                  <a:spcPts val="4619"/>
                </a:lnSpc>
              </a:pPr>
              <a:r>
                <a:rPr lang="en-US" sz="3299">
                  <a:solidFill>
                    <a:srgbClr val="000000"/>
                  </a:solidFill>
                  <a:latin typeface="Canva Sans Bold"/>
                </a:rPr>
                <a:t>then</a:t>
              </a:r>
            </a:p>
            <a:p>
              <a:pPr>
                <a:lnSpc>
                  <a:spcPts val="4619"/>
                </a:lnSpc>
              </a:pPr>
              <a:r>
                <a:rPr lang="en-US" sz="3299">
                  <a:solidFill>
                    <a:srgbClr val="000000"/>
                  </a:solidFill>
                  <a:latin typeface="Canva Sans Bold"/>
                </a:rPr>
                <a:t>                   set 1 = 1 + r.saldo</a:t>
              </a:r>
            </a:p>
            <a:p>
              <a:pPr>
                <a:lnSpc>
                  <a:spcPts val="4619"/>
                </a:lnSpc>
              </a:pPr>
              <a:r>
                <a:rPr lang="en-US" sz="3299">
                  <a:solidFill>
                    <a:srgbClr val="000000"/>
                  </a:solidFill>
                  <a:latin typeface="Canva Sans Bold"/>
                </a:rPr>
                <a:t>elseif r.saldo &lt; 500</a:t>
              </a:r>
            </a:p>
            <a:p>
              <a:pPr>
                <a:lnSpc>
                  <a:spcPts val="4619"/>
                </a:lnSpc>
              </a:pPr>
              <a:r>
                <a:rPr lang="en-US" sz="3299">
                  <a:solidFill>
                    <a:srgbClr val="000000"/>
                  </a:solidFill>
                  <a:latin typeface="Canva Sans Bold"/>
                </a:rPr>
                <a:t>then </a:t>
              </a:r>
            </a:p>
            <a:p>
              <a:pPr>
                <a:lnSpc>
                  <a:spcPts val="4619"/>
                </a:lnSpc>
              </a:pPr>
              <a:r>
                <a:rPr lang="en-US" sz="3299">
                  <a:solidFill>
                    <a:srgbClr val="000000"/>
                  </a:solidFill>
                  <a:latin typeface="Canva Sans Bold"/>
                </a:rPr>
                <a:t>                    set m =m + r.saldo</a:t>
              </a:r>
            </a:p>
            <a:p>
              <a:pPr>
                <a:lnSpc>
                  <a:spcPts val="4619"/>
                </a:lnSpc>
              </a:pPr>
              <a:r>
                <a:rPr lang="en-US" sz="3299">
                  <a:solidFill>
                    <a:srgbClr val="000000"/>
                  </a:solidFill>
                  <a:latin typeface="Canva Sans Bold"/>
                </a:rPr>
                <a:t>else</a:t>
              </a:r>
            </a:p>
            <a:p>
              <a:pPr>
                <a:lnSpc>
                  <a:spcPts val="4619"/>
                </a:lnSpc>
              </a:pPr>
              <a:r>
                <a:rPr lang="en-US" sz="3299">
                  <a:solidFill>
                    <a:srgbClr val="000000"/>
                  </a:solidFill>
                  <a:latin typeface="Canva Sans Bold"/>
                </a:rPr>
                <a:t>                     set h = h  + r.saldo</a:t>
              </a:r>
            </a:p>
            <a:p>
              <a:pPr>
                <a:lnSpc>
                  <a:spcPts val="4619"/>
                </a:lnSpc>
              </a:pPr>
              <a:r>
                <a:rPr lang="en-US" sz="3299">
                  <a:solidFill>
                    <a:srgbClr val="000000"/>
                  </a:solidFill>
                  <a:latin typeface="Canva Sans Bold"/>
                </a:rPr>
                <a:t>end if</a:t>
              </a:r>
            </a:p>
          </p:txBody>
        </p:sp>
      </p:gr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a:off x="-852360" y="-174092"/>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2"/>
            <a:stretch>
              <a:fillRect/>
            </a:stretch>
          </a:blipFill>
        </p:spPr>
      </p:sp>
      <p:sp>
        <p:nvSpPr>
          <p:cNvPr id="3" name="Freeform 3"/>
          <p:cNvSpPr/>
          <p:nvPr/>
        </p:nvSpPr>
        <p:spPr>
          <a:xfrm rot="-324661">
            <a:off x="5946418"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rot="-258168">
            <a:off x="-1149644" y="3057070"/>
            <a:ext cx="2720487" cy="7385398"/>
          </a:xfrm>
          <a:custGeom>
            <a:avLst/>
            <a:gdLst/>
            <a:ahLst/>
            <a:cxnLst/>
            <a:rect l="l" t="t" r="r" b="b"/>
            <a:pathLst>
              <a:path w="2720487" h="7385398">
                <a:moveTo>
                  <a:pt x="0" y="0"/>
                </a:moveTo>
                <a:lnTo>
                  <a:pt x="2720487" y="0"/>
                </a:lnTo>
                <a:lnTo>
                  <a:pt x="2720487" y="7385398"/>
                </a:lnTo>
                <a:lnTo>
                  <a:pt x="0" y="7385398"/>
                </a:lnTo>
                <a:lnTo>
                  <a:pt x="0" y="0"/>
                </a:lnTo>
                <a:close/>
              </a:path>
            </a:pathLst>
          </a:custGeom>
          <a:blipFill>
            <a:blip r:embed="rId4"/>
            <a:stretch>
              <a:fillRect t="-9222" r="-4503" b="-9222"/>
            </a:stretch>
          </a:blipFill>
        </p:spPr>
      </p:sp>
      <p:sp>
        <p:nvSpPr>
          <p:cNvPr id="5" name="Freeform 5"/>
          <p:cNvSpPr/>
          <p:nvPr/>
        </p:nvSpPr>
        <p:spPr>
          <a:xfrm rot="1584748">
            <a:off x="14601307" y="3108408"/>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5"/>
            <a:stretch>
              <a:fillRect/>
            </a:stretch>
          </a:blipFill>
        </p:spPr>
      </p:sp>
      <p:grpSp>
        <p:nvGrpSpPr>
          <p:cNvPr id="6" name="Group 6"/>
          <p:cNvGrpSpPr/>
          <p:nvPr/>
        </p:nvGrpSpPr>
        <p:grpSpPr>
          <a:xfrm>
            <a:off x="1494792" y="2231492"/>
            <a:ext cx="16324084" cy="7583905"/>
            <a:chOff x="0" y="0"/>
            <a:chExt cx="4299347" cy="1997407"/>
          </a:xfrm>
        </p:grpSpPr>
        <p:sp>
          <p:nvSpPr>
            <p:cNvPr id="7" name="Freeform 7"/>
            <p:cNvSpPr/>
            <p:nvPr/>
          </p:nvSpPr>
          <p:spPr>
            <a:xfrm>
              <a:off x="0" y="0"/>
              <a:ext cx="4299347" cy="1997407"/>
            </a:xfrm>
            <a:custGeom>
              <a:avLst/>
              <a:gdLst/>
              <a:ahLst/>
              <a:cxnLst/>
              <a:rect l="l" t="t" r="r" b="b"/>
              <a:pathLst>
                <a:path w="4299347" h="1997407">
                  <a:moveTo>
                    <a:pt x="24187" y="0"/>
                  </a:moveTo>
                  <a:lnTo>
                    <a:pt x="4275160" y="0"/>
                  </a:lnTo>
                  <a:cubicBezTo>
                    <a:pt x="4281575" y="0"/>
                    <a:pt x="4287727" y="2548"/>
                    <a:pt x="4292263" y="7084"/>
                  </a:cubicBezTo>
                  <a:cubicBezTo>
                    <a:pt x="4296799" y="11620"/>
                    <a:pt x="4299347" y="17773"/>
                    <a:pt x="4299347" y="24187"/>
                  </a:cubicBezTo>
                  <a:lnTo>
                    <a:pt x="4299347" y="1973220"/>
                  </a:lnTo>
                  <a:cubicBezTo>
                    <a:pt x="4299347" y="1986578"/>
                    <a:pt x="4288518" y="1997407"/>
                    <a:pt x="4275160" y="1997407"/>
                  </a:cubicBezTo>
                  <a:lnTo>
                    <a:pt x="24187" y="1997407"/>
                  </a:lnTo>
                  <a:cubicBezTo>
                    <a:pt x="17773" y="1997407"/>
                    <a:pt x="11620" y="1994859"/>
                    <a:pt x="7084" y="1990323"/>
                  </a:cubicBezTo>
                  <a:cubicBezTo>
                    <a:pt x="2548" y="1985787"/>
                    <a:pt x="0" y="1979635"/>
                    <a:pt x="0" y="1973220"/>
                  </a:cubicBezTo>
                  <a:lnTo>
                    <a:pt x="0" y="24187"/>
                  </a:lnTo>
                  <a:cubicBezTo>
                    <a:pt x="0" y="17773"/>
                    <a:pt x="2548" y="11620"/>
                    <a:pt x="7084" y="7084"/>
                  </a:cubicBezTo>
                  <a:cubicBezTo>
                    <a:pt x="11620" y="2548"/>
                    <a:pt x="17773" y="0"/>
                    <a:pt x="24187" y="0"/>
                  </a:cubicBezTo>
                  <a:close/>
                </a:path>
              </a:pathLst>
            </a:custGeom>
            <a:solidFill>
              <a:srgbClr val="000000">
                <a:alpha val="0"/>
              </a:srgbClr>
            </a:solidFill>
            <a:ln w="47625" cap="rnd">
              <a:solidFill>
                <a:srgbClr val="7D603D"/>
              </a:solidFill>
              <a:prstDash val="solid"/>
              <a:round/>
            </a:ln>
          </p:spPr>
        </p:sp>
        <p:sp>
          <p:nvSpPr>
            <p:cNvPr id="8" name="TextBox 8"/>
            <p:cNvSpPr txBox="1"/>
            <p:nvPr/>
          </p:nvSpPr>
          <p:spPr>
            <a:xfrm>
              <a:off x="0" y="-57150"/>
              <a:ext cx="4299347" cy="2054557"/>
            </a:xfrm>
            <a:prstGeom prst="rect">
              <a:avLst/>
            </a:prstGeom>
          </p:spPr>
          <p:txBody>
            <a:bodyPr lIns="50800" tIns="50800" rIns="50800" bIns="50800" rtlCol="0" anchor="ctr"/>
            <a:lstStyle/>
            <a:p>
              <a:pPr>
                <a:lnSpc>
                  <a:spcPts val="4899"/>
                </a:lnSpc>
              </a:pPr>
              <a:r>
                <a:rPr lang="en-US" sz="3499">
                  <a:solidFill>
                    <a:srgbClr val="000000"/>
                  </a:solidFill>
                  <a:latin typeface="Canva Sans"/>
                </a:rPr>
                <a:t>Basis data berorientasi objek yang dikembangkan di seputar bahasa pemrograman persisten, dibandingkan dengan basis data objek-relasional yang merupakan basis data berorientasi objek yang dikembangkan dibagian atas model relasional. Sistem basis data dari kedua tipe tersebut ada di pasaran.</a:t>
              </a:r>
            </a:p>
            <a:p>
              <a:pPr>
                <a:lnSpc>
                  <a:spcPts val="4899"/>
                </a:lnSpc>
              </a:pPr>
              <a:endParaRPr lang="en-US" sz="3499">
                <a:solidFill>
                  <a:srgbClr val="000000"/>
                </a:solidFill>
                <a:latin typeface="Canva Sans"/>
              </a:endParaRPr>
            </a:p>
            <a:p>
              <a:pPr>
                <a:lnSpc>
                  <a:spcPts val="4899"/>
                </a:lnSpc>
              </a:pPr>
              <a:r>
                <a:rPr lang="en-US" sz="3499">
                  <a:solidFill>
                    <a:srgbClr val="000000"/>
                  </a:solidFill>
                  <a:latin typeface="Canva Sans"/>
                </a:rPr>
                <a:t>Perluasan persistensi ke bahasa pemrograman dan sistem - relasional memiliki target pasar yang berbeda.</a:t>
              </a:r>
            </a:p>
          </p:txBody>
        </p:sp>
      </p:grpSp>
      <p:grpSp>
        <p:nvGrpSpPr>
          <p:cNvPr id="9" name="Group 9"/>
          <p:cNvGrpSpPr/>
          <p:nvPr/>
        </p:nvGrpSpPr>
        <p:grpSpPr>
          <a:xfrm>
            <a:off x="1330708" y="383615"/>
            <a:ext cx="12861212" cy="1290170"/>
            <a:chOff x="0" y="0"/>
            <a:chExt cx="4376965" cy="439075"/>
          </a:xfrm>
        </p:grpSpPr>
        <p:sp>
          <p:nvSpPr>
            <p:cNvPr id="10" name="Freeform 10"/>
            <p:cNvSpPr/>
            <p:nvPr/>
          </p:nvSpPr>
          <p:spPr>
            <a:xfrm>
              <a:off x="0" y="0"/>
              <a:ext cx="4376965" cy="439075"/>
            </a:xfrm>
            <a:custGeom>
              <a:avLst/>
              <a:gdLst/>
              <a:ahLst/>
              <a:cxnLst/>
              <a:rect l="l" t="t" r="r" b="b"/>
              <a:pathLst>
                <a:path w="4376965" h="439075">
                  <a:moveTo>
                    <a:pt x="30700" y="0"/>
                  </a:moveTo>
                  <a:lnTo>
                    <a:pt x="4346265" y="0"/>
                  </a:lnTo>
                  <a:cubicBezTo>
                    <a:pt x="4354407" y="0"/>
                    <a:pt x="4362216" y="3234"/>
                    <a:pt x="4367974" y="8992"/>
                  </a:cubicBezTo>
                  <a:cubicBezTo>
                    <a:pt x="4373731" y="14749"/>
                    <a:pt x="4376965" y="22558"/>
                    <a:pt x="4376965" y="30700"/>
                  </a:cubicBezTo>
                  <a:lnTo>
                    <a:pt x="4376965" y="408375"/>
                  </a:lnTo>
                  <a:cubicBezTo>
                    <a:pt x="4376965" y="425330"/>
                    <a:pt x="4363220" y="439075"/>
                    <a:pt x="4346265" y="439075"/>
                  </a:cubicBezTo>
                  <a:lnTo>
                    <a:pt x="30700" y="439075"/>
                  </a:lnTo>
                  <a:cubicBezTo>
                    <a:pt x="13745" y="439075"/>
                    <a:pt x="0" y="425330"/>
                    <a:pt x="0" y="408375"/>
                  </a:cubicBezTo>
                  <a:lnTo>
                    <a:pt x="0" y="30700"/>
                  </a:lnTo>
                  <a:cubicBezTo>
                    <a:pt x="0" y="13745"/>
                    <a:pt x="13745" y="0"/>
                    <a:pt x="30700" y="0"/>
                  </a:cubicBezTo>
                  <a:close/>
                </a:path>
              </a:pathLst>
            </a:custGeom>
            <a:solidFill>
              <a:srgbClr val="7D603D"/>
            </a:solidFill>
          </p:spPr>
        </p:sp>
        <p:sp>
          <p:nvSpPr>
            <p:cNvPr id="11" name="TextBox 11"/>
            <p:cNvSpPr txBox="1"/>
            <p:nvPr/>
          </p:nvSpPr>
          <p:spPr>
            <a:xfrm>
              <a:off x="0" y="-38100"/>
              <a:ext cx="4376965" cy="477175"/>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494792" y="609999"/>
            <a:ext cx="12533045" cy="1063787"/>
          </a:xfrm>
          <a:prstGeom prst="rect">
            <a:avLst/>
          </a:prstGeom>
        </p:spPr>
        <p:txBody>
          <a:bodyPr lIns="0" tIns="0" rIns="0" bIns="0" rtlCol="0" anchor="t">
            <a:spAutoFit/>
          </a:bodyPr>
          <a:lstStyle/>
          <a:p>
            <a:pPr algn="ctr">
              <a:lnSpc>
                <a:spcPts val="4033"/>
              </a:lnSpc>
            </a:pPr>
            <a:r>
              <a:rPr lang="en-US" sz="3841">
                <a:solidFill>
                  <a:srgbClr val="000000"/>
                </a:solidFill>
                <a:latin typeface="Hatton Semi-Bold"/>
              </a:rPr>
              <a:t>8.4 Basis Data berorientasi objek versus basis data objek relasional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a:off x="-852360" y="-174092"/>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2"/>
            <a:stretch>
              <a:fillRect/>
            </a:stretch>
          </a:blipFill>
        </p:spPr>
      </p:sp>
      <p:sp>
        <p:nvSpPr>
          <p:cNvPr id="3" name="Freeform 3"/>
          <p:cNvSpPr/>
          <p:nvPr/>
        </p:nvSpPr>
        <p:spPr>
          <a:xfrm rot="-324661">
            <a:off x="5946418"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3"/>
            <a:stretch>
              <a:fillRect t="-401" b="-401"/>
            </a:stretch>
          </a:blipFill>
        </p:spPr>
      </p:sp>
      <p:sp>
        <p:nvSpPr>
          <p:cNvPr id="4" name="Freeform 4"/>
          <p:cNvSpPr/>
          <p:nvPr/>
        </p:nvSpPr>
        <p:spPr>
          <a:xfrm rot="-258168">
            <a:off x="-1149644" y="3057070"/>
            <a:ext cx="2720487" cy="7385398"/>
          </a:xfrm>
          <a:custGeom>
            <a:avLst/>
            <a:gdLst/>
            <a:ahLst/>
            <a:cxnLst/>
            <a:rect l="l" t="t" r="r" b="b"/>
            <a:pathLst>
              <a:path w="2720487" h="7385398">
                <a:moveTo>
                  <a:pt x="0" y="0"/>
                </a:moveTo>
                <a:lnTo>
                  <a:pt x="2720487" y="0"/>
                </a:lnTo>
                <a:lnTo>
                  <a:pt x="2720487" y="7385398"/>
                </a:lnTo>
                <a:lnTo>
                  <a:pt x="0" y="7385398"/>
                </a:lnTo>
                <a:lnTo>
                  <a:pt x="0" y="0"/>
                </a:lnTo>
                <a:close/>
              </a:path>
            </a:pathLst>
          </a:custGeom>
          <a:blipFill>
            <a:blip r:embed="rId4"/>
            <a:stretch>
              <a:fillRect t="-9222" r="-4503" b="-9222"/>
            </a:stretch>
          </a:blipFill>
        </p:spPr>
      </p:sp>
      <p:sp>
        <p:nvSpPr>
          <p:cNvPr id="5" name="Freeform 5"/>
          <p:cNvSpPr/>
          <p:nvPr/>
        </p:nvSpPr>
        <p:spPr>
          <a:xfrm rot="1584748">
            <a:off x="14601307" y="3108408"/>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5"/>
            <a:stretch>
              <a:fillRect/>
            </a:stretch>
          </a:blipFill>
        </p:spPr>
      </p:sp>
      <p:grpSp>
        <p:nvGrpSpPr>
          <p:cNvPr id="6" name="Group 6"/>
          <p:cNvGrpSpPr/>
          <p:nvPr/>
        </p:nvGrpSpPr>
        <p:grpSpPr>
          <a:xfrm>
            <a:off x="1028700" y="1028700"/>
            <a:ext cx="16324084" cy="11017080"/>
            <a:chOff x="0" y="0"/>
            <a:chExt cx="4299347" cy="2901618"/>
          </a:xfrm>
        </p:grpSpPr>
        <p:sp>
          <p:nvSpPr>
            <p:cNvPr id="7" name="Freeform 7"/>
            <p:cNvSpPr/>
            <p:nvPr/>
          </p:nvSpPr>
          <p:spPr>
            <a:xfrm>
              <a:off x="0" y="0"/>
              <a:ext cx="4299347" cy="2901618"/>
            </a:xfrm>
            <a:custGeom>
              <a:avLst/>
              <a:gdLst/>
              <a:ahLst/>
              <a:cxnLst/>
              <a:rect l="l" t="t" r="r" b="b"/>
              <a:pathLst>
                <a:path w="4299347" h="2901618">
                  <a:moveTo>
                    <a:pt x="24187" y="0"/>
                  </a:moveTo>
                  <a:lnTo>
                    <a:pt x="4275160" y="0"/>
                  </a:lnTo>
                  <a:cubicBezTo>
                    <a:pt x="4281575" y="0"/>
                    <a:pt x="4287727" y="2548"/>
                    <a:pt x="4292263" y="7084"/>
                  </a:cubicBezTo>
                  <a:cubicBezTo>
                    <a:pt x="4296799" y="11620"/>
                    <a:pt x="4299347" y="17773"/>
                    <a:pt x="4299347" y="24187"/>
                  </a:cubicBezTo>
                  <a:lnTo>
                    <a:pt x="4299347" y="2877430"/>
                  </a:lnTo>
                  <a:cubicBezTo>
                    <a:pt x="4299347" y="2883845"/>
                    <a:pt x="4296799" y="2889997"/>
                    <a:pt x="4292263" y="2894533"/>
                  </a:cubicBezTo>
                  <a:cubicBezTo>
                    <a:pt x="4287727" y="2899069"/>
                    <a:pt x="4281575" y="2901618"/>
                    <a:pt x="4275160" y="2901618"/>
                  </a:cubicBezTo>
                  <a:lnTo>
                    <a:pt x="24187" y="2901618"/>
                  </a:lnTo>
                  <a:cubicBezTo>
                    <a:pt x="10829" y="2901618"/>
                    <a:pt x="0" y="2890788"/>
                    <a:pt x="0" y="2877430"/>
                  </a:cubicBezTo>
                  <a:lnTo>
                    <a:pt x="0" y="24187"/>
                  </a:lnTo>
                  <a:cubicBezTo>
                    <a:pt x="0" y="17773"/>
                    <a:pt x="2548" y="11620"/>
                    <a:pt x="7084" y="7084"/>
                  </a:cubicBezTo>
                  <a:cubicBezTo>
                    <a:pt x="11620" y="2548"/>
                    <a:pt x="17773" y="0"/>
                    <a:pt x="24187" y="0"/>
                  </a:cubicBezTo>
                  <a:close/>
                </a:path>
              </a:pathLst>
            </a:custGeom>
            <a:solidFill>
              <a:srgbClr val="000000">
                <a:alpha val="0"/>
              </a:srgbClr>
            </a:solidFill>
            <a:ln w="47625" cap="rnd">
              <a:solidFill>
                <a:srgbClr val="7D603D"/>
              </a:solidFill>
              <a:prstDash val="solid"/>
              <a:round/>
            </a:ln>
          </p:spPr>
        </p:sp>
        <p:sp>
          <p:nvSpPr>
            <p:cNvPr id="8" name="TextBox 8"/>
            <p:cNvSpPr txBox="1"/>
            <p:nvPr/>
          </p:nvSpPr>
          <p:spPr>
            <a:xfrm>
              <a:off x="0" y="-57150"/>
              <a:ext cx="4299347" cy="2958768"/>
            </a:xfrm>
            <a:prstGeom prst="rect">
              <a:avLst/>
            </a:prstGeom>
          </p:spPr>
          <p:txBody>
            <a:bodyPr lIns="50800" tIns="50800" rIns="50800" bIns="50800" rtlCol="0" anchor="ctr"/>
            <a:lstStyle/>
            <a:p>
              <a:pPr>
                <a:lnSpc>
                  <a:spcPts val="4899"/>
                </a:lnSpc>
              </a:pPr>
              <a:r>
                <a:rPr lang="en-US" sz="3499">
                  <a:solidFill>
                    <a:srgbClr val="000000"/>
                  </a:solidFill>
                  <a:latin typeface="Canva Sans"/>
                </a:rPr>
                <a:t>Kita dapat meringkas kekuatan dari berbagai macam sistem basis data dengan cara berikut:</a:t>
              </a:r>
            </a:p>
            <a:p>
              <a:pPr marL="755641" lvl="1" indent="-377820">
                <a:lnSpc>
                  <a:spcPts val="4899"/>
                </a:lnSpc>
                <a:buFont typeface="Arial"/>
                <a:buChar char="•"/>
              </a:pPr>
              <a:r>
                <a:rPr lang="en-US" sz="3499">
                  <a:solidFill>
                    <a:srgbClr val="000000"/>
                  </a:solidFill>
                  <a:latin typeface="Canva Sans Bold"/>
                </a:rPr>
                <a:t>Sistem Relasional</a:t>
              </a:r>
              <a:r>
                <a:rPr lang="en-US" sz="3499">
                  <a:solidFill>
                    <a:srgbClr val="000000"/>
                  </a:solidFill>
                  <a:latin typeface="Canva Sans"/>
                </a:rPr>
                <a:t>: Tipe data sederhana, bahasa permohonan yang berdaya guna, perlindungan tingkat tinggi</a:t>
              </a:r>
            </a:p>
            <a:p>
              <a:pPr marL="755641" lvl="1" indent="-377820">
                <a:lnSpc>
                  <a:spcPts val="4899"/>
                </a:lnSpc>
                <a:buFont typeface="Arial"/>
                <a:buChar char="•"/>
              </a:pPr>
              <a:r>
                <a:rPr lang="en-US" sz="3499">
                  <a:solidFill>
                    <a:srgbClr val="000000"/>
                  </a:solidFill>
                  <a:latin typeface="Canva Sans Bold"/>
                </a:rPr>
                <a:t>Bahasa pemrograman persisten berbasis basis data berorientasi objek</a:t>
              </a:r>
              <a:r>
                <a:rPr lang="en-US" sz="3499">
                  <a:solidFill>
                    <a:srgbClr val="000000"/>
                  </a:solidFill>
                  <a:latin typeface="Canva Sans"/>
                </a:rPr>
                <a:t>:</a:t>
              </a:r>
            </a:p>
            <a:p>
              <a:pPr>
                <a:lnSpc>
                  <a:spcPts val="4899"/>
                </a:lnSpc>
              </a:pPr>
              <a:r>
                <a:rPr lang="en-US" sz="3499">
                  <a:solidFill>
                    <a:srgbClr val="000000"/>
                  </a:solidFill>
                  <a:latin typeface="Canva Sans"/>
                </a:rPr>
                <a:t>       Tipe data kompleks, integrasi dengan bahasa pemrograman, kinerja </a:t>
              </a:r>
            </a:p>
            <a:p>
              <a:pPr>
                <a:lnSpc>
                  <a:spcPts val="4899"/>
                </a:lnSpc>
              </a:pPr>
              <a:r>
                <a:rPr lang="en-US" sz="3499">
                  <a:solidFill>
                    <a:srgbClr val="000000"/>
                  </a:solidFill>
                  <a:latin typeface="Canva Sans"/>
                </a:rPr>
                <a:t>        tinggi.</a:t>
              </a:r>
            </a:p>
            <a:p>
              <a:pPr>
                <a:lnSpc>
                  <a:spcPts val="4899"/>
                </a:lnSpc>
              </a:pPr>
              <a:r>
                <a:rPr lang="en-US" sz="3499">
                  <a:solidFill>
                    <a:srgbClr val="000000"/>
                  </a:solidFill>
                  <a:latin typeface="Canva Sans"/>
                </a:rPr>
                <a:t>   3. </a:t>
              </a:r>
              <a:r>
                <a:rPr lang="en-US" sz="3499">
                  <a:solidFill>
                    <a:srgbClr val="000000"/>
                  </a:solidFill>
                  <a:latin typeface="Canva Sans Bold"/>
                </a:rPr>
                <a:t>Sistem objek-relasional: </a:t>
              </a:r>
              <a:r>
                <a:rPr lang="en-US" sz="3499">
                  <a:solidFill>
                    <a:srgbClr val="000000"/>
                  </a:solidFill>
                  <a:latin typeface="Canva Sans"/>
                </a:rPr>
                <a:t>Tipe data kompleks, bahasa permohonan yang  </a:t>
              </a:r>
            </a:p>
            <a:p>
              <a:pPr>
                <a:lnSpc>
                  <a:spcPts val="4899"/>
                </a:lnSpc>
              </a:pPr>
              <a:r>
                <a:rPr lang="en-US" sz="3499">
                  <a:solidFill>
                    <a:srgbClr val="000000"/>
                  </a:solidFill>
                  <a:latin typeface="Canva Sans"/>
                </a:rPr>
                <a:t>       berdaya guna, perlindungan tingkat tinggi</a:t>
              </a:r>
            </a:p>
            <a:p>
              <a:pPr>
                <a:lnSpc>
                  <a:spcPts val="4899"/>
                </a:lnSpc>
              </a:pPr>
              <a:r>
                <a:rPr lang="en-US" sz="3499">
                  <a:solidFill>
                    <a:srgbClr val="000000"/>
                  </a:solidFill>
                  <a:latin typeface="Canva Sans"/>
                </a:rPr>
                <a:t>Deskripsi- deskripsi tersebut merupakan deskripsi secara umum dan batasannya sangat kabur. Sebagai contoh, beberapa sistem basis data berorientasi objek yang dikembangkan di sekitar bahasa pemrograman persisten diimplementasikan pada bagian atas dari sistem basis datarelasional</a:t>
              </a:r>
            </a:p>
            <a:p>
              <a:pPr>
                <a:lnSpc>
                  <a:spcPts val="4899"/>
                </a:lnSpc>
              </a:pPr>
              <a:endParaRPr lang="en-US" sz="3499">
                <a:solidFill>
                  <a:srgbClr val="000000"/>
                </a:solidFill>
                <a:latin typeface="Canva Sans"/>
              </a:endParaRPr>
            </a:p>
            <a:p>
              <a:pPr>
                <a:lnSpc>
                  <a:spcPts val="4899"/>
                </a:lnSpc>
              </a:pPr>
              <a:endParaRPr lang="en-US" sz="3499">
                <a:solidFill>
                  <a:srgbClr val="000000"/>
                </a:solidFill>
                <a:latin typeface="Canva Sans"/>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324661">
            <a:off x="5946418" y="-765747"/>
            <a:ext cx="16491006" cy="3588894"/>
          </a:xfrm>
          <a:custGeom>
            <a:avLst/>
            <a:gdLst/>
            <a:ahLst/>
            <a:cxnLst/>
            <a:rect l="l" t="t" r="r" b="b"/>
            <a:pathLst>
              <a:path w="16491006" h="3588894">
                <a:moveTo>
                  <a:pt x="0" y="0"/>
                </a:moveTo>
                <a:lnTo>
                  <a:pt x="16491005" y="0"/>
                </a:lnTo>
                <a:lnTo>
                  <a:pt x="16491005" y="3588894"/>
                </a:lnTo>
                <a:lnTo>
                  <a:pt x="0" y="3588894"/>
                </a:lnTo>
                <a:lnTo>
                  <a:pt x="0" y="0"/>
                </a:lnTo>
                <a:close/>
              </a:path>
            </a:pathLst>
          </a:custGeom>
          <a:blipFill>
            <a:blip r:embed="rId2"/>
            <a:stretch>
              <a:fillRect t="-401" b="-401"/>
            </a:stretch>
          </a:blipFill>
        </p:spPr>
      </p:sp>
      <p:sp>
        <p:nvSpPr>
          <p:cNvPr id="3" name="Freeform 3"/>
          <p:cNvSpPr/>
          <p:nvPr/>
        </p:nvSpPr>
        <p:spPr>
          <a:xfrm>
            <a:off x="-852360" y="-174092"/>
            <a:ext cx="2183068" cy="2405584"/>
          </a:xfrm>
          <a:custGeom>
            <a:avLst/>
            <a:gdLst/>
            <a:ahLst/>
            <a:cxnLst/>
            <a:rect l="l" t="t" r="r" b="b"/>
            <a:pathLst>
              <a:path w="2183068" h="2405584">
                <a:moveTo>
                  <a:pt x="0" y="0"/>
                </a:moveTo>
                <a:lnTo>
                  <a:pt x="2183068" y="0"/>
                </a:lnTo>
                <a:lnTo>
                  <a:pt x="2183068" y="2405584"/>
                </a:lnTo>
                <a:lnTo>
                  <a:pt x="0" y="2405584"/>
                </a:lnTo>
                <a:lnTo>
                  <a:pt x="0" y="0"/>
                </a:lnTo>
                <a:close/>
              </a:path>
            </a:pathLst>
          </a:custGeom>
          <a:blipFill>
            <a:blip r:embed="rId3"/>
            <a:stretch>
              <a:fillRect/>
            </a:stretch>
          </a:blipFill>
        </p:spPr>
      </p:sp>
      <p:sp>
        <p:nvSpPr>
          <p:cNvPr id="4" name="Freeform 4"/>
          <p:cNvSpPr/>
          <p:nvPr/>
        </p:nvSpPr>
        <p:spPr>
          <a:xfrm rot="-258168">
            <a:off x="273220" y="2809954"/>
            <a:ext cx="2720487" cy="7385398"/>
          </a:xfrm>
          <a:custGeom>
            <a:avLst/>
            <a:gdLst/>
            <a:ahLst/>
            <a:cxnLst/>
            <a:rect l="l" t="t" r="r" b="b"/>
            <a:pathLst>
              <a:path w="2720487" h="7385398">
                <a:moveTo>
                  <a:pt x="0" y="0"/>
                </a:moveTo>
                <a:lnTo>
                  <a:pt x="2720487" y="0"/>
                </a:lnTo>
                <a:lnTo>
                  <a:pt x="2720487" y="7385398"/>
                </a:lnTo>
                <a:lnTo>
                  <a:pt x="0" y="7385398"/>
                </a:lnTo>
                <a:lnTo>
                  <a:pt x="0" y="0"/>
                </a:lnTo>
                <a:close/>
              </a:path>
            </a:pathLst>
          </a:custGeom>
          <a:blipFill>
            <a:blip r:embed="rId4"/>
            <a:stretch>
              <a:fillRect t="-9222" r="-4503" b="-9222"/>
            </a:stretch>
          </a:blipFill>
        </p:spPr>
      </p:sp>
      <p:sp>
        <p:nvSpPr>
          <p:cNvPr id="5" name="Freeform 5"/>
          <p:cNvSpPr/>
          <p:nvPr/>
        </p:nvSpPr>
        <p:spPr>
          <a:xfrm rot="1584748">
            <a:off x="14601307" y="3108408"/>
            <a:ext cx="5873877" cy="8229600"/>
          </a:xfrm>
          <a:custGeom>
            <a:avLst/>
            <a:gdLst/>
            <a:ahLst/>
            <a:cxnLst/>
            <a:rect l="l" t="t" r="r" b="b"/>
            <a:pathLst>
              <a:path w="5873877" h="8229600">
                <a:moveTo>
                  <a:pt x="0" y="0"/>
                </a:moveTo>
                <a:lnTo>
                  <a:pt x="5873877" y="0"/>
                </a:lnTo>
                <a:lnTo>
                  <a:pt x="5873877" y="8229600"/>
                </a:lnTo>
                <a:lnTo>
                  <a:pt x="0" y="8229600"/>
                </a:lnTo>
                <a:lnTo>
                  <a:pt x="0" y="0"/>
                </a:lnTo>
                <a:close/>
              </a:path>
            </a:pathLst>
          </a:custGeom>
          <a:blipFill>
            <a:blip r:embed="rId5"/>
            <a:stretch>
              <a:fillRect/>
            </a:stretch>
          </a:blipFill>
        </p:spPr>
      </p:sp>
      <p:grpSp>
        <p:nvGrpSpPr>
          <p:cNvPr id="6" name="Group 6"/>
          <p:cNvGrpSpPr/>
          <p:nvPr/>
        </p:nvGrpSpPr>
        <p:grpSpPr>
          <a:xfrm>
            <a:off x="2593355" y="1028700"/>
            <a:ext cx="14044693" cy="8381384"/>
            <a:chOff x="0" y="0"/>
            <a:chExt cx="4779731" cy="2852377"/>
          </a:xfrm>
        </p:grpSpPr>
        <p:sp>
          <p:nvSpPr>
            <p:cNvPr id="7" name="Freeform 7"/>
            <p:cNvSpPr/>
            <p:nvPr/>
          </p:nvSpPr>
          <p:spPr>
            <a:xfrm>
              <a:off x="0" y="0"/>
              <a:ext cx="4779731" cy="2852377"/>
            </a:xfrm>
            <a:custGeom>
              <a:avLst/>
              <a:gdLst/>
              <a:ahLst/>
              <a:cxnLst/>
              <a:rect l="l" t="t" r="r" b="b"/>
              <a:pathLst>
                <a:path w="4779731" h="2852377">
                  <a:moveTo>
                    <a:pt x="28113" y="0"/>
                  </a:moveTo>
                  <a:lnTo>
                    <a:pt x="4751618" y="0"/>
                  </a:lnTo>
                  <a:cubicBezTo>
                    <a:pt x="4759074" y="0"/>
                    <a:pt x="4766225" y="2962"/>
                    <a:pt x="4771497" y="8234"/>
                  </a:cubicBezTo>
                  <a:cubicBezTo>
                    <a:pt x="4776769" y="13506"/>
                    <a:pt x="4779731" y="20657"/>
                    <a:pt x="4779731" y="28113"/>
                  </a:cubicBezTo>
                  <a:lnTo>
                    <a:pt x="4779731" y="2824264"/>
                  </a:lnTo>
                  <a:cubicBezTo>
                    <a:pt x="4779731" y="2839790"/>
                    <a:pt x="4767145" y="2852377"/>
                    <a:pt x="4751618" y="2852377"/>
                  </a:cubicBezTo>
                  <a:lnTo>
                    <a:pt x="28113" y="2852377"/>
                  </a:lnTo>
                  <a:cubicBezTo>
                    <a:pt x="12587" y="2852377"/>
                    <a:pt x="0" y="2839790"/>
                    <a:pt x="0" y="2824264"/>
                  </a:cubicBezTo>
                  <a:lnTo>
                    <a:pt x="0" y="28113"/>
                  </a:lnTo>
                  <a:cubicBezTo>
                    <a:pt x="0" y="12587"/>
                    <a:pt x="12587" y="0"/>
                    <a:pt x="28113" y="0"/>
                  </a:cubicBezTo>
                  <a:close/>
                </a:path>
              </a:pathLst>
            </a:custGeom>
            <a:solidFill>
              <a:srgbClr val="7D603D"/>
            </a:solidFill>
          </p:spPr>
        </p:sp>
        <p:sp>
          <p:nvSpPr>
            <p:cNvPr id="8" name="TextBox 8"/>
            <p:cNvSpPr txBox="1"/>
            <p:nvPr/>
          </p:nvSpPr>
          <p:spPr>
            <a:xfrm>
              <a:off x="0" y="-66675"/>
              <a:ext cx="4779731" cy="2919052"/>
            </a:xfrm>
            <a:prstGeom prst="rect">
              <a:avLst/>
            </a:prstGeom>
          </p:spPr>
          <p:txBody>
            <a:bodyPr lIns="50800" tIns="50800" rIns="50800" bIns="50800" rtlCol="0" anchor="ctr"/>
            <a:lstStyle/>
            <a:p>
              <a:pPr algn="ctr">
                <a:lnSpc>
                  <a:spcPts val="5179"/>
                </a:lnSpc>
                <a:spcBef>
                  <a:spcPct val="0"/>
                </a:spcBef>
              </a:pPr>
              <a:r>
                <a:rPr lang="en-US" sz="3699">
                  <a:solidFill>
                    <a:srgbClr val="000000"/>
                  </a:solidFill>
                  <a:latin typeface="Canva Sans"/>
                </a:rPr>
                <a:t>Untuk memahami bagaimana penerjamahan dikerjakan, kita hanya perlu melihat bagaimana beberapa fitur dari model E - R diterjemahkan ke relasi. Sebagai contoh, atribut bernilai banyak pada model E - R berhubungan dengan atribut bernilai himpunan pada model objek - relasional. Atribut - atribut komposit secara kasar berhubungan dengan tipe terstrtuktur. Hierarki agregasi pada model E- R berhubungan dengan pewarisan tabel pada model objek - relasional.</a:t>
              </a:r>
            </a:p>
          </p:txBody>
        </p: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
        <p:nvSpPr>
          <p:cNvPr id="2" name="Freeform 2"/>
          <p:cNvSpPr/>
          <p:nvPr/>
        </p:nvSpPr>
        <p:spPr>
          <a:xfrm rot="-5942244">
            <a:off x="-7923437" y="1834200"/>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grpSp>
        <p:nvGrpSpPr>
          <p:cNvPr id="3" name="Group 3"/>
          <p:cNvGrpSpPr/>
          <p:nvPr/>
        </p:nvGrpSpPr>
        <p:grpSpPr>
          <a:xfrm>
            <a:off x="3389434" y="1656454"/>
            <a:ext cx="12114408" cy="7173775"/>
            <a:chOff x="0" y="0"/>
            <a:chExt cx="4122811" cy="2441400"/>
          </a:xfrm>
        </p:grpSpPr>
        <p:sp>
          <p:nvSpPr>
            <p:cNvPr id="4" name="Freeform 4"/>
            <p:cNvSpPr/>
            <p:nvPr/>
          </p:nvSpPr>
          <p:spPr>
            <a:xfrm>
              <a:off x="0" y="0"/>
              <a:ext cx="4122811" cy="2441400"/>
            </a:xfrm>
            <a:custGeom>
              <a:avLst/>
              <a:gdLst/>
              <a:ahLst/>
              <a:cxnLst/>
              <a:rect l="l" t="t" r="r" b="b"/>
              <a:pathLst>
                <a:path w="4122811" h="2441400">
                  <a:moveTo>
                    <a:pt x="32592" y="0"/>
                  </a:moveTo>
                  <a:lnTo>
                    <a:pt x="4090218" y="0"/>
                  </a:lnTo>
                  <a:cubicBezTo>
                    <a:pt x="4108219" y="0"/>
                    <a:pt x="4122811" y="14592"/>
                    <a:pt x="4122811" y="32592"/>
                  </a:cubicBezTo>
                  <a:lnTo>
                    <a:pt x="4122811" y="2408808"/>
                  </a:lnTo>
                  <a:cubicBezTo>
                    <a:pt x="4122811" y="2426808"/>
                    <a:pt x="4108219" y="2441400"/>
                    <a:pt x="4090218" y="2441400"/>
                  </a:cubicBezTo>
                  <a:lnTo>
                    <a:pt x="32592" y="2441400"/>
                  </a:lnTo>
                  <a:cubicBezTo>
                    <a:pt x="23948" y="2441400"/>
                    <a:pt x="15658" y="2437966"/>
                    <a:pt x="9546" y="2431854"/>
                  </a:cubicBezTo>
                  <a:cubicBezTo>
                    <a:pt x="3434" y="2425742"/>
                    <a:pt x="0" y="2417452"/>
                    <a:pt x="0" y="2408808"/>
                  </a:cubicBezTo>
                  <a:lnTo>
                    <a:pt x="0" y="32592"/>
                  </a:lnTo>
                  <a:cubicBezTo>
                    <a:pt x="0" y="14592"/>
                    <a:pt x="14592" y="0"/>
                    <a:pt x="32592" y="0"/>
                  </a:cubicBezTo>
                  <a:close/>
                </a:path>
              </a:pathLst>
            </a:custGeom>
            <a:solidFill>
              <a:srgbClr val="7D603D"/>
            </a:solidFill>
          </p:spPr>
        </p:sp>
        <p:sp>
          <p:nvSpPr>
            <p:cNvPr id="5" name="TextBox 5"/>
            <p:cNvSpPr txBox="1"/>
            <p:nvPr/>
          </p:nvSpPr>
          <p:spPr>
            <a:xfrm>
              <a:off x="0" y="-190500"/>
              <a:ext cx="4122811" cy="2631900"/>
            </a:xfrm>
            <a:prstGeom prst="rect">
              <a:avLst/>
            </a:prstGeom>
          </p:spPr>
          <p:txBody>
            <a:bodyPr lIns="50800" tIns="50800" rIns="50800" bIns="50800" rtlCol="0" anchor="ctr"/>
            <a:lstStyle/>
            <a:p>
              <a:pPr algn="ctr">
                <a:lnSpc>
                  <a:spcPts val="13998"/>
                </a:lnSpc>
                <a:spcBef>
                  <a:spcPct val="0"/>
                </a:spcBef>
              </a:pPr>
              <a:r>
                <a:rPr lang="en-US" sz="9999">
                  <a:solidFill>
                    <a:srgbClr val="000000"/>
                  </a:solidFill>
                  <a:latin typeface="Canva Sans"/>
                </a:rPr>
                <a:t>THANK YOU!</a:t>
              </a:r>
            </a:p>
          </p:txBody>
        </p:sp>
      </p:grpSp>
      <p:sp>
        <p:nvSpPr>
          <p:cNvPr id="6" name="Freeform 6"/>
          <p:cNvSpPr/>
          <p:nvPr/>
        </p:nvSpPr>
        <p:spPr>
          <a:xfrm rot="-5942244">
            <a:off x="10325706" y="1264979"/>
            <a:ext cx="16491006" cy="3588894"/>
          </a:xfrm>
          <a:custGeom>
            <a:avLst/>
            <a:gdLst/>
            <a:ahLst/>
            <a:cxnLst/>
            <a:rect l="l" t="t" r="r" b="b"/>
            <a:pathLst>
              <a:path w="16491006" h="3588894">
                <a:moveTo>
                  <a:pt x="0" y="0"/>
                </a:moveTo>
                <a:lnTo>
                  <a:pt x="16491006" y="0"/>
                </a:lnTo>
                <a:lnTo>
                  <a:pt x="16491006" y="3588894"/>
                </a:lnTo>
                <a:lnTo>
                  <a:pt x="0" y="3588894"/>
                </a:lnTo>
                <a:lnTo>
                  <a:pt x="0" y="0"/>
                </a:lnTo>
                <a:close/>
              </a:path>
            </a:pathLst>
          </a:custGeom>
          <a:blipFill>
            <a:blip r:embed="rId2"/>
            <a:stretch>
              <a:fillRect t="-401" b="-401"/>
            </a:stretch>
          </a:blipFill>
        </p:spPr>
      </p:sp>
      <p:sp>
        <p:nvSpPr>
          <p:cNvPr id="7" name="Freeform 7"/>
          <p:cNvSpPr/>
          <p:nvPr/>
        </p:nvSpPr>
        <p:spPr>
          <a:xfrm rot="-1278599">
            <a:off x="-1187704" y="4941046"/>
            <a:ext cx="4250228" cy="4336968"/>
          </a:xfrm>
          <a:custGeom>
            <a:avLst/>
            <a:gdLst/>
            <a:ahLst/>
            <a:cxnLst/>
            <a:rect l="l" t="t" r="r" b="b"/>
            <a:pathLst>
              <a:path w="4250228" h="4336968">
                <a:moveTo>
                  <a:pt x="0" y="0"/>
                </a:moveTo>
                <a:lnTo>
                  <a:pt x="4250228" y="0"/>
                </a:lnTo>
                <a:lnTo>
                  <a:pt x="4250228" y="4336967"/>
                </a:lnTo>
                <a:lnTo>
                  <a:pt x="0" y="4336967"/>
                </a:lnTo>
                <a:lnTo>
                  <a:pt x="0" y="0"/>
                </a:lnTo>
                <a:close/>
              </a:path>
            </a:pathLst>
          </a:custGeom>
          <a:blipFill>
            <a:blip r:embed="rId3"/>
            <a:stretch>
              <a:fillRect/>
            </a:stretch>
          </a:blipFill>
        </p:spPr>
      </p:sp>
      <p:sp>
        <p:nvSpPr>
          <p:cNvPr id="8" name="Freeform 8"/>
          <p:cNvSpPr/>
          <p:nvPr/>
        </p:nvSpPr>
        <p:spPr>
          <a:xfrm rot="-4408306">
            <a:off x="16446095" y="6661745"/>
            <a:ext cx="4250228" cy="4336968"/>
          </a:xfrm>
          <a:custGeom>
            <a:avLst/>
            <a:gdLst/>
            <a:ahLst/>
            <a:cxnLst/>
            <a:rect l="l" t="t" r="r" b="b"/>
            <a:pathLst>
              <a:path w="4250228" h="4336968">
                <a:moveTo>
                  <a:pt x="0" y="0"/>
                </a:moveTo>
                <a:lnTo>
                  <a:pt x="4250228" y="0"/>
                </a:lnTo>
                <a:lnTo>
                  <a:pt x="4250228" y="4336968"/>
                </a:lnTo>
                <a:lnTo>
                  <a:pt x="0" y="4336968"/>
                </a:lnTo>
                <a:lnTo>
                  <a:pt x="0" y="0"/>
                </a:lnTo>
                <a:close/>
              </a:path>
            </a:pathLst>
          </a:custGeom>
          <a:blipFill>
            <a:blip r:embed="rId3"/>
            <a:stretch>
              <a:fillRect/>
            </a:stretch>
          </a:blipFill>
        </p:spPr>
      </p:sp>
      <p:sp>
        <p:nvSpPr>
          <p:cNvPr id="9" name="Freeform 9"/>
          <p:cNvSpPr/>
          <p:nvPr/>
        </p:nvSpPr>
        <p:spPr>
          <a:xfrm rot="-818683">
            <a:off x="2811011" y="955908"/>
            <a:ext cx="1788543" cy="2772934"/>
          </a:xfrm>
          <a:custGeom>
            <a:avLst/>
            <a:gdLst/>
            <a:ahLst/>
            <a:cxnLst/>
            <a:rect l="l" t="t" r="r" b="b"/>
            <a:pathLst>
              <a:path w="1788543" h="2772934">
                <a:moveTo>
                  <a:pt x="0" y="0"/>
                </a:moveTo>
                <a:lnTo>
                  <a:pt x="1788543" y="0"/>
                </a:lnTo>
                <a:lnTo>
                  <a:pt x="1788543" y="2772934"/>
                </a:lnTo>
                <a:lnTo>
                  <a:pt x="0" y="2772934"/>
                </a:lnTo>
                <a:lnTo>
                  <a:pt x="0" y="0"/>
                </a:lnTo>
                <a:close/>
              </a:path>
            </a:pathLst>
          </a:custGeom>
          <a:blipFill>
            <a:blip r:embed="rId4"/>
            <a:stretch>
              <a:fillRect/>
            </a:stretch>
          </a:blipFill>
        </p:spPr>
      </p:sp>
      <p:sp>
        <p:nvSpPr>
          <p:cNvPr id="10" name="Freeform 10"/>
          <p:cNvSpPr/>
          <p:nvPr/>
        </p:nvSpPr>
        <p:spPr>
          <a:xfrm rot="982377">
            <a:off x="14370651" y="6373537"/>
            <a:ext cx="1803685" cy="2796410"/>
          </a:xfrm>
          <a:custGeom>
            <a:avLst/>
            <a:gdLst/>
            <a:ahLst/>
            <a:cxnLst/>
            <a:rect l="l" t="t" r="r" b="b"/>
            <a:pathLst>
              <a:path w="1803685" h="2796410">
                <a:moveTo>
                  <a:pt x="0" y="0"/>
                </a:moveTo>
                <a:lnTo>
                  <a:pt x="1803684" y="0"/>
                </a:lnTo>
                <a:lnTo>
                  <a:pt x="1803684" y="2796410"/>
                </a:lnTo>
                <a:lnTo>
                  <a:pt x="0" y="2796410"/>
                </a:lnTo>
                <a:lnTo>
                  <a:pt x="0" y="0"/>
                </a:lnTo>
                <a:close/>
              </a:path>
            </a:pathLst>
          </a:custGeom>
          <a:blipFill>
            <a:blip r:embed="rId4"/>
            <a:stretch>
              <a:fillRect/>
            </a:stretch>
          </a:blipFill>
        </p:spPr>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967C5D"/>
        </a:solid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7432</Words>
  <Application>Microsoft Office PowerPoint</Application>
  <PresentationFormat>Custom</PresentationFormat>
  <Paragraphs>862</Paragraphs>
  <Slides>97</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97</vt:i4>
      </vt:variant>
    </vt:vector>
  </HeadingPairs>
  <TitlesOfParts>
    <vt:vector size="112" baseType="lpstr">
      <vt:lpstr>Hatton</vt:lpstr>
      <vt:lpstr>Kitsch Display</vt:lpstr>
      <vt:lpstr>Calibri</vt:lpstr>
      <vt:lpstr>Arial</vt:lpstr>
      <vt:lpstr>Hatton Semi-Bold</vt:lpstr>
      <vt:lpstr>Arimo</vt:lpstr>
      <vt:lpstr>Canva Sans Medium</vt:lpstr>
      <vt:lpstr>Futura Display</vt:lpstr>
      <vt:lpstr>Canva Sans Italics</vt:lpstr>
      <vt:lpstr>Canva Sans Semi-Bold</vt:lpstr>
      <vt:lpstr>Canva Sans</vt:lpstr>
      <vt:lpstr>Canva Sans Bold Italics</vt:lpstr>
      <vt:lpstr>Kitsch Display Italics</vt:lpstr>
      <vt:lpstr>Canva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Cokelat dan Putih Scrapbook Vintage Presentasi Tugas Kelompok</dc:title>
  <dc:creator>ASUS</dc:creator>
  <cp:lastModifiedBy>ASUS</cp:lastModifiedBy>
  <cp:revision>2</cp:revision>
  <dcterms:created xsi:type="dcterms:W3CDTF">2006-08-16T00:00:00Z</dcterms:created>
  <dcterms:modified xsi:type="dcterms:W3CDTF">2024-02-14T09:42:58Z</dcterms:modified>
  <dc:identifier>DAF0zkKW0Fw</dc:identifier>
</cp:coreProperties>
</file>