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93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106.xml" ContentType="application/vnd.openxmlformats-officedocument.presentationml.slideLayout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Masters/slideMaster8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0.xml" ContentType="application/vnd.openxmlformats-officedocument.theme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76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105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10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Masters/slideMaster9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Masters/slideMaster7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Layouts/slideLayout59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7.xml" ContentType="application/vnd.openxmlformats-officedocument.theme+xml"/>
  <Override PartName="/ppt/slideLayouts/slideLayout79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97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91.xml" ContentType="application/vnd.openxmlformats-officedocument.presentationml.slideLayout+xml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Masters/slideMaster6.xml" ContentType="application/vnd.openxmlformats-officedocument.presentationml.slideMaster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theme/theme12.xml" ContentType="application/vnd.openxmlformats-officedocument.them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10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7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  <p:sldMasterId id="2147483744" r:id="rId8"/>
    <p:sldMasterId id="2147483756" r:id="rId9"/>
    <p:sldMasterId id="2147483768" r:id="rId10"/>
  </p:sldMasterIdLst>
  <p:notesMasterIdLst>
    <p:notesMasterId r:id="rId22"/>
  </p:notesMasterIdLst>
  <p:handoutMasterIdLst>
    <p:handoutMasterId r:id="rId23"/>
  </p:handoutMasterIdLst>
  <p:sldIdLst>
    <p:sldId id="256" r:id="rId11"/>
    <p:sldId id="324" r:id="rId12"/>
    <p:sldId id="257" r:id="rId13"/>
    <p:sldId id="317" r:id="rId14"/>
    <p:sldId id="318" r:id="rId15"/>
    <p:sldId id="319" r:id="rId16"/>
    <p:sldId id="320" r:id="rId17"/>
    <p:sldId id="321" r:id="rId18"/>
    <p:sldId id="322" r:id="rId19"/>
    <p:sldId id="323" r:id="rId20"/>
    <p:sldId id="316" r:id="rId21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handoutMaster" Target="handoutMasters/handoutMaster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ED2B67-675A-483F-8A97-59C9358C3283}" type="datetimeFigureOut">
              <a:rPr lang="id-ID" smtClean="0"/>
              <a:pPr/>
              <a:t>06/12/2012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3DD59B-2176-4B07-A823-7FB80772DED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804FD0-F067-44C0-BCB7-63B8B7149632}" type="datetimeFigureOut">
              <a:rPr lang="id-ID" smtClean="0"/>
              <a:pPr/>
              <a:t>06/12/2012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89D6F-5042-47A8-86FD-A95BA5753234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89D6F-5042-47A8-86FD-A95BA5753234}" type="slidenum">
              <a:rPr lang="id-ID" smtClean="0"/>
              <a:pPr/>
              <a:t>1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304E38F-33D6-4254-9973-D9459AFAB939}" type="datetime1">
              <a:rPr lang="id-ID" smtClean="0"/>
              <a:pPr/>
              <a:t>06/12/2012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dirty="0" smtClean="0"/>
              <a:t>Konsep Dasar RPL</a:t>
            </a:r>
            <a:endParaRPr lang="id-ID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762B69-9800-4693-9A48-A3F93C4ED4FC}" type="datetime1">
              <a:rPr lang="id-ID" smtClean="0"/>
              <a:pPr/>
              <a:t>06/12/2012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B76F-A2AA-432A-9F16-71BE960CAC5A}" type="datetime1">
              <a:rPr lang="id-ID" smtClean="0"/>
              <a:pPr/>
              <a:t>06/12/2012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738F4-EC68-41D4-BC8C-E38D2B266C01}" type="datetime1">
              <a:rPr lang="id-ID" smtClean="0"/>
              <a:pPr/>
              <a:t>06/12/2012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dirty="0" smtClean="0"/>
              <a:t>Konsep Dasar RPL</a:t>
            </a:r>
            <a:endParaRPr lang="id-ID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62834-28D1-4E60-997B-35ABECD7B259}" type="datetime1">
              <a:rPr lang="id-ID" smtClean="0"/>
              <a:pPr/>
              <a:t>06/12/2012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64A0F-C472-4196-AC3B-B9DE852F4D9D}" type="datetime1">
              <a:rPr lang="id-ID" smtClean="0"/>
              <a:pPr/>
              <a:t>06/12/2012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EA6C4-19FA-4D5D-BD42-3A54E96E419D}" type="datetime1">
              <a:rPr lang="id-ID" smtClean="0"/>
              <a:pPr/>
              <a:t>06/12/2012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2F4A0-761B-4205-9FD4-6EC8B5431AAF}" type="datetime1">
              <a:rPr lang="id-ID" smtClean="0"/>
              <a:pPr/>
              <a:t>06/12/2012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8D3E7-3E03-4EF0-8065-05CDCC53974B}" type="datetime1">
              <a:rPr lang="id-ID" smtClean="0"/>
              <a:pPr/>
              <a:t>06/12/2012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1030-5420-4E07-AE31-CBA045FC71D0}" type="datetime1">
              <a:rPr lang="id-ID" smtClean="0"/>
              <a:pPr/>
              <a:t>06/12/2012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41A5F-3781-41FE-A83C-ED4B5979DEF6}" type="datetime1">
              <a:rPr lang="id-ID" smtClean="0"/>
              <a:pPr/>
              <a:t>06/12/2012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858F2-FA4C-486D-A33C-A894966DC147}" type="datetime1">
              <a:rPr lang="id-ID" smtClean="0"/>
              <a:pPr/>
              <a:t>06/12/2012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58C7093-2C1D-4221-9039-F0ED37122A38}" type="datetime1">
              <a:rPr lang="id-ID" smtClean="0"/>
              <a:pPr/>
              <a:t>06/12/2012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8A91A-D8CE-447F-89D7-91744888C96F}" type="datetime1">
              <a:rPr lang="id-ID" smtClean="0"/>
              <a:pPr/>
              <a:t>06/12/2012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3DC3D5-66C1-4483-B142-952EE318BA4E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BAA20B-3CDA-4E91-854F-D4E1EB5A10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B351868-C944-47F9-81AD-6B12D824D9F7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9E4A0E-9AB8-41A7-A9F7-D18A10CCAE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9D6BFAA-4B19-4EDF-8779-F0FF2A6D39C8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051165-22E7-421F-AF1F-A32C4E0C66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A1B470-D377-4A35-97E0-66BC832F22BB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3C0DED-DFE1-4406-9343-88252CA678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C3028CD-CC54-475A-967A-4C809DC1BBDD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058C60-F740-4731-96CB-AF0A8AF218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565ED5D-7063-46C9-9E71-A01C5DD6D7C3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C70D96-F11A-45C5-811F-998727F388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53DB39-28EB-409E-9782-86E9860BD983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1BE65D-1C33-47C9-A176-588B686CEA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2B9EDA6-9FDE-4109-B4BB-FF44E4C59E75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ABAC5F-76B0-409C-B3CC-D604AD7A67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C4406F-F2AB-4B05-B10C-CEE262288DDB}" type="datetime1">
              <a:rPr lang="id-ID" smtClean="0"/>
              <a:pPr/>
              <a:t>06/12/2012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dirty="0" smtClean="0"/>
              <a:t>Konsep Dasar RPL</a:t>
            </a:r>
            <a:endParaRPr lang="id-ID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EB9F00-20E6-4CA8-B851-C7AAE8EF7644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826704-D538-4C67-B440-C303268C80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9041DBF-9F53-4386-A1D9-6F931F7BB3BF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70BD01-7826-4B0F-A298-9E4E6C729D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8510561-7F48-444C-B92F-677DCAECDE98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D71A42-106B-4104-B65A-7B40FCC3BD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CF5D89-1574-48DE-BB36-A9BF9F3F5B48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7F671E-0E60-4D20-886B-D6F1719263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6D71A5-941F-4509-9D53-65157EFEC0AA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018C82-6120-43E7-AED6-AEA7DE9A6D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29EE49-CE86-4813-9072-C7AA15AF84B6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AA28AF-B0E8-4EA3-854F-C36118D240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4D6AEE-BF4E-4A48-9BD2-F7459A08C159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EA71BD-2D2B-4B68-A758-8EA1124E21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482043-525F-46C9-AEC0-C71BE23227C0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3F6F3A-4BB6-4ABC-922C-6357657178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8C3F24-92B2-4A35-B3ED-D0E2883E3711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CD4B64-A089-4C0E-9E86-421FC26A97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3192C38-1E40-4919-9125-5C82079A7866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D2027C-1C12-4EF0-A9E1-13CF2EA06E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D1B9C4-1FAB-4CB8-9402-354BC4061522}" type="datetime1">
              <a:rPr lang="id-ID" smtClean="0"/>
              <a:pPr/>
              <a:t>06/12/2012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714F9B-3A2A-4085-91E8-A297648C6703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46D456-C74A-4090-A422-0B73D116D5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F41DC3C-C1C5-4137-BE22-DEF757C81FC2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509E32-6714-499A-A707-EEC1A52F22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615E86-BA14-4C2D-B518-B9A38501AF45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57492E-ACD0-4266-8AB6-5C8A33E9D4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83960D-D9D9-473E-B78A-D9C528EE5666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0E6EA7-C81D-4D0A-8899-87CE085CCD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88FD01-FE24-4D7D-B9B3-FC80159F7F86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43FE01-786A-490C-938F-1874F012AC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088399-AD96-430F-A23D-56ECD10D775F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BEADE2-F0E4-411E-974A-C84C299377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93CDAD-2CCF-4A13-A7E3-C4C7E0B07373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0A85B6-954E-4D5C-AD17-D7D4BE952B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62918F8-AF79-438F-9DF5-30C91FCD8E7E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F68C88-6E8C-4075-8B69-F6C028F52D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C6956B-85DE-419A-8B65-379851B9E062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544899-50E8-4897-8B3F-29AE7261A0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B47EB7D-7D0B-4425-9DDE-23533A8FFE9C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ACB99-2A03-4C73-B2F4-AC70B76468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2DF1CDC-636B-4470-9204-A7B2E2FE011C}" type="datetime1">
              <a:rPr lang="id-ID" smtClean="0"/>
              <a:pPr/>
              <a:t>06/12/2012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D2F4B7-2DDE-4706-A89B-85D23B7BF67B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BCF54E-84FD-4C0C-B8F2-C33466D040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473292-9F14-4FB7-A7CC-BBC4F8651C2C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266358-054F-46D2-92D2-6D5CE23FE7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10FF7F6-CBF3-48C6-9B1C-E49EB9862EFA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8C0390-03B9-4AF1-ADED-64AD533E1D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4F91A7-EDD1-4C64-8F5E-74E5B67FEABF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29889-D6E6-4F06-AD83-421637060D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85B881C-F3B9-4ADB-999F-171D47517E5E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4C853E-0513-45E2-977F-B3F2371C2F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00D20B-FE03-4BF8-A0D9-0563C65A7250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C66B7F-A11C-4D5D-A57E-4F3E0D9302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938AE2-4664-4811-BFE1-0D637B81861C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6EB738-DCCA-4EE1-9CEE-A4FAD216C9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DB414A-4A76-45E5-B399-FC7502140878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B931B2-8C5D-4649-9C9A-E8EE2DBC7F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4E274BC-A829-4FCA-9289-EE5DCD7F194E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7737F4-BFB7-4694-B1AB-BD00DCB618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DC9E83-D277-4168-B04C-44A59F7FCE8C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AB16BA-5666-4376-8DB6-314DFF3752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5C7A16-909D-473B-8CCC-053CD8AB7478}" type="datetime1">
              <a:rPr lang="id-ID" smtClean="0"/>
              <a:pPr/>
              <a:t>06/12/2012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dirty="0" smtClean="0"/>
              <a:t>Konsep Dasar RPL</a:t>
            </a:r>
            <a:endParaRPr lang="id-ID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2FCE92A-D186-479E-84F8-B7EC7987A11B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8D5115-91D0-40D5-B19A-5A4D71A18D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0ABC65-2557-40C2-AFAE-EE7A9A0FF584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0EDDE2-AE0D-4278-B77D-B0148E6E4A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567E5C-4DC0-407D-B25B-4318222041CC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268D6E-2408-4BC5-A6C6-38264C5777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50588F4-6D29-41F1-952F-149942D03C89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10A49E-BB6B-41F5-961C-9F26462B3C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00D7D9-A26F-46DD-92D2-348ADDD400F7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01754A-F5F5-451A-B5DF-23E7DAE3A5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BDB6AB9-7312-4FBB-A0CF-745262E3C4B8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C1A36E-50ED-4CA9-BAB1-B4EFA1CF34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BDD1427-4314-4E0B-85BD-DBDDC2797932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154C1A-E54B-4289-B4F0-AED1BAF622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78F540-978F-4791-9E0E-E7958D28B4EB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3728B2-A8AE-4638-A543-3921CFB9D7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6514F72-1F87-4BE8-9E39-364FA1BA73DB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3141CD-21D5-49B5-A465-A1D0E9932D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EC155B-0CB0-419F-BE2C-DDF4C6A0E9AD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0D97D5-247C-403B-B9A7-A8A5E9B016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E908E99-8226-4893-928A-50A5D5E14AF2}" type="datetime1">
              <a:rPr lang="id-ID" smtClean="0"/>
              <a:pPr/>
              <a:t>06/12/2012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79467B-D1D7-4B97-9A25-F31A57472030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06AB88-4CB2-4558-8BE4-828B8E8ABF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B59106-2D86-4CD7-9F1C-EB2965139EE7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A6E5EA-DCBD-4CB1-A9BD-66E4AAC614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451D7A9-419D-4422-8EA9-01CC45EBB817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974D85-E937-47C2-BB85-3D115E362C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C8FD8E-F353-4C46-8206-10F3504480EB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166CB1-A34C-46B9-B28D-63475FD761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F1BFE1-8C9D-48C0-ABA8-E4B9B42AC0E5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9CF43B-30F3-417A-8F98-8761B168AB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3C694D-E620-43DD-A28B-E1B386DF1ACE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815507-E5B7-4EFA-8BB7-7B5B94202D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9DC0E4D-0485-4554-BCE8-5FAD102811CE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79BA42-83CC-4144-9E00-1F96757BD6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6BE6D62-D414-443C-AED8-0A601FC2D91F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CE4F50-9F60-479A-8937-BD011A6B99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7200FC-AA66-4186-9AFD-7CF1F374BC5D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0C6BA5-46F9-40BA-9776-73F0FE7E5E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1622C7-DF1F-47CC-86A9-6A6ECB1B9425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184742-8507-41B6-951D-031C515815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10294E-39D1-4297-B8BF-EC8A51C05A2D}" type="datetime1">
              <a:rPr lang="id-ID" smtClean="0"/>
              <a:pPr/>
              <a:t>06/12/2012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088915-87A0-40F2-9FA7-BB19F0281881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7C60B6-7A9F-4520-B1E4-FDA611433D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257C8E-EF53-4DDE-A576-1B9D65D8E8CD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4743FB-27AA-4869-BB2C-DC3A1B5501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073972F-D11B-4521-9DC8-7F7D3C2C8236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5DF32-C6C5-465E-8F9C-819CC87577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86B467-D68E-4B59-8E5F-4B9EED783A8B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F61220-604C-4920-9B2D-45BEF729DE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77BA3A-9255-43F4-B664-BED4A46BFD68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569003-1F54-4C52-9B2A-D8EED154FA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69EFB2-2049-4D05-84CB-1DF3945AC6CD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BF0F1E-E38E-43A8-B11D-28B897E75E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EE3CCA-0F67-4294-A41D-10119BD1796A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126FAC-7964-4D53-8C49-32214C6E3D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B6E847-5D9F-42DC-939F-287773F887DC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E6F5A6-DC2F-4841-893C-98DDB4EB57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6D736A-4A98-418C-8ABD-99385E147FFF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FC3492-9757-483C-9A54-8D31332C99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F90293-C821-43DC-8B90-42D94F3A2B99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09F799-159E-4509-87F9-DF8CE003E7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94F7E1-0950-4DDD-A8AE-798360936D19}" type="datetime1">
              <a:rPr lang="id-ID" smtClean="0"/>
              <a:pPr/>
              <a:t>06/12/2012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9C986D-DFBD-468A-A673-4B23296C03D3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DA1ED6-CA2A-4BDD-B693-68409A5B80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1E62C1-2F51-426C-94F2-9BF9E6796568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951468-E1CB-4E34-8577-3C701C294F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1D2F67-F20C-4D42-A2B9-A406CCA745EF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DD7826-296C-4214-AB33-196DED4962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9C87B00-61AB-40AA-AE68-1BE14C78A0A2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F3C2DB-AFF9-4D83-AEAC-0E94CFB5BA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6977CF-D599-4CFE-A2C7-93042342892B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3B8B24-435F-4F9F-8FCA-F464E39E74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50010E-552B-42BA-BB19-BED032205BF9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65CC6-5AEC-455C-A6DD-02D023692B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1CA6BF-742B-4B71-97D1-F2912005AAB9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7C7FE1-7D0F-4881-B6A7-6196F5A57E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F78754-6A48-4EAA-A904-8D0555593578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5B0141-CEC1-432C-8632-D2F6AF58FC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A68705-CFEB-4E93-85CD-B199F7ED97DE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D610ED-45C8-4CCD-A162-D6CC3D7E5C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0327BD8-B54F-4643-A18C-7F8887F52FB6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AB4D13-7A4C-47C7-8221-C78A1E4E4A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FD773FF-53A6-4D33-B7B4-786BF9F73202}" type="datetime1">
              <a:rPr lang="id-ID" smtClean="0"/>
              <a:pPr/>
              <a:t>06/12/2012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15FB73-9C10-44A0-BBFA-74DC65082791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7F81CE-0FA4-49B0-8B54-5ED8A4BE4B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6AE068-FFF9-4793-B5A8-00BE17B2E7F3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3896DA-CA9D-4F09-8AE6-55F9B85BD5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C8D675-F3FC-4558-A1CA-3CD41057238A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A0D196-B7AC-498C-ABF3-E014A405E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7FB358-B946-4D41-9B7D-0A6CD026F91E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965180-1432-41A2-BB70-A00C4258E3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28399C-798E-49F1-8ACB-B68EFF711677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6257F2-B763-465B-BF5F-A2CFF33FB6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0F07C7-FD51-4540-8D9D-4C8742201FCC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FFD81D-CBBD-4F79-88C0-42BA0D4056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6AB01A2-F3E8-4977-B45F-F8A6BDF6F5C0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1BCD99-3A5B-4122-AE88-6B98E0FC64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20A0798-5B75-438E-8E02-90C9ED8028A1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C46421-154E-49DC-8A1F-D516BE0150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C566B4-D045-40F3-BC99-23B8E1D00A9E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04AD6E-F4D5-4E38-94F8-6D04EF44FC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A01E93-8267-44EE-8567-EDE2EB5588E2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C68999-B807-4A18-A0DC-A64B67678B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5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6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7.jpe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8.jpe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13" Type="http://schemas.openxmlformats.org/officeDocument/2006/relationships/image" Target="../media/image9.jpeg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68B477C9-B79A-4F4F-8C27-EFCB5022CDDB}" type="datetime1">
              <a:rPr lang="id-ID" smtClean="0"/>
              <a:pPr/>
              <a:t>06/12/2012</a:t>
            </a:fld>
            <a:endParaRPr lang="id-ID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id-ID" dirty="0" smtClean="0"/>
              <a:t>Konsep Dasar RPL</a:t>
            </a:r>
            <a:endParaRPr lang="id-ID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284839-7373-43B0-984A-22007C6EC38F}" type="datetime1">
              <a:rPr lang="id-ID" smtClean="0"/>
              <a:pPr/>
              <a:t>06/12/2012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0D812C50-8821-4D47-BCD5-CB931D01767B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CAF0888-0CD5-43D4-8F41-DFE9FFE9E7E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49F75E81-0C15-45EA-AD7E-A5C0C6B50C31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C6E3B22-A2C2-4012-935A-6EBA29B749F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C3C6E8C7-5AEE-43DA-9887-7645FD4943A3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1D60F0C-FD4D-4F48-80A6-DEFCCDC6471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607D1211-6430-4090-BEA0-00FB3BAFB2E1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4B435F4-379C-4D0F-8B6F-C5A93B31A06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E3E8CF25-E71C-4D47-91B4-4896441FD36A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6850225-D9B3-405D-B8C1-3312F981C48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87E79E93-BA74-47E3-ADDD-6FBB393E9775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9D4E52A-41E6-4A13-A54F-C4DB6DC385D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A9A731B5-1CA7-4048-9954-22749A0DCDF7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D326944-7D05-4B55-A8B5-D3FF6160FD9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DF64F42A-7CB8-4FF0-AC00-A95814B5E525}" type="datetime1">
              <a:rPr lang="id-ID" smtClean="0"/>
              <a:pPr/>
              <a:t>06/12/2012</a:t>
            </a:fld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5516D50-6668-4890-A2BB-387675DBCCA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Kuliah - 1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 smtClean="0"/>
              <a:t>K</a:t>
            </a:r>
            <a:r>
              <a:rPr lang="id-ID" dirty="0" smtClean="0"/>
              <a:t>onsep Dasar Rekayasa Perangkat Lunak</a:t>
            </a:r>
            <a:endParaRPr lang="id-ID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Cakupan RPL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738F4-EC68-41D4-BC8C-E38D2B266C01}" type="datetime1">
              <a:rPr lang="id-ID" smtClean="0"/>
              <a:pPr/>
              <a:t>06/12/2012</a:t>
            </a:fld>
            <a:endParaRPr lang="id-ID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10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/>
            <a:r>
              <a:rPr lang="id-ID" dirty="0" smtClean="0"/>
              <a:t>Proses</a:t>
            </a:r>
          </a:p>
          <a:p>
            <a:pPr lvl="2"/>
            <a:r>
              <a:rPr lang="id-ID" dirty="0" smtClean="0"/>
              <a:t>Semua aspek teknis yang diperlukan untuk membangun PL dari tahap paling awal (spesifikasi) sampai tahap akhir (evolusi)</a:t>
            </a:r>
          </a:p>
          <a:p>
            <a:pPr lvl="1"/>
            <a:r>
              <a:rPr lang="id-ID" dirty="0" smtClean="0"/>
              <a:t>Produk</a:t>
            </a:r>
          </a:p>
          <a:p>
            <a:pPr lvl="2"/>
            <a:r>
              <a:rPr lang="id-ID" dirty="0" smtClean="0"/>
              <a:t>Hasil proses rekayasa yang diterapkan untuk membangun PL, berupa produk PL yang siap digunakan oleh pengguna</a:t>
            </a:r>
          </a:p>
          <a:p>
            <a:pPr lvl="1"/>
            <a:r>
              <a:rPr lang="id-ID" dirty="0" smtClean="0"/>
              <a:t>Manajemen</a:t>
            </a:r>
          </a:p>
          <a:p>
            <a:pPr lvl="2"/>
            <a:r>
              <a:rPr lang="id-ID" dirty="0" smtClean="0"/>
              <a:t>Pengelolaan (aspek manajemen) yang diperlukan ketika membangun PL, biasanya dalam bentuk proyek PL. Terdiri atas manajemen biaya, waktu, orang, risiko, dll.</a:t>
            </a:r>
          </a:p>
          <a:p>
            <a:pPr lvl="1"/>
            <a:endParaRPr lang="id-ID" dirty="0" smtClean="0"/>
          </a:p>
          <a:p>
            <a:pPr lvl="1"/>
            <a:endParaRPr lang="id-ID" dirty="0" smtClean="0"/>
          </a:p>
          <a:p>
            <a:pPr lvl="1"/>
            <a:endParaRPr lang="id-ID" dirty="0" smtClean="0"/>
          </a:p>
          <a:p>
            <a:pPr lvl="1"/>
            <a:endParaRPr lang="id-ID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962400" cy="4572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Konsep Dasar RPL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Referensi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2F4A0-761B-4205-9FD4-6EC8B5431AAF}" type="datetime1">
              <a:rPr lang="id-ID" smtClean="0"/>
              <a:pPr/>
              <a:t>06/12/2012</a:t>
            </a:fld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11</a:t>
            </a:fld>
            <a:endParaRPr lang="id-ID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d-ID" dirty="0" smtClean="0"/>
              <a:t>Pressman, </a:t>
            </a:r>
            <a:r>
              <a:rPr lang="id-ID" dirty="0" smtClean="0"/>
              <a:t>R. S., </a:t>
            </a:r>
            <a:r>
              <a:rPr lang="id-ID" i="1" dirty="0" smtClean="0"/>
              <a:t>Software Engineering: A Practitioners Approach</a:t>
            </a:r>
            <a:r>
              <a:rPr lang="id-ID" dirty="0" smtClean="0"/>
              <a:t>, 7</a:t>
            </a:r>
            <a:r>
              <a:rPr lang="id-ID" baseline="30000" dirty="0" smtClean="0"/>
              <a:t>th</a:t>
            </a:r>
            <a:r>
              <a:rPr lang="id-ID" dirty="0" smtClean="0"/>
              <a:t> edition, Pearson Education, 2009.</a:t>
            </a:r>
          </a:p>
          <a:p>
            <a:r>
              <a:rPr lang="en-US" dirty="0" err="1" smtClean="0"/>
              <a:t>Sommerville</a:t>
            </a:r>
            <a:r>
              <a:rPr lang="en-US" dirty="0" smtClean="0"/>
              <a:t>, I., </a:t>
            </a:r>
            <a:r>
              <a:rPr lang="en-US" i="1" dirty="0" smtClean="0"/>
              <a:t>Software Engineering</a:t>
            </a:r>
            <a:r>
              <a:rPr lang="id-ID" i="1" dirty="0" smtClean="0"/>
              <a:t>,</a:t>
            </a:r>
            <a:r>
              <a:rPr lang="en-US" i="1" dirty="0" smtClean="0"/>
              <a:t> </a:t>
            </a:r>
            <a:r>
              <a:rPr lang="id-ID" dirty="0" smtClean="0"/>
              <a:t>9</a:t>
            </a:r>
            <a:r>
              <a:rPr lang="en-US" baseline="30000" dirty="0" err="1" smtClean="0"/>
              <a:t>th</a:t>
            </a:r>
            <a:r>
              <a:rPr lang="en-US" dirty="0" smtClean="0"/>
              <a:t> edition, Addison-Wesley, 20</a:t>
            </a:r>
            <a:r>
              <a:rPr lang="id-ID" dirty="0" smtClean="0"/>
              <a:t>10.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962400" cy="4572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Konsep Dasar RPL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Topik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Konsep dasar RPL (</a:t>
            </a:r>
            <a:r>
              <a:rPr lang="id-ID" i="1" dirty="0" smtClean="0"/>
              <a:t>what, why, where, when, how</a:t>
            </a:r>
            <a:r>
              <a:rPr lang="id-ID" dirty="0" smtClean="0"/>
              <a:t>)</a:t>
            </a:r>
          </a:p>
          <a:p>
            <a:r>
              <a:rPr lang="id-ID" dirty="0" smtClean="0"/>
              <a:t>Pengembangan perangkat lunak secara profesional</a:t>
            </a:r>
          </a:p>
          <a:p>
            <a:r>
              <a:rPr lang="id-ID" dirty="0" smtClean="0"/>
              <a:t>Etika dalam rekayasa perangkat lunak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C9DA09-039A-A841-BA90-58CFCFBF8E0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Konsep Dasar RPL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33FC8-1D42-4631-86AD-1FE45A86F7CC}" type="datetime1">
              <a:rPr lang="id-ID" smtClean="0"/>
              <a:pPr/>
              <a:t>06/12/2012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Definisi Perangkat Lunak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Perangkat lunak adalah program komputer, prosedur, aturan, dan dokumentasi yang berkaitan serta data, yang </a:t>
            </a:r>
            <a:r>
              <a:rPr lang="id-ID" dirty="0" smtClean="0"/>
              <a:t>berhubungan dengan </a:t>
            </a:r>
            <a:r>
              <a:rPr lang="id-ID" dirty="0" smtClean="0"/>
              <a:t>operasi suatu sistem </a:t>
            </a:r>
            <a:r>
              <a:rPr lang="id-ID" dirty="0" smtClean="0"/>
              <a:t>komputer.</a:t>
            </a:r>
          </a:p>
          <a:p>
            <a:pPr lvl="1">
              <a:buNone/>
            </a:pPr>
            <a:r>
              <a:rPr lang="id-ID" dirty="0" smtClean="0"/>
              <a:t>(</a:t>
            </a:r>
            <a:r>
              <a:rPr lang="id-ID" dirty="0" smtClean="0"/>
              <a:t>IEEE, 1993</a:t>
            </a:r>
            <a:r>
              <a:rPr lang="id-ID" dirty="0" smtClean="0"/>
              <a:t>)</a:t>
            </a:r>
          </a:p>
          <a:p>
            <a:pPr lvl="1">
              <a:buNone/>
            </a:pPr>
            <a:endParaRPr lang="id-ID" dirty="0" smtClean="0"/>
          </a:p>
          <a:p>
            <a:pPr algn="ctr">
              <a:buNone/>
            </a:pPr>
            <a:r>
              <a:rPr lang="id-ID" dirty="0" smtClean="0">
                <a:solidFill>
                  <a:srgbClr val="FF0000"/>
                </a:solidFill>
              </a:rPr>
              <a:t>Perangkat lunak = program + data + dokumentasi</a:t>
            </a:r>
            <a:endParaRPr lang="id-ID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C9DA09-039A-A841-BA90-58CFCFBF8E0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Konsep Dasar RPL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33FC8-1D42-4631-86AD-1FE45A86F7CC}" type="datetime1">
              <a:rPr lang="id-ID" smtClean="0"/>
              <a:pPr/>
              <a:t>06/12/2012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Konsep Dasar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738F4-EC68-41D4-BC8C-E38D2B266C01}" type="datetime1">
              <a:rPr lang="id-ID" smtClean="0"/>
              <a:pPr/>
              <a:t>06/12/2012</a:t>
            </a:fld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4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id-ID" dirty="0" smtClean="0"/>
              <a:t>What ?</a:t>
            </a:r>
          </a:p>
          <a:p>
            <a:pPr lvl="1"/>
            <a:r>
              <a:rPr lang="id-ID" dirty="0" smtClean="0"/>
              <a:t>Rekayasa Perangkat Lunak adalah adalah penerapan pendekatan yang </a:t>
            </a:r>
            <a:r>
              <a:rPr lang="id-ID" dirty="0" smtClean="0">
                <a:solidFill>
                  <a:srgbClr val="FF0000"/>
                </a:solidFill>
              </a:rPr>
              <a:t>sistematis</a:t>
            </a:r>
            <a:r>
              <a:rPr lang="id-ID" dirty="0" smtClean="0"/>
              <a:t> , </a:t>
            </a:r>
            <a:r>
              <a:rPr lang="id-ID" dirty="0" smtClean="0">
                <a:solidFill>
                  <a:srgbClr val="FF0000"/>
                </a:solidFill>
              </a:rPr>
              <a:t>disiplin</a:t>
            </a:r>
            <a:r>
              <a:rPr lang="id-ID" dirty="0" smtClean="0"/>
              <a:t>, dan dapat </a:t>
            </a:r>
            <a:r>
              <a:rPr lang="id-ID" dirty="0" smtClean="0">
                <a:solidFill>
                  <a:srgbClr val="FF0000"/>
                </a:solidFill>
              </a:rPr>
              <a:t>diukur</a:t>
            </a:r>
            <a:r>
              <a:rPr lang="id-ID" dirty="0" smtClean="0"/>
              <a:t>, terhadap pengembangan, operasi, dan pemeliharaan perangkat lunak, dan </a:t>
            </a:r>
            <a:r>
              <a:rPr lang="id-ID" dirty="0" smtClean="0">
                <a:solidFill>
                  <a:srgbClr val="00B050"/>
                </a:solidFill>
              </a:rPr>
              <a:t>studi</a:t>
            </a:r>
            <a:r>
              <a:rPr lang="id-ID" dirty="0" smtClean="0"/>
              <a:t> tentang pendekatan-pendekatan tersebut, yaitu penerapan teknik/rekayasa terhadap perangkat lunak.</a:t>
            </a:r>
          </a:p>
          <a:p>
            <a:pPr lvl="2">
              <a:buNone/>
            </a:pPr>
            <a:r>
              <a:rPr lang="id-ID" dirty="0" smtClean="0"/>
              <a:t>(IEEE)</a:t>
            </a:r>
          </a:p>
          <a:p>
            <a:pPr lvl="1"/>
            <a:r>
              <a:rPr lang="id-ID" dirty="0" smtClean="0"/>
              <a:t>RPL adalah disiplin rekayasa yang berkaitan dengan </a:t>
            </a:r>
            <a:r>
              <a:rPr lang="id-ID" dirty="0" smtClean="0">
                <a:solidFill>
                  <a:srgbClr val="FF0000"/>
                </a:solidFill>
              </a:rPr>
              <a:t>semua aspek produksi perangkat lunak </a:t>
            </a:r>
            <a:r>
              <a:rPr lang="id-ID" dirty="0" smtClean="0"/>
              <a:t>dari tahap awal spesifikasi sistem sampai dengan pemeliharaan sistem ketika sistem mulai digunakan.</a:t>
            </a:r>
          </a:p>
          <a:p>
            <a:pPr lvl="2">
              <a:buNone/>
            </a:pPr>
            <a:r>
              <a:rPr lang="id-ID" dirty="0" smtClean="0"/>
              <a:t>(Sommerville)</a:t>
            </a:r>
          </a:p>
          <a:p>
            <a:pPr lvl="1"/>
            <a:endParaRPr lang="id-ID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962400" cy="4572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Konsep Dasar RPL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Konsep Dasar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738F4-EC68-41D4-BC8C-E38D2B266C01}" type="datetime1">
              <a:rPr lang="id-ID" smtClean="0"/>
              <a:pPr/>
              <a:t>06/12/2012</a:t>
            </a:fld>
            <a:endParaRPr lang="id-ID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5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id-ID" dirty="0" smtClean="0"/>
              <a:t>What ?</a:t>
            </a:r>
          </a:p>
          <a:p>
            <a:pPr lvl="1"/>
            <a:r>
              <a:rPr lang="id-ID" dirty="0" smtClean="0"/>
              <a:t>RPL adalah pendekatan </a:t>
            </a:r>
            <a:r>
              <a:rPr lang="id-ID" dirty="0" smtClean="0">
                <a:solidFill>
                  <a:srgbClr val="FF0000"/>
                </a:solidFill>
              </a:rPr>
              <a:t>sistematis</a:t>
            </a:r>
            <a:r>
              <a:rPr lang="id-ID" dirty="0" smtClean="0"/>
              <a:t> terhadap analisis, perancangan, penilaian, implementasi, pengujian, pemeliharaan, dan rekayasa ulang perangkat lunak dengan menerapkan prinsip-prinsip rekayasa untuk perangkat lunak.</a:t>
            </a:r>
          </a:p>
          <a:p>
            <a:pPr lvl="2">
              <a:buNone/>
            </a:pPr>
            <a:r>
              <a:rPr lang="id-ID" dirty="0" smtClean="0"/>
              <a:t>(wikipedia)</a:t>
            </a:r>
          </a:p>
          <a:p>
            <a:pPr lvl="1"/>
            <a:r>
              <a:rPr lang="id-ID" dirty="0" smtClean="0"/>
              <a:t>RPL adalah aplikasi teknik yang diperuntukkan bagi perangkat lunak karena ilmu ini </a:t>
            </a:r>
            <a:r>
              <a:rPr lang="id-ID" dirty="0" smtClean="0">
                <a:solidFill>
                  <a:srgbClr val="FF0000"/>
                </a:solidFill>
              </a:rPr>
              <a:t>mengintegrasikan ilmu-ilmu matematika, ilmu komputer, dan praktik-praktik yang berasal dari ilmu rekayasa/teknik</a:t>
            </a:r>
          </a:p>
          <a:p>
            <a:pPr lvl="2">
              <a:buNone/>
            </a:pPr>
            <a:r>
              <a:rPr lang="id-ID" dirty="0" smtClean="0"/>
              <a:t>(literatur ttg ilmu rekayasa)</a:t>
            </a:r>
          </a:p>
          <a:p>
            <a:pPr lvl="1"/>
            <a:endParaRPr lang="id-ID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962400" cy="4572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Konsep Dasar RPL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Konsep Dasar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738F4-EC68-41D4-BC8C-E38D2B266C01}" type="datetime1">
              <a:rPr lang="id-ID" smtClean="0"/>
              <a:pPr/>
              <a:t>06/12/2012</a:t>
            </a:fld>
            <a:endParaRPr lang="id-ID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6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Why ?</a:t>
            </a:r>
          </a:p>
          <a:p>
            <a:pPr lvl="1"/>
            <a:r>
              <a:rPr lang="id-ID" dirty="0" smtClean="0"/>
              <a:t>Pengembangan perangkat lunak skala besar tidak mungkin dapat dikerjakan oleh satu orang saja. </a:t>
            </a:r>
          </a:p>
          <a:p>
            <a:pPr lvl="1"/>
            <a:r>
              <a:rPr lang="id-ID" dirty="0" smtClean="0"/>
              <a:t>Diperlukan kerja tim yang baik agar pengembangan dapat berjalan sesuai rencana.</a:t>
            </a:r>
          </a:p>
          <a:p>
            <a:pPr lvl="1"/>
            <a:r>
              <a:rPr lang="id-ID" dirty="0" smtClean="0"/>
              <a:t>Untuk itu, diperlukan teknik-teknik rekayasa untuk pengembangan perangkat lunak.</a:t>
            </a:r>
          </a:p>
          <a:p>
            <a:pPr lvl="1"/>
            <a:r>
              <a:rPr lang="id-ID" dirty="0" smtClean="0"/>
              <a:t>RPL belum tentu diperlukan untuk pengembangan PL skala kecil, namun sudah mulai diperlukan untuk pengembangan skala medium.</a:t>
            </a:r>
          </a:p>
          <a:p>
            <a:pPr lvl="1"/>
            <a:endParaRPr lang="id-ID" dirty="0" smtClean="0"/>
          </a:p>
          <a:p>
            <a:pPr lvl="1"/>
            <a:endParaRPr lang="id-ID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962400" cy="4572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Konsep Dasar RPL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Konsep Dasar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738F4-EC68-41D4-BC8C-E38D2B266C01}" type="datetime1">
              <a:rPr lang="id-ID" smtClean="0"/>
              <a:pPr/>
              <a:t>06/12/2012</a:t>
            </a:fld>
            <a:endParaRPr lang="id-ID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7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Where ?</a:t>
            </a:r>
          </a:p>
          <a:p>
            <a:pPr lvl="1"/>
            <a:r>
              <a:rPr lang="id-ID" dirty="0" smtClean="0"/>
              <a:t>RPL diperlukan pada pengembangan PL skala besar dan medium.</a:t>
            </a:r>
          </a:p>
          <a:p>
            <a:pPr lvl="1"/>
            <a:endParaRPr lang="id-ID" dirty="0" smtClean="0"/>
          </a:p>
          <a:p>
            <a:r>
              <a:rPr lang="id-ID" dirty="0" smtClean="0"/>
              <a:t>When ?</a:t>
            </a:r>
          </a:p>
          <a:p>
            <a:pPr lvl="1"/>
            <a:r>
              <a:rPr lang="id-ID" dirty="0" smtClean="0"/>
              <a:t>RPL diperlukan ketika pengembangan PL tidak dapat dikerjakan hanya dengan cara-cara tradisional.</a:t>
            </a:r>
          </a:p>
          <a:p>
            <a:pPr lvl="1"/>
            <a:r>
              <a:rPr lang="id-ID" dirty="0" smtClean="0"/>
              <a:t>Ketika pengembangan PL memerlukan teknik-teknik rekayasa agar produk PL yang dihasilkan sesuai target yang direncanakan.</a:t>
            </a:r>
          </a:p>
          <a:p>
            <a:pPr lvl="1">
              <a:buNone/>
            </a:pPr>
            <a:endParaRPr lang="id-ID" dirty="0" smtClean="0"/>
          </a:p>
          <a:p>
            <a:pPr lvl="1"/>
            <a:endParaRPr lang="id-ID" dirty="0" smtClean="0"/>
          </a:p>
          <a:p>
            <a:pPr lvl="1"/>
            <a:endParaRPr lang="id-ID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962400" cy="4572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Konsep Dasar RPL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Konsep Dasar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738F4-EC68-41D4-BC8C-E38D2B266C01}" type="datetime1">
              <a:rPr lang="id-ID" smtClean="0"/>
              <a:pPr/>
              <a:t>06/12/2012</a:t>
            </a:fld>
            <a:endParaRPr lang="id-ID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8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id-ID" dirty="0" smtClean="0"/>
              <a:t>How</a:t>
            </a:r>
            <a:r>
              <a:rPr lang="id-ID" i="1" dirty="0" smtClean="0"/>
              <a:t> </a:t>
            </a:r>
            <a:r>
              <a:rPr lang="id-ID" dirty="0" smtClean="0"/>
              <a:t>?</a:t>
            </a:r>
          </a:p>
          <a:p>
            <a:pPr lvl="1"/>
            <a:r>
              <a:rPr lang="id-ID" dirty="0" smtClean="0"/>
              <a:t>Teknik-teknik rekayasa yang diterapkan pada pengembangan PL secara garis besar meliputi tahapan:</a:t>
            </a:r>
          </a:p>
          <a:p>
            <a:pPr lvl="2"/>
            <a:r>
              <a:rPr lang="id-ID" dirty="0" smtClean="0"/>
              <a:t>Spesifikasi PL</a:t>
            </a:r>
          </a:p>
          <a:p>
            <a:pPr lvl="2"/>
            <a:r>
              <a:rPr lang="id-ID" dirty="0" smtClean="0"/>
              <a:t>Pengembangan PL</a:t>
            </a:r>
          </a:p>
          <a:p>
            <a:pPr lvl="2"/>
            <a:r>
              <a:rPr lang="id-ID" dirty="0" smtClean="0"/>
              <a:t>Validasi PL</a:t>
            </a:r>
          </a:p>
          <a:p>
            <a:pPr lvl="2"/>
            <a:r>
              <a:rPr lang="id-ID" dirty="0" smtClean="0"/>
              <a:t>Evolusi PL</a:t>
            </a:r>
          </a:p>
          <a:p>
            <a:pPr lvl="1"/>
            <a:endParaRPr lang="id-ID" dirty="0" smtClean="0"/>
          </a:p>
          <a:p>
            <a:pPr algn="ctr">
              <a:buNone/>
            </a:pPr>
            <a:r>
              <a:rPr lang="id-ID" sz="2200" dirty="0" smtClean="0">
                <a:solidFill>
                  <a:srgbClr val="00B0F0"/>
                </a:solidFill>
              </a:rPr>
              <a:t>Software Engineering (Rekayasa PL)</a:t>
            </a:r>
          </a:p>
          <a:p>
            <a:pPr algn="ctr">
              <a:buNone/>
            </a:pPr>
            <a:r>
              <a:rPr lang="id-ID" sz="2200" dirty="0" smtClean="0">
                <a:solidFill>
                  <a:srgbClr val="FF0000"/>
                </a:solidFill>
              </a:rPr>
              <a:t>≠</a:t>
            </a:r>
            <a:r>
              <a:rPr lang="id-ID" sz="2200" dirty="0" smtClean="0"/>
              <a:t> </a:t>
            </a:r>
          </a:p>
          <a:p>
            <a:pPr algn="ctr">
              <a:buNone/>
            </a:pPr>
            <a:r>
              <a:rPr lang="id-ID" sz="2200" dirty="0" smtClean="0">
                <a:solidFill>
                  <a:schemeClr val="accent3">
                    <a:lumMod val="75000"/>
                  </a:schemeClr>
                </a:solidFill>
              </a:rPr>
              <a:t>Software Development (Pengembangan PL)</a:t>
            </a:r>
          </a:p>
          <a:p>
            <a:pPr lvl="1">
              <a:buNone/>
            </a:pPr>
            <a:endParaRPr lang="id-ID" sz="2200" dirty="0" smtClean="0"/>
          </a:p>
          <a:p>
            <a:pPr lvl="1"/>
            <a:endParaRPr lang="id-ID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962400" cy="4572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Konsep Dasar RPL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Cakupan RPL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738F4-EC68-41D4-BC8C-E38D2B266C01}" type="datetime1">
              <a:rPr lang="id-ID" smtClean="0"/>
              <a:pPr/>
              <a:t>06/12/2012</a:t>
            </a:fld>
            <a:endParaRPr lang="id-ID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9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/>
            <a:r>
              <a:rPr lang="id-ID" dirty="0" smtClean="0"/>
              <a:t>Disiplin ilmu dasar RPL terbagi atas tiga ranah utama.</a:t>
            </a:r>
          </a:p>
          <a:p>
            <a:pPr lvl="1"/>
            <a:endParaRPr lang="id-ID" dirty="0" smtClean="0"/>
          </a:p>
          <a:p>
            <a:pPr lvl="1"/>
            <a:endParaRPr lang="id-ID" dirty="0" smtClean="0"/>
          </a:p>
          <a:p>
            <a:pPr lvl="1"/>
            <a:endParaRPr lang="id-ID" dirty="0" smtClean="0"/>
          </a:p>
          <a:p>
            <a:pPr lvl="1"/>
            <a:endParaRPr lang="id-ID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962400" cy="4572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Konsep Dasar RPL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2133600" y="2209800"/>
            <a:ext cx="4608512" cy="3456384"/>
            <a:chOff x="2483768" y="2924944"/>
            <a:chExt cx="4608512" cy="3456384"/>
          </a:xfrm>
        </p:grpSpPr>
        <p:sp>
          <p:nvSpPr>
            <p:cNvPr id="9" name="Oval 8"/>
            <p:cNvSpPr/>
            <p:nvPr/>
          </p:nvSpPr>
          <p:spPr>
            <a:xfrm>
              <a:off x="2483768" y="2924944"/>
              <a:ext cx="2664296" cy="2160240"/>
            </a:xfrm>
            <a:prstGeom prst="ellipse">
              <a:avLst/>
            </a:prstGeom>
            <a:solidFill>
              <a:schemeClr val="tx2">
                <a:lumMod val="60000"/>
                <a:lumOff val="40000"/>
                <a:alpha val="38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sz="2800" b="1" dirty="0" smtClean="0">
                  <a:solidFill>
                    <a:srgbClr val="FF0000"/>
                  </a:solidFill>
                </a:rPr>
                <a:t>Proses</a:t>
              </a:r>
              <a:endParaRPr lang="id-ID" sz="2800" b="1" dirty="0">
                <a:solidFill>
                  <a:srgbClr val="FF0000"/>
                </a:solidFill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4572000" y="2924944"/>
              <a:ext cx="2520280" cy="2160240"/>
            </a:xfrm>
            <a:prstGeom prst="ellipse">
              <a:avLst/>
            </a:prstGeom>
            <a:solidFill>
              <a:schemeClr val="accent6">
                <a:lumMod val="75000"/>
                <a:alpha val="32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sz="2800" dirty="0" smtClean="0">
                  <a:solidFill>
                    <a:schemeClr val="accent3">
                      <a:lumMod val="50000"/>
                    </a:schemeClr>
                  </a:solidFill>
                </a:rPr>
                <a:t>Produk</a:t>
              </a:r>
              <a:endParaRPr lang="id-ID" sz="2800"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3707904" y="4221088"/>
              <a:ext cx="2448272" cy="2160240"/>
            </a:xfrm>
            <a:prstGeom prst="ellipse">
              <a:avLst/>
            </a:prstGeom>
            <a:solidFill>
              <a:schemeClr val="accent3">
                <a:lumMod val="75000"/>
                <a:alpha val="4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sz="2400" dirty="0" smtClean="0">
                  <a:solidFill>
                    <a:schemeClr val="accent3">
                      <a:lumMod val="75000"/>
                    </a:schemeClr>
                  </a:solidFill>
                </a:rPr>
                <a:t>Manajemen</a:t>
              </a:r>
              <a:endParaRPr lang="id-ID" sz="24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</p:spTree>
  </p:cSld>
  <p:clrMapOvr>
    <a:masterClrMapping/>
  </p:clrMapOvr>
</p:sld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jpeg"/></Relationships>
</file>

<file path=ppt/theme/theme1.xml><?xml version="1.0" encoding="utf-8"?>
<a:theme xmlns:a="http://schemas.openxmlformats.org/drawingml/2006/main" name="rectangle bevel">
  <a:themeElements>
    <a:clrScheme name="rectangle bevel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rectangle bev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ectangle bevel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Equity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olormaster">
  <a:themeElements>
    <a:clrScheme name="1_colormaster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1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colormaster">
  <a:themeElements>
    <a:clrScheme name="2_colormaster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2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colormaster">
  <a:themeElements>
    <a:clrScheme name="3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3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colormaster">
  <a:themeElements>
    <a:clrScheme name="4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4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colormaster">
  <a:themeElements>
    <a:clrScheme name="5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5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5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colormaster">
  <a:themeElements>
    <a:clrScheme name="6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6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6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7_colormaster">
  <a:themeElements>
    <a:clrScheme name="7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7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7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8_colormaster">
  <a:themeElements>
    <a:clrScheme name="8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8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8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024</Template>
  <TotalTime>3643</TotalTime>
  <Words>539</Words>
  <Application>Microsoft Office PowerPoint</Application>
  <PresentationFormat>On-screen Show (4:3)</PresentationFormat>
  <Paragraphs>98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10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rectangle bevel</vt:lpstr>
      <vt:lpstr>1_colormaster</vt:lpstr>
      <vt:lpstr>2_colormaster</vt:lpstr>
      <vt:lpstr>3_colormaster</vt:lpstr>
      <vt:lpstr>4_colormaster</vt:lpstr>
      <vt:lpstr>5_colormaster</vt:lpstr>
      <vt:lpstr>6_colormaster</vt:lpstr>
      <vt:lpstr>7_colormaster</vt:lpstr>
      <vt:lpstr>8_colormaster</vt:lpstr>
      <vt:lpstr>Equity</vt:lpstr>
      <vt:lpstr>Konsep Dasar Rekayasa Perangkat Lunak</vt:lpstr>
      <vt:lpstr>Topik</vt:lpstr>
      <vt:lpstr>Definisi Perangkat Lunak </vt:lpstr>
      <vt:lpstr>Konsep Dasar</vt:lpstr>
      <vt:lpstr>Konsep Dasar</vt:lpstr>
      <vt:lpstr>Konsep Dasar</vt:lpstr>
      <vt:lpstr>Konsep Dasar</vt:lpstr>
      <vt:lpstr>Konsep Dasar</vt:lpstr>
      <vt:lpstr>Cakupan RPL</vt:lpstr>
      <vt:lpstr>Cakupan RPL</vt:lpstr>
      <vt:lpstr>Referensi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Data Lanjut</dc:title>
  <dc:creator>rnea</dc:creator>
  <cp:lastModifiedBy>siti_rochimah</cp:lastModifiedBy>
  <cp:revision>233</cp:revision>
  <dcterms:created xsi:type="dcterms:W3CDTF">2012-09-02T13:27:45Z</dcterms:created>
  <dcterms:modified xsi:type="dcterms:W3CDTF">2012-12-06T09:29:53Z</dcterms:modified>
</cp:coreProperties>
</file>