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0"/>
  </p:notesMasterIdLst>
  <p:handoutMasterIdLst>
    <p:handoutMasterId r:id="rId21"/>
  </p:handoutMasterIdLst>
  <p:sldIdLst>
    <p:sldId id="256" r:id="rId11"/>
    <p:sldId id="317" r:id="rId12"/>
    <p:sldId id="318" r:id="rId13"/>
    <p:sldId id="319" r:id="rId14"/>
    <p:sldId id="324" r:id="rId15"/>
    <p:sldId id="323" r:id="rId16"/>
    <p:sldId id="320" r:id="rId17"/>
    <p:sldId id="321" r:id="rId18"/>
    <p:sldId id="316" r:id="rId1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01633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988147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5901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04E38F-33D6-4254-9973-D9459AFAB939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762B69-9800-4693-9A48-A3F93C4ED4FC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9B76F-A2AA-432A-9F16-71BE960CAC5A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834-28D1-4E60-997B-35ABECD7B259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64A0F-C472-4196-AC3B-B9DE852F4D9D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EA6C4-19FA-4D5D-BD42-3A54E96E419D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D3E7-3E03-4EF0-8065-05CDCC53974B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F1030-5420-4E07-AE31-CBA045FC71D0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1A5F-3781-41FE-A83C-ED4B5979DEF6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58F2-FA4C-486D-A33C-A894966DC147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8C7093-2C1D-4221-9039-F0ED37122A38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8A91A-D8CE-447F-89D7-91744888C96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3DC3D5-66C1-4483-B142-952EE318BA4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351868-C944-47F9-81AD-6B12D824D9F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D6BFAA-4B19-4EDF-8779-F0FF2A6D39C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A1B470-D377-4A35-97E0-66BC832F22B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3028CD-CC54-475A-967A-4C809DC1BBD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65ED5D-7063-46C9-9E71-A01C5DD6D7C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3DB39-28EB-409E-9782-86E9860BD98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9EDA6-9FDE-4109-B4BB-FF44E4C59E7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C4406F-F2AB-4B05-B10C-CEE262288DDB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B9F00-20E6-4CA8-B851-C7AAE8EF7644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041DBF-9F53-4386-A1D9-6F931F7BB3B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510561-7F48-444C-B92F-677DCAECDE9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CF5D89-1574-48DE-BB36-A9BF9F3F5B4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6D71A5-941F-4509-9D53-65157EFEC0A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29EE49-CE86-4813-9072-C7AA15AF84B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4D6AEE-BF4E-4A48-9BD2-F7459A08C15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82043-525F-46C9-AEC0-C71BE23227C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C3F24-92B2-4A35-B3ED-D0E2883E371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192C38-1E40-4919-9125-5C82079A786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D1B9C4-1FAB-4CB8-9402-354BC4061522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714F9B-3A2A-4085-91E8-A297648C670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1DC3C-C1C5-4137-BE22-DEF757C81FC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15E86-BA14-4C2D-B518-B9A38501AF4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83960D-D9D9-473E-B78A-D9C528EE566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88FD01-FE24-4D7D-B9B3-FC80159F7F8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088399-AD96-430F-A23D-56ECD10D775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93CDAD-2CCF-4A13-A7E3-C4C7E0B0737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2918F8-AF79-438F-9DF5-30C91FCD8E7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6956B-85DE-419A-8B65-379851B9E06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47EB7D-7D0B-4425-9DDE-23533A8FFE9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DF1CDC-636B-4470-9204-A7B2E2FE011C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D2F4B7-2DDE-4706-A89B-85D23B7BF67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473292-9F14-4FB7-A7CC-BBC4F8651C2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0FF7F6-CBF3-48C6-9B1C-E49EB9862EF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4F91A7-EDD1-4C64-8F5E-74E5B67FEAB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5B881C-F3B9-4ADB-999F-171D47517E5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0D20B-FE03-4BF8-A0D9-0563C65A725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938AE2-4664-4811-BFE1-0D637B81861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DB414A-4A76-45E5-B399-FC750214087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E274BC-A829-4FCA-9289-EE5DCD7F194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C9E83-D277-4168-B04C-44A59F7FCE8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5C7A16-909D-473B-8CCC-053CD8AB7478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FCE92A-D186-479E-84F8-B7EC7987A11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0ABC65-2557-40C2-AFAE-EE7A9A0FF584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567E5C-4DC0-407D-B25B-4318222041C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0588F4-6D29-41F1-952F-149942D03C8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0D7D9-A26F-46DD-92D2-348ADDD400F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DB6AB9-7312-4FBB-A0CF-745262E3C4B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DD1427-4314-4E0B-85BD-DBDDC279793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78F540-978F-4791-9E0E-E7958D28B4E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514F72-1F87-4BE8-9E39-364FA1BA73D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EC155B-0CB0-419F-BE2C-DDF4C6A0E9A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908E99-8226-4893-928A-50A5D5E14AF2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79467B-D1D7-4B97-9A25-F31A5747203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B59106-2D86-4CD7-9F1C-EB2965139EE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51D7A9-419D-4422-8EA9-01CC45EBB81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C8FD8E-F353-4C46-8206-10F3504480E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F1BFE1-8C9D-48C0-ABA8-E4B9B42AC0E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C694D-E620-43DD-A28B-E1B386DF1AC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DC0E4D-0485-4554-BCE8-5FAD102811C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E6D62-D414-443C-AED8-0A601FC2D91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7200FC-AA66-4186-9AFD-7CF1F374BC5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1622C7-DF1F-47CC-86A9-6A6ECB1B942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10294E-39D1-4297-B8BF-EC8A51C05A2D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088915-87A0-40F2-9FA7-BB19F028188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257C8E-EF53-4DDE-A576-1B9D65D8E8C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73972F-D11B-4521-9DC8-7F7D3C2C823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86B467-D68E-4B59-8E5F-4B9EED783A8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77BA3A-9255-43F4-B664-BED4A46BFD6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69EFB2-2049-4D05-84CB-1DF3945AC6CD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EE3CCA-0F67-4294-A41D-10119BD1796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B6E847-5D9F-42DC-939F-287773F887D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6D736A-4A98-418C-8ABD-99385E147FF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F90293-C821-43DC-8B90-42D94F3A2B9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94F7E1-0950-4DDD-A8AE-798360936D19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9C986D-DFBD-468A-A673-4B23296C03D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1E62C1-2F51-426C-94F2-9BF9E679656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1D2F67-F20C-4D42-A2B9-A406CCA745EF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C87B00-61AB-40AA-AE68-1BE14C78A0A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6977CF-D599-4CFE-A2C7-93042342892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50010E-552B-42BA-BB19-BED032205BF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CA6BF-742B-4B71-97D1-F2912005AAB9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F78754-6A48-4EAA-A904-8D0555593578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A68705-CFEB-4E93-85CD-B199F7ED97D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327BD8-B54F-4643-A18C-7F8887F52FB6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773FF-53A6-4D33-B7B4-786BF9F73202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15FB73-9C10-44A0-BBFA-74DC6508279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6AE068-FFF9-4793-B5A8-00BE17B2E7F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C8D675-F3FC-4558-A1CA-3CD41057238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7FB358-B946-4D41-9B7D-0A6CD026F91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28399C-798E-49F1-8ACB-B68EFF71167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07C7-FD51-4540-8D9D-4C8742201FCC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AB01A2-F3E8-4977-B45F-F8A6BDF6F5C0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0A0798-5B75-438E-8E02-90C9ED8028A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C566B4-D045-40F3-BC99-23B8E1D00A9E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A01E93-8267-44EE-8567-EDE2EB5588E2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8B477C9-B79A-4F4F-8C27-EFCB5022CDDB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id-ID" dirty="0" smtClean="0"/>
              <a:t>Konsep Dasar RPL</a:t>
            </a:r>
            <a:endParaRPr lang="id-ID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284839-7373-43B0-984A-22007C6EC38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d-ID" smtClean="0"/>
              <a:t>Pemodelan Sistem PL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D812C50-8821-4D47-BCD5-CB931D01767B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F75E81-0C15-45EA-AD7E-A5C0C6B50C3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3C6E8C7-5AEE-43DA-9887-7645FD4943A3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07D1211-6430-4090-BEA0-00FB3BAFB2E1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3E8CF25-E71C-4D47-91B4-4896441FD36A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7E79E93-BA74-47E3-ADDD-6FBB393E977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9A731B5-1CA7-4048-9954-22749A0DCDF7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DF64F42A-7CB8-4FF0-AC00-A95814B5E525}" type="datetime1">
              <a:rPr lang="id-ID" smtClean="0"/>
              <a:pPr/>
              <a:t>24/01/2024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Pemodelan Sistem PL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Kuliah - </a:t>
            </a:r>
            <a:r>
              <a:rPr lang="en-US" dirty="0" smtClean="0"/>
              <a:t>2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smtClean="0"/>
              <a:t>P</a:t>
            </a:r>
            <a:r>
              <a:rPr lang="id-ID" dirty="0" smtClean="0"/>
              <a:t>engembangan PL secara Profesional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Kondisi Aktual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2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id-ID" dirty="0" smtClean="0"/>
              <a:t>Perekonomian semua negara maju bergantung pada perangkat lunak.</a:t>
            </a:r>
          </a:p>
          <a:p>
            <a:pPr lvl="1"/>
            <a:r>
              <a:rPr lang="id-ID" dirty="0" smtClean="0"/>
              <a:t> Semakin banyak sistem yang dikendalikan oleh PL.</a:t>
            </a:r>
          </a:p>
          <a:p>
            <a:pPr lvl="1"/>
            <a:r>
              <a:rPr lang="id-ID" dirty="0" smtClean="0"/>
              <a:t>Pengeluaran untuk perangkat lunak dari negara-negara maju merepresentasikan besarnya GNP.</a:t>
            </a:r>
          </a:p>
          <a:p>
            <a:pPr lvl="1"/>
            <a:r>
              <a:rPr lang="id-ID" dirty="0" smtClean="0"/>
              <a:t>RPL sangat berkaitan dengan pengembangan PL dengan biaya efektif.</a:t>
            </a:r>
          </a:p>
          <a:p>
            <a:pPr lvl="1"/>
            <a:r>
              <a:rPr lang="id-ID" dirty="0" smtClean="0"/>
              <a:t>Biaya PL lebih banyak digunakan untuk pemeliharaan PL daripada untuk pengembangannya (dari awal).</a:t>
            </a:r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Pengembangan PL profesional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Produk PL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id-ID" dirty="0" smtClean="0"/>
              <a:t>Produk PL generik (umum)</a:t>
            </a:r>
          </a:p>
          <a:p>
            <a:pPr lvl="2"/>
            <a:r>
              <a:rPr lang="id-ID" dirty="0" smtClean="0"/>
              <a:t>PL yang dibuat oleh perusahaan pembuat PL untuk dijual kepada publik.</a:t>
            </a:r>
          </a:p>
          <a:p>
            <a:pPr lvl="2"/>
            <a:r>
              <a:rPr lang="id-ID" dirty="0" smtClean="0"/>
              <a:t>Semua spesifikasi produk dan perubahannya ditentukan oleh perusahaan pembuatnya.</a:t>
            </a:r>
          </a:p>
          <a:p>
            <a:pPr lvl="2"/>
            <a:r>
              <a:rPr lang="id-ID" dirty="0" smtClean="0"/>
              <a:t>Contoh: Microsoft Office, Adobe Acrobat, dsb.</a:t>
            </a:r>
          </a:p>
          <a:p>
            <a:pPr lvl="1"/>
            <a:r>
              <a:rPr lang="id-ID" dirty="0" smtClean="0"/>
              <a:t>Produk PL pesanan (khusus)</a:t>
            </a:r>
          </a:p>
          <a:p>
            <a:pPr lvl="2"/>
            <a:r>
              <a:rPr lang="id-ID" dirty="0" smtClean="0"/>
              <a:t>PL yang dibuat berdasarkan pesanan pelanggan.</a:t>
            </a:r>
          </a:p>
          <a:p>
            <a:pPr lvl="2"/>
            <a:r>
              <a:rPr lang="id-ID" dirty="0" smtClean="0"/>
              <a:t>Semua spesifikasi produk dan perubahannya ditentukan berdasarkan permintaan dari pelanggannya.</a:t>
            </a:r>
          </a:p>
          <a:p>
            <a:pPr lvl="2"/>
            <a:r>
              <a:rPr lang="id-ID" dirty="0" smtClean="0"/>
              <a:t>Populer dengan istilah: Taylor-made Software, Customized Software.</a:t>
            </a:r>
          </a:p>
          <a:p>
            <a:pPr lvl="2"/>
            <a:r>
              <a:rPr lang="id-ID" dirty="0" smtClean="0"/>
              <a:t>Contoh: Sistem Informasi ITS, Sistem Pengendali Lalu Lintas</a:t>
            </a:r>
          </a:p>
          <a:p>
            <a:pPr lvl="2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Pengembangan PL profesional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mtClean="0"/>
              <a:t>Atribut Penting PL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i="1" smtClean="0"/>
              <a:t>Maintainabilit</a:t>
            </a:r>
            <a:r>
              <a:rPr lang="id-ID" smtClean="0"/>
              <a:t>y</a:t>
            </a:r>
          </a:p>
          <a:p>
            <a:pPr lvl="1"/>
            <a:r>
              <a:rPr lang="id-ID" smtClean="0"/>
              <a:t>PL harus dibuat sedemikian rupa sehingga usaha untuk mengubahnya menjadi lebih mudah</a:t>
            </a:r>
          </a:p>
          <a:p>
            <a:pPr lvl="1"/>
            <a:r>
              <a:rPr lang="id-ID" smtClean="0"/>
              <a:t>terkait dengan karakteristik PL yang selalu akan berubah mengikuti tuntutan pelanggan/ sekitarnya</a:t>
            </a:r>
          </a:p>
          <a:p>
            <a:pPr lvl="1">
              <a:buNone/>
            </a:pPr>
            <a:endParaRPr lang="id-ID" smtClean="0"/>
          </a:p>
          <a:p>
            <a:r>
              <a:rPr lang="id-ID" i="1" smtClean="0"/>
              <a:t>D</a:t>
            </a:r>
            <a:r>
              <a:rPr lang="en-GB" i="1" smtClean="0"/>
              <a:t>ependability </a:t>
            </a:r>
            <a:r>
              <a:rPr lang="id-ID" i="1" smtClean="0"/>
              <a:t>and </a:t>
            </a:r>
            <a:r>
              <a:rPr lang="en-GB" i="1" smtClean="0"/>
              <a:t>security</a:t>
            </a:r>
            <a:endParaRPr lang="id-ID" i="1" smtClean="0"/>
          </a:p>
          <a:p>
            <a:pPr lvl="1"/>
            <a:r>
              <a:rPr lang="id-ID" smtClean="0"/>
              <a:t>Terdiri atas serangkaian karakteristik yaitu:</a:t>
            </a:r>
          </a:p>
          <a:p>
            <a:pPr lvl="2"/>
            <a:r>
              <a:rPr lang="id-ID" smtClean="0"/>
              <a:t>Kehandalan (Reliability)</a:t>
            </a:r>
          </a:p>
          <a:p>
            <a:pPr lvl="2"/>
            <a:r>
              <a:rPr lang="id-ID" smtClean="0"/>
              <a:t>Keamanan (Security)</a:t>
            </a:r>
          </a:p>
          <a:p>
            <a:pPr lvl="2"/>
            <a:r>
              <a:rPr lang="id-ID" smtClean="0"/>
              <a:t>Safety</a:t>
            </a:r>
          </a:p>
          <a:p>
            <a:pPr lvl="1"/>
            <a:r>
              <a:rPr lang="id-ID" smtClean="0"/>
              <a:t>PL yang ‘dependable’ tidak akan menyebabkan kerusakan fisik dan ekonomis ketika sistem gagal beroperasi, termasuk tidak memungkinkan pengguna yang mencurigakan dapat mengakses dan merusak sistem.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Pengembangan PL profesional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mtClean="0"/>
              <a:t>Atribut Penting PL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id-ID" smtClean="0"/>
              <a:t>E</a:t>
            </a:r>
            <a:r>
              <a:rPr lang="en-GB" i="1" smtClean="0"/>
              <a:t>fficiency </a:t>
            </a:r>
            <a:endParaRPr lang="id-ID" i="1" smtClean="0"/>
          </a:p>
          <a:p>
            <a:pPr lvl="1"/>
            <a:r>
              <a:rPr lang="id-ID" smtClean="0"/>
              <a:t>Terdiri atas serangkaian karakteristik yaitu:</a:t>
            </a:r>
          </a:p>
          <a:p>
            <a:pPr lvl="2">
              <a:lnSpc>
                <a:spcPct val="80000"/>
              </a:lnSpc>
            </a:pPr>
            <a:r>
              <a:rPr lang="en-GB" sz="1900" smtClean="0"/>
              <a:t>Responsivenes</a:t>
            </a:r>
            <a:r>
              <a:rPr lang="id-ID" sz="1900" smtClean="0"/>
              <a:t>s</a:t>
            </a:r>
          </a:p>
          <a:p>
            <a:pPr lvl="2">
              <a:lnSpc>
                <a:spcPct val="80000"/>
              </a:lnSpc>
            </a:pPr>
            <a:r>
              <a:rPr lang="id-ID" sz="1900" smtClean="0"/>
              <a:t>Waktu proses</a:t>
            </a:r>
          </a:p>
          <a:p>
            <a:pPr lvl="2">
              <a:lnSpc>
                <a:spcPct val="80000"/>
              </a:lnSpc>
            </a:pPr>
            <a:r>
              <a:rPr lang="id-ID" sz="1900" smtClean="0"/>
              <a:t>Utilisasi memori</a:t>
            </a:r>
          </a:p>
          <a:p>
            <a:pPr lvl="2">
              <a:lnSpc>
                <a:spcPct val="80000"/>
              </a:lnSpc>
            </a:pPr>
            <a:r>
              <a:rPr lang="id-ID" sz="1900" smtClean="0"/>
              <a:t>Dsb.</a:t>
            </a:r>
          </a:p>
          <a:p>
            <a:pPr lvl="1">
              <a:lnSpc>
                <a:spcPct val="80000"/>
              </a:lnSpc>
            </a:pPr>
            <a:r>
              <a:rPr lang="en-GB" sz="2300" smtClean="0"/>
              <a:t> </a:t>
            </a:r>
            <a:r>
              <a:rPr lang="id-ID" sz="2300" smtClean="0"/>
              <a:t>PL yang efisien tidak boros dalam penggunaan sumberdaya sistem semisal alokasi memori dan CPU</a:t>
            </a:r>
          </a:p>
          <a:p>
            <a:r>
              <a:rPr lang="id-ID" smtClean="0"/>
              <a:t>A</a:t>
            </a:r>
            <a:r>
              <a:rPr lang="en-GB" i="1" smtClean="0"/>
              <a:t>cceptability</a:t>
            </a:r>
            <a:endParaRPr lang="id-ID" i="1" smtClean="0"/>
          </a:p>
          <a:p>
            <a:pPr lvl="1"/>
            <a:r>
              <a:rPr lang="id-ID" smtClean="0"/>
              <a:t>Terdiri atas serangkaian karakteristik yaitu:</a:t>
            </a:r>
          </a:p>
          <a:p>
            <a:pPr lvl="2">
              <a:lnSpc>
                <a:spcPct val="80000"/>
              </a:lnSpc>
            </a:pPr>
            <a:r>
              <a:rPr lang="en-GB" sz="1900" smtClean="0"/>
              <a:t>Understandable</a:t>
            </a:r>
            <a:endParaRPr lang="id-ID" sz="1900" smtClean="0"/>
          </a:p>
          <a:p>
            <a:pPr lvl="2">
              <a:lnSpc>
                <a:spcPct val="80000"/>
              </a:lnSpc>
            </a:pPr>
            <a:r>
              <a:rPr lang="en-GB" sz="1900" smtClean="0"/>
              <a:t>Usable</a:t>
            </a:r>
            <a:endParaRPr lang="id-ID" sz="1900" smtClean="0"/>
          </a:p>
          <a:p>
            <a:pPr lvl="2">
              <a:lnSpc>
                <a:spcPct val="80000"/>
              </a:lnSpc>
            </a:pPr>
            <a:r>
              <a:rPr lang="en-GB" sz="1900" smtClean="0"/>
              <a:t>Compatible</a:t>
            </a:r>
            <a:r>
              <a:rPr lang="id-ID" sz="1900" smtClean="0"/>
              <a:t> (dengan PL lain yang digunakan oleh pengguna)</a:t>
            </a:r>
          </a:p>
          <a:p>
            <a:pPr lvl="1">
              <a:lnSpc>
                <a:spcPct val="80000"/>
              </a:lnSpc>
            </a:pPr>
            <a:r>
              <a:rPr lang="id-ID" sz="2300" smtClean="0"/>
              <a:t>PL yang </a:t>
            </a:r>
            <a:r>
              <a:rPr lang="id-ID" sz="2300" i="1" smtClean="0"/>
              <a:t>acceptable </a:t>
            </a:r>
            <a:r>
              <a:rPr lang="id-ID" sz="2300" smtClean="0"/>
              <a:t>harus dapat diterima oleh jenis dan sifat pengguna tempat PL tsb dioperasikan</a:t>
            </a:r>
            <a:endParaRPr lang="id-ID" sz="2300" i="1" smtClean="0"/>
          </a:p>
          <a:p>
            <a:endParaRPr lang="id-ID" i="1" smtClean="0"/>
          </a:p>
          <a:p>
            <a:pPr>
              <a:buNone/>
            </a:pPr>
            <a:endParaRPr lang="id-ID" i="1" smtClean="0"/>
          </a:p>
          <a:p>
            <a:pPr lvl="1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Pengembangan PL profesional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mtClean="0"/>
              <a:t>Proses PL (aktivitas dasar)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mtClean="0">
                <a:solidFill>
                  <a:srgbClr val="FF0000"/>
                </a:solidFill>
              </a:rPr>
              <a:t>Spesifikasi PL </a:t>
            </a:r>
            <a:endParaRPr lang="id-ID" smtClean="0">
              <a:sym typeface="Wingdings" pitchFamily="2" charset="2"/>
            </a:endParaRPr>
          </a:p>
          <a:p>
            <a:pPr lvl="1"/>
            <a:r>
              <a:rPr lang="id-ID" smtClean="0">
                <a:sym typeface="Wingdings" pitchFamily="2" charset="2"/>
              </a:rPr>
              <a:t>pendefinisian bersama antara pelanggan dan pengembang terhadap PL yang akan dibuat berkaitan dengan kemampuan PL, batasan, dan operasinya.</a:t>
            </a:r>
            <a:endParaRPr lang="id-ID" smtClean="0"/>
          </a:p>
          <a:p>
            <a:r>
              <a:rPr lang="id-ID" smtClean="0">
                <a:solidFill>
                  <a:srgbClr val="FF0000"/>
                </a:solidFill>
              </a:rPr>
              <a:t>Pembangunan PL </a:t>
            </a:r>
            <a:endParaRPr lang="id-ID" smtClean="0">
              <a:sym typeface="Wingdings" pitchFamily="2" charset="2"/>
            </a:endParaRPr>
          </a:p>
          <a:p>
            <a:pPr lvl="1"/>
            <a:r>
              <a:rPr lang="id-ID" smtClean="0">
                <a:sym typeface="Wingdings" pitchFamily="2" charset="2"/>
              </a:rPr>
              <a:t>perancangan dan implementasi PL</a:t>
            </a:r>
          </a:p>
          <a:p>
            <a:r>
              <a:rPr lang="id-ID" smtClean="0">
                <a:solidFill>
                  <a:srgbClr val="FF0000"/>
                </a:solidFill>
              </a:rPr>
              <a:t>Validasi PL </a:t>
            </a:r>
            <a:endParaRPr lang="id-ID" smtClean="0">
              <a:sym typeface="Wingdings" pitchFamily="2" charset="2"/>
            </a:endParaRPr>
          </a:p>
          <a:p>
            <a:pPr lvl="1"/>
            <a:r>
              <a:rPr lang="id-ID" smtClean="0">
                <a:sym typeface="Wingdings" pitchFamily="2" charset="2"/>
              </a:rPr>
              <a:t>pemeriksaan PL untuk memastikan bahwa PL sudah memenuhi kebutuhan pelanggan</a:t>
            </a:r>
          </a:p>
          <a:p>
            <a:r>
              <a:rPr lang="id-ID" smtClean="0">
                <a:solidFill>
                  <a:srgbClr val="FF0000"/>
                </a:solidFill>
              </a:rPr>
              <a:t>Evolusi PL </a:t>
            </a:r>
            <a:endParaRPr lang="id-ID" smtClean="0">
              <a:sym typeface="Wingdings" pitchFamily="2" charset="2"/>
            </a:endParaRPr>
          </a:p>
          <a:p>
            <a:pPr lvl="1"/>
            <a:r>
              <a:rPr lang="id-ID" smtClean="0">
                <a:sym typeface="Wingdings" pitchFamily="2" charset="2"/>
              </a:rPr>
              <a:t>pengubahan PL untuk mengikuti tuntutan perubahan dari pelanggan maupun tuntutan perubahan dari lingkungan sekitar tempat PL dioperasikan</a:t>
            </a:r>
          </a:p>
          <a:p>
            <a:pPr lvl="2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Pengembangan PL profesional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mtClean="0"/>
              <a:t>Jenis-jenis Aplikasi PL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smtClean="0"/>
              <a:t>Aplikasi berdiri sendiri (</a:t>
            </a:r>
            <a:r>
              <a:rPr lang="id-ID" i="1" smtClean="0"/>
              <a:t>stand-alone</a:t>
            </a:r>
            <a:r>
              <a:rPr lang="id-ID" smtClean="0"/>
              <a:t>)</a:t>
            </a:r>
          </a:p>
          <a:p>
            <a:r>
              <a:rPr lang="id-ID" smtClean="0"/>
              <a:t>Aplikasi berbasis transaksi interaktif</a:t>
            </a:r>
          </a:p>
          <a:p>
            <a:r>
              <a:rPr lang="id-ID" smtClean="0"/>
              <a:t>Sistem Kendali Tertanam</a:t>
            </a:r>
          </a:p>
          <a:p>
            <a:r>
              <a:rPr lang="id-ID" smtClean="0"/>
              <a:t>Sistem pemrosesan ‘batch’</a:t>
            </a:r>
          </a:p>
          <a:p>
            <a:r>
              <a:rPr lang="id-ID" smtClean="0"/>
              <a:t>Sistem hiburan</a:t>
            </a:r>
          </a:p>
          <a:p>
            <a:r>
              <a:rPr lang="id-ID" smtClean="0"/>
              <a:t>Sistem untuk pemodelan dan simulasi</a:t>
            </a:r>
          </a:p>
          <a:p>
            <a:r>
              <a:rPr lang="id-ID" smtClean="0"/>
              <a:t>Sistem pengumpulan data</a:t>
            </a:r>
          </a:p>
          <a:p>
            <a:r>
              <a:rPr lang="id-ID" smtClean="0"/>
              <a:t>Sistem dari beberapa sistem</a:t>
            </a:r>
          </a:p>
          <a:p>
            <a:pPr lvl="2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Pengembangan PL profesional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mtClean="0"/>
              <a:t>RPL berbasis Web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38F4-EC68-41D4-BC8C-E38D2B266C01}" type="datetime1">
              <a:rPr lang="id-ID" smtClean="0"/>
              <a:pPr/>
              <a:t>24/01/2024</a:t>
            </a:fld>
            <a:endParaRPr lang="id-ID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mtClean="0"/>
              <a:t>Saat ini, web menjadi </a:t>
            </a:r>
            <a:r>
              <a:rPr lang="id-ID" i="1" smtClean="0"/>
              <a:t>platform</a:t>
            </a:r>
            <a:r>
              <a:rPr lang="id-ID" smtClean="0"/>
              <a:t> utama untuk menjalankan sistem PL</a:t>
            </a:r>
          </a:p>
          <a:p>
            <a:r>
              <a:rPr lang="id-ID" smtClean="0"/>
              <a:t>Banyak organisasi lebih banyak mengembangan PL berbasis web daripada aplikasi berdiri sendiri (aplikasi lokal)</a:t>
            </a:r>
          </a:p>
          <a:p>
            <a:r>
              <a:rPr lang="id-ID" smtClean="0"/>
              <a:t>Layanan web (</a:t>
            </a:r>
            <a:r>
              <a:rPr lang="en-US" smtClean="0"/>
              <a:t>Web service</a:t>
            </a:r>
            <a:r>
              <a:rPr lang="id-ID" smtClean="0"/>
              <a:t>) memungkinkan fungsionalitas aplikasi dapat diakses melalui web</a:t>
            </a:r>
          </a:p>
          <a:p>
            <a:r>
              <a:rPr lang="id-ID" smtClean="0"/>
              <a:t>Komputasi Awan merupakan pendekatan yang memungkinkan layanan-layanan fungsional dapat dijalankan dari jarak jauh melalui ‘awan’</a:t>
            </a:r>
          </a:p>
          <a:p>
            <a:r>
              <a:rPr lang="id-ID" smtClean="0"/>
              <a:t>Pengguna tidak perlu membeli PL, melainkan hanya membayar sesuai fungsionalitas yang digunakan</a:t>
            </a:r>
          </a:p>
          <a:p>
            <a:pPr lvl="2"/>
            <a:endParaRPr lang="id-ID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Pengembangan PL profesional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2F4A0-761B-4205-9FD4-6EC8B5431AAF}" type="datetime1">
              <a:rPr lang="id-ID" smtClean="0"/>
              <a:pPr/>
              <a:t>24/01/2024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9</a:t>
            </a:fld>
            <a:endParaRPr lang="id-ID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dirty="0" smtClean="0"/>
              <a:t>Presmann, R. S., </a:t>
            </a:r>
            <a:r>
              <a:rPr lang="id-ID" i="1" dirty="0" smtClean="0"/>
              <a:t>Software Engineering: A Practitioners Approach</a:t>
            </a:r>
            <a:r>
              <a:rPr lang="id-ID" dirty="0" smtClean="0"/>
              <a:t>, 7</a:t>
            </a:r>
            <a:r>
              <a:rPr lang="id-ID" baseline="30000" dirty="0" smtClean="0"/>
              <a:t>th</a:t>
            </a:r>
            <a:r>
              <a:rPr lang="id-ID" dirty="0" smtClean="0"/>
              <a:t> edition, 2009.</a:t>
            </a:r>
          </a:p>
          <a:p>
            <a:r>
              <a:rPr lang="en-US" dirty="0" err="1" smtClean="0"/>
              <a:t>Sommerville</a:t>
            </a:r>
            <a:r>
              <a:rPr lang="en-US" dirty="0" smtClean="0"/>
              <a:t>, I., </a:t>
            </a:r>
            <a:r>
              <a:rPr lang="en-US" i="1" dirty="0" smtClean="0"/>
              <a:t>Software Engineering</a:t>
            </a:r>
            <a:r>
              <a:rPr lang="id-ID" i="1" dirty="0" smtClean="0"/>
              <a:t>,</a:t>
            </a:r>
            <a:r>
              <a:rPr lang="en-US" i="1" dirty="0" smtClean="0"/>
              <a:t> </a:t>
            </a:r>
            <a:r>
              <a:rPr lang="id-ID" dirty="0" smtClean="0"/>
              <a:t>9</a:t>
            </a:r>
            <a:r>
              <a:rPr lang="en-US" baseline="30000" dirty="0" err="1" smtClean="0"/>
              <a:t>th</a:t>
            </a:r>
            <a:r>
              <a:rPr lang="en-US" dirty="0" smtClean="0"/>
              <a:t> edition, Addison-Wesley, 20</a:t>
            </a:r>
            <a:r>
              <a:rPr lang="id-ID" dirty="0" smtClean="0"/>
              <a:t>10.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962400" cy="457200"/>
          </a:xfrm>
        </p:spPr>
        <p:txBody>
          <a:bodyPr/>
          <a:lstStyle/>
          <a:p>
            <a:pPr>
              <a:defRPr/>
            </a:pPr>
            <a:r>
              <a:rPr lang="id-ID" dirty="0" smtClean="0"/>
              <a:t>Pengembangan PL profesional</a:t>
            </a:r>
            <a:endParaRPr lang="en-US" dirty="0"/>
          </a:p>
        </p:txBody>
      </p:sp>
    </p:spTree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rectangle beve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024</Template>
  <TotalTime>3522</TotalTime>
  <Words>545</Words>
  <Application>Microsoft Office PowerPoint</Application>
  <PresentationFormat>On-screen Show (4:3)</PresentationFormat>
  <Paragraphs>96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9</vt:i4>
      </vt:variant>
    </vt:vector>
  </HeadingPairs>
  <TitlesOfParts>
    <vt:vector size="24" baseType="lpstr">
      <vt:lpstr>Arial</vt:lpstr>
      <vt:lpstr>Calibri</vt:lpstr>
      <vt:lpstr>Cambria</vt:lpstr>
      <vt:lpstr>Wingdings</vt:lpstr>
      <vt:lpstr>Wingdings 2</vt:lpstr>
      <vt:lpstr>rectangle bevel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Pengembangan PL secara Profesional</vt:lpstr>
      <vt:lpstr>Kondisi Aktual</vt:lpstr>
      <vt:lpstr>Produk PL</vt:lpstr>
      <vt:lpstr>Atribut Penting PL</vt:lpstr>
      <vt:lpstr>Atribut Penting PL</vt:lpstr>
      <vt:lpstr>Proses PL (aktivitas dasar)</vt:lpstr>
      <vt:lpstr>Jenis-jenis Aplikasi PL</vt:lpstr>
      <vt:lpstr>RPL berbasis Web</vt:lpstr>
      <vt:lpstr>Referensi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ASUS</cp:lastModifiedBy>
  <cp:revision>245</cp:revision>
  <dcterms:created xsi:type="dcterms:W3CDTF">2012-09-02T13:27:45Z</dcterms:created>
  <dcterms:modified xsi:type="dcterms:W3CDTF">2024-01-24T07:40:15Z</dcterms:modified>
</cp:coreProperties>
</file>