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56" r:id="rId2"/>
    <p:sldId id="260" r:id="rId3"/>
    <p:sldId id="261" r:id="rId4"/>
    <p:sldId id="258" r:id="rId5"/>
    <p:sldId id="259" r:id="rId6"/>
    <p:sldId id="262" r:id="rId7"/>
    <p:sldId id="263" r:id="rId8"/>
    <p:sldId id="264" r:id="rId9"/>
    <p:sldId id="265" r:id="rId10"/>
    <p:sldId id="266" r:id="rId11"/>
    <p:sldId id="267" r:id="rId12"/>
    <p:sldId id="268" r:id="rId13"/>
  </p:sldIdLst>
  <p:sldSz cx="12192000" cy="6858000"/>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09"/>
    <p:restoredTop sz="92230"/>
  </p:normalViewPr>
  <p:slideViewPr>
    <p:cSldViewPr snapToGrid="0">
      <p:cViewPr>
        <p:scale>
          <a:sx n="63" d="100"/>
          <a:sy n="63" d="100"/>
        </p:scale>
        <p:origin x="144" y="2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3D68C98-478A-407D-91BC-0FA9DB84FEA8}"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BA607739-BAAB-4234-B8EE-45363C7AA523}">
      <dgm:prSet/>
      <dgm:spPr/>
      <dgm:t>
        <a:bodyPr/>
        <a:lstStyle/>
        <a:p>
          <a:r>
            <a:rPr lang="id-ID"/>
            <a:t>Teori ini dikembangkan dari Theory of Reasoned Action atau TRA oleh Ajzen dan Fishbein (1980) yang menyatakan bahwa: </a:t>
          </a:r>
          <a:endParaRPr lang="en-US"/>
        </a:p>
      </dgm:t>
    </dgm:pt>
    <dgm:pt modelId="{87B8F7B2-BF59-44D1-AA08-C010DD39A915}" type="parTrans" cxnId="{748D8D45-3704-4F00-97F2-5C81BE65DA1F}">
      <dgm:prSet/>
      <dgm:spPr/>
      <dgm:t>
        <a:bodyPr/>
        <a:lstStyle/>
        <a:p>
          <a:endParaRPr lang="en-US"/>
        </a:p>
      </dgm:t>
    </dgm:pt>
    <dgm:pt modelId="{BE585E46-F401-4E01-8D27-49FEFC70CB50}" type="sibTrans" cxnId="{748D8D45-3704-4F00-97F2-5C81BE65DA1F}">
      <dgm:prSet/>
      <dgm:spPr/>
      <dgm:t>
        <a:bodyPr/>
        <a:lstStyle/>
        <a:p>
          <a:endParaRPr lang="en-US"/>
        </a:p>
      </dgm:t>
    </dgm:pt>
    <dgm:pt modelId="{DFF67E3E-38A5-4C2E-B110-CA8CDE15ADB3}">
      <dgm:prSet/>
      <dgm:spPr/>
      <dgm:t>
        <a:bodyPr/>
        <a:lstStyle/>
        <a:p>
          <a:r>
            <a:rPr lang="id-ID"/>
            <a:t>“Seseorang akan menerima komputer jika komputer memberikan manfaat kepada para pemakainya. Berdasarkan TRA, pengguna TIK ditentukan dari persepsi individu dan sikap yang pada akhirnya akan membentuk perilaku seseorang dalam penggunaan suatu TIK. TAM secara khusus digunakan dalam bidang sistem informasi untuk memprediksi penerimaan dan penggunaan dalam pekerjaan individual pemakai”. </a:t>
          </a:r>
          <a:endParaRPr lang="en-US"/>
        </a:p>
      </dgm:t>
    </dgm:pt>
    <dgm:pt modelId="{9974BBC4-91DE-4858-BA43-6A943FE102F3}" type="parTrans" cxnId="{ACABBC8E-140E-43A8-869F-A9AC61A5BE52}">
      <dgm:prSet/>
      <dgm:spPr/>
      <dgm:t>
        <a:bodyPr/>
        <a:lstStyle/>
        <a:p>
          <a:endParaRPr lang="en-US"/>
        </a:p>
      </dgm:t>
    </dgm:pt>
    <dgm:pt modelId="{14764524-0506-4874-A6B1-644DD0A07EBA}" type="sibTrans" cxnId="{ACABBC8E-140E-43A8-869F-A9AC61A5BE52}">
      <dgm:prSet/>
      <dgm:spPr/>
      <dgm:t>
        <a:bodyPr/>
        <a:lstStyle/>
        <a:p>
          <a:endParaRPr lang="en-US"/>
        </a:p>
      </dgm:t>
    </dgm:pt>
    <dgm:pt modelId="{3E7FA31E-7222-6244-8C50-9DA91405CDAC}" type="pres">
      <dgm:prSet presAssocID="{73D68C98-478A-407D-91BC-0FA9DB84FEA8}" presName="hierChild1" presStyleCnt="0">
        <dgm:presLayoutVars>
          <dgm:chPref val="1"/>
          <dgm:dir/>
          <dgm:animOne val="branch"/>
          <dgm:animLvl val="lvl"/>
          <dgm:resizeHandles/>
        </dgm:presLayoutVars>
      </dgm:prSet>
      <dgm:spPr/>
    </dgm:pt>
    <dgm:pt modelId="{F4948BB1-FA88-EF43-9342-800B3472D48D}" type="pres">
      <dgm:prSet presAssocID="{BA607739-BAAB-4234-B8EE-45363C7AA523}" presName="hierRoot1" presStyleCnt="0"/>
      <dgm:spPr/>
    </dgm:pt>
    <dgm:pt modelId="{CCF5E657-A056-DB40-82C4-1DBA7FC4CB30}" type="pres">
      <dgm:prSet presAssocID="{BA607739-BAAB-4234-B8EE-45363C7AA523}" presName="composite" presStyleCnt="0"/>
      <dgm:spPr/>
    </dgm:pt>
    <dgm:pt modelId="{7FBC76E7-15B4-F743-AC0D-DBC7C2D7DF6B}" type="pres">
      <dgm:prSet presAssocID="{BA607739-BAAB-4234-B8EE-45363C7AA523}" presName="background" presStyleLbl="node0" presStyleIdx="0" presStyleCnt="2"/>
      <dgm:spPr/>
    </dgm:pt>
    <dgm:pt modelId="{375B296F-F7C4-074C-99C0-FB6492492798}" type="pres">
      <dgm:prSet presAssocID="{BA607739-BAAB-4234-B8EE-45363C7AA523}" presName="text" presStyleLbl="fgAcc0" presStyleIdx="0" presStyleCnt="2">
        <dgm:presLayoutVars>
          <dgm:chPref val="3"/>
        </dgm:presLayoutVars>
      </dgm:prSet>
      <dgm:spPr/>
    </dgm:pt>
    <dgm:pt modelId="{F293D819-CCCF-5343-B98E-7610EF6DF726}" type="pres">
      <dgm:prSet presAssocID="{BA607739-BAAB-4234-B8EE-45363C7AA523}" presName="hierChild2" presStyleCnt="0"/>
      <dgm:spPr/>
    </dgm:pt>
    <dgm:pt modelId="{5F3D5489-970C-9742-828C-243975F33816}" type="pres">
      <dgm:prSet presAssocID="{DFF67E3E-38A5-4C2E-B110-CA8CDE15ADB3}" presName="hierRoot1" presStyleCnt="0"/>
      <dgm:spPr/>
    </dgm:pt>
    <dgm:pt modelId="{288D3117-0B86-0740-B463-6A06F8CCADC3}" type="pres">
      <dgm:prSet presAssocID="{DFF67E3E-38A5-4C2E-B110-CA8CDE15ADB3}" presName="composite" presStyleCnt="0"/>
      <dgm:spPr/>
    </dgm:pt>
    <dgm:pt modelId="{2F0834C4-C785-354A-A196-0D0E2B25E3CD}" type="pres">
      <dgm:prSet presAssocID="{DFF67E3E-38A5-4C2E-B110-CA8CDE15ADB3}" presName="background" presStyleLbl="node0" presStyleIdx="1" presStyleCnt="2"/>
      <dgm:spPr/>
    </dgm:pt>
    <dgm:pt modelId="{4290F363-AC29-434C-A22C-8D82C252042A}" type="pres">
      <dgm:prSet presAssocID="{DFF67E3E-38A5-4C2E-B110-CA8CDE15ADB3}" presName="text" presStyleLbl="fgAcc0" presStyleIdx="1" presStyleCnt="2">
        <dgm:presLayoutVars>
          <dgm:chPref val="3"/>
        </dgm:presLayoutVars>
      </dgm:prSet>
      <dgm:spPr/>
    </dgm:pt>
    <dgm:pt modelId="{37E904F7-70AE-A340-BB3B-866BBABEAD83}" type="pres">
      <dgm:prSet presAssocID="{DFF67E3E-38A5-4C2E-B110-CA8CDE15ADB3}" presName="hierChild2" presStyleCnt="0"/>
      <dgm:spPr/>
    </dgm:pt>
  </dgm:ptLst>
  <dgm:cxnLst>
    <dgm:cxn modelId="{748D8D45-3704-4F00-97F2-5C81BE65DA1F}" srcId="{73D68C98-478A-407D-91BC-0FA9DB84FEA8}" destId="{BA607739-BAAB-4234-B8EE-45363C7AA523}" srcOrd="0" destOrd="0" parTransId="{87B8F7B2-BF59-44D1-AA08-C010DD39A915}" sibTransId="{BE585E46-F401-4E01-8D27-49FEFC70CB50}"/>
    <dgm:cxn modelId="{ACABBC8E-140E-43A8-869F-A9AC61A5BE52}" srcId="{73D68C98-478A-407D-91BC-0FA9DB84FEA8}" destId="{DFF67E3E-38A5-4C2E-B110-CA8CDE15ADB3}" srcOrd="1" destOrd="0" parTransId="{9974BBC4-91DE-4858-BA43-6A943FE102F3}" sibTransId="{14764524-0506-4874-A6B1-644DD0A07EBA}"/>
    <dgm:cxn modelId="{7CE6D6A0-CA60-524C-937E-28D5F2B42914}" type="presOf" srcId="{BA607739-BAAB-4234-B8EE-45363C7AA523}" destId="{375B296F-F7C4-074C-99C0-FB6492492798}" srcOrd="0" destOrd="0" presId="urn:microsoft.com/office/officeart/2005/8/layout/hierarchy1"/>
    <dgm:cxn modelId="{35E16DB5-AE78-F440-96D5-45E1958BEBD9}" type="presOf" srcId="{73D68C98-478A-407D-91BC-0FA9DB84FEA8}" destId="{3E7FA31E-7222-6244-8C50-9DA91405CDAC}" srcOrd="0" destOrd="0" presId="urn:microsoft.com/office/officeart/2005/8/layout/hierarchy1"/>
    <dgm:cxn modelId="{B647D9C9-629E-7F4B-9E74-A324D11C9884}" type="presOf" srcId="{DFF67E3E-38A5-4C2E-B110-CA8CDE15ADB3}" destId="{4290F363-AC29-434C-A22C-8D82C252042A}" srcOrd="0" destOrd="0" presId="urn:microsoft.com/office/officeart/2005/8/layout/hierarchy1"/>
    <dgm:cxn modelId="{2D3726F3-E80A-2447-AFA1-B808AE1BFFAA}" type="presParOf" srcId="{3E7FA31E-7222-6244-8C50-9DA91405CDAC}" destId="{F4948BB1-FA88-EF43-9342-800B3472D48D}" srcOrd="0" destOrd="0" presId="urn:microsoft.com/office/officeart/2005/8/layout/hierarchy1"/>
    <dgm:cxn modelId="{36090FEA-2374-6242-8A14-BD35AC07A787}" type="presParOf" srcId="{F4948BB1-FA88-EF43-9342-800B3472D48D}" destId="{CCF5E657-A056-DB40-82C4-1DBA7FC4CB30}" srcOrd="0" destOrd="0" presId="urn:microsoft.com/office/officeart/2005/8/layout/hierarchy1"/>
    <dgm:cxn modelId="{823C5401-B110-3A4E-A741-A2CEF46691B4}" type="presParOf" srcId="{CCF5E657-A056-DB40-82C4-1DBA7FC4CB30}" destId="{7FBC76E7-15B4-F743-AC0D-DBC7C2D7DF6B}" srcOrd="0" destOrd="0" presId="urn:microsoft.com/office/officeart/2005/8/layout/hierarchy1"/>
    <dgm:cxn modelId="{1D3B21BD-B3A7-CA4F-B850-9D63CC1A11D7}" type="presParOf" srcId="{CCF5E657-A056-DB40-82C4-1DBA7FC4CB30}" destId="{375B296F-F7C4-074C-99C0-FB6492492798}" srcOrd="1" destOrd="0" presId="urn:microsoft.com/office/officeart/2005/8/layout/hierarchy1"/>
    <dgm:cxn modelId="{DF546676-4443-CC4C-A15C-AC44F5D50B09}" type="presParOf" srcId="{F4948BB1-FA88-EF43-9342-800B3472D48D}" destId="{F293D819-CCCF-5343-B98E-7610EF6DF726}" srcOrd="1" destOrd="0" presId="urn:microsoft.com/office/officeart/2005/8/layout/hierarchy1"/>
    <dgm:cxn modelId="{6F2312BB-C968-2E47-AD10-2D40303390FE}" type="presParOf" srcId="{3E7FA31E-7222-6244-8C50-9DA91405CDAC}" destId="{5F3D5489-970C-9742-828C-243975F33816}" srcOrd="1" destOrd="0" presId="urn:microsoft.com/office/officeart/2005/8/layout/hierarchy1"/>
    <dgm:cxn modelId="{B88F17BA-6AB6-024B-8F36-24D9F856B403}" type="presParOf" srcId="{5F3D5489-970C-9742-828C-243975F33816}" destId="{288D3117-0B86-0740-B463-6A06F8CCADC3}" srcOrd="0" destOrd="0" presId="urn:microsoft.com/office/officeart/2005/8/layout/hierarchy1"/>
    <dgm:cxn modelId="{FCA6B5ED-1F47-7540-B246-BAD0E66486B1}" type="presParOf" srcId="{288D3117-0B86-0740-B463-6A06F8CCADC3}" destId="{2F0834C4-C785-354A-A196-0D0E2B25E3CD}" srcOrd="0" destOrd="0" presId="urn:microsoft.com/office/officeart/2005/8/layout/hierarchy1"/>
    <dgm:cxn modelId="{816421C7-498A-7148-BA5F-989180484019}" type="presParOf" srcId="{288D3117-0B86-0740-B463-6A06F8CCADC3}" destId="{4290F363-AC29-434C-A22C-8D82C252042A}" srcOrd="1" destOrd="0" presId="urn:microsoft.com/office/officeart/2005/8/layout/hierarchy1"/>
    <dgm:cxn modelId="{C6D7003F-3EDC-F241-8BB5-735B5C988A0A}" type="presParOf" srcId="{5F3D5489-970C-9742-828C-243975F33816}" destId="{37E904F7-70AE-A340-BB3B-866BBABEAD83}"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BC76E7-15B4-F743-AC0D-DBC7C2D7DF6B}">
      <dsp:nvSpPr>
        <dsp:cNvPr id="0" name=""/>
        <dsp:cNvSpPr/>
      </dsp:nvSpPr>
      <dsp:spPr>
        <a:xfrm>
          <a:off x="1333" y="110983"/>
          <a:ext cx="4682211" cy="297320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75B296F-F7C4-074C-99C0-FB6492492798}">
      <dsp:nvSpPr>
        <dsp:cNvPr id="0" name=""/>
        <dsp:cNvSpPr/>
      </dsp:nvSpPr>
      <dsp:spPr>
        <a:xfrm>
          <a:off x="521579" y="605216"/>
          <a:ext cx="4682211" cy="2973204"/>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id-ID" sz="1800" kern="1200"/>
            <a:t>Teori ini dikembangkan dari Theory of Reasoned Action atau TRA oleh Ajzen dan Fishbein (1980) yang menyatakan bahwa: </a:t>
          </a:r>
          <a:endParaRPr lang="en-US" sz="1800" kern="1200"/>
        </a:p>
      </dsp:txBody>
      <dsp:txXfrm>
        <a:off x="608661" y="692298"/>
        <a:ext cx="4508047" cy="2799040"/>
      </dsp:txXfrm>
    </dsp:sp>
    <dsp:sp modelId="{2F0834C4-C785-354A-A196-0D0E2B25E3CD}">
      <dsp:nvSpPr>
        <dsp:cNvPr id="0" name=""/>
        <dsp:cNvSpPr/>
      </dsp:nvSpPr>
      <dsp:spPr>
        <a:xfrm>
          <a:off x="5724037" y="110983"/>
          <a:ext cx="4682211" cy="297320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290F363-AC29-434C-A22C-8D82C252042A}">
      <dsp:nvSpPr>
        <dsp:cNvPr id="0" name=""/>
        <dsp:cNvSpPr/>
      </dsp:nvSpPr>
      <dsp:spPr>
        <a:xfrm>
          <a:off x="6244283" y="605216"/>
          <a:ext cx="4682211" cy="2973204"/>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id-ID" sz="1800" kern="1200"/>
            <a:t>“Seseorang akan menerima komputer jika komputer memberikan manfaat kepada para pemakainya. Berdasarkan TRA, pengguna TIK ditentukan dari persepsi individu dan sikap yang pada akhirnya akan membentuk perilaku seseorang dalam penggunaan suatu TIK. TAM secara khusus digunakan dalam bidang sistem informasi untuk memprediksi penerimaan dan penggunaan dalam pekerjaan individual pemakai”. </a:t>
          </a:r>
          <a:endParaRPr lang="en-US" sz="1800" kern="1200"/>
        </a:p>
      </dsp:txBody>
      <dsp:txXfrm>
        <a:off x="6331365" y="692298"/>
        <a:ext cx="4508047" cy="2799040"/>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ampungan Hea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d-ID"/>
          </a:p>
        </p:txBody>
      </p:sp>
      <p:sp>
        <p:nvSpPr>
          <p:cNvPr id="3" name="Tampungan Tanggal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EA4642-4002-344A-9966-A6A4901798B5}" type="datetimeFigureOut">
              <a:rPr lang="id-ID" smtClean="0"/>
              <a:t>27/01/24</a:t>
            </a:fld>
            <a:endParaRPr lang="id-ID"/>
          </a:p>
        </p:txBody>
      </p:sp>
      <p:sp>
        <p:nvSpPr>
          <p:cNvPr id="4" name="Tampungan Gambar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d-ID"/>
          </a:p>
        </p:txBody>
      </p:sp>
      <p:sp>
        <p:nvSpPr>
          <p:cNvPr id="5" name="Tampungan Catatan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p>
        </p:txBody>
      </p:sp>
      <p:sp>
        <p:nvSpPr>
          <p:cNvPr id="6" name="Tampungan Ka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d-ID"/>
          </a:p>
        </p:txBody>
      </p:sp>
      <p:sp>
        <p:nvSpPr>
          <p:cNvPr id="7" name="Tampungan Nomor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9F8130D-8109-0D4F-BE5A-572E09152E5B}" type="slidenum">
              <a:rPr lang="id-ID" smtClean="0"/>
              <a:t>‹#›</a:t>
            </a:fld>
            <a:endParaRPr lang="id-ID"/>
          </a:p>
        </p:txBody>
      </p:sp>
    </p:spTree>
    <p:extLst>
      <p:ext uri="{BB962C8B-B14F-4D97-AF65-F5344CB8AC3E}">
        <p14:creationId xmlns:p14="http://schemas.microsoft.com/office/powerpoint/2010/main" val="26479815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Gambar Slide 1"/>
          <p:cNvSpPr>
            <a:spLocks noGrp="1" noRot="1" noChangeAspect="1"/>
          </p:cNvSpPr>
          <p:nvPr>
            <p:ph type="sldImg"/>
          </p:nvPr>
        </p:nvSpPr>
        <p:spPr/>
      </p:sp>
      <p:sp>
        <p:nvSpPr>
          <p:cNvPr id="3" name="Tampungan Catatan 2"/>
          <p:cNvSpPr>
            <a:spLocks noGrp="1"/>
          </p:cNvSpPr>
          <p:nvPr>
            <p:ph type="body" idx="1"/>
          </p:nvPr>
        </p:nvSpPr>
        <p:spPr/>
        <p:txBody>
          <a:bodyPr/>
          <a:lstStyle/>
          <a:p>
            <a:endParaRPr lang="id-ID" dirty="0"/>
          </a:p>
        </p:txBody>
      </p:sp>
      <p:sp>
        <p:nvSpPr>
          <p:cNvPr id="4" name="Tampungan Nomor Slide 3"/>
          <p:cNvSpPr>
            <a:spLocks noGrp="1"/>
          </p:cNvSpPr>
          <p:nvPr>
            <p:ph type="sldNum" sz="quarter" idx="5"/>
          </p:nvPr>
        </p:nvSpPr>
        <p:spPr/>
        <p:txBody>
          <a:bodyPr/>
          <a:lstStyle/>
          <a:p>
            <a:fld id="{39F8130D-8109-0D4F-BE5A-572E09152E5B}" type="slidenum">
              <a:rPr lang="id-ID" smtClean="0"/>
              <a:t>7</a:t>
            </a:fld>
            <a:endParaRPr lang="id-ID"/>
          </a:p>
        </p:txBody>
      </p:sp>
    </p:spTree>
    <p:extLst>
      <p:ext uri="{BB962C8B-B14F-4D97-AF65-F5344CB8AC3E}">
        <p14:creationId xmlns:p14="http://schemas.microsoft.com/office/powerpoint/2010/main" val="24759668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Judul">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D4B8F887-3353-08DA-D87C-5AF3CE0777B4}"/>
              </a:ext>
            </a:extLst>
          </p:cNvPr>
          <p:cNvSpPr>
            <a:spLocks noGrp="1"/>
          </p:cNvSpPr>
          <p:nvPr>
            <p:ph type="ctrTitle"/>
          </p:nvPr>
        </p:nvSpPr>
        <p:spPr>
          <a:xfrm>
            <a:off x="1524000" y="1122363"/>
            <a:ext cx="9144000" cy="2387600"/>
          </a:xfrm>
        </p:spPr>
        <p:txBody>
          <a:bodyPr anchor="b"/>
          <a:lstStyle>
            <a:lvl1pPr algn="ctr">
              <a:defRPr sz="6000"/>
            </a:lvl1pPr>
          </a:lstStyle>
          <a:p>
            <a:r>
              <a:rPr lang="id-ID"/>
              <a:t>Klik untuk mengedit gaya judul Master</a:t>
            </a:r>
          </a:p>
        </p:txBody>
      </p:sp>
      <p:sp>
        <p:nvSpPr>
          <p:cNvPr id="3" name="Subjudul 2">
            <a:extLst>
              <a:ext uri="{FF2B5EF4-FFF2-40B4-BE49-F238E27FC236}">
                <a16:creationId xmlns:a16="http://schemas.microsoft.com/office/drawing/2014/main" id="{56F4C2C6-47DA-9716-5F77-AF1CF7B2944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d-ID"/>
              <a:t>Klik untuk mengedit gaya subjudul Master</a:t>
            </a:r>
          </a:p>
        </p:txBody>
      </p:sp>
      <p:sp>
        <p:nvSpPr>
          <p:cNvPr id="4" name="Tampungan Tanggal 3">
            <a:extLst>
              <a:ext uri="{FF2B5EF4-FFF2-40B4-BE49-F238E27FC236}">
                <a16:creationId xmlns:a16="http://schemas.microsoft.com/office/drawing/2014/main" id="{C654CD0A-B1B4-05E0-CCD7-A08D231FECA5}"/>
              </a:ext>
            </a:extLst>
          </p:cNvPr>
          <p:cNvSpPr>
            <a:spLocks noGrp="1"/>
          </p:cNvSpPr>
          <p:nvPr>
            <p:ph type="dt" sz="half" idx="10"/>
          </p:nvPr>
        </p:nvSpPr>
        <p:spPr/>
        <p:txBody>
          <a:bodyPr/>
          <a:lstStyle/>
          <a:p>
            <a:fld id="{1BB8A331-63DF-2A4F-96D6-0832120C434E}" type="datetimeFigureOut">
              <a:rPr lang="id-ID" smtClean="0"/>
              <a:t>27/01/24</a:t>
            </a:fld>
            <a:endParaRPr lang="id-ID"/>
          </a:p>
        </p:txBody>
      </p:sp>
      <p:sp>
        <p:nvSpPr>
          <p:cNvPr id="5" name="Tampungan Kaki 4">
            <a:extLst>
              <a:ext uri="{FF2B5EF4-FFF2-40B4-BE49-F238E27FC236}">
                <a16:creationId xmlns:a16="http://schemas.microsoft.com/office/drawing/2014/main" id="{ED730079-83D5-BC48-970A-EAE55EF173B2}"/>
              </a:ext>
            </a:extLst>
          </p:cNvPr>
          <p:cNvSpPr>
            <a:spLocks noGrp="1"/>
          </p:cNvSpPr>
          <p:nvPr>
            <p:ph type="ftr" sz="quarter" idx="11"/>
          </p:nvPr>
        </p:nvSpPr>
        <p:spPr/>
        <p:txBody>
          <a:bodyPr/>
          <a:lstStyle/>
          <a:p>
            <a:endParaRPr lang="id-ID"/>
          </a:p>
        </p:txBody>
      </p:sp>
      <p:sp>
        <p:nvSpPr>
          <p:cNvPr id="6" name="Tampungan Nomor Slide 5">
            <a:extLst>
              <a:ext uri="{FF2B5EF4-FFF2-40B4-BE49-F238E27FC236}">
                <a16:creationId xmlns:a16="http://schemas.microsoft.com/office/drawing/2014/main" id="{E99D462A-51E2-1FF7-66B3-768B40F8B5DC}"/>
              </a:ext>
            </a:extLst>
          </p:cNvPr>
          <p:cNvSpPr>
            <a:spLocks noGrp="1"/>
          </p:cNvSpPr>
          <p:nvPr>
            <p:ph type="sldNum" sz="quarter" idx="12"/>
          </p:nvPr>
        </p:nvSpPr>
        <p:spPr/>
        <p:txBody>
          <a:bodyPr/>
          <a:lstStyle/>
          <a:p>
            <a:fld id="{6DFD6A45-6268-9941-8BD0-61FB6419B930}" type="slidenum">
              <a:rPr lang="id-ID" smtClean="0"/>
              <a:t>‹#›</a:t>
            </a:fld>
            <a:endParaRPr lang="id-ID"/>
          </a:p>
        </p:txBody>
      </p:sp>
    </p:spTree>
    <p:extLst>
      <p:ext uri="{BB962C8B-B14F-4D97-AF65-F5344CB8AC3E}">
        <p14:creationId xmlns:p14="http://schemas.microsoft.com/office/powerpoint/2010/main" val="312802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Judul dan Teks Vertikal">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7854C20D-AB0A-EE1F-195B-D851E590D387}"/>
              </a:ext>
            </a:extLst>
          </p:cNvPr>
          <p:cNvSpPr>
            <a:spLocks noGrp="1"/>
          </p:cNvSpPr>
          <p:nvPr>
            <p:ph type="title"/>
          </p:nvPr>
        </p:nvSpPr>
        <p:spPr/>
        <p:txBody>
          <a:bodyPr/>
          <a:lstStyle/>
          <a:p>
            <a:r>
              <a:rPr lang="id-ID"/>
              <a:t>Klik untuk mengedit gaya judul Master</a:t>
            </a:r>
          </a:p>
        </p:txBody>
      </p:sp>
      <p:sp>
        <p:nvSpPr>
          <p:cNvPr id="3" name="Tampungan Teks Vertikal 2">
            <a:extLst>
              <a:ext uri="{FF2B5EF4-FFF2-40B4-BE49-F238E27FC236}">
                <a16:creationId xmlns:a16="http://schemas.microsoft.com/office/drawing/2014/main" id="{1BF6728B-012D-B1CE-51F3-5D5B711D1A83}"/>
              </a:ext>
            </a:extLst>
          </p:cNvPr>
          <p:cNvSpPr>
            <a:spLocks noGrp="1"/>
          </p:cNvSpPr>
          <p:nvPr>
            <p:ph type="body" orient="vert" idx="1"/>
          </p:nvPr>
        </p:nvSpPr>
        <p:spPr/>
        <p:txBody>
          <a:bodyPr vert="eaVert"/>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p>
        </p:txBody>
      </p:sp>
      <p:sp>
        <p:nvSpPr>
          <p:cNvPr id="4" name="Tampungan Tanggal 3">
            <a:extLst>
              <a:ext uri="{FF2B5EF4-FFF2-40B4-BE49-F238E27FC236}">
                <a16:creationId xmlns:a16="http://schemas.microsoft.com/office/drawing/2014/main" id="{BE1D74F4-1FE7-0545-4CF8-D78398CC2A09}"/>
              </a:ext>
            </a:extLst>
          </p:cNvPr>
          <p:cNvSpPr>
            <a:spLocks noGrp="1"/>
          </p:cNvSpPr>
          <p:nvPr>
            <p:ph type="dt" sz="half" idx="10"/>
          </p:nvPr>
        </p:nvSpPr>
        <p:spPr/>
        <p:txBody>
          <a:bodyPr/>
          <a:lstStyle/>
          <a:p>
            <a:fld id="{1BB8A331-63DF-2A4F-96D6-0832120C434E}" type="datetimeFigureOut">
              <a:rPr lang="id-ID" smtClean="0"/>
              <a:t>27/01/24</a:t>
            </a:fld>
            <a:endParaRPr lang="id-ID"/>
          </a:p>
        </p:txBody>
      </p:sp>
      <p:sp>
        <p:nvSpPr>
          <p:cNvPr id="5" name="Tampungan Kaki 4">
            <a:extLst>
              <a:ext uri="{FF2B5EF4-FFF2-40B4-BE49-F238E27FC236}">
                <a16:creationId xmlns:a16="http://schemas.microsoft.com/office/drawing/2014/main" id="{2AFCB133-61AA-315C-3F6A-9540DF7419E8}"/>
              </a:ext>
            </a:extLst>
          </p:cNvPr>
          <p:cNvSpPr>
            <a:spLocks noGrp="1"/>
          </p:cNvSpPr>
          <p:nvPr>
            <p:ph type="ftr" sz="quarter" idx="11"/>
          </p:nvPr>
        </p:nvSpPr>
        <p:spPr/>
        <p:txBody>
          <a:bodyPr/>
          <a:lstStyle/>
          <a:p>
            <a:endParaRPr lang="id-ID"/>
          </a:p>
        </p:txBody>
      </p:sp>
      <p:sp>
        <p:nvSpPr>
          <p:cNvPr id="6" name="Tampungan Nomor Slide 5">
            <a:extLst>
              <a:ext uri="{FF2B5EF4-FFF2-40B4-BE49-F238E27FC236}">
                <a16:creationId xmlns:a16="http://schemas.microsoft.com/office/drawing/2014/main" id="{E0AA7830-5A3B-68C8-4645-D253C8F64DBC}"/>
              </a:ext>
            </a:extLst>
          </p:cNvPr>
          <p:cNvSpPr>
            <a:spLocks noGrp="1"/>
          </p:cNvSpPr>
          <p:nvPr>
            <p:ph type="sldNum" sz="quarter" idx="12"/>
          </p:nvPr>
        </p:nvSpPr>
        <p:spPr/>
        <p:txBody>
          <a:bodyPr/>
          <a:lstStyle/>
          <a:p>
            <a:fld id="{6DFD6A45-6268-9941-8BD0-61FB6419B930}" type="slidenum">
              <a:rPr lang="id-ID" smtClean="0"/>
              <a:t>‹#›</a:t>
            </a:fld>
            <a:endParaRPr lang="id-ID"/>
          </a:p>
        </p:txBody>
      </p:sp>
    </p:spTree>
    <p:extLst>
      <p:ext uri="{BB962C8B-B14F-4D97-AF65-F5344CB8AC3E}">
        <p14:creationId xmlns:p14="http://schemas.microsoft.com/office/powerpoint/2010/main" val="5492412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Judul Vertikal dan Teks">
    <p:spTree>
      <p:nvGrpSpPr>
        <p:cNvPr id="1" name=""/>
        <p:cNvGrpSpPr/>
        <p:nvPr/>
      </p:nvGrpSpPr>
      <p:grpSpPr>
        <a:xfrm>
          <a:off x="0" y="0"/>
          <a:ext cx="0" cy="0"/>
          <a:chOff x="0" y="0"/>
          <a:chExt cx="0" cy="0"/>
        </a:xfrm>
      </p:grpSpPr>
      <p:sp>
        <p:nvSpPr>
          <p:cNvPr id="2" name="Judul Vertikal 1">
            <a:extLst>
              <a:ext uri="{FF2B5EF4-FFF2-40B4-BE49-F238E27FC236}">
                <a16:creationId xmlns:a16="http://schemas.microsoft.com/office/drawing/2014/main" id="{9E70A36B-0957-5BB8-17F8-EA7E63BF1A01}"/>
              </a:ext>
            </a:extLst>
          </p:cNvPr>
          <p:cNvSpPr>
            <a:spLocks noGrp="1"/>
          </p:cNvSpPr>
          <p:nvPr>
            <p:ph type="title" orient="vert"/>
          </p:nvPr>
        </p:nvSpPr>
        <p:spPr>
          <a:xfrm>
            <a:off x="8724900" y="365125"/>
            <a:ext cx="2628900" cy="5811838"/>
          </a:xfrm>
        </p:spPr>
        <p:txBody>
          <a:bodyPr vert="eaVert"/>
          <a:lstStyle/>
          <a:p>
            <a:r>
              <a:rPr lang="id-ID"/>
              <a:t>Klik untuk mengedit gaya judul Master</a:t>
            </a:r>
          </a:p>
        </p:txBody>
      </p:sp>
      <p:sp>
        <p:nvSpPr>
          <p:cNvPr id="3" name="Tampungan Teks Vertikal 2">
            <a:extLst>
              <a:ext uri="{FF2B5EF4-FFF2-40B4-BE49-F238E27FC236}">
                <a16:creationId xmlns:a16="http://schemas.microsoft.com/office/drawing/2014/main" id="{864B59F6-F078-E6BC-472C-342F4B9DC809}"/>
              </a:ext>
            </a:extLst>
          </p:cNvPr>
          <p:cNvSpPr>
            <a:spLocks noGrp="1"/>
          </p:cNvSpPr>
          <p:nvPr>
            <p:ph type="body" orient="vert" idx="1"/>
          </p:nvPr>
        </p:nvSpPr>
        <p:spPr>
          <a:xfrm>
            <a:off x="838200" y="365125"/>
            <a:ext cx="7734300" cy="5811838"/>
          </a:xfrm>
        </p:spPr>
        <p:txBody>
          <a:bodyPr vert="eaVert"/>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p>
        </p:txBody>
      </p:sp>
      <p:sp>
        <p:nvSpPr>
          <p:cNvPr id="4" name="Tampungan Tanggal 3">
            <a:extLst>
              <a:ext uri="{FF2B5EF4-FFF2-40B4-BE49-F238E27FC236}">
                <a16:creationId xmlns:a16="http://schemas.microsoft.com/office/drawing/2014/main" id="{63BB8E70-E9B4-4482-42B3-4B7511F0085F}"/>
              </a:ext>
            </a:extLst>
          </p:cNvPr>
          <p:cNvSpPr>
            <a:spLocks noGrp="1"/>
          </p:cNvSpPr>
          <p:nvPr>
            <p:ph type="dt" sz="half" idx="10"/>
          </p:nvPr>
        </p:nvSpPr>
        <p:spPr/>
        <p:txBody>
          <a:bodyPr/>
          <a:lstStyle/>
          <a:p>
            <a:fld id="{1BB8A331-63DF-2A4F-96D6-0832120C434E}" type="datetimeFigureOut">
              <a:rPr lang="id-ID" smtClean="0"/>
              <a:t>27/01/24</a:t>
            </a:fld>
            <a:endParaRPr lang="id-ID"/>
          </a:p>
        </p:txBody>
      </p:sp>
      <p:sp>
        <p:nvSpPr>
          <p:cNvPr id="5" name="Tampungan Kaki 4">
            <a:extLst>
              <a:ext uri="{FF2B5EF4-FFF2-40B4-BE49-F238E27FC236}">
                <a16:creationId xmlns:a16="http://schemas.microsoft.com/office/drawing/2014/main" id="{D1C60E2D-C6F1-E4F7-4949-FC9ABAB79DA7}"/>
              </a:ext>
            </a:extLst>
          </p:cNvPr>
          <p:cNvSpPr>
            <a:spLocks noGrp="1"/>
          </p:cNvSpPr>
          <p:nvPr>
            <p:ph type="ftr" sz="quarter" idx="11"/>
          </p:nvPr>
        </p:nvSpPr>
        <p:spPr/>
        <p:txBody>
          <a:bodyPr/>
          <a:lstStyle/>
          <a:p>
            <a:endParaRPr lang="id-ID"/>
          </a:p>
        </p:txBody>
      </p:sp>
      <p:sp>
        <p:nvSpPr>
          <p:cNvPr id="6" name="Tampungan Nomor Slide 5">
            <a:extLst>
              <a:ext uri="{FF2B5EF4-FFF2-40B4-BE49-F238E27FC236}">
                <a16:creationId xmlns:a16="http://schemas.microsoft.com/office/drawing/2014/main" id="{7EB24488-B09D-836A-8D48-486B4BB2E3DE}"/>
              </a:ext>
            </a:extLst>
          </p:cNvPr>
          <p:cNvSpPr>
            <a:spLocks noGrp="1"/>
          </p:cNvSpPr>
          <p:nvPr>
            <p:ph type="sldNum" sz="quarter" idx="12"/>
          </p:nvPr>
        </p:nvSpPr>
        <p:spPr/>
        <p:txBody>
          <a:bodyPr/>
          <a:lstStyle/>
          <a:p>
            <a:fld id="{6DFD6A45-6268-9941-8BD0-61FB6419B930}" type="slidenum">
              <a:rPr lang="id-ID" smtClean="0"/>
              <a:t>‹#›</a:t>
            </a:fld>
            <a:endParaRPr lang="id-ID"/>
          </a:p>
        </p:txBody>
      </p:sp>
    </p:spTree>
    <p:extLst>
      <p:ext uri="{BB962C8B-B14F-4D97-AF65-F5344CB8AC3E}">
        <p14:creationId xmlns:p14="http://schemas.microsoft.com/office/powerpoint/2010/main" val="3489455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Judul dan Konten">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01AAD28F-DAA7-9D58-E378-AED7632B3676}"/>
              </a:ext>
            </a:extLst>
          </p:cNvPr>
          <p:cNvSpPr>
            <a:spLocks noGrp="1"/>
          </p:cNvSpPr>
          <p:nvPr>
            <p:ph type="title"/>
          </p:nvPr>
        </p:nvSpPr>
        <p:spPr/>
        <p:txBody>
          <a:bodyPr/>
          <a:lstStyle/>
          <a:p>
            <a:r>
              <a:rPr lang="id-ID"/>
              <a:t>Klik untuk mengedit gaya judul Master</a:t>
            </a:r>
          </a:p>
        </p:txBody>
      </p:sp>
      <p:sp>
        <p:nvSpPr>
          <p:cNvPr id="3" name="Tampungan Konten 2">
            <a:extLst>
              <a:ext uri="{FF2B5EF4-FFF2-40B4-BE49-F238E27FC236}">
                <a16:creationId xmlns:a16="http://schemas.microsoft.com/office/drawing/2014/main" id="{EBC8BE2C-1C40-2691-AB32-D1BAB808A6D5}"/>
              </a:ext>
            </a:extLst>
          </p:cNvPr>
          <p:cNvSpPr>
            <a:spLocks noGrp="1"/>
          </p:cNvSpPr>
          <p:nvPr>
            <p:ph idx="1"/>
          </p:nvPr>
        </p:nvSpPr>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p>
        </p:txBody>
      </p:sp>
      <p:sp>
        <p:nvSpPr>
          <p:cNvPr id="4" name="Tampungan Tanggal 3">
            <a:extLst>
              <a:ext uri="{FF2B5EF4-FFF2-40B4-BE49-F238E27FC236}">
                <a16:creationId xmlns:a16="http://schemas.microsoft.com/office/drawing/2014/main" id="{E2EB877F-9329-5E11-2ACE-DD0178E03359}"/>
              </a:ext>
            </a:extLst>
          </p:cNvPr>
          <p:cNvSpPr>
            <a:spLocks noGrp="1"/>
          </p:cNvSpPr>
          <p:nvPr>
            <p:ph type="dt" sz="half" idx="10"/>
          </p:nvPr>
        </p:nvSpPr>
        <p:spPr/>
        <p:txBody>
          <a:bodyPr/>
          <a:lstStyle/>
          <a:p>
            <a:fld id="{1BB8A331-63DF-2A4F-96D6-0832120C434E}" type="datetimeFigureOut">
              <a:rPr lang="id-ID" smtClean="0"/>
              <a:t>27/01/24</a:t>
            </a:fld>
            <a:endParaRPr lang="id-ID"/>
          </a:p>
        </p:txBody>
      </p:sp>
      <p:sp>
        <p:nvSpPr>
          <p:cNvPr id="5" name="Tampungan Kaki 4">
            <a:extLst>
              <a:ext uri="{FF2B5EF4-FFF2-40B4-BE49-F238E27FC236}">
                <a16:creationId xmlns:a16="http://schemas.microsoft.com/office/drawing/2014/main" id="{4AF6D854-748C-1DE6-1BB0-B1719FB597F4}"/>
              </a:ext>
            </a:extLst>
          </p:cNvPr>
          <p:cNvSpPr>
            <a:spLocks noGrp="1"/>
          </p:cNvSpPr>
          <p:nvPr>
            <p:ph type="ftr" sz="quarter" idx="11"/>
          </p:nvPr>
        </p:nvSpPr>
        <p:spPr/>
        <p:txBody>
          <a:bodyPr/>
          <a:lstStyle/>
          <a:p>
            <a:endParaRPr lang="id-ID"/>
          </a:p>
        </p:txBody>
      </p:sp>
      <p:sp>
        <p:nvSpPr>
          <p:cNvPr id="6" name="Tampungan Nomor Slide 5">
            <a:extLst>
              <a:ext uri="{FF2B5EF4-FFF2-40B4-BE49-F238E27FC236}">
                <a16:creationId xmlns:a16="http://schemas.microsoft.com/office/drawing/2014/main" id="{1DE3C6CC-9C46-8AE8-B1D9-AB07AB0CD125}"/>
              </a:ext>
            </a:extLst>
          </p:cNvPr>
          <p:cNvSpPr>
            <a:spLocks noGrp="1"/>
          </p:cNvSpPr>
          <p:nvPr>
            <p:ph type="sldNum" sz="quarter" idx="12"/>
          </p:nvPr>
        </p:nvSpPr>
        <p:spPr/>
        <p:txBody>
          <a:bodyPr/>
          <a:lstStyle/>
          <a:p>
            <a:fld id="{6DFD6A45-6268-9941-8BD0-61FB6419B930}" type="slidenum">
              <a:rPr lang="id-ID" smtClean="0"/>
              <a:t>‹#›</a:t>
            </a:fld>
            <a:endParaRPr lang="id-ID"/>
          </a:p>
        </p:txBody>
      </p:sp>
    </p:spTree>
    <p:extLst>
      <p:ext uri="{BB962C8B-B14F-4D97-AF65-F5344CB8AC3E}">
        <p14:creationId xmlns:p14="http://schemas.microsoft.com/office/powerpoint/2010/main" val="41360858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eader Bagian">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F6FB79C8-6644-9525-30BA-547160A83042}"/>
              </a:ext>
            </a:extLst>
          </p:cNvPr>
          <p:cNvSpPr>
            <a:spLocks noGrp="1"/>
          </p:cNvSpPr>
          <p:nvPr>
            <p:ph type="title"/>
          </p:nvPr>
        </p:nvSpPr>
        <p:spPr>
          <a:xfrm>
            <a:off x="831850" y="1709738"/>
            <a:ext cx="10515600" cy="2852737"/>
          </a:xfrm>
        </p:spPr>
        <p:txBody>
          <a:bodyPr anchor="b"/>
          <a:lstStyle>
            <a:lvl1pPr>
              <a:defRPr sz="6000"/>
            </a:lvl1pPr>
          </a:lstStyle>
          <a:p>
            <a:r>
              <a:rPr lang="id-ID"/>
              <a:t>Klik untuk mengedit gaya judul Master</a:t>
            </a:r>
          </a:p>
        </p:txBody>
      </p:sp>
      <p:sp>
        <p:nvSpPr>
          <p:cNvPr id="3" name="Tampungan Teks 2">
            <a:extLst>
              <a:ext uri="{FF2B5EF4-FFF2-40B4-BE49-F238E27FC236}">
                <a16:creationId xmlns:a16="http://schemas.microsoft.com/office/drawing/2014/main" id="{8174EC81-C3DB-C9B5-A86B-67BFF76BD14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d-ID"/>
              <a:t>Klik untuk edit gaya teks Master</a:t>
            </a:r>
          </a:p>
        </p:txBody>
      </p:sp>
      <p:sp>
        <p:nvSpPr>
          <p:cNvPr id="4" name="Tampungan Tanggal 3">
            <a:extLst>
              <a:ext uri="{FF2B5EF4-FFF2-40B4-BE49-F238E27FC236}">
                <a16:creationId xmlns:a16="http://schemas.microsoft.com/office/drawing/2014/main" id="{ED3ADDD7-3DBE-FC21-C005-7DBE6C67147A}"/>
              </a:ext>
            </a:extLst>
          </p:cNvPr>
          <p:cNvSpPr>
            <a:spLocks noGrp="1"/>
          </p:cNvSpPr>
          <p:nvPr>
            <p:ph type="dt" sz="half" idx="10"/>
          </p:nvPr>
        </p:nvSpPr>
        <p:spPr/>
        <p:txBody>
          <a:bodyPr/>
          <a:lstStyle/>
          <a:p>
            <a:fld id="{1BB8A331-63DF-2A4F-96D6-0832120C434E}" type="datetimeFigureOut">
              <a:rPr lang="id-ID" smtClean="0"/>
              <a:t>27/01/24</a:t>
            </a:fld>
            <a:endParaRPr lang="id-ID"/>
          </a:p>
        </p:txBody>
      </p:sp>
      <p:sp>
        <p:nvSpPr>
          <p:cNvPr id="5" name="Tampungan Kaki 4">
            <a:extLst>
              <a:ext uri="{FF2B5EF4-FFF2-40B4-BE49-F238E27FC236}">
                <a16:creationId xmlns:a16="http://schemas.microsoft.com/office/drawing/2014/main" id="{A0E9B06A-50A2-230D-2630-F7BDE32708EF}"/>
              </a:ext>
            </a:extLst>
          </p:cNvPr>
          <p:cNvSpPr>
            <a:spLocks noGrp="1"/>
          </p:cNvSpPr>
          <p:nvPr>
            <p:ph type="ftr" sz="quarter" idx="11"/>
          </p:nvPr>
        </p:nvSpPr>
        <p:spPr/>
        <p:txBody>
          <a:bodyPr/>
          <a:lstStyle/>
          <a:p>
            <a:endParaRPr lang="id-ID"/>
          </a:p>
        </p:txBody>
      </p:sp>
      <p:sp>
        <p:nvSpPr>
          <p:cNvPr id="6" name="Tampungan Nomor Slide 5">
            <a:extLst>
              <a:ext uri="{FF2B5EF4-FFF2-40B4-BE49-F238E27FC236}">
                <a16:creationId xmlns:a16="http://schemas.microsoft.com/office/drawing/2014/main" id="{1D0FE387-260E-9A04-20B8-8176502520ED}"/>
              </a:ext>
            </a:extLst>
          </p:cNvPr>
          <p:cNvSpPr>
            <a:spLocks noGrp="1"/>
          </p:cNvSpPr>
          <p:nvPr>
            <p:ph type="sldNum" sz="quarter" idx="12"/>
          </p:nvPr>
        </p:nvSpPr>
        <p:spPr/>
        <p:txBody>
          <a:bodyPr/>
          <a:lstStyle/>
          <a:p>
            <a:fld id="{6DFD6A45-6268-9941-8BD0-61FB6419B930}" type="slidenum">
              <a:rPr lang="id-ID" smtClean="0"/>
              <a:t>‹#›</a:t>
            </a:fld>
            <a:endParaRPr lang="id-ID"/>
          </a:p>
        </p:txBody>
      </p:sp>
    </p:spTree>
    <p:extLst>
      <p:ext uri="{BB962C8B-B14F-4D97-AF65-F5344CB8AC3E}">
        <p14:creationId xmlns:p14="http://schemas.microsoft.com/office/powerpoint/2010/main" val="3940920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 Konten">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2983E518-FFF0-B8F6-50E5-C6D520EFB163}"/>
              </a:ext>
            </a:extLst>
          </p:cNvPr>
          <p:cNvSpPr>
            <a:spLocks noGrp="1"/>
          </p:cNvSpPr>
          <p:nvPr>
            <p:ph type="title"/>
          </p:nvPr>
        </p:nvSpPr>
        <p:spPr/>
        <p:txBody>
          <a:bodyPr/>
          <a:lstStyle/>
          <a:p>
            <a:r>
              <a:rPr lang="id-ID"/>
              <a:t>Klik untuk mengedit gaya judul Master</a:t>
            </a:r>
          </a:p>
        </p:txBody>
      </p:sp>
      <p:sp>
        <p:nvSpPr>
          <p:cNvPr id="3" name="Tampungan Konten 2">
            <a:extLst>
              <a:ext uri="{FF2B5EF4-FFF2-40B4-BE49-F238E27FC236}">
                <a16:creationId xmlns:a16="http://schemas.microsoft.com/office/drawing/2014/main" id="{46283935-79BF-063F-2C24-35C83B0CB3B6}"/>
              </a:ext>
            </a:extLst>
          </p:cNvPr>
          <p:cNvSpPr>
            <a:spLocks noGrp="1"/>
          </p:cNvSpPr>
          <p:nvPr>
            <p:ph sz="half" idx="1"/>
          </p:nvPr>
        </p:nvSpPr>
        <p:spPr>
          <a:xfrm>
            <a:off x="838200" y="1825625"/>
            <a:ext cx="5181600" cy="4351338"/>
          </a:xfrm>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p>
        </p:txBody>
      </p:sp>
      <p:sp>
        <p:nvSpPr>
          <p:cNvPr id="4" name="Tampungan Konten 3">
            <a:extLst>
              <a:ext uri="{FF2B5EF4-FFF2-40B4-BE49-F238E27FC236}">
                <a16:creationId xmlns:a16="http://schemas.microsoft.com/office/drawing/2014/main" id="{0BC37BD2-6AA5-0D6B-53DC-68B032FA20B5}"/>
              </a:ext>
            </a:extLst>
          </p:cNvPr>
          <p:cNvSpPr>
            <a:spLocks noGrp="1"/>
          </p:cNvSpPr>
          <p:nvPr>
            <p:ph sz="half" idx="2"/>
          </p:nvPr>
        </p:nvSpPr>
        <p:spPr>
          <a:xfrm>
            <a:off x="6172200" y="1825625"/>
            <a:ext cx="5181600" cy="4351338"/>
          </a:xfrm>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p>
        </p:txBody>
      </p:sp>
      <p:sp>
        <p:nvSpPr>
          <p:cNvPr id="5" name="Tampungan Tanggal 4">
            <a:extLst>
              <a:ext uri="{FF2B5EF4-FFF2-40B4-BE49-F238E27FC236}">
                <a16:creationId xmlns:a16="http://schemas.microsoft.com/office/drawing/2014/main" id="{E84A6695-5DDE-20FF-1384-21DFC0D53ACA}"/>
              </a:ext>
            </a:extLst>
          </p:cNvPr>
          <p:cNvSpPr>
            <a:spLocks noGrp="1"/>
          </p:cNvSpPr>
          <p:nvPr>
            <p:ph type="dt" sz="half" idx="10"/>
          </p:nvPr>
        </p:nvSpPr>
        <p:spPr/>
        <p:txBody>
          <a:bodyPr/>
          <a:lstStyle/>
          <a:p>
            <a:fld id="{1BB8A331-63DF-2A4F-96D6-0832120C434E}" type="datetimeFigureOut">
              <a:rPr lang="id-ID" smtClean="0"/>
              <a:t>27/01/24</a:t>
            </a:fld>
            <a:endParaRPr lang="id-ID"/>
          </a:p>
        </p:txBody>
      </p:sp>
      <p:sp>
        <p:nvSpPr>
          <p:cNvPr id="6" name="Tampungan Kaki 5">
            <a:extLst>
              <a:ext uri="{FF2B5EF4-FFF2-40B4-BE49-F238E27FC236}">
                <a16:creationId xmlns:a16="http://schemas.microsoft.com/office/drawing/2014/main" id="{D2ECAF9E-18E4-897E-9D41-8B2B66320D14}"/>
              </a:ext>
            </a:extLst>
          </p:cNvPr>
          <p:cNvSpPr>
            <a:spLocks noGrp="1"/>
          </p:cNvSpPr>
          <p:nvPr>
            <p:ph type="ftr" sz="quarter" idx="11"/>
          </p:nvPr>
        </p:nvSpPr>
        <p:spPr/>
        <p:txBody>
          <a:bodyPr/>
          <a:lstStyle/>
          <a:p>
            <a:endParaRPr lang="id-ID"/>
          </a:p>
        </p:txBody>
      </p:sp>
      <p:sp>
        <p:nvSpPr>
          <p:cNvPr id="7" name="Tampungan Nomor Slide 6">
            <a:extLst>
              <a:ext uri="{FF2B5EF4-FFF2-40B4-BE49-F238E27FC236}">
                <a16:creationId xmlns:a16="http://schemas.microsoft.com/office/drawing/2014/main" id="{E2F095F9-55CA-AB51-BE95-D5E6CF3FE7EF}"/>
              </a:ext>
            </a:extLst>
          </p:cNvPr>
          <p:cNvSpPr>
            <a:spLocks noGrp="1"/>
          </p:cNvSpPr>
          <p:nvPr>
            <p:ph type="sldNum" sz="quarter" idx="12"/>
          </p:nvPr>
        </p:nvSpPr>
        <p:spPr/>
        <p:txBody>
          <a:bodyPr/>
          <a:lstStyle/>
          <a:p>
            <a:fld id="{6DFD6A45-6268-9941-8BD0-61FB6419B930}" type="slidenum">
              <a:rPr lang="id-ID" smtClean="0"/>
              <a:t>‹#›</a:t>
            </a:fld>
            <a:endParaRPr lang="id-ID"/>
          </a:p>
        </p:txBody>
      </p:sp>
    </p:spTree>
    <p:extLst>
      <p:ext uri="{BB962C8B-B14F-4D97-AF65-F5344CB8AC3E}">
        <p14:creationId xmlns:p14="http://schemas.microsoft.com/office/powerpoint/2010/main" val="37608605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erbandingan">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35FF603C-79F6-952A-3547-CFE968052835}"/>
              </a:ext>
            </a:extLst>
          </p:cNvPr>
          <p:cNvSpPr>
            <a:spLocks noGrp="1"/>
          </p:cNvSpPr>
          <p:nvPr>
            <p:ph type="title"/>
          </p:nvPr>
        </p:nvSpPr>
        <p:spPr>
          <a:xfrm>
            <a:off x="839788" y="365125"/>
            <a:ext cx="10515600" cy="1325563"/>
          </a:xfrm>
        </p:spPr>
        <p:txBody>
          <a:bodyPr/>
          <a:lstStyle/>
          <a:p>
            <a:r>
              <a:rPr lang="id-ID"/>
              <a:t>Klik untuk mengedit gaya judul Master</a:t>
            </a:r>
          </a:p>
        </p:txBody>
      </p:sp>
      <p:sp>
        <p:nvSpPr>
          <p:cNvPr id="3" name="Tampungan Teks 2">
            <a:extLst>
              <a:ext uri="{FF2B5EF4-FFF2-40B4-BE49-F238E27FC236}">
                <a16:creationId xmlns:a16="http://schemas.microsoft.com/office/drawing/2014/main" id="{884195D3-BE6D-61CF-CD3A-E556C5F24ED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4" name="Tampungan Konten 3">
            <a:extLst>
              <a:ext uri="{FF2B5EF4-FFF2-40B4-BE49-F238E27FC236}">
                <a16:creationId xmlns:a16="http://schemas.microsoft.com/office/drawing/2014/main" id="{BB10AFBE-0BC8-4FB5-DE07-4BE4E93395ED}"/>
              </a:ext>
            </a:extLst>
          </p:cNvPr>
          <p:cNvSpPr>
            <a:spLocks noGrp="1"/>
          </p:cNvSpPr>
          <p:nvPr>
            <p:ph sz="half" idx="2"/>
          </p:nvPr>
        </p:nvSpPr>
        <p:spPr>
          <a:xfrm>
            <a:off x="839788" y="2505075"/>
            <a:ext cx="5157787" cy="3684588"/>
          </a:xfrm>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p>
        </p:txBody>
      </p:sp>
      <p:sp>
        <p:nvSpPr>
          <p:cNvPr id="5" name="Tampungan Teks 4">
            <a:extLst>
              <a:ext uri="{FF2B5EF4-FFF2-40B4-BE49-F238E27FC236}">
                <a16:creationId xmlns:a16="http://schemas.microsoft.com/office/drawing/2014/main" id="{719009D6-09E9-8699-7F76-13F755D2F43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d-ID"/>
              <a:t>Klik untuk edit gaya teks Master</a:t>
            </a:r>
          </a:p>
        </p:txBody>
      </p:sp>
      <p:sp>
        <p:nvSpPr>
          <p:cNvPr id="6" name="Tampungan Konten 5">
            <a:extLst>
              <a:ext uri="{FF2B5EF4-FFF2-40B4-BE49-F238E27FC236}">
                <a16:creationId xmlns:a16="http://schemas.microsoft.com/office/drawing/2014/main" id="{847A672D-4477-94FC-D105-33517DACBE5D}"/>
              </a:ext>
            </a:extLst>
          </p:cNvPr>
          <p:cNvSpPr>
            <a:spLocks noGrp="1"/>
          </p:cNvSpPr>
          <p:nvPr>
            <p:ph sz="quarter" idx="4"/>
          </p:nvPr>
        </p:nvSpPr>
        <p:spPr>
          <a:xfrm>
            <a:off x="6172200" y="2505075"/>
            <a:ext cx="5183188" cy="3684588"/>
          </a:xfrm>
        </p:spPr>
        <p:txBody>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p>
        </p:txBody>
      </p:sp>
      <p:sp>
        <p:nvSpPr>
          <p:cNvPr id="7" name="Tampungan Tanggal 6">
            <a:extLst>
              <a:ext uri="{FF2B5EF4-FFF2-40B4-BE49-F238E27FC236}">
                <a16:creationId xmlns:a16="http://schemas.microsoft.com/office/drawing/2014/main" id="{D9E7F753-0EEB-465F-0F60-AF2277647FA7}"/>
              </a:ext>
            </a:extLst>
          </p:cNvPr>
          <p:cNvSpPr>
            <a:spLocks noGrp="1"/>
          </p:cNvSpPr>
          <p:nvPr>
            <p:ph type="dt" sz="half" idx="10"/>
          </p:nvPr>
        </p:nvSpPr>
        <p:spPr/>
        <p:txBody>
          <a:bodyPr/>
          <a:lstStyle/>
          <a:p>
            <a:fld id="{1BB8A331-63DF-2A4F-96D6-0832120C434E}" type="datetimeFigureOut">
              <a:rPr lang="id-ID" smtClean="0"/>
              <a:t>27/01/24</a:t>
            </a:fld>
            <a:endParaRPr lang="id-ID"/>
          </a:p>
        </p:txBody>
      </p:sp>
      <p:sp>
        <p:nvSpPr>
          <p:cNvPr id="8" name="Tampungan Kaki 7">
            <a:extLst>
              <a:ext uri="{FF2B5EF4-FFF2-40B4-BE49-F238E27FC236}">
                <a16:creationId xmlns:a16="http://schemas.microsoft.com/office/drawing/2014/main" id="{05C9E398-EB73-CCAE-2CD8-A5EC91C4F1F1}"/>
              </a:ext>
            </a:extLst>
          </p:cNvPr>
          <p:cNvSpPr>
            <a:spLocks noGrp="1"/>
          </p:cNvSpPr>
          <p:nvPr>
            <p:ph type="ftr" sz="quarter" idx="11"/>
          </p:nvPr>
        </p:nvSpPr>
        <p:spPr/>
        <p:txBody>
          <a:bodyPr/>
          <a:lstStyle/>
          <a:p>
            <a:endParaRPr lang="id-ID"/>
          </a:p>
        </p:txBody>
      </p:sp>
      <p:sp>
        <p:nvSpPr>
          <p:cNvPr id="9" name="Tampungan Nomor Slide 8">
            <a:extLst>
              <a:ext uri="{FF2B5EF4-FFF2-40B4-BE49-F238E27FC236}">
                <a16:creationId xmlns:a16="http://schemas.microsoft.com/office/drawing/2014/main" id="{20A997AE-E2C8-71E7-82E6-A60448B4F677}"/>
              </a:ext>
            </a:extLst>
          </p:cNvPr>
          <p:cNvSpPr>
            <a:spLocks noGrp="1"/>
          </p:cNvSpPr>
          <p:nvPr>
            <p:ph type="sldNum" sz="quarter" idx="12"/>
          </p:nvPr>
        </p:nvSpPr>
        <p:spPr/>
        <p:txBody>
          <a:bodyPr/>
          <a:lstStyle/>
          <a:p>
            <a:fld id="{6DFD6A45-6268-9941-8BD0-61FB6419B930}" type="slidenum">
              <a:rPr lang="id-ID" smtClean="0"/>
              <a:t>‹#›</a:t>
            </a:fld>
            <a:endParaRPr lang="id-ID"/>
          </a:p>
        </p:txBody>
      </p:sp>
    </p:spTree>
    <p:extLst>
      <p:ext uri="{BB962C8B-B14F-4D97-AF65-F5344CB8AC3E}">
        <p14:creationId xmlns:p14="http://schemas.microsoft.com/office/powerpoint/2010/main" val="2512005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udul Saja">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B5B03623-6418-9C18-A446-9B4C0C9CECB7}"/>
              </a:ext>
            </a:extLst>
          </p:cNvPr>
          <p:cNvSpPr>
            <a:spLocks noGrp="1"/>
          </p:cNvSpPr>
          <p:nvPr>
            <p:ph type="title"/>
          </p:nvPr>
        </p:nvSpPr>
        <p:spPr/>
        <p:txBody>
          <a:bodyPr/>
          <a:lstStyle/>
          <a:p>
            <a:r>
              <a:rPr lang="id-ID"/>
              <a:t>Klik untuk mengedit gaya judul Master</a:t>
            </a:r>
          </a:p>
        </p:txBody>
      </p:sp>
      <p:sp>
        <p:nvSpPr>
          <p:cNvPr id="3" name="Tampungan Tanggal 2">
            <a:extLst>
              <a:ext uri="{FF2B5EF4-FFF2-40B4-BE49-F238E27FC236}">
                <a16:creationId xmlns:a16="http://schemas.microsoft.com/office/drawing/2014/main" id="{0202342A-B2F0-101A-A349-117514F354AB}"/>
              </a:ext>
            </a:extLst>
          </p:cNvPr>
          <p:cNvSpPr>
            <a:spLocks noGrp="1"/>
          </p:cNvSpPr>
          <p:nvPr>
            <p:ph type="dt" sz="half" idx="10"/>
          </p:nvPr>
        </p:nvSpPr>
        <p:spPr/>
        <p:txBody>
          <a:bodyPr/>
          <a:lstStyle/>
          <a:p>
            <a:fld id="{1BB8A331-63DF-2A4F-96D6-0832120C434E}" type="datetimeFigureOut">
              <a:rPr lang="id-ID" smtClean="0"/>
              <a:t>27/01/24</a:t>
            </a:fld>
            <a:endParaRPr lang="id-ID"/>
          </a:p>
        </p:txBody>
      </p:sp>
      <p:sp>
        <p:nvSpPr>
          <p:cNvPr id="4" name="Tampungan Kaki 3">
            <a:extLst>
              <a:ext uri="{FF2B5EF4-FFF2-40B4-BE49-F238E27FC236}">
                <a16:creationId xmlns:a16="http://schemas.microsoft.com/office/drawing/2014/main" id="{C15883B6-998D-18C6-C7CA-2C93EABF0CCA}"/>
              </a:ext>
            </a:extLst>
          </p:cNvPr>
          <p:cNvSpPr>
            <a:spLocks noGrp="1"/>
          </p:cNvSpPr>
          <p:nvPr>
            <p:ph type="ftr" sz="quarter" idx="11"/>
          </p:nvPr>
        </p:nvSpPr>
        <p:spPr/>
        <p:txBody>
          <a:bodyPr/>
          <a:lstStyle/>
          <a:p>
            <a:endParaRPr lang="id-ID"/>
          </a:p>
        </p:txBody>
      </p:sp>
      <p:sp>
        <p:nvSpPr>
          <p:cNvPr id="5" name="Tampungan Nomor Slide 4">
            <a:extLst>
              <a:ext uri="{FF2B5EF4-FFF2-40B4-BE49-F238E27FC236}">
                <a16:creationId xmlns:a16="http://schemas.microsoft.com/office/drawing/2014/main" id="{4CC1168A-AE57-9417-325F-E26ADAB66E19}"/>
              </a:ext>
            </a:extLst>
          </p:cNvPr>
          <p:cNvSpPr>
            <a:spLocks noGrp="1"/>
          </p:cNvSpPr>
          <p:nvPr>
            <p:ph type="sldNum" sz="quarter" idx="12"/>
          </p:nvPr>
        </p:nvSpPr>
        <p:spPr/>
        <p:txBody>
          <a:bodyPr/>
          <a:lstStyle/>
          <a:p>
            <a:fld id="{6DFD6A45-6268-9941-8BD0-61FB6419B930}" type="slidenum">
              <a:rPr lang="id-ID" smtClean="0"/>
              <a:t>‹#›</a:t>
            </a:fld>
            <a:endParaRPr lang="id-ID"/>
          </a:p>
        </p:txBody>
      </p:sp>
    </p:spTree>
    <p:extLst>
      <p:ext uri="{BB962C8B-B14F-4D97-AF65-F5344CB8AC3E}">
        <p14:creationId xmlns:p14="http://schemas.microsoft.com/office/powerpoint/2010/main" val="12837849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Kosong">
    <p:spTree>
      <p:nvGrpSpPr>
        <p:cNvPr id="1" name=""/>
        <p:cNvGrpSpPr/>
        <p:nvPr/>
      </p:nvGrpSpPr>
      <p:grpSpPr>
        <a:xfrm>
          <a:off x="0" y="0"/>
          <a:ext cx="0" cy="0"/>
          <a:chOff x="0" y="0"/>
          <a:chExt cx="0" cy="0"/>
        </a:xfrm>
      </p:grpSpPr>
      <p:sp>
        <p:nvSpPr>
          <p:cNvPr id="2" name="Tampungan Tanggal 1">
            <a:extLst>
              <a:ext uri="{FF2B5EF4-FFF2-40B4-BE49-F238E27FC236}">
                <a16:creationId xmlns:a16="http://schemas.microsoft.com/office/drawing/2014/main" id="{8563CBC5-CED3-F781-14A9-599D7847DFC7}"/>
              </a:ext>
            </a:extLst>
          </p:cNvPr>
          <p:cNvSpPr>
            <a:spLocks noGrp="1"/>
          </p:cNvSpPr>
          <p:nvPr>
            <p:ph type="dt" sz="half" idx="10"/>
          </p:nvPr>
        </p:nvSpPr>
        <p:spPr/>
        <p:txBody>
          <a:bodyPr/>
          <a:lstStyle/>
          <a:p>
            <a:fld id="{1BB8A331-63DF-2A4F-96D6-0832120C434E}" type="datetimeFigureOut">
              <a:rPr lang="id-ID" smtClean="0"/>
              <a:t>27/01/24</a:t>
            </a:fld>
            <a:endParaRPr lang="id-ID"/>
          </a:p>
        </p:txBody>
      </p:sp>
      <p:sp>
        <p:nvSpPr>
          <p:cNvPr id="3" name="Tampungan Kaki 2">
            <a:extLst>
              <a:ext uri="{FF2B5EF4-FFF2-40B4-BE49-F238E27FC236}">
                <a16:creationId xmlns:a16="http://schemas.microsoft.com/office/drawing/2014/main" id="{5B773082-4EC5-B496-E63D-C26F71872B99}"/>
              </a:ext>
            </a:extLst>
          </p:cNvPr>
          <p:cNvSpPr>
            <a:spLocks noGrp="1"/>
          </p:cNvSpPr>
          <p:nvPr>
            <p:ph type="ftr" sz="quarter" idx="11"/>
          </p:nvPr>
        </p:nvSpPr>
        <p:spPr/>
        <p:txBody>
          <a:bodyPr/>
          <a:lstStyle/>
          <a:p>
            <a:endParaRPr lang="id-ID"/>
          </a:p>
        </p:txBody>
      </p:sp>
      <p:sp>
        <p:nvSpPr>
          <p:cNvPr id="4" name="Tampungan Nomor Slide 3">
            <a:extLst>
              <a:ext uri="{FF2B5EF4-FFF2-40B4-BE49-F238E27FC236}">
                <a16:creationId xmlns:a16="http://schemas.microsoft.com/office/drawing/2014/main" id="{CDE8EB77-7FA8-891B-FB98-46036EA8F144}"/>
              </a:ext>
            </a:extLst>
          </p:cNvPr>
          <p:cNvSpPr>
            <a:spLocks noGrp="1"/>
          </p:cNvSpPr>
          <p:nvPr>
            <p:ph type="sldNum" sz="quarter" idx="12"/>
          </p:nvPr>
        </p:nvSpPr>
        <p:spPr/>
        <p:txBody>
          <a:bodyPr/>
          <a:lstStyle/>
          <a:p>
            <a:fld id="{6DFD6A45-6268-9941-8BD0-61FB6419B930}" type="slidenum">
              <a:rPr lang="id-ID" smtClean="0"/>
              <a:t>‹#›</a:t>
            </a:fld>
            <a:endParaRPr lang="id-ID"/>
          </a:p>
        </p:txBody>
      </p:sp>
    </p:spTree>
    <p:extLst>
      <p:ext uri="{BB962C8B-B14F-4D97-AF65-F5344CB8AC3E}">
        <p14:creationId xmlns:p14="http://schemas.microsoft.com/office/powerpoint/2010/main" val="38846408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onten dengan Keterangan">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50E679FF-E754-8983-8CE1-8116EC3CE6BD}"/>
              </a:ext>
            </a:extLst>
          </p:cNvPr>
          <p:cNvSpPr>
            <a:spLocks noGrp="1"/>
          </p:cNvSpPr>
          <p:nvPr>
            <p:ph type="title"/>
          </p:nvPr>
        </p:nvSpPr>
        <p:spPr>
          <a:xfrm>
            <a:off x="839788" y="457200"/>
            <a:ext cx="3932237" cy="1600200"/>
          </a:xfrm>
        </p:spPr>
        <p:txBody>
          <a:bodyPr anchor="b"/>
          <a:lstStyle>
            <a:lvl1pPr>
              <a:defRPr sz="3200"/>
            </a:lvl1pPr>
          </a:lstStyle>
          <a:p>
            <a:r>
              <a:rPr lang="id-ID"/>
              <a:t>Klik untuk mengedit gaya judul Master</a:t>
            </a:r>
          </a:p>
        </p:txBody>
      </p:sp>
      <p:sp>
        <p:nvSpPr>
          <p:cNvPr id="3" name="Tampungan Konten 2">
            <a:extLst>
              <a:ext uri="{FF2B5EF4-FFF2-40B4-BE49-F238E27FC236}">
                <a16:creationId xmlns:a16="http://schemas.microsoft.com/office/drawing/2014/main" id="{A336F992-C735-9172-1AB9-EE89556A9A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p>
        </p:txBody>
      </p:sp>
      <p:sp>
        <p:nvSpPr>
          <p:cNvPr id="4" name="Tampungan Teks 3">
            <a:extLst>
              <a:ext uri="{FF2B5EF4-FFF2-40B4-BE49-F238E27FC236}">
                <a16:creationId xmlns:a16="http://schemas.microsoft.com/office/drawing/2014/main" id="{9390EF09-CE7D-2785-48AB-53553755B3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d-ID"/>
              <a:t>Klik untuk edit gaya teks Master</a:t>
            </a:r>
          </a:p>
        </p:txBody>
      </p:sp>
      <p:sp>
        <p:nvSpPr>
          <p:cNvPr id="5" name="Tampungan Tanggal 4">
            <a:extLst>
              <a:ext uri="{FF2B5EF4-FFF2-40B4-BE49-F238E27FC236}">
                <a16:creationId xmlns:a16="http://schemas.microsoft.com/office/drawing/2014/main" id="{79C7D407-D1A9-8D45-F4D0-4AB6B283AFCA}"/>
              </a:ext>
            </a:extLst>
          </p:cNvPr>
          <p:cNvSpPr>
            <a:spLocks noGrp="1"/>
          </p:cNvSpPr>
          <p:nvPr>
            <p:ph type="dt" sz="half" idx="10"/>
          </p:nvPr>
        </p:nvSpPr>
        <p:spPr/>
        <p:txBody>
          <a:bodyPr/>
          <a:lstStyle/>
          <a:p>
            <a:fld id="{1BB8A331-63DF-2A4F-96D6-0832120C434E}" type="datetimeFigureOut">
              <a:rPr lang="id-ID" smtClean="0"/>
              <a:t>27/01/24</a:t>
            </a:fld>
            <a:endParaRPr lang="id-ID"/>
          </a:p>
        </p:txBody>
      </p:sp>
      <p:sp>
        <p:nvSpPr>
          <p:cNvPr id="6" name="Tampungan Kaki 5">
            <a:extLst>
              <a:ext uri="{FF2B5EF4-FFF2-40B4-BE49-F238E27FC236}">
                <a16:creationId xmlns:a16="http://schemas.microsoft.com/office/drawing/2014/main" id="{B87B111D-7EDE-A7EB-E92D-A0780C2B5E2D}"/>
              </a:ext>
            </a:extLst>
          </p:cNvPr>
          <p:cNvSpPr>
            <a:spLocks noGrp="1"/>
          </p:cNvSpPr>
          <p:nvPr>
            <p:ph type="ftr" sz="quarter" idx="11"/>
          </p:nvPr>
        </p:nvSpPr>
        <p:spPr/>
        <p:txBody>
          <a:bodyPr/>
          <a:lstStyle/>
          <a:p>
            <a:endParaRPr lang="id-ID"/>
          </a:p>
        </p:txBody>
      </p:sp>
      <p:sp>
        <p:nvSpPr>
          <p:cNvPr id="7" name="Tampungan Nomor Slide 6">
            <a:extLst>
              <a:ext uri="{FF2B5EF4-FFF2-40B4-BE49-F238E27FC236}">
                <a16:creationId xmlns:a16="http://schemas.microsoft.com/office/drawing/2014/main" id="{8635A99D-70E9-71A5-903A-1CFD7A4A25BF}"/>
              </a:ext>
            </a:extLst>
          </p:cNvPr>
          <p:cNvSpPr>
            <a:spLocks noGrp="1"/>
          </p:cNvSpPr>
          <p:nvPr>
            <p:ph type="sldNum" sz="quarter" idx="12"/>
          </p:nvPr>
        </p:nvSpPr>
        <p:spPr/>
        <p:txBody>
          <a:bodyPr/>
          <a:lstStyle/>
          <a:p>
            <a:fld id="{6DFD6A45-6268-9941-8BD0-61FB6419B930}" type="slidenum">
              <a:rPr lang="id-ID" smtClean="0"/>
              <a:t>‹#›</a:t>
            </a:fld>
            <a:endParaRPr lang="id-ID"/>
          </a:p>
        </p:txBody>
      </p:sp>
    </p:spTree>
    <p:extLst>
      <p:ext uri="{BB962C8B-B14F-4D97-AF65-F5344CB8AC3E}">
        <p14:creationId xmlns:p14="http://schemas.microsoft.com/office/powerpoint/2010/main" val="2001993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Gambar dengan Keterangan">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D9AFF021-0D02-61B6-DB0C-E6E01A6F66FA}"/>
              </a:ext>
            </a:extLst>
          </p:cNvPr>
          <p:cNvSpPr>
            <a:spLocks noGrp="1"/>
          </p:cNvSpPr>
          <p:nvPr>
            <p:ph type="title"/>
          </p:nvPr>
        </p:nvSpPr>
        <p:spPr>
          <a:xfrm>
            <a:off x="839788" y="457200"/>
            <a:ext cx="3932237" cy="1600200"/>
          </a:xfrm>
        </p:spPr>
        <p:txBody>
          <a:bodyPr anchor="b"/>
          <a:lstStyle>
            <a:lvl1pPr>
              <a:defRPr sz="3200"/>
            </a:lvl1pPr>
          </a:lstStyle>
          <a:p>
            <a:r>
              <a:rPr lang="id-ID"/>
              <a:t>Klik untuk mengedit gaya judul Master</a:t>
            </a:r>
          </a:p>
        </p:txBody>
      </p:sp>
      <p:sp>
        <p:nvSpPr>
          <p:cNvPr id="3" name="Tampungan Gambar 2">
            <a:extLst>
              <a:ext uri="{FF2B5EF4-FFF2-40B4-BE49-F238E27FC236}">
                <a16:creationId xmlns:a16="http://schemas.microsoft.com/office/drawing/2014/main" id="{B1493E60-1DF8-2971-82DA-AE576D7AC59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ampungan Teks 3">
            <a:extLst>
              <a:ext uri="{FF2B5EF4-FFF2-40B4-BE49-F238E27FC236}">
                <a16:creationId xmlns:a16="http://schemas.microsoft.com/office/drawing/2014/main" id="{29410E59-4E3D-CF47-76EA-D3CC212EAB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d-ID"/>
              <a:t>Klik untuk edit gaya teks Master</a:t>
            </a:r>
          </a:p>
        </p:txBody>
      </p:sp>
      <p:sp>
        <p:nvSpPr>
          <p:cNvPr id="5" name="Tampungan Tanggal 4">
            <a:extLst>
              <a:ext uri="{FF2B5EF4-FFF2-40B4-BE49-F238E27FC236}">
                <a16:creationId xmlns:a16="http://schemas.microsoft.com/office/drawing/2014/main" id="{9BC11C7B-73DD-EE11-DC30-91B3723DD6A3}"/>
              </a:ext>
            </a:extLst>
          </p:cNvPr>
          <p:cNvSpPr>
            <a:spLocks noGrp="1"/>
          </p:cNvSpPr>
          <p:nvPr>
            <p:ph type="dt" sz="half" idx="10"/>
          </p:nvPr>
        </p:nvSpPr>
        <p:spPr/>
        <p:txBody>
          <a:bodyPr/>
          <a:lstStyle/>
          <a:p>
            <a:fld id="{1BB8A331-63DF-2A4F-96D6-0832120C434E}" type="datetimeFigureOut">
              <a:rPr lang="id-ID" smtClean="0"/>
              <a:t>27/01/24</a:t>
            </a:fld>
            <a:endParaRPr lang="id-ID"/>
          </a:p>
        </p:txBody>
      </p:sp>
      <p:sp>
        <p:nvSpPr>
          <p:cNvPr id="6" name="Tampungan Kaki 5">
            <a:extLst>
              <a:ext uri="{FF2B5EF4-FFF2-40B4-BE49-F238E27FC236}">
                <a16:creationId xmlns:a16="http://schemas.microsoft.com/office/drawing/2014/main" id="{23D29AE8-2C14-7758-F4AC-405F18416778}"/>
              </a:ext>
            </a:extLst>
          </p:cNvPr>
          <p:cNvSpPr>
            <a:spLocks noGrp="1"/>
          </p:cNvSpPr>
          <p:nvPr>
            <p:ph type="ftr" sz="quarter" idx="11"/>
          </p:nvPr>
        </p:nvSpPr>
        <p:spPr/>
        <p:txBody>
          <a:bodyPr/>
          <a:lstStyle/>
          <a:p>
            <a:endParaRPr lang="id-ID"/>
          </a:p>
        </p:txBody>
      </p:sp>
      <p:sp>
        <p:nvSpPr>
          <p:cNvPr id="7" name="Tampungan Nomor Slide 6">
            <a:extLst>
              <a:ext uri="{FF2B5EF4-FFF2-40B4-BE49-F238E27FC236}">
                <a16:creationId xmlns:a16="http://schemas.microsoft.com/office/drawing/2014/main" id="{959DD97E-7C7B-679F-0DCA-31A8E579CEFA}"/>
              </a:ext>
            </a:extLst>
          </p:cNvPr>
          <p:cNvSpPr>
            <a:spLocks noGrp="1"/>
          </p:cNvSpPr>
          <p:nvPr>
            <p:ph type="sldNum" sz="quarter" idx="12"/>
          </p:nvPr>
        </p:nvSpPr>
        <p:spPr/>
        <p:txBody>
          <a:bodyPr/>
          <a:lstStyle/>
          <a:p>
            <a:fld id="{6DFD6A45-6268-9941-8BD0-61FB6419B930}" type="slidenum">
              <a:rPr lang="id-ID" smtClean="0"/>
              <a:t>‹#›</a:t>
            </a:fld>
            <a:endParaRPr lang="id-ID"/>
          </a:p>
        </p:txBody>
      </p:sp>
    </p:spTree>
    <p:extLst>
      <p:ext uri="{BB962C8B-B14F-4D97-AF65-F5344CB8AC3E}">
        <p14:creationId xmlns:p14="http://schemas.microsoft.com/office/powerpoint/2010/main" val="37714348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ampungan Judul 1">
            <a:extLst>
              <a:ext uri="{FF2B5EF4-FFF2-40B4-BE49-F238E27FC236}">
                <a16:creationId xmlns:a16="http://schemas.microsoft.com/office/drawing/2014/main" id="{63334207-DBF9-6BD9-012E-D7F326340E2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d-ID"/>
              <a:t>Klik untuk mengedit gaya judul Master</a:t>
            </a:r>
          </a:p>
        </p:txBody>
      </p:sp>
      <p:sp>
        <p:nvSpPr>
          <p:cNvPr id="3" name="Tampungan Teks 2">
            <a:extLst>
              <a:ext uri="{FF2B5EF4-FFF2-40B4-BE49-F238E27FC236}">
                <a16:creationId xmlns:a16="http://schemas.microsoft.com/office/drawing/2014/main" id="{26CE75C5-DDE1-63F5-7625-42AD8F53B8E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d-ID"/>
              <a:t>Klik untuk edit gaya teks Master</a:t>
            </a:r>
          </a:p>
          <a:p>
            <a:pPr lvl="1"/>
            <a:r>
              <a:rPr lang="id-ID"/>
              <a:t>Tingkat kedua</a:t>
            </a:r>
          </a:p>
          <a:p>
            <a:pPr lvl="2"/>
            <a:r>
              <a:rPr lang="id-ID"/>
              <a:t>Tingkat ketiga</a:t>
            </a:r>
          </a:p>
          <a:p>
            <a:pPr lvl="3"/>
            <a:r>
              <a:rPr lang="id-ID"/>
              <a:t>Tingkat keempat</a:t>
            </a:r>
          </a:p>
          <a:p>
            <a:pPr lvl="4"/>
            <a:r>
              <a:rPr lang="id-ID"/>
              <a:t>Tingkat kelima</a:t>
            </a:r>
          </a:p>
        </p:txBody>
      </p:sp>
      <p:sp>
        <p:nvSpPr>
          <p:cNvPr id="4" name="Tampungan Tanggal 3">
            <a:extLst>
              <a:ext uri="{FF2B5EF4-FFF2-40B4-BE49-F238E27FC236}">
                <a16:creationId xmlns:a16="http://schemas.microsoft.com/office/drawing/2014/main" id="{CA0D583C-BB5E-7426-6782-22F206127A9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B8A331-63DF-2A4F-96D6-0832120C434E}" type="datetimeFigureOut">
              <a:rPr lang="id-ID" smtClean="0"/>
              <a:t>27/01/24</a:t>
            </a:fld>
            <a:endParaRPr lang="id-ID"/>
          </a:p>
        </p:txBody>
      </p:sp>
      <p:sp>
        <p:nvSpPr>
          <p:cNvPr id="5" name="Tampungan Kaki 4">
            <a:extLst>
              <a:ext uri="{FF2B5EF4-FFF2-40B4-BE49-F238E27FC236}">
                <a16:creationId xmlns:a16="http://schemas.microsoft.com/office/drawing/2014/main" id="{2C120B45-1135-6FBD-15D8-5BECE2C6720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Tampungan Nomor Slide 5">
            <a:extLst>
              <a:ext uri="{FF2B5EF4-FFF2-40B4-BE49-F238E27FC236}">
                <a16:creationId xmlns:a16="http://schemas.microsoft.com/office/drawing/2014/main" id="{79502534-9CAA-6460-59A5-61CCCFCAAAA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FD6A45-6268-9941-8BD0-61FB6419B930}" type="slidenum">
              <a:rPr lang="id-ID" smtClean="0"/>
              <a:t>‹#›</a:t>
            </a:fld>
            <a:endParaRPr lang="id-ID"/>
          </a:p>
        </p:txBody>
      </p:sp>
    </p:spTree>
    <p:extLst>
      <p:ext uri="{BB962C8B-B14F-4D97-AF65-F5344CB8AC3E}">
        <p14:creationId xmlns:p14="http://schemas.microsoft.com/office/powerpoint/2010/main" val="29040431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9203DE33-2CD4-4CA8-9AF3-37C3B65133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0AF57B88-1D4C-41FA-A761-EC1DD10C35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1100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D2548F45-5164-4ABB-8212-7F293FDED8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9565" y="2659404"/>
            <a:ext cx="4355594" cy="4040742"/>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descr="Outdoor warehouse">
            <a:extLst>
              <a:ext uri="{FF2B5EF4-FFF2-40B4-BE49-F238E27FC236}">
                <a16:creationId xmlns:a16="http://schemas.microsoft.com/office/drawing/2014/main" id="{AEC32B0F-2901-5A86-8ED5-713BA99369DD}"/>
              </a:ext>
            </a:extLst>
          </p:cNvPr>
          <p:cNvPicPr>
            <a:picLocks noChangeAspect="1"/>
          </p:cNvPicPr>
          <p:nvPr/>
        </p:nvPicPr>
        <p:blipFill rotWithShape="1">
          <a:blip r:embed="rId2"/>
          <a:srcRect l="4968" r="16112"/>
          <a:stretch/>
        </p:blipFill>
        <p:spPr>
          <a:xfrm>
            <a:off x="4038599" y="10"/>
            <a:ext cx="8160026" cy="6875809"/>
          </a:xfrm>
          <a:prstGeom prst="rect">
            <a:avLst/>
          </a:prstGeom>
        </p:spPr>
      </p:pic>
      <p:sp>
        <p:nvSpPr>
          <p:cNvPr id="31" name="Freeform: Shape 30">
            <a:extLst>
              <a:ext uri="{FF2B5EF4-FFF2-40B4-BE49-F238E27FC236}">
                <a16:creationId xmlns:a16="http://schemas.microsoft.com/office/drawing/2014/main" id="{5E81CCFB-7BEF-4186-86FB-D09450B4D0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Judul 1">
            <a:extLst>
              <a:ext uri="{FF2B5EF4-FFF2-40B4-BE49-F238E27FC236}">
                <a16:creationId xmlns:a16="http://schemas.microsoft.com/office/drawing/2014/main" id="{8C9D3655-A62F-4ABA-4469-19F752CA5BCD}"/>
              </a:ext>
            </a:extLst>
          </p:cNvPr>
          <p:cNvSpPr>
            <a:spLocks noGrp="1"/>
          </p:cNvSpPr>
          <p:nvPr>
            <p:ph type="ctrTitle"/>
          </p:nvPr>
        </p:nvSpPr>
        <p:spPr>
          <a:xfrm>
            <a:off x="339601" y="2912795"/>
            <a:ext cx="3332989" cy="3531403"/>
          </a:xfrm>
        </p:spPr>
        <p:txBody>
          <a:bodyPr anchor="t">
            <a:normAutofit/>
          </a:bodyPr>
          <a:lstStyle/>
          <a:p>
            <a:pPr algn="r"/>
            <a:r>
              <a:rPr lang="id-ID" sz="3400" dirty="0">
                <a:solidFill>
                  <a:srgbClr val="FFFFFF"/>
                </a:solidFill>
              </a:rPr>
              <a:t>IT QUALITY MANAGEMENT</a:t>
            </a:r>
          </a:p>
        </p:txBody>
      </p:sp>
      <p:sp>
        <p:nvSpPr>
          <p:cNvPr id="3" name="Subjudul 2">
            <a:extLst>
              <a:ext uri="{FF2B5EF4-FFF2-40B4-BE49-F238E27FC236}">
                <a16:creationId xmlns:a16="http://schemas.microsoft.com/office/drawing/2014/main" id="{B72C37EE-A840-8C4C-9449-30DC8E8E1EDB}"/>
              </a:ext>
            </a:extLst>
          </p:cNvPr>
          <p:cNvSpPr>
            <a:spLocks noGrp="1"/>
          </p:cNvSpPr>
          <p:nvPr>
            <p:ph type="subTitle" idx="1"/>
          </p:nvPr>
        </p:nvSpPr>
        <p:spPr>
          <a:xfrm>
            <a:off x="222987" y="4173596"/>
            <a:ext cx="3712514" cy="1382392"/>
          </a:xfrm>
        </p:spPr>
        <p:txBody>
          <a:bodyPr anchor="b">
            <a:normAutofit/>
          </a:bodyPr>
          <a:lstStyle/>
          <a:p>
            <a:pPr algn="r"/>
            <a:r>
              <a:rPr lang="id-ID" sz="2000" dirty="0">
                <a:solidFill>
                  <a:srgbClr val="FFFFFF"/>
                </a:solidFill>
              </a:rPr>
              <a:t>Pertemuan 1</a:t>
            </a:r>
          </a:p>
          <a:p>
            <a:pPr algn="r"/>
            <a:r>
              <a:rPr lang="id-ID" sz="2000" dirty="0">
                <a:solidFill>
                  <a:srgbClr val="FFFFFF"/>
                </a:solidFill>
              </a:rPr>
              <a:t>Febi Nur Salisah, </a:t>
            </a:r>
            <a:r>
              <a:rPr lang="id-ID" sz="2000" dirty="0" err="1">
                <a:solidFill>
                  <a:srgbClr val="FFFFFF"/>
                </a:solidFill>
              </a:rPr>
              <a:t>S.Kom</a:t>
            </a:r>
            <a:r>
              <a:rPr lang="id-ID" sz="2000" dirty="0">
                <a:solidFill>
                  <a:srgbClr val="FFFFFF"/>
                </a:solidFill>
              </a:rPr>
              <a:t>, </a:t>
            </a:r>
            <a:r>
              <a:rPr lang="id-ID" sz="2000" dirty="0" err="1">
                <a:solidFill>
                  <a:srgbClr val="FFFFFF"/>
                </a:solidFill>
              </a:rPr>
              <a:t>M.Kom</a:t>
            </a:r>
            <a:endParaRPr lang="id-ID" sz="2000" dirty="0">
              <a:solidFill>
                <a:srgbClr val="FFFFFF"/>
              </a:solidFill>
            </a:endParaRPr>
          </a:p>
        </p:txBody>
      </p:sp>
    </p:spTree>
    <p:extLst>
      <p:ext uri="{BB962C8B-B14F-4D97-AF65-F5344CB8AC3E}">
        <p14:creationId xmlns:p14="http://schemas.microsoft.com/office/powerpoint/2010/main" val="416621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2000"/>
                                  </p:stCondLst>
                                  <p:iterate type="lt">
                                    <p:tmPct val="10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4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Judul 1">
            <a:extLst>
              <a:ext uri="{FF2B5EF4-FFF2-40B4-BE49-F238E27FC236}">
                <a16:creationId xmlns:a16="http://schemas.microsoft.com/office/drawing/2014/main" id="{4A4B28F5-5451-033A-9B63-494BCF774498}"/>
              </a:ext>
            </a:extLst>
          </p:cNvPr>
          <p:cNvSpPr>
            <a:spLocks noGrp="1"/>
          </p:cNvSpPr>
          <p:nvPr>
            <p:ph type="title"/>
          </p:nvPr>
        </p:nvSpPr>
        <p:spPr>
          <a:xfrm>
            <a:off x="1371599" y="294538"/>
            <a:ext cx="9895951" cy="1033669"/>
          </a:xfrm>
        </p:spPr>
        <p:txBody>
          <a:bodyPr>
            <a:normAutofit/>
          </a:bodyPr>
          <a:lstStyle/>
          <a:p>
            <a:r>
              <a:rPr lang="id-ID" sz="4000" dirty="0">
                <a:solidFill>
                  <a:srgbClr val="FFFFFF"/>
                </a:solidFill>
                <a:effectLst/>
                <a:latin typeface="Times New Roman,Bold" pitchFamily="2" charset="0"/>
              </a:rPr>
              <a:t>Indikator Kualitas Teknologi Informasi </a:t>
            </a:r>
            <a:endParaRPr lang="id-ID" sz="4000" dirty="0">
              <a:solidFill>
                <a:srgbClr val="FFFFFF"/>
              </a:solidFill>
            </a:endParaRPr>
          </a:p>
        </p:txBody>
      </p:sp>
      <p:sp>
        <p:nvSpPr>
          <p:cNvPr id="3" name="Tampungan Konten 2">
            <a:extLst>
              <a:ext uri="{FF2B5EF4-FFF2-40B4-BE49-F238E27FC236}">
                <a16:creationId xmlns:a16="http://schemas.microsoft.com/office/drawing/2014/main" id="{DD209BFD-7DEE-E4FE-C508-697BBAFE3CA7}"/>
              </a:ext>
            </a:extLst>
          </p:cNvPr>
          <p:cNvSpPr>
            <a:spLocks noGrp="1"/>
          </p:cNvSpPr>
          <p:nvPr>
            <p:ph idx="1"/>
          </p:nvPr>
        </p:nvSpPr>
        <p:spPr>
          <a:xfrm>
            <a:off x="914401" y="2318196"/>
            <a:ext cx="10181230" cy="4001323"/>
          </a:xfrm>
        </p:spPr>
        <p:txBody>
          <a:bodyPr anchor="ctr">
            <a:noAutofit/>
          </a:bodyPr>
          <a:lstStyle/>
          <a:p>
            <a:pPr marL="0" indent="0">
              <a:buNone/>
            </a:pPr>
            <a:r>
              <a:rPr lang="id-ID" sz="2000" dirty="0">
                <a:effectLst/>
                <a:latin typeface="Times New Roman" panose="02020603050405020304" pitchFamily="18" charset="0"/>
              </a:rPr>
              <a:t>Menurut Davis (1989) dalam </a:t>
            </a:r>
            <a:r>
              <a:rPr lang="id-ID" sz="2000" dirty="0" err="1">
                <a:effectLst/>
                <a:latin typeface="Times New Roman" panose="02020603050405020304" pitchFamily="18" charset="0"/>
              </a:rPr>
              <a:t>Jogiyanto</a:t>
            </a:r>
            <a:r>
              <a:rPr lang="id-ID" sz="2000" dirty="0">
                <a:effectLst/>
                <a:latin typeface="Times New Roman" panose="02020603050405020304" pitchFamily="18" charset="0"/>
              </a:rPr>
              <a:t> (2005:200), </a:t>
            </a:r>
            <a:r>
              <a:rPr lang="id-ID" sz="2000" dirty="0" err="1">
                <a:effectLst/>
                <a:latin typeface="Times New Roman" panose="02020603050405020304" pitchFamily="18" charset="0"/>
              </a:rPr>
              <a:t>konstruk</a:t>
            </a:r>
            <a:r>
              <a:rPr lang="id-ID" sz="2000" dirty="0">
                <a:effectLst/>
                <a:latin typeface="Times New Roman" panose="02020603050405020304" pitchFamily="18" charset="0"/>
              </a:rPr>
              <a:t> dari model TAM yaitu sebagai berikut: </a:t>
            </a:r>
            <a:endParaRPr lang="id-ID" sz="2000" dirty="0"/>
          </a:p>
          <a:p>
            <a:pPr marL="0" indent="0">
              <a:buNone/>
            </a:pPr>
            <a:r>
              <a:rPr lang="id-ID" sz="2000" dirty="0"/>
              <a:t>1. </a:t>
            </a:r>
            <a:r>
              <a:rPr lang="id-ID" sz="2000" dirty="0" err="1">
                <a:effectLst/>
                <a:latin typeface="Times New Roman,Italic" pitchFamily="2" charset="0"/>
              </a:rPr>
              <a:t>Perceived</a:t>
            </a:r>
            <a:r>
              <a:rPr lang="id-ID" sz="2000" dirty="0">
                <a:effectLst/>
                <a:latin typeface="Times New Roman,Italic" pitchFamily="2" charset="0"/>
              </a:rPr>
              <a:t> </a:t>
            </a:r>
            <a:r>
              <a:rPr lang="id-ID" sz="2000" dirty="0" err="1">
                <a:effectLst/>
                <a:latin typeface="Times New Roman,Italic" pitchFamily="2" charset="0"/>
              </a:rPr>
              <a:t>Ease</a:t>
            </a:r>
            <a:r>
              <a:rPr lang="id-ID" sz="2000" dirty="0">
                <a:effectLst/>
                <a:latin typeface="Times New Roman,Italic" pitchFamily="2" charset="0"/>
              </a:rPr>
              <a:t> </a:t>
            </a:r>
            <a:r>
              <a:rPr lang="id-ID" sz="2000" dirty="0" err="1">
                <a:effectLst/>
                <a:latin typeface="Times New Roman,Italic" pitchFamily="2" charset="0"/>
              </a:rPr>
              <a:t>of</a:t>
            </a:r>
            <a:r>
              <a:rPr lang="id-ID" sz="2000" dirty="0">
                <a:effectLst/>
                <a:latin typeface="Times New Roman,Italic" pitchFamily="2" charset="0"/>
              </a:rPr>
              <a:t> Use (PEOU)</a:t>
            </a:r>
            <a:br>
              <a:rPr lang="id-ID" sz="2000" dirty="0">
                <a:effectLst/>
                <a:latin typeface="Times New Roman,Italic" pitchFamily="2" charset="0"/>
              </a:rPr>
            </a:br>
            <a:r>
              <a:rPr lang="id-ID" sz="2000" dirty="0">
                <a:effectLst/>
                <a:latin typeface="Times New Roman" panose="02020603050405020304" pitchFamily="18" charset="0"/>
              </a:rPr>
              <a:t>Persepsi tentang kemudahan penggunaan sebuah teknologi didefinisikan sebagai suatu ukuran </a:t>
            </a:r>
            <a:r>
              <a:rPr lang="id-ID" sz="2000" dirty="0" err="1">
                <a:effectLst/>
                <a:latin typeface="Times New Roman" panose="02020603050405020304" pitchFamily="18" charset="0"/>
              </a:rPr>
              <a:t>dimana</a:t>
            </a:r>
            <a:r>
              <a:rPr lang="id-ID" sz="2000" dirty="0">
                <a:effectLst/>
                <a:latin typeface="Times New Roman" panose="02020603050405020304" pitchFamily="18" charset="0"/>
              </a:rPr>
              <a:t> seseorang percaya bahwa teknologi informasi dapat dengan mudah dipahami dan digunakan. </a:t>
            </a:r>
            <a:endParaRPr lang="id-ID" sz="2000" dirty="0"/>
          </a:p>
          <a:p>
            <a:pPr marL="0" indent="0">
              <a:buNone/>
            </a:pPr>
            <a:r>
              <a:rPr lang="id-ID" sz="2000" dirty="0"/>
              <a:t>2. </a:t>
            </a:r>
            <a:r>
              <a:rPr lang="id-ID" sz="2000" dirty="0" err="1">
                <a:effectLst/>
                <a:latin typeface="Times New Roman,Italic" pitchFamily="2" charset="0"/>
              </a:rPr>
              <a:t>Perceived</a:t>
            </a:r>
            <a:r>
              <a:rPr lang="id-ID" sz="2000" dirty="0">
                <a:effectLst/>
                <a:latin typeface="Times New Roman,Italic" pitchFamily="2" charset="0"/>
              </a:rPr>
              <a:t> </a:t>
            </a:r>
            <a:r>
              <a:rPr lang="id-ID" sz="2000" dirty="0" err="1">
                <a:effectLst/>
                <a:latin typeface="Times New Roman,Italic" pitchFamily="2" charset="0"/>
              </a:rPr>
              <a:t>Usefulness</a:t>
            </a:r>
            <a:r>
              <a:rPr lang="id-ID" sz="2000" dirty="0">
                <a:effectLst/>
                <a:latin typeface="Times New Roman,Italic" pitchFamily="2" charset="0"/>
              </a:rPr>
              <a:t> (PU)</a:t>
            </a:r>
            <a:br>
              <a:rPr lang="id-ID" sz="2000" dirty="0">
                <a:effectLst/>
                <a:latin typeface="Times New Roman,Italic" pitchFamily="2" charset="0"/>
              </a:rPr>
            </a:br>
            <a:r>
              <a:rPr lang="id-ID" sz="2000" dirty="0">
                <a:effectLst/>
                <a:latin typeface="Times New Roman" panose="02020603050405020304" pitchFamily="18" charset="0"/>
              </a:rPr>
              <a:t>Persepsi terhadap </a:t>
            </a:r>
            <a:r>
              <a:rPr lang="id-ID" sz="2000" dirty="0" err="1">
                <a:effectLst/>
                <a:latin typeface="Times New Roman" panose="02020603050405020304" pitchFamily="18" charset="0"/>
              </a:rPr>
              <a:t>kebermanfaatan</a:t>
            </a:r>
            <a:r>
              <a:rPr lang="id-ID" sz="2000" dirty="0">
                <a:effectLst/>
                <a:latin typeface="Times New Roman" panose="02020603050405020304" pitchFamily="18" charset="0"/>
              </a:rPr>
              <a:t> didefinisikan sebagai suatu ukuran </a:t>
            </a:r>
            <a:r>
              <a:rPr lang="id-ID" sz="2000" dirty="0" err="1">
                <a:effectLst/>
                <a:latin typeface="Times New Roman" panose="02020603050405020304" pitchFamily="18" charset="0"/>
              </a:rPr>
              <a:t>dimana</a:t>
            </a:r>
            <a:r>
              <a:rPr lang="id-ID" sz="2000" dirty="0">
                <a:effectLst/>
                <a:latin typeface="Times New Roman" panose="02020603050405020304" pitchFamily="18" charset="0"/>
              </a:rPr>
              <a:t> penggunaan suatu teknologi dipercaya akan mendatangkan manfaat bagi orang yang menggunakannya. </a:t>
            </a:r>
            <a:endParaRPr lang="id-ID" sz="2000" dirty="0"/>
          </a:p>
          <a:p>
            <a:pPr marL="0" indent="0">
              <a:buNone/>
            </a:pPr>
            <a:r>
              <a:rPr lang="id-ID" sz="2000" dirty="0"/>
              <a:t>3. </a:t>
            </a:r>
            <a:r>
              <a:rPr lang="id-ID" sz="2000" dirty="0" err="1">
                <a:effectLst/>
                <a:latin typeface="Times New Roman,Italic" pitchFamily="2" charset="0"/>
              </a:rPr>
              <a:t>Behavioral</a:t>
            </a:r>
            <a:r>
              <a:rPr lang="id-ID" sz="2000" dirty="0">
                <a:effectLst/>
                <a:latin typeface="Times New Roman,Italic" pitchFamily="2" charset="0"/>
              </a:rPr>
              <a:t> </a:t>
            </a:r>
            <a:r>
              <a:rPr lang="id-ID" sz="2000" dirty="0" err="1">
                <a:effectLst/>
                <a:latin typeface="Times New Roman,Italic" pitchFamily="2" charset="0"/>
              </a:rPr>
              <a:t>Intention</a:t>
            </a:r>
            <a:r>
              <a:rPr lang="id-ID" sz="2000" dirty="0">
                <a:effectLst/>
                <a:latin typeface="Times New Roman,Italic" pitchFamily="2" charset="0"/>
              </a:rPr>
              <a:t> </a:t>
            </a:r>
            <a:r>
              <a:rPr lang="id-ID" sz="2000" dirty="0" err="1">
                <a:effectLst/>
                <a:latin typeface="Times New Roman,Italic" pitchFamily="2" charset="0"/>
              </a:rPr>
              <a:t>to</a:t>
            </a:r>
            <a:r>
              <a:rPr lang="id-ID" sz="2000" dirty="0">
                <a:effectLst/>
                <a:latin typeface="Times New Roman,Italic" pitchFamily="2" charset="0"/>
              </a:rPr>
              <a:t> Use (ITU)</a:t>
            </a:r>
            <a:br>
              <a:rPr lang="id-ID" sz="2000" dirty="0">
                <a:effectLst/>
                <a:latin typeface="Times New Roman,Italic" pitchFamily="2" charset="0"/>
              </a:rPr>
            </a:br>
            <a:r>
              <a:rPr lang="id-ID" sz="2000" dirty="0" err="1">
                <a:effectLst/>
                <a:latin typeface="Times New Roman,Italic" pitchFamily="2" charset="0"/>
              </a:rPr>
              <a:t>Behavioral</a:t>
            </a:r>
            <a:r>
              <a:rPr lang="id-ID" sz="2000" dirty="0">
                <a:effectLst/>
                <a:latin typeface="Times New Roman,Italic" pitchFamily="2" charset="0"/>
              </a:rPr>
              <a:t> </a:t>
            </a:r>
            <a:r>
              <a:rPr lang="id-ID" sz="2000" dirty="0" err="1">
                <a:effectLst/>
                <a:latin typeface="Times New Roman,Italic" pitchFamily="2" charset="0"/>
              </a:rPr>
              <a:t>intention</a:t>
            </a:r>
            <a:r>
              <a:rPr lang="id-ID" sz="2000" dirty="0">
                <a:effectLst/>
                <a:latin typeface="Times New Roman,Italic" pitchFamily="2" charset="0"/>
              </a:rPr>
              <a:t> </a:t>
            </a:r>
            <a:r>
              <a:rPr lang="id-ID" sz="2000" dirty="0" err="1">
                <a:effectLst/>
                <a:latin typeface="Times New Roman,Italic" pitchFamily="2" charset="0"/>
              </a:rPr>
              <a:t>to</a:t>
            </a:r>
            <a:r>
              <a:rPr lang="id-ID" sz="2000" dirty="0">
                <a:effectLst/>
                <a:latin typeface="Times New Roman,Italic" pitchFamily="2" charset="0"/>
              </a:rPr>
              <a:t> </a:t>
            </a:r>
            <a:r>
              <a:rPr lang="id-ID" sz="2000" dirty="0" err="1">
                <a:effectLst/>
                <a:latin typeface="Times New Roman,Italic" pitchFamily="2" charset="0"/>
              </a:rPr>
              <a:t>use</a:t>
            </a:r>
            <a:r>
              <a:rPr lang="id-ID" sz="2000" dirty="0">
                <a:effectLst/>
                <a:latin typeface="Times New Roman,Italic" pitchFamily="2" charset="0"/>
              </a:rPr>
              <a:t> </a:t>
            </a:r>
            <a:r>
              <a:rPr lang="id-ID" sz="2000" dirty="0">
                <a:effectLst/>
                <a:latin typeface="Times New Roman" panose="02020603050405020304" pitchFamily="18" charset="0"/>
              </a:rPr>
              <a:t>adalah kecenderungan perilaku untuk tetap menggunakan suatu teknologi. </a:t>
            </a:r>
            <a:endParaRPr lang="id-ID" sz="2000" dirty="0"/>
          </a:p>
          <a:p>
            <a:pPr marL="0" indent="0">
              <a:buNone/>
            </a:pPr>
            <a:r>
              <a:rPr lang="id-ID" sz="2000" dirty="0"/>
              <a:t>4. </a:t>
            </a:r>
            <a:r>
              <a:rPr lang="id-ID" sz="2000" dirty="0" err="1">
                <a:effectLst/>
                <a:latin typeface="Times New Roman,Italic" pitchFamily="2" charset="0"/>
              </a:rPr>
              <a:t>Actual</a:t>
            </a:r>
            <a:r>
              <a:rPr lang="id-ID" sz="2000" dirty="0">
                <a:effectLst/>
                <a:latin typeface="Times New Roman,Italic" pitchFamily="2" charset="0"/>
              </a:rPr>
              <a:t> System </a:t>
            </a:r>
            <a:r>
              <a:rPr lang="id-ID" sz="2000" dirty="0" err="1">
                <a:effectLst/>
                <a:latin typeface="Times New Roman,Italic" pitchFamily="2" charset="0"/>
              </a:rPr>
              <a:t>Usage</a:t>
            </a:r>
            <a:r>
              <a:rPr lang="id-ID" sz="2000" dirty="0">
                <a:effectLst/>
                <a:latin typeface="Times New Roman,Italic" pitchFamily="2" charset="0"/>
              </a:rPr>
              <a:t> (ASU)</a:t>
            </a:r>
            <a:br>
              <a:rPr lang="id-ID" sz="2000" dirty="0">
                <a:effectLst/>
                <a:latin typeface="Times New Roman,Italic" pitchFamily="2" charset="0"/>
              </a:rPr>
            </a:br>
            <a:r>
              <a:rPr lang="id-ID" sz="2000" dirty="0" err="1">
                <a:effectLst/>
                <a:latin typeface="Times New Roman,Italic" pitchFamily="2" charset="0"/>
              </a:rPr>
              <a:t>Actual</a:t>
            </a:r>
            <a:r>
              <a:rPr lang="id-ID" sz="2000" dirty="0">
                <a:effectLst/>
                <a:latin typeface="Times New Roman,Italic" pitchFamily="2" charset="0"/>
              </a:rPr>
              <a:t> System </a:t>
            </a:r>
            <a:r>
              <a:rPr lang="id-ID" sz="2000" dirty="0" err="1">
                <a:effectLst/>
                <a:latin typeface="Times New Roman,Italic" pitchFamily="2" charset="0"/>
              </a:rPr>
              <a:t>Usage</a:t>
            </a:r>
            <a:r>
              <a:rPr lang="id-ID" sz="2000" dirty="0">
                <a:effectLst/>
                <a:latin typeface="Times New Roman,Italic" pitchFamily="2" charset="0"/>
              </a:rPr>
              <a:t> </a:t>
            </a:r>
            <a:r>
              <a:rPr lang="id-ID" sz="2000" dirty="0">
                <a:effectLst/>
                <a:latin typeface="Times New Roman" panose="02020603050405020304" pitchFamily="18" charset="0"/>
              </a:rPr>
              <a:t>adalah kondisi nyata penggunaan sistem. Dikonsepkan dalam bentuk pengukuran terhadap frekuensi dan durasi waktu penggunaan teknologi”. </a:t>
            </a:r>
            <a:endParaRPr lang="id-ID" sz="2000" dirty="0"/>
          </a:p>
          <a:p>
            <a:pPr marL="0" indent="0">
              <a:buNone/>
            </a:pPr>
            <a:endParaRPr lang="id-ID" sz="2000" dirty="0"/>
          </a:p>
        </p:txBody>
      </p:sp>
    </p:spTree>
    <p:extLst>
      <p:ext uri="{BB962C8B-B14F-4D97-AF65-F5344CB8AC3E}">
        <p14:creationId xmlns:p14="http://schemas.microsoft.com/office/powerpoint/2010/main" val="13180508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Judul 1">
            <a:extLst>
              <a:ext uri="{FF2B5EF4-FFF2-40B4-BE49-F238E27FC236}">
                <a16:creationId xmlns:a16="http://schemas.microsoft.com/office/drawing/2014/main" id="{E70551C3-969C-B62C-5FC1-39BBB9865261}"/>
              </a:ext>
            </a:extLst>
          </p:cNvPr>
          <p:cNvSpPr>
            <a:spLocks noGrp="1"/>
          </p:cNvSpPr>
          <p:nvPr>
            <p:ph type="title"/>
          </p:nvPr>
        </p:nvSpPr>
        <p:spPr>
          <a:xfrm>
            <a:off x="1371599" y="294538"/>
            <a:ext cx="9895951" cy="1033669"/>
          </a:xfrm>
        </p:spPr>
        <p:txBody>
          <a:bodyPr>
            <a:normAutofit/>
          </a:bodyPr>
          <a:lstStyle/>
          <a:p>
            <a:r>
              <a:rPr lang="id-ID" sz="4000">
                <a:solidFill>
                  <a:srgbClr val="FFFFFF"/>
                </a:solidFill>
                <a:effectLst/>
                <a:latin typeface="Times New Roman,Bold" pitchFamily="2" charset="0"/>
              </a:rPr>
              <a:t>Indikator Kualitas Teknologi Informasi </a:t>
            </a:r>
            <a:endParaRPr lang="id-ID" sz="4000">
              <a:solidFill>
                <a:srgbClr val="FFFFFF"/>
              </a:solidFill>
            </a:endParaRPr>
          </a:p>
        </p:txBody>
      </p:sp>
      <p:sp>
        <p:nvSpPr>
          <p:cNvPr id="3" name="Tampungan Konten 2">
            <a:extLst>
              <a:ext uri="{FF2B5EF4-FFF2-40B4-BE49-F238E27FC236}">
                <a16:creationId xmlns:a16="http://schemas.microsoft.com/office/drawing/2014/main" id="{06CA57C2-465B-F6AF-3CB2-C1E33C22B7C6}"/>
              </a:ext>
            </a:extLst>
          </p:cNvPr>
          <p:cNvSpPr>
            <a:spLocks noGrp="1"/>
          </p:cNvSpPr>
          <p:nvPr>
            <p:ph idx="1"/>
          </p:nvPr>
        </p:nvSpPr>
        <p:spPr>
          <a:xfrm>
            <a:off x="1233982" y="2217090"/>
            <a:ext cx="9724031" cy="3683358"/>
          </a:xfrm>
        </p:spPr>
        <p:txBody>
          <a:bodyPr anchor="ctr">
            <a:normAutofit/>
          </a:bodyPr>
          <a:lstStyle/>
          <a:p>
            <a:pPr marL="0" indent="0">
              <a:buNone/>
            </a:pPr>
            <a:r>
              <a:rPr lang="id-ID" sz="1900" dirty="0">
                <a:effectLst/>
                <a:latin typeface="Times New Roman" panose="02020603050405020304" pitchFamily="18" charset="0"/>
              </a:rPr>
              <a:t>Menurut Pratama (2008) dalam Risal </a:t>
            </a:r>
            <a:r>
              <a:rPr lang="id-ID" sz="1900" dirty="0" err="1">
                <a:effectLst/>
                <a:latin typeface="Times New Roman" panose="02020603050405020304" pitchFamily="18" charset="0"/>
              </a:rPr>
              <a:t>Laihad</a:t>
            </a:r>
            <a:r>
              <a:rPr lang="id-ID" sz="1900" dirty="0">
                <a:effectLst/>
                <a:latin typeface="Times New Roman" panose="02020603050405020304" pitchFamily="18" charset="0"/>
              </a:rPr>
              <a:t> (2013), indikator dari Teknologi Informasi yaitu: </a:t>
            </a:r>
            <a:endParaRPr lang="id-ID" sz="1900" dirty="0"/>
          </a:p>
          <a:p>
            <a:pPr marL="0" indent="0">
              <a:buNone/>
            </a:pPr>
            <a:r>
              <a:rPr lang="id-ID" sz="1900" dirty="0" err="1">
                <a:effectLst/>
                <a:latin typeface="Times New Roman,Italic" pitchFamily="2" charset="0"/>
              </a:rPr>
              <a:t>Accepted</a:t>
            </a:r>
            <a:r>
              <a:rPr lang="id-ID" sz="1900" dirty="0">
                <a:effectLst/>
                <a:latin typeface="Times New Roman,Italic" pitchFamily="2" charset="0"/>
              </a:rPr>
              <a:t> </a:t>
            </a:r>
            <a:r>
              <a:rPr lang="id-ID" sz="1900" dirty="0" err="1">
                <a:effectLst/>
                <a:latin typeface="Times New Roman,Italic" pitchFamily="2" charset="0"/>
              </a:rPr>
              <a:t>to</a:t>
            </a:r>
            <a:r>
              <a:rPr lang="id-ID" sz="1900" dirty="0">
                <a:effectLst/>
                <a:latin typeface="Times New Roman,Italic" pitchFamily="2" charset="0"/>
              </a:rPr>
              <a:t> Use (AU)</a:t>
            </a:r>
            <a:br>
              <a:rPr lang="id-ID" sz="1900" dirty="0">
                <a:effectLst/>
                <a:latin typeface="Times New Roman,Italic" pitchFamily="2" charset="0"/>
              </a:rPr>
            </a:br>
            <a:r>
              <a:rPr lang="id-ID" sz="1900" dirty="0">
                <a:effectLst/>
                <a:latin typeface="Times New Roman" panose="02020603050405020304" pitchFamily="18" charset="0"/>
              </a:rPr>
              <a:t>Penerimaan pengguna teknologi informasi adalah keterkaitan antara variasi permasalahan pengguna dan potensi imbalan yang diterima jika teknologi informasi diaplikasikan dalam aktivitas penggunaan.</a:t>
            </a:r>
          </a:p>
          <a:p>
            <a:pPr marL="0" indent="0">
              <a:buNone/>
            </a:pPr>
            <a:r>
              <a:rPr lang="id-ID" sz="1900" dirty="0">
                <a:effectLst/>
                <a:latin typeface="Times New Roman" panose="02020603050405020304" pitchFamily="18" charset="0"/>
              </a:rPr>
              <a:t>Sedangkan menurut </a:t>
            </a:r>
            <a:r>
              <a:rPr lang="id-ID" sz="1900" dirty="0" err="1">
                <a:effectLst/>
                <a:latin typeface="Times New Roman" panose="02020603050405020304" pitchFamily="18" charset="0"/>
              </a:rPr>
              <a:t>Goodhue</a:t>
            </a:r>
            <a:r>
              <a:rPr lang="id-ID" sz="1900" dirty="0">
                <a:effectLst/>
                <a:latin typeface="Times New Roman" panose="02020603050405020304" pitchFamily="18" charset="0"/>
              </a:rPr>
              <a:t> dan </a:t>
            </a:r>
            <a:r>
              <a:rPr lang="id-ID" sz="1900" dirty="0" err="1">
                <a:effectLst/>
                <a:latin typeface="Times New Roman" panose="02020603050405020304" pitchFamily="18" charset="0"/>
              </a:rPr>
              <a:t>Thompson</a:t>
            </a:r>
            <a:r>
              <a:rPr lang="id-ID" sz="1900" dirty="0">
                <a:effectLst/>
                <a:latin typeface="Times New Roman" panose="02020603050405020304" pitchFamily="18" charset="0"/>
              </a:rPr>
              <a:t> (1995) dalam Risal </a:t>
            </a:r>
            <a:r>
              <a:rPr lang="id-ID" sz="1900" dirty="0" err="1">
                <a:effectLst/>
                <a:latin typeface="Times New Roman" panose="02020603050405020304" pitchFamily="18" charset="0"/>
              </a:rPr>
              <a:t>Laihad</a:t>
            </a:r>
            <a:r>
              <a:rPr lang="id-ID" sz="1900" dirty="0">
                <a:effectLst/>
                <a:latin typeface="Times New Roman" panose="02020603050405020304" pitchFamily="18" charset="0"/>
              </a:rPr>
              <a:t> (2013), menyatakan bahwa indikator dari Teknologi Informasi yaitu : </a:t>
            </a:r>
            <a:endParaRPr lang="id-ID" sz="1900" dirty="0"/>
          </a:p>
          <a:p>
            <a:pPr marL="0" indent="0">
              <a:buNone/>
            </a:pPr>
            <a:r>
              <a:rPr lang="id-ID" sz="1900" dirty="0">
                <a:effectLst/>
                <a:latin typeface="Times New Roman,Italic" pitchFamily="2" charset="0"/>
              </a:rPr>
              <a:t>“</a:t>
            </a:r>
            <a:r>
              <a:rPr lang="id-ID" sz="1900" dirty="0" err="1">
                <a:effectLst/>
                <a:latin typeface="Times New Roman,Italic" pitchFamily="2" charset="0"/>
              </a:rPr>
              <a:t>Task</a:t>
            </a:r>
            <a:r>
              <a:rPr lang="id-ID" sz="1900" dirty="0">
                <a:effectLst/>
                <a:latin typeface="Times New Roman,Italic" pitchFamily="2" charset="0"/>
              </a:rPr>
              <a:t> Technology Fit (TTF)</a:t>
            </a:r>
            <a:br>
              <a:rPr lang="id-ID" sz="1900" dirty="0">
                <a:effectLst/>
                <a:latin typeface="Times New Roman,Italic" pitchFamily="2" charset="0"/>
              </a:rPr>
            </a:br>
            <a:r>
              <a:rPr lang="id-ID" sz="1900" dirty="0">
                <a:effectLst/>
                <a:latin typeface="Times New Roman" panose="02020603050405020304" pitchFamily="18" charset="0"/>
              </a:rPr>
              <a:t>TTF adalah tingkat </a:t>
            </a:r>
            <a:r>
              <a:rPr lang="id-ID" sz="1900" dirty="0" err="1">
                <a:effectLst/>
                <a:latin typeface="Times New Roman" panose="02020603050405020304" pitchFamily="18" charset="0"/>
              </a:rPr>
              <a:t>dimana</a:t>
            </a:r>
            <a:r>
              <a:rPr lang="id-ID" sz="1900" dirty="0">
                <a:effectLst/>
                <a:latin typeface="Times New Roman" panose="02020603050405020304" pitchFamily="18" charset="0"/>
              </a:rPr>
              <a:t> teknologi membantu individu dalam pelaksanaan tugas-tugasnya atau tugas jabatan. Secara lebih spesifik, TTF merupakan penyesuaian antara kebutuhan akan tugas-tugas, kemampuan individu dan fungsi teknologi”. </a:t>
            </a:r>
            <a:endParaRPr lang="id-ID" sz="1900" dirty="0"/>
          </a:p>
          <a:p>
            <a:pPr marL="0" indent="0">
              <a:buNone/>
            </a:pPr>
            <a:endParaRPr lang="id-ID" sz="1900" dirty="0"/>
          </a:p>
          <a:p>
            <a:pPr marL="0" indent="0">
              <a:buNone/>
            </a:pPr>
            <a:endParaRPr lang="id-ID" sz="1900" dirty="0"/>
          </a:p>
        </p:txBody>
      </p:sp>
    </p:spTree>
    <p:extLst>
      <p:ext uri="{BB962C8B-B14F-4D97-AF65-F5344CB8AC3E}">
        <p14:creationId xmlns:p14="http://schemas.microsoft.com/office/powerpoint/2010/main" val="7244030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Judul 1">
            <a:extLst>
              <a:ext uri="{FF2B5EF4-FFF2-40B4-BE49-F238E27FC236}">
                <a16:creationId xmlns:a16="http://schemas.microsoft.com/office/drawing/2014/main" id="{E23CD881-A013-75A5-09F0-B2E3755B7394}"/>
              </a:ext>
            </a:extLst>
          </p:cNvPr>
          <p:cNvSpPr>
            <a:spLocks noGrp="1"/>
          </p:cNvSpPr>
          <p:nvPr>
            <p:ph type="title"/>
          </p:nvPr>
        </p:nvSpPr>
        <p:spPr>
          <a:xfrm>
            <a:off x="1371599" y="294538"/>
            <a:ext cx="9895951" cy="1033669"/>
          </a:xfrm>
        </p:spPr>
        <p:txBody>
          <a:bodyPr>
            <a:normAutofit/>
          </a:bodyPr>
          <a:lstStyle/>
          <a:p>
            <a:r>
              <a:rPr lang="id-ID" sz="4000" dirty="0">
                <a:solidFill>
                  <a:srgbClr val="FFFFFF"/>
                </a:solidFill>
                <a:effectLst/>
                <a:latin typeface="Times New Roman,Bold" pitchFamily="2" charset="0"/>
              </a:rPr>
              <a:t>Indikator Kualitas Teknologi Informasi </a:t>
            </a:r>
            <a:endParaRPr lang="id-ID" sz="4000" dirty="0">
              <a:solidFill>
                <a:srgbClr val="FFFFFF"/>
              </a:solidFill>
            </a:endParaRPr>
          </a:p>
        </p:txBody>
      </p:sp>
      <p:sp>
        <p:nvSpPr>
          <p:cNvPr id="3" name="Tampungan Konten 2">
            <a:extLst>
              <a:ext uri="{FF2B5EF4-FFF2-40B4-BE49-F238E27FC236}">
                <a16:creationId xmlns:a16="http://schemas.microsoft.com/office/drawing/2014/main" id="{882C7267-01D7-2E9A-3069-540C7E98FA5E}"/>
              </a:ext>
            </a:extLst>
          </p:cNvPr>
          <p:cNvSpPr>
            <a:spLocks noGrp="1"/>
          </p:cNvSpPr>
          <p:nvPr>
            <p:ph idx="1"/>
          </p:nvPr>
        </p:nvSpPr>
        <p:spPr>
          <a:xfrm>
            <a:off x="1233982" y="1885279"/>
            <a:ext cx="9724031" cy="3683358"/>
          </a:xfrm>
        </p:spPr>
        <p:txBody>
          <a:bodyPr anchor="ctr">
            <a:normAutofit/>
          </a:bodyPr>
          <a:lstStyle/>
          <a:p>
            <a:pPr marL="0" indent="0">
              <a:buNone/>
            </a:pPr>
            <a:r>
              <a:rPr lang="id-ID" sz="2000" dirty="0">
                <a:effectLst/>
                <a:latin typeface="Times New Roman" panose="02020603050405020304" pitchFamily="18" charset="0"/>
              </a:rPr>
              <a:t>Dari indikator-indikator yang dikemukakan oleh para ahli, maka peneliti menggunakan indikator dalam penelitian ini adalah: </a:t>
            </a:r>
            <a:endParaRPr lang="id-ID" sz="2000" dirty="0"/>
          </a:p>
          <a:p>
            <a:pPr>
              <a:buFont typeface="+mj-lt"/>
              <a:buAutoNum type="arabicPeriod"/>
            </a:pPr>
            <a:r>
              <a:rPr lang="id-ID" sz="2000" dirty="0" err="1">
                <a:effectLst/>
                <a:latin typeface="Times New Roman,Italic" pitchFamily="2" charset="0"/>
              </a:rPr>
              <a:t>Perceived</a:t>
            </a:r>
            <a:r>
              <a:rPr lang="id-ID" sz="2000" dirty="0">
                <a:effectLst/>
                <a:latin typeface="Times New Roman,Italic" pitchFamily="2" charset="0"/>
              </a:rPr>
              <a:t> </a:t>
            </a:r>
            <a:r>
              <a:rPr lang="id-ID" sz="2000" dirty="0" err="1">
                <a:effectLst/>
                <a:latin typeface="Times New Roman,Italic" pitchFamily="2" charset="0"/>
              </a:rPr>
              <a:t>Ease</a:t>
            </a:r>
            <a:r>
              <a:rPr lang="id-ID" sz="2000" dirty="0">
                <a:effectLst/>
                <a:latin typeface="Times New Roman,Italic" pitchFamily="2" charset="0"/>
              </a:rPr>
              <a:t> </a:t>
            </a:r>
            <a:r>
              <a:rPr lang="id-ID" sz="2000" dirty="0" err="1">
                <a:effectLst/>
                <a:latin typeface="Times New Roman,Italic" pitchFamily="2" charset="0"/>
              </a:rPr>
              <a:t>of</a:t>
            </a:r>
            <a:r>
              <a:rPr lang="id-ID" sz="2000" dirty="0">
                <a:effectLst/>
                <a:latin typeface="Times New Roman,Italic" pitchFamily="2" charset="0"/>
              </a:rPr>
              <a:t> Use (PEOU) </a:t>
            </a:r>
            <a:r>
              <a:rPr lang="id-ID" sz="2000" dirty="0">
                <a:effectLst/>
                <a:latin typeface="Times New Roman" panose="02020603050405020304" pitchFamily="18" charset="0"/>
              </a:rPr>
              <a:t>(Davis, 1989), </a:t>
            </a:r>
          </a:p>
          <a:p>
            <a:pPr>
              <a:buFont typeface="+mj-lt"/>
              <a:buAutoNum type="arabicPeriod"/>
            </a:pPr>
            <a:r>
              <a:rPr lang="id-ID" sz="2000" dirty="0" err="1">
                <a:effectLst/>
                <a:latin typeface="Times New Roman,Italic" pitchFamily="2" charset="0"/>
              </a:rPr>
              <a:t>Accepted</a:t>
            </a:r>
            <a:r>
              <a:rPr lang="id-ID" sz="2000" dirty="0">
                <a:effectLst/>
                <a:latin typeface="Times New Roman,Italic" pitchFamily="2" charset="0"/>
              </a:rPr>
              <a:t> </a:t>
            </a:r>
            <a:r>
              <a:rPr lang="id-ID" sz="2000" dirty="0" err="1">
                <a:effectLst/>
                <a:latin typeface="Times New Roman,Italic" pitchFamily="2" charset="0"/>
              </a:rPr>
              <a:t>to</a:t>
            </a:r>
            <a:r>
              <a:rPr lang="id-ID" sz="2000" dirty="0">
                <a:effectLst/>
                <a:latin typeface="Times New Roman,Italic" pitchFamily="2" charset="0"/>
              </a:rPr>
              <a:t> Use (AU) </a:t>
            </a:r>
            <a:r>
              <a:rPr lang="id-ID" sz="2000" dirty="0">
                <a:effectLst/>
                <a:latin typeface="Times New Roman" panose="02020603050405020304" pitchFamily="18" charset="0"/>
              </a:rPr>
              <a:t>(Pratama, 2008), dan </a:t>
            </a:r>
          </a:p>
          <a:p>
            <a:pPr>
              <a:buFont typeface="+mj-lt"/>
              <a:buAutoNum type="arabicPeriod"/>
            </a:pPr>
            <a:r>
              <a:rPr lang="id-ID" sz="2000" dirty="0" err="1">
                <a:effectLst/>
                <a:latin typeface="Times New Roman,Italic" pitchFamily="2" charset="0"/>
              </a:rPr>
              <a:t>Task</a:t>
            </a:r>
            <a:r>
              <a:rPr lang="id-ID" sz="2000" dirty="0">
                <a:effectLst/>
                <a:latin typeface="Times New Roman,Italic" pitchFamily="2" charset="0"/>
              </a:rPr>
              <a:t> Technology Fit (TTF) </a:t>
            </a:r>
            <a:r>
              <a:rPr lang="id-ID" sz="2000" dirty="0">
                <a:effectLst/>
                <a:latin typeface="Times New Roman" panose="02020603050405020304" pitchFamily="18" charset="0"/>
              </a:rPr>
              <a:t>(</a:t>
            </a:r>
            <a:r>
              <a:rPr lang="id-ID" sz="2000" dirty="0" err="1">
                <a:effectLst/>
                <a:latin typeface="Times New Roman" panose="02020603050405020304" pitchFamily="18" charset="0"/>
              </a:rPr>
              <a:t>Goodhue</a:t>
            </a:r>
            <a:r>
              <a:rPr lang="id-ID" sz="2000" dirty="0">
                <a:effectLst/>
                <a:latin typeface="Times New Roman" panose="02020603050405020304" pitchFamily="18" charset="0"/>
              </a:rPr>
              <a:t> dan </a:t>
            </a:r>
            <a:r>
              <a:rPr lang="id-ID" sz="2000" dirty="0" err="1">
                <a:effectLst/>
                <a:latin typeface="Times New Roman" panose="02020603050405020304" pitchFamily="18" charset="0"/>
              </a:rPr>
              <a:t>Thompson</a:t>
            </a:r>
            <a:r>
              <a:rPr lang="id-ID" sz="2000" dirty="0">
                <a:effectLst/>
                <a:latin typeface="Times New Roman" panose="02020603050405020304" pitchFamily="18" charset="0"/>
              </a:rPr>
              <a:t>, 1995) </a:t>
            </a:r>
          </a:p>
          <a:p>
            <a:pPr marL="0" indent="0">
              <a:buNone/>
            </a:pPr>
            <a:endParaRPr lang="id-ID" sz="2000" dirty="0"/>
          </a:p>
        </p:txBody>
      </p:sp>
    </p:spTree>
    <p:extLst>
      <p:ext uri="{BB962C8B-B14F-4D97-AF65-F5344CB8AC3E}">
        <p14:creationId xmlns:p14="http://schemas.microsoft.com/office/powerpoint/2010/main" val="28914822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Judul 1">
            <a:extLst>
              <a:ext uri="{FF2B5EF4-FFF2-40B4-BE49-F238E27FC236}">
                <a16:creationId xmlns:a16="http://schemas.microsoft.com/office/drawing/2014/main" id="{B810CFAF-2856-3861-9BE8-161B98BAB262}"/>
              </a:ext>
            </a:extLst>
          </p:cNvPr>
          <p:cNvSpPr>
            <a:spLocks noGrp="1"/>
          </p:cNvSpPr>
          <p:nvPr>
            <p:ph type="title"/>
          </p:nvPr>
        </p:nvSpPr>
        <p:spPr>
          <a:xfrm>
            <a:off x="1371599" y="294538"/>
            <a:ext cx="9895951" cy="1033669"/>
          </a:xfrm>
        </p:spPr>
        <p:txBody>
          <a:bodyPr>
            <a:normAutofit/>
          </a:bodyPr>
          <a:lstStyle/>
          <a:p>
            <a:r>
              <a:rPr lang="id-ID" sz="4000" dirty="0">
                <a:solidFill>
                  <a:srgbClr val="FFFFFF"/>
                </a:solidFill>
                <a:latin typeface="Times New Roman" panose="02020603050405020304" pitchFamily="18" charset="0"/>
                <a:cs typeface="Times New Roman" panose="02020603050405020304" pitchFamily="18" charset="0"/>
              </a:rPr>
              <a:t>Deskripsi Mata Kuliah</a:t>
            </a:r>
          </a:p>
        </p:txBody>
      </p:sp>
      <p:sp>
        <p:nvSpPr>
          <p:cNvPr id="3" name="Tampungan Konten 2">
            <a:extLst>
              <a:ext uri="{FF2B5EF4-FFF2-40B4-BE49-F238E27FC236}">
                <a16:creationId xmlns:a16="http://schemas.microsoft.com/office/drawing/2014/main" id="{7F2C6D36-CEA9-9B51-CDF6-8F687C93BC41}"/>
              </a:ext>
            </a:extLst>
          </p:cNvPr>
          <p:cNvSpPr>
            <a:spLocks noGrp="1"/>
          </p:cNvSpPr>
          <p:nvPr>
            <p:ph idx="1"/>
          </p:nvPr>
        </p:nvSpPr>
        <p:spPr>
          <a:xfrm>
            <a:off x="1119351" y="1622745"/>
            <a:ext cx="9724031" cy="3683358"/>
          </a:xfrm>
        </p:spPr>
        <p:txBody>
          <a:bodyPr anchor="ctr">
            <a:normAutofit/>
          </a:bodyPr>
          <a:lstStyle/>
          <a:p>
            <a:pPr marL="0" indent="0">
              <a:buNone/>
            </a:pPr>
            <a:r>
              <a:rPr lang="id-ID" sz="2000" b="0" i="0" dirty="0">
                <a:effectLst/>
                <a:latin typeface="Times New Roman" panose="02020603050405020304" pitchFamily="18" charset="0"/>
                <a:cs typeface="Times New Roman" panose="02020603050405020304" pitchFamily="18" charset="0"/>
              </a:rPr>
              <a:t>Mata kuliah manajemen kualitas teknologi informasi merupakan : </a:t>
            </a:r>
          </a:p>
          <a:p>
            <a:r>
              <a:rPr lang="id-ID" sz="2000" dirty="0">
                <a:latin typeface="Times New Roman" panose="02020603050405020304" pitchFamily="18" charset="0"/>
                <a:cs typeface="Times New Roman" panose="02020603050405020304" pitchFamily="18" charset="0"/>
              </a:rPr>
              <a:t>M</a:t>
            </a:r>
            <a:r>
              <a:rPr lang="id-ID" sz="2000" b="0" i="0" dirty="0">
                <a:effectLst/>
                <a:latin typeface="Times New Roman" panose="02020603050405020304" pitchFamily="18" charset="0"/>
                <a:cs typeface="Times New Roman" panose="02020603050405020304" pitchFamily="18" charset="0"/>
              </a:rPr>
              <a:t>ata kuliah yang erat kaitannya dengan pengembangan teknologi informasi.</a:t>
            </a:r>
          </a:p>
          <a:p>
            <a:r>
              <a:rPr lang="id-ID" sz="2000" b="0" i="0" dirty="0">
                <a:effectLst/>
                <a:latin typeface="Times New Roman" panose="02020603050405020304" pitchFamily="18" charset="0"/>
                <a:cs typeface="Times New Roman" panose="02020603050405020304" pitchFamily="18" charset="0"/>
              </a:rPr>
              <a:t>Mata kuliah ini berisi ilmu mengenai komponen dan proses dalam manajemen kualitas teknologi informasi. </a:t>
            </a:r>
          </a:p>
          <a:p>
            <a:r>
              <a:rPr lang="id-ID" sz="2000" b="0" i="0" dirty="0">
                <a:effectLst/>
                <a:latin typeface="Times New Roman" panose="02020603050405020304" pitchFamily="18" charset="0"/>
                <a:cs typeface="Times New Roman" panose="02020603050405020304" pitchFamily="18" charset="0"/>
              </a:rPr>
              <a:t>Mata kuliah ini mencakup faktor-faktor dalam kualitas teknologi informasi, </a:t>
            </a:r>
            <a:r>
              <a:rPr lang="id-ID" sz="2000" b="0" i="0" dirty="0" err="1">
                <a:effectLst/>
                <a:latin typeface="Times New Roman" panose="02020603050405020304" pitchFamily="18" charset="0"/>
                <a:cs typeface="Times New Roman" panose="02020603050405020304" pitchFamily="18" charset="0"/>
              </a:rPr>
              <a:t>software</a:t>
            </a:r>
            <a:r>
              <a:rPr lang="id-ID" sz="2000" b="0" i="0" dirty="0">
                <a:effectLst/>
                <a:latin typeface="Times New Roman" panose="02020603050405020304" pitchFamily="18" charset="0"/>
                <a:cs typeface="Times New Roman" panose="02020603050405020304" pitchFamily="18" charset="0"/>
              </a:rPr>
              <a:t> </a:t>
            </a:r>
            <a:r>
              <a:rPr lang="id-ID" sz="2000" b="0" i="0" dirty="0" err="1">
                <a:effectLst/>
                <a:latin typeface="Times New Roman" panose="02020603050405020304" pitchFamily="18" charset="0"/>
                <a:cs typeface="Times New Roman" panose="02020603050405020304" pitchFamily="18" charset="0"/>
              </a:rPr>
              <a:t>metrics</a:t>
            </a:r>
            <a:r>
              <a:rPr lang="id-ID" sz="2000" b="0" i="0" dirty="0">
                <a:effectLst/>
                <a:latin typeface="Times New Roman" panose="02020603050405020304" pitchFamily="18" charset="0"/>
                <a:cs typeface="Times New Roman" panose="02020603050405020304" pitchFamily="18" charset="0"/>
              </a:rPr>
              <a:t>, </a:t>
            </a:r>
            <a:r>
              <a:rPr lang="id-ID" sz="2000" b="0" i="0" dirty="0" err="1">
                <a:effectLst/>
                <a:latin typeface="Times New Roman" panose="02020603050405020304" pitchFamily="18" charset="0"/>
                <a:cs typeface="Times New Roman" panose="02020603050405020304" pitchFamily="18" charset="0"/>
              </a:rPr>
              <a:t>software</a:t>
            </a:r>
            <a:r>
              <a:rPr lang="id-ID" sz="2000" b="0" i="0" dirty="0">
                <a:effectLst/>
                <a:latin typeface="Times New Roman" panose="02020603050405020304" pitchFamily="18" charset="0"/>
                <a:cs typeface="Times New Roman" panose="02020603050405020304" pitchFamily="18" charset="0"/>
              </a:rPr>
              <a:t> testing, aktivitas penjaminan kualitas teknologi informasi pada daur hidup teknologi informasi, serta </a:t>
            </a:r>
            <a:r>
              <a:rPr lang="id-ID" sz="2000" b="0" i="0" dirty="0" err="1">
                <a:effectLst/>
                <a:latin typeface="Times New Roman" panose="02020603050405020304" pitchFamily="18" charset="0"/>
                <a:cs typeface="Times New Roman" panose="02020603050405020304" pitchFamily="18" charset="0"/>
              </a:rPr>
              <a:t>contract</a:t>
            </a:r>
            <a:r>
              <a:rPr lang="id-ID" sz="2000" b="0" i="0" dirty="0">
                <a:effectLst/>
                <a:latin typeface="Times New Roman" panose="02020603050405020304" pitchFamily="18" charset="0"/>
                <a:cs typeface="Times New Roman" panose="02020603050405020304" pitchFamily="18" charset="0"/>
              </a:rPr>
              <a:t> </a:t>
            </a:r>
            <a:r>
              <a:rPr lang="id-ID" sz="2000" b="0" i="0" dirty="0" err="1">
                <a:effectLst/>
                <a:latin typeface="Times New Roman" panose="02020603050405020304" pitchFamily="18" charset="0"/>
                <a:cs typeface="Times New Roman" panose="02020603050405020304" pitchFamily="18" charset="0"/>
              </a:rPr>
              <a:t>review</a:t>
            </a:r>
            <a:r>
              <a:rPr lang="id-ID" sz="2000" b="0" i="0" dirty="0">
                <a:effectLst/>
                <a:latin typeface="Times New Roman" panose="02020603050405020304" pitchFamily="18" charset="0"/>
                <a:cs typeface="Times New Roman" panose="02020603050405020304" pitchFamily="18" charset="0"/>
              </a:rPr>
              <a:t>.</a:t>
            </a:r>
            <a:endParaRPr lang="id-ID"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172139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Judul 1">
            <a:extLst>
              <a:ext uri="{FF2B5EF4-FFF2-40B4-BE49-F238E27FC236}">
                <a16:creationId xmlns:a16="http://schemas.microsoft.com/office/drawing/2014/main" id="{160153E9-9A0C-BAB4-A8DA-2C2DB5E3A3AC}"/>
              </a:ext>
            </a:extLst>
          </p:cNvPr>
          <p:cNvSpPr>
            <a:spLocks noGrp="1"/>
          </p:cNvSpPr>
          <p:nvPr>
            <p:ph type="title"/>
          </p:nvPr>
        </p:nvSpPr>
        <p:spPr>
          <a:xfrm>
            <a:off x="1371599" y="294538"/>
            <a:ext cx="9895951" cy="1033669"/>
          </a:xfrm>
        </p:spPr>
        <p:txBody>
          <a:bodyPr>
            <a:normAutofit/>
          </a:bodyPr>
          <a:lstStyle/>
          <a:p>
            <a:r>
              <a:rPr lang="id-ID" sz="4000" dirty="0">
                <a:solidFill>
                  <a:srgbClr val="FFFFFF"/>
                </a:solidFill>
                <a:latin typeface="Times New Roman" panose="02020603050405020304" pitchFamily="18" charset="0"/>
                <a:cs typeface="Times New Roman" panose="02020603050405020304" pitchFamily="18" charset="0"/>
              </a:rPr>
              <a:t>Capaian Mata kuliah</a:t>
            </a:r>
          </a:p>
        </p:txBody>
      </p:sp>
      <p:sp>
        <p:nvSpPr>
          <p:cNvPr id="3" name="Tampungan Konten 2">
            <a:extLst>
              <a:ext uri="{FF2B5EF4-FFF2-40B4-BE49-F238E27FC236}">
                <a16:creationId xmlns:a16="http://schemas.microsoft.com/office/drawing/2014/main" id="{D8E3853D-3E6A-985F-83D5-91DF818D4504}"/>
              </a:ext>
            </a:extLst>
          </p:cNvPr>
          <p:cNvSpPr>
            <a:spLocks noGrp="1"/>
          </p:cNvSpPr>
          <p:nvPr>
            <p:ph idx="1"/>
          </p:nvPr>
        </p:nvSpPr>
        <p:spPr>
          <a:xfrm>
            <a:off x="1371599" y="2318197"/>
            <a:ext cx="9724031" cy="3683358"/>
          </a:xfrm>
        </p:spPr>
        <p:txBody>
          <a:bodyPr anchor="ctr">
            <a:normAutofit/>
          </a:bodyPr>
          <a:lstStyle/>
          <a:p>
            <a:pPr>
              <a:buFont typeface="Arial" panose="020B0604020202020204" pitchFamily="34" charset="0"/>
              <a:buChar char="•"/>
            </a:pPr>
            <a:r>
              <a:rPr lang="id-ID" sz="2000" b="0" i="0">
                <a:effectLst/>
                <a:latin typeface="Times New Roman" panose="02020603050405020304" pitchFamily="18" charset="0"/>
                <a:cs typeface="Times New Roman" panose="02020603050405020304" pitchFamily="18" charset="0"/>
              </a:rPr>
              <a:t>Mahasiswa mampu menyebutkan dan menjelaskan secara umum komponen-komponen dalam sistem penjaminan kualitas teknologi informasi.</a:t>
            </a:r>
          </a:p>
          <a:p>
            <a:pPr>
              <a:buFont typeface="Arial" panose="020B0604020202020204" pitchFamily="34" charset="0"/>
              <a:buChar char="•"/>
            </a:pPr>
            <a:r>
              <a:rPr lang="id-ID" sz="2000" b="0" i="0">
                <a:effectLst/>
                <a:latin typeface="Times New Roman" panose="02020603050405020304" pitchFamily="18" charset="0"/>
                <a:cs typeface="Times New Roman" panose="02020603050405020304" pitchFamily="18" charset="0"/>
              </a:rPr>
              <a:t>Mahasiswa mampu menjelaskan mengenai aktivitas penjaminan kualitas teknologi informasi di dalam daur hidup pengembangan teknologi informasi.</a:t>
            </a:r>
          </a:p>
          <a:p>
            <a:pPr>
              <a:buFont typeface="Arial" panose="020B0604020202020204" pitchFamily="34" charset="0"/>
              <a:buChar char="•"/>
            </a:pPr>
            <a:r>
              <a:rPr lang="id-ID" sz="2000" b="0" i="0">
                <a:effectLst/>
                <a:latin typeface="Times New Roman" panose="02020603050405020304" pitchFamily="18" charset="0"/>
                <a:cs typeface="Times New Roman" panose="02020603050405020304" pitchFamily="18" charset="0"/>
              </a:rPr>
              <a:t>Menjelaskan tahap-tahap dan cara pengujian teknologi informasi</a:t>
            </a:r>
          </a:p>
          <a:p>
            <a:pPr>
              <a:buFont typeface="Arial" panose="020B0604020202020204" pitchFamily="34" charset="0"/>
              <a:buChar char="•"/>
            </a:pPr>
            <a:r>
              <a:rPr lang="id-ID" sz="2000" b="0" i="0">
                <a:effectLst/>
                <a:latin typeface="Times New Roman" panose="02020603050405020304" pitchFamily="18" charset="0"/>
                <a:cs typeface="Times New Roman" panose="02020603050405020304" pitchFamily="18" charset="0"/>
              </a:rPr>
              <a:t>Mahasiswa mampu Menjelaskan definisi CASE Tools dan kegunaannya pada kualitas teknologi informasi dan mampu menjelaskan klasifikasi, proses, produk, dan limitasi dari software metrics.</a:t>
            </a:r>
          </a:p>
          <a:p>
            <a:pPr>
              <a:buFont typeface="Arial" panose="020B0604020202020204" pitchFamily="34" charset="0"/>
              <a:buChar char="•"/>
            </a:pPr>
            <a:r>
              <a:rPr lang="id-ID" sz="2000" b="0" i="0">
                <a:effectLst/>
                <a:latin typeface="Times New Roman" panose="02020603050405020304" pitchFamily="18" charset="0"/>
                <a:cs typeface="Times New Roman" panose="02020603050405020304" pitchFamily="18" charset="0"/>
              </a:rPr>
              <a:t>Mahasiswa mampu menyebutkan dan menjelaskan standart-standart dalam manajemen kualitas teknologi informasi</a:t>
            </a:r>
          </a:p>
          <a:p>
            <a:endParaRPr lang="id-ID" sz="20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375776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Judul 1">
            <a:extLst>
              <a:ext uri="{FF2B5EF4-FFF2-40B4-BE49-F238E27FC236}">
                <a16:creationId xmlns:a16="http://schemas.microsoft.com/office/drawing/2014/main" id="{8FF34033-9E1F-7B87-C2CA-3076FE2EC483}"/>
              </a:ext>
            </a:extLst>
          </p:cNvPr>
          <p:cNvSpPr>
            <a:spLocks noGrp="1"/>
          </p:cNvSpPr>
          <p:nvPr>
            <p:ph type="title"/>
          </p:nvPr>
        </p:nvSpPr>
        <p:spPr>
          <a:xfrm>
            <a:off x="1371599" y="294538"/>
            <a:ext cx="9895951" cy="1033669"/>
          </a:xfrm>
        </p:spPr>
        <p:txBody>
          <a:bodyPr>
            <a:normAutofit/>
          </a:bodyPr>
          <a:lstStyle/>
          <a:p>
            <a:r>
              <a:rPr lang="id-ID" sz="4000" dirty="0">
                <a:solidFill>
                  <a:srgbClr val="FFFFFF"/>
                </a:solidFill>
                <a:latin typeface="Times New Roman" panose="02020603050405020304" pitchFamily="18" charset="0"/>
                <a:cs typeface="Times New Roman" panose="02020603050405020304" pitchFamily="18" charset="0"/>
              </a:rPr>
              <a:t>Pengertian Data dan Informasi</a:t>
            </a:r>
          </a:p>
        </p:txBody>
      </p:sp>
      <p:sp>
        <p:nvSpPr>
          <p:cNvPr id="3" name="Tampungan Konten 2">
            <a:extLst>
              <a:ext uri="{FF2B5EF4-FFF2-40B4-BE49-F238E27FC236}">
                <a16:creationId xmlns:a16="http://schemas.microsoft.com/office/drawing/2014/main" id="{6BBFE011-9334-256E-1D74-2BB5E3AA79E4}"/>
              </a:ext>
            </a:extLst>
          </p:cNvPr>
          <p:cNvSpPr>
            <a:spLocks noGrp="1"/>
          </p:cNvSpPr>
          <p:nvPr>
            <p:ph idx="1"/>
          </p:nvPr>
        </p:nvSpPr>
        <p:spPr>
          <a:xfrm>
            <a:off x="1371599" y="2386037"/>
            <a:ext cx="9724031" cy="3683358"/>
          </a:xfrm>
        </p:spPr>
        <p:txBody>
          <a:bodyPr anchor="ctr">
            <a:noAutofit/>
          </a:bodyPr>
          <a:lstStyle/>
          <a:p>
            <a:pPr marL="0" indent="0">
              <a:buNone/>
            </a:pPr>
            <a:endParaRPr lang="id-ID" sz="2400" dirty="0">
              <a:effectLst/>
              <a:latin typeface="Times New Roman" panose="02020603050405020304" pitchFamily="18" charset="0"/>
            </a:endParaRPr>
          </a:p>
          <a:p>
            <a:pPr marL="0" indent="0">
              <a:buNone/>
            </a:pPr>
            <a:endParaRPr lang="id-ID" sz="2400" dirty="0">
              <a:effectLst/>
              <a:latin typeface="Times New Roman" panose="02020603050405020304" pitchFamily="18" charset="0"/>
            </a:endParaRPr>
          </a:p>
          <a:p>
            <a:pPr marL="0" indent="0">
              <a:buNone/>
            </a:pPr>
            <a:endParaRPr lang="id-ID" sz="2400" dirty="0">
              <a:effectLst/>
              <a:latin typeface="Times New Roman" panose="02020603050405020304" pitchFamily="18" charset="0"/>
            </a:endParaRPr>
          </a:p>
          <a:p>
            <a:pPr marL="0" indent="0">
              <a:buNone/>
            </a:pPr>
            <a:r>
              <a:rPr lang="id-ID" sz="2400" dirty="0">
                <a:effectLst/>
                <a:latin typeface="Times New Roman" panose="02020603050405020304" pitchFamily="18" charset="0"/>
              </a:rPr>
              <a:t>Adapun definisi data dan informasi menurut </a:t>
            </a:r>
            <a:r>
              <a:rPr lang="id-ID" sz="2400" dirty="0" err="1">
                <a:effectLst/>
                <a:latin typeface="Times New Roman" panose="02020603050405020304" pitchFamily="18" charset="0"/>
              </a:rPr>
              <a:t>Laudon</a:t>
            </a:r>
            <a:r>
              <a:rPr lang="id-ID" sz="2400" dirty="0">
                <a:latin typeface="Times New Roman" panose="02020603050405020304" pitchFamily="18" charset="0"/>
              </a:rPr>
              <a:t> adalah  </a:t>
            </a:r>
            <a:r>
              <a:rPr lang="id-ID" sz="2400" dirty="0">
                <a:effectLst/>
                <a:latin typeface="Times New Roman" panose="02020603050405020304" pitchFamily="18" charset="0"/>
              </a:rPr>
              <a:t>“Data adalah sekumpulan fakta mentah yang mewakili kejadian-kejadian yang terjadi dalam organisasi/lingkungan fisik perusahaan. </a:t>
            </a:r>
            <a:endParaRPr lang="id-ID" sz="2400" dirty="0">
              <a:latin typeface="Times New Roman" panose="02020603050405020304" pitchFamily="18" charset="0"/>
            </a:endParaRPr>
          </a:p>
          <a:p>
            <a:pPr marL="0" indent="0">
              <a:buNone/>
            </a:pPr>
            <a:r>
              <a:rPr lang="id-ID" sz="2400" dirty="0">
                <a:effectLst/>
                <a:latin typeface="Times New Roman" panose="02020603050405020304" pitchFamily="18" charset="0"/>
              </a:rPr>
              <a:t>Informasi adalah data yang telah dibentuk menjadi sesuatu yang memiliki arti dan berguna bagi manusia”. </a:t>
            </a:r>
          </a:p>
          <a:p>
            <a:pPr marL="0" indent="0">
              <a:buNone/>
            </a:pPr>
            <a:r>
              <a:rPr lang="id-ID" sz="2400" dirty="0">
                <a:effectLst/>
                <a:latin typeface="Times New Roman" panose="02020603050405020304" pitchFamily="18" charset="0"/>
              </a:rPr>
              <a:t>Berdasarkan teori </a:t>
            </a:r>
            <a:r>
              <a:rPr lang="id-ID" sz="2400" dirty="0" err="1">
                <a:effectLst/>
                <a:latin typeface="Times New Roman" panose="02020603050405020304" pitchFamily="18" charset="0"/>
              </a:rPr>
              <a:t>diatas</a:t>
            </a:r>
            <a:r>
              <a:rPr lang="id-ID" sz="2400" dirty="0">
                <a:effectLst/>
                <a:latin typeface="Times New Roman" panose="02020603050405020304" pitchFamily="18" charset="0"/>
              </a:rPr>
              <a:t>, dapat dikatakan bahwa data merupakan fakta yang belum diolah. Sedangkan informasi merupakan hasil dari data yang telah diolah dan diorganisasikan, sehingga memberikan arti bagi penerima yang dapat mempengaruhi tindakan dalam pengambilan keputusan </a:t>
            </a:r>
            <a:endParaRPr lang="id-ID" sz="2400" dirty="0"/>
          </a:p>
          <a:p>
            <a:pPr marL="0" indent="0">
              <a:buNone/>
            </a:pPr>
            <a:endParaRPr lang="id-ID" sz="2400" dirty="0">
              <a:latin typeface="Times New Roman" panose="02020603050405020304" pitchFamily="18" charset="0"/>
            </a:endParaRPr>
          </a:p>
          <a:p>
            <a:pPr marL="0" indent="0">
              <a:buNone/>
            </a:pPr>
            <a:endParaRPr lang="id-ID" sz="2400" dirty="0"/>
          </a:p>
          <a:p>
            <a:pPr marL="0" indent="0">
              <a:buNone/>
            </a:pPr>
            <a:endParaRPr lang="id-ID" sz="2400" dirty="0"/>
          </a:p>
          <a:p>
            <a:endParaRPr lang="id-ID" sz="2400" dirty="0"/>
          </a:p>
          <a:p>
            <a:endParaRPr lang="id-ID" sz="2400" dirty="0"/>
          </a:p>
        </p:txBody>
      </p:sp>
    </p:spTree>
    <p:extLst>
      <p:ext uri="{BB962C8B-B14F-4D97-AF65-F5344CB8AC3E}">
        <p14:creationId xmlns:p14="http://schemas.microsoft.com/office/powerpoint/2010/main" val="30349848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4" name="Rectangle 43">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Judul 1">
            <a:extLst>
              <a:ext uri="{FF2B5EF4-FFF2-40B4-BE49-F238E27FC236}">
                <a16:creationId xmlns:a16="http://schemas.microsoft.com/office/drawing/2014/main" id="{32D6EAFA-B669-94DF-94BB-AE8F93893DAD}"/>
              </a:ext>
            </a:extLst>
          </p:cNvPr>
          <p:cNvSpPr>
            <a:spLocks noGrp="1"/>
          </p:cNvSpPr>
          <p:nvPr>
            <p:ph type="title"/>
          </p:nvPr>
        </p:nvSpPr>
        <p:spPr>
          <a:xfrm>
            <a:off x="1371599" y="294538"/>
            <a:ext cx="9895951" cy="1033669"/>
          </a:xfrm>
        </p:spPr>
        <p:txBody>
          <a:bodyPr>
            <a:normAutofit/>
          </a:bodyPr>
          <a:lstStyle/>
          <a:p>
            <a:r>
              <a:rPr lang="id-ID" sz="4000" dirty="0">
                <a:solidFill>
                  <a:srgbClr val="FFFFFF"/>
                </a:solidFill>
                <a:latin typeface="Times New Roman" panose="02020603050405020304" pitchFamily="18" charset="0"/>
                <a:cs typeface="Times New Roman" panose="02020603050405020304" pitchFamily="18" charset="0"/>
              </a:rPr>
              <a:t>Pengertian Teknologi Informasi</a:t>
            </a:r>
          </a:p>
        </p:txBody>
      </p:sp>
      <p:sp>
        <p:nvSpPr>
          <p:cNvPr id="3" name="Tampungan Konten 2">
            <a:extLst>
              <a:ext uri="{FF2B5EF4-FFF2-40B4-BE49-F238E27FC236}">
                <a16:creationId xmlns:a16="http://schemas.microsoft.com/office/drawing/2014/main" id="{E73A8423-B5CF-2F1D-6D70-E54F2A0F5812}"/>
              </a:ext>
            </a:extLst>
          </p:cNvPr>
          <p:cNvSpPr>
            <a:spLocks noGrp="1"/>
          </p:cNvSpPr>
          <p:nvPr>
            <p:ph idx="1"/>
          </p:nvPr>
        </p:nvSpPr>
        <p:spPr>
          <a:xfrm>
            <a:off x="924450" y="1092799"/>
            <a:ext cx="9724031" cy="3683358"/>
          </a:xfrm>
        </p:spPr>
        <p:txBody>
          <a:bodyPr anchor="ctr">
            <a:normAutofit/>
          </a:bodyPr>
          <a:lstStyle/>
          <a:p>
            <a:pPr marL="0" indent="0">
              <a:lnSpc>
                <a:spcPct val="100000"/>
              </a:lnSpc>
              <a:buNone/>
            </a:pPr>
            <a:r>
              <a:rPr lang="id-ID" sz="2400" dirty="0">
                <a:effectLst/>
                <a:latin typeface="Times New Roman" panose="02020603050405020304" pitchFamily="18" charset="0"/>
              </a:rPr>
              <a:t>Definisi Teknologi Informasi menurut </a:t>
            </a:r>
            <a:r>
              <a:rPr lang="id-ID" sz="2400" dirty="0" err="1">
                <a:effectLst/>
                <a:latin typeface="Times New Roman" panose="02020603050405020304" pitchFamily="18" charset="0"/>
              </a:rPr>
              <a:t>Jogiyanto</a:t>
            </a:r>
            <a:r>
              <a:rPr lang="id-ID" sz="2400" dirty="0">
                <a:effectLst/>
                <a:latin typeface="Times New Roman" panose="02020603050405020304" pitchFamily="18" charset="0"/>
              </a:rPr>
              <a:t> (2005:3): Teknologi Informasi (TI) adalah </a:t>
            </a:r>
            <a:r>
              <a:rPr lang="id-ID" sz="2400" dirty="0" err="1">
                <a:effectLst/>
                <a:latin typeface="Times New Roman" panose="02020603050405020304" pitchFamily="18" charset="0"/>
              </a:rPr>
              <a:t>subsistem</a:t>
            </a:r>
            <a:r>
              <a:rPr lang="id-ID" sz="2400" dirty="0">
                <a:effectLst/>
                <a:latin typeface="Times New Roman" panose="02020603050405020304" pitchFamily="18" charset="0"/>
              </a:rPr>
              <a:t> atau sistem bagian dari sistem informasi yang dibentuk dengan tujuan memberikan manfaat yang optimal </a:t>
            </a:r>
            <a:endParaRPr lang="id-ID" sz="2400" dirty="0"/>
          </a:p>
          <a:p>
            <a:pPr>
              <a:lnSpc>
                <a:spcPct val="100000"/>
              </a:lnSpc>
            </a:pPr>
            <a:endParaRPr lang="id-ID" sz="2400" dirty="0"/>
          </a:p>
        </p:txBody>
      </p:sp>
    </p:spTree>
    <p:extLst>
      <p:ext uri="{BB962C8B-B14F-4D97-AF65-F5344CB8AC3E}">
        <p14:creationId xmlns:p14="http://schemas.microsoft.com/office/powerpoint/2010/main" val="21433845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Judul 1">
            <a:extLst>
              <a:ext uri="{FF2B5EF4-FFF2-40B4-BE49-F238E27FC236}">
                <a16:creationId xmlns:a16="http://schemas.microsoft.com/office/drawing/2014/main" id="{0EF745DC-301A-C849-721E-C8A7040D8AB5}"/>
              </a:ext>
            </a:extLst>
          </p:cNvPr>
          <p:cNvSpPr>
            <a:spLocks noGrp="1"/>
          </p:cNvSpPr>
          <p:nvPr>
            <p:ph type="title"/>
          </p:nvPr>
        </p:nvSpPr>
        <p:spPr>
          <a:xfrm>
            <a:off x="1371599" y="294538"/>
            <a:ext cx="9895951" cy="1033669"/>
          </a:xfrm>
        </p:spPr>
        <p:txBody>
          <a:bodyPr>
            <a:normAutofit/>
          </a:bodyPr>
          <a:lstStyle/>
          <a:p>
            <a:r>
              <a:rPr lang="id-ID" sz="4000" dirty="0">
                <a:solidFill>
                  <a:srgbClr val="FFFFFF"/>
                </a:solidFill>
                <a:latin typeface="Times New Roman" panose="02020603050405020304" pitchFamily="18" charset="0"/>
                <a:cs typeface="Times New Roman" panose="02020603050405020304" pitchFamily="18" charset="0"/>
              </a:rPr>
              <a:t>Pengertian Kualitas Teknologi Informasi</a:t>
            </a:r>
          </a:p>
        </p:txBody>
      </p:sp>
      <p:sp>
        <p:nvSpPr>
          <p:cNvPr id="3" name="Tampungan Konten 2">
            <a:extLst>
              <a:ext uri="{FF2B5EF4-FFF2-40B4-BE49-F238E27FC236}">
                <a16:creationId xmlns:a16="http://schemas.microsoft.com/office/drawing/2014/main" id="{8AD2D3F1-0D9E-05A8-97D9-76CE5586AF89}"/>
              </a:ext>
            </a:extLst>
          </p:cNvPr>
          <p:cNvSpPr>
            <a:spLocks noGrp="1"/>
          </p:cNvSpPr>
          <p:nvPr>
            <p:ph idx="1"/>
          </p:nvPr>
        </p:nvSpPr>
        <p:spPr>
          <a:xfrm>
            <a:off x="1371599" y="1468746"/>
            <a:ext cx="9724031" cy="3920507"/>
          </a:xfrm>
        </p:spPr>
        <p:txBody>
          <a:bodyPr anchor="ctr">
            <a:normAutofit/>
          </a:bodyPr>
          <a:lstStyle/>
          <a:p>
            <a:pPr marL="0" indent="0" algn="just">
              <a:lnSpc>
                <a:spcPct val="100000"/>
              </a:lnSpc>
              <a:buNone/>
            </a:pPr>
            <a:r>
              <a:rPr lang="id-ID" sz="2400" dirty="0">
                <a:effectLst/>
                <a:latin typeface="Times New Roman" panose="02020603050405020304" pitchFamily="18" charset="0"/>
                <a:cs typeface="Times New Roman" panose="02020603050405020304" pitchFamily="18" charset="0"/>
              </a:rPr>
              <a:t>Kualitas Teknologi Informasi dapat dikatakan sebagai nilai dari hasil yang diharapkan dengan sempurna, apabila pengambil keputusan dapat mengambil keputusan secara optimal dengan menggunakan aplikasi dari teknologi informasi serta dapat membuat perusahaan ataupun individu lebih kompetitif karena akan mendapat manfaat dari kecanggihan teknologi informasi tersebut sehingga menghasilkan manfaat yang optimal. </a:t>
            </a:r>
            <a:endParaRPr lang="id-ID" sz="2400" dirty="0">
              <a:latin typeface="Times New Roman" panose="02020603050405020304" pitchFamily="18" charset="0"/>
              <a:cs typeface="Times New Roman" panose="02020603050405020304" pitchFamily="18" charset="0"/>
            </a:endParaRPr>
          </a:p>
          <a:p>
            <a:pPr algn="just">
              <a:lnSpc>
                <a:spcPct val="100000"/>
              </a:lnSpc>
            </a:pPr>
            <a:endParaRPr lang="id-ID"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29906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0" name="Rectangle 3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3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4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4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4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Judul 1">
            <a:extLst>
              <a:ext uri="{FF2B5EF4-FFF2-40B4-BE49-F238E27FC236}">
                <a16:creationId xmlns:a16="http://schemas.microsoft.com/office/drawing/2014/main" id="{49200B94-B0BE-83CE-EC1C-A79B703A7CB5}"/>
              </a:ext>
            </a:extLst>
          </p:cNvPr>
          <p:cNvSpPr>
            <a:spLocks noGrp="1"/>
          </p:cNvSpPr>
          <p:nvPr>
            <p:ph type="title"/>
          </p:nvPr>
        </p:nvSpPr>
        <p:spPr>
          <a:xfrm>
            <a:off x="1371599" y="294538"/>
            <a:ext cx="9895951" cy="1033669"/>
          </a:xfrm>
        </p:spPr>
        <p:txBody>
          <a:bodyPr>
            <a:noAutofit/>
          </a:bodyPr>
          <a:lstStyle/>
          <a:p>
            <a:br>
              <a:rPr lang="id-ID" sz="3200" dirty="0">
                <a:solidFill>
                  <a:srgbClr val="FFFFFF"/>
                </a:solidFill>
                <a:effectLst/>
                <a:latin typeface="Times New Roman,Bold" pitchFamily="2" charset="0"/>
              </a:rPr>
            </a:br>
            <a:r>
              <a:rPr lang="id-ID" sz="3200" dirty="0">
                <a:solidFill>
                  <a:srgbClr val="FFFFFF"/>
                </a:solidFill>
                <a:effectLst/>
                <a:latin typeface="Times New Roman,Bold" pitchFamily="2" charset="0"/>
              </a:rPr>
              <a:t>Komponen Kualitas Teknologi Informasi </a:t>
            </a:r>
            <a:br>
              <a:rPr lang="id-ID" sz="3200" dirty="0">
                <a:solidFill>
                  <a:srgbClr val="FFFFFF"/>
                </a:solidFill>
              </a:rPr>
            </a:br>
            <a:endParaRPr lang="id-ID" sz="3200" dirty="0">
              <a:solidFill>
                <a:srgbClr val="FFFFFF"/>
              </a:solidFill>
            </a:endParaRPr>
          </a:p>
        </p:txBody>
      </p:sp>
      <p:sp>
        <p:nvSpPr>
          <p:cNvPr id="55" name="Tampungan Konten 2">
            <a:extLst>
              <a:ext uri="{FF2B5EF4-FFF2-40B4-BE49-F238E27FC236}">
                <a16:creationId xmlns:a16="http://schemas.microsoft.com/office/drawing/2014/main" id="{73896511-F192-E0A5-2D92-C1640EAB153E}"/>
              </a:ext>
            </a:extLst>
          </p:cNvPr>
          <p:cNvSpPr>
            <a:spLocks noGrp="1"/>
          </p:cNvSpPr>
          <p:nvPr>
            <p:ph idx="1"/>
          </p:nvPr>
        </p:nvSpPr>
        <p:spPr>
          <a:xfrm>
            <a:off x="1371599" y="2880104"/>
            <a:ext cx="9724031" cy="3683358"/>
          </a:xfrm>
        </p:spPr>
        <p:txBody>
          <a:bodyPr anchor="ctr">
            <a:noAutofit/>
          </a:bodyPr>
          <a:lstStyle/>
          <a:p>
            <a:pPr marL="0" indent="0">
              <a:buNone/>
            </a:pPr>
            <a:endParaRPr lang="id-ID" sz="2000" dirty="0">
              <a:effectLst/>
              <a:latin typeface="Times New Roman" panose="02020603050405020304" pitchFamily="18" charset="0"/>
            </a:endParaRPr>
          </a:p>
          <a:p>
            <a:pPr marL="0" indent="0">
              <a:buNone/>
            </a:pPr>
            <a:r>
              <a:rPr lang="id-ID" sz="2000" dirty="0">
                <a:effectLst/>
                <a:latin typeface="Times New Roman" panose="02020603050405020304" pitchFamily="18" charset="0"/>
              </a:rPr>
              <a:t>Menurut Azhar Susanto (2004:87) komponen yang dapat mendukung suatu teknologi informasi untuk menghasilkan kualitas yang optimal digolongkan menjadi 6 bagian sebagai berikut : </a:t>
            </a:r>
            <a:br>
              <a:rPr lang="id-ID" sz="2000" dirty="0">
                <a:effectLst/>
                <a:latin typeface="Times New Roman" panose="02020603050405020304" pitchFamily="18" charset="0"/>
              </a:rPr>
            </a:br>
            <a:r>
              <a:rPr lang="id-ID" sz="2000" dirty="0">
                <a:effectLst/>
                <a:latin typeface="Times New Roman" panose="02020603050405020304" pitchFamily="18" charset="0"/>
              </a:rPr>
              <a:t>1. </a:t>
            </a:r>
            <a:r>
              <a:rPr lang="id-ID" sz="2000" dirty="0">
                <a:latin typeface="Times New Roman" panose="02020603050405020304" pitchFamily="18" charset="0"/>
              </a:rPr>
              <a:t>Hardware</a:t>
            </a:r>
          </a:p>
          <a:p>
            <a:pPr marL="0" indent="0">
              <a:buNone/>
            </a:pPr>
            <a:r>
              <a:rPr lang="id-ID" sz="2000" dirty="0">
                <a:effectLst/>
                <a:latin typeface="Times New Roman" panose="02020603050405020304" pitchFamily="18" charset="0"/>
              </a:rPr>
              <a:t>2. </a:t>
            </a:r>
            <a:r>
              <a:rPr lang="id-ID" sz="2000" dirty="0" err="1">
                <a:effectLst/>
                <a:latin typeface="Times New Roman" panose="02020603050405020304" pitchFamily="18" charset="0"/>
              </a:rPr>
              <a:t>Software</a:t>
            </a:r>
            <a:endParaRPr lang="id-ID" sz="2000" dirty="0">
              <a:effectLst/>
              <a:latin typeface="Times New Roman" panose="02020603050405020304" pitchFamily="18" charset="0"/>
            </a:endParaRPr>
          </a:p>
          <a:p>
            <a:pPr marL="0" indent="0">
              <a:buNone/>
            </a:pPr>
            <a:r>
              <a:rPr lang="id-ID" sz="2000" dirty="0">
                <a:effectLst/>
                <a:latin typeface="Times New Roman" panose="02020603050405020304" pitchFamily="18" charset="0"/>
              </a:rPr>
              <a:t>3. </a:t>
            </a:r>
            <a:r>
              <a:rPr lang="id-ID" sz="2000" dirty="0" err="1">
                <a:effectLst/>
                <a:latin typeface="Times New Roman" panose="02020603050405020304" pitchFamily="18" charset="0"/>
              </a:rPr>
              <a:t>Brainware</a:t>
            </a:r>
            <a:endParaRPr lang="id-ID" sz="2000" dirty="0">
              <a:effectLst/>
              <a:latin typeface="Times New Roman" panose="02020603050405020304" pitchFamily="18" charset="0"/>
            </a:endParaRPr>
          </a:p>
          <a:p>
            <a:pPr marL="0" indent="0">
              <a:buNone/>
            </a:pPr>
            <a:r>
              <a:rPr lang="id-ID" sz="2000" dirty="0">
                <a:effectLst/>
                <a:latin typeface="Times New Roman" panose="02020603050405020304" pitchFamily="18" charset="0"/>
              </a:rPr>
              <a:t>4. Prosedur</a:t>
            </a:r>
          </a:p>
          <a:p>
            <a:pPr marL="0" indent="0">
              <a:buNone/>
            </a:pPr>
            <a:r>
              <a:rPr lang="id-ID" sz="2000" dirty="0">
                <a:effectLst/>
                <a:latin typeface="Times New Roman" panose="02020603050405020304" pitchFamily="18" charset="0"/>
              </a:rPr>
              <a:t>5. </a:t>
            </a:r>
            <a:r>
              <a:rPr lang="id-ID" sz="2000" dirty="0" err="1">
                <a:effectLst/>
                <a:latin typeface="Times New Roman" panose="02020603050405020304" pitchFamily="18" charset="0"/>
              </a:rPr>
              <a:t>Database</a:t>
            </a:r>
            <a:endParaRPr lang="id-ID" sz="2000" dirty="0">
              <a:effectLst/>
              <a:latin typeface="Times New Roman" panose="02020603050405020304" pitchFamily="18" charset="0"/>
            </a:endParaRPr>
          </a:p>
          <a:p>
            <a:pPr marL="0" indent="0">
              <a:buNone/>
            </a:pPr>
            <a:r>
              <a:rPr lang="id-ID" sz="2000" dirty="0">
                <a:effectLst/>
                <a:latin typeface="Times New Roman" panose="02020603050405020304" pitchFamily="18" charset="0"/>
              </a:rPr>
              <a:t>6. Teknologi Jaringan Komunikasi</a:t>
            </a:r>
          </a:p>
          <a:p>
            <a:pPr marL="0" indent="0">
              <a:buNone/>
            </a:pPr>
            <a:br>
              <a:rPr lang="id-ID" sz="2000" dirty="0">
                <a:effectLst/>
                <a:latin typeface="Times New Roman" panose="02020603050405020304" pitchFamily="18" charset="0"/>
              </a:rPr>
            </a:br>
            <a:br>
              <a:rPr lang="id-ID" sz="2000" dirty="0">
                <a:effectLst/>
                <a:latin typeface="Times New Roman" panose="02020603050405020304" pitchFamily="18" charset="0"/>
              </a:rPr>
            </a:br>
            <a:br>
              <a:rPr lang="id-ID" sz="2000" dirty="0">
                <a:effectLst/>
                <a:latin typeface="Times New Roman" panose="02020603050405020304" pitchFamily="18" charset="0"/>
              </a:rPr>
            </a:br>
            <a:br>
              <a:rPr lang="id-ID" sz="2000" dirty="0">
                <a:effectLst/>
                <a:latin typeface="Times New Roman" panose="02020603050405020304" pitchFamily="18" charset="0"/>
              </a:rPr>
            </a:br>
            <a:br>
              <a:rPr lang="id-ID" sz="2000" dirty="0">
                <a:effectLst/>
                <a:latin typeface="Times New Roman" panose="02020603050405020304" pitchFamily="18" charset="0"/>
              </a:rPr>
            </a:br>
            <a:br>
              <a:rPr lang="id-ID" sz="2000" dirty="0">
                <a:effectLst/>
                <a:latin typeface="Times New Roman" panose="02020603050405020304" pitchFamily="18" charset="0"/>
              </a:rPr>
            </a:br>
            <a:br>
              <a:rPr lang="id-ID" sz="2000" dirty="0">
                <a:effectLst/>
                <a:latin typeface="Times New Roman" panose="02020603050405020304" pitchFamily="18" charset="0"/>
              </a:rPr>
            </a:br>
            <a:endParaRPr lang="id-ID" sz="2000" dirty="0"/>
          </a:p>
          <a:p>
            <a:pPr marL="0" indent="0">
              <a:buNone/>
            </a:pPr>
            <a:endParaRPr lang="id-ID" sz="2000" dirty="0"/>
          </a:p>
        </p:txBody>
      </p:sp>
    </p:spTree>
    <p:extLst>
      <p:ext uri="{BB962C8B-B14F-4D97-AF65-F5344CB8AC3E}">
        <p14:creationId xmlns:p14="http://schemas.microsoft.com/office/powerpoint/2010/main" val="23555984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Judul 1">
            <a:extLst>
              <a:ext uri="{FF2B5EF4-FFF2-40B4-BE49-F238E27FC236}">
                <a16:creationId xmlns:a16="http://schemas.microsoft.com/office/drawing/2014/main" id="{94898738-230D-4AAB-37DA-7A4CA7ED3DB5}"/>
              </a:ext>
            </a:extLst>
          </p:cNvPr>
          <p:cNvSpPr>
            <a:spLocks noGrp="1"/>
          </p:cNvSpPr>
          <p:nvPr>
            <p:ph type="title"/>
          </p:nvPr>
        </p:nvSpPr>
        <p:spPr>
          <a:xfrm>
            <a:off x="1148022" y="557072"/>
            <a:ext cx="9895951" cy="1033669"/>
          </a:xfrm>
        </p:spPr>
        <p:txBody>
          <a:bodyPr>
            <a:noAutofit/>
          </a:bodyPr>
          <a:lstStyle/>
          <a:p>
            <a:pPr algn="ctr"/>
            <a:r>
              <a:rPr lang="id-ID" sz="2800" dirty="0">
                <a:solidFill>
                  <a:schemeClr val="bg1"/>
                </a:solidFill>
                <a:effectLst/>
                <a:latin typeface="Times New Roman,Bold" pitchFamily="2" charset="0"/>
              </a:rPr>
              <a:t>Penggunaan Teknologi Informasi dengan Menggunakan Pendekatan </a:t>
            </a:r>
            <a:r>
              <a:rPr lang="id-ID" sz="2800" dirty="0">
                <a:solidFill>
                  <a:schemeClr val="bg1"/>
                </a:solidFill>
                <a:effectLst/>
                <a:latin typeface="Times New Roman,BoldItalic" pitchFamily="2" charset="0"/>
              </a:rPr>
              <a:t>Technology </a:t>
            </a:r>
            <a:r>
              <a:rPr lang="id-ID" sz="2800" dirty="0" err="1">
                <a:solidFill>
                  <a:schemeClr val="bg1"/>
                </a:solidFill>
                <a:effectLst/>
                <a:latin typeface="Times New Roman,BoldItalic" pitchFamily="2" charset="0"/>
              </a:rPr>
              <a:t>Acceptance</a:t>
            </a:r>
            <a:r>
              <a:rPr lang="id-ID" sz="2800" dirty="0">
                <a:solidFill>
                  <a:schemeClr val="bg1"/>
                </a:solidFill>
                <a:effectLst/>
                <a:latin typeface="Times New Roman,BoldItalic" pitchFamily="2" charset="0"/>
              </a:rPr>
              <a:t> Model </a:t>
            </a:r>
            <a:r>
              <a:rPr lang="id-ID" sz="2800" dirty="0">
                <a:solidFill>
                  <a:schemeClr val="bg1"/>
                </a:solidFill>
                <a:effectLst/>
                <a:latin typeface="Times New Roman,Bold" pitchFamily="2" charset="0"/>
              </a:rPr>
              <a:t>(TAM) </a:t>
            </a:r>
            <a:br>
              <a:rPr lang="id-ID" sz="2800" dirty="0">
                <a:solidFill>
                  <a:schemeClr val="bg1"/>
                </a:solidFill>
              </a:rPr>
            </a:br>
            <a:endParaRPr lang="id-ID" sz="2800" dirty="0">
              <a:solidFill>
                <a:schemeClr val="bg1"/>
              </a:solidFill>
            </a:endParaRPr>
          </a:p>
        </p:txBody>
      </p:sp>
      <p:sp>
        <p:nvSpPr>
          <p:cNvPr id="3" name="Tampungan Konten 2">
            <a:extLst>
              <a:ext uri="{FF2B5EF4-FFF2-40B4-BE49-F238E27FC236}">
                <a16:creationId xmlns:a16="http://schemas.microsoft.com/office/drawing/2014/main" id="{68BEB95A-79A4-E589-16ED-FDA3D0F14F57}"/>
              </a:ext>
            </a:extLst>
          </p:cNvPr>
          <p:cNvSpPr>
            <a:spLocks noGrp="1"/>
          </p:cNvSpPr>
          <p:nvPr>
            <p:ph idx="1"/>
          </p:nvPr>
        </p:nvSpPr>
        <p:spPr>
          <a:xfrm>
            <a:off x="1371599" y="1952222"/>
            <a:ext cx="9724031" cy="2953555"/>
          </a:xfrm>
        </p:spPr>
        <p:txBody>
          <a:bodyPr anchor="ctr">
            <a:normAutofit/>
          </a:bodyPr>
          <a:lstStyle/>
          <a:p>
            <a:pPr marL="0" indent="0" algn="just">
              <a:buNone/>
            </a:pPr>
            <a:r>
              <a:rPr lang="id-ID" sz="2000" dirty="0">
                <a:effectLst/>
                <a:latin typeface="Times New Roman" panose="02020603050405020304" pitchFamily="18" charset="0"/>
              </a:rPr>
              <a:t>TAM merupakan salah satu teori tentang penggunaan sistem teknologi informasi yang dianggap sangat berpengaruh dan umumnya digunakan untuk menjelaskan penerimaan individual terhadap penggunaan sistem teknologi informasi. Teori ini pertama kali dikenalkan oleh Davis (1989) </a:t>
            </a:r>
            <a:endParaRPr lang="id-ID" sz="2000" dirty="0"/>
          </a:p>
          <a:p>
            <a:pPr marL="0" indent="0" algn="just">
              <a:buNone/>
            </a:pPr>
            <a:endParaRPr lang="id-ID" sz="2000" dirty="0"/>
          </a:p>
        </p:txBody>
      </p:sp>
    </p:spTree>
    <p:extLst>
      <p:ext uri="{BB962C8B-B14F-4D97-AF65-F5344CB8AC3E}">
        <p14:creationId xmlns:p14="http://schemas.microsoft.com/office/powerpoint/2010/main" val="32626301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82819" y="0"/>
            <a:ext cx="4097211"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5010646" y="-5010043"/>
            <a:ext cx="2170709" cy="12192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Judul 1">
            <a:extLst>
              <a:ext uri="{FF2B5EF4-FFF2-40B4-BE49-F238E27FC236}">
                <a16:creationId xmlns:a16="http://schemas.microsoft.com/office/drawing/2014/main" id="{ABF3449F-2F99-2AA1-432F-179544BC8152}"/>
              </a:ext>
            </a:extLst>
          </p:cNvPr>
          <p:cNvSpPr>
            <a:spLocks noGrp="1"/>
          </p:cNvSpPr>
          <p:nvPr>
            <p:ph type="title"/>
          </p:nvPr>
        </p:nvSpPr>
        <p:spPr>
          <a:xfrm>
            <a:off x="1383564" y="348865"/>
            <a:ext cx="9718111" cy="1576446"/>
          </a:xfrm>
        </p:spPr>
        <p:txBody>
          <a:bodyPr anchor="ctr">
            <a:normAutofit/>
          </a:bodyPr>
          <a:lstStyle/>
          <a:p>
            <a:r>
              <a:rPr lang="id-ID" sz="3100" dirty="0">
                <a:solidFill>
                  <a:srgbClr val="FFFFFF"/>
                </a:solidFill>
                <a:effectLst/>
                <a:latin typeface="Times New Roman,Bold" pitchFamily="2" charset="0"/>
              </a:rPr>
              <a:t>Penggunaan Teknologi Informasi dengan Menggunakan Pendekatan </a:t>
            </a:r>
            <a:r>
              <a:rPr lang="id-ID" sz="3100" dirty="0">
                <a:solidFill>
                  <a:srgbClr val="FFFFFF"/>
                </a:solidFill>
                <a:effectLst/>
                <a:latin typeface="Times New Roman,BoldItalic" pitchFamily="2" charset="0"/>
              </a:rPr>
              <a:t>Technology </a:t>
            </a:r>
            <a:r>
              <a:rPr lang="id-ID" sz="3100" dirty="0" err="1">
                <a:solidFill>
                  <a:srgbClr val="FFFFFF"/>
                </a:solidFill>
                <a:effectLst/>
                <a:latin typeface="Times New Roman,BoldItalic" pitchFamily="2" charset="0"/>
              </a:rPr>
              <a:t>Acceptance</a:t>
            </a:r>
            <a:r>
              <a:rPr lang="id-ID" sz="3100" dirty="0">
                <a:solidFill>
                  <a:srgbClr val="FFFFFF"/>
                </a:solidFill>
                <a:effectLst/>
                <a:latin typeface="Times New Roman,BoldItalic" pitchFamily="2" charset="0"/>
              </a:rPr>
              <a:t> Model </a:t>
            </a:r>
            <a:r>
              <a:rPr lang="id-ID" sz="3100" dirty="0">
                <a:solidFill>
                  <a:srgbClr val="FFFFFF"/>
                </a:solidFill>
                <a:effectLst/>
                <a:latin typeface="Times New Roman,Bold" pitchFamily="2" charset="0"/>
              </a:rPr>
              <a:t>(TAM) </a:t>
            </a:r>
            <a:br>
              <a:rPr lang="id-ID" sz="3100" dirty="0">
                <a:solidFill>
                  <a:srgbClr val="FFFFFF"/>
                </a:solidFill>
              </a:rPr>
            </a:br>
            <a:endParaRPr lang="id-ID" sz="3100" dirty="0">
              <a:solidFill>
                <a:srgbClr val="FFFFFF"/>
              </a:solidFill>
            </a:endParaRPr>
          </a:p>
        </p:txBody>
      </p:sp>
      <p:graphicFrame>
        <p:nvGraphicFramePr>
          <p:cNvPr id="5" name="Tampungan Konten 2">
            <a:extLst>
              <a:ext uri="{FF2B5EF4-FFF2-40B4-BE49-F238E27FC236}">
                <a16:creationId xmlns:a16="http://schemas.microsoft.com/office/drawing/2014/main" id="{EE772A3C-1245-DF8C-3B31-64E1E8F0E1C8}"/>
              </a:ext>
            </a:extLst>
          </p:cNvPr>
          <p:cNvGraphicFramePr>
            <a:graphicFrameLocks noGrp="1"/>
          </p:cNvGraphicFramePr>
          <p:nvPr>
            <p:ph idx="1"/>
            <p:extLst>
              <p:ext uri="{D42A27DB-BD31-4B8C-83A1-F6EECF244321}">
                <p14:modId xmlns:p14="http://schemas.microsoft.com/office/powerpoint/2010/main" val="3973283967"/>
              </p:ext>
            </p:extLst>
          </p:nvPr>
        </p:nvGraphicFramePr>
        <p:xfrm>
          <a:off x="644056" y="2615979"/>
          <a:ext cx="10927829" cy="36894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20069808"/>
      </p:ext>
    </p:extLst>
  </p:cSld>
  <p:clrMapOvr>
    <a:masterClrMapping/>
  </p:clrMapOvr>
</p:sld>
</file>

<file path=ppt/theme/theme1.xml><?xml version="1.0" encoding="utf-8"?>
<a:theme xmlns:a="http://schemas.openxmlformats.org/drawingml/2006/main" name="Tema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454</TotalTime>
  <Words>839</Words>
  <Application>Microsoft Macintosh PowerPoint</Application>
  <PresentationFormat>Layar Lebar</PresentationFormat>
  <Paragraphs>59</Paragraphs>
  <Slides>12</Slides>
  <Notes>1</Notes>
  <HiddenSlides>0</HiddenSlides>
  <MMClips>0</MMClips>
  <ScaleCrop>false</ScaleCrop>
  <HeadingPairs>
    <vt:vector size="6" baseType="variant">
      <vt:variant>
        <vt:lpstr>Font Dipakai</vt:lpstr>
      </vt:variant>
      <vt:variant>
        <vt:i4>7</vt:i4>
      </vt:variant>
      <vt:variant>
        <vt:lpstr>Tema</vt:lpstr>
      </vt:variant>
      <vt:variant>
        <vt:i4>1</vt:i4>
      </vt:variant>
      <vt:variant>
        <vt:lpstr>Judul Slide</vt:lpstr>
      </vt:variant>
      <vt:variant>
        <vt:i4>12</vt:i4>
      </vt:variant>
    </vt:vector>
  </HeadingPairs>
  <TitlesOfParts>
    <vt:vector size="20" baseType="lpstr">
      <vt:lpstr>Arial</vt:lpstr>
      <vt:lpstr>Calibri</vt:lpstr>
      <vt:lpstr>Calibri Light</vt:lpstr>
      <vt:lpstr>Times New Roman</vt:lpstr>
      <vt:lpstr>Times New Roman,Bold</vt:lpstr>
      <vt:lpstr>Times New Roman,BoldItalic</vt:lpstr>
      <vt:lpstr>Times New Roman,Italic</vt:lpstr>
      <vt:lpstr>Tema Office</vt:lpstr>
      <vt:lpstr>IT QUALITY MANAGEMENT</vt:lpstr>
      <vt:lpstr>Deskripsi Mata Kuliah</vt:lpstr>
      <vt:lpstr>Capaian Mata kuliah</vt:lpstr>
      <vt:lpstr>Pengertian Data dan Informasi</vt:lpstr>
      <vt:lpstr>Pengertian Teknologi Informasi</vt:lpstr>
      <vt:lpstr>Pengertian Kualitas Teknologi Informasi</vt:lpstr>
      <vt:lpstr> Komponen Kualitas Teknologi Informasi  </vt:lpstr>
      <vt:lpstr>Penggunaan Teknologi Informasi dengan Menggunakan Pendekatan Technology Acceptance Model (TAM)  </vt:lpstr>
      <vt:lpstr>Penggunaan Teknologi Informasi dengan Menggunakan Pendekatan Technology Acceptance Model (TAM)  </vt:lpstr>
      <vt:lpstr>Indikator Kualitas Teknologi Informasi </vt:lpstr>
      <vt:lpstr>Indikator Kualitas Teknologi Informasi </vt:lpstr>
      <vt:lpstr>Indikator Kualitas Teknologi Informasi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IT QUALITY MANAGEMENT</dc:title>
  <dc:creator>budi0809</dc:creator>
  <cp:lastModifiedBy>budi0809</cp:lastModifiedBy>
  <cp:revision>6</cp:revision>
  <dcterms:created xsi:type="dcterms:W3CDTF">2024-01-26T04:34:49Z</dcterms:created>
  <dcterms:modified xsi:type="dcterms:W3CDTF">2024-01-27T13:07:44Z</dcterms:modified>
</cp:coreProperties>
</file>